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3" r:id="rId10"/>
    <p:sldId id="264" r:id="rId11"/>
    <p:sldId id="265" r:id="rId12"/>
    <p:sldId id="266" r:id="rId13"/>
    <p:sldId id="268" r:id="rId14"/>
    <p:sldId id="269" r:id="rId15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308"/>
    <a:srgbClr val="F09510"/>
    <a:srgbClr val="004990"/>
    <a:srgbClr val="FF33CC"/>
    <a:srgbClr val="B54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706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fmassonn\HELSINKI\aspec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vboxsrv\fmassonn\HELSINKI\aspec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toto!$B$1:$M$1</c:f>
              <c:strCache>
                <c:ptCount val="12"/>
                <c:pt idx="0">
                  <c:v>Jan</c:v>
                </c:pt>
                <c:pt idx="1">
                  <c:v>Feb</c:v>
                </c:pt>
                <c:pt idx="2">
                  <c:v>Mar</c:v>
                </c:pt>
                <c:pt idx="3">
                  <c:v>Apr</c:v>
                </c:pt>
                <c:pt idx="4">
                  <c:v>May</c:v>
                </c:pt>
                <c:pt idx="5">
                  <c:v>Jun</c:v>
                </c:pt>
                <c:pt idx="6">
                  <c:v>Jul</c:v>
                </c:pt>
                <c:pt idx="7">
                  <c:v>Aug</c:v>
                </c:pt>
                <c:pt idx="8">
                  <c:v>Sep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</c:strCache>
            </c:strRef>
          </c:cat>
          <c:val>
            <c:numRef>
              <c:f>toto!$B$28:$M$28</c:f>
              <c:numCache>
                <c:formatCode>General</c:formatCode>
                <c:ptCount val="12"/>
                <c:pt idx="0">
                  <c:v>3250</c:v>
                </c:pt>
                <c:pt idx="1">
                  <c:v>2351</c:v>
                </c:pt>
                <c:pt idx="2">
                  <c:v>2666</c:v>
                </c:pt>
                <c:pt idx="3">
                  <c:v>1821</c:v>
                </c:pt>
                <c:pt idx="4">
                  <c:v>1875</c:v>
                </c:pt>
                <c:pt idx="5">
                  <c:v>1599</c:v>
                </c:pt>
                <c:pt idx="6">
                  <c:v>1050</c:v>
                </c:pt>
                <c:pt idx="7">
                  <c:v>2146</c:v>
                </c:pt>
                <c:pt idx="8">
                  <c:v>1472</c:v>
                </c:pt>
                <c:pt idx="9">
                  <c:v>1262</c:v>
                </c:pt>
                <c:pt idx="10">
                  <c:v>1719</c:v>
                </c:pt>
                <c:pt idx="11">
                  <c:v>2180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336831904"/>
        <c:axId val="-1336821568"/>
      </c:barChart>
      <c:catAx>
        <c:axId val="-13368319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-1336821568"/>
        <c:crosses val="autoZero"/>
        <c:auto val="1"/>
        <c:lblAlgn val="ctr"/>
        <c:lblOffset val="100"/>
        <c:noMultiLvlLbl val="0"/>
      </c:catAx>
      <c:valAx>
        <c:axId val="-133682156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13368319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cat>
            <c:numRef>
              <c:f>toto!$A$2:$A$26</c:f>
              <c:numCache>
                <c:formatCode>General</c:formatCode>
                <c:ptCount val="25"/>
                <c:pt idx="0">
                  <c:v>1981</c:v>
                </c:pt>
                <c:pt idx="1">
                  <c:v>1982</c:v>
                </c:pt>
                <c:pt idx="2">
                  <c:v>1983</c:v>
                </c:pt>
                <c:pt idx="3">
                  <c:v>1984</c:v>
                </c:pt>
                <c:pt idx="4">
                  <c:v>1985</c:v>
                </c:pt>
                <c:pt idx="5">
                  <c:v>1986</c:v>
                </c:pt>
                <c:pt idx="6">
                  <c:v>1987</c:v>
                </c:pt>
                <c:pt idx="7">
                  <c:v>1988</c:v>
                </c:pt>
                <c:pt idx="8">
                  <c:v>1989</c:v>
                </c:pt>
                <c:pt idx="9">
                  <c:v>1990</c:v>
                </c:pt>
                <c:pt idx="10">
                  <c:v>1991</c:v>
                </c:pt>
                <c:pt idx="11">
                  <c:v>1992</c:v>
                </c:pt>
                <c:pt idx="12">
                  <c:v>1993</c:v>
                </c:pt>
                <c:pt idx="13">
                  <c:v>1994</c:v>
                </c:pt>
                <c:pt idx="14">
                  <c:v>1995</c:v>
                </c:pt>
                <c:pt idx="15">
                  <c:v>1996</c:v>
                </c:pt>
                <c:pt idx="16">
                  <c:v>1997</c:v>
                </c:pt>
                <c:pt idx="17">
                  <c:v>1998</c:v>
                </c:pt>
                <c:pt idx="18">
                  <c:v>1999</c:v>
                </c:pt>
                <c:pt idx="19">
                  <c:v>2000</c:v>
                </c:pt>
                <c:pt idx="20">
                  <c:v>2001</c:v>
                </c:pt>
                <c:pt idx="21">
                  <c:v>2002</c:v>
                </c:pt>
                <c:pt idx="22">
                  <c:v>2003</c:v>
                </c:pt>
                <c:pt idx="23">
                  <c:v>2004</c:v>
                </c:pt>
                <c:pt idx="24">
                  <c:v>2005</c:v>
                </c:pt>
              </c:numCache>
            </c:numRef>
          </c:cat>
          <c:val>
            <c:numRef>
              <c:f>toto!$O$2:$O$26</c:f>
              <c:numCache>
                <c:formatCode>General</c:formatCode>
                <c:ptCount val="25"/>
                <c:pt idx="0">
                  <c:v>59</c:v>
                </c:pt>
                <c:pt idx="1">
                  <c:v>111</c:v>
                </c:pt>
                <c:pt idx="2">
                  <c:v>0</c:v>
                </c:pt>
                <c:pt idx="3">
                  <c:v>160</c:v>
                </c:pt>
                <c:pt idx="4">
                  <c:v>328</c:v>
                </c:pt>
                <c:pt idx="5">
                  <c:v>150</c:v>
                </c:pt>
                <c:pt idx="6">
                  <c:v>142</c:v>
                </c:pt>
                <c:pt idx="7">
                  <c:v>203</c:v>
                </c:pt>
                <c:pt idx="8">
                  <c:v>545</c:v>
                </c:pt>
                <c:pt idx="9">
                  <c:v>746</c:v>
                </c:pt>
                <c:pt idx="10">
                  <c:v>941</c:v>
                </c:pt>
                <c:pt idx="11">
                  <c:v>1774</c:v>
                </c:pt>
                <c:pt idx="12">
                  <c:v>874</c:v>
                </c:pt>
                <c:pt idx="13">
                  <c:v>2471</c:v>
                </c:pt>
                <c:pt idx="14">
                  <c:v>2500</c:v>
                </c:pt>
                <c:pt idx="15">
                  <c:v>775</c:v>
                </c:pt>
                <c:pt idx="16">
                  <c:v>1092</c:v>
                </c:pt>
                <c:pt idx="17">
                  <c:v>2442</c:v>
                </c:pt>
                <c:pt idx="18">
                  <c:v>2365</c:v>
                </c:pt>
                <c:pt idx="19">
                  <c:v>2224</c:v>
                </c:pt>
                <c:pt idx="20">
                  <c:v>853</c:v>
                </c:pt>
                <c:pt idx="21">
                  <c:v>747</c:v>
                </c:pt>
                <c:pt idx="22">
                  <c:v>667</c:v>
                </c:pt>
                <c:pt idx="23">
                  <c:v>772</c:v>
                </c:pt>
                <c:pt idx="24">
                  <c:v>450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336824288"/>
        <c:axId val="-1336823200"/>
      </c:barChart>
      <c:catAx>
        <c:axId val="-1336824288"/>
        <c:scaling>
          <c:orientation val="maxMin"/>
        </c:scaling>
        <c:delete val="0"/>
        <c:axPos val="l"/>
        <c:numFmt formatCode="General" sourceLinked="1"/>
        <c:majorTickMark val="out"/>
        <c:minorTickMark val="none"/>
        <c:tickLblPos val="nextTo"/>
        <c:crossAx val="-1336823200"/>
        <c:crosses val="autoZero"/>
        <c:auto val="1"/>
        <c:lblAlgn val="ctr"/>
        <c:lblOffset val="100"/>
        <c:noMultiLvlLbl val="0"/>
      </c:catAx>
      <c:valAx>
        <c:axId val="-1336823200"/>
        <c:scaling>
          <c:orientation val="minMax"/>
        </c:scaling>
        <c:delete val="0"/>
        <c:axPos val="t"/>
        <c:majorGridlines/>
        <c:numFmt formatCode="General" sourceLinked="1"/>
        <c:majorTickMark val="out"/>
        <c:minorTickMark val="none"/>
        <c:tickLblPos val="nextTo"/>
        <c:crossAx val="-13368242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031CD59B-1757-4DC0-93BF-0EA639242C15}" type="datetimeFigureOut">
              <a:rPr lang="es-ES" altLang="fr-FR"/>
              <a:pPr/>
              <a:t>23/03/2016</a:t>
            </a:fld>
            <a:endParaRPr lang="es-ES" alt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A0BDEE04-3D83-48EF-8D4F-DDAC2B93C02A}" type="slidenum">
              <a:rPr lang="es-ES" altLang="fr-FR"/>
              <a:pPr/>
              <a:t>‹N°›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27976337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FE11A5C-BC4C-4E87-AC23-DC9458AAE265}" type="datetimeFigureOut">
              <a:rPr lang="es-ES" altLang="fr-FR"/>
              <a:pPr/>
              <a:t>23/03/2016</a:t>
            </a:fld>
            <a:endParaRPr lang="es-ES" alt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s-E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B8E54DF-4183-43A8-ACFD-9AA41EE5EBC5}" type="slidenum">
              <a:rPr lang="es-ES" altLang="fr-FR"/>
              <a:pPr/>
              <a:t>‹N°›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568440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fr-FR" smtClean="0"/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FB29B482-5A48-45D4-A09B-4AF44BB960F8}" type="slidenum">
              <a:rPr lang="es-ES" altLang="fr-FR" sz="1200">
                <a:latin typeface="Calibri" panose="020F0502020204030204" pitchFamily="34" charset="0"/>
              </a:rPr>
              <a:pPr eaLnBrk="1" hangingPunct="1"/>
              <a:t>9</a:t>
            </a:fld>
            <a:endParaRPr lang="es-ES" alt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88358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fr-FR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9F3FED38-4573-4DFA-BCBD-4212B37E4595}" type="slidenum">
              <a:rPr lang="es-ES" altLang="fr-FR" sz="1200">
                <a:latin typeface="Calibri" panose="020F0502020204030204" pitchFamily="34" charset="0"/>
              </a:rPr>
              <a:pPr eaLnBrk="1" hangingPunct="1"/>
              <a:t>10</a:t>
            </a:fld>
            <a:endParaRPr lang="es-ES" alt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9874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fr-FR" smtClean="0"/>
          </a:p>
        </p:txBody>
      </p:sp>
      <p:sp>
        <p:nvSpPr>
          <p:cNvPr id="133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192A7DA-DB86-4C2D-A382-EE33CCF2AEED}" type="slidenum">
              <a:rPr lang="es-ES" altLang="fr-FR" sz="1200">
                <a:latin typeface="Calibri" panose="020F0502020204030204" pitchFamily="34" charset="0"/>
              </a:rPr>
              <a:pPr eaLnBrk="1" hangingPunct="1"/>
              <a:t>11</a:t>
            </a:fld>
            <a:endParaRPr lang="es-ES" alt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024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fr-FR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fld id="{5C1E3B6E-FE3F-4DB7-9B16-3929B451D8CD}" type="slidenum">
              <a:rPr lang="es-ES" altLang="fr-FR" sz="1200">
                <a:latin typeface="Calibri" panose="020F0502020204030204" pitchFamily="34" charset="0"/>
              </a:rPr>
              <a:pPr eaLnBrk="1" hangingPunct="1"/>
              <a:t>12</a:t>
            </a:fld>
            <a:endParaRPr lang="es-ES" altLang="fr-FR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683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196975"/>
            <a:ext cx="497205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11"/>
          <p:cNvSpPr txBox="1">
            <a:spLocks noChangeArrowheads="1"/>
          </p:cNvSpPr>
          <p:nvPr userDrawn="1"/>
        </p:nvSpPr>
        <p:spPr bwMode="auto">
          <a:xfrm>
            <a:off x="250825" y="188913"/>
            <a:ext cx="3894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000" smtClean="0">
                <a:solidFill>
                  <a:schemeClr val="bg1"/>
                </a:solidFill>
              </a:rPr>
              <a:t>www.bsc.es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68960"/>
            <a:ext cx="7772400" cy="747514"/>
          </a:xfrm>
        </p:spPr>
        <p:txBody>
          <a:bodyPr>
            <a:normAutofit/>
          </a:bodyPr>
          <a:lstStyle>
            <a:lvl1pPr algn="ctr">
              <a:defRPr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61048"/>
            <a:ext cx="6400800" cy="864096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41919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792088"/>
          </a:xfrm>
          <a:prstGeom prst="rect">
            <a:avLst/>
          </a:prstGeom>
        </p:spPr>
        <p:txBody>
          <a:bodyPr rtlCol="0">
            <a:noAutofit/>
          </a:bodyPr>
          <a:lstStyle>
            <a:lvl1pPr>
              <a:lnSpc>
                <a:spcPts val="3000"/>
              </a:lnSpc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10" name="Text Placeholder 2"/>
          <p:cNvSpPr>
            <a:spLocks noGrp="1"/>
          </p:cNvSpPr>
          <p:nvPr>
            <p:ph idx="1"/>
          </p:nvPr>
        </p:nvSpPr>
        <p:spPr>
          <a:xfrm>
            <a:off x="107504" y="980728"/>
            <a:ext cx="8928992" cy="5184576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6487515-2EFE-4E0E-8913-EE27041DA254}" type="slidenum">
              <a:rPr lang="es-ES" altLang="fr-FR"/>
              <a:pPr/>
              <a:t>‹N°›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297174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852738"/>
            <a:ext cx="321627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371181"/>
            <a:ext cx="7772400" cy="1362075"/>
          </a:xfrm>
        </p:spPr>
        <p:txBody>
          <a:bodyPr anchor="t">
            <a:normAutofit/>
          </a:bodyPr>
          <a:lstStyle>
            <a:lvl1pPr algn="r">
              <a:defRPr sz="2800" b="1" cap="all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36563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4" y="1052736"/>
            <a:ext cx="4388296" cy="5112568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52736"/>
            <a:ext cx="4388296" cy="5112568"/>
          </a:xfrm>
        </p:spPr>
        <p:txBody>
          <a:bodyPr>
            <a:normAutofit/>
          </a:bodyPr>
          <a:lstStyle>
            <a:lvl1pPr marL="342900" indent="-342900">
              <a:buFontTx/>
              <a:buBlip>
                <a:blip r:embed="rId2"/>
              </a:buBlip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107504" y="44624"/>
            <a:ext cx="8928992" cy="792088"/>
          </a:xfrm>
          <a:prstGeom prst="rect">
            <a:avLst/>
          </a:prstGeom>
        </p:spPr>
        <p:txBody>
          <a:bodyPr rtlCol="0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s-E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6C778FFF-3045-45FC-9808-0D95C87791AB}" type="slidenum">
              <a:rPr lang="es-ES" altLang="fr-FR"/>
              <a:pPr/>
              <a:t>‹N°›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1488020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8A4A293-1C1A-46BE-81CE-36665C6BDA8C}" type="slidenum">
              <a:rPr lang="es-ES" altLang="fr-FR"/>
              <a:pPr/>
              <a:t>‹N°›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1696161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6F7B64F-0C49-47BC-9FDC-5ECF35E7567B}" type="slidenum">
              <a:rPr lang="es-ES" altLang="fr-FR"/>
              <a:pPr/>
              <a:t>‹N°›</a:t>
            </a:fld>
            <a:endParaRPr lang="es-ES" altLang="fr-FR"/>
          </a:p>
        </p:txBody>
      </p:sp>
    </p:spTree>
    <p:extLst>
      <p:ext uri="{BB962C8B-B14F-4D97-AF65-F5344CB8AC3E}">
        <p14:creationId xmlns:p14="http://schemas.microsoft.com/office/powerpoint/2010/main" val="20056100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esentation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75" y="1196975"/>
            <a:ext cx="4972050" cy="1223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11"/>
          <p:cNvSpPr txBox="1">
            <a:spLocks noChangeArrowheads="1"/>
          </p:cNvSpPr>
          <p:nvPr userDrawn="1"/>
        </p:nvSpPr>
        <p:spPr bwMode="auto">
          <a:xfrm>
            <a:off x="250825" y="188913"/>
            <a:ext cx="38941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s-ES" sz="2000" smtClean="0">
                <a:solidFill>
                  <a:schemeClr val="bg1"/>
                </a:solidFill>
              </a:rPr>
              <a:t>www.bsc.es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68960"/>
            <a:ext cx="7772400" cy="747514"/>
          </a:xfrm>
        </p:spPr>
        <p:txBody>
          <a:bodyPr anchor="ctr">
            <a:normAutofit/>
          </a:bodyPr>
          <a:lstStyle>
            <a:lvl1pPr algn="ctr">
              <a:defRPr sz="3200" b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s-E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61048"/>
            <a:ext cx="6400800" cy="864096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617455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36D8D41-EF87-4095-B15E-1A0D72031243}" type="datetimeFigureOut">
              <a:rPr lang="en-US" smtClean="0"/>
              <a:t>3/23/2016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1864D-0535-41B6-AAC1-A61522ED050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006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2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107950" y="44450"/>
            <a:ext cx="892810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fr-FR" smtClean="0"/>
              <a:t>Haga clic para modificar el estilo de título del patrón</a:t>
            </a:r>
          </a:p>
        </p:txBody>
      </p:sp>
      <p:sp>
        <p:nvSpPr>
          <p:cNvPr id="102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07950" y="981075"/>
            <a:ext cx="8928100" cy="51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altLang="fr-FR" smtClean="0"/>
              <a:t>Haga clic para modificar el estilo de texto del patrón</a:t>
            </a:r>
          </a:p>
          <a:p>
            <a:pPr lvl="1"/>
            <a:r>
              <a:rPr lang="es-ES" altLang="fr-FR" smtClean="0"/>
              <a:t>Segundo nivel</a:t>
            </a:r>
          </a:p>
          <a:p>
            <a:pPr lvl="2"/>
            <a:r>
              <a:rPr lang="es-ES" altLang="fr-FR" smtClean="0"/>
              <a:t>Tercer nivel</a:t>
            </a:r>
          </a:p>
          <a:p>
            <a:pPr lvl="3"/>
            <a:r>
              <a:rPr lang="es-ES" altLang="fr-FR" smtClean="0"/>
              <a:t>Cuarto nivel</a:t>
            </a:r>
          </a:p>
          <a:p>
            <a:pPr lvl="4"/>
            <a:r>
              <a:rPr lang="es-ES" altLang="fr-FR" smtClean="0"/>
              <a:t>Quinto nivel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5513" y="6356350"/>
            <a:ext cx="6337300" cy="4143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4250" y="6357938"/>
            <a:ext cx="442913" cy="4127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100">
                <a:solidFill>
                  <a:srgbClr val="004990"/>
                </a:solidFill>
              </a:defRPr>
            </a:lvl1pPr>
          </a:lstStyle>
          <a:p>
            <a:fld id="{750B08A7-DF5F-4A4F-A48A-1DFD61E37F58}" type="slidenum">
              <a:rPr lang="es-ES" altLang="fr-FR"/>
              <a:pPr/>
              <a:t>‹N°›</a:t>
            </a:fld>
            <a:endParaRPr lang="es-ES" altLang="fr-FR"/>
          </a:p>
        </p:txBody>
      </p:sp>
      <p:pic>
        <p:nvPicPr>
          <p:cNvPr id="1031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308725"/>
            <a:ext cx="18796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0" r:id="rId2"/>
    <p:sldLayoutId id="2147483685" r:id="rId3"/>
    <p:sldLayoutId id="2147483681" r:id="rId4"/>
    <p:sldLayoutId id="2147483682" r:id="rId5"/>
    <p:sldLayoutId id="2147483683" r:id="rId6"/>
    <p:sldLayoutId id="2147483686" r:id="rId7"/>
    <p:sldLayoutId id="2147483687" r:id="rId8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700" kern="1200">
          <a:solidFill>
            <a:schemeClr val="bg1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700">
          <a:solidFill>
            <a:schemeClr val="bg1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2"/>
        </a:buBlip>
        <a:defRPr sz="2400" kern="1200">
          <a:solidFill>
            <a:srgbClr val="004990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rgbClr val="004990"/>
          </a:solidFill>
          <a:latin typeface="+mn-lt"/>
          <a:ea typeface="MS PGothic" panose="020B0600070205080204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004990"/>
          </a:solidFill>
          <a:latin typeface="+mn-lt"/>
          <a:ea typeface="MS PGothic" panose="020B0600070205080204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004990"/>
          </a:solidFill>
          <a:latin typeface="+mn-lt"/>
          <a:ea typeface="MS PGothic" panose="020B0600070205080204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600" kern="1200">
          <a:solidFill>
            <a:srgbClr val="004990"/>
          </a:solidFill>
          <a:latin typeface="+mn-lt"/>
          <a:ea typeface="MS PGothic" panose="020B0600070205080204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image" Target="../media/image7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emf"/><Relationship Id="rId5" Type="http://schemas.openxmlformats.org/officeDocument/2006/relationships/image" Target="../media/image17.jpeg"/><Relationship Id="rId10" Type="http://schemas.openxmlformats.org/officeDocument/2006/relationships/image" Target="../media/image22.emf"/><Relationship Id="rId4" Type="http://schemas.openxmlformats.org/officeDocument/2006/relationships/image" Target="../media/image16.png"/><Relationship Id="rId9" Type="http://schemas.openxmlformats.org/officeDocument/2006/relationships/image" Target="../media/image21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3" Type="http://schemas.openxmlformats.org/officeDocument/2006/relationships/image" Target="../media/image7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26.emf"/><Relationship Id="rId4" Type="http://schemas.openxmlformats.org/officeDocument/2006/relationships/image" Target="../media/image16.png"/><Relationship Id="rId9" Type="http://schemas.openxmlformats.org/officeDocument/2006/relationships/image" Target="../media/image2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7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10" Type="http://schemas.openxmlformats.org/officeDocument/2006/relationships/image" Target="../media/image29.emf"/><Relationship Id="rId4" Type="http://schemas.openxmlformats.org/officeDocument/2006/relationships/image" Target="../media/image16.png"/><Relationship Id="rId9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7.jpeg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11" Type="http://schemas.openxmlformats.org/officeDocument/2006/relationships/image" Target="../media/image19.png"/><Relationship Id="rId5" Type="http://schemas.openxmlformats.org/officeDocument/2006/relationships/image" Target="../media/image13.emf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Box 5"/>
          <p:cNvSpPr txBox="1">
            <a:spLocks noChangeArrowheads="1"/>
          </p:cNvSpPr>
          <p:nvPr/>
        </p:nvSpPr>
        <p:spPr bwMode="auto">
          <a:xfrm>
            <a:off x="0" y="6259513"/>
            <a:ext cx="23034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fr-FR" sz="1000" b="1" dirty="0">
                <a:solidFill>
                  <a:schemeClr val="bg1"/>
                </a:solidFill>
              </a:rPr>
              <a:t>EOS-COST </a:t>
            </a:r>
            <a:r>
              <a:rPr lang="en-US" altLang="fr-FR" sz="1000" b="1" dirty="0" smtClean="0">
                <a:solidFill>
                  <a:schemeClr val="bg1"/>
                </a:solidFill>
              </a:rPr>
              <a:t>Meeting</a:t>
            </a:r>
            <a:r>
              <a:rPr lang="en-US" altLang="fr-FR" sz="1000" b="1" i="1" dirty="0" smtClean="0">
                <a:solidFill>
                  <a:schemeClr val="bg1"/>
                </a:solidFill>
              </a:rPr>
              <a:t>, </a:t>
            </a:r>
            <a:endParaRPr lang="en-US" altLang="fr-FR" sz="1000" b="1" i="1" dirty="0">
              <a:solidFill>
                <a:schemeClr val="bg1"/>
              </a:solidFill>
            </a:endParaRPr>
          </a:p>
          <a:p>
            <a:pPr algn="r" eaLnBrk="1" hangingPunct="1"/>
            <a:r>
              <a:rPr lang="en-US" altLang="fr-FR" sz="1000" b="1" dirty="0">
                <a:solidFill>
                  <a:schemeClr val="bg1"/>
                </a:solidFill>
              </a:rPr>
              <a:t>Helsinki, </a:t>
            </a:r>
            <a:r>
              <a:rPr lang="en-US" altLang="fr-FR" sz="1000" b="1" dirty="0" err="1">
                <a:solidFill>
                  <a:schemeClr val="bg1"/>
                </a:solidFill>
              </a:rPr>
              <a:t>Ffnland</a:t>
            </a:r>
            <a:endParaRPr lang="en-US" altLang="fr-FR" sz="1000" b="1" dirty="0">
              <a:solidFill>
                <a:schemeClr val="bg1"/>
              </a:solidFill>
            </a:endParaRPr>
          </a:p>
          <a:p>
            <a:pPr algn="r" eaLnBrk="1" hangingPunct="1"/>
            <a:r>
              <a:rPr lang="en-US" altLang="fr-FR" sz="1000" b="1" dirty="0">
                <a:solidFill>
                  <a:schemeClr val="bg1"/>
                </a:solidFill>
              </a:rPr>
              <a:t>23-24 March, </a:t>
            </a:r>
            <a:r>
              <a:rPr lang="es-ES" altLang="fr-FR" sz="1000" b="1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11266" name="Title 11"/>
          <p:cNvSpPr>
            <a:spLocks noGrp="1"/>
          </p:cNvSpPr>
          <p:nvPr>
            <p:ph type="ctrTitle"/>
          </p:nvPr>
        </p:nvSpPr>
        <p:spPr>
          <a:xfrm>
            <a:off x="512113" y="2924175"/>
            <a:ext cx="8083262" cy="1512888"/>
          </a:xfrm>
        </p:spPr>
        <p:txBody>
          <a:bodyPr/>
          <a:lstStyle/>
          <a:p>
            <a:pPr eaLnBrk="1" hangingPunct="1"/>
            <a:r>
              <a:rPr lang="es-ES" altLang="fr-FR" sz="4000" dirty="0" err="1" smtClean="0"/>
              <a:t>Evaluation</a:t>
            </a:r>
            <a:r>
              <a:rPr lang="es-ES" altLang="fr-FR" sz="4000" dirty="0" smtClean="0"/>
              <a:t> of </a:t>
            </a:r>
            <a:r>
              <a:rPr lang="es-ES" altLang="fr-FR" sz="4000" dirty="0" err="1" smtClean="0"/>
              <a:t>Southern</a:t>
            </a:r>
            <a:r>
              <a:rPr lang="es-ES" altLang="fr-FR" sz="4000" dirty="0" smtClean="0"/>
              <a:t> </a:t>
            </a:r>
            <a:r>
              <a:rPr lang="es-ES" altLang="fr-FR" sz="4000" dirty="0" err="1" smtClean="0"/>
              <a:t>Ocean</a:t>
            </a:r>
            <a:r>
              <a:rPr lang="es-ES" altLang="fr-FR" sz="4000" dirty="0" smtClean="0"/>
              <a:t> sea ice </a:t>
            </a:r>
            <a:r>
              <a:rPr lang="es-ES" altLang="fr-FR" sz="4000" dirty="0" err="1" smtClean="0"/>
              <a:t>thickness</a:t>
            </a:r>
            <a:r>
              <a:rPr lang="es-ES" altLang="fr-FR" sz="4000" dirty="0" smtClean="0"/>
              <a:t> in </a:t>
            </a:r>
            <a:r>
              <a:rPr lang="es-ES" altLang="fr-FR" sz="4000" dirty="0" err="1" smtClean="0"/>
              <a:t>reanalyses</a:t>
            </a:r>
            <a:endParaRPr lang="es-ES" altLang="fr-FR" sz="4000" dirty="0" smtClean="0"/>
          </a:p>
        </p:txBody>
      </p: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34925" y="4724400"/>
            <a:ext cx="90741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fr-FR" sz="2000" dirty="0" smtClean="0">
                <a:solidFill>
                  <a:schemeClr val="bg1"/>
                </a:solidFill>
              </a:rPr>
              <a:t>François </a:t>
            </a:r>
            <a:r>
              <a:rPr lang="en-US" altLang="fr-FR" sz="2000" dirty="0">
                <a:solidFill>
                  <a:schemeClr val="bg1"/>
                </a:solidFill>
              </a:rPr>
              <a:t>Massonnet, </a:t>
            </a:r>
            <a:r>
              <a:rPr lang="en-US" altLang="fr-FR" sz="2000" dirty="0" smtClean="0">
                <a:solidFill>
                  <a:schemeClr val="bg1"/>
                </a:solidFill>
              </a:rPr>
              <a:t>Neven S. </a:t>
            </a:r>
            <a:r>
              <a:rPr lang="en-US" altLang="fr-FR" sz="2000" dirty="0" err="1" smtClean="0">
                <a:solidFill>
                  <a:schemeClr val="bg1"/>
                </a:solidFill>
              </a:rPr>
              <a:t>Fučkar</a:t>
            </a:r>
            <a:endParaRPr lang="en-US" altLang="fr-FR" sz="20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altLang="fr-FR" sz="1300" dirty="0">
                <a:solidFill>
                  <a:schemeClr val="bg1"/>
                </a:solidFill>
              </a:rPr>
              <a:t>Earth Sciences Department, Barcelona Supercomputing Center (BSC), C. Jordi Girona 29, 1D, 08034 Barcelona, Spain</a:t>
            </a:r>
          </a:p>
        </p:txBody>
      </p:sp>
      <p:pic>
        <p:nvPicPr>
          <p:cNvPr id="11268" name="Picture 7" descr="gale2_left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79400"/>
            <a:ext cx="1800225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1"/>
          <p:cNvSpPr txBox="1">
            <a:spLocks noChangeArrowheads="1"/>
          </p:cNvSpPr>
          <p:nvPr/>
        </p:nvSpPr>
        <p:spPr bwMode="auto">
          <a:xfrm>
            <a:off x="11390313" y="33480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fr-FR" sz="1800"/>
          </a:p>
        </p:txBody>
      </p:sp>
      <p:sp>
        <p:nvSpPr>
          <p:cNvPr id="11270" name="TextBox 2"/>
          <p:cNvSpPr txBox="1">
            <a:spLocks noChangeArrowheads="1"/>
          </p:cNvSpPr>
          <p:nvPr/>
        </p:nvSpPr>
        <p:spPr bwMode="auto">
          <a:xfrm>
            <a:off x="3851275" y="250825"/>
            <a:ext cx="3529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800" b="1">
                <a:solidFill>
                  <a:schemeClr val="bg1"/>
                </a:solidFill>
              </a:rPr>
              <a:t>Earth Sciences Department</a:t>
            </a:r>
          </a:p>
        </p:txBody>
      </p:sp>
      <p:pic>
        <p:nvPicPr>
          <p:cNvPr id="11271" name="Picture 4" descr="bottom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6280150"/>
            <a:ext cx="687546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0"/>
          <p:cNvSpPr>
            <a:spLocks noGrp="1"/>
          </p:cNvSpPr>
          <p:nvPr>
            <p:ph type="title"/>
          </p:nvPr>
        </p:nvSpPr>
        <p:spPr>
          <a:xfrm>
            <a:off x="107950" y="44450"/>
            <a:ext cx="8928100" cy="792163"/>
          </a:xfrm>
        </p:spPr>
        <p:txBody>
          <a:bodyPr/>
          <a:lstStyle/>
          <a:p>
            <a:pPr eaLnBrk="1" hangingPunct="1"/>
            <a:r>
              <a:rPr lang="en-US" altLang="fr-FR" sz="2000" smtClean="0"/>
              <a:t>Stand. Dev. of Sea Surface Height</a:t>
            </a:r>
            <a:endParaRPr lang="es-ES" altLang="fr-FR" sz="2000" smtClean="0"/>
          </a:p>
        </p:txBody>
      </p:sp>
      <p:pic>
        <p:nvPicPr>
          <p:cNvPr id="14338" name="Picture 4" descr="bottom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6280150"/>
            <a:ext cx="687546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" descr="H2020unofficial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5" y="404813"/>
            <a:ext cx="86518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8" descr="MINEC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 b="2968"/>
          <a:stretch>
            <a:fillRect/>
          </a:stretch>
        </p:blipFill>
        <p:spPr bwMode="auto">
          <a:xfrm>
            <a:off x="7213600" y="374650"/>
            <a:ext cx="81438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4" descr="EOS.01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68300"/>
            <a:ext cx="647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5" descr="COST.02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76238"/>
            <a:ext cx="86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2" descr="sshg.ncep_godas.199301-201012.stdv.t4.m2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713163"/>
            <a:ext cx="4427538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4" name="Picture 3" descr="zeta29_34_55.gecco2.199301-201012.stdv.t4.m2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0" y="3703638"/>
            <a:ext cx="4427538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5" name="Picture 4" descr="zos_AVISO_L4_199301-201012.stdv.t4.m2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8" y="1390650"/>
            <a:ext cx="4427537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5" descr="zos_oras4_1m_199301-201012_grid_1x1.stdv.t4.m2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417638"/>
            <a:ext cx="4427538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7" name="TextBox 6"/>
          <p:cNvSpPr txBox="1">
            <a:spLocks noChangeArrowheads="1"/>
          </p:cNvSpPr>
          <p:nvPr/>
        </p:nvSpPr>
        <p:spPr bwMode="auto">
          <a:xfrm>
            <a:off x="323850" y="1042988"/>
            <a:ext cx="2952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800"/>
              <a:t>Satellite altimetry data</a:t>
            </a:r>
          </a:p>
        </p:txBody>
      </p:sp>
      <p:sp>
        <p:nvSpPr>
          <p:cNvPr id="14348" name="TextBox 22"/>
          <p:cNvSpPr txBox="1">
            <a:spLocks noChangeArrowheads="1"/>
          </p:cNvSpPr>
          <p:nvPr/>
        </p:nvSpPr>
        <p:spPr bwMode="auto">
          <a:xfrm>
            <a:off x="395288" y="3141663"/>
            <a:ext cx="38893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https://podaac.jpl.nasa.gov/dataset/AVISO_L4_DYN_TOPO_1DEG_1MO</a:t>
            </a:r>
          </a:p>
          <a:p>
            <a:pPr eaLnBrk="1" hangingPunct="1"/>
            <a:r>
              <a:rPr lang="en-US" altLang="fr-FR" sz="800"/>
              <a:t>http://www.aviso.altimetry.fr/en/data/products/sea-surface-height-products.html</a:t>
            </a:r>
          </a:p>
        </p:txBody>
      </p:sp>
      <p:sp>
        <p:nvSpPr>
          <p:cNvPr id="14349" name="TextBox 24"/>
          <p:cNvSpPr txBox="1">
            <a:spLocks noChangeArrowheads="1"/>
          </p:cNvSpPr>
          <p:nvPr/>
        </p:nvSpPr>
        <p:spPr bwMode="auto">
          <a:xfrm>
            <a:off x="7667625" y="3614738"/>
            <a:ext cx="13684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000" b="1"/>
              <a:t>MOM3 + 3D-VAR</a:t>
            </a:r>
          </a:p>
        </p:txBody>
      </p:sp>
      <p:sp>
        <p:nvSpPr>
          <p:cNvPr id="14350" name="TextBox 26"/>
          <p:cNvSpPr txBox="1">
            <a:spLocks noChangeArrowheads="1"/>
          </p:cNvSpPr>
          <p:nvPr/>
        </p:nvSpPr>
        <p:spPr bwMode="auto">
          <a:xfrm>
            <a:off x="2700338" y="3573463"/>
            <a:ext cx="1943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000" b="1"/>
              <a:t>MITgcm + 4D-VAR (adjoint)</a:t>
            </a:r>
          </a:p>
        </p:txBody>
      </p:sp>
      <p:sp>
        <p:nvSpPr>
          <p:cNvPr id="14351" name="TextBox 27"/>
          <p:cNvSpPr txBox="1">
            <a:spLocks noChangeArrowheads="1"/>
          </p:cNvSpPr>
          <p:nvPr/>
        </p:nvSpPr>
        <p:spPr bwMode="auto">
          <a:xfrm>
            <a:off x="6948488" y="1268413"/>
            <a:ext cx="21605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000" b="1"/>
              <a:t>NEMO3 + 3D-VAR FGAT mode</a:t>
            </a:r>
          </a:p>
        </p:txBody>
      </p:sp>
      <p:sp>
        <p:nvSpPr>
          <p:cNvPr id="14352" name="TextBox 28"/>
          <p:cNvSpPr txBox="1">
            <a:spLocks noChangeArrowheads="1"/>
          </p:cNvSpPr>
          <p:nvPr/>
        </p:nvSpPr>
        <p:spPr bwMode="auto">
          <a:xfrm>
            <a:off x="4932363" y="5445125"/>
            <a:ext cx="31686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http://www.esrl.noaa.gov/psd/data/gridded/data.godas.html</a:t>
            </a:r>
          </a:p>
        </p:txBody>
      </p:sp>
      <p:sp>
        <p:nvSpPr>
          <p:cNvPr id="14353" name="TextBox 8"/>
          <p:cNvSpPr txBox="1">
            <a:spLocks noChangeArrowheads="1"/>
          </p:cNvSpPr>
          <p:nvPr/>
        </p:nvSpPr>
        <p:spPr bwMode="auto">
          <a:xfrm>
            <a:off x="4859338" y="3141663"/>
            <a:ext cx="3457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http://www.ecmwf.int/en/research/climate-reanalysis/ocean-reanalysis</a:t>
            </a:r>
          </a:p>
          <a:p>
            <a:pPr eaLnBrk="1" hangingPunct="1"/>
            <a:r>
              <a:rPr lang="en-US" altLang="fr-FR" sz="800"/>
              <a:t>http://old.ecmwf.int/products/forecasts/d/charts/oras4/reanalysis/</a:t>
            </a:r>
          </a:p>
        </p:txBody>
      </p:sp>
      <p:sp>
        <p:nvSpPr>
          <p:cNvPr id="14354" name="TextBox 30"/>
          <p:cNvSpPr txBox="1">
            <a:spLocks noChangeArrowheads="1"/>
          </p:cNvSpPr>
          <p:nvPr/>
        </p:nvSpPr>
        <p:spPr bwMode="auto">
          <a:xfrm>
            <a:off x="395288" y="5445125"/>
            <a:ext cx="33131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http://icdc.zmaw.de/1/daten/reanalysis-ocean/gecco2.html</a:t>
            </a:r>
          </a:p>
        </p:txBody>
      </p:sp>
    </p:spTree>
    <p:extLst>
      <p:ext uri="{BB962C8B-B14F-4D97-AF65-F5344CB8AC3E}">
        <p14:creationId xmlns:p14="http://schemas.microsoft.com/office/powerpoint/2010/main" val="145719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0"/>
          <p:cNvSpPr>
            <a:spLocks noGrp="1"/>
          </p:cNvSpPr>
          <p:nvPr>
            <p:ph type="title"/>
          </p:nvPr>
        </p:nvSpPr>
        <p:spPr>
          <a:xfrm>
            <a:off x="107950" y="44450"/>
            <a:ext cx="8928100" cy="792163"/>
          </a:xfrm>
        </p:spPr>
        <p:txBody>
          <a:bodyPr/>
          <a:lstStyle/>
          <a:p>
            <a:pPr eaLnBrk="1" hangingPunct="1"/>
            <a:r>
              <a:rPr lang="en-US" altLang="fr-FR" sz="2000" smtClean="0"/>
              <a:t>Mean Ocean Surface Velocity</a:t>
            </a:r>
            <a:endParaRPr lang="es-ES" altLang="fr-FR" sz="2000" smtClean="0"/>
          </a:p>
        </p:txBody>
      </p:sp>
      <p:pic>
        <p:nvPicPr>
          <p:cNvPr id="12290" name="Picture 4" descr="bottom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6280150"/>
            <a:ext cx="687546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8"/>
          <p:cNvSpPr txBox="1">
            <a:spLocks noChangeArrowheads="1"/>
          </p:cNvSpPr>
          <p:nvPr/>
        </p:nvSpPr>
        <p:spPr bwMode="auto">
          <a:xfrm>
            <a:off x="8796338" y="5903913"/>
            <a:ext cx="2698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80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12292" name="Picture 1" descr="H2020unofficial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5" y="404813"/>
            <a:ext cx="86518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8" descr="MINEC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 b="2968"/>
          <a:stretch>
            <a:fillRect/>
          </a:stretch>
        </p:blipFill>
        <p:spPr bwMode="auto">
          <a:xfrm>
            <a:off x="7213600" y="374650"/>
            <a:ext cx="81438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6" descr="EOS.01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68300"/>
            <a:ext cx="647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COST.02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76238"/>
            <a:ext cx="86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6" name="TextBox 55"/>
          <p:cNvSpPr txBox="1">
            <a:spLocks noChangeArrowheads="1"/>
          </p:cNvSpPr>
          <p:nvPr/>
        </p:nvSpPr>
        <p:spPr bwMode="auto">
          <a:xfrm>
            <a:off x="395288" y="1052513"/>
            <a:ext cx="3744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800"/>
              <a:t>Satellite-derived surface velocity</a:t>
            </a:r>
          </a:p>
        </p:txBody>
      </p:sp>
      <p:sp>
        <p:nvSpPr>
          <p:cNvPr id="12297" name="TextBox 57"/>
          <p:cNvSpPr txBox="1">
            <a:spLocks noChangeArrowheads="1"/>
          </p:cNvSpPr>
          <p:nvPr/>
        </p:nvSpPr>
        <p:spPr bwMode="auto">
          <a:xfrm>
            <a:off x="6732588" y="1196975"/>
            <a:ext cx="21605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000" b="1"/>
              <a:t>NEMO3 + 3D-VAR FGAT mode</a:t>
            </a:r>
          </a:p>
        </p:txBody>
      </p:sp>
      <p:sp>
        <p:nvSpPr>
          <p:cNvPr id="12298" name="TextBox 59"/>
          <p:cNvSpPr txBox="1">
            <a:spLocks noChangeArrowheads="1"/>
          </p:cNvSpPr>
          <p:nvPr/>
        </p:nvSpPr>
        <p:spPr bwMode="auto">
          <a:xfrm>
            <a:off x="6948488" y="3543300"/>
            <a:ext cx="1943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000" b="1"/>
              <a:t>MITgcm + 4D-VAR (adjoint)</a:t>
            </a:r>
          </a:p>
        </p:txBody>
      </p:sp>
      <p:sp>
        <p:nvSpPr>
          <p:cNvPr id="12299" name="TextBox 10"/>
          <p:cNvSpPr txBox="1">
            <a:spLocks noChangeArrowheads="1"/>
          </p:cNvSpPr>
          <p:nvPr/>
        </p:nvSpPr>
        <p:spPr bwMode="auto">
          <a:xfrm>
            <a:off x="4860925" y="5445125"/>
            <a:ext cx="33131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http://icdc.zmaw.de/1/daten/reanalysis-ocean/gecco2.html</a:t>
            </a:r>
          </a:p>
        </p:txBody>
      </p:sp>
      <p:sp>
        <p:nvSpPr>
          <p:cNvPr id="12300" name="TextBox 65"/>
          <p:cNvSpPr txBox="1">
            <a:spLocks noChangeArrowheads="1"/>
          </p:cNvSpPr>
          <p:nvPr/>
        </p:nvSpPr>
        <p:spPr bwMode="auto">
          <a:xfrm>
            <a:off x="466725" y="3162300"/>
            <a:ext cx="38893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http://www.oscar.noaa.gov/</a:t>
            </a:r>
          </a:p>
          <a:p>
            <a:pPr eaLnBrk="1" hangingPunct="1"/>
            <a:r>
              <a:rPr lang="en-US" altLang="fr-FR" sz="800"/>
              <a:t>http://podaac.jpl.nasa.gov/dataset/OSCAR_L4_OC_1deg</a:t>
            </a:r>
          </a:p>
        </p:txBody>
      </p:sp>
      <p:sp>
        <p:nvSpPr>
          <p:cNvPr id="12301" name="TextBox 66"/>
          <p:cNvSpPr txBox="1">
            <a:spLocks noChangeArrowheads="1"/>
          </p:cNvSpPr>
          <p:nvPr/>
        </p:nvSpPr>
        <p:spPr bwMode="auto">
          <a:xfrm>
            <a:off x="4859338" y="3141663"/>
            <a:ext cx="3457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http://www.ecmwf.int/en/research/climate-reanalysis/ocean-reanalysis</a:t>
            </a:r>
          </a:p>
          <a:p>
            <a:pPr eaLnBrk="1" hangingPunct="1"/>
            <a:r>
              <a:rPr lang="en-US" altLang="fr-FR" sz="800"/>
              <a:t>http://old.ecmwf.int/products/forecasts/d/charts/oras4/reanalysis/</a:t>
            </a:r>
          </a:p>
        </p:txBody>
      </p:sp>
      <p:pic>
        <p:nvPicPr>
          <p:cNvPr id="12302" name="Picture 1" descr="world_oscar_vel_5d199301-201012.mean.t4.m2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412875"/>
            <a:ext cx="4168775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3" name="Picture 2" descr="u29_v29_34_55.usfc.gecco2.199301-201012.mean.t4.m2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40163"/>
            <a:ext cx="4168775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4" name="TextBox 55"/>
          <p:cNvSpPr txBox="1">
            <a:spLocks noChangeArrowheads="1"/>
          </p:cNvSpPr>
          <p:nvPr/>
        </p:nvSpPr>
        <p:spPr bwMode="auto">
          <a:xfrm>
            <a:off x="323850" y="3500438"/>
            <a:ext cx="42481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300"/>
              <a:t>Ocean Surface Current Analysis – Real time (OSCAR)</a:t>
            </a:r>
          </a:p>
          <a:p>
            <a:pPr eaLnBrk="1" hangingPunct="1"/>
            <a:r>
              <a:rPr lang="en-US" altLang="fr-FR" sz="1300">
                <a:sym typeface="Wingdings" panose="05000000000000000000" pitchFamily="2" charset="2"/>
              </a:rPr>
              <a:t>    g</a:t>
            </a:r>
            <a:r>
              <a:rPr lang="en-US" altLang="fr-FR" sz="1400"/>
              <a:t>lobal ocean surface currents derived from   </a:t>
            </a:r>
          </a:p>
          <a:p>
            <a:pPr eaLnBrk="1" hangingPunct="1"/>
            <a:r>
              <a:rPr lang="en-US" altLang="fr-FR" sz="1400"/>
              <a:t>       satellite altimeter and scatterometer data</a:t>
            </a:r>
            <a:endParaRPr lang="en-US" altLang="fr-FR" sz="1300"/>
          </a:p>
        </p:txBody>
      </p:sp>
      <p:pic>
        <p:nvPicPr>
          <p:cNvPr id="12305" name="Picture 4" descr="usfc_vsfc_oras4_1m_199301-201012_grid_1x1.mean.t4.m2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938" y="1412875"/>
            <a:ext cx="4168775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373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0"/>
          <p:cNvSpPr>
            <a:spLocks noGrp="1"/>
          </p:cNvSpPr>
          <p:nvPr>
            <p:ph type="title"/>
          </p:nvPr>
        </p:nvSpPr>
        <p:spPr>
          <a:xfrm>
            <a:off x="107950" y="44450"/>
            <a:ext cx="8928100" cy="792163"/>
          </a:xfrm>
        </p:spPr>
        <p:txBody>
          <a:bodyPr/>
          <a:lstStyle/>
          <a:p>
            <a:pPr eaLnBrk="1" hangingPunct="1"/>
            <a:r>
              <a:rPr lang="es-ES" altLang="fr-FR" sz="2000" smtClean="0"/>
              <a:t>Mean Ocean Surface Speed</a:t>
            </a:r>
          </a:p>
        </p:txBody>
      </p:sp>
      <p:pic>
        <p:nvPicPr>
          <p:cNvPr id="14338" name="Picture 4" descr="bottom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6280150"/>
            <a:ext cx="687546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1" descr="H2020unofficiallogo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5" y="404813"/>
            <a:ext cx="86518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8" descr="MINEC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 b="2968"/>
          <a:stretch>
            <a:fillRect/>
          </a:stretch>
        </p:blipFill>
        <p:spPr bwMode="auto">
          <a:xfrm>
            <a:off x="7213600" y="374650"/>
            <a:ext cx="81438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14" descr="EOS.01.tif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68300"/>
            <a:ext cx="647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15" descr="COST.02.tif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76238"/>
            <a:ext cx="86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Box 55"/>
          <p:cNvSpPr txBox="1">
            <a:spLocks noChangeArrowheads="1"/>
          </p:cNvSpPr>
          <p:nvPr/>
        </p:nvSpPr>
        <p:spPr bwMode="auto">
          <a:xfrm>
            <a:off x="395288" y="1052513"/>
            <a:ext cx="37449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800"/>
              <a:t>Satellite-derived surface speed</a:t>
            </a:r>
          </a:p>
        </p:txBody>
      </p:sp>
      <p:sp>
        <p:nvSpPr>
          <p:cNvPr id="14344" name="TextBox 57"/>
          <p:cNvSpPr txBox="1">
            <a:spLocks noChangeArrowheads="1"/>
          </p:cNvSpPr>
          <p:nvPr/>
        </p:nvSpPr>
        <p:spPr bwMode="auto">
          <a:xfrm>
            <a:off x="6732588" y="1196975"/>
            <a:ext cx="2160587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000" b="1"/>
              <a:t>NEMO3 + 3D-VAR FGAT mode</a:t>
            </a:r>
          </a:p>
        </p:txBody>
      </p:sp>
      <p:sp>
        <p:nvSpPr>
          <p:cNvPr id="14345" name="TextBox 59"/>
          <p:cNvSpPr txBox="1">
            <a:spLocks noChangeArrowheads="1"/>
          </p:cNvSpPr>
          <p:nvPr/>
        </p:nvSpPr>
        <p:spPr bwMode="auto">
          <a:xfrm>
            <a:off x="6948488" y="3543300"/>
            <a:ext cx="19431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000" b="1"/>
              <a:t>MITgcm + 4D-VAR (adjoint)</a:t>
            </a:r>
          </a:p>
        </p:txBody>
      </p:sp>
      <p:sp>
        <p:nvSpPr>
          <p:cNvPr id="14346" name="TextBox 10"/>
          <p:cNvSpPr txBox="1">
            <a:spLocks noChangeArrowheads="1"/>
          </p:cNvSpPr>
          <p:nvPr/>
        </p:nvSpPr>
        <p:spPr bwMode="auto">
          <a:xfrm>
            <a:off x="4860925" y="5445125"/>
            <a:ext cx="3313113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http://icdc.zmaw.de/1/daten/reanalysis-ocean/gecco2.html</a:t>
            </a:r>
          </a:p>
        </p:txBody>
      </p:sp>
      <p:sp>
        <p:nvSpPr>
          <p:cNvPr id="14347" name="TextBox 66"/>
          <p:cNvSpPr txBox="1">
            <a:spLocks noChangeArrowheads="1"/>
          </p:cNvSpPr>
          <p:nvPr/>
        </p:nvSpPr>
        <p:spPr bwMode="auto">
          <a:xfrm>
            <a:off x="4859338" y="3141663"/>
            <a:ext cx="3457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http://www.ecmwf.int/en/research/climate-reanalysis/ocean-reanalysis</a:t>
            </a:r>
          </a:p>
          <a:p>
            <a:pPr eaLnBrk="1" hangingPunct="1"/>
            <a:r>
              <a:rPr lang="en-US" altLang="fr-FR" sz="800"/>
              <a:t>http://old.ecmwf.int/products/forecasts/d/charts/oras4/reanalysis/</a:t>
            </a:r>
          </a:p>
        </p:txBody>
      </p:sp>
      <p:sp>
        <p:nvSpPr>
          <p:cNvPr id="14348" name="TextBox 65"/>
          <p:cNvSpPr txBox="1">
            <a:spLocks noChangeArrowheads="1"/>
          </p:cNvSpPr>
          <p:nvPr/>
        </p:nvSpPr>
        <p:spPr bwMode="auto">
          <a:xfrm>
            <a:off x="466725" y="3162300"/>
            <a:ext cx="388937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http://www.oscar.noaa.gov/</a:t>
            </a:r>
          </a:p>
          <a:p>
            <a:pPr eaLnBrk="1" hangingPunct="1"/>
            <a:r>
              <a:rPr lang="en-US" altLang="fr-FR" sz="800"/>
              <a:t>http://podaac.jpl.nasa.gov/dataset/OSCAR_L4_OC_1deg</a:t>
            </a:r>
          </a:p>
        </p:txBody>
      </p:sp>
      <p:sp>
        <p:nvSpPr>
          <p:cNvPr id="14349" name="TextBox 55"/>
          <p:cNvSpPr txBox="1">
            <a:spLocks noChangeArrowheads="1"/>
          </p:cNvSpPr>
          <p:nvPr/>
        </p:nvSpPr>
        <p:spPr bwMode="auto">
          <a:xfrm>
            <a:off x="323850" y="3500438"/>
            <a:ext cx="424815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300"/>
              <a:t>Ocean Surface Current Analysis – Real time (OSCAR)</a:t>
            </a:r>
          </a:p>
          <a:p>
            <a:pPr eaLnBrk="1" hangingPunct="1"/>
            <a:r>
              <a:rPr lang="en-US" altLang="fr-FR" sz="1300">
                <a:sym typeface="Wingdings" panose="05000000000000000000" pitchFamily="2" charset="2"/>
              </a:rPr>
              <a:t>    g</a:t>
            </a:r>
            <a:r>
              <a:rPr lang="en-US" altLang="fr-FR" sz="1400"/>
              <a:t>lobal ocean surface currents derived from   </a:t>
            </a:r>
          </a:p>
          <a:p>
            <a:pPr eaLnBrk="1" hangingPunct="1"/>
            <a:r>
              <a:rPr lang="en-US" altLang="fr-FR" sz="1400"/>
              <a:t>       satellite altimeter and scatterometer data</a:t>
            </a:r>
            <a:endParaRPr lang="en-US" altLang="fr-FR" sz="1300"/>
          </a:p>
        </p:txBody>
      </p:sp>
      <p:pic>
        <p:nvPicPr>
          <p:cNvPr id="14350" name="Picture 1" descr="u29_v29_34_55.usfc.gecco2.199301-201012.mean_speed.t4.m2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3768725"/>
            <a:ext cx="4381500" cy="182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1" name="Picture 2" descr="usfc_vsfc_oras4_1m_199301-201012_grid_1x1.mean_speed.t4.m2.pdf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113" y="1392238"/>
            <a:ext cx="4381500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52" name="Picture 3" descr="world_oscar_vel_5d199301-201012.mean_speed.t4.m2.pd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92238"/>
            <a:ext cx="4381500" cy="182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435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79512" y="116632"/>
            <a:ext cx="6336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dirty="0" err="1" smtClean="0">
                <a:solidFill>
                  <a:schemeClr val="bg1"/>
                </a:solidFill>
              </a:rPr>
              <a:t>Some</a:t>
            </a:r>
            <a:r>
              <a:rPr lang="fr-BE" sz="2800" dirty="0" smtClean="0">
                <a:solidFill>
                  <a:schemeClr val="bg1"/>
                </a:solidFill>
              </a:rPr>
              <a:t> </a:t>
            </a:r>
            <a:r>
              <a:rPr lang="fr-BE" sz="2800" dirty="0" err="1" smtClean="0">
                <a:solidFill>
                  <a:schemeClr val="bg1"/>
                </a:solidFill>
              </a:rPr>
              <a:t>thoughts</a:t>
            </a:r>
            <a:r>
              <a:rPr lang="fr-BE" sz="2800" dirty="0" smtClean="0">
                <a:solidFill>
                  <a:schemeClr val="bg1"/>
                </a:solidFill>
              </a:rPr>
              <a:t> to move </a:t>
            </a:r>
            <a:r>
              <a:rPr lang="fr-BE" sz="2800" dirty="0" err="1" smtClean="0">
                <a:solidFill>
                  <a:schemeClr val="bg1"/>
                </a:solidFill>
              </a:rPr>
              <a:t>forward</a:t>
            </a:r>
            <a:endParaRPr lang="fr-BE" sz="2800" dirty="0">
              <a:solidFill>
                <a:schemeClr val="bg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67544" y="1412776"/>
            <a:ext cx="820891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fr-BE" sz="2800" dirty="0" err="1" smtClean="0"/>
              <a:t>Re-gridding</a:t>
            </a:r>
            <a:r>
              <a:rPr lang="fr-BE" sz="2800" dirty="0" smtClean="0"/>
              <a:t> </a:t>
            </a:r>
            <a:r>
              <a:rPr lang="fr-BE" sz="2800" dirty="0" err="1" smtClean="0"/>
              <a:t>will</a:t>
            </a:r>
            <a:r>
              <a:rPr lang="fr-BE" sz="2800" dirty="0" smtClean="0"/>
              <a:t> </a:t>
            </a:r>
            <a:r>
              <a:rPr lang="fr-BE" sz="2800" dirty="0" err="1" smtClean="0"/>
              <a:t>be</a:t>
            </a:r>
            <a:r>
              <a:rPr lang="fr-BE" sz="2800" dirty="0" smtClean="0"/>
              <a:t> </a:t>
            </a:r>
            <a:r>
              <a:rPr lang="fr-BE" sz="2800" dirty="0" err="1" smtClean="0"/>
              <a:t>necessary</a:t>
            </a:r>
            <a:r>
              <a:rPr lang="fr-BE" sz="2800" dirty="0" smtClean="0"/>
              <a:t>. To </a:t>
            </a:r>
            <a:r>
              <a:rPr lang="fr-BE" sz="2800" dirty="0" err="1" smtClean="0"/>
              <a:t>what</a:t>
            </a:r>
            <a:r>
              <a:rPr lang="fr-BE" sz="2800" dirty="0" smtClean="0"/>
              <a:t> </a:t>
            </a:r>
            <a:r>
              <a:rPr lang="fr-BE" sz="2800" dirty="0" err="1" smtClean="0"/>
              <a:t>grid</a:t>
            </a:r>
            <a:r>
              <a:rPr lang="fr-BE" sz="2800" dirty="0" smtClean="0"/>
              <a:t>?</a:t>
            </a:r>
          </a:p>
          <a:p>
            <a:pPr marL="285750" indent="-285750">
              <a:buFontTx/>
              <a:buChar char="-"/>
            </a:pPr>
            <a:r>
              <a:rPr lang="fr-BE" sz="2800" dirty="0" err="1" smtClean="0"/>
              <a:t>Need</a:t>
            </a:r>
            <a:r>
              <a:rPr lang="fr-BE" sz="2800" dirty="0" smtClean="0"/>
              <a:t> to </a:t>
            </a:r>
            <a:r>
              <a:rPr lang="fr-BE" sz="2800" dirty="0" err="1" smtClean="0"/>
              <a:t>define</a:t>
            </a:r>
            <a:r>
              <a:rPr lang="fr-BE" sz="2800" dirty="0" smtClean="0"/>
              <a:t> a </a:t>
            </a:r>
            <a:r>
              <a:rPr lang="fr-BE" sz="2800" dirty="0" err="1" smtClean="0"/>
              <a:t>proper</a:t>
            </a:r>
            <a:r>
              <a:rPr lang="fr-BE" sz="2800" dirty="0" smtClean="0"/>
              <a:t> </a:t>
            </a:r>
            <a:r>
              <a:rPr lang="fr-BE" sz="2800" dirty="0" err="1" smtClean="0"/>
              <a:t>metric</a:t>
            </a:r>
            <a:r>
              <a:rPr lang="fr-BE" sz="2800" dirty="0" smtClean="0"/>
              <a:t> for </a:t>
            </a:r>
            <a:r>
              <a:rPr lang="fr-BE" sz="2800" dirty="0" err="1" smtClean="0"/>
              <a:t>velocity</a:t>
            </a:r>
            <a:r>
              <a:rPr lang="fr-BE" sz="2800" dirty="0" smtClean="0"/>
              <a:t> (</a:t>
            </a:r>
            <a:r>
              <a:rPr lang="fr-BE" sz="2800" dirty="0" err="1" smtClean="0"/>
              <a:t>vector</a:t>
            </a:r>
            <a:r>
              <a:rPr lang="fr-BE" sz="2800" dirty="0" smtClean="0"/>
              <a:t>) </a:t>
            </a:r>
            <a:r>
              <a:rPr lang="fr-BE" sz="2800" dirty="0" err="1" smtClean="0"/>
              <a:t>assessment</a:t>
            </a:r>
            <a:endParaRPr lang="fr-BE" sz="2800" dirty="0" smtClean="0"/>
          </a:p>
          <a:p>
            <a:pPr marL="285750" indent="-285750">
              <a:buFontTx/>
              <a:buChar char="-"/>
            </a:pPr>
            <a:r>
              <a:rPr lang="fr-BE" sz="2800" dirty="0" err="1" smtClean="0"/>
              <a:t>Need</a:t>
            </a:r>
            <a:r>
              <a:rPr lang="fr-BE" sz="2800" dirty="0" smtClean="0"/>
              <a:t> a </a:t>
            </a:r>
            <a:r>
              <a:rPr lang="fr-BE" sz="2800" dirty="0" err="1" smtClean="0"/>
              <a:t>comprehensive</a:t>
            </a:r>
            <a:r>
              <a:rPr lang="fr-BE" sz="2800" dirty="0" smtClean="0"/>
              <a:t> </a:t>
            </a:r>
            <a:r>
              <a:rPr lang="fr-BE" sz="2800" dirty="0" err="1" smtClean="0"/>
              <a:t>comparison</a:t>
            </a:r>
            <a:r>
              <a:rPr lang="fr-BE" sz="2800" dirty="0" smtClean="0"/>
              <a:t> table as </a:t>
            </a:r>
            <a:r>
              <a:rPr lang="fr-BE" sz="2800" dirty="0" err="1" smtClean="0"/>
              <a:t>e.g</a:t>
            </a:r>
            <a:r>
              <a:rPr lang="fr-BE" sz="2800" dirty="0" smtClean="0"/>
              <a:t>. in Chevallier et al. 2016 Clim. Dyn.</a:t>
            </a:r>
          </a:p>
          <a:p>
            <a:pPr marL="285750" indent="-285750">
              <a:buFontTx/>
              <a:buChar char="-"/>
            </a:pPr>
            <a:r>
              <a:rPr lang="fr-BE" sz="2800" dirty="0" smtClean="0"/>
              <a:t>Important to </a:t>
            </a:r>
            <a:r>
              <a:rPr lang="fr-BE" sz="2800" dirty="0" err="1" smtClean="0"/>
              <a:t>determine</a:t>
            </a:r>
            <a:r>
              <a:rPr lang="fr-BE" sz="2800" dirty="0" smtClean="0"/>
              <a:t> </a:t>
            </a:r>
            <a:r>
              <a:rPr lang="fr-BE" sz="2800" dirty="0" err="1" smtClean="0"/>
              <a:t>when</a:t>
            </a:r>
            <a:r>
              <a:rPr lang="fr-BE" sz="2800" dirty="0" smtClean="0"/>
              <a:t> and </a:t>
            </a:r>
            <a:r>
              <a:rPr lang="fr-BE" sz="2800" dirty="0" err="1" smtClean="0"/>
              <a:t>where</a:t>
            </a:r>
            <a:r>
              <a:rPr lang="fr-BE" sz="2800" dirty="0" smtClean="0"/>
              <a:t> spread of </a:t>
            </a:r>
            <a:r>
              <a:rPr lang="fr-BE" sz="2800" dirty="0" err="1" smtClean="0"/>
              <a:t>reanalyses</a:t>
            </a:r>
            <a:r>
              <a:rPr lang="fr-BE" sz="2800" dirty="0" smtClean="0"/>
              <a:t> </a:t>
            </a:r>
            <a:r>
              <a:rPr lang="fr-BE" sz="2800" dirty="0" err="1" smtClean="0"/>
              <a:t>is</a:t>
            </a:r>
            <a:r>
              <a:rPr lang="fr-BE" sz="2800" dirty="0" smtClean="0"/>
              <a:t> </a:t>
            </a:r>
            <a:r>
              <a:rPr lang="fr-BE" sz="2800" dirty="0" err="1" smtClean="0"/>
              <a:t>lower</a:t>
            </a:r>
            <a:r>
              <a:rPr lang="fr-BE" sz="2800" dirty="0" smtClean="0"/>
              <a:t> </a:t>
            </a:r>
            <a:r>
              <a:rPr lang="fr-BE" sz="2800" dirty="0" err="1" smtClean="0"/>
              <a:t>than</a:t>
            </a:r>
            <a:r>
              <a:rPr lang="fr-BE" sz="2800" dirty="0" smtClean="0"/>
              <a:t> </a:t>
            </a:r>
            <a:r>
              <a:rPr lang="fr-BE" sz="2800" dirty="0" err="1" smtClean="0"/>
              <a:t>mean</a:t>
            </a:r>
            <a:r>
              <a:rPr lang="fr-BE" sz="2800" dirty="0" smtClean="0"/>
              <a:t> </a:t>
            </a:r>
            <a:r>
              <a:rPr lang="fr-BE" sz="2800" dirty="0" err="1" smtClean="0"/>
              <a:t>bias</a:t>
            </a:r>
            <a:endParaRPr lang="fr-BE" sz="2800" dirty="0" smtClean="0"/>
          </a:p>
          <a:p>
            <a:pPr marL="285750" indent="-285750">
              <a:buFontTx/>
              <a:buChar char="-"/>
            </a:pPr>
            <a:r>
              <a:rPr lang="fr-BE" sz="2800" dirty="0" smtClean="0"/>
              <a:t>To the </a:t>
            </a:r>
            <a:r>
              <a:rPr lang="fr-BE" sz="2800" dirty="0" err="1" smtClean="0"/>
              <a:t>extent</a:t>
            </a:r>
            <a:r>
              <a:rPr lang="fr-BE" sz="2800" dirty="0" smtClean="0"/>
              <a:t> of possible, relate </a:t>
            </a:r>
            <a:r>
              <a:rPr lang="fr-BE" sz="2800" dirty="0" err="1" smtClean="0"/>
              <a:t>bias</a:t>
            </a:r>
            <a:r>
              <a:rPr lang="fr-BE" sz="2800" dirty="0" smtClean="0"/>
              <a:t> to model </a:t>
            </a:r>
            <a:r>
              <a:rPr lang="fr-BE" sz="2800" dirty="0" err="1" smtClean="0"/>
              <a:t>characteristics</a:t>
            </a:r>
            <a:endParaRPr lang="fr-BE" sz="2800" dirty="0" smtClean="0"/>
          </a:p>
          <a:p>
            <a:pPr marL="285750" indent="-285750">
              <a:buFontTx/>
              <a:buChar char="-"/>
            </a:pPr>
            <a:endParaRPr lang="fr-BE" sz="2800" dirty="0"/>
          </a:p>
        </p:txBody>
      </p:sp>
    </p:spTree>
    <p:extLst>
      <p:ext uri="{BB962C8B-B14F-4D97-AF65-F5344CB8AC3E}">
        <p14:creationId xmlns:p14="http://schemas.microsoft.com/office/powerpoint/2010/main" val="13250489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1522461" y="2636912"/>
            <a:ext cx="609907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3200" dirty="0" err="1" smtClean="0"/>
              <a:t>Thanks</a:t>
            </a:r>
            <a:endParaRPr lang="fr-BE" sz="3200" dirty="0" smtClean="0"/>
          </a:p>
          <a:p>
            <a:pPr algn="ctr"/>
            <a:endParaRPr lang="fr-BE" sz="3200" dirty="0" smtClean="0"/>
          </a:p>
          <a:p>
            <a:pPr algn="ctr"/>
            <a:r>
              <a:rPr lang="fr-BE" sz="3200" dirty="0" smtClean="0"/>
              <a:t>francois.massonnet@bsc.es</a:t>
            </a:r>
          </a:p>
          <a:p>
            <a:pPr algn="ctr"/>
            <a:r>
              <a:rPr lang="fr-BE" sz="3200" dirty="0"/>
              <a:t>n</a:t>
            </a:r>
            <a:r>
              <a:rPr lang="fr-BE" sz="3200" dirty="0" smtClean="0"/>
              <a:t>even.fuckar@bsc.es</a:t>
            </a:r>
            <a:endParaRPr lang="fr-BE" sz="3200" dirty="0"/>
          </a:p>
        </p:txBody>
      </p:sp>
    </p:spTree>
    <p:extLst>
      <p:ext uri="{BB962C8B-B14F-4D97-AF65-F5344CB8AC3E}">
        <p14:creationId xmlns:p14="http://schemas.microsoft.com/office/powerpoint/2010/main" val="4236442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093953"/>
            <a:ext cx="5616624" cy="5493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5455" y="44624"/>
            <a:ext cx="5218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ASPeCt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Southern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Ocean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sea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ice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thickness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data: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sparse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but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valuable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TextBox 7"/>
          <p:cNvSpPr txBox="1"/>
          <p:nvPr/>
        </p:nvSpPr>
        <p:spPr>
          <a:xfrm>
            <a:off x="7250698" y="6567735"/>
            <a:ext cx="2217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[</a:t>
            </a:r>
            <a:r>
              <a:rPr lang="fr-BE" sz="1200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Worby</a:t>
            </a:r>
            <a:r>
              <a:rPr lang="fr-BE" sz="12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12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et al., JGR, 2008]</a:t>
            </a:r>
            <a:endParaRPr lang="en-US" sz="1200" dirty="0" err="1" smtClean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273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/>
          </p:nvPr>
        </p:nvGraphicFramePr>
        <p:xfrm>
          <a:off x="1403648" y="4694312"/>
          <a:ext cx="5544616" cy="2163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268760"/>
            <a:ext cx="5400600" cy="3432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" name="Chart 8"/>
          <p:cNvGraphicFramePr>
            <a:graphicFrameLocks/>
          </p:cNvGraphicFramePr>
          <p:nvPr>
            <p:extLst/>
          </p:nvPr>
        </p:nvGraphicFramePr>
        <p:xfrm>
          <a:off x="6804248" y="1052736"/>
          <a:ext cx="2808311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948264" y="6567735"/>
            <a:ext cx="2217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12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[data: </a:t>
            </a:r>
            <a:r>
              <a:rPr lang="fr-BE" sz="1200" dirty="0" err="1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Worby</a:t>
            </a:r>
            <a:r>
              <a:rPr lang="fr-BE" sz="1200" dirty="0" smtClean="0">
                <a:solidFill>
                  <a:schemeClr val="bg1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et al., JGR, 2008]</a:t>
            </a:r>
            <a:endParaRPr lang="en-US" sz="1200" dirty="0" err="1" smtClean="0">
              <a:solidFill>
                <a:schemeClr val="bg1">
                  <a:lumMod val="50000"/>
                </a:schemeClr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145455" y="44624"/>
            <a:ext cx="52186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ASPeCt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Southern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Ocean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sea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ice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thickness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data: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sparse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but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valuable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176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"/>
          <p:cNvSpPr txBox="1"/>
          <p:nvPr/>
        </p:nvSpPr>
        <p:spPr>
          <a:xfrm>
            <a:off x="145455" y="44624"/>
            <a:ext cx="5218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Assessment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two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reanalyses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895150"/>
              </p:ext>
            </p:extLst>
          </p:nvPr>
        </p:nvGraphicFramePr>
        <p:xfrm>
          <a:off x="251520" y="980728"/>
          <a:ext cx="8784976" cy="469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0280"/>
                <a:gridCol w="3024336"/>
                <a:gridCol w="3240360"/>
              </a:tblGrid>
              <a:tr h="370840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ORAP5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GECCO2</a:t>
                      </a:r>
                      <a:endParaRPr lang="fr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Long</a:t>
                      </a:r>
                      <a:r>
                        <a:rPr lang="fr-BE" baseline="0" dirty="0" smtClean="0"/>
                        <a:t> </a:t>
                      </a:r>
                      <a:r>
                        <a:rPr lang="fr-BE" dirty="0" err="1" smtClean="0"/>
                        <a:t>name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err="1" smtClean="0"/>
                        <a:t>Ocean</a:t>
                      </a:r>
                      <a:r>
                        <a:rPr lang="fr-BE" dirty="0" smtClean="0"/>
                        <a:t> </a:t>
                      </a:r>
                      <a:r>
                        <a:rPr lang="fr-BE" dirty="0" err="1" smtClean="0"/>
                        <a:t>ReAnalysis</a:t>
                      </a:r>
                      <a:r>
                        <a:rPr lang="fr-BE" dirty="0" smtClean="0"/>
                        <a:t>, Pilot, version</a:t>
                      </a:r>
                      <a:r>
                        <a:rPr lang="fr-BE" baseline="0" dirty="0" smtClean="0"/>
                        <a:t> 5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German contribution of the Estimating the Circulation and Climate of the Ocean project</a:t>
                      </a:r>
                      <a:endParaRPr lang="fr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Reference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err="1" smtClean="0"/>
                        <a:t>Zuo</a:t>
                      </a:r>
                      <a:r>
                        <a:rPr lang="fr-BE" baseline="0" dirty="0" smtClean="0"/>
                        <a:t> et al., </a:t>
                      </a:r>
                      <a:r>
                        <a:rPr lang="fr-BE" i="0" baseline="0" dirty="0" smtClean="0"/>
                        <a:t>Clim. Dyn., 2015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err="1" smtClean="0"/>
                        <a:t>Köhl</a:t>
                      </a:r>
                      <a:r>
                        <a:rPr lang="fr-BE" dirty="0" smtClean="0"/>
                        <a:t>, Q.</a:t>
                      </a:r>
                      <a:r>
                        <a:rPr lang="fr-BE" baseline="0" dirty="0" smtClean="0"/>
                        <a:t>J.R. Met. Soc., 2015</a:t>
                      </a:r>
                      <a:endParaRPr lang="fr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err="1" smtClean="0"/>
                        <a:t>Period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1979-2012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1948-2011</a:t>
                      </a:r>
                      <a:endParaRPr lang="fr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err="1" smtClean="0"/>
                        <a:t>Resolution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ORCA025L75 (~0.25°)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0.3 – 1°</a:t>
                      </a:r>
                      <a:endParaRPr lang="fr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err="1" smtClean="0"/>
                        <a:t>Ocean</a:t>
                      </a:r>
                      <a:r>
                        <a:rPr lang="fr-BE" dirty="0" smtClean="0"/>
                        <a:t> &amp; </a:t>
                      </a:r>
                      <a:r>
                        <a:rPr lang="fr-BE" dirty="0" err="1" smtClean="0"/>
                        <a:t>ice</a:t>
                      </a:r>
                      <a:r>
                        <a:rPr lang="fr-BE" dirty="0" smtClean="0"/>
                        <a:t> model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NEMO – LIM2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err="1" smtClean="0"/>
                        <a:t>MitGCM</a:t>
                      </a:r>
                      <a:endParaRPr lang="fr-BE" dirty="0"/>
                    </a:p>
                  </a:txBody>
                  <a:tcPr/>
                </a:tc>
              </a:tr>
              <a:tr h="936312">
                <a:tc>
                  <a:txBody>
                    <a:bodyPr/>
                    <a:lstStyle/>
                    <a:p>
                      <a:r>
                        <a:rPr lang="fr-BE" dirty="0" smtClean="0"/>
                        <a:t>Data </a:t>
                      </a:r>
                      <a:r>
                        <a:rPr lang="fr-BE" dirty="0" err="1" smtClean="0"/>
                        <a:t>assimilated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EN3</a:t>
                      </a:r>
                      <a:r>
                        <a:rPr lang="fr-BE" baseline="0" dirty="0" smtClean="0"/>
                        <a:t> T &amp; S, AVISO SLA, SIC, OSTIA SST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BE" dirty="0" smtClean="0"/>
                        <a:t>EN4 T&amp;S,</a:t>
                      </a:r>
                      <a:r>
                        <a:rPr lang="fr-BE" baseline="0" dirty="0" smtClean="0"/>
                        <a:t> AVISO SLA, </a:t>
                      </a:r>
                      <a:r>
                        <a:rPr lang="fr-BE" baseline="0" dirty="0" err="1" smtClean="0"/>
                        <a:t>HadISST</a:t>
                      </a:r>
                      <a:r>
                        <a:rPr lang="fr-BE" baseline="0" dirty="0" smtClean="0"/>
                        <a:t>, WOA clim T&amp;S, GOCO MDT</a:t>
                      </a:r>
                      <a:endParaRPr lang="fr-BE" dirty="0" smtClean="0"/>
                    </a:p>
                    <a:p>
                      <a:endParaRPr lang="fr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smtClean="0"/>
                        <a:t>Method of assimilation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3D-Var</a:t>
                      </a:r>
                      <a:r>
                        <a:rPr lang="fr-BE" baseline="0" dirty="0" smtClean="0"/>
                        <a:t> FGAT, </a:t>
                      </a:r>
                      <a:r>
                        <a:rPr lang="fr-BE" baseline="0" dirty="0" err="1" smtClean="0"/>
                        <a:t>static</a:t>
                      </a:r>
                      <a:r>
                        <a:rPr lang="fr-BE" baseline="0" dirty="0" smtClean="0"/>
                        <a:t> BCM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4D-Var</a:t>
                      </a:r>
                      <a:endParaRPr lang="fr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err="1" smtClean="0"/>
                        <a:t>Atmospheric</a:t>
                      </a:r>
                      <a:r>
                        <a:rPr lang="fr-BE" dirty="0" smtClean="0"/>
                        <a:t> forcing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ERA-</a:t>
                      </a:r>
                      <a:r>
                        <a:rPr lang="fr-BE" dirty="0" err="1" smtClean="0"/>
                        <a:t>Interim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NCEP-1</a:t>
                      </a:r>
                      <a:endParaRPr lang="fr-BE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63684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8680" y="1024494"/>
            <a:ext cx="7704856" cy="577864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79" t="30692" r="24299" b="40647"/>
          <a:stretch/>
        </p:blipFill>
        <p:spPr>
          <a:xfrm>
            <a:off x="4788024" y="1124744"/>
            <a:ext cx="4176464" cy="5336593"/>
          </a:xfrm>
          <a:prstGeom prst="rect">
            <a:avLst/>
          </a:prstGeom>
          <a:noFill/>
          <a:ln w="15875">
            <a:solidFill>
              <a:srgbClr val="000308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2987824" y="2780928"/>
            <a:ext cx="936104" cy="1800200"/>
          </a:xfrm>
          <a:prstGeom prst="rect">
            <a:avLst/>
          </a:prstGeom>
          <a:noFill/>
          <a:ln>
            <a:solidFill>
              <a:srgbClr val="00030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cxnSp>
        <p:nvCxnSpPr>
          <p:cNvPr id="6" name="Connecteur droit 5"/>
          <p:cNvCxnSpPr/>
          <p:nvPr/>
        </p:nvCxnSpPr>
        <p:spPr>
          <a:xfrm flipV="1">
            <a:off x="2987824" y="1124744"/>
            <a:ext cx="1800200" cy="1656184"/>
          </a:xfrm>
          <a:prstGeom prst="line">
            <a:avLst/>
          </a:prstGeom>
          <a:ln w="15875">
            <a:solidFill>
              <a:srgbClr val="0003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2987824" y="4581128"/>
            <a:ext cx="1800200" cy="1880209"/>
          </a:xfrm>
          <a:prstGeom prst="line">
            <a:avLst/>
          </a:prstGeom>
          <a:ln w="15875">
            <a:solidFill>
              <a:srgbClr val="00030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3887924" y="4581128"/>
            <a:ext cx="5076564" cy="1880209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cteur droit 12"/>
          <p:cNvCxnSpPr/>
          <p:nvPr/>
        </p:nvCxnSpPr>
        <p:spPr>
          <a:xfrm flipV="1">
            <a:off x="3923928" y="1124744"/>
            <a:ext cx="5040560" cy="1656184"/>
          </a:xfrm>
          <a:prstGeom prst="line">
            <a:avLst/>
          </a:prstGeom>
          <a:ln w="158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4"/>
          <p:cNvSpPr txBox="1"/>
          <p:nvPr/>
        </p:nvSpPr>
        <p:spPr>
          <a:xfrm>
            <a:off x="107504" y="44624"/>
            <a:ext cx="3564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Along-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track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comparison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ASPeCt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with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ORAP5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252536" y="1152176"/>
            <a:ext cx="504056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41303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875621"/>
            <a:ext cx="7560840" cy="56706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7504" y="44624"/>
            <a:ext cx="35643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Along-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track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comparison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of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ASPeCt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fr-BE" sz="2400" dirty="0" err="1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with</a:t>
            </a:r>
            <a:r>
              <a:rPr lang="fr-BE" sz="2400" dirty="0" smtClean="0">
                <a:solidFill>
                  <a:schemeClr val="bg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GECCO2</a:t>
            </a:r>
            <a:endParaRPr lang="en-US" sz="2400" dirty="0">
              <a:solidFill>
                <a:schemeClr val="bg1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07704" y="989872"/>
            <a:ext cx="504056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8192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>
            <p:extLst/>
          </p:nvPr>
        </p:nvGraphicFramePr>
        <p:xfrm>
          <a:off x="1331640" y="2852936"/>
          <a:ext cx="6576392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4098"/>
                <a:gridCol w="1644098"/>
                <a:gridCol w="1644098"/>
                <a:gridCol w="1644098"/>
              </a:tblGrid>
              <a:tr h="370840">
                <a:tc>
                  <a:txBody>
                    <a:bodyPr/>
                    <a:lstStyle/>
                    <a:p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ORAP5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GECCO-2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Massonnet et al.</a:t>
                      </a:r>
                      <a:r>
                        <a:rPr lang="fr-BE" baseline="0" dirty="0" smtClean="0"/>
                        <a:t> 2013</a:t>
                      </a:r>
                      <a:endParaRPr lang="fr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fr-BE" dirty="0" err="1" smtClean="0"/>
                        <a:t>Mean</a:t>
                      </a:r>
                      <a:r>
                        <a:rPr lang="fr-BE" dirty="0" smtClean="0"/>
                        <a:t> </a:t>
                      </a:r>
                      <a:r>
                        <a:rPr lang="fr-BE" dirty="0" err="1" smtClean="0"/>
                        <a:t>bias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39 cm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31 cm</a:t>
                      </a:r>
                      <a:endParaRPr lang="fr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BE" dirty="0" smtClean="0"/>
                        <a:t>24 cm</a:t>
                      </a:r>
                      <a:endParaRPr lang="fr-BE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330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Box 5"/>
          <p:cNvSpPr txBox="1">
            <a:spLocks noChangeArrowheads="1"/>
          </p:cNvSpPr>
          <p:nvPr/>
        </p:nvSpPr>
        <p:spPr bwMode="auto">
          <a:xfrm>
            <a:off x="0" y="6259513"/>
            <a:ext cx="2303463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 eaLnBrk="1" hangingPunct="1"/>
            <a:r>
              <a:rPr lang="en-US" altLang="fr-FR" sz="1000" b="1" dirty="0">
                <a:solidFill>
                  <a:schemeClr val="bg1"/>
                </a:solidFill>
              </a:rPr>
              <a:t>EOS-COST </a:t>
            </a:r>
            <a:r>
              <a:rPr lang="en-US" altLang="fr-FR" sz="1000" b="1" dirty="0" smtClean="0">
                <a:solidFill>
                  <a:schemeClr val="bg1"/>
                </a:solidFill>
              </a:rPr>
              <a:t>Meeting</a:t>
            </a:r>
            <a:r>
              <a:rPr lang="en-US" altLang="fr-FR" sz="1000" b="1" i="1" dirty="0" smtClean="0">
                <a:solidFill>
                  <a:schemeClr val="bg1"/>
                </a:solidFill>
              </a:rPr>
              <a:t>, </a:t>
            </a:r>
            <a:endParaRPr lang="en-US" altLang="fr-FR" sz="1000" b="1" i="1" dirty="0">
              <a:solidFill>
                <a:schemeClr val="bg1"/>
              </a:solidFill>
            </a:endParaRPr>
          </a:p>
          <a:p>
            <a:pPr algn="r" eaLnBrk="1" hangingPunct="1"/>
            <a:r>
              <a:rPr lang="en-US" altLang="fr-FR" sz="1000" b="1" dirty="0">
                <a:solidFill>
                  <a:schemeClr val="bg1"/>
                </a:solidFill>
              </a:rPr>
              <a:t>Helsinki, </a:t>
            </a:r>
            <a:r>
              <a:rPr lang="en-US" altLang="fr-FR" sz="1000" b="1" dirty="0" err="1">
                <a:solidFill>
                  <a:schemeClr val="bg1"/>
                </a:solidFill>
              </a:rPr>
              <a:t>Ffnland</a:t>
            </a:r>
            <a:endParaRPr lang="en-US" altLang="fr-FR" sz="1000" b="1" dirty="0">
              <a:solidFill>
                <a:schemeClr val="bg1"/>
              </a:solidFill>
            </a:endParaRPr>
          </a:p>
          <a:p>
            <a:pPr algn="r" eaLnBrk="1" hangingPunct="1"/>
            <a:r>
              <a:rPr lang="en-US" altLang="fr-FR" sz="1000" b="1" dirty="0">
                <a:solidFill>
                  <a:schemeClr val="bg1"/>
                </a:solidFill>
              </a:rPr>
              <a:t>23-24 March, </a:t>
            </a:r>
            <a:r>
              <a:rPr lang="es-ES" altLang="fr-FR" sz="1000" b="1" dirty="0">
                <a:solidFill>
                  <a:schemeClr val="bg1"/>
                </a:solidFill>
              </a:rPr>
              <a:t>2016</a:t>
            </a:r>
          </a:p>
        </p:txBody>
      </p:sp>
      <p:sp>
        <p:nvSpPr>
          <p:cNvPr id="11266" name="Title 11"/>
          <p:cNvSpPr>
            <a:spLocks noGrp="1"/>
          </p:cNvSpPr>
          <p:nvPr>
            <p:ph type="ctrTitle"/>
          </p:nvPr>
        </p:nvSpPr>
        <p:spPr>
          <a:xfrm>
            <a:off x="512113" y="2924175"/>
            <a:ext cx="8083262" cy="1512888"/>
          </a:xfrm>
        </p:spPr>
        <p:txBody>
          <a:bodyPr/>
          <a:lstStyle/>
          <a:p>
            <a:pPr eaLnBrk="1" hangingPunct="1"/>
            <a:r>
              <a:rPr lang="es-ES" altLang="fr-FR" sz="4000" dirty="0" err="1" smtClean="0"/>
              <a:t>Evaluation</a:t>
            </a:r>
            <a:r>
              <a:rPr lang="es-ES" altLang="fr-FR" sz="4000" dirty="0" smtClean="0"/>
              <a:t> of </a:t>
            </a:r>
            <a:r>
              <a:rPr lang="es-ES" altLang="fr-FR" sz="4000" dirty="0" err="1" smtClean="0"/>
              <a:t>Southern</a:t>
            </a:r>
            <a:r>
              <a:rPr lang="es-ES" altLang="fr-FR" sz="4000" dirty="0" smtClean="0"/>
              <a:t> </a:t>
            </a:r>
            <a:r>
              <a:rPr lang="es-ES" altLang="fr-FR" sz="4000" dirty="0" err="1" smtClean="0"/>
              <a:t>Ocean</a:t>
            </a:r>
            <a:r>
              <a:rPr lang="es-ES" altLang="fr-FR" sz="4000" dirty="0" smtClean="0"/>
              <a:t> </a:t>
            </a:r>
            <a:r>
              <a:rPr lang="es-ES" altLang="fr-FR" sz="4000" dirty="0" err="1" smtClean="0"/>
              <a:t>currents</a:t>
            </a:r>
            <a:endParaRPr lang="es-ES" altLang="fr-FR" sz="4000" dirty="0" smtClean="0"/>
          </a:p>
        </p:txBody>
      </p:sp>
      <p:sp>
        <p:nvSpPr>
          <p:cNvPr id="11267" name="TextBox 3"/>
          <p:cNvSpPr txBox="1">
            <a:spLocks noChangeArrowheads="1"/>
          </p:cNvSpPr>
          <p:nvPr/>
        </p:nvSpPr>
        <p:spPr bwMode="auto">
          <a:xfrm>
            <a:off x="34925" y="4724400"/>
            <a:ext cx="9074150" cy="60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fr-FR" sz="2000" dirty="0" smtClean="0">
                <a:solidFill>
                  <a:schemeClr val="bg1"/>
                </a:solidFill>
              </a:rPr>
              <a:t>Neven S. </a:t>
            </a:r>
            <a:r>
              <a:rPr lang="en-US" altLang="fr-FR" sz="2000" dirty="0" err="1" smtClean="0">
                <a:solidFill>
                  <a:schemeClr val="bg1"/>
                </a:solidFill>
              </a:rPr>
              <a:t>Fučkar</a:t>
            </a:r>
            <a:r>
              <a:rPr lang="en-US" altLang="fr-FR" sz="2000" dirty="0" smtClean="0">
                <a:solidFill>
                  <a:schemeClr val="bg1"/>
                </a:solidFill>
              </a:rPr>
              <a:t>, François Massonnet, </a:t>
            </a:r>
            <a:endParaRPr lang="en-US" altLang="fr-FR" sz="2000" dirty="0">
              <a:solidFill>
                <a:schemeClr val="bg1"/>
              </a:solidFill>
            </a:endParaRPr>
          </a:p>
          <a:p>
            <a:pPr algn="ctr" eaLnBrk="1" hangingPunct="1"/>
            <a:r>
              <a:rPr lang="en-US" altLang="fr-FR" sz="1300" dirty="0">
                <a:solidFill>
                  <a:schemeClr val="bg1"/>
                </a:solidFill>
              </a:rPr>
              <a:t>Earth Sciences Department, Barcelona Supercomputing Center (BSC), C. Jordi Girona 29, 1D, 08034 Barcelona, Spain</a:t>
            </a:r>
          </a:p>
        </p:txBody>
      </p:sp>
      <p:pic>
        <p:nvPicPr>
          <p:cNvPr id="11268" name="Picture 7" descr="gale2_left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950" y="279400"/>
            <a:ext cx="1800225" cy="185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TextBox 1"/>
          <p:cNvSpPr txBox="1">
            <a:spLocks noChangeArrowheads="1"/>
          </p:cNvSpPr>
          <p:nvPr/>
        </p:nvSpPr>
        <p:spPr bwMode="auto">
          <a:xfrm>
            <a:off x="11390313" y="3348038"/>
            <a:ext cx="184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fr-FR" sz="1800"/>
          </a:p>
        </p:txBody>
      </p:sp>
      <p:sp>
        <p:nvSpPr>
          <p:cNvPr id="11270" name="TextBox 2"/>
          <p:cNvSpPr txBox="1">
            <a:spLocks noChangeArrowheads="1"/>
          </p:cNvSpPr>
          <p:nvPr/>
        </p:nvSpPr>
        <p:spPr bwMode="auto">
          <a:xfrm>
            <a:off x="3851275" y="250825"/>
            <a:ext cx="35290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800" b="1">
                <a:solidFill>
                  <a:schemeClr val="bg1"/>
                </a:solidFill>
              </a:rPr>
              <a:t>Earth Sciences Department</a:t>
            </a:r>
          </a:p>
        </p:txBody>
      </p:sp>
      <p:pic>
        <p:nvPicPr>
          <p:cNvPr id="11271" name="Picture 4" descr="bottom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6280150"/>
            <a:ext cx="687546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339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itle 10"/>
          <p:cNvSpPr>
            <a:spLocks noGrp="1"/>
          </p:cNvSpPr>
          <p:nvPr>
            <p:ph type="title"/>
          </p:nvPr>
        </p:nvSpPr>
        <p:spPr>
          <a:xfrm>
            <a:off x="107950" y="44450"/>
            <a:ext cx="8928100" cy="792163"/>
          </a:xfrm>
        </p:spPr>
        <p:txBody>
          <a:bodyPr/>
          <a:lstStyle/>
          <a:p>
            <a:pPr eaLnBrk="1" hangingPunct="1"/>
            <a:r>
              <a:rPr lang="en-US" altLang="fr-FR" sz="2000" smtClean="0"/>
              <a:t>Mean Sea Surface Height relative to Geoid</a:t>
            </a:r>
            <a:endParaRPr lang="es-ES" altLang="fr-FR" sz="2000" smtClean="0"/>
          </a:p>
        </p:txBody>
      </p:sp>
      <p:pic>
        <p:nvPicPr>
          <p:cNvPr id="12290" name="Picture 4" descr="bottom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6280150"/>
            <a:ext cx="6875462" cy="604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1" name="TextBox 8"/>
          <p:cNvSpPr txBox="1">
            <a:spLocks noChangeArrowheads="1"/>
          </p:cNvSpPr>
          <p:nvPr/>
        </p:nvSpPr>
        <p:spPr bwMode="auto">
          <a:xfrm>
            <a:off x="8796338" y="5903913"/>
            <a:ext cx="269875" cy="3698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800">
                <a:latin typeface="Calibri" panose="020F0502020204030204" pitchFamily="34" charset="0"/>
              </a:rPr>
              <a:t> </a:t>
            </a:r>
          </a:p>
        </p:txBody>
      </p:sp>
      <p:pic>
        <p:nvPicPr>
          <p:cNvPr id="12292" name="Picture 1" descr="zos_AVISO_L4_199301-201012.mean.t4.m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90650"/>
            <a:ext cx="4427538" cy="188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Picture 2" descr="zos_oras4_1m_199301-201012_grid_1x1.mean.t4.m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412875"/>
            <a:ext cx="4427537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4" descr="zeta29_34_55.gecco2.199301-201012.mean.t4.m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3706813"/>
            <a:ext cx="4427537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5" descr="sshg.ncep_godas.199301-201012.mean.t4.m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703638"/>
            <a:ext cx="4427537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1" descr="H2020unofficiallog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9425" y="404813"/>
            <a:ext cx="865188" cy="28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8" descr="MINECO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8" b="2968"/>
          <a:stretch>
            <a:fillRect/>
          </a:stretch>
        </p:blipFill>
        <p:spPr bwMode="auto">
          <a:xfrm>
            <a:off x="7213600" y="374650"/>
            <a:ext cx="814388" cy="33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8" name="Picture 6" descr="EOS.01.tiff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368300"/>
            <a:ext cx="647700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9" name="Picture 7" descr="COST.02.tif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76238"/>
            <a:ext cx="86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0" name="TextBox 55"/>
          <p:cNvSpPr txBox="1">
            <a:spLocks noChangeArrowheads="1"/>
          </p:cNvSpPr>
          <p:nvPr/>
        </p:nvSpPr>
        <p:spPr bwMode="auto">
          <a:xfrm>
            <a:off x="323850" y="1052513"/>
            <a:ext cx="2952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800"/>
              <a:t>Satellite altimetry data</a:t>
            </a:r>
          </a:p>
        </p:txBody>
      </p:sp>
      <p:sp>
        <p:nvSpPr>
          <p:cNvPr id="12301" name="TextBox 57"/>
          <p:cNvSpPr txBox="1">
            <a:spLocks noChangeArrowheads="1"/>
          </p:cNvSpPr>
          <p:nvPr/>
        </p:nvSpPr>
        <p:spPr bwMode="auto">
          <a:xfrm>
            <a:off x="6948488" y="1268413"/>
            <a:ext cx="2160587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000" b="1"/>
              <a:t>NEMO3 + 3D-VAR FGAT mode</a:t>
            </a:r>
          </a:p>
        </p:txBody>
      </p:sp>
      <p:sp>
        <p:nvSpPr>
          <p:cNvPr id="12302" name="TextBox 59"/>
          <p:cNvSpPr txBox="1">
            <a:spLocks noChangeArrowheads="1"/>
          </p:cNvSpPr>
          <p:nvPr/>
        </p:nvSpPr>
        <p:spPr bwMode="auto">
          <a:xfrm>
            <a:off x="2700338" y="3573463"/>
            <a:ext cx="194310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000" b="1"/>
              <a:t>MITgcm + 4D-VAR (adjoint)</a:t>
            </a:r>
          </a:p>
        </p:txBody>
      </p:sp>
      <p:sp>
        <p:nvSpPr>
          <p:cNvPr id="12303" name="TextBox 60"/>
          <p:cNvSpPr txBox="1">
            <a:spLocks noChangeArrowheads="1"/>
          </p:cNvSpPr>
          <p:nvPr/>
        </p:nvSpPr>
        <p:spPr bwMode="auto">
          <a:xfrm>
            <a:off x="7667625" y="3614738"/>
            <a:ext cx="136842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1000" b="1"/>
              <a:t>MOM3 + 3D-VAR</a:t>
            </a:r>
          </a:p>
        </p:txBody>
      </p:sp>
      <p:sp>
        <p:nvSpPr>
          <p:cNvPr id="12304" name="TextBox 9"/>
          <p:cNvSpPr txBox="1">
            <a:spLocks noChangeArrowheads="1"/>
          </p:cNvSpPr>
          <p:nvPr/>
        </p:nvSpPr>
        <p:spPr bwMode="auto">
          <a:xfrm>
            <a:off x="4932363" y="5445125"/>
            <a:ext cx="31686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http://www.esrl.noaa.gov/psd/data/gridded/data.godas.html</a:t>
            </a:r>
          </a:p>
        </p:txBody>
      </p:sp>
      <p:sp>
        <p:nvSpPr>
          <p:cNvPr id="12305" name="TextBox 10"/>
          <p:cNvSpPr txBox="1">
            <a:spLocks noChangeArrowheads="1"/>
          </p:cNvSpPr>
          <p:nvPr/>
        </p:nvSpPr>
        <p:spPr bwMode="auto">
          <a:xfrm>
            <a:off x="395288" y="5445125"/>
            <a:ext cx="3313112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http://icdc.zmaw.de/1/daten/reanalysis-ocean/gecco2.html</a:t>
            </a:r>
          </a:p>
        </p:txBody>
      </p:sp>
      <p:sp>
        <p:nvSpPr>
          <p:cNvPr id="12306" name="TextBox 65"/>
          <p:cNvSpPr txBox="1">
            <a:spLocks noChangeArrowheads="1"/>
          </p:cNvSpPr>
          <p:nvPr/>
        </p:nvSpPr>
        <p:spPr bwMode="auto">
          <a:xfrm>
            <a:off x="395288" y="3141663"/>
            <a:ext cx="38893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https://podaac.jpl.nasa.gov/dataset/AVISO_L4_DYN_TOPO_1DEG_1MO</a:t>
            </a:r>
          </a:p>
          <a:p>
            <a:pPr eaLnBrk="1" hangingPunct="1"/>
            <a:r>
              <a:rPr lang="en-US" altLang="fr-FR" sz="800"/>
              <a:t>http://www.aviso.altimetry.fr/en/data/products/sea-surface-height-products.html</a:t>
            </a:r>
          </a:p>
        </p:txBody>
      </p:sp>
      <p:sp>
        <p:nvSpPr>
          <p:cNvPr id="12307" name="TextBox 66"/>
          <p:cNvSpPr txBox="1">
            <a:spLocks noChangeArrowheads="1"/>
          </p:cNvSpPr>
          <p:nvPr/>
        </p:nvSpPr>
        <p:spPr bwMode="auto">
          <a:xfrm>
            <a:off x="4859338" y="3141663"/>
            <a:ext cx="3457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fr-FR" sz="800"/>
              <a:t>http://www.ecmwf.int/en/research/climate-reanalysis/ocean-reanalysis</a:t>
            </a:r>
          </a:p>
          <a:p>
            <a:pPr eaLnBrk="1" hangingPunct="1"/>
            <a:r>
              <a:rPr lang="en-US" altLang="fr-FR" sz="800"/>
              <a:t>http://old.ecmwf.int/products/forecasts/d/charts/oras4/reanalysis/</a:t>
            </a:r>
          </a:p>
        </p:txBody>
      </p:sp>
    </p:spTree>
    <p:extLst>
      <p:ext uri="{BB962C8B-B14F-4D97-AF65-F5344CB8AC3E}">
        <p14:creationId xmlns:p14="http://schemas.microsoft.com/office/powerpoint/2010/main" val="363779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LANTILLA PRESENTACIONES BSC-CNS-06032012-v2">
  <a:themeElements>
    <a:clrScheme name="BSC-CNS">
      <a:dk1>
        <a:srgbClr val="0058A9"/>
      </a:dk1>
      <a:lt1>
        <a:sysClr val="window" lastClr="FFFFFF"/>
      </a:lt1>
      <a:dk2>
        <a:srgbClr val="5D91D1"/>
      </a:dk2>
      <a:lt2>
        <a:srgbClr val="DBE7F5"/>
      </a:lt2>
      <a:accent1>
        <a:srgbClr val="B4CCEA"/>
      </a:accent1>
      <a:accent2>
        <a:srgbClr val="87AEDD"/>
      </a:accent2>
      <a:accent3>
        <a:srgbClr val="5D91D1"/>
      </a:accent3>
      <a:accent4>
        <a:srgbClr val="326BB0"/>
      </a:accent4>
      <a:accent5>
        <a:srgbClr val="295993"/>
      </a:accent5>
      <a:accent6>
        <a:srgbClr val="004990"/>
      </a:accent6>
      <a:hlink>
        <a:srgbClr val="002E5C"/>
      </a:hlink>
      <a:folHlink>
        <a:srgbClr val="214775"/>
      </a:folHlink>
    </a:clrScheme>
    <a:fontScheme name="BSC-CN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 PRESENTACIONES BSC-CNS</Template>
  <TotalTime>5338</TotalTime>
  <Words>559</Words>
  <Application>Microsoft Office PowerPoint</Application>
  <PresentationFormat>Affichage à l'écran (4:3)</PresentationFormat>
  <Paragraphs>116</Paragraphs>
  <Slides>14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8" baseType="lpstr">
      <vt:lpstr>Arial</vt:lpstr>
      <vt:lpstr>MS PGothic</vt:lpstr>
      <vt:lpstr>Calibri</vt:lpstr>
      <vt:lpstr>PLANTILLA PRESENTACIONES BSC-CNS-06032012-v2</vt:lpstr>
      <vt:lpstr>Evaluation of Southern Ocean sea ice thickness in reanalyses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Evaluation of Southern Ocean currents</vt:lpstr>
      <vt:lpstr>Mean Sea Surface Height relative to Geoid</vt:lpstr>
      <vt:lpstr>Stand. Dev. of Sea Surface Height</vt:lpstr>
      <vt:lpstr>Mean Ocean Surface Velocity</vt:lpstr>
      <vt:lpstr>Mean Ocean Surface Speed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Kim Serradell</dc:creator>
  <cp:lastModifiedBy>François Massonnet</cp:lastModifiedBy>
  <cp:revision>737</cp:revision>
  <dcterms:created xsi:type="dcterms:W3CDTF">2015-02-05T11:44:49Z</dcterms:created>
  <dcterms:modified xsi:type="dcterms:W3CDTF">2016-03-23T08:29:38Z</dcterms:modified>
</cp:coreProperties>
</file>