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80" r:id="rId3"/>
    <p:sldId id="281" r:id="rId4"/>
    <p:sldId id="279" r:id="rId5"/>
    <p:sldId id="282" r:id="rId6"/>
    <p:sldId id="267" r:id="rId7"/>
    <p:sldId id="268" r:id="rId8"/>
    <p:sldId id="269" r:id="rId9"/>
    <p:sldId id="270" r:id="rId10"/>
    <p:sldId id="272" r:id="rId11"/>
    <p:sldId id="259" r:id="rId12"/>
    <p:sldId id="275" r:id="rId13"/>
    <p:sldId id="273" r:id="rId14"/>
    <p:sldId id="264" r:id="rId15"/>
    <p:sldId id="260" r:id="rId16"/>
    <p:sldId id="258" r:id="rId17"/>
    <p:sldId id="263" r:id="rId18"/>
    <p:sldId id="265" r:id="rId19"/>
    <p:sldId id="261" r:id="rId20"/>
    <p:sldId id="266" r:id="rId21"/>
    <p:sldId id="277" r:id="rId22"/>
    <p:sldId id="271" r:id="rId23"/>
    <p:sldId id="274" r:id="rId24"/>
    <p:sldId id="262" r:id="rId25"/>
    <p:sldId id="276" r:id="rId26"/>
    <p:sldId id="25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002" autoAdjust="0"/>
  </p:normalViewPr>
  <p:slideViewPr>
    <p:cSldViewPr snapToGrid="0" showGuides="1">
      <p:cViewPr varScale="1">
        <p:scale>
          <a:sx n="62" d="100"/>
          <a:sy n="62" d="100"/>
        </p:scale>
        <p:origin x="2006" y="6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DEC2F-9C09-47CE-B5F1-1CA9B3B91CFB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8195-8D8C-4900-9F4B-DA52FBE954D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599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dirty="0" smtClean="0"/>
              <a:t>I </a:t>
            </a:r>
            <a:r>
              <a:rPr lang="fr-BE" dirty="0" err="1" smtClean="0"/>
              <a:t>wanna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touch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next</a:t>
            </a:r>
            <a:r>
              <a:rPr lang="fr-BE" baseline="0" dirty="0" smtClean="0"/>
              <a:t> few minutes on the question of high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high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kind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magic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appears</a:t>
            </a:r>
            <a:r>
              <a:rPr lang="fr-BE" baseline="0" dirty="0" smtClean="0"/>
              <a:t> in a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automatically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pushes</a:t>
            </a:r>
            <a:r>
              <a:rPr lang="fr-BE" baseline="0" dirty="0" smtClean="0"/>
              <a:t> the chance of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accepted</a:t>
            </a: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baseline="0" dirty="0" smtClean="0"/>
              <a:t>I </a:t>
            </a:r>
            <a:r>
              <a:rPr lang="fr-BE" baseline="0" dirty="0" err="1" smtClean="0"/>
              <a:t>wanna</a:t>
            </a:r>
            <a:r>
              <a:rPr lang="fr-BE" baseline="0" dirty="0" smtClean="0"/>
              <a:t> challenge a bit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well-accepted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statement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solve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problems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looking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particular</a:t>
            </a:r>
            <a:r>
              <a:rPr lang="fr-BE" baseline="0" dirty="0" smtClean="0"/>
              <a:t> case of </a:t>
            </a:r>
            <a:r>
              <a:rPr lang="fr-BE" baseline="0" dirty="0" err="1" smtClean="0"/>
              <a:t>seasonal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predictions</a:t>
            </a:r>
            <a:r>
              <a:rPr lang="fr-BE" baseline="0" dirty="0" smtClean="0"/>
              <a:t> at high latitudes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51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Let’s</a:t>
            </a:r>
            <a:r>
              <a:rPr lang="fr-BE" dirty="0" smtClean="0"/>
              <a:t> move </a:t>
            </a:r>
            <a:r>
              <a:rPr lang="fr-BE" dirty="0" err="1" smtClean="0"/>
              <a:t>now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atmosphere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I’m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displaying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again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bias</a:t>
            </a:r>
            <a:r>
              <a:rPr lang="fr-BE" baseline="0" dirty="0" smtClean="0"/>
              <a:t> in the fraction of </a:t>
            </a:r>
            <a:r>
              <a:rPr lang="fr-BE" baseline="0" dirty="0" err="1" smtClean="0"/>
              <a:t>blockings</a:t>
            </a:r>
            <a:endParaRPr lang="fr-BE" baseline="0" dirty="0" smtClean="0"/>
          </a:p>
          <a:p>
            <a:endParaRPr lang="fr-BE" baseline="0" dirty="0" smtClean="0"/>
          </a:p>
          <a:p>
            <a:r>
              <a:rPr lang="fr-BE" baseline="0" dirty="0" smtClean="0"/>
              <a:t>A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 question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I’m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addressing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early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analysis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understand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origins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such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improvement</a:t>
            </a:r>
            <a:r>
              <a:rPr lang="fr-BE" baseline="0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789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7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Correlation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detrended</a:t>
            </a:r>
            <a:r>
              <a:rPr lang="fr-BE" baseline="0" dirty="0" smtClean="0"/>
              <a:t> air </a:t>
            </a:r>
            <a:r>
              <a:rPr lang="fr-BE" baseline="0" dirty="0" err="1" smtClean="0"/>
              <a:t>temperatures</a:t>
            </a:r>
            <a:endParaRPr lang="fr-BE" baseline="0" dirty="0" smtClean="0"/>
          </a:p>
          <a:p>
            <a:r>
              <a:rPr lang="fr-BE" baseline="0" dirty="0" smtClean="0"/>
              <a:t>If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look at the figure </a:t>
            </a:r>
            <a:r>
              <a:rPr lang="fr-BE" baseline="0" dirty="0" err="1" smtClean="0"/>
              <a:t>together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we’ll</a:t>
            </a:r>
            <a:r>
              <a:rPr lang="fr-BE" baseline="0" dirty="0" smtClean="0"/>
              <a:t> notice </a:t>
            </a:r>
            <a:r>
              <a:rPr lang="fr-BE" baseline="0" dirty="0" err="1" smtClean="0"/>
              <a:t>together</a:t>
            </a:r>
            <a:r>
              <a:rPr lang="fr-BE" baseline="0" dirty="0" smtClean="0"/>
              <a:t> </a:t>
            </a:r>
          </a:p>
          <a:p>
            <a:r>
              <a:rPr lang="fr-BE" baseline="0" dirty="0" err="1" smtClean="0"/>
              <a:t>However</a:t>
            </a:r>
            <a:r>
              <a:rPr lang="fr-BE" baseline="0" dirty="0" smtClean="0"/>
              <a:t> I and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accept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explanation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increases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skill</a:t>
            </a:r>
            <a:r>
              <a:rPr lang="fr-BE" baseline="0" dirty="0" smtClean="0"/>
              <a:t> if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Deliberately</a:t>
            </a:r>
            <a:r>
              <a:rPr lang="fr-BE" baseline="0" dirty="0" smtClean="0"/>
              <a:t> show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figure to </a:t>
            </a:r>
            <a:r>
              <a:rPr lang="fr-BE" baseline="0" dirty="0" err="1" smtClean="0"/>
              <a:t>illustrate</a:t>
            </a:r>
            <a:endParaRPr lang="fr-BE" baseline="0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409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holds</a:t>
            </a:r>
            <a:r>
              <a:rPr lang="fr-BE" dirty="0" smtClean="0"/>
              <a:t> for NAO </a:t>
            </a:r>
          </a:p>
          <a:p>
            <a:endParaRPr lang="fr-BE" dirty="0" smtClean="0"/>
          </a:p>
          <a:p>
            <a:r>
              <a:rPr lang="fr-BE" dirty="0" smtClean="0"/>
              <a:t>The important point </a:t>
            </a:r>
            <a:r>
              <a:rPr lang="fr-BE" dirty="0" err="1" smtClean="0"/>
              <a:t>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increase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skill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North</a:t>
            </a:r>
            <a:r>
              <a:rPr lang="fr-BE" baseline="0" dirty="0" smtClean="0"/>
              <a:t> Atlantic Oscillation, but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increase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masked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high </a:t>
            </a:r>
            <a:r>
              <a:rPr lang="fr-BE" baseline="0" dirty="0" err="1" smtClean="0"/>
              <a:t>internal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variability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sector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meaning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difference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curves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separate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we’d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probably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run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members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44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669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Ocean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becomes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chaotic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itself</a:t>
            </a:r>
            <a:r>
              <a:rPr lang="fr-BE" baseline="0" dirty="0" smtClean="0"/>
              <a:t> -&gt; </a:t>
            </a:r>
            <a:r>
              <a:rPr lang="fr-BE" baseline="0" dirty="0" err="1" smtClean="0"/>
              <a:t>effect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members</a:t>
            </a:r>
            <a:r>
              <a:rPr lang="fr-BE" baseline="0" smtClean="0"/>
              <a:t>?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7785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For all </a:t>
            </a:r>
            <a:r>
              <a:rPr lang="fr-BE" dirty="0" err="1" smtClean="0"/>
              <a:t>three</a:t>
            </a:r>
            <a:r>
              <a:rPr lang="fr-BE" baseline="0" dirty="0" smtClean="0"/>
              <a:t> of the questions, </a:t>
            </a:r>
            <a:r>
              <a:rPr lang="fr-BE" baseline="0" dirty="0" err="1" smtClean="0"/>
              <a:t>results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either</a:t>
            </a:r>
            <a:r>
              <a:rPr lang="fr-BE" baseline="0" dirty="0" smtClean="0"/>
              <a:t> not sensitive, or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slightly</a:t>
            </a:r>
            <a:r>
              <a:rPr lang="fr-BE" baseline="0" dirty="0" smtClean="0"/>
              <a:t> sensitive to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in the positive direction.</a:t>
            </a:r>
          </a:p>
          <a:p>
            <a:endParaRPr lang="fr-BE" dirty="0" smtClean="0"/>
          </a:p>
          <a:p>
            <a:r>
              <a:rPr lang="fr-BE" dirty="0" err="1" smtClean="0"/>
              <a:t>Pessimistic</a:t>
            </a:r>
            <a:r>
              <a:rPr lang="fr-BE" dirty="0" smtClean="0"/>
              <a:t> </a:t>
            </a:r>
            <a:r>
              <a:rPr lang="fr-BE" dirty="0" err="1" smtClean="0"/>
              <a:t>view</a:t>
            </a:r>
            <a:r>
              <a:rPr lang="fr-BE" dirty="0" smtClean="0"/>
              <a:t>:</a:t>
            </a:r>
            <a:r>
              <a:rPr lang="fr-BE" baseline="0" dirty="0" smtClean="0"/>
              <a:t> </a:t>
            </a:r>
            <a:r>
              <a:rPr lang="fr-BE" dirty="0" smtClean="0"/>
              <a:t>High-</a:t>
            </a:r>
            <a:r>
              <a:rPr lang="fr-BE" dirty="0" err="1" smtClean="0"/>
              <a:t>resolution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the </a:t>
            </a:r>
            <a:r>
              <a:rPr lang="fr-BE" dirty="0" err="1" smtClean="0"/>
              <a:t>magic</a:t>
            </a:r>
            <a:r>
              <a:rPr lang="fr-BE" dirty="0" smtClean="0"/>
              <a:t> </a:t>
            </a:r>
            <a:r>
              <a:rPr lang="fr-BE" dirty="0" err="1" smtClean="0"/>
              <a:t>button</a:t>
            </a:r>
            <a:r>
              <a:rPr lang="fr-BE" dirty="0" smtClean="0"/>
              <a:t> to </a:t>
            </a:r>
            <a:r>
              <a:rPr lang="fr-BE" dirty="0" err="1" smtClean="0"/>
              <a:t>solve</a:t>
            </a:r>
            <a:r>
              <a:rPr lang="fr-BE" dirty="0" smtClean="0"/>
              <a:t> all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problems</a:t>
            </a:r>
            <a:r>
              <a:rPr lang="fr-BE" dirty="0" smtClean="0"/>
              <a:t>: if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decide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suddenly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divide</a:t>
            </a:r>
            <a:r>
              <a:rPr lang="fr-BE" baseline="0" dirty="0" smtClean="0"/>
              <a:t> the size of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mesh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expect</a:t>
            </a:r>
            <a:r>
              <a:rPr lang="fr-BE" baseline="0" dirty="0" smtClean="0"/>
              <a:t> to have </a:t>
            </a:r>
            <a:r>
              <a:rPr lang="fr-BE" baseline="0" dirty="0" err="1" smtClean="0"/>
              <a:t>sudden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improvements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system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Optimistic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view</a:t>
            </a:r>
            <a:r>
              <a:rPr lang="fr-BE" baseline="0" dirty="0" smtClean="0"/>
              <a:t>: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high-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runs</a:t>
            </a:r>
            <a:r>
              <a:rPr lang="fr-BE" baseline="0" dirty="0" smtClean="0"/>
              <a:t> havent been </a:t>
            </a:r>
            <a:r>
              <a:rPr lang="fr-BE" baseline="0" dirty="0" err="1" smtClean="0"/>
              <a:t>tuned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spontaneously</a:t>
            </a:r>
            <a:r>
              <a:rPr lang="fr-BE" baseline="0" dirty="0" smtClean="0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2844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915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One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 point to mention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simulations are global, and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do notice </a:t>
            </a:r>
            <a:r>
              <a:rPr lang="fr-BE" baseline="0" dirty="0" err="1" smtClean="0"/>
              <a:t>spontaneously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improvements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tropics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420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dirty="0" smtClean="0"/>
              <a:t>I </a:t>
            </a:r>
            <a:r>
              <a:rPr lang="fr-BE" dirty="0" err="1" smtClean="0"/>
              <a:t>wanna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touch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next</a:t>
            </a:r>
            <a:r>
              <a:rPr lang="fr-BE" baseline="0" dirty="0" smtClean="0"/>
              <a:t> few minutes on the question of high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high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kind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magic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appears</a:t>
            </a:r>
            <a:r>
              <a:rPr lang="fr-BE" baseline="0" dirty="0" smtClean="0"/>
              <a:t> in a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automatically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pushes</a:t>
            </a:r>
            <a:r>
              <a:rPr lang="fr-BE" baseline="0" dirty="0" smtClean="0"/>
              <a:t> the chance of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accepted</a:t>
            </a: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baseline="0" dirty="0" smtClean="0"/>
              <a:t>I </a:t>
            </a:r>
            <a:r>
              <a:rPr lang="fr-BE" baseline="0" dirty="0" err="1" smtClean="0"/>
              <a:t>wanna</a:t>
            </a:r>
            <a:r>
              <a:rPr lang="fr-BE" baseline="0" dirty="0" smtClean="0"/>
              <a:t> challenge a bit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well-accepted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statement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solve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problems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looking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particular</a:t>
            </a:r>
            <a:r>
              <a:rPr lang="fr-BE" baseline="0" dirty="0" smtClean="0"/>
              <a:t> case of </a:t>
            </a:r>
            <a:r>
              <a:rPr lang="fr-BE" baseline="0" dirty="0" err="1" smtClean="0"/>
              <a:t>seasonal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predictions</a:t>
            </a:r>
            <a:r>
              <a:rPr lang="fr-BE" baseline="0" dirty="0" smtClean="0"/>
              <a:t> at high latitudes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666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- But first let</a:t>
            </a:r>
            <a:r>
              <a:rPr lang="fr-BE" baseline="0" dirty="0" smtClean="0"/>
              <a:t> us </a:t>
            </a:r>
            <a:r>
              <a:rPr lang="fr-BE" baseline="0" dirty="0" err="1" smtClean="0"/>
              <a:t>reframe</a:t>
            </a:r>
            <a:r>
              <a:rPr lang="fr-BE" baseline="0" dirty="0" smtClean="0"/>
              <a:t> a bit the question </a:t>
            </a:r>
          </a:p>
          <a:p>
            <a:r>
              <a:rPr lang="fr-BE" dirty="0" smtClean="0"/>
              <a:t>- The figure </a:t>
            </a:r>
            <a:r>
              <a:rPr lang="fr-BE" dirty="0" err="1" smtClean="0"/>
              <a:t>behind</a:t>
            </a:r>
            <a:r>
              <a:rPr lang="fr-BE" baseline="0" dirty="0" smtClean="0"/>
              <a:t> me </a:t>
            </a:r>
            <a:r>
              <a:rPr lang="fr-BE" baseline="0" dirty="0" err="1" smtClean="0"/>
              <a:t>summarizes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all,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showing</a:t>
            </a:r>
            <a:r>
              <a:rPr lang="fr-BE" baseline="0" dirty="0" smtClean="0"/>
              <a:t> the fraction of </a:t>
            </a:r>
            <a:r>
              <a:rPr lang="fr-BE" baseline="0" dirty="0" err="1" smtClean="0"/>
              <a:t>uncertainty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three</a:t>
            </a:r>
            <a:r>
              <a:rPr lang="fr-BE" baseline="0" dirty="0" smtClean="0"/>
              <a:t> main sources of </a:t>
            </a:r>
            <a:r>
              <a:rPr lang="fr-BE" baseline="0" dirty="0" err="1" smtClean="0"/>
              <a:t>uncertainty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decadal</a:t>
            </a:r>
            <a:r>
              <a:rPr lang="fr-BE" baseline="0" dirty="0" smtClean="0"/>
              <a:t> time </a:t>
            </a:r>
            <a:r>
              <a:rPr lang="fr-BE" baseline="0" dirty="0" err="1" smtClean="0"/>
              <a:t>scale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DEB54-3CE3-4287-A18F-CCD3D8A82EBE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117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 </a:t>
            </a:r>
            <a:r>
              <a:rPr lang="fr-BE" dirty="0" err="1" smtClean="0"/>
              <a:t>bumped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recently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paper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helps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reformulate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question: if </a:t>
            </a:r>
            <a:r>
              <a:rPr lang="fr-BE" baseline="0" dirty="0" err="1" smtClean="0"/>
              <a:t>tomorrow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receive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say</a:t>
            </a:r>
            <a:r>
              <a:rPr lang="fr-BE" baseline="0" dirty="0" smtClean="0"/>
              <a:t> 100 million </a:t>
            </a:r>
            <a:r>
              <a:rPr lang="fr-BE" baseline="0" dirty="0" err="1" smtClean="0"/>
              <a:t>hours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computing</a:t>
            </a:r>
            <a:r>
              <a:rPr lang="fr-BE" baseline="0" dirty="0" smtClean="0"/>
              <a:t> time,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best </a:t>
            </a:r>
            <a:r>
              <a:rPr lang="fr-BE" baseline="0" dirty="0" err="1" smtClean="0"/>
              <a:t>investment</a:t>
            </a:r>
            <a:r>
              <a:rPr lang="fr-BE" baseline="0" dirty="0" smtClean="0"/>
              <a:t>?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run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members</a:t>
            </a:r>
            <a:r>
              <a:rPr lang="fr-BE" baseline="0" dirty="0" smtClean="0"/>
              <a:t>, or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refine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model and </a:t>
            </a:r>
            <a:r>
              <a:rPr lang="fr-BE" baseline="0" dirty="0" err="1" smtClean="0"/>
              <a:t>add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complexity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669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I’m</a:t>
            </a:r>
            <a:r>
              <a:rPr lang="fr-BE" dirty="0" smtClean="0"/>
              <a:t> </a:t>
            </a:r>
            <a:r>
              <a:rPr lang="fr-BE" dirty="0" err="1" smtClean="0"/>
              <a:t>focusing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first part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313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To </a:t>
            </a:r>
            <a:r>
              <a:rPr lang="fr-BE" dirty="0" err="1" smtClean="0"/>
              <a:t>increase</a:t>
            </a:r>
            <a:r>
              <a:rPr lang="fr-BE" baseline="0" dirty="0" smtClean="0"/>
              <a:t> model </a:t>
            </a:r>
            <a:r>
              <a:rPr lang="fr-BE" baseline="0" dirty="0" err="1" smtClean="0"/>
              <a:t>complexity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options: </a:t>
            </a:r>
            <a:r>
              <a:rPr lang="fr-BE" baseline="0" dirty="0" err="1" smtClean="0"/>
              <a:t>either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new </a:t>
            </a:r>
            <a:r>
              <a:rPr lang="fr-BE" baseline="0" dirty="0" err="1" smtClean="0"/>
              <a:t>developments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model, </a:t>
            </a:r>
            <a:r>
              <a:rPr lang="fr-BE" baseline="0" dirty="0" err="1" smtClean="0"/>
              <a:t>either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refine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grid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solve</a:t>
            </a:r>
            <a:r>
              <a:rPr lang="fr-BE" baseline="0" dirty="0" smtClean="0"/>
              <a:t> the model </a:t>
            </a:r>
            <a:r>
              <a:rPr lang="fr-BE" baseline="0" dirty="0" err="1" smtClean="0"/>
              <a:t>equations</a:t>
            </a:r>
            <a:r>
              <a:rPr lang="fr-BE" baseline="0" dirty="0" smtClean="0"/>
              <a:t>. </a:t>
            </a:r>
          </a:p>
          <a:p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directions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the focus of a </a:t>
            </a:r>
            <a:r>
              <a:rPr lang="fr-BE" baseline="0" dirty="0" err="1" smtClean="0"/>
              <a:t>European</a:t>
            </a:r>
            <a:r>
              <a:rPr lang="fr-BE" baseline="0" dirty="0" smtClean="0"/>
              <a:t> Project </a:t>
            </a:r>
            <a:r>
              <a:rPr lang="fr-BE" baseline="0" dirty="0" err="1" smtClean="0"/>
              <a:t>starting</a:t>
            </a:r>
            <a:r>
              <a:rPr lang="fr-BE" baseline="0" dirty="0" smtClean="0"/>
              <a:t> end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year</a:t>
            </a:r>
            <a:r>
              <a:rPr lang="fr-BE" baseline="0" dirty="0" smtClean="0"/>
              <a:t>, in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we’ll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actively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involved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today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wanna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say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word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primary</a:t>
            </a:r>
            <a:r>
              <a:rPr lang="fr-BE" baseline="0" dirty="0" smtClean="0"/>
              <a:t> analyses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551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dirty="0" smtClean="0"/>
              <a:t>So </a:t>
            </a:r>
            <a:r>
              <a:rPr lang="fr-BE" dirty="0" err="1" smtClean="0"/>
              <a:t>here’s</a:t>
            </a:r>
            <a:r>
              <a:rPr lang="fr-BE" dirty="0" smtClean="0"/>
              <a:t> the setup: </a:t>
            </a:r>
            <a:r>
              <a:rPr lang="fr-BE" dirty="0" err="1" smtClean="0"/>
              <a:t>we</a:t>
            </a:r>
            <a:r>
              <a:rPr lang="fr-BE" dirty="0" smtClean="0"/>
              <a:t> use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general</a:t>
            </a:r>
            <a:r>
              <a:rPr lang="fr-BE" baseline="0" dirty="0" smtClean="0"/>
              <a:t> circulation model EC-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three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configurations: first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the </a:t>
            </a:r>
            <a:r>
              <a:rPr lang="fr-BE" baseline="0" dirty="0" err="1" smtClean="0"/>
              <a:t>low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resolution</a:t>
            </a:r>
            <a:endParaRPr lang="fr-BE" dirty="0" smtClean="0"/>
          </a:p>
          <a:p>
            <a:pPr marL="171450" indent="-171450">
              <a:buFontTx/>
              <a:buChar char="-"/>
            </a:pPr>
            <a:r>
              <a:rPr lang="fr-BE" dirty="0" err="1" smtClean="0"/>
              <a:t>Very</a:t>
            </a:r>
            <a:r>
              <a:rPr lang="fr-BE" dirty="0" smtClean="0"/>
              <a:t> important: </a:t>
            </a:r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err="1" smtClean="0"/>
              <a:t>resolution</a:t>
            </a:r>
            <a:r>
              <a:rPr lang="fr-BE" dirty="0" smtClean="0"/>
              <a:t> and time </a:t>
            </a:r>
            <a:r>
              <a:rPr lang="fr-BE" dirty="0" err="1" smtClean="0"/>
              <a:t>steps</a:t>
            </a:r>
            <a:r>
              <a:rPr lang="fr-BE" dirty="0" smtClean="0"/>
              <a:t> </a:t>
            </a:r>
            <a:r>
              <a:rPr lang="fr-BE" dirty="0" err="1" smtClean="0"/>
              <a:t>was</a:t>
            </a:r>
            <a:r>
              <a:rPr lang="fr-BE" dirty="0" smtClean="0"/>
              <a:t> </a:t>
            </a:r>
            <a:r>
              <a:rPr lang="fr-BE" dirty="0" err="1" smtClean="0"/>
              <a:t>changed</a:t>
            </a:r>
            <a:endParaRPr lang="fr-BE" dirty="0" smtClean="0"/>
          </a:p>
          <a:p>
            <a:pPr marL="171450" indent="-171450">
              <a:buFontTx/>
              <a:buChar char="-"/>
            </a:pPr>
            <a:endParaRPr lang="fr-BE" dirty="0" smtClean="0"/>
          </a:p>
          <a:p>
            <a:pPr marL="171450" indent="-171450">
              <a:buFontTx/>
              <a:buChar char="-"/>
            </a:pPr>
            <a:r>
              <a:rPr lang="fr-BE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guess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3 configurations, 17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dates and 10 </a:t>
            </a:r>
            <a:r>
              <a:rPr lang="fr-BE" baseline="0" dirty="0" err="1" smtClean="0"/>
              <a:t>members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plenty</a:t>
            </a:r>
            <a:r>
              <a:rPr lang="fr-BE" baseline="0" dirty="0" smtClean="0"/>
              <a:t> of data to analyse but I </a:t>
            </a:r>
            <a:r>
              <a:rPr lang="fr-BE" baseline="0" dirty="0" err="1" smtClean="0"/>
              <a:t>decided</a:t>
            </a:r>
            <a:r>
              <a:rPr lang="fr-BE" baseline="0" dirty="0" smtClean="0"/>
              <a:t> to focus on </a:t>
            </a:r>
            <a:r>
              <a:rPr lang="fr-BE" baseline="0" dirty="0" err="1" smtClean="0"/>
              <a:t>three</a:t>
            </a:r>
            <a:r>
              <a:rPr lang="fr-BE" baseline="0" dirty="0" smtClean="0"/>
              <a:t> aspects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4732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err="1" smtClean="0"/>
              <a:t>Bias</a:t>
            </a:r>
            <a:r>
              <a:rPr lang="fr-BE" dirty="0" smtClean="0"/>
              <a:t> :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absolute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difference</a:t>
            </a:r>
            <a:endParaRPr lang="fr-B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 smtClean="0"/>
              <a:t>The </a:t>
            </a:r>
            <a:r>
              <a:rPr lang="fr-BE" baseline="0" dirty="0" err="1" smtClean="0"/>
              <a:t>skill</a:t>
            </a:r>
            <a:r>
              <a:rPr lang="fr-BE" baseline="0" dirty="0" smtClean="0"/>
              <a:t>: </a:t>
            </a:r>
            <a:r>
              <a:rPr lang="fr-BE" baseline="0" dirty="0" err="1" smtClean="0"/>
              <a:t>ability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predict</a:t>
            </a:r>
            <a:r>
              <a:rPr lang="fr-BE" baseline="0" dirty="0" smtClean="0"/>
              <a:t> variations </a:t>
            </a:r>
            <a:r>
              <a:rPr lang="fr-BE" baseline="0" dirty="0" err="1" smtClean="0"/>
              <a:t>around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mean</a:t>
            </a:r>
            <a:r>
              <a:rPr lang="fr-BE" baseline="0" dirty="0" smtClean="0"/>
              <a:t> a few </a:t>
            </a:r>
            <a:r>
              <a:rPr lang="fr-BE" baseline="0" dirty="0" err="1" smtClean="0"/>
              <a:t>months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advance</a:t>
            </a:r>
            <a:endParaRPr lang="fr-B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178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As a first </a:t>
            </a:r>
            <a:r>
              <a:rPr lang="fr-BE" dirty="0" err="1" smtClean="0"/>
              <a:t>example</a:t>
            </a:r>
            <a:r>
              <a:rPr lang="fr-BE" dirty="0" smtClean="0"/>
              <a:t> </a:t>
            </a:r>
            <a:r>
              <a:rPr lang="fr-BE" dirty="0" err="1" smtClean="0"/>
              <a:t>we’re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looking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bias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Sea</a:t>
            </a:r>
            <a:r>
              <a:rPr lang="fr-BE" baseline="0" dirty="0" smtClean="0"/>
              <a:t> surface </a:t>
            </a:r>
            <a:r>
              <a:rPr lang="fr-BE" baseline="0" dirty="0" err="1" smtClean="0"/>
              <a:t>temperature</a:t>
            </a:r>
            <a:r>
              <a:rPr lang="fr-BE" baseline="0" dirty="0" smtClean="0"/>
              <a:t> </a:t>
            </a:r>
            <a:endParaRPr lang="fr-BE" dirty="0" smtClean="0"/>
          </a:p>
          <a:p>
            <a:r>
              <a:rPr lang="fr-BE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numbers</a:t>
            </a:r>
            <a:r>
              <a:rPr lang="fr-BE" baseline="0" dirty="0" smtClean="0"/>
              <a:t> tell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eyes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sign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changes are </a:t>
            </a:r>
            <a:r>
              <a:rPr lang="fr-BE" baseline="0" dirty="0" err="1" smtClean="0"/>
              <a:t>small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8195-8D8C-4900-9F4B-DA52FBE954D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98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11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87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96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756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52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299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097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225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953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00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276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CAD9-1641-4A4A-9AE8-BED9A4944780}" type="datetimeFigureOut">
              <a:rPr lang="fr-BE" smtClean="0"/>
              <a:t>09-04-15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DAC2-40F6-4053-83BE-8475087605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729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.be/u/fmasson" TargetMode="External"/><Relationship Id="rId2" Type="http://schemas.openxmlformats.org/officeDocument/2006/relationships/hyperlink" Target="mailto:francois.massonnet@ic3.c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8125" y="2446635"/>
            <a:ext cx="7000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high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EC-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0427" y="3968243"/>
            <a:ext cx="636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François </a:t>
            </a:r>
            <a:r>
              <a:rPr lang="fr-BE" sz="2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assonnet</a:t>
            </a:r>
            <a:endParaRPr lang="fr-BE" sz="2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79831" y="4639629"/>
            <a:ext cx="636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Prodhomme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Batté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V.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Guemas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F. J.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Doblas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-Reyes</a:t>
            </a:r>
            <a:endParaRPr lang="fr-BE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www.uclouvain.be/cps/ucl/doc/ir-ldri/images/logo_UCL_NEW_janv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2" y="5523470"/>
            <a:ext cx="820387" cy="11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3.cat/documentacion/images/Logos/Logo%20IC3%20blan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92" y="5101066"/>
            <a:ext cx="1458437" cy="12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60142" y="271849"/>
            <a:ext cx="443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Polar </a:t>
            </a:r>
            <a:r>
              <a:rPr lang="fr-BE" dirty="0" err="1" smtClean="0"/>
              <a:t>Predictability</a:t>
            </a:r>
            <a:r>
              <a:rPr lang="fr-BE" dirty="0" smtClean="0"/>
              <a:t> Workshop</a:t>
            </a:r>
          </a:p>
          <a:p>
            <a:pPr algn="ctr"/>
            <a:r>
              <a:rPr lang="fr-BE" dirty="0" smtClean="0"/>
              <a:t>Reading, 8-10th April 2015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7172388" y="6190734"/>
            <a:ext cx="205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Catalan Institute for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Sciences</a:t>
            </a:r>
            <a:endParaRPr lang="fr-B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http://www.knmi.nl/%7Ehazelege/Logo_EC-ear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55" y="5440574"/>
            <a:ext cx="2686479" cy="14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nmi.nl/%7Ehazelege/Logo_EC-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42" y="5457241"/>
            <a:ext cx="2686479" cy="14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3365" y="407773"/>
            <a:ext cx="7481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 high latitudes,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pure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sensitivity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a GCM to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113905" y="2249609"/>
            <a:ext cx="3707027" cy="1395637"/>
          </a:xfrm>
          <a:custGeom>
            <a:avLst/>
            <a:gdLst>
              <a:gd name="connsiteX0" fmla="*/ 0 w 3707027"/>
              <a:gd name="connsiteY0" fmla="*/ 1395637 h 1395637"/>
              <a:gd name="connsiteX1" fmla="*/ 2582562 w 3707027"/>
              <a:gd name="connsiteY1" fmla="*/ 73464 h 1395637"/>
              <a:gd name="connsiteX2" fmla="*/ 3707027 w 3707027"/>
              <a:gd name="connsiteY2" fmla="*/ 159961 h 1395637"/>
              <a:gd name="connsiteX3" fmla="*/ 3707027 w 3707027"/>
              <a:gd name="connsiteY3" fmla="*/ 159961 h 1395637"/>
              <a:gd name="connsiteX4" fmla="*/ 3707027 w 3707027"/>
              <a:gd name="connsiteY4" fmla="*/ 159961 h 13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027" h="1395637">
                <a:moveTo>
                  <a:pt x="0" y="1395637"/>
                </a:moveTo>
                <a:cubicBezTo>
                  <a:pt x="982362" y="837523"/>
                  <a:pt x="1964724" y="279410"/>
                  <a:pt x="2582562" y="73464"/>
                </a:cubicBezTo>
                <a:cubicBezTo>
                  <a:pt x="3200400" y="-132482"/>
                  <a:pt x="3707027" y="159961"/>
                  <a:pt x="3707027" y="159961"/>
                </a:cubicBezTo>
                <a:lnTo>
                  <a:pt x="3707027" y="159961"/>
                </a:lnTo>
                <a:lnTo>
                  <a:pt x="3707027" y="1599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orme libre 5"/>
          <p:cNvSpPr/>
          <p:nvPr/>
        </p:nvSpPr>
        <p:spPr>
          <a:xfrm>
            <a:off x="3126261" y="3044945"/>
            <a:ext cx="3707027" cy="587944"/>
          </a:xfrm>
          <a:custGeom>
            <a:avLst/>
            <a:gdLst>
              <a:gd name="connsiteX0" fmla="*/ 0 w 3707027"/>
              <a:gd name="connsiteY0" fmla="*/ 587944 h 587944"/>
              <a:gd name="connsiteX1" fmla="*/ 2706130 w 3707027"/>
              <a:gd name="connsiteY1" fmla="*/ 7177 h 587944"/>
              <a:gd name="connsiteX2" fmla="*/ 3707027 w 3707027"/>
              <a:gd name="connsiteY2" fmla="*/ 316096 h 58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7027" h="587944">
                <a:moveTo>
                  <a:pt x="0" y="587944"/>
                </a:moveTo>
                <a:cubicBezTo>
                  <a:pt x="1044146" y="320214"/>
                  <a:pt x="2088292" y="52485"/>
                  <a:pt x="2706130" y="7177"/>
                </a:cubicBezTo>
                <a:cubicBezTo>
                  <a:pt x="3323968" y="-38131"/>
                  <a:pt x="3515497" y="138982"/>
                  <a:pt x="3707027" y="3160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orme libre 6"/>
          <p:cNvSpPr/>
          <p:nvPr/>
        </p:nvSpPr>
        <p:spPr>
          <a:xfrm>
            <a:off x="3150975" y="2725909"/>
            <a:ext cx="3669957" cy="1062270"/>
          </a:xfrm>
          <a:custGeom>
            <a:avLst/>
            <a:gdLst>
              <a:gd name="connsiteX0" fmla="*/ 0 w 3669957"/>
              <a:gd name="connsiteY0" fmla="*/ 857553 h 1062270"/>
              <a:gd name="connsiteX1" fmla="*/ 2323070 w 3669957"/>
              <a:gd name="connsiteY1" fmla="*/ 1018191 h 1062270"/>
              <a:gd name="connsiteX2" fmla="*/ 2854411 w 3669957"/>
              <a:gd name="connsiteY2" fmla="*/ 153218 h 1062270"/>
              <a:gd name="connsiteX3" fmla="*/ 3669957 w 3669957"/>
              <a:gd name="connsiteY3" fmla="*/ 4937 h 10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957" h="1062270">
                <a:moveTo>
                  <a:pt x="0" y="857553"/>
                </a:moveTo>
                <a:cubicBezTo>
                  <a:pt x="923667" y="996566"/>
                  <a:pt x="1847335" y="1135580"/>
                  <a:pt x="2323070" y="1018191"/>
                </a:cubicBezTo>
                <a:cubicBezTo>
                  <a:pt x="2798805" y="900802"/>
                  <a:pt x="2629930" y="322094"/>
                  <a:pt x="2854411" y="153218"/>
                </a:cubicBezTo>
                <a:cubicBezTo>
                  <a:pt x="3078892" y="-15658"/>
                  <a:pt x="3374424" y="-5361"/>
                  <a:pt x="3669957" y="49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orme libre 7"/>
          <p:cNvSpPr/>
          <p:nvPr/>
        </p:nvSpPr>
        <p:spPr>
          <a:xfrm>
            <a:off x="3101548" y="2370203"/>
            <a:ext cx="3707027" cy="1361540"/>
          </a:xfrm>
          <a:custGeom>
            <a:avLst/>
            <a:gdLst>
              <a:gd name="connsiteX0" fmla="*/ 0 w 3707027"/>
              <a:gd name="connsiteY0" fmla="*/ 1163832 h 1361540"/>
              <a:gd name="connsiteX1" fmla="*/ 1767016 w 3707027"/>
              <a:gd name="connsiteY1" fmla="*/ 2297 h 1361540"/>
              <a:gd name="connsiteX2" fmla="*/ 2594919 w 3707027"/>
              <a:gd name="connsiteY2" fmla="*/ 879627 h 1361540"/>
              <a:gd name="connsiteX3" fmla="*/ 3707027 w 3707027"/>
              <a:gd name="connsiteY3" fmla="*/ 1361540 h 13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7027" h="1361540">
                <a:moveTo>
                  <a:pt x="0" y="1163832"/>
                </a:moveTo>
                <a:cubicBezTo>
                  <a:pt x="667264" y="606748"/>
                  <a:pt x="1334529" y="49665"/>
                  <a:pt x="1767016" y="2297"/>
                </a:cubicBezTo>
                <a:cubicBezTo>
                  <a:pt x="2199503" y="-45071"/>
                  <a:pt x="2271584" y="653086"/>
                  <a:pt x="2594919" y="879627"/>
                </a:cubicBezTo>
                <a:cubicBezTo>
                  <a:pt x="2918254" y="1106167"/>
                  <a:pt x="3312640" y="1233853"/>
                  <a:pt x="3707027" y="13615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6712979" y="2637910"/>
            <a:ext cx="203549" cy="203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6719157" y="2313767"/>
            <a:ext cx="203549" cy="203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6717528" y="3257044"/>
            <a:ext cx="203549" cy="203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6717360" y="3631198"/>
            <a:ext cx="203549" cy="203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7183099" y="2795379"/>
            <a:ext cx="223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members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2854412" y="4257846"/>
            <a:ext cx="4658497" cy="356755"/>
          </a:xfrm>
          <a:prstGeom prst="rightArrow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1878308"/>
            <a:ext cx="1606378" cy="107446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9" y="3519382"/>
            <a:ext cx="1606501" cy="107454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0" y="5110275"/>
            <a:ext cx="1606500" cy="107454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-234778" y="1478116"/>
            <a:ext cx="272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Low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(T255/ORCA1)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-148279" y="3157651"/>
            <a:ext cx="303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Mixed (T255/ORCA025)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-224949" y="4740594"/>
            <a:ext cx="303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High (T511/ORCA025)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806186" y="4695085"/>
            <a:ext cx="511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1993-2009: 17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experiments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initialized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May or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November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(4-month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03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3480" y="1819917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Systematic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biases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3479" y="3241830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3478" y="4654117"/>
            <a:ext cx="756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Ensemble spread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3480" y="1819917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Systematic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biases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3479" y="3241830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sz="36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fr-BE" sz="36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3478" y="4654117"/>
            <a:ext cx="756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Ensemble spread</a:t>
            </a:r>
            <a:endParaRPr lang="fr-BE" sz="36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ST_month_by_month_bi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2" t="65854"/>
          <a:stretch/>
        </p:blipFill>
        <p:spPr bwMode="auto">
          <a:xfrm>
            <a:off x="3330066" y="4114100"/>
            <a:ext cx="271856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" y="2768200"/>
            <a:ext cx="1606378" cy="10744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61" y="2768118"/>
            <a:ext cx="1606501" cy="10745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29" y="2768117"/>
            <a:ext cx="1606500" cy="1074547"/>
          </a:xfrm>
          <a:prstGeom prst="rect">
            <a:avLst/>
          </a:prstGeom>
        </p:spPr>
      </p:pic>
      <p:pic>
        <p:nvPicPr>
          <p:cNvPr id="8" name="Picture 2" descr="SST_month_by_month_bi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2" t="32942" b="34255"/>
          <a:stretch/>
        </p:blipFill>
        <p:spPr bwMode="auto">
          <a:xfrm>
            <a:off x="6425435" y="4114100"/>
            <a:ext cx="271856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ST_month_by_month_bia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2" b="67825"/>
          <a:stretch/>
        </p:blipFill>
        <p:spPr bwMode="auto">
          <a:xfrm>
            <a:off x="234697" y="4114100"/>
            <a:ext cx="2718565" cy="21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111" y="308919"/>
            <a:ext cx="4621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Bias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SST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slight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reductions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87247" y="6339795"/>
            <a:ext cx="3076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RMSE: 1.57°C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83197" y="6299060"/>
            <a:ext cx="3076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RMSE: 1.47°C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53641" y="6291740"/>
            <a:ext cx="3076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RMSE: 1.40°C</a:t>
            </a:r>
          </a:p>
        </p:txBody>
      </p:sp>
    </p:spTree>
    <p:extLst>
      <p:ext uri="{BB962C8B-B14F-4D97-AF65-F5344CB8AC3E}">
        <p14:creationId xmlns:p14="http://schemas.microsoft.com/office/powerpoint/2010/main" val="11431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ck_comparison_reanalysis_ensemb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4"/>
          <a:stretch/>
        </p:blipFill>
        <p:spPr bwMode="auto">
          <a:xfrm>
            <a:off x="0" y="2793991"/>
            <a:ext cx="9116196" cy="2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ock_comparison_reanalysis_ensemb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48534" r="33687"/>
          <a:stretch/>
        </p:blipFill>
        <p:spPr bwMode="auto">
          <a:xfrm>
            <a:off x="6093596" y="2793991"/>
            <a:ext cx="3022600" cy="2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ock_comparison_reanalysis_ensemb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8" t="48534" r="-770"/>
          <a:stretch/>
        </p:blipFill>
        <p:spPr bwMode="auto">
          <a:xfrm>
            <a:off x="2819400" y="2795020"/>
            <a:ext cx="3302000" cy="2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4" y="5467627"/>
            <a:ext cx="1279407" cy="8557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92" y="5467561"/>
            <a:ext cx="1279505" cy="8558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61" y="5467560"/>
            <a:ext cx="1279504" cy="85582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9458" y="338667"/>
            <a:ext cx="699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Bias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blocking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index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reduced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both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oceanic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increased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20333" y="2179183"/>
            <a:ext cx="8720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Blocking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index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here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defined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as in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Davini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2011, J. Clim.</a:t>
            </a:r>
          </a:p>
        </p:txBody>
      </p:sp>
    </p:spTree>
    <p:extLst>
      <p:ext uri="{BB962C8B-B14F-4D97-AF65-F5344CB8AC3E}">
        <p14:creationId xmlns:p14="http://schemas.microsoft.com/office/powerpoint/2010/main" val="12642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3480" y="1819917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sz="3600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Systematic</a:t>
            </a:r>
            <a:r>
              <a:rPr lang="fr-BE" sz="3600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3600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biases</a:t>
            </a:r>
            <a:endParaRPr lang="fr-BE" sz="360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3479" y="3241830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3478" y="4654117"/>
            <a:ext cx="756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Ensemble spread</a:t>
            </a:r>
            <a:endParaRPr lang="fr-BE" sz="360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39" y="2616986"/>
            <a:ext cx="3561786" cy="44522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1"/>
          <a:stretch/>
        </p:blipFill>
        <p:spPr>
          <a:xfrm>
            <a:off x="-247959" y="2616985"/>
            <a:ext cx="3559217" cy="35707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/>
          <a:stretch/>
        </p:blipFill>
        <p:spPr>
          <a:xfrm>
            <a:off x="3053807" y="2593053"/>
            <a:ext cx="3268018" cy="45000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b="19799"/>
          <a:stretch/>
        </p:blipFill>
        <p:spPr>
          <a:xfrm>
            <a:off x="6010183" y="2616987"/>
            <a:ext cx="3249226" cy="35707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3881" y="497150"/>
            <a:ext cx="8007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Higher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oceanic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necessary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2-m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Europe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02238" y="2414728"/>
            <a:ext cx="959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Correlation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(1993-2009,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detrended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) of DJF 2-m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ERA-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Interim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4" y="6211670"/>
            <a:ext cx="776601" cy="5194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89" y="6211630"/>
            <a:ext cx="776660" cy="519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655805" y="2804984"/>
            <a:ext cx="11046429" cy="25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7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Ocorr_DJF_H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2" y="2501899"/>
            <a:ext cx="5369576" cy="37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3576" y="393700"/>
            <a:ext cx="587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Little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improvements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NAO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but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these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do not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clearly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emerge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noise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67500" y="35179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Sampling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internal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variability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many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members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could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help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discern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differences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e.g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Scaife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GRL, 2014)</a:t>
            </a:r>
          </a:p>
        </p:txBody>
      </p:sp>
      <p:sp>
        <p:nvSpPr>
          <p:cNvPr id="4" name="ZoneTexte 3"/>
          <p:cNvSpPr txBox="1"/>
          <p:nvPr/>
        </p:nvSpPr>
        <p:spPr>
          <a:xfrm rot="16200000">
            <a:off x="-888142" y="4152711"/>
            <a:ext cx="27622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Correlation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572000" y="3517900"/>
            <a:ext cx="533400" cy="479851"/>
          </a:xfrm>
          <a:prstGeom prst="straightConnector1">
            <a:avLst/>
          </a:prstGeom>
          <a:ln w="31750">
            <a:solidFill>
              <a:srgbClr val="13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752975" y="26869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13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</a:t>
            </a:r>
            <a:r>
              <a:rPr lang="fr-BE" sz="2400" b="1" dirty="0" err="1" smtClean="0">
                <a:solidFill>
                  <a:srgbClr val="13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resol</a:t>
            </a:r>
            <a:r>
              <a:rPr lang="fr-BE" sz="2400" b="1" dirty="0" smtClean="0">
                <a:solidFill>
                  <a:srgbClr val="13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1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MR5fYE8FLyi6V_Z2HXhIl01-1LlBFlL95ACHaYfFy8m54z89lSQEdIx-nLBFtkewdkNlmooScdhfHbluA4VDopn1qYS9x5QNlw-RIu7ufDg94cEgkTbMXlwScYpKC3vjrkdr9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5" y="1779465"/>
            <a:ext cx="7569329" cy="46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3576" y="292100"/>
            <a:ext cx="5870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Detrended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correlations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simulated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observed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extent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74" y="1249214"/>
            <a:ext cx="1279407" cy="8557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73" y="1249147"/>
            <a:ext cx="1279505" cy="8558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19" y="1249147"/>
            <a:ext cx="1279504" cy="8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3480" y="1819917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sz="36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Systematic</a:t>
            </a:r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36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biases</a:t>
            </a:r>
            <a:endParaRPr lang="fr-BE" sz="36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3479" y="3241830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sz="36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r>
              <a:rPr lang="fr-BE" sz="36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fr-BE" sz="36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3478" y="4654117"/>
            <a:ext cx="756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Ensemble spread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976182" y="383059"/>
            <a:ext cx="463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endParaRPr lang="fr-BE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3" y="3237471"/>
            <a:ext cx="3113699" cy="23418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68" y="1117603"/>
            <a:ext cx="1995617" cy="2849856"/>
          </a:xfrm>
          <a:prstGeom prst="rect">
            <a:avLst/>
          </a:prstGeom>
        </p:spPr>
      </p:pic>
      <p:sp>
        <p:nvSpPr>
          <p:cNvPr id="4" name="Double flèche horizontale 3"/>
          <p:cNvSpPr/>
          <p:nvPr/>
        </p:nvSpPr>
        <p:spPr>
          <a:xfrm rot="19328756">
            <a:off x="4213450" y="3386674"/>
            <a:ext cx="1495166" cy="1576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9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9" y="3049029"/>
            <a:ext cx="3373395" cy="42167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2" y="2297760"/>
            <a:ext cx="3062757" cy="38284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65" y="2323160"/>
            <a:ext cx="3062757" cy="38284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5099" y="177800"/>
            <a:ext cx="6024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high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at high latitudes?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6" y="1895279"/>
            <a:ext cx="1279407" cy="8557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90" y="1968814"/>
            <a:ext cx="1279505" cy="8558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41916" y="3280847"/>
            <a:ext cx="21711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Difference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8733" y="5698064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Average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February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member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spread 2m-temperature (°C)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13360" y="5698064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Average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February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member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spread 2m-temperature (°C)</a:t>
            </a:r>
          </a:p>
        </p:txBody>
      </p:sp>
    </p:spTree>
    <p:extLst>
      <p:ext uri="{BB962C8B-B14F-4D97-AF65-F5344CB8AC3E}">
        <p14:creationId xmlns:p14="http://schemas.microsoft.com/office/powerpoint/2010/main" val="9669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3480" y="1819917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Systematic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biases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3479" y="3241830"/>
            <a:ext cx="68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3478" y="4654117"/>
            <a:ext cx="756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Ensemble spread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7666" y="691978"/>
            <a:ext cx="390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complexity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804086" y="1655805"/>
            <a:ext cx="1865871" cy="1408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16844" y="3064476"/>
            <a:ext cx="391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Advancing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154057"/>
            <a:ext cx="355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217643" y="1674341"/>
            <a:ext cx="1899849" cy="1291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>
            <a:off x="3237470" y="3558746"/>
            <a:ext cx="198017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7666" y="691978"/>
            <a:ext cx="390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complexity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804086" y="1655805"/>
            <a:ext cx="1865871" cy="1408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16844" y="3064476"/>
            <a:ext cx="391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Advancing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154057"/>
            <a:ext cx="355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217643" y="1674341"/>
            <a:ext cx="1899849" cy="1291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>
            <a:off x="3237470" y="3558746"/>
            <a:ext cx="198017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 vers le bas 1"/>
          <p:cNvSpPr/>
          <p:nvPr/>
        </p:nvSpPr>
        <p:spPr>
          <a:xfrm>
            <a:off x="4095750" y="2815973"/>
            <a:ext cx="495300" cy="215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425024" y="4940300"/>
            <a:ext cx="570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half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the job. </a:t>
            </a:r>
          </a:p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Understanding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improvements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beyond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simple diagnostics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necessary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2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0832" y="1396337"/>
            <a:ext cx="79830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/>
              <a:t>First </a:t>
            </a:r>
            <a:r>
              <a:rPr lang="fr-BE" sz="2400" dirty="0" err="1" smtClean="0"/>
              <a:t>attempt</a:t>
            </a:r>
            <a:r>
              <a:rPr lang="fr-BE" sz="2400" dirty="0" smtClean="0"/>
              <a:t> to </a:t>
            </a:r>
            <a:r>
              <a:rPr lang="fr-BE" sz="2400" dirty="0" err="1" smtClean="0"/>
              <a:t>study</a:t>
            </a:r>
            <a:r>
              <a:rPr lang="fr-BE" sz="2400" dirty="0" smtClean="0"/>
              <a:t> </a:t>
            </a:r>
            <a:r>
              <a:rPr lang="fr-BE" sz="2400" dirty="0" err="1" smtClean="0"/>
              <a:t>systematically</a:t>
            </a:r>
            <a:r>
              <a:rPr lang="fr-BE" sz="2400" dirty="0" smtClean="0"/>
              <a:t> how </a:t>
            </a:r>
            <a:r>
              <a:rPr lang="fr-BE" sz="2400" b="1" dirty="0" err="1" smtClean="0"/>
              <a:t>resolution</a:t>
            </a:r>
            <a:r>
              <a:rPr lang="fr-BE" sz="2400" dirty="0" smtClean="0"/>
              <a:t> impacts </a:t>
            </a:r>
            <a:r>
              <a:rPr lang="fr-BE" sz="2400" b="1" dirty="0" err="1" smtClean="0"/>
              <a:t>seasonal</a:t>
            </a:r>
            <a:r>
              <a:rPr lang="fr-BE" sz="2400" dirty="0" smtClean="0"/>
              <a:t> </a:t>
            </a:r>
            <a:r>
              <a:rPr lang="fr-BE" sz="2400" dirty="0" err="1" smtClean="0"/>
              <a:t>prediction</a:t>
            </a:r>
            <a:r>
              <a:rPr lang="fr-BE" sz="2400" dirty="0" smtClean="0"/>
              <a:t> at high latitudes</a:t>
            </a:r>
          </a:p>
          <a:p>
            <a:pPr algn="just"/>
            <a:endParaRPr lang="fr-B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/>
              <a:t>Resolution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not the </a:t>
            </a:r>
            <a:r>
              <a:rPr lang="fr-BE" sz="2400" dirty="0" err="1" smtClean="0"/>
              <a:t>magic</a:t>
            </a:r>
            <a:r>
              <a:rPr lang="fr-BE" sz="2400" dirty="0" smtClean="0"/>
              <a:t> </a:t>
            </a:r>
            <a:r>
              <a:rPr lang="fr-BE" sz="2400" dirty="0" err="1" smtClean="0"/>
              <a:t>button</a:t>
            </a:r>
            <a:r>
              <a:rPr lang="fr-BE" sz="2400" dirty="0" smtClean="0"/>
              <a:t>: </a:t>
            </a:r>
            <a:r>
              <a:rPr lang="fr-BE" sz="2400" dirty="0" err="1" smtClean="0"/>
              <a:t>parameterizations</a:t>
            </a:r>
            <a:r>
              <a:rPr lang="fr-BE" sz="2400" dirty="0" smtClean="0"/>
              <a:t> have to </a:t>
            </a:r>
            <a:r>
              <a:rPr lang="fr-BE" sz="2400" dirty="0" err="1" smtClean="0"/>
              <a:t>be</a:t>
            </a:r>
            <a:r>
              <a:rPr lang="fr-BE" sz="2400" dirty="0" smtClean="0"/>
              <a:t> </a:t>
            </a:r>
            <a:r>
              <a:rPr lang="fr-BE" sz="2400" dirty="0" err="1" smtClean="0"/>
              <a:t>switched</a:t>
            </a:r>
            <a:r>
              <a:rPr lang="fr-BE" sz="2400" dirty="0" smtClean="0"/>
              <a:t> off, or </a:t>
            </a:r>
            <a:r>
              <a:rPr lang="fr-BE" sz="2400" dirty="0" err="1" smtClean="0"/>
              <a:t>replaced</a:t>
            </a:r>
            <a:endParaRPr lang="fr-BE" sz="2400" dirty="0" smtClean="0"/>
          </a:p>
          <a:p>
            <a:pPr algn="just"/>
            <a:endParaRPr lang="fr-B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/>
              <a:t>High-</a:t>
            </a:r>
            <a:r>
              <a:rPr lang="fr-BE" sz="2400" dirty="0" err="1" smtClean="0"/>
              <a:t>resolution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not </a:t>
            </a:r>
            <a:r>
              <a:rPr lang="fr-BE" sz="2400" dirty="0" err="1" smtClean="0"/>
              <a:t>only</a:t>
            </a:r>
            <a:r>
              <a:rPr lang="fr-BE" sz="2400" dirty="0" smtClean="0"/>
              <a:t> about </a:t>
            </a:r>
            <a:r>
              <a:rPr lang="fr-BE" sz="2400" dirty="0" err="1" smtClean="0"/>
              <a:t>producing</a:t>
            </a:r>
            <a:r>
              <a:rPr lang="fr-BE" sz="2400" dirty="0" smtClean="0"/>
              <a:t> more </a:t>
            </a:r>
            <a:r>
              <a:rPr lang="fr-BE" sz="2400" dirty="0" err="1" smtClean="0"/>
              <a:t>fancy</a:t>
            </a:r>
            <a:r>
              <a:rPr lang="fr-BE" sz="2400" dirty="0" smtClean="0"/>
              <a:t> outputs, </a:t>
            </a:r>
            <a:r>
              <a:rPr lang="fr-BE" sz="2400" dirty="0" err="1" smtClean="0"/>
              <a:t>it’s</a:t>
            </a:r>
            <a:r>
              <a:rPr lang="fr-BE" sz="2400" dirty="0" smtClean="0"/>
              <a:t> </a:t>
            </a:r>
            <a:r>
              <a:rPr lang="fr-BE" sz="2400" dirty="0" err="1" smtClean="0"/>
              <a:t>also</a:t>
            </a:r>
            <a:r>
              <a:rPr lang="fr-BE" sz="2400" dirty="0" smtClean="0"/>
              <a:t> about </a:t>
            </a:r>
            <a:r>
              <a:rPr lang="fr-BE" sz="2400" dirty="0" err="1" smtClean="0"/>
              <a:t>analyzing</a:t>
            </a:r>
            <a:r>
              <a:rPr lang="fr-BE" sz="2400" dirty="0" smtClean="0"/>
              <a:t> </a:t>
            </a:r>
            <a:r>
              <a:rPr lang="fr-BE" sz="2400" dirty="0" err="1" smtClean="0"/>
              <a:t>them</a:t>
            </a:r>
            <a:r>
              <a:rPr lang="fr-BE" sz="2400" dirty="0" smtClean="0"/>
              <a:t> (and </a:t>
            </a:r>
            <a:r>
              <a:rPr lang="fr-BE" sz="2400" dirty="0" err="1" smtClean="0"/>
              <a:t>this</a:t>
            </a:r>
            <a:r>
              <a:rPr lang="fr-BE" sz="2400" dirty="0" smtClean="0"/>
              <a:t> </a:t>
            </a:r>
            <a:r>
              <a:rPr lang="fr-BE" sz="2400" dirty="0" err="1" smtClean="0"/>
              <a:t>can</a:t>
            </a:r>
            <a:r>
              <a:rPr lang="fr-BE" sz="2400" dirty="0" smtClean="0"/>
              <a:t> </a:t>
            </a:r>
            <a:r>
              <a:rPr lang="fr-BE" sz="2400" dirty="0" err="1" smtClean="0"/>
              <a:t>take</a:t>
            </a:r>
            <a:r>
              <a:rPr lang="fr-BE" sz="2400" dirty="0" smtClean="0"/>
              <a:t> as </a:t>
            </a:r>
            <a:r>
              <a:rPr lang="fr-BE" sz="2400" dirty="0" err="1" smtClean="0"/>
              <a:t>much</a:t>
            </a:r>
            <a:r>
              <a:rPr lang="fr-BE" sz="2400" dirty="0" smtClean="0"/>
              <a:t> time)</a:t>
            </a:r>
          </a:p>
          <a:p>
            <a:pPr algn="just"/>
            <a:endParaRPr lang="fr-BE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/>
              <a:t>The </a:t>
            </a:r>
            <a:r>
              <a:rPr lang="fr-BE" sz="2400" dirty="0" err="1" smtClean="0"/>
              <a:t>effect</a:t>
            </a:r>
            <a:r>
              <a:rPr lang="fr-BE" sz="2400" dirty="0" smtClean="0"/>
              <a:t> of </a:t>
            </a:r>
            <a:r>
              <a:rPr lang="fr-BE" sz="2400" dirty="0" err="1" smtClean="0"/>
              <a:t>resolution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less</a:t>
            </a:r>
            <a:r>
              <a:rPr lang="fr-BE" sz="2400" dirty="0" smtClean="0"/>
              <a:t> </a:t>
            </a:r>
            <a:r>
              <a:rPr lang="fr-BE" sz="2400" dirty="0" err="1" smtClean="0"/>
              <a:t>clear</a:t>
            </a:r>
            <a:r>
              <a:rPr lang="fr-BE" sz="2400" dirty="0"/>
              <a:t> </a:t>
            </a:r>
            <a:r>
              <a:rPr lang="fr-BE" sz="2400" dirty="0" smtClean="0"/>
              <a:t>at high latitudes </a:t>
            </a:r>
            <a:r>
              <a:rPr lang="fr-BE" sz="2400" dirty="0" err="1" smtClean="0"/>
              <a:t>than</a:t>
            </a:r>
            <a:r>
              <a:rPr lang="fr-BE" sz="2400" dirty="0" smtClean="0"/>
              <a:t> </a:t>
            </a:r>
            <a:r>
              <a:rPr lang="fr-BE" sz="2400" dirty="0" err="1" smtClean="0"/>
              <a:t>it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in the </a:t>
            </a:r>
            <a:r>
              <a:rPr lang="fr-BE" sz="2400" dirty="0" err="1" smtClean="0"/>
              <a:t>tropics</a:t>
            </a:r>
            <a:r>
              <a:rPr lang="fr-BE" sz="2400" dirty="0"/>
              <a:t> </a:t>
            </a:r>
            <a:r>
              <a:rPr lang="fr-BE" sz="2400" dirty="0" smtClean="0"/>
              <a:t>(not </a:t>
            </a:r>
            <a:r>
              <a:rPr lang="fr-BE" sz="2400" dirty="0" err="1" smtClean="0"/>
              <a:t>shown</a:t>
            </a:r>
            <a:r>
              <a:rPr lang="fr-BE" sz="2400" dirty="0" smtClean="0"/>
              <a:t> in </a:t>
            </a:r>
            <a:r>
              <a:rPr lang="fr-BE" sz="2400" dirty="0" err="1" smtClean="0"/>
              <a:t>this</a:t>
            </a:r>
            <a:r>
              <a:rPr lang="fr-BE" sz="2400" dirty="0" smtClean="0"/>
              <a:t> </a:t>
            </a:r>
            <a:r>
              <a:rPr lang="fr-BE" sz="2400" dirty="0" err="1" smtClean="0"/>
              <a:t>presentation</a:t>
            </a:r>
            <a:r>
              <a:rPr lang="fr-BE" sz="2400" dirty="0" smtClean="0"/>
              <a:t>). </a:t>
            </a:r>
            <a:r>
              <a:rPr lang="fr-BE" sz="2400" dirty="0" err="1" smtClean="0"/>
              <a:t>Because</a:t>
            </a:r>
            <a:r>
              <a:rPr lang="fr-BE" sz="2400" dirty="0" smtClean="0"/>
              <a:t> </a:t>
            </a:r>
            <a:r>
              <a:rPr lang="fr-BE" sz="2400" dirty="0" err="1" smtClean="0"/>
              <a:t>natural</a:t>
            </a:r>
            <a:r>
              <a:rPr lang="fr-BE" sz="2400" dirty="0" smtClean="0"/>
              <a:t> </a:t>
            </a:r>
            <a:r>
              <a:rPr lang="fr-BE" sz="2400" dirty="0" err="1" smtClean="0"/>
              <a:t>variability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more </a:t>
            </a:r>
            <a:r>
              <a:rPr lang="fr-BE" sz="2400" dirty="0" err="1" smtClean="0"/>
              <a:t>pronounced</a:t>
            </a:r>
            <a:r>
              <a:rPr lang="fr-BE" sz="2400" dirty="0" smtClean="0"/>
              <a:t> at high-latitudes?</a:t>
            </a:r>
            <a:endParaRPr lang="fr-BE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90500" y="241300"/>
            <a:ext cx="458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71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20186" y="1328057"/>
            <a:ext cx="192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02456" y="2939143"/>
            <a:ext cx="45608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francois.massonnet@ic3.cat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www.climate.be/u/fmasson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BE" sz="2800" dirty="0" smtClean="0">
                <a:solidFill>
                  <a:srgbClr val="5EA9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fr-BE" sz="2800" dirty="0" err="1" smtClean="0">
                <a:solidFill>
                  <a:srgbClr val="5EA9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FMassonnet</a:t>
            </a:r>
            <a:endParaRPr lang="fr-BE" sz="2800" dirty="0" smtClean="0">
              <a:solidFill>
                <a:srgbClr val="5EA9D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0" name="Picture 6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61" y="4643640"/>
            <a:ext cx="636161" cy="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" y="2210539"/>
            <a:ext cx="3041792" cy="3802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16" y="2210539"/>
            <a:ext cx="3041792" cy="38022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8" y="2210539"/>
            <a:ext cx="3041792" cy="38022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4198" y="452761"/>
            <a:ext cx="806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February</a:t>
            </a:r>
            <a:r>
              <a:rPr lang="fr-BE" dirty="0" smtClean="0"/>
              <a:t> RMS TAS </a:t>
            </a:r>
            <a:r>
              <a:rPr lang="fr-BE" dirty="0" err="1" smtClean="0"/>
              <a:t>against</a:t>
            </a:r>
            <a:r>
              <a:rPr lang="fr-BE" dirty="0" smtClean="0"/>
              <a:t> ERA-</a:t>
            </a:r>
            <a:r>
              <a:rPr lang="fr-BE" dirty="0" err="1" smtClean="0"/>
              <a:t>Interim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33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976182" y="383059"/>
            <a:ext cx="463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  <a:endParaRPr lang="fr-BE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150" y="888872"/>
            <a:ext cx="3113699" cy="23418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61" y="3823733"/>
            <a:ext cx="1995617" cy="28498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2" y="3823733"/>
            <a:ext cx="1995617" cy="28498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443" y="3823733"/>
            <a:ext cx="1995617" cy="2849856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H="1">
            <a:off x="2458995" y="3064476"/>
            <a:ext cx="741405" cy="630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769708" y="3197033"/>
            <a:ext cx="16477" cy="49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653219" y="3197033"/>
            <a:ext cx="1365419" cy="31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0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136822" y="383059"/>
            <a:ext cx="463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fr-BE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12" y="1495168"/>
            <a:ext cx="3113699" cy="23418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8729" y="2310714"/>
            <a:ext cx="106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152" y="4008144"/>
            <a:ext cx="1995617" cy="28498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8728" y="5433072"/>
            <a:ext cx="106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8125" y="2446635"/>
            <a:ext cx="7000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high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EC-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0427" y="3968243"/>
            <a:ext cx="636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François </a:t>
            </a:r>
            <a:r>
              <a:rPr lang="fr-BE" sz="2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assonnet</a:t>
            </a:r>
            <a:endParaRPr lang="fr-BE" sz="2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79831" y="4639629"/>
            <a:ext cx="636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Prodhomme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Batté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V.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Guemas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F. J.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Doblas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-Reyes</a:t>
            </a:r>
            <a:endParaRPr lang="fr-BE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www.uclouvain.be/cps/ucl/doc/ir-ldri/images/logo_UCL_NEW_janv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2" y="5523470"/>
            <a:ext cx="820387" cy="11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3.cat/documentacion/images/Logos/Logo%20IC3%20blan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92" y="5101066"/>
            <a:ext cx="1458437" cy="12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60142" y="271849"/>
            <a:ext cx="443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Polar </a:t>
            </a:r>
            <a:r>
              <a:rPr lang="fr-BE" dirty="0" err="1" smtClean="0"/>
              <a:t>Predictability</a:t>
            </a:r>
            <a:r>
              <a:rPr lang="fr-BE" dirty="0" smtClean="0"/>
              <a:t> Workshop</a:t>
            </a:r>
          </a:p>
          <a:p>
            <a:pPr algn="ctr"/>
            <a:r>
              <a:rPr lang="fr-BE" dirty="0" smtClean="0"/>
              <a:t>Reading, 8-10th April 2015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7172388" y="6190734"/>
            <a:ext cx="205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Catalan Institute for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Sciences</a:t>
            </a:r>
            <a:endParaRPr lang="fr-B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http://www.knmi.nl/%7Ehazelege/Logo_EC-ear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55" y="5440574"/>
            <a:ext cx="2686479" cy="14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41" y="2411489"/>
            <a:ext cx="5692735" cy="43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640628" y="3197307"/>
            <a:ext cx="2189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Scenario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97620" y="4470814"/>
            <a:ext cx="2189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Model</a:t>
            </a: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14426" y="3566639"/>
            <a:ext cx="247828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 fraction of total variance in decadal mean surface air temperature predictions explained by the three components of total uncertainty (Adapted from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Hawkins and Sutton, BAMS, 2009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endParaRPr kumimoji="0" lang="fr-FR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25780" y="2656322"/>
            <a:ext cx="2189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Internal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variability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0065" y="345989"/>
            <a:ext cx="567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Skillful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rely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on « good » initial conditions and </a:t>
            </a:r>
          </a:p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 good »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198605" y="1692876"/>
            <a:ext cx="0" cy="71861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0" y="2153035"/>
            <a:ext cx="799147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71849" y="284205"/>
            <a:ext cx="7339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invest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computational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ubiquitous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question in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0" y="2153035"/>
            <a:ext cx="799147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71849" y="284205"/>
            <a:ext cx="7339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invest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computational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ubiquitous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question in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421" y="3635605"/>
            <a:ext cx="2766060" cy="427055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48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7666" y="691978"/>
            <a:ext cx="390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complexity</a:t>
            </a:r>
            <a:endParaRPr lang="fr-B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804086" y="1655805"/>
            <a:ext cx="1865871" cy="1408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16844" y="3064476"/>
            <a:ext cx="391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Advancing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154057"/>
            <a:ext cx="355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Increasing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resolution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217643" y="1674341"/>
            <a:ext cx="1899849" cy="1291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8257" y="5206141"/>
            <a:ext cx="794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PRIMAVERA H2020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fr-BE" sz="2400" dirty="0"/>
          </a:p>
          <a:p>
            <a:r>
              <a:rPr lang="en-US" sz="2400" b="1" dirty="0" err="1" smtClean="0"/>
              <a:t>PR</a:t>
            </a:r>
            <a:r>
              <a:rPr lang="en-US" sz="2400" dirty="0" err="1" smtClean="0"/>
              <a:t>ocess</a:t>
            </a:r>
            <a:r>
              <a:rPr lang="en-US" sz="2400" dirty="0" smtClean="0"/>
              <a:t>-based </a:t>
            </a:r>
            <a:r>
              <a:rPr lang="en-US" sz="2400" dirty="0"/>
              <a:t>climate </a:t>
            </a:r>
            <a:r>
              <a:rPr lang="en-US" sz="2400" dirty="0" err="1"/>
              <a:t>s</a:t>
            </a:r>
            <a:r>
              <a:rPr lang="en-US" sz="2400" b="1" dirty="0" err="1"/>
              <a:t>IM</a:t>
            </a:r>
            <a:r>
              <a:rPr lang="en-US" sz="2400" dirty="0" err="1"/>
              <a:t>ulation</a:t>
            </a:r>
            <a:r>
              <a:rPr lang="en-US" sz="2400" dirty="0"/>
              <a:t>: </a:t>
            </a:r>
            <a:r>
              <a:rPr lang="en-US" sz="2400" b="1" dirty="0" err="1"/>
              <a:t>A</a:t>
            </a:r>
            <a:r>
              <a:rPr lang="en-US" sz="2400" dirty="0" err="1"/>
              <a:t>d</a:t>
            </a:r>
            <a:r>
              <a:rPr lang="en-US" sz="2400" b="1" dirty="0" err="1"/>
              <a:t>V</a:t>
            </a:r>
            <a:r>
              <a:rPr lang="en-US" sz="2400" dirty="0" err="1"/>
              <a:t>ances</a:t>
            </a:r>
            <a:r>
              <a:rPr lang="en-US" sz="2400" dirty="0"/>
              <a:t> in high-resolution modelling and </a:t>
            </a:r>
            <a:r>
              <a:rPr lang="en-US" sz="2400" b="1" dirty="0"/>
              <a:t>E</a:t>
            </a:r>
            <a:r>
              <a:rPr lang="en-US" sz="2400" dirty="0"/>
              <a:t>uropean climate </a:t>
            </a:r>
            <a:r>
              <a:rPr lang="en-US" sz="2400" b="1" dirty="0"/>
              <a:t>R</a:t>
            </a:r>
            <a:r>
              <a:rPr lang="en-US" sz="2400" dirty="0"/>
              <a:t>isk </a:t>
            </a:r>
            <a:r>
              <a:rPr lang="en-US" sz="2400" b="1" dirty="0"/>
              <a:t>A</a:t>
            </a:r>
            <a:r>
              <a:rPr lang="en-US" sz="2400" dirty="0"/>
              <a:t>ssessment </a:t>
            </a:r>
            <a:endParaRPr lang="fr-BE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58257" y="3098392"/>
            <a:ext cx="3115138" cy="920709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51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1274</Words>
  <Application>Microsoft Office PowerPoint</Application>
  <PresentationFormat>Affichage à l'écran (4:3)</PresentationFormat>
  <Paragraphs>146</Paragraphs>
  <Slides>26</Slides>
  <Notes>18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 - ELIC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Massonnet</dc:creator>
  <cp:lastModifiedBy>François Massonnet</cp:lastModifiedBy>
  <cp:revision>49</cp:revision>
  <dcterms:created xsi:type="dcterms:W3CDTF">2015-03-17T09:45:37Z</dcterms:created>
  <dcterms:modified xsi:type="dcterms:W3CDTF">2015-04-09T14:48:30Z</dcterms:modified>
</cp:coreProperties>
</file>