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tiff" ContentType="image/tiff"/>
  <Default Extension="mp4" ContentType="video/mp4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5" r:id="rId2"/>
  </p:sldMasterIdLst>
  <p:notesMasterIdLst>
    <p:notesMasterId r:id="rId35"/>
  </p:notesMasterIdLst>
  <p:handoutMasterIdLst>
    <p:handoutMasterId r:id="rId36"/>
  </p:handoutMasterIdLst>
  <p:sldIdLst>
    <p:sldId id="317" r:id="rId3"/>
    <p:sldId id="389" r:id="rId4"/>
    <p:sldId id="392" r:id="rId5"/>
    <p:sldId id="393" r:id="rId6"/>
    <p:sldId id="394" r:id="rId7"/>
    <p:sldId id="395" r:id="rId8"/>
    <p:sldId id="396" r:id="rId9"/>
    <p:sldId id="397" r:id="rId10"/>
    <p:sldId id="398" r:id="rId11"/>
    <p:sldId id="399" r:id="rId12"/>
    <p:sldId id="400" r:id="rId13"/>
    <p:sldId id="401" r:id="rId14"/>
    <p:sldId id="402" r:id="rId15"/>
    <p:sldId id="403" r:id="rId16"/>
    <p:sldId id="404" r:id="rId17"/>
    <p:sldId id="406" r:id="rId18"/>
    <p:sldId id="407" r:id="rId19"/>
    <p:sldId id="408" r:id="rId20"/>
    <p:sldId id="409" r:id="rId21"/>
    <p:sldId id="413" r:id="rId22"/>
    <p:sldId id="415" r:id="rId23"/>
    <p:sldId id="349" r:id="rId24"/>
    <p:sldId id="370" r:id="rId25"/>
    <p:sldId id="371" r:id="rId26"/>
    <p:sldId id="381" r:id="rId27"/>
    <p:sldId id="372" r:id="rId28"/>
    <p:sldId id="382" r:id="rId29"/>
    <p:sldId id="414" r:id="rId30"/>
    <p:sldId id="410" r:id="rId31"/>
    <p:sldId id="412" r:id="rId32"/>
    <p:sldId id="411" r:id="rId33"/>
    <p:sldId id="318" r:id="rId34"/>
  </p:sldIdLst>
  <p:sldSz cx="9144000" cy="6858000" type="screen4x3"/>
  <p:notesSz cx="10234613" cy="7099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90"/>
    <a:srgbClr val="BF9000"/>
    <a:srgbClr val="A0A004"/>
    <a:srgbClr val="EAB200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60" autoAdjust="0"/>
    <p:restoredTop sz="94660"/>
  </p:normalViewPr>
  <p:slideViewPr>
    <p:cSldViewPr snapToGrid="0">
      <p:cViewPr>
        <p:scale>
          <a:sx n="80" d="100"/>
          <a:sy n="80" d="100"/>
        </p:scale>
        <p:origin x="1048" y="5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11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797247" y="0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32A7EB00-FE13-433A-8C23-5838151B05C5}" type="datetimeFigureOut">
              <a:rPr lang="es-ES" smtClean="0"/>
              <a:t>10/4/18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6743104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797247" y="6743104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B909CFE7-3190-493A-9E9C-0E9B519C173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18145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434890" cy="354799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796451" y="1"/>
            <a:ext cx="4436527" cy="354799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C10F7DCB-4DC3-408D-9762-3CCA63DC6727}" type="datetimeFigureOut">
              <a:rPr lang="es-ES" smtClean="0"/>
              <a:t>10/4/18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1022807" y="3372251"/>
            <a:ext cx="8189000" cy="3194851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742844"/>
            <a:ext cx="4434890" cy="354799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796451" y="6742844"/>
            <a:ext cx="4436527" cy="354799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1E505B7E-3C25-48B8-8DBC-8A93571A147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68578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05B7E-3C25-48B8-8DBC-8A93571A147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1688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432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5296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69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9527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116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7632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6841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6309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985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r>
              <a:rPr lang="en-US" baseline="0" dirty="0" smtClean="0"/>
              <a:t> based on 6-hourly basis DOD values</a:t>
            </a:r>
          </a:p>
          <a:p>
            <a:r>
              <a:rPr lang="en-US" baseline="0" dirty="0" smtClean="0"/>
              <a:t>For the SDS-WAS Mean, only those values between 0 and 8 are considered.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Dust filter to the observations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Dust: AE &gt; 0.75 DOD = AOD </a:t>
            </a:r>
            <a:endParaRPr lang="en-US" dirty="0" smtClean="0"/>
          </a:p>
          <a:p>
            <a:r>
              <a:rPr lang="en-US" baseline="0" dirty="0" smtClean="0"/>
              <a:t>No-dust: AE &gt; 1.2 DOD = 0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Mixed (not considered in the statistical evaluation): 0.75 &lt; AE &lt; 1.2 DOD = NA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7C4E-BB0C-48D3-B8A8-95D9EE78EB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9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9728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6309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9827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710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4962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14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1840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0511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7138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www.linkedin.com/company/barcelona-supercomputing-center" TargetMode="External"/><Relationship Id="rId5" Type="http://schemas.openxmlformats.org/officeDocument/2006/relationships/image" Target="../media/image6.png"/><Relationship Id="rId6" Type="http://schemas.openxmlformats.org/officeDocument/2006/relationships/hyperlink" Target="https://www.facebook.com/BSCCNS" TargetMode="External"/><Relationship Id="rId7" Type="http://schemas.openxmlformats.org/officeDocument/2006/relationships/image" Target="../media/image7.png"/><Relationship Id="rId8" Type="http://schemas.openxmlformats.org/officeDocument/2006/relationships/hyperlink" Target="https://twitter.com/bsc_cns" TargetMode="External"/><Relationship Id="rId9" Type="http://schemas.openxmlformats.org/officeDocument/2006/relationships/image" Target="../media/image8.png"/><Relationship Id="rId10" Type="http://schemas.openxmlformats.org/officeDocument/2006/relationships/hyperlink" Target="https://www.youtube.com/user/BSCCNS" TargetMode="External"/><Relationship Id="rId11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6393" y="1495504"/>
            <a:ext cx="4818380" cy="35345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7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6393" y="5292892"/>
            <a:ext cx="4818380" cy="11495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clic para editar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4763"/>
            <a:ext cx="533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51F25DC-D3BB-47F2-8D5D-4D5D7BAFB676}" type="slidenum">
              <a:rPr lang="en-US" alt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288"/>
            <a:ext cx="19367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2238"/>
            <a:ext cx="5746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147612"/>
            <a:ext cx="4152900" cy="3306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74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115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</a:rPr>
              <a:t>FUTURE PLANS</a:t>
            </a:r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27965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</a:rPr>
              <a:t>MAIN RESEARCH LINES &amp; RESULTS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047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</a:rPr>
              <a:t>FUTURE PLANS</a:t>
            </a:r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27965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</a:rPr>
              <a:t>FUTURE PLANS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627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7800"/>
            <a:ext cx="1600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</a:rPr>
              <a:t>www.bsc.es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0975"/>
            <a:ext cx="3306763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1450"/>
            <a:ext cx="8302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03715"/>
            <a:ext cx="8229600" cy="650570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6720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47813"/>
            <a:ext cx="619125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51000"/>
            <a:ext cx="15557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7800"/>
            <a:ext cx="1600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</a:rPr>
              <a:t>www.bsc.es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695246"/>
            <a:ext cx="4762872" cy="70347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8707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7800"/>
            <a:ext cx="1600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</a:rPr>
              <a:t>www.bsc.es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70088"/>
            <a:ext cx="33067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60563"/>
            <a:ext cx="8302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2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49037" y="210010"/>
            <a:ext cx="8229598" cy="745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49037" y="1175657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354763"/>
            <a:ext cx="533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7162722B-26FF-44B0-B530-90FDC6D278B1}" type="slidenum">
              <a:rPr lang="en-US" alt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7" y="1519996"/>
            <a:ext cx="4916348" cy="31499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6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7" y="4892258"/>
            <a:ext cx="4916348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prstClr val="white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Fecha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4916349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smtClean="0"/>
              <a:t>Lugar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5303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7" y="1519996"/>
            <a:ext cx="4916348" cy="31499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6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7" y="4892258"/>
            <a:ext cx="4916348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prstClr val="white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Fecha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4916349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smtClean="0"/>
              <a:t>Lugar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731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356350"/>
            <a:ext cx="6336704" cy="414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448" y="6357553"/>
            <a:ext cx="442392" cy="412838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4A490C5D-AEA8-4823-B9B3-806910A0ECF7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584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defRPr/>
            </a:pPr>
            <a:fld id="{65C5D62A-1D45-BB45-82A1-5138E828C1E8}" type="slidenum">
              <a:rPr lang="en-U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‹#›</a:t>
            </a:fld>
            <a:endParaRPr lang="en-US" smtClean="0">
              <a:latin typeface="Calibri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1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6" y="122521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66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96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1"/>
          <p:cNvSpPr>
            <a:spLocks noChangeAspect="1"/>
          </p:cNvSpPr>
          <p:nvPr userDrawn="1"/>
        </p:nvSpPr>
        <p:spPr bwMode="auto">
          <a:xfrm>
            <a:off x="3175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" altLang="es-ES" sz="1800" smtClean="0">
              <a:solidFill>
                <a:srgbClr val="004990"/>
              </a:solidFill>
            </a:endParaRPr>
          </a:p>
        </p:txBody>
      </p:sp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77800"/>
            <a:ext cx="1600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1800" smtClean="0">
                <a:solidFill>
                  <a:srgbClr val="FFFFFF"/>
                </a:solidFill>
              </a:rPr>
              <a:t>www.bsc.es</a:t>
            </a:r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11213"/>
            <a:ext cx="460375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001713"/>
            <a:ext cx="10128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238875"/>
            <a:ext cx="4254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/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242050"/>
            <a:ext cx="3937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/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238875"/>
            <a:ext cx="447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0"/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238875"/>
            <a:ext cx="7635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057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354763"/>
            <a:ext cx="533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7162722B-26FF-44B0-B530-90FDC6D278B1}" type="slidenum">
              <a:rPr lang="en-US" alt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288"/>
            <a:ext cx="19367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2238"/>
            <a:ext cx="5746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74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4763"/>
            <a:ext cx="533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983D525-59FE-4BEE-9749-DEA20F5D59E2}" type="slidenum">
              <a:rPr lang="en-US" alt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288"/>
            <a:ext cx="19367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2238"/>
            <a:ext cx="5746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74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51712"/>
            <a:ext cx="4152900" cy="4502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3382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8" r:id="rId3"/>
    <p:sldLayoutId id="2147483669" r:id="rId4"/>
    <p:sldLayoutId id="2147483670" r:id="rId5"/>
    <p:sldLayoutId id="214748367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30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3.jpe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7.gif"/><Relationship Id="rId5" Type="http://schemas.openxmlformats.org/officeDocument/2006/relationships/image" Target="../media/image38.gif"/><Relationship Id="rId6" Type="http://schemas.openxmlformats.org/officeDocument/2006/relationships/image" Target="../media/image39.g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3.jpeg"/><Relationship Id="rId6" Type="http://schemas.openxmlformats.org/officeDocument/2006/relationships/image" Target="../media/image40.g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3.jpeg"/><Relationship Id="rId6" Type="http://schemas.openxmlformats.org/officeDocument/2006/relationships/image" Target="../media/image41.g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3.jpeg"/><Relationship Id="rId6" Type="http://schemas.openxmlformats.org/officeDocument/2006/relationships/image" Target="../media/image42.gif"/><Relationship Id="rId7" Type="http://schemas.openxmlformats.org/officeDocument/2006/relationships/image" Target="../media/image43.g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3.jpeg"/><Relationship Id="rId6" Type="http://schemas.openxmlformats.org/officeDocument/2006/relationships/image" Target="../media/image44.gif"/><Relationship Id="rId7" Type="http://schemas.openxmlformats.org/officeDocument/2006/relationships/image" Target="../media/image45.g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3.jpe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3.jpe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3.jpeg"/><Relationship Id="rId6" Type="http://schemas.openxmlformats.org/officeDocument/2006/relationships/image" Target="../media/image51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3.jpe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0.png"/><Relationship Id="rId9" Type="http://schemas.openxmlformats.org/officeDocument/2006/relationships/image" Target="../media/image47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3.jpeg"/><Relationship Id="rId6" Type="http://schemas.openxmlformats.org/officeDocument/2006/relationships/image" Target="../media/image60.png"/><Relationship Id="rId7" Type="http://schemas.openxmlformats.org/officeDocument/2006/relationships/image" Target="../media/image61.jpe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Relationship Id="rId11" Type="http://schemas.openxmlformats.org/officeDocument/2006/relationships/hyperlink" Target="mailto:sdswas@aemet.es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71.wmf"/><Relationship Id="rId6" Type="http://schemas.openxmlformats.org/officeDocument/2006/relationships/image" Target="../media/image7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jp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3.jpeg"/><Relationship Id="rId6" Type="http://schemas.openxmlformats.org/officeDocument/2006/relationships/image" Target="../media/image24.jpg"/><Relationship Id="rId7" Type="http://schemas.openxmlformats.org/officeDocument/2006/relationships/image" Target="../media/image25.png"/><Relationship Id="rId8" Type="http://schemas.openxmlformats.org/officeDocument/2006/relationships/image" Target="../media/image26.jpg"/><Relationship Id="rId9" Type="http://schemas.openxmlformats.org/officeDocument/2006/relationships/image" Target="../media/image27.jpg"/><Relationship Id="rId10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349769" y="2320525"/>
            <a:ext cx="5721531" cy="1489870"/>
          </a:xfrm>
        </p:spPr>
        <p:txBody>
          <a:bodyPr>
            <a:noAutofit/>
          </a:bodyPr>
          <a:lstStyle/>
          <a:p>
            <a:pPr algn="ctr"/>
            <a:r>
              <a:rPr lang="ca-ES" sz="3600" dirty="0" err="1" smtClean="0"/>
              <a:t>Atmospheric</a:t>
            </a:r>
            <a:r>
              <a:rPr lang="ca-ES" sz="3600" dirty="0" smtClean="0"/>
              <a:t> </a:t>
            </a:r>
            <a:r>
              <a:rPr lang="ca-ES" sz="3600" dirty="0" err="1" smtClean="0"/>
              <a:t>Dust</a:t>
            </a:r>
            <a:r>
              <a:rPr lang="ca-ES" sz="3600" dirty="0" smtClean="0"/>
              <a:t> </a:t>
            </a:r>
            <a:r>
              <a:rPr lang="ca-ES" sz="3600" dirty="0" err="1" smtClean="0"/>
              <a:t>Modeling</a:t>
            </a:r>
            <a:r>
              <a:rPr lang="ca-ES" sz="3600" dirty="0" smtClean="0"/>
              <a:t>:</a:t>
            </a:r>
            <a:br>
              <a:rPr lang="ca-ES" sz="3600" dirty="0" smtClean="0"/>
            </a:br>
            <a:r>
              <a:rPr lang="ca-ES" sz="3600" dirty="0" smtClean="0"/>
              <a:t>Challenges </a:t>
            </a:r>
            <a:r>
              <a:rPr lang="ca-ES" sz="3600" dirty="0" err="1" smtClean="0"/>
              <a:t>and</a:t>
            </a:r>
            <a:r>
              <a:rPr lang="ca-ES" sz="3600" dirty="0" smtClean="0"/>
              <a:t> Perspectives</a:t>
            </a:r>
            <a:endParaRPr lang="ca-ES" sz="3600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3349768" y="4051915"/>
            <a:ext cx="5721531" cy="2038176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ca-ES" sz="2200" b="1" dirty="0" smtClean="0"/>
              <a:t>Dr. Carlos Pérez García-</a:t>
            </a:r>
            <a:r>
              <a:rPr lang="ca-ES" sz="2200" b="1" dirty="0" err="1" smtClean="0"/>
              <a:t>Pando</a:t>
            </a:r>
            <a:r>
              <a:rPr lang="ca-ES" sz="2200" b="1" dirty="0" smtClean="0"/>
              <a:t>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ca-ES" sz="2200" dirty="0" err="1" smtClean="0"/>
              <a:t>Department</a:t>
            </a:r>
            <a:r>
              <a:rPr lang="ca-ES" sz="2200" dirty="0" smtClean="0"/>
              <a:t> of </a:t>
            </a:r>
            <a:r>
              <a:rPr lang="ca-ES" sz="2200" dirty="0" err="1" smtClean="0"/>
              <a:t>Earth</a:t>
            </a:r>
            <a:r>
              <a:rPr lang="ca-ES" sz="2200" dirty="0" smtClean="0"/>
              <a:t> </a:t>
            </a:r>
            <a:r>
              <a:rPr lang="ca-ES" sz="2200" dirty="0" err="1" smtClean="0"/>
              <a:t>Sciences</a:t>
            </a:r>
            <a:endParaRPr lang="ca-ES" sz="2200" dirty="0" smtClean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ca-ES" sz="2200" dirty="0" smtClean="0"/>
              <a:t>Barcelona </a:t>
            </a:r>
            <a:r>
              <a:rPr lang="ca-ES" sz="2200" dirty="0" err="1" smtClean="0"/>
              <a:t>Supercomputing</a:t>
            </a:r>
            <a:r>
              <a:rPr lang="ca-ES" sz="2200" dirty="0" smtClean="0"/>
              <a:t> </a:t>
            </a:r>
            <a:r>
              <a:rPr lang="ca-ES" sz="2200" dirty="0" err="1" smtClean="0"/>
              <a:t>Center</a:t>
            </a:r>
            <a:endParaRPr lang="ca-ES" sz="2200" dirty="0" smtClean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sz="2200" dirty="0" smtClean="0"/>
              <a:t>10/04/2018</a:t>
            </a:r>
            <a:endParaRPr lang="ca-ES" sz="2200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/>
          </p:nvPr>
        </p:nvSpPr>
        <p:spPr>
          <a:xfrm>
            <a:off x="3349768" y="5992029"/>
            <a:ext cx="5318939" cy="543063"/>
          </a:xfrm>
        </p:spPr>
        <p:txBody>
          <a:bodyPr/>
          <a:lstStyle/>
          <a:p>
            <a:pPr algn="ctr"/>
            <a:r>
              <a:rPr lang="ca-ES" sz="2200" smtClean="0"/>
              <a:t> </a:t>
            </a:r>
            <a:r>
              <a:rPr lang="ca-ES" sz="2200" dirty="0" err="1" smtClean="0"/>
              <a:t>Acknowledgements</a:t>
            </a:r>
            <a:r>
              <a:rPr lang="ca-ES" sz="2200" dirty="0"/>
              <a:t>: </a:t>
            </a:r>
            <a:endParaRPr lang="ca-ES" sz="2200" dirty="0" smtClean="0"/>
          </a:p>
          <a:p>
            <a:pPr algn="ctr"/>
            <a:r>
              <a:rPr lang="ca-ES" sz="2200" dirty="0" err="1" smtClean="0"/>
              <a:t>Fabian</a:t>
            </a:r>
            <a:r>
              <a:rPr lang="ca-ES" sz="2200" dirty="0" smtClean="0"/>
              <a:t> </a:t>
            </a:r>
            <a:r>
              <a:rPr lang="ca-ES" sz="2200" dirty="0" err="1" smtClean="0"/>
              <a:t>Wolfertstetter</a:t>
            </a:r>
            <a:r>
              <a:rPr lang="ca-ES" sz="2200" dirty="0" smtClean="0"/>
              <a:t> </a:t>
            </a:r>
            <a:r>
              <a:rPr lang="ca-ES" sz="2200" dirty="0" err="1" smtClean="0"/>
              <a:t>and</a:t>
            </a:r>
            <a:r>
              <a:rPr lang="ca-ES" sz="2200" dirty="0" smtClean="0"/>
              <a:t> Stefan </a:t>
            </a:r>
            <a:r>
              <a:rPr lang="ca-ES" sz="2200" dirty="0" err="1" smtClean="0"/>
              <a:t>Wilbert</a:t>
            </a:r>
            <a:r>
              <a:rPr lang="ca-ES" sz="2200" dirty="0" smtClean="0"/>
              <a:t> (DLR)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57" y="1526733"/>
            <a:ext cx="3455095" cy="666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64780" y="3697972"/>
            <a:ext cx="1832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PVQAT Webinar</a:t>
            </a:r>
          </a:p>
          <a:p>
            <a:r>
              <a:rPr lang="en-US" sz="2000" dirty="0" smtClean="0"/>
              <a:t>April 10, 2018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79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Barcelona Dust Forecasting </a:t>
            </a:r>
            <a:r>
              <a:rPr lang="en-US" altLang="ca-ES" sz="3500" b="1" dirty="0" smtClean="0"/>
              <a:t>Center (BSFC) </a:t>
            </a:r>
            <a:endParaRPr lang="en-US" altLang="ca-ES" sz="35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10</a:t>
            </a:fld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563"/>
            <a:ext cx="2398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EMET_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2244852" y="6370737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109" y="6370737"/>
            <a:ext cx="421754" cy="4346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45"/>
          <p:cNvSpPr/>
          <p:nvPr/>
        </p:nvSpPr>
        <p:spPr>
          <a:xfrm>
            <a:off x="5955907" y="6436098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s-ES_tradnl" b="1" i="1" dirty="0">
                <a:solidFill>
                  <a:srgbClr val="000000"/>
                </a:solidFill>
                <a:latin typeface="Calibri" panose="020F0502020204030204" pitchFamily="34" charset="0"/>
              </a:rPr>
              <a:t>http://</a:t>
            </a:r>
            <a:r>
              <a:rPr lang="es-ES_tradnl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dust.aemet.es</a:t>
            </a:r>
            <a:r>
              <a:rPr lang="en-US" sz="1800" b="1" i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1800" b="1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38871" y="6107628"/>
            <a:ext cx="3657560" cy="369332"/>
            <a:chOff x="4841957" y="6400875"/>
            <a:chExt cx="3657560" cy="369332"/>
          </a:xfrm>
        </p:grpSpPr>
        <p:sp>
          <p:nvSpPr>
            <p:cNvPr id="13" name="6 CuadroTexto"/>
            <p:cNvSpPr txBox="1"/>
            <p:nvPr/>
          </p:nvSpPr>
          <p:spPr>
            <a:xfrm>
              <a:off x="4841957" y="6400875"/>
              <a:ext cx="3657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i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@</a:t>
              </a:r>
              <a:r>
                <a:rPr lang="es-ES_tradnl" b="1" i="1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Dust_Barcelona</a:t>
              </a:r>
              <a:endParaRPr lang="en-GB" b="1" i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4" name="Imagen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8992" y="6441235"/>
              <a:ext cx="371047" cy="277363"/>
            </a:xfrm>
            <a:prstGeom prst="rect">
              <a:avLst/>
            </a:prstGeom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t="8757" r="60507" b="17584"/>
          <a:stretch/>
        </p:blipFill>
        <p:spPr bwMode="auto">
          <a:xfrm>
            <a:off x="1249102" y="1114563"/>
            <a:ext cx="6645795" cy="491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redondeado 2"/>
          <p:cNvSpPr/>
          <p:nvPr/>
        </p:nvSpPr>
        <p:spPr>
          <a:xfrm>
            <a:off x="575554" y="2670041"/>
            <a:ext cx="7992889" cy="1800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 2014, the First </a:t>
            </a:r>
            <a:r>
              <a:rPr lang="en-GB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Specialized </a:t>
            </a:r>
            <a:r>
              <a:rPr lang="en-GB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Center</a:t>
            </a:r>
            <a:r>
              <a:rPr lang="en-GB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for Mineral Dust Prediction of </a:t>
            </a:r>
            <a:r>
              <a:rPr lang="en-GB" sz="2400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WMO is created</a:t>
            </a:r>
          </a:p>
          <a:p>
            <a:pPr algn="ctr"/>
            <a:r>
              <a:rPr lang="en-GB" sz="2400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NMMB/BSC-Dust</a:t>
            </a:r>
            <a:r>
              <a:rPr lang="en-GB" sz="2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selected to provide operational forecasts for NAMEE region</a:t>
            </a:r>
          </a:p>
        </p:txBody>
      </p:sp>
    </p:spTree>
    <p:extLst>
      <p:ext uri="{BB962C8B-B14F-4D97-AF65-F5344CB8AC3E}">
        <p14:creationId xmlns:p14="http://schemas.microsoft.com/office/powerpoint/2010/main" val="6283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BDFC</a:t>
            </a:r>
            <a:r>
              <a:rPr lang="en-US" altLang="ca-ES" sz="3500" b="1" dirty="0" smtClean="0"/>
              <a:t>: Operational Products</a:t>
            </a:r>
            <a:endParaRPr lang="en-US" altLang="ca-ES" sz="35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11</a:t>
            </a:fld>
            <a:endParaRPr lang="es-ES" dirty="0"/>
          </a:p>
        </p:txBody>
      </p:sp>
      <p:sp>
        <p:nvSpPr>
          <p:cNvPr id="11" name="Shape 245"/>
          <p:cNvSpPr/>
          <p:nvPr/>
        </p:nvSpPr>
        <p:spPr>
          <a:xfrm>
            <a:off x="5955907" y="6436098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s-ES_tradnl" b="1" i="1" dirty="0">
                <a:solidFill>
                  <a:srgbClr val="000000"/>
                </a:solidFill>
                <a:latin typeface="Calibri" panose="020F0502020204030204" pitchFamily="34" charset="0"/>
              </a:rPr>
              <a:t>http://</a:t>
            </a:r>
            <a:r>
              <a:rPr lang="es-ES_tradnl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dust.aemet.es</a:t>
            </a:r>
            <a:r>
              <a:rPr lang="en-US" sz="1800" b="1" i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1800" b="1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16094" y="6430854"/>
            <a:ext cx="3657560" cy="369332"/>
            <a:chOff x="4841957" y="6400875"/>
            <a:chExt cx="3657560" cy="369332"/>
          </a:xfrm>
        </p:grpSpPr>
        <p:sp>
          <p:nvSpPr>
            <p:cNvPr id="13" name="6 CuadroTexto"/>
            <p:cNvSpPr txBox="1"/>
            <p:nvPr/>
          </p:nvSpPr>
          <p:spPr>
            <a:xfrm>
              <a:off x="4841957" y="6400875"/>
              <a:ext cx="3657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i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@</a:t>
              </a:r>
              <a:r>
                <a:rPr lang="es-ES_tradnl" b="1" i="1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Dust_Barcelona</a:t>
              </a:r>
              <a:endParaRPr lang="en-GB" b="1" i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4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8992" y="6441235"/>
              <a:ext cx="371047" cy="277363"/>
            </a:xfrm>
            <a:prstGeom prst="rect">
              <a:avLst/>
            </a:prstGeom>
          </p:spPr>
        </p:pic>
      </p:grp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855949" y="1314044"/>
            <a:ext cx="341404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b="1" i="1" dirty="0" err="1" smtClean="0">
                <a:solidFill>
                  <a:srgbClr val="080808"/>
                </a:solidFill>
                <a:latin typeface="Calibri" panose="020F0502020204030204" pitchFamily="34" charset="0"/>
              </a:rPr>
              <a:t>Dust</a:t>
            </a:r>
            <a:r>
              <a:rPr lang="es-ES" b="1" i="1" dirty="0" smtClean="0">
                <a:solidFill>
                  <a:srgbClr val="080808"/>
                </a:solidFill>
                <a:latin typeface="Calibri" panose="020F0502020204030204" pitchFamily="34" charset="0"/>
              </a:rPr>
              <a:t> </a:t>
            </a:r>
            <a:r>
              <a:rPr lang="es-ES" b="1" i="1" dirty="0" err="1" smtClean="0">
                <a:solidFill>
                  <a:srgbClr val="080808"/>
                </a:solidFill>
                <a:latin typeface="Calibri" panose="020F0502020204030204" pitchFamily="34" charset="0"/>
              </a:rPr>
              <a:t>Optical</a:t>
            </a:r>
            <a:r>
              <a:rPr lang="es-ES" b="1" i="1" dirty="0" smtClean="0">
                <a:solidFill>
                  <a:srgbClr val="080808"/>
                </a:solidFill>
                <a:latin typeface="Calibri" panose="020F0502020204030204" pitchFamily="34" charset="0"/>
              </a:rPr>
              <a:t> </a:t>
            </a:r>
            <a:r>
              <a:rPr lang="es-ES" b="1" i="1" dirty="0" err="1" smtClean="0">
                <a:solidFill>
                  <a:srgbClr val="080808"/>
                </a:solidFill>
                <a:latin typeface="Calibri" panose="020F0502020204030204" pitchFamily="34" charset="0"/>
              </a:rPr>
              <a:t>Depth</a:t>
            </a:r>
            <a:r>
              <a:rPr lang="es-ES" b="1" i="1" dirty="0" smtClean="0">
                <a:solidFill>
                  <a:srgbClr val="080808"/>
                </a:solidFill>
                <a:latin typeface="Calibri" panose="020F0502020204030204" pitchFamily="34" charset="0"/>
              </a:rPr>
              <a:t> at 550 </a:t>
            </a:r>
            <a:r>
              <a:rPr lang="es-ES" b="1" i="1" dirty="0" err="1" smtClean="0">
                <a:solidFill>
                  <a:srgbClr val="080808"/>
                </a:solidFill>
                <a:latin typeface="Calibri" panose="020F0502020204030204" pitchFamily="34" charset="0"/>
              </a:rPr>
              <a:t>nm</a:t>
            </a:r>
            <a:endParaRPr lang="es-ES" b="1" i="1" dirty="0" smtClean="0">
              <a:solidFill>
                <a:srgbClr val="080808"/>
              </a:solidFill>
              <a:latin typeface="Calibri" panose="020F0502020204030204" pitchFamily="34" charset="0"/>
            </a:endParaRPr>
          </a:p>
          <a:p>
            <a:r>
              <a:rPr lang="es-ES" b="1" i="1" dirty="0" err="1" smtClean="0">
                <a:solidFill>
                  <a:srgbClr val="080808"/>
                </a:solidFill>
                <a:latin typeface="Calibri" panose="020F0502020204030204" pitchFamily="34" charset="0"/>
              </a:rPr>
              <a:t>Dust</a:t>
            </a:r>
            <a:r>
              <a:rPr lang="es-ES" b="1" i="1" dirty="0" smtClean="0">
                <a:solidFill>
                  <a:srgbClr val="080808"/>
                </a:solidFill>
                <a:latin typeface="Calibri" panose="020F0502020204030204" pitchFamily="34" charset="0"/>
              </a:rPr>
              <a:t> </a:t>
            </a:r>
            <a:r>
              <a:rPr lang="es-ES" b="1" i="1" dirty="0" err="1" smtClean="0">
                <a:solidFill>
                  <a:srgbClr val="080808"/>
                </a:solidFill>
                <a:latin typeface="Calibri" panose="020F0502020204030204" pitchFamily="34" charset="0"/>
              </a:rPr>
              <a:t>Dry</a:t>
            </a:r>
            <a:r>
              <a:rPr lang="es-ES" b="1" i="1" dirty="0" smtClean="0">
                <a:solidFill>
                  <a:srgbClr val="080808"/>
                </a:solidFill>
                <a:latin typeface="Calibri" panose="020F0502020204030204" pitchFamily="34" charset="0"/>
              </a:rPr>
              <a:t> </a:t>
            </a:r>
            <a:r>
              <a:rPr lang="es-ES" b="1" i="1" dirty="0" err="1" smtClean="0">
                <a:solidFill>
                  <a:srgbClr val="080808"/>
                </a:solidFill>
                <a:latin typeface="Calibri" panose="020F0502020204030204" pitchFamily="34" charset="0"/>
              </a:rPr>
              <a:t>Deposition</a:t>
            </a:r>
            <a:endParaRPr lang="es-ES" b="1" i="1" dirty="0" smtClean="0">
              <a:solidFill>
                <a:srgbClr val="080808"/>
              </a:solidFill>
              <a:latin typeface="Calibri" panose="020F0502020204030204" pitchFamily="34" charset="0"/>
            </a:endParaRPr>
          </a:p>
          <a:p>
            <a:r>
              <a:rPr lang="es-ES" b="1" i="1" dirty="0" err="1" smtClean="0">
                <a:solidFill>
                  <a:srgbClr val="080808"/>
                </a:solidFill>
                <a:latin typeface="Calibri" panose="020F0502020204030204" pitchFamily="34" charset="0"/>
              </a:rPr>
              <a:t>Dust</a:t>
            </a:r>
            <a:r>
              <a:rPr lang="es-ES" b="1" i="1" dirty="0" smtClean="0">
                <a:solidFill>
                  <a:srgbClr val="080808"/>
                </a:solidFill>
                <a:latin typeface="Calibri" panose="020F0502020204030204" pitchFamily="34" charset="0"/>
              </a:rPr>
              <a:t> Load</a:t>
            </a:r>
          </a:p>
          <a:p>
            <a:r>
              <a:rPr lang="es-ES" b="1" i="1" dirty="0" err="1" smtClean="0">
                <a:solidFill>
                  <a:srgbClr val="080808"/>
                </a:solidFill>
                <a:latin typeface="Calibri" panose="020F0502020204030204" pitchFamily="34" charset="0"/>
              </a:rPr>
              <a:t>Dust</a:t>
            </a:r>
            <a:r>
              <a:rPr lang="es-ES" b="1" i="1" dirty="0" smtClean="0">
                <a:solidFill>
                  <a:srgbClr val="080808"/>
                </a:solidFill>
                <a:latin typeface="Calibri" panose="020F0502020204030204" pitchFamily="34" charset="0"/>
              </a:rPr>
              <a:t> Surface </a:t>
            </a:r>
            <a:r>
              <a:rPr lang="es-ES" b="1" i="1" dirty="0" err="1" smtClean="0">
                <a:solidFill>
                  <a:srgbClr val="080808"/>
                </a:solidFill>
                <a:latin typeface="Calibri" panose="020F0502020204030204" pitchFamily="34" charset="0"/>
              </a:rPr>
              <a:t>Concentration</a:t>
            </a:r>
            <a:endParaRPr lang="es-ES" b="1" i="1" dirty="0" smtClean="0">
              <a:solidFill>
                <a:srgbClr val="080808"/>
              </a:solidFill>
              <a:latin typeface="Calibri" panose="020F0502020204030204" pitchFamily="34" charset="0"/>
            </a:endParaRPr>
          </a:p>
          <a:p>
            <a:r>
              <a:rPr lang="es-ES" b="1" i="1" dirty="0" err="1" smtClean="0">
                <a:solidFill>
                  <a:srgbClr val="080808"/>
                </a:solidFill>
                <a:latin typeface="Calibri" panose="020F0502020204030204" pitchFamily="34" charset="0"/>
              </a:rPr>
              <a:t>Dust</a:t>
            </a:r>
            <a:r>
              <a:rPr lang="es-ES" b="1" i="1" dirty="0" smtClean="0">
                <a:solidFill>
                  <a:srgbClr val="080808"/>
                </a:solidFill>
                <a:latin typeface="Calibri" panose="020F0502020204030204" pitchFamily="34" charset="0"/>
              </a:rPr>
              <a:t> Surface </a:t>
            </a:r>
            <a:r>
              <a:rPr lang="es-ES" b="1" i="1" dirty="0" err="1" smtClean="0">
                <a:solidFill>
                  <a:srgbClr val="080808"/>
                </a:solidFill>
                <a:latin typeface="Calibri" panose="020F0502020204030204" pitchFamily="34" charset="0"/>
              </a:rPr>
              <a:t>Extinction</a:t>
            </a:r>
            <a:r>
              <a:rPr lang="es-ES" b="1" i="1" dirty="0" smtClean="0">
                <a:solidFill>
                  <a:srgbClr val="080808"/>
                </a:solidFill>
                <a:latin typeface="Calibri" panose="020F0502020204030204" pitchFamily="34" charset="0"/>
              </a:rPr>
              <a:t> at 550nm</a:t>
            </a:r>
          </a:p>
          <a:p>
            <a:r>
              <a:rPr lang="es-ES" b="1" i="1" dirty="0" err="1" smtClean="0">
                <a:solidFill>
                  <a:srgbClr val="080808"/>
                </a:solidFill>
                <a:latin typeface="Calibri" panose="020F0502020204030204" pitchFamily="34" charset="0"/>
              </a:rPr>
              <a:t>Dust</a:t>
            </a:r>
            <a:r>
              <a:rPr lang="es-ES" b="1" i="1" dirty="0" smtClean="0">
                <a:solidFill>
                  <a:srgbClr val="080808"/>
                </a:solidFill>
                <a:latin typeface="Calibri" panose="020F0502020204030204" pitchFamily="34" charset="0"/>
              </a:rPr>
              <a:t> </a:t>
            </a:r>
            <a:r>
              <a:rPr lang="es-ES" b="1" i="1" dirty="0" err="1" smtClean="0">
                <a:solidFill>
                  <a:srgbClr val="080808"/>
                </a:solidFill>
                <a:latin typeface="Calibri" panose="020F0502020204030204" pitchFamily="34" charset="0"/>
              </a:rPr>
              <a:t>Wet</a:t>
            </a:r>
            <a:r>
              <a:rPr lang="es-ES" b="1" i="1" dirty="0" smtClean="0">
                <a:solidFill>
                  <a:srgbClr val="080808"/>
                </a:solidFill>
                <a:latin typeface="Calibri" panose="020F0502020204030204" pitchFamily="34" charset="0"/>
              </a:rPr>
              <a:t> </a:t>
            </a:r>
            <a:r>
              <a:rPr lang="es-ES" b="1" i="1" dirty="0" err="1" smtClean="0">
                <a:solidFill>
                  <a:srgbClr val="080808"/>
                </a:solidFill>
                <a:latin typeface="Calibri" panose="020F0502020204030204" pitchFamily="34" charset="0"/>
              </a:rPr>
              <a:t>Deposition</a:t>
            </a:r>
            <a:endParaRPr lang="es-ES" b="1" i="1" dirty="0">
              <a:solidFill>
                <a:srgbClr val="080808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442" y="951021"/>
            <a:ext cx="3618809" cy="26641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77661" y="711892"/>
            <a:ext cx="226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DUST OPTICAL DEPTH</a:t>
            </a:r>
            <a:endParaRPr lang="en-US" b="1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5" y="3722554"/>
            <a:ext cx="3742555" cy="270662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93255" y="3464800"/>
            <a:ext cx="2388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DUST DRY DEPOSITION</a:t>
            </a:r>
            <a:endParaRPr lang="en-US" b="1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41" y="3722554"/>
            <a:ext cx="3742555" cy="270662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711923" y="3517941"/>
            <a:ext cx="2433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DUST WET DEPOSITION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1884" y="6431035"/>
            <a:ext cx="200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TODAY’s FORECAST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1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SDS-WAS NAMEE: </a:t>
            </a:r>
            <a:r>
              <a:rPr lang="en-US" altLang="ca-ES" sz="3500" b="1" dirty="0" smtClean="0"/>
              <a:t>Joint Visualization</a:t>
            </a:r>
            <a:endParaRPr lang="en-US" altLang="ca-ES" sz="35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12</a:t>
            </a:fld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563"/>
            <a:ext cx="2398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EMET_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2244852" y="6370737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109" y="6370737"/>
            <a:ext cx="421754" cy="4346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45"/>
          <p:cNvSpPr/>
          <p:nvPr/>
        </p:nvSpPr>
        <p:spPr>
          <a:xfrm>
            <a:off x="5955907" y="6436098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http://sds-was.aemet.es/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340" y="825584"/>
            <a:ext cx="5320653" cy="5325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0717" y="5293895"/>
            <a:ext cx="226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DUST OPTICAL DEPTH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907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SDS-WAS NAMEE: </a:t>
            </a:r>
            <a:r>
              <a:rPr lang="en-US" altLang="ca-ES" sz="3500" b="1" dirty="0" smtClean="0"/>
              <a:t>Joint Visualization</a:t>
            </a:r>
            <a:endParaRPr lang="en-US" altLang="ca-ES" sz="35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13</a:t>
            </a:fld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563"/>
            <a:ext cx="2398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EMET_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2244852" y="6370737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109" y="6370737"/>
            <a:ext cx="421754" cy="4346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45"/>
          <p:cNvSpPr/>
          <p:nvPr/>
        </p:nvSpPr>
        <p:spPr>
          <a:xfrm>
            <a:off x="5955907" y="6436098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http://sds-was.aemet.es/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12" y="834604"/>
            <a:ext cx="5300219" cy="5305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8633" y="5309937"/>
            <a:ext cx="275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SURFACE CONCENTRATION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423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SDS-WAS NAMEE: </a:t>
            </a:r>
            <a:r>
              <a:rPr lang="en-US" altLang="ca-ES" sz="3500" b="1" dirty="0" smtClean="0"/>
              <a:t>Multi-model </a:t>
            </a:r>
            <a:endParaRPr lang="en-US" altLang="ca-ES" sz="35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14</a:t>
            </a:fld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563"/>
            <a:ext cx="2398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EMET_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2244852" y="6370737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109" y="6370737"/>
            <a:ext cx="421754" cy="4346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45"/>
          <p:cNvSpPr/>
          <p:nvPr/>
        </p:nvSpPr>
        <p:spPr>
          <a:xfrm>
            <a:off x="5955907" y="6436098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http://sds-was.aemet.es/</a:t>
            </a:r>
          </a:p>
        </p:txBody>
      </p:sp>
      <p:sp>
        <p:nvSpPr>
          <p:cNvPr id="8" name="11 CuadroTexto"/>
          <p:cNvSpPr txBox="1"/>
          <p:nvPr/>
        </p:nvSpPr>
        <p:spPr>
          <a:xfrm>
            <a:off x="5380214" y="893858"/>
            <a:ext cx="284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Dust</a:t>
            </a:r>
            <a:r>
              <a:rPr lang="es-ES_tradnl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AOD at 550nm</a:t>
            </a:r>
            <a:endParaRPr lang="es-ES_tradnl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16 CuadroTexto"/>
          <p:cNvSpPr txBox="1"/>
          <p:nvPr/>
        </p:nvSpPr>
        <p:spPr>
          <a:xfrm>
            <a:off x="987487" y="893858"/>
            <a:ext cx="284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Surface</a:t>
            </a:r>
            <a:r>
              <a:rPr lang="es-ES_tradnl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_tradnl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concentration</a:t>
            </a:r>
            <a:endParaRPr lang="es-ES_tradnl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395537" y="5142331"/>
            <a:ext cx="8344719" cy="10801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0204" tIns="72000" rIns="60204" bIns="30102"/>
          <a:lstStyle/>
          <a:p>
            <a:pPr defTabSz="974136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</a:rPr>
              <a:t>Model outputs are bi-linearly interpolated to a common 0.5ºx0.5º grid mesh. Then, different multi-model products are generated:</a:t>
            </a:r>
          </a:p>
          <a:p>
            <a:pPr defTabSz="974136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CENTRALITY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</a:rPr>
              <a:t>: median - mean</a:t>
            </a:r>
          </a:p>
          <a:p>
            <a:pPr defTabSz="974136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SPREAD: 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</a:rPr>
              <a:t>standard deviation – range of variation</a:t>
            </a:r>
          </a:p>
          <a:p>
            <a:pPr defTabSz="974136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96" y="1237131"/>
            <a:ext cx="4331368" cy="3252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1" y="1263190"/>
            <a:ext cx="4314223" cy="323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1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SDS-WAS NAMEE: </a:t>
            </a:r>
            <a:r>
              <a:rPr lang="en-US" altLang="ca-ES" sz="3500" b="1" dirty="0" smtClean="0"/>
              <a:t>Multi-model - ICAP</a:t>
            </a:r>
            <a:endParaRPr lang="en-US" altLang="ca-ES" sz="35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15</a:t>
            </a:fld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563"/>
            <a:ext cx="2398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EMET_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2244852" y="6370737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109" y="6370737"/>
            <a:ext cx="421754" cy="4346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45"/>
          <p:cNvSpPr/>
          <p:nvPr/>
        </p:nvSpPr>
        <p:spPr>
          <a:xfrm>
            <a:off x="6111054" y="6105458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http://sds-was.aemet.es/</a:t>
            </a:r>
          </a:p>
        </p:txBody>
      </p:sp>
      <p:sp>
        <p:nvSpPr>
          <p:cNvPr id="8" name="11 CuadroTexto"/>
          <p:cNvSpPr txBox="1"/>
          <p:nvPr/>
        </p:nvSpPr>
        <p:spPr>
          <a:xfrm>
            <a:off x="3141241" y="865103"/>
            <a:ext cx="284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Dust</a:t>
            </a:r>
            <a:r>
              <a:rPr lang="es-ES_tradnl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AOD at 550nm</a:t>
            </a:r>
            <a:endParaRPr lang="es-ES_tradnl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7067" y="3884902"/>
            <a:ext cx="5730662" cy="2150784"/>
          </a:xfrm>
          <a:prstGeom prst="rect">
            <a:avLst/>
          </a:prstGeom>
          <a:noFill/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4510" y="1539425"/>
            <a:ext cx="5730184" cy="2150605"/>
          </a:xfrm>
          <a:prstGeom prst="rect">
            <a:avLst/>
          </a:prstGeom>
          <a:noFill/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959941" y="801252"/>
            <a:ext cx="394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Only global models!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73894" y="1106327"/>
            <a:ext cx="234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LATENCY of TWO DAYS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8864" y="6357553"/>
            <a:ext cx="5345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https://</a:t>
            </a:r>
            <a:r>
              <a:rPr lang="en-US" b="1" i="1" dirty="0" err="1"/>
              <a:t>www.nrlmry.navy.mil</a:t>
            </a:r>
            <a:r>
              <a:rPr lang="en-US" b="1" i="1" dirty="0"/>
              <a:t>/aerosol/icap.1135.php</a:t>
            </a:r>
          </a:p>
        </p:txBody>
      </p:sp>
    </p:spTree>
    <p:extLst>
      <p:ext uri="{BB962C8B-B14F-4D97-AF65-F5344CB8AC3E}">
        <p14:creationId xmlns:p14="http://schemas.microsoft.com/office/powerpoint/2010/main" val="185655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69556" y="217893"/>
            <a:ext cx="8847627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SDS-WAS NAMEE: </a:t>
            </a:r>
            <a:r>
              <a:rPr lang="en-US" altLang="ca-ES" sz="3500" b="1" dirty="0" smtClean="0"/>
              <a:t>DOD Model Evaluation </a:t>
            </a:r>
            <a:endParaRPr lang="en-US" altLang="ca-ES" sz="35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16</a:t>
            </a:fld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563"/>
            <a:ext cx="2398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EMET_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2244852" y="6370737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109" y="6370737"/>
            <a:ext cx="421754" cy="43469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245"/>
          <p:cNvSpPr/>
          <p:nvPr/>
        </p:nvSpPr>
        <p:spPr>
          <a:xfrm>
            <a:off x="928862" y="5904245"/>
            <a:ext cx="799288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r">
              <a:spcBef>
                <a:spcPts val="0"/>
              </a:spcBef>
              <a:buSzPct val="25000"/>
            </a:pPr>
            <a:r>
              <a:rPr lang="en-US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http://sds-was.aemet.es/forecast-products/forecast-evaluation</a:t>
            </a:r>
            <a:endParaRPr lang="en-US" sz="18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6739" y="959982"/>
            <a:ext cx="7926027" cy="4064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Evaluation with AERONET </a:t>
            </a:r>
            <a:r>
              <a:rPr lang="en-US" b="1" dirty="0" smtClean="0">
                <a:latin typeface="Calibri" panose="020F0502020204030204" pitchFamily="34" charset="0"/>
              </a:rPr>
              <a:t>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Graphical NRT Evaluation by site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Evaluation </a:t>
            </a:r>
            <a:r>
              <a:rPr lang="en-US" dirty="0" smtClean="0">
                <a:latin typeface="Calibri" panose="020F0502020204030204" pitchFamily="34" charset="0"/>
              </a:rPr>
              <a:t>scores </a:t>
            </a:r>
            <a:r>
              <a:rPr lang="es-ES" dirty="0" err="1">
                <a:latin typeface="Calibri" panose="020F0502020204030204" pitchFamily="34" charset="0"/>
              </a:rPr>
              <a:t>monthly</a:t>
            </a:r>
            <a:r>
              <a:rPr lang="es-ES" dirty="0">
                <a:latin typeface="Calibri" panose="020F0502020204030204" pitchFamily="34" charset="0"/>
              </a:rPr>
              <a:t>/</a:t>
            </a:r>
            <a:r>
              <a:rPr lang="es-ES" dirty="0" err="1">
                <a:latin typeface="Calibri" panose="020F0502020204030204" pitchFamily="34" charset="0"/>
              </a:rPr>
              <a:t>seasonal</a:t>
            </a:r>
            <a:r>
              <a:rPr lang="es-ES" dirty="0">
                <a:latin typeface="Calibri" panose="020F0502020204030204" pitchFamily="34" charset="0"/>
              </a:rPr>
              <a:t>/</a:t>
            </a:r>
            <a:r>
              <a:rPr lang="es-ES" dirty="0" err="1">
                <a:latin typeface="Calibri" panose="020F0502020204030204" pitchFamily="34" charset="0"/>
              </a:rPr>
              <a:t>annual</a:t>
            </a:r>
            <a:r>
              <a:rPr lang="es-ES" dirty="0">
                <a:latin typeface="Calibri" panose="020F0502020204030204" pitchFamily="34" charset="0"/>
              </a:rPr>
              <a:t> </a:t>
            </a:r>
            <a:r>
              <a:rPr lang="es-ES" dirty="0" smtClean="0">
                <a:latin typeface="Calibri" panose="020F0502020204030204" pitchFamily="34" charset="0"/>
              </a:rPr>
              <a:t> 				</a:t>
            </a:r>
            <a:r>
              <a:rPr lang="es-ES" dirty="0" err="1" smtClean="0">
                <a:latin typeface="Calibri" panose="020F0502020204030204" pitchFamily="34" charset="0"/>
              </a:rPr>
              <a:t>by</a:t>
            </a:r>
            <a:r>
              <a:rPr lang="es-ES" dirty="0" smtClean="0">
                <a:latin typeface="Calibri" panose="020F0502020204030204" pitchFamily="34" charset="0"/>
              </a:rPr>
              <a:t> </a:t>
            </a:r>
            <a:r>
              <a:rPr lang="es-ES" dirty="0" err="1" smtClean="0">
                <a:latin typeface="Calibri" panose="020F0502020204030204" pitchFamily="34" charset="0"/>
              </a:rPr>
              <a:t>regions</a:t>
            </a:r>
            <a:r>
              <a:rPr lang="es-ES" dirty="0" smtClean="0">
                <a:latin typeface="Calibri" panose="020F0502020204030204" pitchFamily="34" charset="0"/>
              </a:rPr>
              <a:t> and </a:t>
            </a:r>
            <a:r>
              <a:rPr lang="es-ES" dirty="0" err="1" smtClean="0">
                <a:latin typeface="Calibri" panose="020F0502020204030204" pitchFamily="34" charset="0"/>
              </a:rPr>
              <a:t>sites</a:t>
            </a:r>
            <a:endParaRPr lang="es-ES" dirty="0" smtClean="0">
              <a:latin typeface="Calibri" panose="020F0502020204030204" pitchFamily="34" charset="0"/>
            </a:endParaRPr>
          </a:p>
          <a:p>
            <a:endParaRPr lang="en-US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</a:rPr>
              <a:t>Evaluation </a:t>
            </a:r>
            <a:r>
              <a:rPr lang="en-US" b="1" dirty="0">
                <a:latin typeface="Calibri" panose="020F0502020204030204" pitchFamily="34" charset="0"/>
              </a:rPr>
              <a:t>with MODIS </a:t>
            </a:r>
            <a:r>
              <a:rPr lang="en-US" b="1" dirty="0" smtClean="0">
                <a:latin typeface="Calibri" panose="020F0502020204030204" pitchFamily="34" charset="0"/>
              </a:rPr>
              <a:t>data </a:t>
            </a:r>
            <a:r>
              <a:rPr lang="en-US" b="1" dirty="0">
                <a:latin typeface="Calibri" panose="020F0502020204030204" pitchFamily="34" charset="0"/>
              </a:rPr>
              <a:t>onto the </a:t>
            </a:r>
            <a:r>
              <a:rPr lang="en-US" b="1" dirty="0" smtClean="0">
                <a:latin typeface="Calibri" panose="020F0502020204030204" pitchFamily="34" charset="0"/>
              </a:rPr>
              <a:t>Atlantic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Evaluation </a:t>
            </a:r>
            <a:r>
              <a:rPr lang="en-US" dirty="0" smtClean="0">
                <a:latin typeface="Calibri" panose="020F0502020204030204" pitchFamily="34" charset="0"/>
              </a:rPr>
              <a:t>scores </a:t>
            </a:r>
            <a:r>
              <a:rPr lang="es-ES" dirty="0" err="1">
                <a:latin typeface="Calibri" panose="020F0502020204030204" pitchFamily="34" charset="0"/>
              </a:rPr>
              <a:t>monthly</a:t>
            </a:r>
            <a:r>
              <a:rPr lang="es-ES" dirty="0">
                <a:latin typeface="Calibri" panose="020F0502020204030204" pitchFamily="34" charset="0"/>
              </a:rPr>
              <a:t>/</a:t>
            </a:r>
            <a:r>
              <a:rPr lang="es-ES" dirty="0" err="1">
                <a:latin typeface="Calibri" panose="020F0502020204030204" pitchFamily="34" charset="0"/>
              </a:rPr>
              <a:t>seasonal</a:t>
            </a:r>
            <a:r>
              <a:rPr lang="es-ES" dirty="0">
                <a:latin typeface="Calibri" panose="020F0502020204030204" pitchFamily="34" charset="0"/>
              </a:rPr>
              <a:t>/</a:t>
            </a:r>
            <a:r>
              <a:rPr lang="es-ES" dirty="0" err="1">
                <a:latin typeface="Calibri" panose="020F0502020204030204" pitchFamily="34" charset="0"/>
              </a:rPr>
              <a:t>annual</a:t>
            </a:r>
            <a:r>
              <a:rPr lang="es-ES" dirty="0">
                <a:latin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Evaluation of dust models with MODIS Deep Blue </a:t>
            </a:r>
            <a:r>
              <a:rPr lang="en-US" b="1" dirty="0" smtClean="0">
                <a:latin typeface="Calibri" panose="020F0502020204030204" pitchFamily="34" charset="0"/>
              </a:rPr>
              <a:t>retrievals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Evaluation </a:t>
            </a:r>
            <a:r>
              <a:rPr lang="en-US" dirty="0" smtClean="0">
                <a:latin typeface="Calibri" panose="020F0502020204030204" pitchFamily="34" charset="0"/>
              </a:rPr>
              <a:t>scores </a:t>
            </a:r>
            <a:r>
              <a:rPr lang="es-ES" dirty="0" err="1">
                <a:latin typeface="Calibri" panose="020F0502020204030204" pitchFamily="34" charset="0"/>
              </a:rPr>
              <a:t>monthly</a:t>
            </a:r>
            <a:r>
              <a:rPr lang="es-ES" dirty="0">
                <a:latin typeface="Calibri" panose="020F0502020204030204" pitchFamily="34" charset="0"/>
              </a:rPr>
              <a:t>/</a:t>
            </a:r>
            <a:r>
              <a:rPr lang="es-ES" dirty="0" err="1">
                <a:latin typeface="Calibri" panose="020F0502020204030204" pitchFamily="34" charset="0"/>
              </a:rPr>
              <a:t>seasonal</a:t>
            </a:r>
            <a:r>
              <a:rPr lang="es-ES" dirty="0">
                <a:latin typeface="Calibri" panose="020F0502020204030204" pitchFamily="34" charset="0"/>
              </a:rPr>
              <a:t>/</a:t>
            </a:r>
            <a:r>
              <a:rPr lang="es-ES" dirty="0" err="1">
                <a:latin typeface="Calibri" panose="020F0502020204030204" pitchFamily="34" charset="0"/>
              </a:rPr>
              <a:t>annual</a:t>
            </a:r>
            <a:r>
              <a:rPr lang="es-ES" dirty="0">
                <a:latin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t="18708" r="15964" b="28616"/>
          <a:stretch/>
        </p:blipFill>
        <p:spPr bwMode="auto">
          <a:xfrm>
            <a:off x="6707189" y="1090500"/>
            <a:ext cx="1917323" cy="117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Nasa-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86" y="5040970"/>
            <a:ext cx="674865" cy="5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294024"/>
            <a:ext cx="2438400" cy="1828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4056326"/>
            <a:ext cx="2438400" cy="1828800"/>
          </a:xfrm>
          <a:prstGeom prst="rect">
            <a:avLst/>
          </a:prstGeom>
        </p:spPr>
      </p:pic>
      <p:pic>
        <p:nvPicPr>
          <p:cNvPr id="20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5616" y="3267552"/>
            <a:ext cx="1372870" cy="8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69556" y="217893"/>
            <a:ext cx="8847627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SDS-WAS NAMEE: </a:t>
            </a:r>
            <a:r>
              <a:rPr lang="en-US" altLang="ca-ES" sz="3500" b="1" dirty="0" smtClean="0"/>
              <a:t>DOD AERONET Evaluation </a:t>
            </a:r>
            <a:endParaRPr lang="en-US" altLang="ca-ES" sz="35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17</a:t>
            </a:fld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563"/>
            <a:ext cx="2398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EMET_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2244852" y="6370737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109" y="6370737"/>
            <a:ext cx="421754" cy="4346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45"/>
          <p:cNvSpPr/>
          <p:nvPr/>
        </p:nvSpPr>
        <p:spPr>
          <a:xfrm>
            <a:off x="5955907" y="6436098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http://sds-was.aemet.es/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t="18708" r="15964" b="28616"/>
          <a:stretch/>
        </p:blipFill>
        <p:spPr bwMode="auto">
          <a:xfrm>
            <a:off x="169556" y="930055"/>
            <a:ext cx="3277224" cy="200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2 Conector recto de flecha"/>
          <p:cNvCxnSpPr>
            <a:endCxn id="13" idx="1"/>
          </p:cNvCxnSpPr>
          <p:nvPr/>
        </p:nvCxnSpPr>
        <p:spPr>
          <a:xfrm>
            <a:off x="1079292" y="1850453"/>
            <a:ext cx="1656688" cy="1945658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5980" y="1440659"/>
            <a:ext cx="6281203" cy="4710904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0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69556" y="217893"/>
            <a:ext cx="8751143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SDS-WAS NAMEE: </a:t>
            </a:r>
            <a:r>
              <a:rPr lang="en-US" altLang="ca-ES" sz="3500" b="1" dirty="0" smtClean="0"/>
              <a:t>DOD AERONET Evaluation </a:t>
            </a:r>
            <a:endParaRPr lang="en-US" altLang="ca-ES" sz="35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18</a:t>
            </a:fld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563"/>
            <a:ext cx="2398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EMET_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2244852" y="6370737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109" y="6370737"/>
            <a:ext cx="421754" cy="4346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45"/>
          <p:cNvSpPr/>
          <p:nvPr/>
        </p:nvSpPr>
        <p:spPr>
          <a:xfrm>
            <a:off x="5955907" y="6436098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http://sds-was.aemet.es/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t="18708" r="15964" b="28616"/>
          <a:stretch/>
        </p:blipFill>
        <p:spPr bwMode="auto">
          <a:xfrm>
            <a:off x="169556" y="930054"/>
            <a:ext cx="3004312" cy="184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14813" y="3258463"/>
            <a:ext cx="3057553" cy="2893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</a:rPr>
              <a:t>A set of </a:t>
            </a:r>
            <a:r>
              <a:rPr lang="es-ES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evaluation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metrics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are </a:t>
            </a:r>
            <a:r>
              <a:rPr lang="es-ES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selected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es-ES" b="1" i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Bias</a:t>
            </a:r>
            <a:r>
              <a:rPr lang="es-ES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RMSE, </a:t>
            </a:r>
            <a:r>
              <a:rPr lang="es-ES" b="1" i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correlation</a:t>
            </a:r>
            <a:r>
              <a:rPr lang="es-ES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b="1" i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coefficient</a:t>
            </a:r>
            <a:r>
              <a:rPr lang="es-ES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and FGE</a:t>
            </a:r>
          </a:p>
          <a:p>
            <a:endParaRPr lang="es-E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Calculations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evaluation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metrics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are done </a:t>
            </a:r>
            <a:r>
              <a:rPr lang="es-ES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b="1" i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monthly</a:t>
            </a:r>
            <a:r>
              <a:rPr lang="es-ES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es-ES" b="1" i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seasonal</a:t>
            </a:r>
            <a:r>
              <a:rPr lang="es-ES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es-ES" b="1" i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annual</a:t>
            </a:r>
            <a:r>
              <a:rPr lang="es-ES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b="1" i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sites</a:t>
            </a:r>
            <a:r>
              <a:rPr lang="es-ES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s-ES" b="1" i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regions</a:t>
            </a:r>
            <a:endParaRPr lang="es-ES" b="1" i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87"/>
          <a:stretch/>
        </p:blipFill>
        <p:spPr bwMode="auto">
          <a:xfrm>
            <a:off x="3481924" y="734278"/>
            <a:ext cx="5438775" cy="551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74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SDS-WAS NAMEE: </a:t>
            </a:r>
            <a:r>
              <a:rPr lang="en-US" altLang="ca-ES" sz="3500" b="1" dirty="0" smtClean="0"/>
              <a:t>DOD MODIS Evaluation</a:t>
            </a:r>
            <a:endParaRPr lang="en-US" altLang="ca-ES" sz="35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19</a:t>
            </a:fld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563"/>
            <a:ext cx="2398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EMET_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2244852" y="6370737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109" y="6370737"/>
            <a:ext cx="421754" cy="4346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45"/>
          <p:cNvSpPr/>
          <p:nvPr/>
        </p:nvSpPr>
        <p:spPr>
          <a:xfrm>
            <a:off x="5955907" y="6436098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http://sds-was.aemet.es/</a:t>
            </a:r>
          </a:p>
        </p:txBody>
      </p:sp>
      <p:pic>
        <p:nvPicPr>
          <p:cNvPr id="8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2" y="1040885"/>
            <a:ext cx="3885252" cy="2913939"/>
          </a:xfrm>
          <a:prstGeom prst="rect">
            <a:avLst/>
          </a:prstGeom>
        </p:spPr>
      </p:pic>
      <p:pic>
        <p:nvPicPr>
          <p:cNvPr id="12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" y="3910682"/>
            <a:ext cx="3856884" cy="2892663"/>
          </a:xfrm>
          <a:prstGeom prst="rect">
            <a:avLst/>
          </a:prstGeom>
        </p:spPr>
      </p:pic>
      <p:pic>
        <p:nvPicPr>
          <p:cNvPr id="13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3685" y="897585"/>
            <a:ext cx="1372870" cy="832258"/>
          </a:xfrm>
          <a:prstGeom prst="rect">
            <a:avLst/>
          </a:prstGeom>
        </p:spPr>
      </p:pic>
      <p:pic>
        <p:nvPicPr>
          <p:cNvPr id="14" name="Picture 10" descr="Nasa-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189" y="3665730"/>
            <a:ext cx="674865" cy="5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762" y="1610614"/>
            <a:ext cx="4613639" cy="204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762" y="4288887"/>
            <a:ext cx="4613639" cy="204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55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354" y="1380996"/>
            <a:ext cx="8694963" cy="4833258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WMO Sand and Dust Storm Warning Advisory and Assessment System (SDS-WAS) and dust forecast products</a:t>
            </a:r>
          </a:p>
          <a:p>
            <a:endParaRPr lang="en-US" dirty="0" smtClean="0"/>
          </a:p>
          <a:p>
            <a:r>
              <a:rPr lang="en-US" dirty="0" smtClean="0"/>
              <a:t>Dust model uncertainties</a:t>
            </a:r>
          </a:p>
          <a:p>
            <a:endParaRPr lang="en-US" dirty="0"/>
          </a:p>
          <a:p>
            <a:r>
              <a:rPr lang="en-US" dirty="0" smtClean="0"/>
              <a:t>Coupling dust forecasts with soiling model in the context of SOLWATT (EU H2020 project)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78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ICAP-MME vs SDS-WAS: Results 2016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22057" r="21429" b="11458"/>
          <a:stretch/>
        </p:blipFill>
        <p:spPr bwMode="auto">
          <a:xfrm>
            <a:off x="337969" y="990600"/>
            <a:ext cx="7696200" cy="55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6461" y="0"/>
            <a:ext cx="1925619" cy="12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SDS-WAS NAMEE: </a:t>
            </a:r>
            <a:r>
              <a:rPr lang="en-US" altLang="ca-ES" sz="3500" b="1" dirty="0" smtClean="0"/>
              <a:t>Files Download</a:t>
            </a:r>
            <a:endParaRPr lang="en-US" altLang="ca-ES" sz="35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21</a:t>
            </a:fld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563"/>
            <a:ext cx="2398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EMET_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2244852" y="6370737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109" y="6370737"/>
            <a:ext cx="421754" cy="4346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45"/>
          <p:cNvSpPr/>
          <p:nvPr/>
        </p:nvSpPr>
        <p:spPr>
          <a:xfrm>
            <a:off x="4546211" y="6436098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http://sds-was.aemet.es/</a:t>
            </a:r>
          </a:p>
        </p:txBody>
      </p:sp>
      <p:pic>
        <p:nvPicPr>
          <p:cNvPr id="15" name="Picture 5" descr="http://disc.sci.gsfc.nasa.gov/gesNews/mirador_new_netCDF_download/image_min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" y="5313505"/>
            <a:ext cx="11430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ttp://www.folsompoint.com/wp-content/uploads/2012/03/ucar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83" y="5270075"/>
            <a:ext cx="1532077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http://www.oceandrivers.com/uploads/services/unidata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81" y="5847388"/>
            <a:ext cx="169545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25" y="869079"/>
            <a:ext cx="4304376" cy="373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31" y="2385188"/>
            <a:ext cx="4169180" cy="274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0" y="741996"/>
            <a:ext cx="44748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access</a:t>
            </a:r>
            <a:r>
              <a:rPr lang="en-US" dirty="0" smtClean="0"/>
              <a:t>: </a:t>
            </a:r>
            <a:r>
              <a:rPr lang="en-US" dirty="0"/>
              <a:t>providing access to numerical predictions aged more more than 2 days. Access requires previous registration, which can be requested by email (</a:t>
            </a:r>
            <a:r>
              <a:rPr lang="en-US" dirty="0">
                <a:hlinkClick r:id="rId11"/>
              </a:rPr>
              <a:t>sdswas@aemet.es</a:t>
            </a:r>
            <a:r>
              <a:rPr lang="en-US" dirty="0"/>
              <a:t>) </a:t>
            </a:r>
            <a:endParaRPr lang="en-US" dirty="0" smtClean="0"/>
          </a:p>
          <a:p>
            <a:pPr algn="just"/>
            <a:r>
              <a:rPr lang="en-US" b="1" dirty="0" smtClean="0"/>
              <a:t>Restricted access:</a:t>
            </a:r>
            <a:r>
              <a:rPr lang="en-US" dirty="0" smtClean="0"/>
              <a:t> </a:t>
            </a:r>
            <a:r>
              <a:rPr lang="en-US" dirty="0"/>
              <a:t>providing access to all the numerical predictions available for re-distribution, including those aged less than 2 days. Access is normally limited to National Meteorological and Hydrological Services and other institutions contributing actively to the SDS-WAS. Public administrations, research and educational institutions are eligible to access these services in support of specific activities. Applications must be submitted by email (</a:t>
            </a:r>
            <a:r>
              <a:rPr lang="en-US" dirty="0">
                <a:hlinkClick r:id="rId11"/>
              </a:rPr>
              <a:t>sdswas@aemet.es</a:t>
            </a:r>
            <a:r>
              <a:rPr lang="en-US" dirty="0"/>
              <a:t>). </a:t>
            </a:r>
            <a:endParaRPr lang="en-US" dirty="0" smtClean="0"/>
          </a:p>
          <a:p>
            <a:pPr algn="just"/>
            <a:r>
              <a:rPr lang="en-US" b="1" dirty="0" smtClean="0"/>
              <a:t>Commercial </a:t>
            </a:r>
            <a:r>
              <a:rPr lang="en-US" b="1" dirty="0"/>
              <a:t>users</a:t>
            </a:r>
            <a:r>
              <a:rPr lang="en-US" dirty="0"/>
              <a:t> </a:t>
            </a:r>
            <a:r>
              <a:rPr lang="en-US" dirty="0" smtClean="0"/>
              <a:t>do not have access </a:t>
            </a:r>
            <a:r>
              <a:rPr lang="en-US" dirty="0"/>
              <a:t>to the restricted services. Their requests for the latest predictions shall be addressed to </a:t>
            </a:r>
            <a:r>
              <a:rPr lang="en-US" dirty="0" smtClean="0"/>
              <a:t>each of the specific model contacts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20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u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3835" r="4303" b="7375"/>
          <a:stretch>
            <a:fillRect/>
          </a:stretch>
        </p:blipFill>
        <p:spPr bwMode="auto">
          <a:xfrm>
            <a:off x="1152483" y="1411832"/>
            <a:ext cx="6922571" cy="45527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500563" y="2671763"/>
            <a:ext cx="1009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62000" indent="-7620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sz="1400" b="1" i="1">
                <a:solidFill>
                  <a:schemeClr val="tx2"/>
                </a:solidFill>
                <a:latin typeface="Arial" charset="0"/>
              </a:rPr>
              <a:t>Transport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1437" y="362410"/>
            <a:ext cx="8229598" cy="745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Dust modeling requires the representation of sources, transport and sinks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4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962526" y="257648"/>
            <a:ext cx="7058527" cy="745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000" b="0" dirty="0" smtClean="0"/>
              <a:t>Dust emission mechanisms </a:t>
            </a:r>
            <a:endParaRPr lang="en-US" sz="3000" b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554" y="1134979"/>
            <a:ext cx="4555958" cy="53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973"/>
          <a:stretch/>
        </p:blipFill>
        <p:spPr>
          <a:xfrm>
            <a:off x="579013" y="4250657"/>
            <a:ext cx="3721994" cy="1767896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5" b="19469"/>
          <a:stretch>
            <a:fillRect/>
          </a:stretch>
        </p:blipFill>
        <p:spPr bwMode="auto">
          <a:xfrm>
            <a:off x="4827004" y="1724325"/>
            <a:ext cx="4032250" cy="15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53756" y="1011992"/>
            <a:ext cx="1978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Vegetation fraction</a:t>
            </a:r>
          </a:p>
          <a:p>
            <a:pPr algn="ctr"/>
            <a:r>
              <a:rPr lang="en-US" dirty="0" smtClean="0"/>
              <a:t>(MODIS)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20141" y="3644718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Soil moisture</a:t>
            </a:r>
          </a:p>
          <a:p>
            <a:pPr algn="ctr"/>
            <a:r>
              <a:rPr lang="en-US" dirty="0" smtClean="0"/>
              <a:t>(model based)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9" b="5835"/>
          <a:stretch/>
        </p:blipFill>
        <p:spPr>
          <a:xfrm>
            <a:off x="4956641" y="4023037"/>
            <a:ext cx="3707802" cy="21005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53756" y="3345503"/>
            <a:ext cx="1985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Roughness length</a:t>
            </a:r>
          </a:p>
          <a:p>
            <a:pPr algn="ctr"/>
            <a:r>
              <a:rPr lang="en-US" dirty="0" smtClean="0"/>
              <a:t>(ASCAT + PARASOL)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2090" y="6155055"/>
            <a:ext cx="350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Dry aggregate soil size distribution?</a:t>
            </a:r>
          </a:p>
          <a:p>
            <a:r>
              <a:rPr lang="en-US" dirty="0" smtClean="0"/>
              <a:t>Soil crusting?</a:t>
            </a:r>
            <a:endParaRPr lang="en-US" dirty="0"/>
          </a:p>
        </p:txBody>
      </p:sp>
      <p:pic>
        <p:nvPicPr>
          <p:cNvPr id="10" name="Picture 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4" t="24352" r="4190" b="21722"/>
          <a:stretch>
            <a:fillRect/>
          </a:stretch>
        </p:blipFill>
        <p:spPr>
          <a:xfrm>
            <a:off x="743444" y="1479849"/>
            <a:ext cx="3887787" cy="2014537"/>
          </a:xfrm>
          <a:prstGeom prst="rect">
            <a:avLst/>
          </a:prstGeom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12872" y="1045120"/>
            <a:ext cx="124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Soil texture</a:t>
            </a:r>
            <a:endParaRPr lang="en-US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560773" y="2487117"/>
            <a:ext cx="893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000" b="1">
                <a:latin typeface="Calibri" charset="0"/>
              </a:rPr>
              <a:t>Clay 0-2 </a:t>
            </a:r>
            <a:r>
              <a:rPr lang="es-ES_tradnl" sz="1000" b="1">
                <a:latin typeface="Calibri" charset="0"/>
                <a:cs typeface="Arial" charset="0"/>
              </a:rPr>
              <a:t>μm</a:t>
            </a:r>
            <a:endParaRPr lang="de-DE" sz="1000" b="1">
              <a:latin typeface="Calibri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24111" y="163403"/>
            <a:ext cx="7058527" cy="745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000" b="0" smtClean="0"/>
              <a:t>Input data at global scale</a:t>
            </a:r>
            <a:endParaRPr lang="en-US" sz="3000" b="0" dirty="0"/>
          </a:p>
        </p:txBody>
      </p:sp>
    </p:spTree>
    <p:extLst>
      <p:ext uri="{BB962C8B-B14F-4D97-AF65-F5344CB8AC3E}">
        <p14:creationId xmlns:p14="http://schemas.microsoft.com/office/powerpoint/2010/main" val="10512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0" dirty="0" smtClean="0"/>
              <a:t>Source mapping: why?</a:t>
            </a:r>
            <a:endParaRPr lang="en-US" sz="3000" b="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4" b="11179"/>
          <a:stretch>
            <a:fillRect/>
          </a:stretch>
        </p:blipFill>
        <p:spPr bwMode="auto">
          <a:xfrm>
            <a:off x="567305" y="1066855"/>
            <a:ext cx="7993062" cy="36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458388"/>
              </p:ext>
            </p:extLst>
          </p:nvPr>
        </p:nvGraphicFramePr>
        <p:xfrm>
          <a:off x="696645" y="5029468"/>
          <a:ext cx="1655762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cuación" r:id="rId4" imgW="1117600" imgH="508000" progId="Equation.3">
                  <p:embed/>
                </p:oleObj>
              </mc:Choice>
              <mc:Fallback>
                <p:oleObj name="Ecuación" r:id="rId4" imgW="11176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645" y="5029468"/>
                        <a:ext cx="1655762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012681" y="5029468"/>
            <a:ext cx="604996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x-none" sz="1600" dirty="0"/>
              <a:t>S: </a:t>
            </a:r>
            <a:r>
              <a:rPr lang="es-ES" altLang="x-none" sz="1600" dirty="0" err="1"/>
              <a:t>probability</a:t>
            </a:r>
            <a:r>
              <a:rPr lang="es-ES" altLang="x-none" sz="1600" dirty="0"/>
              <a:t> to </a:t>
            </a:r>
            <a:r>
              <a:rPr lang="es-ES" altLang="x-none" sz="1600" dirty="0" err="1"/>
              <a:t>have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accumulated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sediments</a:t>
            </a:r>
            <a:r>
              <a:rPr lang="es-ES" altLang="x-none" sz="1600" dirty="0"/>
              <a:t> in </a:t>
            </a:r>
            <a:r>
              <a:rPr lang="es-ES" altLang="x-none" sz="1600" dirty="0" err="1"/>
              <a:t>the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grid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cell</a:t>
            </a:r>
            <a:r>
              <a:rPr lang="es-ES" altLang="x-none" sz="1600" dirty="0"/>
              <a:t> i of </a:t>
            </a:r>
            <a:r>
              <a:rPr lang="es-ES" altLang="x-none" sz="1600" dirty="0" err="1"/>
              <a:t>altitude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zi</a:t>
            </a:r>
            <a:endParaRPr lang="es-ES" altLang="x-none" sz="1600" dirty="0"/>
          </a:p>
          <a:p>
            <a:endParaRPr lang="es-ES" altLang="x-none" sz="1600" dirty="0"/>
          </a:p>
          <a:p>
            <a:r>
              <a:rPr lang="es-ES" altLang="x-none" sz="1600" dirty="0" err="1"/>
              <a:t>best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fit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with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the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sources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identified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by</a:t>
            </a:r>
            <a:r>
              <a:rPr lang="es-ES" altLang="x-none" sz="1600" dirty="0"/>
              <a:t> Prospero et al. 2000</a:t>
            </a:r>
          </a:p>
          <a:p>
            <a:endParaRPr lang="es-ES" altLang="x-none" sz="1600" dirty="0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30034" r="90094" b="65001"/>
          <a:stretch>
            <a:fillRect/>
          </a:stretch>
        </p:blipFill>
        <p:spPr bwMode="auto">
          <a:xfrm>
            <a:off x="684213" y="3068638"/>
            <a:ext cx="71913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88367" y="382059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altLang="x-none" b="1" dirty="0" err="1"/>
              <a:t>Ginoux</a:t>
            </a:r>
            <a:r>
              <a:rPr lang="es-ES" altLang="x-none" b="1" dirty="0"/>
              <a:t> et al. (2001) </a:t>
            </a:r>
            <a:r>
              <a:rPr lang="en-US" altLang="x-none" b="1" dirty="0" smtClean="0"/>
              <a:t>(</a:t>
            </a:r>
            <a:r>
              <a:rPr lang="en-US" altLang="x-none" b="1" dirty="0"/>
              <a:t>topographic approach)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3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9037" y="210010"/>
            <a:ext cx="8229598" cy="745215"/>
          </a:xfrm>
        </p:spPr>
        <p:txBody>
          <a:bodyPr/>
          <a:lstStyle/>
          <a:p>
            <a:r>
              <a:rPr lang="en-US" sz="3000" b="0" dirty="0" err="1" smtClean="0"/>
              <a:t>Meteorogical</a:t>
            </a:r>
            <a:r>
              <a:rPr lang="en-US" sz="3000" b="0" dirty="0" smtClean="0"/>
              <a:t> processes</a:t>
            </a:r>
            <a:endParaRPr lang="en-US" sz="3000" b="0" dirty="0"/>
          </a:p>
        </p:txBody>
      </p:sp>
      <p:pic>
        <p:nvPicPr>
          <p:cNvPr id="6" name="dust_rgb_northafrica_storm_an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148" y="1861111"/>
            <a:ext cx="4375961" cy="3719567"/>
          </a:xfrm>
          <a:prstGeom prst="rect">
            <a:avLst/>
          </a:prstGeom>
        </p:spPr>
      </p:pic>
      <p:pic>
        <p:nvPicPr>
          <p:cNvPr id="8" name="VID_IL_15_09_08(1).mp4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4217" y="2037201"/>
            <a:ext cx="3461285" cy="3461285"/>
          </a:xfrm>
        </p:spPr>
      </p:pic>
      <p:sp>
        <p:nvSpPr>
          <p:cNvPr id="9" name="TextBox 8"/>
          <p:cNvSpPr txBox="1"/>
          <p:nvPr/>
        </p:nvSpPr>
        <p:spPr>
          <a:xfrm>
            <a:off x="1571945" y="1409587"/>
            <a:ext cx="2046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Synoptic dust storm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8939" y="1491779"/>
            <a:ext cx="277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Haboob </a:t>
            </a:r>
            <a:r>
              <a:rPr lang="en-US" smtClean="0">
                <a:solidFill>
                  <a:srgbClr val="FF0000"/>
                </a:solidFill>
              </a:rPr>
              <a:t>(moist convection)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2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037" y="300815"/>
            <a:ext cx="8229598" cy="745215"/>
          </a:xfrm>
        </p:spPr>
        <p:txBody>
          <a:bodyPr/>
          <a:lstStyle/>
          <a:p>
            <a:r>
              <a:rPr lang="en-US" sz="3000" b="0" dirty="0" smtClean="0"/>
              <a:t>Dust data assimilation and ensemble forecasting</a:t>
            </a:r>
            <a:endParaRPr lang="en-US" sz="3000" b="0" dirty="0"/>
          </a:p>
        </p:txBody>
      </p:sp>
      <p:cxnSp>
        <p:nvCxnSpPr>
          <p:cNvPr id="4" name="Shape 318"/>
          <p:cNvCxnSpPr/>
          <p:nvPr/>
        </p:nvCxnSpPr>
        <p:spPr>
          <a:xfrm>
            <a:off x="2871655" y="3989165"/>
            <a:ext cx="1538286" cy="0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5" name="Shape 319"/>
          <p:cNvCxnSpPr/>
          <p:nvPr/>
        </p:nvCxnSpPr>
        <p:spPr>
          <a:xfrm>
            <a:off x="1731830" y="3415338"/>
            <a:ext cx="403225" cy="0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6" name="Shape 320"/>
          <p:cNvCxnSpPr/>
          <p:nvPr/>
        </p:nvCxnSpPr>
        <p:spPr>
          <a:xfrm>
            <a:off x="1746117" y="2967133"/>
            <a:ext cx="403225" cy="0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7" name="Shape 321"/>
          <p:cNvCxnSpPr/>
          <p:nvPr/>
        </p:nvCxnSpPr>
        <p:spPr>
          <a:xfrm rot="10800000" flipH="1">
            <a:off x="1746117" y="2649203"/>
            <a:ext cx="403225" cy="1550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8" name="Shape 322"/>
          <p:cNvCxnSpPr/>
          <p:nvPr/>
        </p:nvCxnSpPr>
        <p:spPr>
          <a:xfrm>
            <a:off x="2460492" y="3548714"/>
            <a:ext cx="0" cy="229530"/>
          </a:xfrm>
          <a:prstGeom prst="straightConnector1">
            <a:avLst/>
          </a:prstGeom>
          <a:noFill/>
          <a:ln w="38100" cap="flat" cmpd="sng">
            <a:solidFill>
              <a:srgbClr val="46C846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9" name="Shape 323"/>
          <p:cNvSpPr/>
          <p:nvPr/>
        </p:nvSpPr>
        <p:spPr>
          <a:xfrm>
            <a:off x="906330" y="2542191"/>
            <a:ext cx="815975" cy="274505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member 1</a:t>
            </a:r>
          </a:p>
        </p:txBody>
      </p:sp>
      <p:sp>
        <p:nvSpPr>
          <p:cNvPr id="10" name="Shape 324"/>
          <p:cNvSpPr txBox="1"/>
          <p:nvPr/>
        </p:nvSpPr>
        <p:spPr>
          <a:xfrm>
            <a:off x="2458905" y="3572270"/>
            <a:ext cx="2205037" cy="1597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C846"/>
              </a:buClr>
              <a:buSzPct val="25000"/>
              <a:buFont typeface="Arial"/>
              <a:buNone/>
            </a:pPr>
            <a:r>
              <a:rPr lang="en-US" sz="1000" b="1" i="0" u="none" strike="noStrike" cap="none">
                <a:solidFill>
                  <a:srgbClr val="46C846"/>
                </a:solidFill>
                <a:latin typeface="Arial"/>
                <a:ea typeface="Arial"/>
                <a:cs typeface="Arial"/>
                <a:sym typeface="Arial"/>
              </a:rPr>
              <a:t>ensemble mean analysis</a:t>
            </a:r>
          </a:p>
        </p:txBody>
      </p:sp>
      <p:sp>
        <p:nvSpPr>
          <p:cNvPr id="11" name="Shape 325"/>
          <p:cNvSpPr/>
          <p:nvPr/>
        </p:nvSpPr>
        <p:spPr>
          <a:xfrm>
            <a:off x="2171567" y="2574760"/>
            <a:ext cx="620711" cy="905715"/>
          </a:xfrm>
          <a:prstGeom prst="roundRect">
            <a:avLst>
              <a:gd name="adj" fmla="val 16667"/>
            </a:avLst>
          </a:prstGeom>
          <a:solidFill>
            <a:srgbClr val="C0504D"/>
          </a:solidFill>
          <a:ln w="25400" cap="flat" cmpd="sng">
            <a:solidFill>
              <a:srgbClr val="C0504D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LETKF</a:t>
            </a:r>
          </a:p>
        </p:txBody>
      </p:sp>
      <p:cxnSp>
        <p:nvCxnSpPr>
          <p:cNvPr id="12" name="Shape 326"/>
          <p:cNvCxnSpPr/>
          <p:nvPr/>
        </p:nvCxnSpPr>
        <p:spPr>
          <a:xfrm rot="10800000" flipH="1">
            <a:off x="2041392" y="2351433"/>
            <a:ext cx="814386" cy="4652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3" name="Shape 327"/>
          <p:cNvCxnSpPr/>
          <p:nvPr/>
        </p:nvCxnSpPr>
        <p:spPr>
          <a:xfrm rot="10800000">
            <a:off x="2041392" y="2300254"/>
            <a:ext cx="0" cy="60483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" name="Shape 328"/>
          <p:cNvCxnSpPr/>
          <p:nvPr/>
        </p:nvCxnSpPr>
        <p:spPr>
          <a:xfrm rot="10800000">
            <a:off x="2854192" y="2294050"/>
            <a:ext cx="0" cy="60483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5" name="Shape 329"/>
          <p:cNvSpPr txBox="1"/>
          <p:nvPr/>
        </p:nvSpPr>
        <p:spPr>
          <a:xfrm>
            <a:off x="1204780" y="3077246"/>
            <a:ext cx="209549" cy="1581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1000" b="1" i="0" u="none" strike="noStrike" cap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</a:p>
        </p:txBody>
      </p:sp>
      <p:sp>
        <p:nvSpPr>
          <p:cNvPr id="16" name="Shape 330"/>
          <p:cNvSpPr txBox="1"/>
          <p:nvPr/>
        </p:nvSpPr>
        <p:spPr>
          <a:xfrm>
            <a:off x="1933430" y="2083119"/>
            <a:ext cx="1012800" cy="1582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observations</a:t>
            </a:r>
          </a:p>
        </p:txBody>
      </p:sp>
      <p:sp>
        <p:nvSpPr>
          <p:cNvPr id="17" name="Shape 331"/>
          <p:cNvSpPr txBox="1"/>
          <p:nvPr/>
        </p:nvSpPr>
        <p:spPr>
          <a:xfrm rot="-5400000">
            <a:off x="313021" y="2860508"/>
            <a:ext cx="842128" cy="3698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7EBB"/>
              </a:buClr>
              <a:buSzPct val="25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4A7EBB"/>
                </a:solidFill>
                <a:latin typeface="Arial"/>
                <a:ea typeface="Arial"/>
                <a:cs typeface="Arial"/>
                <a:sym typeface="Arial"/>
              </a:rPr>
              <a:t>ensemble forecast</a:t>
            </a:r>
          </a:p>
        </p:txBody>
      </p:sp>
      <p:sp>
        <p:nvSpPr>
          <p:cNvPr id="18" name="Shape 332"/>
          <p:cNvSpPr/>
          <p:nvPr/>
        </p:nvSpPr>
        <p:spPr>
          <a:xfrm>
            <a:off x="2201730" y="3840280"/>
            <a:ext cx="669925" cy="296217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model</a:t>
            </a:r>
          </a:p>
        </p:txBody>
      </p:sp>
      <p:sp>
        <p:nvSpPr>
          <p:cNvPr id="19" name="Shape 333"/>
          <p:cNvSpPr txBox="1"/>
          <p:nvPr/>
        </p:nvSpPr>
        <p:spPr>
          <a:xfrm>
            <a:off x="2946267" y="3989165"/>
            <a:ext cx="1479550" cy="1581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7EBB"/>
              </a:buClr>
              <a:buSzPct val="25000"/>
              <a:buFont typeface="Arial"/>
              <a:buNone/>
            </a:pPr>
            <a:r>
              <a:rPr lang="en-US" sz="1000" b="1" i="0" u="none" strike="noStrike" cap="none">
                <a:solidFill>
                  <a:srgbClr val="4A7EBB"/>
                </a:solidFill>
                <a:latin typeface="Arial"/>
                <a:ea typeface="Arial"/>
                <a:cs typeface="Arial"/>
                <a:sym typeface="Arial"/>
              </a:rPr>
              <a:t>analysis-initialised forecast</a:t>
            </a:r>
          </a:p>
        </p:txBody>
      </p:sp>
      <p:sp>
        <p:nvSpPr>
          <p:cNvPr id="20" name="Shape 334"/>
          <p:cNvSpPr/>
          <p:nvPr/>
        </p:nvSpPr>
        <p:spPr>
          <a:xfrm>
            <a:off x="930141" y="2870978"/>
            <a:ext cx="801686" cy="257446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member 2</a:t>
            </a:r>
          </a:p>
        </p:txBody>
      </p:sp>
      <p:sp>
        <p:nvSpPr>
          <p:cNvPr id="21" name="Shape 335"/>
          <p:cNvSpPr/>
          <p:nvPr/>
        </p:nvSpPr>
        <p:spPr>
          <a:xfrm>
            <a:off x="919030" y="3306777"/>
            <a:ext cx="801686" cy="271403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member n</a:t>
            </a:r>
          </a:p>
        </p:txBody>
      </p:sp>
      <p:cxnSp>
        <p:nvCxnSpPr>
          <p:cNvPr id="22" name="Shape 337"/>
          <p:cNvCxnSpPr/>
          <p:nvPr/>
        </p:nvCxnSpPr>
        <p:spPr>
          <a:xfrm>
            <a:off x="2490655" y="2363840"/>
            <a:ext cx="0" cy="231080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miter/>
            <a:headEnd type="none" w="med" len="med"/>
            <a:tailEnd type="triangle" w="lg" len="lg"/>
          </a:ln>
        </p:spPr>
      </p:cxnSp>
      <p:pic>
        <p:nvPicPr>
          <p:cNvPr id="23" name="Shape 4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0963" y="3778244"/>
            <a:ext cx="3549853" cy="2674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3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9089" y="1197290"/>
            <a:ext cx="3182939" cy="259211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2215166" y="5357611"/>
            <a:ext cx="2250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 Tomaso et al.,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8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362" y="1236567"/>
            <a:ext cx="8229598" cy="745215"/>
          </a:xfrm>
        </p:spPr>
        <p:txBody>
          <a:bodyPr/>
          <a:lstStyle/>
          <a:p>
            <a:r>
              <a:rPr lang="en-US" dirty="0" smtClean="0"/>
              <a:t>DRY DEPOSITION           WET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669" y="1981782"/>
            <a:ext cx="3850248" cy="465221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Sedimentation of large particles is very uncertain (typically overestimated due to numerical diffusion)</a:t>
            </a:r>
          </a:p>
          <a:p>
            <a:r>
              <a:rPr lang="en-US" sz="2200" dirty="0" smtClean="0"/>
              <a:t>Poorly constrained because almost </a:t>
            </a:r>
            <a:r>
              <a:rPr lang="en-US" sz="2200" dirty="0"/>
              <a:t> almost no direct measurements of dry deposition </a:t>
            </a:r>
            <a:r>
              <a:rPr lang="en-US" sz="2200" dirty="0" smtClean="0"/>
              <a:t>flux (bulk </a:t>
            </a:r>
            <a:r>
              <a:rPr lang="mr-IN" sz="2200" dirty="0" smtClean="0"/>
              <a:t>–</a:t>
            </a:r>
            <a:r>
              <a:rPr lang="en-US" sz="2200" dirty="0" smtClean="0"/>
              <a:t> wet)</a:t>
            </a:r>
          </a:p>
          <a:p>
            <a:r>
              <a:rPr lang="en-US" sz="2200" dirty="0" smtClean="0"/>
              <a:t>Uncertainty in parameterizations and land use constants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1796537" y="239916"/>
            <a:ext cx="60637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Arial Hebrew" charset="-79"/>
                <a:ea typeface="Arial Hebrew" charset="-79"/>
                <a:cs typeface="Arial Hebrew" charset="-79"/>
              </a:rPr>
              <a:t> Models yield a wide range of estimates of</a:t>
            </a:r>
          </a:p>
          <a:p>
            <a:pPr algn="ctr"/>
            <a:r>
              <a:rPr lang="en-US" sz="2500" b="1" dirty="0">
                <a:solidFill>
                  <a:srgbClr val="FF0000"/>
                </a:solidFill>
                <a:latin typeface="Arial Hebrew" charset="-79"/>
                <a:ea typeface="Arial Hebrew" charset="-79"/>
                <a:cs typeface="Arial Hebrew" charset="-79"/>
              </a:rPr>
              <a:t>the ratios of wet-to-dry </a:t>
            </a:r>
            <a:r>
              <a:rPr lang="en-US" sz="2500" b="1" dirty="0" smtClean="0">
                <a:solidFill>
                  <a:srgbClr val="FF0000"/>
                </a:solidFill>
                <a:latin typeface="Arial Hebrew" charset="-79"/>
                <a:ea typeface="Arial Hebrew" charset="-79"/>
                <a:cs typeface="Arial Hebrew" charset="-79"/>
              </a:rPr>
              <a:t>deposition !!!</a:t>
            </a:r>
            <a:endParaRPr lang="en-US" sz="2500" b="1" dirty="0">
              <a:solidFill>
                <a:srgbClr val="FF0000"/>
              </a:solidFill>
              <a:effectLst/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65236" y="2045052"/>
            <a:ext cx="3850248" cy="37301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Uncertainty about the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wetability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dust particles linked to the presence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of hygroscopic material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on dust (e.g., sulfates, nitrates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Q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uality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the precipitation fields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in the model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Few measurements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57527" y="5775158"/>
            <a:ext cx="36579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Downwind of</a:t>
            </a:r>
            <a:r>
              <a:rPr lang="en-US" sz="2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deserts </a:t>
            </a:r>
            <a:r>
              <a:rPr lang="en-US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oceanic total deposition </a:t>
            </a:r>
            <a:r>
              <a:rPr lang="en-US" sz="2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flux </a:t>
            </a:r>
            <a:r>
              <a:rPr lang="en-US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values is </a:t>
            </a:r>
            <a:r>
              <a:rPr lang="en-US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relatively </a:t>
            </a:r>
            <a:r>
              <a:rPr lang="en-US" sz="2000" b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well reproduced</a:t>
            </a:r>
            <a:endParaRPr lang="en-US" sz="2000" b="1" dirty="0">
              <a:solidFill>
                <a:srgbClr val="FF0000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3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037" y="542737"/>
            <a:ext cx="8229598" cy="745215"/>
          </a:xfrm>
        </p:spPr>
        <p:txBody>
          <a:bodyPr/>
          <a:lstStyle/>
          <a:p>
            <a:r>
              <a:rPr lang="en-US" sz="3000" b="0" smtClean="0"/>
              <a:t>SOLWATT</a:t>
            </a:r>
            <a:br>
              <a:rPr lang="en-US" sz="3000" b="0" smtClean="0"/>
            </a:br>
            <a:r>
              <a:rPr lang="en-US" sz="3000" b="0"/>
              <a:t> Solving Water Issues for CSP Plants</a:t>
            </a:r>
            <a:br>
              <a:rPr lang="en-US" sz="3000" b="0"/>
            </a:br>
            <a:endParaRPr lang="en-US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037" y="1769216"/>
            <a:ext cx="8229598" cy="4833258"/>
          </a:xfrm>
        </p:spPr>
        <p:txBody>
          <a:bodyPr/>
          <a:lstStyle/>
          <a:p>
            <a:r>
              <a:rPr lang="en-US" dirty="0" smtClean="0"/>
              <a:t>EU H2020 PROJECT</a:t>
            </a:r>
          </a:p>
          <a:p>
            <a:endParaRPr lang="en-US" dirty="0"/>
          </a:p>
          <a:p>
            <a:r>
              <a:rPr lang="en-US" dirty="0" smtClean="0"/>
              <a:t>Starting in May 2018</a:t>
            </a:r>
          </a:p>
          <a:p>
            <a:endParaRPr lang="en-US" dirty="0"/>
          </a:p>
          <a:p>
            <a:r>
              <a:rPr lang="en-US" dirty="0"/>
              <a:t> 13 partners from 6 European countries plus Israel, including 5 industrials partners, 2 SMEs, 5 RTOs and one University</a:t>
            </a:r>
          </a:p>
          <a:p>
            <a:endParaRPr lang="en-US" dirty="0" smtClean="0"/>
          </a:p>
          <a:p>
            <a:r>
              <a:rPr lang="en-US" dirty="0" smtClean="0"/>
              <a:t>BSC will collaborate with DLR in the coupling of dust forecasts with detailed soiling model developed by DLR</a:t>
            </a:r>
          </a:p>
        </p:txBody>
      </p:sp>
    </p:spTree>
    <p:extLst>
      <p:ext uri="{BB962C8B-B14F-4D97-AF65-F5344CB8AC3E}">
        <p14:creationId xmlns:p14="http://schemas.microsoft.com/office/powerpoint/2010/main" val="75446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The WMO SDS-WAS project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3</a:t>
            </a:fld>
            <a:endParaRPr lang="es-E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5" t="8658" r="17064" b="4986"/>
          <a:stretch/>
        </p:blipFill>
        <p:spPr bwMode="auto">
          <a:xfrm>
            <a:off x="827585" y="1205706"/>
            <a:ext cx="6150279" cy="493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809226" y="1585720"/>
            <a:ext cx="4939238" cy="5020587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60204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es-ES_trad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OBJECTIVES:</a:t>
            </a:r>
            <a:endParaRPr lang="en-GB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Identify and improve products to monitor and predict atmospheric dust by working with research and operational organizations, as well as with users </a:t>
            </a:r>
          </a:p>
          <a:p>
            <a:pPr marL="342900" indent="-3429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Facilitate user access to information</a:t>
            </a:r>
          </a:p>
          <a:p>
            <a:pPr marL="342900" indent="-3429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Strengthen the capacity of countries to use the observations, analysis and predictions provided by the WMO SDS-WAS project</a:t>
            </a:r>
          </a:p>
        </p:txBody>
      </p:sp>
    </p:spTree>
    <p:extLst>
      <p:ext uri="{BB962C8B-B14F-4D97-AF65-F5344CB8AC3E}">
        <p14:creationId xmlns:p14="http://schemas.microsoft.com/office/powerpoint/2010/main" val="55564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692" y="309686"/>
            <a:ext cx="8229598" cy="745215"/>
          </a:xfrm>
        </p:spPr>
        <p:txBody>
          <a:bodyPr/>
          <a:lstStyle/>
          <a:p>
            <a:r>
              <a:rPr lang="en-US" dirty="0" smtClean="0"/>
              <a:t>BSC DUST model + </a:t>
            </a:r>
            <a:r>
              <a:rPr lang="en-US" dirty="0"/>
              <a:t>DLR’s soiling </a:t>
            </a:r>
            <a:r>
              <a:rPr lang="en-US" dirty="0" smtClean="0"/>
              <a:t>model</a:t>
            </a:r>
            <a:br>
              <a:rPr lang="en-US" dirty="0" smtClean="0"/>
            </a:br>
            <a:r>
              <a:rPr lang="en-US" dirty="0" smtClean="0"/>
              <a:t>Soiling Forecasts and </a:t>
            </a:r>
            <a:r>
              <a:rPr lang="en-US" dirty="0" err="1" smtClean="0"/>
              <a:t>climatologies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605" y="2221964"/>
            <a:ext cx="3670685" cy="3102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1970" y="1490836"/>
            <a:ext cx="3667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Calculated vs observed soiling rate</a:t>
            </a:r>
          </a:p>
          <a:p>
            <a:pPr algn="ctr"/>
            <a:r>
              <a:rPr lang="en-US" dirty="0" smtClean="0"/>
              <a:t>At PSA (</a:t>
            </a:r>
            <a:r>
              <a:rPr lang="en-US" dirty="0" err="1" smtClean="0"/>
              <a:t>Plataforma</a:t>
            </a:r>
            <a:r>
              <a:rPr lang="en-US" dirty="0" smtClean="0"/>
              <a:t> Solar de Almeria)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" y="1883348"/>
            <a:ext cx="4570743" cy="32656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95692" y="5608155"/>
                <a:ext cx="24255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AT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AT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AT" i="1">
                              <a:latin typeface="Cambria Math"/>
                            </a:rPr>
                            <m:t>𝑍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𝑑</m:t>
                      </m:r>
                      <m:r>
                        <a:rPr lang="en-US" i="1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de-AT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AT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AT" i="1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𝑑</m:t>
                      </m:r>
                      <m:r>
                        <a:rPr lang="en-US" i="1">
                          <a:latin typeface="Cambria Math"/>
                        </a:rPr>
                        <m:t>)∙</m:t>
                      </m:r>
                      <m:sSub>
                        <m:sSubPr>
                          <m:ctrlPr>
                            <a:rPr lang="de-AT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AT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de-AT" i="1">
                              <a:latin typeface="Cambria Math"/>
                            </a:rPr>
                            <m:t>𝑍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𝑑</m:t>
                      </m:r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92" y="5608155"/>
                <a:ext cx="2425536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496910" y="3219435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/>
              <a:t>+</a:t>
            </a:r>
            <a:endParaRPr lang="en-US" sz="3000" b="1"/>
          </a:p>
        </p:txBody>
      </p:sp>
      <p:sp>
        <p:nvSpPr>
          <p:cNvPr id="10" name="TextBox 9"/>
          <p:cNvSpPr txBox="1"/>
          <p:nvPr/>
        </p:nvSpPr>
        <p:spPr>
          <a:xfrm>
            <a:off x="2598045" y="5615880"/>
            <a:ext cx="649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Converted to surface projected of particles and </a:t>
            </a:r>
            <a:r>
              <a:rPr lang="en-US" smtClean="0"/>
              <a:t>to soiling </a:t>
            </a:r>
            <a:r>
              <a:rPr lang="en-US" dirty="0" smtClean="0"/>
              <a:t>rate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47561" y="1514016"/>
            <a:ext cx="141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Dust forecast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921228" y="5992937"/>
                <a:ext cx="526515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AT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AT" i="0">
                              <a:latin typeface="Cambria Math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AT" i="0">
                              <a:latin typeface="Cambria Math"/>
                            </a:rPr>
                            <m:t>d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/>
                            </a:rPr>
                            <m:t>d</m:t>
                          </m:r>
                        </m:e>
                      </m:d>
                      <m:r>
                        <a:rPr lang="en-US" b="0" i="0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accounts</m:t>
                      </m:r>
                      <m:r>
                        <a:rPr lang="en-US" b="0" i="0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for</m:t>
                      </m:r>
                      <m:r>
                        <a:rPr lang="en-US" b="0" i="0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settling</m:t>
                      </m:r>
                      <m:r>
                        <a:rPr lang="en-US" b="0" i="0" smtClean="0"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impaction</m:t>
                      </m:r>
                      <m:r>
                        <a:rPr lang="en-US" b="0" i="0" smtClean="0"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interception</m:t>
                      </m:r>
                      <m:r>
                        <a:rPr lang="en-US" b="0" i="0" smtClean="0"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rebound</m:t>
                      </m:r>
                      <m:r>
                        <a:rPr lang="en-US" b="0" i="0" smtClean="0">
                          <a:latin typeface="Cambria Math" charset="0"/>
                        </a:rPr>
                        <m:t>…</m:t>
                      </m:r>
                    </m:oMath>
                  </m:oMathPara>
                </a14:m>
                <a:endParaRPr lang="en-US" b="0" dirty="0" smtClean="0"/>
              </a:p>
              <a:p>
                <a:r>
                  <a:rPr lang="en-US" dirty="0" smtClean="0"/>
                  <a:t>panel alignment, </a:t>
                </a:r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228" y="5992937"/>
                <a:ext cx="5265157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926" t="-55660" r="-17245" b="-26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372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in SOLWATT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9" y="1538191"/>
            <a:ext cx="8678354" cy="37717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9948" y="5569737"/>
            <a:ext cx="7908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mtClean="0">
                <a:latin typeface="Helvetica" charset="0"/>
              </a:rPr>
              <a:t>Considering </a:t>
            </a:r>
            <a:r>
              <a:rPr lang="en-US" b="1" dirty="0">
                <a:latin typeface="Helvetica" charset="0"/>
              </a:rPr>
              <a:t>all relevant aspects of the whole O&amp;M chain, especially related to revenue, efficiency </a:t>
            </a:r>
            <a:r>
              <a:rPr lang="en-US" b="1">
                <a:latin typeface="Helvetica" charset="0"/>
              </a:rPr>
              <a:t>and </a:t>
            </a:r>
            <a:r>
              <a:rPr lang="en-US" b="1" smtClean="0">
                <a:latin typeface="Helvetica" charset="0"/>
              </a:rPr>
              <a:t>water use</a:t>
            </a:r>
            <a:endParaRPr lang="en-US" b="1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35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722916" y="1979810"/>
            <a:ext cx="4916348" cy="3149975"/>
          </a:xfrm>
        </p:spPr>
        <p:txBody>
          <a:bodyPr>
            <a:noAutofit/>
          </a:bodyPr>
          <a:lstStyle/>
          <a:p>
            <a:pPr algn="ctr"/>
            <a:r>
              <a:rPr lang="es-ES" sz="6200" dirty="0" err="1" smtClean="0"/>
              <a:t>Thank</a:t>
            </a:r>
            <a:r>
              <a:rPr lang="es-ES" sz="6200" dirty="0" smtClean="0"/>
              <a:t> </a:t>
            </a:r>
            <a:r>
              <a:rPr lang="es-ES" sz="6200" dirty="0" err="1" smtClean="0"/>
              <a:t>you</a:t>
            </a:r>
            <a:endParaRPr lang="es-ES" sz="6200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sz="2200" dirty="0" smtClean="0"/>
              <a:t>10/04/2017</a:t>
            </a:r>
            <a:endParaRPr lang="es-ES" sz="2200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/>
          </p:nvPr>
        </p:nvSpPr>
        <p:spPr>
          <a:xfrm>
            <a:off x="3722916" y="6087446"/>
            <a:ext cx="4916349" cy="487533"/>
          </a:xfrm>
        </p:spPr>
        <p:txBody>
          <a:bodyPr/>
          <a:lstStyle/>
          <a:p>
            <a:r>
              <a:rPr lang="es-ES" sz="2200" dirty="0" smtClean="0"/>
              <a:t> </a:t>
            </a: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3722916" y="3889906"/>
            <a:ext cx="4916348" cy="822742"/>
          </a:xfrm>
        </p:spPr>
        <p:txBody>
          <a:bodyPr/>
          <a:lstStyle/>
          <a:p>
            <a:pPr algn="ctr"/>
            <a:r>
              <a:rPr lang="es-ES" sz="2800" dirty="0" err="1" smtClean="0">
                <a:solidFill>
                  <a:srgbClr val="004890"/>
                </a:solidFill>
                <a:ea typeface="+mj-ea"/>
                <a:cs typeface="+mj-cs"/>
              </a:rPr>
              <a:t>carlos.perez@bsc.es</a:t>
            </a:r>
            <a:endParaRPr lang="es-ES" sz="2800" dirty="0" smtClean="0">
              <a:solidFill>
                <a:srgbClr val="004890"/>
              </a:solidFill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57" y="1455057"/>
            <a:ext cx="2722154" cy="52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3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The SDS-WAS Regional </a:t>
            </a:r>
            <a:r>
              <a:rPr lang="en-US" altLang="ca-ES" sz="3500" b="1" dirty="0" smtClean="0"/>
              <a:t>Centers (RC)</a:t>
            </a:r>
            <a:endParaRPr lang="en-US" altLang="ca-ES" sz="35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4</a:t>
            </a:fld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563"/>
            <a:ext cx="2398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7"/>
          <p:cNvSpPr>
            <a:spLocks noChangeArrowheads="1"/>
          </p:cNvSpPr>
          <p:nvPr/>
        </p:nvSpPr>
        <p:spPr bwMode="auto">
          <a:xfrm>
            <a:off x="1079612" y="5618354"/>
            <a:ext cx="69847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en-US" sz="1200" i="1" dirty="0">
                <a:latin typeface="Calibri" panose="020F0502020204030204" pitchFamily="34" charset="0"/>
                <a:ea typeface="ＭＳ Ｐゴシック" pitchFamily="-106" charset="-128"/>
              </a:rPr>
              <a:t>Annual mean frequency distribution of M‐DB2 (2003–2009) DOD &gt; 0.2 (red), TOMS (1980–1991) aerosol index ≥ 0.5 (blue), and OMI (2004–2006) aerosol index ≥ 0.5 (green). The </a:t>
            </a:r>
            <a:r>
              <a:rPr lang="en-US" sz="1200" i="1" dirty="0" err="1">
                <a:latin typeface="Calibri" panose="020F0502020204030204" pitchFamily="34" charset="0"/>
                <a:ea typeface="ＭＳ Ｐゴシック" pitchFamily="-106" charset="-128"/>
              </a:rPr>
              <a:t>isocontours</a:t>
            </a:r>
            <a:r>
              <a:rPr lang="en-US" sz="1200" i="1" dirty="0">
                <a:latin typeface="Calibri" panose="020F0502020204030204" pitchFamily="34" charset="0"/>
                <a:ea typeface="ＭＳ Ｐゴシック" pitchFamily="-106" charset="-128"/>
              </a:rPr>
              <a:t> of TOMS and OMI have been removed over oceans for clarity.</a:t>
            </a:r>
          </a:p>
          <a:p>
            <a:pPr algn="ctr" defTabSz="457200"/>
            <a:endParaRPr lang="en-GB" sz="1200" i="1" dirty="0">
              <a:latin typeface="Calibri" panose="020F0502020204030204" pitchFamily="34" charset="0"/>
              <a:ea typeface="ＭＳ Ｐゴシック" pitchFamily="-106" charset="-128"/>
            </a:endParaRPr>
          </a:p>
          <a:p>
            <a:pPr algn="ctr" defTabSz="457200"/>
            <a:r>
              <a:rPr lang="es-ES_tradnl" sz="1200" i="1" dirty="0" err="1">
                <a:latin typeface="Calibri" panose="020F0502020204030204" pitchFamily="34" charset="0"/>
                <a:ea typeface="ＭＳ Ｐゴシック" pitchFamily="-106" charset="-128"/>
              </a:rPr>
              <a:t>Extracted</a:t>
            </a:r>
            <a:r>
              <a:rPr lang="es-ES_tradnl" sz="1200" i="1" dirty="0">
                <a:latin typeface="Calibri" panose="020F0502020204030204" pitchFamily="34" charset="0"/>
                <a:ea typeface="ＭＳ Ｐゴシック" pitchFamily="-106" charset="-128"/>
              </a:rPr>
              <a:t> </a:t>
            </a:r>
            <a:r>
              <a:rPr lang="es-ES_tradnl" sz="1200" i="1" dirty="0" err="1">
                <a:latin typeface="Calibri" panose="020F0502020204030204" pitchFamily="34" charset="0"/>
                <a:ea typeface="ＭＳ Ｐゴシック" pitchFamily="-106" charset="-128"/>
              </a:rPr>
              <a:t>from</a:t>
            </a:r>
            <a:r>
              <a:rPr lang="es-ES_tradnl" sz="1200" i="1" dirty="0">
                <a:latin typeface="Calibri" panose="020F0502020204030204" pitchFamily="34" charset="0"/>
                <a:ea typeface="ＭＳ Ｐゴシック" pitchFamily="-106" charset="-128"/>
              </a:rPr>
              <a:t> </a:t>
            </a:r>
            <a:r>
              <a:rPr lang="es-ES_tradnl" sz="1200" i="1" dirty="0" err="1">
                <a:latin typeface="Calibri" panose="020F0502020204030204" pitchFamily="34" charset="0"/>
                <a:ea typeface="ＭＳ Ｐゴシック" pitchFamily="-106" charset="-128"/>
              </a:rPr>
              <a:t>Ginoux</a:t>
            </a:r>
            <a:r>
              <a:rPr lang="es-ES_tradnl" sz="1200" i="1" dirty="0">
                <a:latin typeface="Calibri" panose="020F0502020204030204" pitchFamily="34" charset="0"/>
                <a:ea typeface="ＭＳ Ｐゴシック" pitchFamily="-106" charset="-128"/>
              </a:rPr>
              <a:t> et al. (2012, Rev. </a:t>
            </a:r>
            <a:r>
              <a:rPr lang="es-ES_tradnl" sz="1200" i="1" dirty="0" err="1">
                <a:latin typeface="Calibri" panose="020F0502020204030204" pitchFamily="34" charset="0"/>
                <a:ea typeface="ＭＳ Ｐゴシック" pitchFamily="-106" charset="-128"/>
              </a:rPr>
              <a:t>Geophys</a:t>
            </a:r>
            <a:r>
              <a:rPr lang="es-ES_tradnl" sz="1200" i="1" dirty="0">
                <a:latin typeface="Calibri" panose="020F0502020204030204" pitchFamily="34" charset="0"/>
                <a:ea typeface="ＭＳ Ｐゴシック" pitchFamily="-106" charset="-128"/>
              </a:rPr>
              <a:t>.)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612" y="1157471"/>
            <a:ext cx="6806610" cy="44183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6 CuadroTexto"/>
          <p:cNvSpPr txBox="1"/>
          <p:nvPr/>
        </p:nvSpPr>
        <p:spPr>
          <a:xfrm>
            <a:off x="6084168" y="1404815"/>
            <a:ext cx="100811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es-ES_tradnl" dirty="0"/>
              <a:t>ASIAN</a:t>
            </a:r>
            <a:endParaRPr lang="en-GB" dirty="0"/>
          </a:p>
        </p:txBody>
      </p:sp>
      <p:sp>
        <p:nvSpPr>
          <p:cNvPr id="9" name="21 CuadroTexto"/>
          <p:cNvSpPr txBox="1"/>
          <p:nvPr/>
        </p:nvSpPr>
        <p:spPr>
          <a:xfrm>
            <a:off x="3887093" y="1753179"/>
            <a:ext cx="124255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NA-ME-E</a:t>
            </a:r>
            <a:endParaRPr lang="en-GB" b="1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6 CuadroTexto"/>
          <p:cNvSpPr txBox="1"/>
          <p:nvPr/>
        </p:nvSpPr>
        <p:spPr>
          <a:xfrm>
            <a:off x="679105" y="2016347"/>
            <a:ext cx="242004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es-ES_tradnl" dirty="0"/>
              <a:t>PAN AMERICAN</a:t>
            </a:r>
            <a:endParaRPr lang="en-GB" dirty="0"/>
          </a:p>
        </p:txBody>
      </p:sp>
      <p:sp>
        <p:nvSpPr>
          <p:cNvPr id="11" name="5-Point Star 10"/>
          <p:cNvSpPr/>
          <p:nvPr/>
        </p:nvSpPr>
        <p:spPr>
          <a:xfrm>
            <a:off x="4174128" y="1500633"/>
            <a:ext cx="123746" cy="177696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588224" y="1681351"/>
            <a:ext cx="123746" cy="177696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2783221" y="2523298"/>
            <a:ext cx="123746" cy="177696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82917" y="1404815"/>
            <a:ext cx="1048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18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SDS-WAS Asian RC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5</a:t>
            </a:fld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563"/>
            <a:ext cx="2398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900066"/>
            <a:ext cx="6063653" cy="5382344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ángulo 1"/>
          <p:cNvSpPr/>
          <p:nvPr/>
        </p:nvSpPr>
        <p:spPr>
          <a:xfrm>
            <a:off x="5292080" y="6348008"/>
            <a:ext cx="2845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http</a:t>
            </a:r>
            <a:r>
              <a:rPr lang="es-ES_tradnl" i="1" dirty="0">
                <a:solidFill>
                  <a:srgbClr val="000000"/>
                </a:solidFill>
                <a:latin typeface="Calibri" panose="020F0502020204030204" pitchFamily="34" charset="0"/>
              </a:rPr>
              <a:t>://</a:t>
            </a:r>
            <a:r>
              <a:rPr lang="es-ES_tradnl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www.sds.cma.gov.cn</a:t>
            </a:r>
            <a:endParaRPr lang="es-ES" i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9363" y="5797221"/>
            <a:ext cx="394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Only works during Spring!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SDS-WAS </a:t>
            </a:r>
            <a:r>
              <a:rPr lang="en-US" altLang="ca-ES" sz="3500" b="1" dirty="0" smtClean="0"/>
              <a:t>Pan-American RC</a:t>
            </a:r>
            <a:endParaRPr lang="en-US" altLang="ca-ES" sz="35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6</a:t>
            </a:fld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563"/>
            <a:ext cx="2398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t="13381" r="1502" b="8613"/>
          <a:stretch/>
        </p:blipFill>
        <p:spPr bwMode="auto">
          <a:xfrm>
            <a:off x="309321" y="1274165"/>
            <a:ext cx="8540562" cy="44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78135" y="5782231"/>
            <a:ext cx="2871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http://sds-was.cimh.edu.bb/</a:t>
            </a:r>
          </a:p>
        </p:txBody>
      </p:sp>
    </p:spTree>
    <p:extLst>
      <p:ext uri="{BB962C8B-B14F-4D97-AF65-F5344CB8AC3E}">
        <p14:creationId xmlns:p14="http://schemas.microsoft.com/office/powerpoint/2010/main" val="94459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SDS-WAS NAMEE RC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7</a:t>
            </a:fld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563"/>
            <a:ext cx="2398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EMET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181799"/>
            <a:ext cx="4164013" cy="639763"/>
          </a:xfrm>
          <a:prstGeom prst="rect">
            <a:avLst/>
          </a:prstGeom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Picture 5" descr="BSC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439" y="2060354"/>
            <a:ext cx="3286125" cy="882650"/>
          </a:xfrm>
          <a:prstGeom prst="rect">
            <a:avLst/>
          </a:prstGeom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8" name="Picture 10" descr="campus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52145"/>
            <a:ext cx="3683000" cy="2452878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9" name="Picture 11" descr="3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37000"/>
            <a:ext cx="4191000" cy="2483168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964746" y="3159028"/>
            <a:ext cx="3120644" cy="400110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a-ES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Nexus</a:t>
            </a:r>
            <a:r>
              <a:rPr lang="ca-E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II Building. Barcelona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716016" y="3163319"/>
            <a:ext cx="3786890" cy="400110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a-ES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MareNostrum</a:t>
            </a:r>
            <a:r>
              <a:rPr lang="ca-E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a-ES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supercomputer</a:t>
            </a:r>
            <a:endParaRPr lang="ca-ES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14 Rectángulo"/>
          <p:cNvSpPr/>
          <p:nvPr/>
        </p:nvSpPr>
        <p:spPr>
          <a:xfrm>
            <a:off x="744802" y="998789"/>
            <a:ext cx="7859646" cy="8840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60204" bIns="7200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ca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ca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a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Center</a:t>
            </a:r>
            <a:r>
              <a:rPr lang="ca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is </a:t>
            </a:r>
            <a:r>
              <a:rPr lang="ca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managed</a:t>
            </a:r>
            <a:r>
              <a:rPr lang="ca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a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by</a:t>
            </a:r>
            <a:r>
              <a:rPr lang="ca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a </a:t>
            </a:r>
            <a:r>
              <a:rPr lang="ca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consortium</a:t>
            </a:r>
            <a:r>
              <a:rPr lang="ca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of 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AEMET and the Barcelona Supercomputing </a:t>
            </a:r>
            <a:r>
              <a:rPr lang="en-GB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Center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(BSC-CNS)</a:t>
            </a:r>
            <a:r>
              <a:rPr lang="ca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3" name="Rectángulo 11"/>
          <p:cNvSpPr/>
          <p:nvPr/>
        </p:nvSpPr>
        <p:spPr>
          <a:xfrm>
            <a:off x="5533384" y="6327380"/>
            <a:ext cx="2533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http</a:t>
            </a:r>
            <a:r>
              <a:rPr lang="es-ES_tradnl" i="1" dirty="0">
                <a:solidFill>
                  <a:srgbClr val="000000"/>
                </a:solidFill>
                <a:latin typeface="Calibri" panose="020F0502020204030204" pitchFamily="34" charset="0"/>
              </a:rPr>
              <a:t>://</a:t>
            </a:r>
            <a:r>
              <a:rPr lang="es-ES_tradnl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sds-was.aemet.es</a:t>
            </a:r>
            <a:endParaRPr lang="es-E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8</a:t>
            </a:fld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563"/>
            <a:ext cx="2398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SDS-WAS NAMEE RC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77"/>
          <a:stretch/>
        </p:blipFill>
        <p:spPr bwMode="auto">
          <a:xfrm>
            <a:off x="1486497" y="779489"/>
            <a:ext cx="6336951" cy="561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47119" y="6401059"/>
            <a:ext cx="2466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i="1" dirty="0">
                <a:solidFill>
                  <a:srgbClr val="000000"/>
                </a:solidFill>
                <a:latin typeface="Calibri" panose="020F0502020204030204" pitchFamily="34" charset="0"/>
              </a:rPr>
              <a:t>http://</a:t>
            </a:r>
            <a:r>
              <a:rPr lang="es-ES_tradnl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sds-was.aemet.es</a:t>
            </a:r>
            <a:endParaRPr lang="es-E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/>
              <a:t>SDS-WAS NAMEE: Dust Forecasts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9</a:t>
            </a:fld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563"/>
            <a:ext cx="2398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243"/>
          <p:cNvSpPr txBox="1"/>
          <p:nvPr/>
        </p:nvSpPr>
        <p:spPr>
          <a:xfrm>
            <a:off x="503408" y="860473"/>
            <a:ext cx="8280721" cy="1065593"/>
          </a:xfrm>
          <a:prstGeom prst="rect">
            <a:avLst/>
          </a:prstGeom>
          <a:noFill/>
          <a:ln>
            <a:noFill/>
          </a:ln>
        </p:spPr>
        <p:txBody>
          <a:bodyPr lIns="79925" tIns="39950" rIns="79925" bIns="39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Dust prediction models provide 72 hours (at 3-hourly basis) of dust forecast (AOD at 550nm and surface concentration) covering the NAMEE region.</a:t>
            </a: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245"/>
          <p:cNvSpPr/>
          <p:nvPr/>
        </p:nvSpPr>
        <p:spPr>
          <a:xfrm>
            <a:off x="5955907" y="6436098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http://sds-was.aemet.es/</a:t>
            </a:r>
          </a:p>
        </p:txBody>
      </p:sp>
      <p:pic>
        <p:nvPicPr>
          <p:cNvPr id="9" name="Picture 4" descr="AEMET_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2244852" y="6370737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109" y="6370737"/>
            <a:ext cx="421754" cy="43469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662582" y="1601890"/>
          <a:ext cx="6157890" cy="4707762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891215"/>
                <a:gridCol w="841303"/>
                <a:gridCol w="1337140"/>
                <a:gridCol w="2088232"/>
              </a:tblGrid>
              <a:tr h="59063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MODEL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RUN TIME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DOMAIN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DATA ASSIMILATION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BSC-DREAM8b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12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Regional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CAMS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ECMWF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00 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Global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MODIS  AOD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DREAM8-NMME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00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Regional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CAMS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 analysis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NMMB/BSC-Dust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00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Regional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MetUM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12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Global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MODIS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 AOD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GEOS-5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00 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Global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MODIS </a:t>
                      </a: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reflectances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NGAC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00 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Global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RegCM4 EMA 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00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Global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DREAMABOL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12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WRF-CHEM NOA 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12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SILAM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12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LOTOS-EUROS</a:t>
                      </a:r>
                      <a:endParaRPr lang="en-US" sz="1600" b="1" dirty="0">
                        <a:solidFill>
                          <a:srgbClr val="00B0F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12</a:t>
                      </a:r>
                      <a:endParaRPr lang="en-US" sz="1600" b="1" dirty="0">
                        <a:solidFill>
                          <a:srgbClr val="00B0F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Regional</a:t>
                      </a:r>
                      <a:endParaRPr lang="en-US" sz="1600" b="1" dirty="0">
                        <a:solidFill>
                          <a:srgbClr val="00B0F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b="1" dirty="0">
                        <a:solidFill>
                          <a:srgbClr val="00B0F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269460" y="5290020"/>
            <a:ext cx="952500" cy="447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8"/>
          <a:stretch/>
        </p:blipFill>
        <p:spPr>
          <a:xfrm>
            <a:off x="467544" y="4511348"/>
            <a:ext cx="72008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35" y="4511349"/>
            <a:ext cx="624231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38" y="3968333"/>
            <a:ext cx="1649390" cy="4288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04" y="5231429"/>
            <a:ext cx="696220" cy="5648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71" y="3245044"/>
            <a:ext cx="1094891" cy="6368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0" y="3303206"/>
            <a:ext cx="609599" cy="5048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0" y="2804141"/>
            <a:ext cx="1305073" cy="2939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89319"/>
            <a:ext cx="1219200" cy="4000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9"/>
          <a:stretch/>
        </p:blipFill>
        <p:spPr>
          <a:xfrm>
            <a:off x="467546" y="2236933"/>
            <a:ext cx="550373" cy="5048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12" y="2654718"/>
            <a:ext cx="534312" cy="53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9_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13999</TotalTime>
  <Words>1105</Words>
  <Application>Microsoft Macintosh PowerPoint</Application>
  <PresentationFormat>On-screen Show (4:3)</PresentationFormat>
  <Paragraphs>278</Paragraphs>
  <Slides>32</Slides>
  <Notes>20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 Hebrew</vt:lpstr>
      <vt:lpstr>Calibri</vt:lpstr>
      <vt:lpstr>Calibri Light</vt:lpstr>
      <vt:lpstr>Cambria Math</vt:lpstr>
      <vt:lpstr>DejaVu Sans</vt:lpstr>
      <vt:lpstr>Helvetica</vt:lpstr>
      <vt:lpstr>Mangal</vt:lpstr>
      <vt:lpstr>MS PGothic</vt:lpstr>
      <vt:lpstr>ＭＳ Ｐゴシック</vt:lpstr>
      <vt:lpstr>Wingdings</vt:lpstr>
      <vt:lpstr>Arial</vt:lpstr>
      <vt:lpstr>Tema de Office</vt:lpstr>
      <vt:lpstr>19_Office Theme</vt:lpstr>
      <vt:lpstr>Ecuación</vt:lpstr>
      <vt:lpstr>Atmospheric Dust Modeling: Challenges and Perspectives</vt:lpstr>
      <vt:lpstr>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ICAP-MME vs SDS-WAS: Results 2016</vt:lpstr>
      <vt:lpstr>PowerPoint Presentation</vt:lpstr>
      <vt:lpstr>PowerPoint Presentation</vt:lpstr>
      <vt:lpstr>PowerPoint Presentation</vt:lpstr>
      <vt:lpstr>PowerPoint Presentation</vt:lpstr>
      <vt:lpstr>Source mapping: why?</vt:lpstr>
      <vt:lpstr>Meteorogical processes</vt:lpstr>
      <vt:lpstr>Dust data assimilation and ensemble forecasting</vt:lpstr>
      <vt:lpstr>DRY DEPOSITION           WET DEPOSITION</vt:lpstr>
      <vt:lpstr>SOLWATT  Solving Water Issues for CSP Plants </vt:lpstr>
      <vt:lpstr>BSC DUST model + DLR’s soiling model Soiling Forecasts and climatologies </vt:lpstr>
      <vt:lpstr>GOAL in SOLWATT</vt:lpstr>
      <vt:lpstr>Thank you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motor para la ciencia y la ingeniería</dc:title>
  <dc:creator>Cristian</dc:creator>
  <cp:lastModifiedBy>Carlos Pérez García-Pando</cp:lastModifiedBy>
  <cp:revision>206</cp:revision>
  <cp:lastPrinted>2016-09-08T13:03:29Z</cp:lastPrinted>
  <dcterms:created xsi:type="dcterms:W3CDTF">2016-07-07T10:13:32Z</dcterms:created>
  <dcterms:modified xsi:type="dcterms:W3CDTF">2018-04-16T10:32:38Z</dcterms:modified>
</cp:coreProperties>
</file>