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4" r:id="rId4"/>
    <p:sldId id="267" r:id="rId5"/>
    <p:sldId id="259" r:id="rId6"/>
    <p:sldId id="265" r:id="rId7"/>
    <p:sldId id="266" r:id="rId8"/>
    <p:sldId id="268" r:id="rId9"/>
    <p:sldId id="269" r:id="rId10"/>
    <p:sldId id="260" r:id="rId11"/>
    <p:sldId id="262" r:id="rId12"/>
    <p:sldId id="270" r:id="rId13"/>
    <p:sldId id="271" r:id="rId14"/>
    <p:sldId id="272" r:id="rId15"/>
    <p:sldId id="273" r:id="rId16"/>
    <p:sldId id="263" r:id="rId17"/>
    <p:sldId id="274" r:id="rId18"/>
    <p:sldId id="275" r:id="rId19"/>
    <p:sldId id="276" r:id="rId20"/>
    <p:sldId id="261" r:id="rId21"/>
    <p:sldId id="25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6" autoAdjust="0"/>
    <p:restoredTop sz="68561" autoAdjust="0"/>
  </p:normalViewPr>
  <p:slideViewPr>
    <p:cSldViewPr snapToGrid="0" showGuides="1">
      <p:cViewPr varScale="1">
        <p:scale>
          <a:sx n="86" d="100"/>
          <a:sy n="86" d="100"/>
        </p:scale>
        <p:origin x="126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612B04-C6AD-4EFD-93E7-73788F8B4F38}" type="datetimeFigureOut">
              <a:rPr lang="fr-BE" smtClean="0"/>
              <a:t>24-09-15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094B6-4AD5-449B-BA0A-7AC136DEB72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16649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those who don’t know me, and I assume that most of you don’t, I’m a Belgian post-doc</a:t>
            </a:r>
            <a:r>
              <a:rPr lang="en-US" baseline="0" dirty="0" smtClean="0"/>
              <a:t> but I managed to convince my employer that it’d be good if I could spend some time abroad. I’m now living in Barcelona – this could seem to be the strangest place to do polar research but in fact our group is growing. Recently I was contacted by Jenny from </a:t>
            </a:r>
            <a:r>
              <a:rPr lang="en-US" baseline="0" dirty="0" err="1" smtClean="0"/>
              <a:t>CliC</a:t>
            </a:r>
            <a:r>
              <a:rPr lang="en-US" baseline="0" dirty="0" smtClean="0"/>
              <a:t> to serve as a </a:t>
            </a:r>
            <a:r>
              <a:rPr lang="en-US" baseline="0" dirty="0" err="1" smtClean="0"/>
              <a:t>CliC</a:t>
            </a:r>
            <a:r>
              <a:rPr lang="en-US" baseline="0" dirty="0" smtClean="0"/>
              <a:t> fellow and propose concrete interactions of </a:t>
            </a:r>
            <a:r>
              <a:rPr lang="en-US" baseline="0" dirty="0" err="1" smtClean="0"/>
              <a:t>CliC</a:t>
            </a:r>
            <a:r>
              <a:rPr lang="en-US" baseline="0" dirty="0" smtClean="0"/>
              <a:t> with a major event that will take place sooner than you think called “the Year of Polar prediction”.</a:t>
            </a:r>
          </a:p>
          <a:p>
            <a:endParaRPr lang="en-US" baseline="0" dirty="0" smtClean="0"/>
          </a:p>
          <a:p>
            <a:r>
              <a:rPr lang="en-US" baseline="0" dirty="0" smtClean="0"/>
              <a:t>Now before diving into too much details I have to say that I like this position at the interface between two projects but I have to say it takes time, and much more time than I had anticipated. The first reason for that can be summarized in one word: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7327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Endorsement</a:t>
            </a:r>
            <a:r>
              <a:rPr lang="fr-BE" dirty="0" smtClean="0"/>
              <a:t>: </a:t>
            </a:r>
            <a:r>
              <a:rPr lang="fr-BE" dirty="0" err="1" smtClean="0"/>
              <a:t>ClIC</a:t>
            </a:r>
            <a:r>
              <a:rPr lang="fr-BE" dirty="0" smtClean="0"/>
              <a:t> and</a:t>
            </a:r>
            <a:r>
              <a:rPr lang="fr-BE" baseline="0" dirty="0" smtClean="0"/>
              <a:t> SORP </a:t>
            </a:r>
            <a:r>
              <a:rPr lang="fr-BE" baseline="0" dirty="0" err="1" smtClean="0"/>
              <a:t>likely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endorsed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given</a:t>
            </a:r>
            <a:r>
              <a:rPr lang="fr-BE" baseline="0" dirty="0" smtClean="0"/>
              <a:t> contributions and position.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So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important: Dave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the first </a:t>
            </a:r>
            <a:r>
              <a:rPr lang="fr-BE" baseline="0" dirty="0" err="1" smtClean="0"/>
              <a:t>person</a:t>
            </a:r>
            <a:r>
              <a:rPr lang="fr-BE" baseline="0" dirty="0" smtClean="0"/>
              <a:t> to talk to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 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AMPS: </a:t>
            </a:r>
            <a:r>
              <a:rPr lang="fr-BE" baseline="0" dirty="0" err="1" smtClean="0"/>
              <a:t>Antarctic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Mesoscale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Prediction</a:t>
            </a:r>
            <a:r>
              <a:rPr lang="fr-BE" baseline="0" dirty="0" smtClean="0"/>
              <a:t> System</a:t>
            </a:r>
          </a:p>
          <a:p>
            <a:endParaRPr lang="fr-BE" baseline="0" dirty="0" smtClean="0"/>
          </a:p>
          <a:p>
            <a:r>
              <a:rPr lang="fr-BE" baseline="0" dirty="0" err="1" smtClean="0"/>
              <a:t>IOPs</a:t>
            </a:r>
            <a:r>
              <a:rPr lang="fr-BE" baseline="0" dirty="0" smtClean="0"/>
              <a:t>: SH: key </a:t>
            </a:r>
            <a:r>
              <a:rPr lang="fr-BE" baseline="0" dirty="0" err="1" smtClean="0"/>
              <a:t>period</a:t>
            </a:r>
            <a:r>
              <a:rPr lang="fr-BE" baseline="0" dirty="0" smtClean="0"/>
              <a:t> for </a:t>
            </a:r>
            <a:r>
              <a:rPr lang="fr-BE" baseline="0" dirty="0" err="1" smtClean="0"/>
              <a:t>improving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predictions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because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logistics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tourism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research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capacity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easier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summer</a:t>
            </a:r>
            <a:r>
              <a:rPr lang="fr-BE" baseline="0" dirty="0" smtClean="0"/>
              <a:t>. NH: longer (</a:t>
            </a:r>
            <a:r>
              <a:rPr lang="fr-BE" baseline="0" dirty="0" err="1" smtClean="0"/>
              <a:t>june</a:t>
            </a:r>
            <a:r>
              <a:rPr lang="fr-BE" baseline="0" dirty="0" smtClean="0"/>
              <a:t>-sep and jan-</a:t>
            </a:r>
            <a:r>
              <a:rPr lang="fr-BE" baseline="0" dirty="0" err="1" smtClean="0"/>
              <a:t>mar</a:t>
            </a:r>
            <a:r>
              <a:rPr lang="fr-BE" baseline="0" dirty="0" smtClean="0"/>
              <a:t>)</a:t>
            </a:r>
          </a:p>
          <a:p>
            <a:endParaRPr lang="fr-BE" baseline="0" dirty="0" smtClean="0"/>
          </a:p>
          <a:p>
            <a:r>
              <a:rPr lang="fr-BE" baseline="0" dirty="0" smtClean="0"/>
              <a:t>Twitter: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live at the </a:t>
            </a:r>
            <a:r>
              <a:rPr lang="fr-BE" baseline="0" dirty="0" err="1" smtClean="0"/>
              <a:t>age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where</a:t>
            </a:r>
            <a:r>
              <a:rPr lang="fr-BE" baseline="0" dirty="0" smtClean="0"/>
              <a:t> information </a:t>
            </a:r>
            <a:r>
              <a:rPr lang="fr-BE" baseline="0" dirty="0" err="1" smtClean="0"/>
              <a:t>travels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faster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than</a:t>
            </a:r>
            <a:r>
              <a:rPr lang="fr-BE" baseline="0" dirty="0" smtClean="0"/>
              <a:t> the time to </a:t>
            </a:r>
            <a:r>
              <a:rPr lang="fr-BE" baseline="0" dirty="0" err="1" smtClean="0"/>
              <a:t>process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necessary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filter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633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Endorsement</a:t>
            </a:r>
            <a:r>
              <a:rPr lang="fr-BE" dirty="0" smtClean="0"/>
              <a:t>: </a:t>
            </a:r>
            <a:r>
              <a:rPr lang="fr-BE" dirty="0" err="1" smtClean="0"/>
              <a:t>ClIC</a:t>
            </a:r>
            <a:r>
              <a:rPr lang="fr-BE" dirty="0" smtClean="0"/>
              <a:t> and</a:t>
            </a:r>
            <a:r>
              <a:rPr lang="fr-BE" baseline="0" dirty="0" smtClean="0"/>
              <a:t> SORP </a:t>
            </a:r>
            <a:r>
              <a:rPr lang="fr-BE" baseline="0" dirty="0" err="1" smtClean="0"/>
              <a:t>likely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endorsed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given</a:t>
            </a:r>
            <a:r>
              <a:rPr lang="fr-BE" baseline="0" dirty="0" smtClean="0"/>
              <a:t> contributions and position.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So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important: Dave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the first </a:t>
            </a:r>
            <a:r>
              <a:rPr lang="fr-BE" baseline="0" dirty="0" err="1" smtClean="0"/>
              <a:t>person</a:t>
            </a:r>
            <a:r>
              <a:rPr lang="fr-BE" baseline="0" dirty="0" smtClean="0"/>
              <a:t> to talk to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 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AMPS: </a:t>
            </a:r>
            <a:r>
              <a:rPr lang="fr-BE" baseline="0" dirty="0" err="1" smtClean="0"/>
              <a:t>Antarctic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Mesoscale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Prediction</a:t>
            </a:r>
            <a:r>
              <a:rPr lang="fr-BE" baseline="0" dirty="0" smtClean="0"/>
              <a:t> System</a:t>
            </a:r>
          </a:p>
          <a:p>
            <a:endParaRPr lang="fr-BE" baseline="0" dirty="0" smtClean="0"/>
          </a:p>
          <a:p>
            <a:r>
              <a:rPr lang="fr-BE" baseline="0" dirty="0" err="1" smtClean="0"/>
              <a:t>IOPs</a:t>
            </a:r>
            <a:r>
              <a:rPr lang="fr-BE" baseline="0" dirty="0" smtClean="0"/>
              <a:t>: SH: key </a:t>
            </a:r>
            <a:r>
              <a:rPr lang="fr-BE" baseline="0" dirty="0" err="1" smtClean="0"/>
              <a:t>period</a:t>
            </a:r>
            <a:r>
              <a:rPr lang="fr-BE" baseline="0" dirty="0" smtClean="0"/>
              <a:t> for </a:t>
            </a:r>
            <a:r>
              <a:rPr lang="fr-BE" baseline="0" dirty="0" err="1" smtClean="0"/>
              <a:t>improving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predictions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because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logistics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tourism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research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capacity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easier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summer</a:t>
            </a:r>
            <a:r>
              <a:rPr lang="fr-BE" baseline="0" dirty="0" smtClean="0"/>
              <a:t>. NH: longer (</a:t>
            </a:r>
            <a:r>
              <a:rPr lang="fr-BE" baseline="0" dirty="0" err="1" smtClean="0"/>
              <a:t>june</a:t>
            </a:r>
            <a:r>
              <a:rPr lang="fr-BE" baseline="0" dirty="0" smtClean="0"/>
              <a:t>-sep and jan-</a:t>
            </a:r>
            <a:r>
              <a:rPr lang="fr-BE" baseline="0" dirty="0" err="1" smtClean="0"/>
              <a:t>mar</a:t>
            </a:r>
            <a:r>
              <a:rPr lang="fr-BE" baseline="0" dirty="0" smtClean="0"/>
              <a:t>)</a:t>
            </a:r>
          </a:p>
          <a:p>
            <a:endParaRPr lang="fr-BE" baseline="0" dirty="0" smtClean="0"/>
          </a:p>
          <a:p>
            <a:r>
              <a:rPr lang="fr-BE" baseline="0" dirty="0" smtClean="0"/>
              <a:t>Twitter: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live at the </a:t>
            </a:r>
            <a:r>
              <a:rPr lang="fr-BE" baseline="0" dirty="0" err="1" smtClean="0"/>
              <a:t>age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where</a:t>
            </a:r>
            <a:r>
              <a:rPr lang="fr-BE" baseline="0" dirty="0" smtClean="0"/>
              <a:t> information </a:t>
            </a:r>
            <a:r>
              <a:rPr lang="fr-BE" baseline="0" dirty="0" err="1" smtClean="0"/>
              <a:t>travels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faster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than</a:t>
            </a:r>
            <a:r>
              <a:rPr lang="fr-BE" baseline="0" dirty="0" smtClean="0"/>
              <a:t> the time to </a:t>
            </a:r>
            <a:r>
              <a:rPr lang="fr-BE" baseline="0" dirty="0" err="1" smtClean="0"/>
              <a:t>process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necessary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filter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085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Endorsement</a:t>
            </a:r>
            <a:r>
              <a:rPr lang="fr-BE" dirty="0" smtClean="0"/>
              <a:t>: </a:t>
            </a:r>
            <a:r>
              <a:rPr lang="fr-BE" dirty="0" err="1" smtClean="0"/>
              <a:t>ClIC</a:t>
            </a:r>
            <a:r>
              <a:rPr lang="fr-BE" dirty="0" smtClean="0"/>
              <a:t> and</a:t>
            </a:r>
            <a:r>
              <a:rPr lang="fr-BE" baseline="0" dirty="0" smtClean="0"/>
              <a:t> SORP </a:t>
            </a:r>
            <a:r>
              <a:rPr lang="fr-BE" baseline="0" dirty="0" err="1" smtClean="0"/>
              <a:t>likely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endorsed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given</a:t>
            </a:r>
            <a:r>
              <a:rPr lang="fr-BE" baseline="0" dirty="0" smtClean="0"/>
              <a:t> contributions and position.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So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important: Dave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the first </a:t>
            </a:r>
            <a:r>
              <a:rPr lang="fr-BE" baseline="0" dirty="0" err="1" smtClean="0"/>
              <a:t>person</a:t>
            </a:r>
            <a:r>
              <a:rPr lang="fr-BE" baseline="0" dirty="0" smtClean="0"/>
              <a:t> to talk to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 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AMPS: </a:t>
            </a:r>
            <a:r>
              <a:rPr lang="fr-BE" baseline="0" dirty="0" err="1" smtClean="0"/>
              <a:t>Antarctic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Mesoscale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Prediction</a:t>
            </a:r>
            <a:r>
              <a:rPr lang="fr-BE" baseline="0" dirty="0" smtClean="0"/>
              <a:t> System</a:t>
            </a:r>
          </a:p>
          <a:p>
            <a:endParaRPr lang="fr-BE" baseline="0" dirty="0" smtClean="0"/>
          </a:p>
          <a:p>
            <a:r>
              <a:rPr lang="fr-BE" baseline="0" dirty="0" err="1" smtClean="0"/>
              <a:t>IOPs</a:t>
            </a:r>
            <a:r>
              <a:rPr lang="fr-BE" baseline="0" dirty="0" smtClean="0"/>
              <a:t>: SH: key </a:t>
            </a:r>
            <a:r>
              <a:rPr lang="fr-BE" baseline="0" dirty="0" err="1" smtClean="0"/>
              <a:t>period</a:t>
            </a:r>
            <a:r>
              <a:rPr lang="fr-BE" baseline="0" dirty="0" smtClean="0"/>
              <a:t> for </a:t>
            </a:r>
            <a:r>
              <a:rPr lang="fr-BE" baseline="0" dirty="0" err="1" smtClean="0"/>
              <a:t>improving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predictions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because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logistics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tourism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research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capacity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easier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summer</a:t>
            </a:r>
            <a:r>
              <a:rPr lang="fr-BE" baseline="0" dirty="0" smtClean="0"/>
              <a:t>. NH: longer (</a:t>
            </a:r>
            <a:r>
              <a:rPr lang="fr-BE" baseline="0" dirty="0" err="1" smtClean="0"/>
              <a:t>june</a:t>
            </a:r>
            <a:r>
              <a:rPr lang="fr-BE" baseline="0" dirty="0" smtClean="0"/>
              <a:t>-sep and jan-</a:t>
            </a:r>
            <a:r>
              <a:rPr lang="fr-BE" baseline="0" dirty="0" err="1" smtClean="0"/>
              <a:t>mar</a:t>
            </a:r>
            <a:r>
              <a:rPr lang="fr-BE" baseline="0" dirty="0" smtClean="0"/>
              <a:t>)</a:t>
            </a:r>
          </a:p>
          <a:p>
            <a:endParaRPr lang="fr-BE" baseline="0" dirty="0" smtClean="0"/>
          </a:p>
          <a:p>
            <a:r>
              <a:rPr lang="fr-BE" baseline="0" dirty="0" smtClean="0"/>
              <a:t>Twitter: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live at the </a:t>
            </a:r>
            <a:r>
              <a:rPr lang="fr-BE" baseline="0" dirty="0" err="1" smtClean="0"/>
              <a:t>age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where</a:t>
            </a:r>
            <a:r>
              <a:rPr lang="fr-BE" baseline="0" dirty="0" smtClean="0"/>
              <a:t> information </a:t>
            </a:r>
            <a:r>
              <a:rPr lang="fr-BE" baseline="0" dirty="0" err="1" smtClean="0"/>
              <a:t>travels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faster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than</a:t>
            </a:r>
            <a:r>
              <a:rPr lang="fr-BE" baseline="0" dirty="0" smtClean="0"/>
              <a:t> the time to </a:t>
            </a:r>
            <a:r>
              <a:rPr lang="fr-BE" baseline="0" dirty="0" err="1" smtClean="0"/>
              <a:t>process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necessary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filter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674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Endorsement</a:t>
            </a:r>
            <a:r>
              <a:rPr lang="fr-BE" dirty="0" smtClean="0"/>
              <a:t>: </a:t>
            </a:r>
            <a:r>
              <a:rPr lang="fr-BE" dirty="0" err="1" smtClean="0"/>
              <a:t>ClIC</a:t>
            </a:r>
            <a:r>
              <a:rPr lang="fr-BE" dirty="0" smtClean="0"/>
              <a:t> and</a:t>
            </a:r>
            <a:r>
              <a:rPr lang="fr-BE" baseline="0" dirty="0" smtClean="0"/>
              <a:t> SORP </a:t>
            </a:r>
            <a:r>
              <a:rPr lang="fr-BE" baseline="0" dirty="0" err="1" smtClean="0"/>
              <a:t>likely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endorsed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given</a:t>
            </a:r>
            <a:r>
              <a:rPr lang="fr-BE" baseline="0" dirty="0" smtClean="0"/>
              <a:t> contributions and position.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So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important: Dave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the first </a:t>
            </a:r>
            <a:r>
              <a:rPr lang="fr-BE" baseline="0" dirty="0" err="1" smtClean="0"/>
              <a:t>person</a:t>
            </a:r>
            <a:r>
              <a:rPr lang="fr-BE" baseline="0" dirty="0" smtClean="0"/>
              <a:t> to talk to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 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AMPS: </a:t>
            </a:r>
            <a:r>
              <a:rPr lang="fr-BE" baseline="0" dirty="0" err="1" smtClean="0"/>
              <a:t>Antarctic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Mesoscale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Prediction</a:t>
            </a:r>
            <a:r>
              <a:rPr lang="fr-BE" baseline="0" dirty="0" smtClean="0"/>
              <a:t> System</a:t>
            </a:r>
          </a:p>
          <a:p>
            <a:endParaRPr lang="fr-BE" baseline="0" dirty="0" smtClean="0"/>
          </a:p>
          <a:p>
            <a:r>
              <a:rPr lang="fr-BE" baseline="0" dirty="0" err="1" smtClean="0"/>
              <a:t>IOPs</a:t>
            </a:r>
            <a:r>
              <a:rPr lang="fr-BE" baseline="0" dirty="0" smtClean="0"/>
              <a:t>: SH: key </a:t>
            </a:r>
            <a:r>
              <a:rPr lang="fr-BE" baseline="0" dirty="0" err="1" smtClean="0"/>
              <a:t>period</a:t>
            </a:r>
            <a:r>
              <a:rPr lang="fr-BE" baseline="0" dirty="0" smtClean="0"/>
              <a:t> for </a:t>
            </a:r>
            <a:r>
              <a:rPr lang="fr-BE" baseline="0" dirty="0" err="1" smtClean="0"/>
              <a:t>improving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predictions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because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logistics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tourism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research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capacity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easier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summer</a:t>
            </a:r>
            <a:r>
              <a:rPr lang="fr-BE" baseline="0" dirty="0" smtClean="0"/>
              <a:t>. NH: longer (</a:t>
            </a:r>
            <a:r>
              <a:rPr lang="fr-BE" baseline="0" dirty="0" err="1" smtClean="0"/>
              <a:t>june</a:t>
            </a:r>
            <a:r>
              <a:rPr lang="fr-BE" baseline="0" dirty="0" smtClean="0"/>
              <a:t>-sep and jan-</a:t>
            </a:r>
            <a:r>
              <a:rPr lang="fr-BE" baseline="0" dirty="0" err="1" smtClean="0"/>
              <a:t>mar</a:t>
            </a:r>
            <a:r>
              <a:rPr lang="fr-BE" baseline="0" dirty="0" smtClean="0"/>
              <a:t>)</a:t>
            </a:r>
          </a:p>
          <a:p>
            <a:endParaRPr lang="fr-BE" baseline="0" dirty="0" smtClean="0"/>
          </a:p>
          <a:p>
            <a:r>
              <a:rPr lang="fr-BE" baseline="0" dirty="0" smtClean="0"/>
              <a:t>Twitter: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live at the </a:t>
            </a:r>
            <a:r>
              <a:rPr lang="fr-BE" baseline="0" dirty="0" err="1" smtClean="0"/>
              <a:t>age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where</a:t>
            </a:r>
            <a:r>
              <a:rPr lang="fr-BE" baseline="0" dirty="0" smtClean="0"/>
              <a:t> information </a:t>
            </a:r>
            <a:r>
              <a:rPr lang="fr-BE" baseline="0" dirty="0" err="1" smtClean="0"/>
              <a:t>travels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faster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than</a:t>
            </a:r>
            <a:r>
              <a:rPr lang="fr-BE" baseline="0" dirty="0" smtClean="0"/>
              <a:t> the time to </a:t>
            </a:r>
            <a:r>
              <a:rPr lang="fr-BE" baseline="0" dirty="0" err="1" smtClean="0"/>
              <a:t>process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necessary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filter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1629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Endorsement</a:t>
            </a:r>
            <a:r>
              <a:rPr lang="fr-BE" dirty="0" smtClean="0"/>
              <a:t>: </a:t>
            </a:r>
            <a:r>
              <a:rPr lang="fr-BE" dirty="0" err="1" smtClean="0"/>
              <a:t>ClIC</a:t>
            </a:r>
            <a:r>
              <a:rPr lang="fr-BE" dirty="0" smtClean="0"/>
              <a:t> and</a:t>
            </a:r>
            <a:r>
              <a:rPr lang="fr-BE" baseline="0" dirty="0" smtClean="0"/>
              <a:t> SORP </a:t>
            </a:r>
            <a:r>
              <a:rPr lang="fr-BE" baseline="0" dirty="0" err="1" smtClean="0"/>
              <a:t>likely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endorsed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given</a:t>
            </a:r>
            <a:r>
              <a:rPr lang="fr-BE" baseline="0" dirty="0" smtClean="0"/>
              <a:t> contributions and position.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So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important: Dave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the first </a:t>
            </a:r>
            <a:r>
              <a:rPr lang="fr-BE" baseline="0" dirty="0" err="1" smtClean="0"/>
              <a:t>person</a:t>
            </a:r>
            <a:r>
              <a:rPr lang="fr-BE" baseline="0" dirty="0" smtClean="0"/>
              <a:t> to talk to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 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AMPS: </a:t>
            </a:r>
            <a:r>
              <a:rPr lang="fr-BE" baseline="0" dirty="0" err="1" smtClean="0"/>
              <a:t>Antarctic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Mesoscale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Prediction</a:t>
            </a:r>
            <a:r>
              <a:rPr lang="fr-BE" baseline="0" dirty="0" smtClean="0"/>
              <a:t> System</a:t>
            </a:r>
          </a:p>
          <a:p>
            <a:endParaRPr lang="fr-BE" baseline="0" dirty="0" smtClean="0"/>
          </a:p>
          <a:p>
            <a:r>
              <a:rPr lang="fr-BE" baseline="0" dirty="0" err="1" smtClean="0"/>
              <a:t>IOPs</a:t>
            </a:r>
            <a:r>
              <a:rPr lang="fr-BE" baseline="0" dirty="0" smtClean="0"/>
              <a:t>: SH: key </a:t>
            </a:r>
            <a:r>
              <a:rPr lang="fr-BE" baseline="0" dirty="0" err="1" smtClean="0"/>
              <a:t>period</a:t>
            </a:r>
            <a:r>
              <a:rPr lang="fr-BE" baseline="0" dirty="0" smtClean="0"/>
              <a:t> for </a:t>
            </a:r>
            <a:r>
              <a:rPr lang="fr-BE" baseline="0" dirty="0" err="1" smtClean="0"/>
              <a:t>improving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predictions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because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logistics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tourism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research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capacity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easier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summer</a:t>
            </a:r>
            <a:r>
              <a:rPr lang="fr-BE" baseline="0" dirty="0" smtClean="0"/>
              <a:t>. NH: longer (</a:t>
            </a:r>
            <a:r>
              <a:rPr lang="fr-BE" baseline="0" dirty="0" err="1" smtClean="0"/>
              <a:t>june</a:t>
            </a:r>
            <a:r>
              <a:rPr lang="fr-BE" baseline="0" dirty="0" smtClean="0"/>
              <a:t>-sep and jan-</a:t>
            </a:r>
            <a:r>
              <a:rPr lang="fr-BE" baseline="0" dirty="0" err="1" smtClean="0"/>
              <a:t>mar</a:t>
            </a:r>
            <a:r>
              <a:rPr lang="fr-BE" baseline="0" dirty="0" smtClean="0"/>
              <a:t>)</a:t>
            </a:r>
          </a:p>
          <a:p>
            <a:endParaRPr lang="fr-BE" baseline="0" dirty="0" smtClean="0"/>
          </a:p>
          <a:p>
            <a:r>
              <a:rPr lang="fr-BE" baseline="0" dirty="0" smtClean="0"/>
              <a:t>Twitter: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live at the </a:t>
            </a:r>
            <a:r>
              <a:rPr lang="fr-BE" baseline="0" dirty="0" err="1" smtClean="0"/>
              <a:t>age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where</a:t>
            </a:r>
            <a:r>
              <a:rPr lang="fr-BE" baseline="0" dirty="0" smtClean="0"/>
              <a:t> information </a:t>
            </a:r>
            <a:r>
              <a:rPr lang="fr-BE" baseline="0" dirty="0" err="1" smtClean="0"/>
              <a:t>travels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faster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than</a:t>
            </a:r>
            <a:r>
              <a:rPr lang="fr-BE" baseline="0" dirty="0" smtClean="0"/>
              <a:t> the time to </a:t>
            </a:r>
            <a:r>
              <a:rPr lang="fr-BE" baseline="0" dirty="0" err="1" smtClean="0"/>
              <a:t>process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necessary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filter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5685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Endorsement</a:t>
            </a:r>
            <a:r>
              <a:rPr lang="fr-BE" dirty="0" smtClean="0"/>
              <a:t>: </a:t>
            </a:r>
            <a:r>
              <a:rPr lang="fr-BE" dirty="0" err="1" smtClean="0"/>
              <a:t>ClIC</a:t>
            </a:r>
            <a:r>
              <a:rPr lang="fr-BE" dirty="0" smtClean="0"/>
              <a:t> and</a:t>
            </a:r>
            <a:r>
              <a:rPr lang="fr-BE" baseline="0" dirty="0" smtClean="0"/>
              <a:t> SORP </a:t>
            </a:r>
            <a:r>
              <a:rPr lang="fr-BE" baseline="0" dirty="0" err="1" smtClean="0"/>
              <a:t>likely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endorsed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given</a:t>
            </a:r>
            <a:r>
              <a:rPr lang="fr-BE" baseline="0" dirty="0" smtClean="0"/>
              <a:t> contributions and position.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So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important: Dave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the first </a:t>
            </a:r>
            <a:r>
              <a:rPr lang="fr-BE" baseline="0" dirty="0" err="1" smtClean="0"/>
              <a:t>person</a:t>
            </a:r>
            <a:r>
              <a:rPr lang="fr-BE" baseline="0" dirty="0" smtClean="0"/>
              <a:t> to talk to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 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Twitter: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live at the </a:t>
            </a:r>
            <a:r>
              <a:rPr lang="fr-BE" baseline="0" dirty="0" err="1" smtClean="0"/>
              <a:t>age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where</a:t>
            </a:r>
            <a:r>
              <a:rPr lang="fr-BE" baseline="0" dirty="0" smtClean="0"/>
              <a:t> information </a:t>
            </a:r>
            <a:r>
              <a:rPr lang="fr-BE" baseline="0" dirty="0" err="1" smtClean="0"/>
              <a:t>travels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faster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than</a:t>
            </a:r>
            <a:r>
              <a:rPr lang="fr-BE" baseline="0" dirty="0" smtClean="0"/>
              <a:t> the time to </a:t>
            </a:r>
            <a:r>
              <a:rPr lang="fr-BE" baseline="0" dirty="0" err="1" smtClean="0"/>
              <a:t>process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necessary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filter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6336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Endorsement</a:t>
            </a:r>
            <a:r>
              <a:rPr lang="fr-BE" dirty="0" smtClean="0"/>
              <a:t>: </a:t>
            </a:r>
            <a:r>
              <a:rPr lang="fr-BE" dirty="0" err="1" smtClean="0"/>
              <a:t>ClIC</a:t>
            </a:r>
            <a:r>
              <a:rPr lang="fr-BE" dirty="0" smtClean="0"/>
              <a:t> and</a:t>
            </a:r>
            <a:r>
              <a:rPr lang="fr-BE" baseline="0" dirty="0" smtClean="0"/>
              <a:t> SORP </a:t>
            </a:r>
            <a:r>
              <a:rPr lang="fr-BE" baseline="0" dirty="0" err="1" smtClean="0"/>
              <a:t>likely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endorsed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given</a:t>
            </a:r>
            <a:r>
              <a:rPr lang="fr-BE" baseline="0" dirty="0" smtClean="0"/>
              <a:t> contributions and position.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So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important: Dave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the first </a:t>
            </a:r>
            <a:r>
              <a:rPr lang="fr-BE" baseline="0" dirty="0" err="1" smtClean="0"/>
              <a:t>person</a:t>
            </a:r>
            <a:r>
              <a:rPr lang="fr-BE" baseline="0" dirty="0" smtClean="0"/>
              <a:t> to talk to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 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Twitter: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live at the </a:t>
            </a:r>
            <a:r>
              <a:rPr lang="fr-BE" baseline="0" dirty="0" err="1" smtClean="0"/>
              <a:t>age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where</a:t>
            </a:r>
            <a:r>
              <a:rPr lang="fr-BE" baseline="0" dirty="0" smtClean="0"/>
              <a:t> information </a:t>
            </a:r>
            <a:r>
              <a:rPr lang="fr-BE" baseline="0" dirty="0" err="1" smtClean="0"/>
              <a:t>travels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faster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than</a:t>
            </a:r>
            <a:r>
              <a:rPr lang="fr-BE" baseline="0" dirty="0" smtClean="0"/>
              <a:t> the time to </a:t>
            </a:r>
            <a:r>
              <a:rPr lang="fr-BE" baseline="0" dirty="0" err="1" smtClean="0"/>
              <a:t>process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necessary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filter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2982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Endorsement</a:t>
            </a:r>
            <a:r>
              <a:rPr lang="fr-BE" dirty="0" smtClean="0"/>
              <a:t>: </a:t>
            </a:r>
            <a:r>
              <a:rPr lang="fr-BE" dirty="0" err="1" smtClean="0"/>
              <a:t>ClIC</a:t>
            </a:r>
            <a:r>
              <a:rPr lang="fr-BE" dirty="0" smtClean="0"/>
              <a:t> and</a:t>
            </a:r>
            <a:r>
              <a:rPr lang="fr-BE" baseline="0" dirty="0" smtClean="0"/>
              <a:t> SORP </a:t>
            </a:r>
            <a:r>
              <a:rPr lang="fr-BE" baseline="0" dirty="0" err="1" smtClean="0"/>
              <a:t>likely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endorsed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given</a:t>
            </a:r>
            <a:r>
              <a:rPr lang="fr-BE" baseline="0" dirty="0" smtClean="0"/>
              <a:t> contributions and position.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So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important: Dave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the first </a:t>
            </a:r>
            <a:r>
              <a:rPr lang="fr-BE" baseline="0" dirty="0" err="1" smtClean="0"/>
              <a:t>person</a:t>
            </a:r>
            <a:r>
              <a:rPr lang="fr-BE" baseline="0" dirty="0" smtClean="0"/>
              <a:t> to talk to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 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Twitter: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live at the </a:t>
            </a:r>
            <a:r>
              <a:rPr lang="fr-BE" baseline="0" dirty="0" err="1" smtClean="0"/>
              <a:t>age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where</a:t>
            </a:r>
            <a:r>
              <a:rPr lang="fr-BE" baseline="0" dirty="0" smtClean="0"/>
              <a:t> information </a:t>
            </a:r>
            <a:r>
              <a:rPr lang="fr-BE" baseline="0" dirty="0" err="1" smtClean="0"/>
              <a:t>travels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faster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than</a:t>
            </a:r>
            <a:r>
              <a:rPr lang="fr-BE" baseline="0" dirty="0" smtClean="0"/>
              <a:t> the time to </a:t>
            </a:r>
            <a:r>
              <a:rPr lang="fr-BE" baseline="0" dirty="0" err="1" smtClean="0"/>
              <a:t>process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necessary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filter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366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Endorsement</a:t>
            </a:r>
            <a:r>
              <a:rPr lang="fr-BE" dirty="0" smtClean="0"/>
              <a:t>: </a:t>
            </a:r>
            <a:r>
              <a:rPr lang="fr-BE" dirty="0" err="1" smtClean="0"/>
              <a:t>ClIC</a:t>
            </a:r>
            <a:r>
              <a:rPr lang="fr-BE" dirty="0" smtClean="0"/>
              <a:t> and</a:t>
            </a:r>
            <a:r>
              <a:rPr lang="fr-BE" baseline="0" dirty="0" smtClean="0"/>
              <a:t> SORP </a:t>
            </a:r>
            <a:r>
              <a:rPr lang="fr-BE" baseline="0" dirty="0" err="1" smtClean="0"/>
              <a:t>likely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endorsed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given</a:t>
            </a:r>
            <a:r>
              <a:rPr lang="fr-BE" baseline="0" dirty="0" smtClean="0"/>
              <a:t> contributions and position.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So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important: Dave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the first </a:t>
            </a:r>
            <a:r>
              <a:rPr lang="fr-BE" baseline="0" dirty="0" err="1" smtClean="0"/>
              <a:t>person</a:t>
            </a:r>
            <a:r>
              <a:rPr lang="fr-BE" baseline="0" dirty="0" smtClean="0"/>
              <a:t> to talk to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 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Twitter: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live at the </a:t>
            </a:r>
            <a:r>
              <a:rPr lang="fr-BE" baseline="0" dirty="0" err="1" smtClean="0"/>
              <a:t>age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where</a:t>
            </a:r>
            <a:r>
              <a:rPr lang="fr-BE" baseline="0" dirty="0" smtClean="0"/>
              <a:t> information </a:t>
            </a:r>
            <a:r>
              <a:rPr lang="fr-BE" baseline="0" dirty="0" err="1" smtClean="0"/>
              <a:t>travels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faster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than</a:t>
            </a:r>
            <a:r>
              <a:rPr lang="fr-BE" baseline="0" dirty="0" smtClean="0"/>
              <a:t> the time to </a:t>
            </a:r>
            <a:r>
              <a:rPr lang="fr-BE" baseline="0" dirty="0" err="1" smtClean="0"/>
              <a:t>process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necessary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filter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503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 smtClean="0"/>
          </a:p>
          <a:p>
            <a:r>
              <a:rPr lang="fr-BE" dirty="0" err="1" smtClean="0"/>
              <a:t>It’s</a:t>
            </a:r>
            <a:r>
              <a:rPr lang="fr-BE" dirty="0" smtClean="0"/>
              <a:t> </a:t>
            </a:r>
            <a:r>
              <a:rPr lang="fr-BE" dirty="0" err="1" smtClean="0"/>
              <a:t>very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easy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get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ourselves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lost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jungle of </a:t>
            </a:r>
            <a:r>
              <a:rPr lang="fr-BE" baseline="0" dirty="0" err="1" smtClean="0"/>
              <a:t>acronyms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projects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names</a:t>
            </a:r>
            <a:r>
              <a:rPr lang="fr-BE" baseline="0" dirty="0" smtClean="0"/>
              <a:t> and contributions.</a:t>
            </a:r>
          </a:p>
          <a:p>
            <a:endParaRPr lang="fr-BE" dirty="0" smtClean="0"/>
          </a:p>
          <a:p>
            <a:r>
              <a:rPr lang="fr-BE" dirty="0" smtClean="0"/>
              <a:t>1/ YOPP </a:t>
            </a:r>
            <a:r>
              <a:rPr lang="fr-BE" dirty="0" err="1" smtClean="0"/>
              <a:t>is</a:t>
            </a:r>
            <a:r>
              <a:rPr lang="fr-BE" dirty="0" smtClean="0"/>
              <a:t> first and </a:t>
            </a:r>
            <a:r>
              <a:rPr lang="fr-BE" dirty="0" err="1" smtClean="0"/>
              <a:t>foremost</a:t>
            </a:r>
            <a:r>
              <a:rPr lang="fr-BE" dirty="0" smtClean="0"/>
              <a:t> about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prediction</a:t>
            </a:r>
            <a:r>
              <a:rPr lang="fr-BE" baseline="0" dirty="0" smtClean="0"/>
              <a:t>, and </a:t>
            </a:r>
            <a:r>
              <a:rPr lang="fr-BE" baseline="0" dirty="0" err="1" smtClean="0"/>
              <a:t>prediction</a:t>
            </a:r>
            <a:r>
              <a:rPr lang="fr-BE" baseline="0" dirty="0" smtClean="0"/>
              <a:t> at short time </a:t>
            </a:r>
            <a:r>
              <a:rPr lang="fr-BE" baseline="0" dirty="0" err="1" smtClean="0"/>
              <a:t>scales</a:t>
            </a:r>
            <a:r>
              <a:rPr lang="fr-BE" baseline="0" dirty="0" smtClean="0"/>
              <a:t> (</a:t>
            </a:r>
            <a:r>
              <a:rPr lang="fr-BE" baseline="0" dirty="0" err="1" smtClean="0"/>
              <a:t>hrs</a:t>
            </a:r>
            <a:r>
              <a:rPr lang="fr-BE" baseline="0" dirty="0" smtClean="0"/>
              <a:t> to a few </a:t>
            </a:r>
            <a:r>
              <a:rPr lang="fr-BE" baseline="0" dirty="0" err="1" smtClean="0"/>
              <a:t>months</a:t>
            </a:r>
            <a:r>
              <a:rPr lang="fr-BE" baseline="0" dirty="0" smtClean="0"/>
              <a:t>). </a:t>
            </a:r>
            <a:r>
              <a:rPr lang="fr-BE" baseline="0" dirty="0" err="1" smtClean="0"/>
              <a:t>Process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understanding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included</a:t>
            </a:r>
            <a:r>
              <a:rPr lang="fr-BE" baseline="0" dirty="0" smtClean="0"/>
              <a:t>, but not for </a:t>
            </a:r>
            <a:r>
              <a:rPr lang="fr-BE" baseline="0" dirty="0" err="1" smtClean="0"/>
              <a:t>itself</a:t>
            </a:r>
            <a:r>
              <a:rPr lang="fr-BE" baseline="0" dirty="0" smtClean="0"/>
              <a:t>. </a:t>
            </a:r>
            <a:r>
              <a:rPr lang="fr-BE" baseline="0" dirty="0" err="1" smtClean="0"/>
              <a:t>Same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state estimation; </a:t>
            </a:r>
            <a:r>
              <a:rPr lang="fr-BE" baseline="0" dirty="0" err="1" smtClean="0"/>
              <a:t>seen</a:t>
            </a:r>
            <a:r>
              <a:rPr lang="fr-BE" baseline="0" dirty="0" smtClean="0"/>
              <a:t> as </a:t>
            </a:r>
            <a:r>
              <a:rPr lang="fr-BE" baseline="0" dirty="0" err="1" smtClean="0"/>
              <a:t>potential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initialize</a:t>
            </a:r>
            <a:r>
              <a:rPr lang="fr-BE" baseline="0" dirty="0" smtClean="0"/>
              <a:t> system. </a:t>
            </a:r>
            <a:r>
              <a:rPr lang="fr-BE" baseline="0" dirty="0" err="1" smtClean="0"/>
              <a:t>It’s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understand</a:t>
            </a:r>
            <a:r>
              <a:rPr lang="fr-BE" baseline="0" dirty="0" smtClean="0"/>
              <a:t> in the case of the </a:t>
            </a:r>
            <a:r>
              <a:rPr lang="fr-BE" baseline="0" dirty="0" err="1" smtClean="0"/>
              <a:t>Southern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Ocean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predictions</a:t>
            </a:r>
            <a:r>
              <a:rPr lang="fr-BE" baseline="0" dirty="0" smtClean="0"/>
              <a:t> at short time </a:t>
            </a:r>
            <a:r>
              <a:rPr lang="fr-BE" baseline="0" dirty="0" err="1" smtClean="0"/>
              <a:t>scales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so</a:t>
            </a:r>
            <a:r>
              <a:rPr lang="fr-BE" baseline="0" dirty="0" smtClean="0"/>
              <a:t> important for us.</a:t>
            </a:r>
          </a:p>
          <a:p>
            <a:endParaRPr lang="fr-BE" baseline="0" dirty="0" smtClean="0"/>
          </a:p>
          <a:p>
            <a:r>
              <a:rPr lang="fr-BE" baseline="0" dirty="0" smtClean="0"/>
              <a:t>2/ 2017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not a long-</a:t>
            </a:r>
            <a:r>
              <a:rPr lang="fr-BE" baseline="0" dirty="0" err="1" smtClean="0"/>
              <a:t>term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milestone</a:t>
            </a:r>
            <a:r>
              <a:rPr lang="fr-BE" baseline="0" dirty="0" smtClean="0"/>
              <a:t>. </a:t>
            </a:r>
            <a:r>
              <a:rPr lang="fr-BE" baseline="0" dirty="0" err="1" smtClean="0"/>
              <a:t>It’s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already</a:t>
            </a:r>
            <a:r>
              <a:rPr lang="fr-BE" baseline="0" dirty="0" smtClean="0"/>
              <a:t> in 18 </a:t>
            </a:r>
            <a:r>
              <a:rPr lang="fr-BE" baseline="0" dirty="0" err="1" smtClean="0"/>
              <a:t>months</a:t>
            </a:r>
            <a:r>
              <a:rPr lang="fr-BE" baseline="0" dirty="0" smtClean="0"/>
              <a:t>.</a:t>
            </a:r>
          </a:p>
          <a:p>
            <a:endParaRPr lang="fr-BE" dirty="0" smtClean="0"/>
          </a:p>
          <a:p>
            <a:r>
              <a:rPr lang="fr-BE" dirty="0" smtClean="0"/>
              <a:t>3/ </a:t>
            </a:r>
            <a:r>
              <a:rPr lang="fr-BE" dirty="0" err="1" smtClean="0"/>
              <a:t>Make</a:t>
            </a:r>
            <a:r>
              <a:rPr lang="fr-BE" dirty="0" smtClean="0"/>
              <a:t> </a:t>
            </a:r>
            <a:r>
              <a:rPr lang="fr-BE" dirty="0" err="1" smtClean="0"/>
              <a:t>your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voice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heard</a:t>
            </a:r>
            <a:r>
              <a:rPr lang="fr-BE" baseline="0" dirty="0" smtClean="0"/>
              <a:t>.</a:t>
            </a:r>
          </a:p>
          <a:p>
            <a:endParaRPr lang="fr-BE" dirty="0" smtClean="0"/>
          </a:p>
          <a:p>
            <a:r>
              <a:rPr lang="fr-BE" dirty="0" smtClean="0"/>
              <a:t>4/ not </a:t>
            </a:r>
            <a:r>
              <a:rPr lang="fr-BE" dirty="0" err="1" smtClean="0"/>
              <a:t>funded</a:t>
            </a:r>
            <a:r>
              <a:rPr lang="fr-BE" dirty="0" smtClean="0"/>
              <a:t>. </a:t>
            </a:r>
            <a:r>
              <a:rPr lang="fr-BE" dirty="0" err="1" smtClean="0"/>
              <a:t>Don’t</a:t>
            </a:r>
            <a:r>
              <a:rPr lang="fr-BE" dirty="0" smtClean="0"/>
              <a:t> </a:t>
            </a:r>
            <a:r>
              <a:rPr lang="fr-BE" dirty="0" err="1" smtClean="0"/>
              <a:t>oversell</a:t>
            </a:r>
            <a:r>
              <a:rPr lang="fr-BE" dirty="0" smtClean="0"/>
              <a:t>. Go</a:t>
            </a:r>
            <a:r>
              <a:rPr lang="fr-BE" baseline="0" dirty="0" smtClean="0"/>
              <a:t> to the point. You </a:t>
            </a:r>
            <a:r>
              <a:rPr lang="fr-BE" baseline="0" dirty="0" err="1" smtClean="0"/>
              <a:t>won’t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receive</a:t>
            </a:r>
            <a:r>
              <a:rPr lang="fr-BE" baseline="0" dirty="0" smtClean="0"/>
              <a:t> extra </a:t>
            </a:r>
            <a:r>
              <a:rPr lang="fr-BE" baseline="0" dirty="0" err="1" smtClean="0"/>
              <a:t>funding</a:t>
            </a:r>
            <a:r>
              <a:rPr lang="fr-BE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07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* </a:t>
            </a:r>
            <a:r>
              <a:rPr lang="fr-BE" b="1" dirty="0" err="1" smtClean="0"/>
              <a:t>Acronym</a:t>
            </a:r>
            <a:r>
              <a:rPr lang="fr-BE" b="1" dirty="0" smtClean="0"/>
              <a:t>.</a:t>
            </a:r>
            <a:r>
              <a:rPr lang="fr-BE" baseline="0" dirty="0" smtClean="0"/>
              <a:t> You </a:t>
            </a:r>
            <a:r>
              <a:rPr lang="fr-BE" baseline="0" dirty="0" err="1" smtClean="0"/>
              <a:t>can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quickly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lost</a:t>
            </a:r>
            <a:r>
              <a:rPr lang="fr-BE" baseline="0" dirty="0" smtClean="0"/>
              <a:t> if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don’t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speak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language</a:t>
            </a:r>
            <a:r>
              <a:rPr lang="fr-BE" baseline="0" dirty="0" smtClean="0"/>
              <a:t> and in </a:t>
            </a:r>
            <a:r>
              <a:rPr lang="fr-BE" baseline="0" dirty="0" err="1" smtClean="0"/>
              <a:t>fact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</a:t>
            </a:r>
            <a:r>
              <a:rPr lang="fr-BE" dirty="0" err="1" smtClean="0"/>
              <a:t>ou</a:t>
            </a:r>
            <a:r>
              <a:rPr lang="fr-BE" dirty="0" smtClean="0"/>
              <a:t> </a:t>
            </a:r>
            <a:r>
              <a:rPr lang="fr-BE" dirty="0" err="1" smtClean="0"/>
              <a:t>would</a:t>
            </a:r>
            <a:r>
              <a:rPr lang="fr-BE" dirty="0" smtClean="0"/>
              <a:t> </a:t>
            </a:r>
            <a:r>
              <a:rPr lang="fr-BE" dirty="0" err="1" smtClean="0"/>
              <a:t>need</a:t>
            </a:r>
            <a:r>
              <a:rPr lang="fr-BE" dirty="0" smtClean="0"/>
              <a:t> </a:t>
            </a:r>
            <a:r>
              <a:rPr lang="fr-BE" dirty="0" err="1" smtClean="0"/>
              <a:t>three</a:t>
            </a:r>
            <a:r>
              <a:rPr lang="fr-BE" dirty="0" smtClean="0"/>
              <a:t> </a:t>
            </a:r>
            <a:r>
              <a:rPr lang="fr-BE" dirty="0" err="1" smtClean="0"/>
              <a:t>PhDs</a:t>
            </a:r>
            <a:r>
              <a:rPr lang="fr-BE" dirty="0" smtClean="0"/>
              <a:t> in </a:t>
            </a:r>
            <a:r>
              <a:rPr lang="fr-BE" dirty="0" err="1" smtClean="0"/>
              <a:t>astrophysics</a:t>
            </a:r>
            <a:r>
              <a:rPr lang="fr-BE" dirty="0" smtClean="0"/>
              <a:t> to master all </a:t>
            </a:r>
            <a:r>
              <a:rPr lang="fr-BE" dirty="0" err="1" smtClean="0"/>
              <a:t>these</a:t>
            </a:r>
            <a:r>
              <a:rPr lang="fr-BE" dirty="0" smtClean="0"/>
              <a:t> </a:t>
            </a:r>
            <a:r>
              <a:rPr lang="fr-BE" dirty="0" err="1" smtClean="0"/>
              <a:t>acronyms</a:t>
            </a:r>
            <a:r>
              <a:rPr lang="fr-BE" dirty="0" smtClean="0"/>
              <a:t>,</a:t>
            </a:r>
            <a:r>
              <a:rPr lang="fr-BE" baseline="0" dirty="0" smtClean="0"/>
              <a:t> and I </a:t>
            </a:r>
            <a:r>
              <a:rPr lang="fr-BE" baseline="0" dirty="0" err="1" smtClean="0"/>
              <a:t>can</a:t>
            </a:r>
            <a:r>
              <a:rPr lang="fr-BE" baseline="0" dirty="0" smtClean="0"/>
              <a:t> tell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I’m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here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only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showing</a:t>
            </a:r>
            <a:r>
              <a:rPr lang="fr-BE" baseline="0" dirty="0" smtClean="0"/>
              <a:t> the visible part of iceberg – the total </a:t>
            </a:r>
            <a:r>
              <a:rPr lang="fr-BE" baseline="0" dirty="0" err="1" smtClean="0"/>
              <a:t>can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easily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extend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beyond</a:t>
            </a:r>
            <a:r>
              <a:rPr lang="fr-BE" baseline="0" dirty="0" smtClean="0"/>
              <a:t> 100.</a:t>
            </a:r>
            <a:endParaRPr lang="fr-BE" dirty="0" smtClean="0"/>
          </a:p>
          <a:p>
            <a:endParaRPr lang="fr-BE" dirty="0" smtClean="0"/>
          </a:p>
          <a:p>
            <a:r>
              <a:rPr lang="fr-BE" dirty="0" smtClean="0"/>
              <a:t>* So</a:t>
            </a:r>
            <a:r>
              <a:rPr lang="fr-BE" baseline="0" dirty="0" smtClean="0"/>
              <a:t> the </a:t>
            </a:r>
            <a:r>
              <a:rPr lang="fr-BE" b="1" baseline="0" dirty="0" err="1" smtClean="0"/>
              <a:t>year</a:t>
            </a:r>
            <a:r>
              <a:rPr lang="fr-BE" b="1" baseline="0" dirty="0" smtClean="0"/>
              <a:t> of polar </a:t>
            </a:r>
            <a:r>
              <a:rPr lang="fr-BE" b="1" baseline="0" dirty="0" err="1" smtClean="0"/>
              <a:t>prediction</a:t>
            </a:r>
            <a:r>
              <a:rPr lang="fr-BE" b="1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first and </a:t>
            </a:r>
            <a:r>
              <a:rPr lang="fr-BE" baseline="0" dirty="0" err="1" smtClean="0"/>
              <a:t>foremost</a:t>
            </a:r>
            <a:r>
              <a:rPr lang="fr-BE" baseline="0" dirty="0" smtClean="0"/>
              <a:t> an initiative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the Polar </a:t>
            </a:r>
            <a:r>
              <a:rPr lang="fr-BE" baseline="0" dirty="0" err="1" smtClean="0"/>
              <a:t>Prediction</a:t>
            </a:r>
            <a:r>
              <a:rPr lang="fr-BE" baseline="0" dirty="0" smtClean="0"/>
              <a:t> Project, </a:t>
            </a:r>
            <a:r>
              <a:rPr lang="fr-BE" baseline="0" dirty="0" err="1" smtClean="0"/>
              <a:t>which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itself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depends</a:t>
            </a:r>
            <a:r>
              <a:rPr lang="fr-BE" baseline="0" dirty="0" smtClean="0"/>
              <a:t> on the World </a:t>
            </a:r>
            <a:r>
              <a:rPr lang="fr-BE" b="1" baseline="0" dirty="0" err="1" smtClean="0"/>
              <a:t>Weather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Research</a:t>
            </a:r>
            <a:r>
              <a:rPr lang="fr-BE" baseline="0" dirty="0" smtClean="0"/>
              <a:t> Programme. </a:t>
            </a:r>
            <a:r>
              <a:rPr lang="fr-BE" baseline="0" dirty="0" err="1" smtClean="0"/>
              <a:t>It’s</a:t>
            </a:r>
            <a:r>
              <a:rPr lang="fr-BE" baseline="0" dirty="0" smtClean="0"/>
              <a:t> important to </a:t>
            </a:r>
            <a:r>
              <a:rPr lang="fr-BE" baseline="0" dirty="0" err="1" smtClean="0"/>
              <a:t>keep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mind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project</a:t>
            </a:r>
            <a:r>
              <a:rPr lang="fr-BE" baseline="0" dirty="0" smtClean="0"/>
              <a:t> has a </a:t>
            </a:r>
            <a:r>
              <a:rPr lang="fr-BE" baseline="0" dirty="0" err="1" smtClean="0"/>
              <a:t>strong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weather</a:t>
            </a:r>
            <a:r>
              <a:rPr lang="fr-BE" baseline="0" dirty="0" smtClean="0"/>
              <a:t> component,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people </a:t>
            </a:r>
            <a:r>
              <a:rPr lang="fr-BE" baseline="0" dirty="0" err="1" smtClean="0"/>
              <a:t>mostly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think</a:t>
            </a:r>
            <a:r>
              <a:rPr lang="fr-BE" baseline="0" dirty="0" smtClean="0"/>
              <a:t> « </a:t>
            </a:r>
            <a:r>
              <a:rPr lang="fr-BE" baseline="0" dirty="0" err="1" smtClean="0"/>
              <a:t>operationally</a:t>
            </a:r>
            <a:r>
              <a:rPr lang="fr-BE" baseline="0" dirty="0" smtClean="0"/>
              <a:t> » and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regionally</a:t>
            </a:r>
            <a:r>
              <a:rPr lang="fr-BE" baseline="0" dirty="0" smtClean="0"/>
              <a:t>, on time </a:t>
            </a:r>
            <a:r>
              <a:rPr lang="fr-BE" baseline="0" dirty="0" err="1" smtClean="0"/>
              <a:t>scales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hours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days</a:t>
            </a:r>
            <a:r>
              <a:rPr lang="fr-BE" baseline="0" dirty="0" smtClean="0"/>
              <a:t>.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 the YOPP </a:t>
            </a:r>
            <a:r>
              <a:rPr lang="fr-BE" baseline="0" dirty="0" err="1" smtClean="0"/>
              <a:t>was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endorsed</a:t>
            </a:r>
            <a:r>
              <a:rPr lang="fr-BE" baseline="0" dirty="0" smtClean="0"/>
              <a:t> by the Polar </a:t>
            </a:r>
            <a:r>
              <a:rPr lang="fr-BE" baseline="0" dirty="0" err="1" smtClean="0"/>
              <a:t>Climate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Predictability</a:t>
            </a:r>
            <a:r>
              <a:rPr lang="fr-BE" baseline="0" dirty="0" smtClean="0"/>
              <a:t> initiative to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give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climate</a:t>
            </a:r>
            <a:r>
              <a:rPr lang="fr-BE" baseline="0" dirty="0" smtClean="0"/>
              <a:t> dimension.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* The </a:t>
            </a:r>
            <a:r>
              <a:rPr lang="fr-BE" b="1" baseline="0" dirty="0" smtClean="0"/>
              <a:t>SORP </a:t>
            </a:r>
            <a:r>
              <a:rPr lang="fr-BE" baseline="0" dirty="0" err="1" smtClean="0"/>
              <a:t>definitely</a:t>
            </a:r>
            <a:r>
              <a:rPr lang="fr-BE" baseline="0" dirty="0" smtClean="0"/>
              <a:t> lies on the </a:t>
            </a:r>
            <a:r>
              <a:rPr lang="fr-BE" baseline="0" dirty="0" err="1" smtClean="0"/>
              <a:t>climate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side</a:t>
            </a:r>
            <a:r>
              <a:rPr lang="fr-BE" baseline="0" dirty="0" smtClean="0"/>
              <a:t> and has been </a:t>
            </a:r>
            <a:r>
              <a:rPr lang="fr-BE" baseline="0" dirty="0" err="1" smtClean="0"/>
              <a:t>endorsed</a:t>
            </a:r>
            <a:r>
              <a:rPr lang="fr-BE" baseline="0" dirty="0" smtClean="0"/>
              <a:t> by </a:t>
            </a:r>
            <a:r>
              <a:rPr lang="fr-BE" baseline="0" dirty="0" err="1" smtClean="0"/>
              <a:t>several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projects</a:t>
            </a:r>
            <a:r>
              <a:rPr lang="fr-BE" baseline="0" dirty="0" smtClean="0"/>
              <a:t>.</a:t>
            </a:r>
          </a:p>
          <a:p>
            <a:endParaRPr lang="fr-BE" dirty="0" smtClean="0"/>
          </a:p>
          <a:p>
            <a:r>
              <a:rPr lang="fr-BE" dirty="0" smtClean="0"/>
              <a:t>The </a:t>
            </a:r>
            <a:r>
              <a:rPr lang="fr-BE" b="1" dirty="0" smtClean="0"/>
              <a:t>second </a:t>
            </a:r>
            <a:r>
              <a:rPr lang="fr-BE" b="1" dirty="0" err="1" smtClean="0"/>
              <a:t>thing</a:t>
            </a:r>
            <a:r>
              <a:rPr lang="fr-BE" dirty="0" smtClean="0"/>
              <a:t> </a:t>
            </a:r>
            <a:r>
              <a:rPr lang="fr-BE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takes</a:t>
            </a:r>
            <a:r>
              <a:rPr lang="fr-BE" baseline="0" dirty="0" smtClean="0"/>
              <a:t> time to </a:t>
            </a:r>
            <a:r>
              <a:rPr lang="fr-BE" baseline="0" dirty="0" err="1" smtClean="0"/>
              <a:t>process</a:t>
            </a:r>
            <a:r>
              <a:rPr lang="fr-BE" baseline="0" dirty="0" smtClean="0"/>
              <a:t> for a </a:t>
            </a:r>
            <a:r>
              <a:rPr lang="fr-BE" baseline="0" dirty="0" err="1" smtClean="0"/>
              <a:t>newbie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like</a:t>
            </a:r>
            <a:r>
              <a:rPr lang="fr-BE" baseline="0" dirty="0" smtClean="0"/>
              <a:t> me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how </a:t>
            </a:r>
            <a:r>
              <a:rPr lang="fr-BE" baseline="0" dirty="0" err="1" smtClean="0"/>
              <a:t>these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projects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interconnected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where</a:t>
            </a:r>
            <a:r>
              <a:rPr lang="fr-BE" baseline="0" dirty="0" smtClean="0"/>
              <a:t> money </a:t>
            </a:r>
            <a:r>
              <a:rPr lang="fr-BE" baseline="0" dirty="0" err="1" smtClean="0"/>
              <a:t>flows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where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doesn’t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what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names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associated</a:t>
            </a:r>
            <a:endParaRPr lang="fr-BE" baseline="0" dirty="0" smtClean="0"/>
          </a:p>
          <a:p>
            <a:r>
              <a:rPr lang="fr-BE" baseline="0" dirty="0" smtClean="0"/>
              <a:t> </a:t>
            </a:r>
            <a:endParaRPr lang="fr-BE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983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*The </a:t>
            </a:r>
            <a:r>
              <a:rPr lang="fr-BE" b="1" dirty="0" err="1" smtClean="0"/>
              <a:t>link</a:t>
            </a:r>
            <a:r>
              <a:rPr lang="fr-BE" dirty="0" smtClean="0"/>
              <a:t> </a:t>
            </a:r>
            <a:r>
              <a:rPr lang="fr-BE" dirty="0" err="1" smtClean="0"/>
              <a:t>between</a:t>
            </a:r>
            <a:r>
              <a:rPr lang="fr-BE" dirty="0" smtClean="0"/>
              <a:t> YOPP and SORP </a:t>
            </a:r>
            <a:r>
              <a:rPr lang="fr-BE" dirty="0" err="1" smtClean="0"/>
              <a:t>might</a:t>
            </a:r>
            <a:r>
              <a:rPr lang="fr-BE" dirty="0" smtClean="0"/>
              <a:t> not </a:t>
            </a:r>
            <a:r>
              <a:rPr lang="fr-BE" dirty="0" err="1" smtClean="0"/>
              <a:t>seem</a:t>
            </a:r>
            <a:r>
              <a:rPr lang="fr-BE" dirty="0" smtClean="0"/>
              <a:t> </a:t>
            </a:r>
            <a:r>
              <a:rPr lang="fr-BE" dirty="0" err="1" smtClean="0"/>
              <a:t>obvious</a:t>
            </a:r>
            <a:r>
              <a:rPr lang="fr-BE" dirty="0" smtClean="0"/>
              <a:t> at first </a:t>
            </a:r>
            <a:r>
              <a:rPr lang="fr-BE" dirty="0" err="1" smtClean="0"/>
              <a:t>sight</a:t>
            </a:r>
            <a:r>
              <a:rPr lang="fr-BE" dirty="0" smtClean="0"/>
              <a:t>, </a:t>
            </a:r>
            <a:r>
              <a:rPr lang="fr-BE" dirty="0" err="1" smtClean="0"/>
              <a:t>because</a:t>
            </a:r>
            <a:r>
              <a:rPr lang="fr-BE" dirty="0" smtClean="0"/>
              <a:t> </a:t>
            </a:r>
            <a:r>
              <a:rPr lang="fr-BE" dirty="0" err="1" smtClean="0"/>
              <a:t>they’re</a:t>
            </a:r>
            <a:r>
              <a:rPr lang="fr-BE" dirty="0" smtClean="0"/>
              <a:t> </a:t>
            </a:r>
            <a:r>
              <a:rPr lang="fr-BE" dirty="0" err="1" smtClean="0"/>
              <a:t>only</a:t>
            </a:r>
            <a:r>
              <a:rPr lang="fr-BE" dirty="0" smtClean="0"/>
              <a:t> cousins </a:t>
            </a:r>
            <a:r>
              <a:rPr lang="fr-BE" dirty="0" err="1" smtClean="0"/>
              <a:t>through</a:t>
            </a:r>
            <a:r>
              <a:rPr lang="fr-BE" dirty="0" smtClean="0"/>
              <a:t> the </a:t>
            </a:r>
            <a:r>
              <a:rPr lang="fr-BE" dirty="0" err="1" smtClean="0"/>
              <a:t>common</a:t>
            </a:r>
            <a:r>
              <a:rPr lang="fr-BE" dirty="0" smtClean="0"/>
              <a:t> </a:t>
            </a:r>
            <a:r>
              <a:rPr lang="fr-BE" dirty="0" err="1" smtClean="0"/>
              <a:t>ancestor</a:t>
            </a:r>
            <a:r>
              <a:rPr lang="fr-BE" baseline="0" dirty="0" smtClean="0"/>
              <a:t> WCRP, if I </a:t>
            </a:r>
            <a:r>
              <a:rPr lang="fr-BE" baseline="0" dirty="0" err="1" smtClean="0"/>
              <a:t>may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say</a:t>
            </a:r>
            <a:r>
              <a:rPr lang="fr-BE" baseline="0" dirty="0" smtClean="0"/>
              <a:t>, but in </a:t>
            </a:r>
            <a:r>
              <a:rPr lang="fr-BE" baseline="0" dirty="0" err="1" smtClean="0"/>
              <a:t>fact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looking</a:t>
            </a:r>
            <a:r>
              <a:rPr lang="fr-BE" baseline="0" dirty="0" smtClean="0"/>
              <a:t> at the </a:t>
            </a:r>
            <a:r>
              <a:rPr lang="fr-BE" baseline="0" dirty="0" err="1" smtClean="0"/>
              <a:t>general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terms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both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start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realize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many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overlapping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activities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exist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between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these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two</a:t>
            </a:r>
            <a:r>
              <a:rPr lang="fr-BE" baseline="0" dirty="0" smtClean="0"/>
              <a:t> groups</a:t>
            </a:r>
          </a:p>
          <a:p>
            <a:endParaRPr lang="fr-BE" baseline="0" dirty="0" smtClean="0"/>
          </a:p>
          <a:p>
            <a:r>
              <a:rPr lang="fr-BE" baseline="0" dirty="0" smtClean="0"/>
              <a:t>* All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might</a:t>
            </a:r>
            <a:r>
              <a:rPr lang="fr-BE" baseline="0" dirty="0" smtClean="0"/>
              <a:t> not </a:t>
            </a:r>
            <a:r>
              <a:rPr lang="fr-BE" baseline="0" dirty="0" err="1" smtClean="0"/>
              <a:t>sound</a:t>
            </a:r>
            <a:r>
              <a:rPr lang="fr-BE" baseline="0" dirty="0" smtClean="0"/>
              <a:t> new to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, but at least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does</a:t>
            </a:r>
            <a:r>
              <a:rPr lang="fr-BE" baseline="0" dirty="0" smtClean="0"/>
              <a:t> for me. And </a:t>
            </a:r>
            <a:r>
              <a:rPr lang="fr-BE" baseline="0" dirty="0" err="1" smtClean="0"/>
              <a:t>hopefully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makes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everyone’s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ideas</a:t>
            </a:r>
            <a:r>
              <a:rPr lang="fr-BE" baseline="0" dirty="0" smtClean="0"/>
              <a:t> a bit </a:t>
            </a:r>
            <a:r>
              <a:rPr lang="fr-BE" baseline="0" dirty="0" err="1" smtClean="0"/>
              <a:t>clearer</a:t>
            </a:r>
            <a:r>
              <a:rPr lang="fr-BE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983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OK </a:t>
            </a:r>
            <a:r>
              <a:rPr lang="fr-BE" dirty="0" err="1" smtClean="0"/>
              <a:t>now</a:t>
            </a:r>
            <a:r>
              <a:rPr lang="fr-BE" dirty="0" smtClean="0"/>
              <a:t> </a:t>
            </a:r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this</a:t>
            </a:r>
            <a:r>
              <a:rPr lang="fr-BE" dirty="0" smtClean="0"/>
              <a:t> </a:t>
            </a:r>
            <a:r>
              <a:rPr lang="fr-BE" dirty="0" err="1" smtClean="0"/>
              <a:t>year</a:t>
            </a:r>
            <a:r>
              <a:rPr lang="fr-BE" dirty="0" smtClean="0"/>
              <a:t> of polar </a:t>
            </a:r>
            <a:r>
              <a:rPr lang="fr-BE" dirty="0" err="1" smtClean="0"/>
              <a:t>prediction</a:t>
            </a:r>
            <a:r>
              <a:rPr lang="fr-BE" dirty="0" smtClean="0"/>
              <a:t>.</a:t>
            </a:r>
          </a:p>
          <a:p>
            <a:endParaRPr lang="fr-B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308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2017-2019: the </a:t>
            </a:r>
            <a:r>
              <a:rPr lang="fr-BE" dirty="0" err="1" smtClean="0"/>
              <a:t>bulk</a:t>
            </a:r>
            <a:r>
              <a:rPr lang="fr-BE" dirty="0" smtClean="0"/>
              <a:t>.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Three</a:t>
            </a:r>
            <a:r>
              <a:rPr lang="fr-BE" baseline="0" dirty="0" smtClean="0"/>
              <a:t> phases. </a:t>
            </a:r>
            <a:r>
              <a:rPr lang="fr-BE" baseline="0" dirty="0" err="1" smtClean="0"/>
              <a:t>Preparatory</a:t>
            </a:r>
            <a:r>
              <a:rPr lang="fr-BE" baseline="0" dirty="0" smtClean="0"/>
              <a:t> phase and consolidation phase</a:t>
            </a:r>
            <a:endParaRPr lang="fr-BE" dirty="0" smtClean="0"/>
          </a:p>
          <a:p>
            <a:endParaRPr lang="fr-B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308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308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Partners</a:t>
            </a:r>
            <a:r>
              <a:rPr lang="fr-BE" dirty="0" smtClean="0"/>
              <a:t>:</a:t>
            </a:r>
            <a:r>
              <a:rPr lang="fr-BE" baseline="0" dirty="0" smtClean="0"/>
              <a:t> international programmes, institutions, </a:t>
            </a:r>
            <a:r>
              <a:rPr lang="fr-BE" baseline="0" dirty="0" err="1" smtClean="0"/>
              <a:t>space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agencies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funding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agencies</a:t>
            </a:r>
            <a:r>
              <a:rPr lang="fr-BE" baseline="0" dirty="0" smtClean="0"/>
              <a:t>.</a:t>
            </a:r>
            <a:endParaRPr lang="fr-BE" dirty="0" smtClean="0"/>
          </a:p>
          <a:p>
            <a:endParaRPr lang="fr-BE" dirty="0" smtClean="0"/>
          </a:p>
          <a:p>
            <a:r>
              <a:rPr lang="fr-BE" dirty="0" smtClean="0"/>
              <a:t>The </a:t>
            </a:r>
            <a:r>
              <a:rPr lang="fr-BE" dirty="0" err="1" smtClean="0"/>
              <a:t>Year</a:t>
            </a:r>
            <a:r>
              <a:rPr lang="fr-BE" baseline="0" dirty="0" smtClean="0"/>
              <a:t> of Polar </a:t>
            </a:r>
            <a:r>
              <a:rPr lang="fr-BE" baseline="0" dirty="0" err="1" smtClean="0"/>
              <a:t>Prediction’s</a:t>
            </a:r>
            <a:r>
              <a:rPr lang="fr-BE" baseline="0" dirty="0" smtClean="0"/>
              <a:t> central objective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enable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significant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improvement</a:t>
            </a:r>
            <a:r>
              <a:rPr lang="fr-BE" baseline="0" dirty="0" smtClean="0"/>
              <a:t> in bi-polar </a:t>
            </a:r>
            <a:r>
              <a:rPr lang="fr-BE" baseline="0" dirty="0" err="1" smtClean="0"/>
              <a:t>prediction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activities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beyond</a:t>
            </a:r>
            <a:r>
              <a:rPr lang="fr-BE" baseline="0" dirty="0" smtClean="0"/>
              <a:t>, by </a:t>
            </a:r>
            <a:r>
              <a:rPr lang="fr-BE" baseline="0" dirty="0" err="1" smtClean="0"/>
              <a:t>coordinating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period</a:t>
            </a:r>
            <a:r>
              <a:rPr lang="fr-BE" baseline="0" dirty="0" smtClean="0"/>
              <a:t> of intensive </a:t>
            </a:r>
            <a:r>
              <a:rPr lang="fr-BE" baseline="0" dirty="0" err="1" smtClean="0"/>
              <a:t>activities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involving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modelling</a:t>
            </a:r>
            <a:r>
              <a:rPr lang="fr-BE" baseline="0" dirty="0" smtClean="0"/>
              <a:t> groups, </a:t>
            </a:r>
            <a:r>
              <a:rPr lang="fr-BE" baseline="0" dirty="0" err="1" smtClean="0"/>
              <a:t>observationalists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actors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outside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realm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scientific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research</a:t>
            </a:r>
            <a:r>
              <a:rPr lang="fr-BE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308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2017-2019: the </a:t>
            </a:r>
            <a:r>
              <a:rPr lang="fr-BE" dirty="0" err="1" smtClean="0"/>
              <a:t>bulk</a:t>
            </a:r>
            <a:r>
              <a:rPr lang="fr-BE" dirty="0" smtClean="0"/>
              <a:t>.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Preparatory</a:t>
            </a:r>
            <a:r>
              <a:rPr lang="fr-BE" baseline="0" dirty="0" smtClean="0"/>
              <a:t> phase and consolidation phase</a:t>
            </a:r>
            <a:endParaRPr lang="fr-BE" dirty="0" smtClean="0"/>
          </a:p>
          <a:p>
            <a:r>
              <a:rPr lang="fr-BE" dirty="0" err="1" smtClean="0"/>
              <a:t>Funding</a:t>
            </a:r>
            <a:endParaRPr lang="fr-BE" dirty="0" smtClean="0"/>
          </a:p>
          <a:p>
            <a:endParaRPr lang="fr-BE" dirty="0" smtClean="0"/>
          </a:p>
          <a:p>
            <a:r>
              <a:rPr lang="fr-BE" dirty="0" err="1" smtClean="0"/>
              <a:t>Partners</a:t>
            </a:r>
            <a:r>
              <a:rPr lang="fr-BE" dirty="0" smtClean="0"/>
              <a:t>:</a:t>
            </a:r>
            <a:r>
              <a:rPr lang="fr-BE" baseline="0" dirty="0" smtClean="0"/>
              <a:t> international programmes, institutions, </a:t>
            </a:r>
            <a:r>
              <a:rPr lang="fr-BE" baseline="0" dirty="0" err="1" smtClean="0"/>
              <a:t>space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agencies</a:t>
            </a:r>
            <a:endParaRPr lang="fr-BE" dirty="0" smtClean="0"/>
          </a:p>
          <a:p>
            <a:endParaRPr lang="fr-BE" dirty="0" smtClean="0"/>
          </a:p>
          <a:p>
            <a:r>
              <a:rPr lang="fr-BE" dirty="0" smtClean="0"/>
              <a:t>The </a:t>
            </a:r>
            <a:r>
              <a:rPr lang="fr-BE" dirty="0" err="1" smtClean="0"/>
              <a:t>Year</a:t>
            </a:r>
            <a:r>
              <a:rPr lang="fr-BE" baseline="0" dirty="0" smtClean="0"/>
              <a:t> of Polar </a:t>
            </a:r>
            <a:r>
              <a:rPr lang="fr-BE" baseline="0" dirty="0" err="1" smtClean="0"/>
              <a:t>Prediction’s</a:t>
            </a:r>
            <a:r>
              <a:rPr lang="fr-BE" baseline="0" dirty="0" smtClean="0"/>
              <a:t> central objective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enable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significant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improvement</a:t>
            </a:r>
            <a:r>
              <a:rPr lang="fr-BE" baseline="0" dirty="0" smtClean="0"/>
              <a:t> in bi-polar </a:t>
            </a:r>
            <a:r>
              <a:rPr lang="fr-BE" baseline="0" dirty="0" err="1" smtClean="0"/>
              <a:t>prediction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activities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beyond</a:t>
            </a:r>
            <a:r>
              <a:rPr lang="fr-BE" baseline="0" dirty="0" smtClean="0"/>
              <a:t>, by </a:t>
            </a:r>
            <a:r>
              <a:rPr lang="fr-BE" baseline="0" dirty="0" err="1" smtClean="0"/>
              <a:t>coordinating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period</a:t>
            </a:r>
            <a:r>
              <a:rPr lang="fr-BE" baseline="0" dirty="0" smtClean="0"/>
              <a:t> of intensive </a:t>
            </a:r>
            <a:r>
              <a:rPr lang="fr-BE" baseline="0" dirty="0" err="1" smtClean="0"/>
              <a:t>activities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involving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modelling</a:t>
            </a:r>
            <a:r>
              <a:rPr lang="fr-BE" baseline="0" dirty="0" smtClean="0"/>
              <a:t> groups, </a:t>
            </a:r>
            <a:r>
              <a:rPr lang="fr-BE" baseline="0" dirty="0" err="1" smtClean="0"/>
              <a:t>observationalists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actors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outside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realm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scientific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research</a:t>
            </a:r>
            <a:r>
              <a:rPr lang="fr-BE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308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2017-2019: the </a:t>
            </a:r>
            <a:r>
              <a:rPr lang="fr-BE" dirty="0" err="1" smtClean="0"/>
              <a:t>bulk</a:t>
            </a:r>
            <a:r>
              <a:rPr lang="fr-BE" dirty="0" smtClean="0"/>
              <a:t>.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Preparatory</a:t>
            </a:r>
            <a:r>
              <a:rPr lang="fr-BE" baseline="0" dirty="0" smtClean="0"/>
              <a:t> phase and consolidation phase</a:t>
            </a:r>
            <a:endParaRPr lang="fr-BE" dirty="0" smtClean="0"/>
          </a:p>
          <a:p>
            <a:r>
              <a:rPr lang="fr-BE" dirty="0" err="1" smtClean="0"/>
              <a:t>Funding</a:t>
            </a:r>
            <a:endParaRPr lang="fr-BE" dirty="0" smtClean="0"/>
          </a:p>
          <a:p>
            <a:endParaRPr lang="fr-BE" dirty="0" smtClean="0"/>
          </a:p>
          <a:p>
            <a:r>
              <a:rPr lang="fr-BE" dirty="0" err="1" smtClean="0"/>
              <a:t>Partners</a:t>
            </a:r>
            <a:r>
              <a:rPr lang="fr-BE" dirty="0" smtClean="0"/>
              <a:t>:</a:t>
            </a:r>
            <a:r>
              <a:rPr lang="fr-BE" baseline="0" dirty="0" smtClean="0"/>
              <a:t> international programmes, institutions, </a:t>
            </a:r>
            <a:r>
              <a:rPr lang="fr-BE" baseline="0" dirty="0" err="1" smtClean="0"/>
              <a:t>space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agencies</a:t>
            </a:r>
            <a:endParaRPr lang="fr-BE" dirty="0" smtClean="0"/>
          </a:p>
          <a:p>
            <a:endParaRPr lang="fr-BE" dirty="0" smtClean="0"/>
          </a:p>
          <a:p>
            <a:r>
              <a:rPr lang="fr-BE" b="1" dirty="0" smtClean="0"/>
              <a:t>The </a:t>
            </a:r>
            <a:r>
              <a:rPr lang="fr-BE" b="1" dirty="0" err="1" smtClean="0"/>
              <a:t>Year</a:t>
            </a:r>
            <a:r>
              <a:rPr lang="fr-BE" b="1" baseline="0" dirty="0" smtClean="0"/>
              <a:t> of Polar </a:t>
            </a:r>
            <a:r>
              <a:rPr lang="fr-BE" b="1" baseline="0" dirty="0" err="1" smtClean="0"/>
              <a:t>Prediction’s</a:t>
            </a:r>
            <a:r>
              <a:rPr lang="fr-BE" b="1" baseline="0" dirty="0" smtClean="0"/>
              <a:t> central objective </a:t>
            </a:r>
            <a:r>
              <a:rPr lang="fr-BE" b="1" baseline="0" dirty="0" err="1" smtClean="0"/>
              <a:t>is</a:t>
            </a:r>
            <a:r>
              <a:rPr lang="fr-BE" b="1" baseline="0" dirty="0" smtClean="0"/>
              <a:t> to </a:t>
            </a:r>
            <a:r>
              <a:rPr lang="fr-BE" b="1" baseline="0" dirty="0" err="1" smtClean="0"/>
              <a:t>enable</a:t>
            </a:r>
            <a:r>
              <a:rPr lang="fr-BE" b="1" baseline="0" dirty="0" smtClean="0"/>
              <a:t> a </a:t>
            </a:r>
            <a:r>
              <a:rPr lang="fr-BE" b="1" baseline="0" dirty="0" err="1" smtClean="0"/>
              <a:t>significant</a:t>
            </a:r>
            <a:r>
              <a:rPr lang="fr-BE" b="1" baseline="0" dirty="0" smtClean="0"/>
              <a:t> </a:t>
            </a:r>
            <a:r>
              <a:rPr lang="fr-BE" b="1" baseline="0" dirty="0" err="1" smtClean="0"/>
              <a:t>improvement</a:t>
            </a:r>
            <a:r>
              <a:rPr lang="fr-BE" b="1" baseline="0" dirty="0" smtClean="0"/>
              <a:t> in bi-polar </a:t>
            </a:r>
            <a:r>
              <a:rPr lang="fr-BE" b="1" baseline="0" dirty="0" err="1" smtClean="0"/>
              <a:t>prediction</a:t>
            </a:r>
            <a:r>
              <a:rPr lang="fr-BE" b="1" baseline="0" dirty="0" smtClean="0"/>
              <a:t> </a:t>
            </a:r>
            <a:r>
              <a:rPr lang="fr-BE" b="1" baseline="0" dirty="0" err="1" smtClean="0"/>
              <a:t>activities</a:t>
            </a:r>
            <a:r>
              <a:rPr lang="fr-BE" b="1" baseline="0" dirty="0" smtClean="0"/>
              <a:t> and </a:t>
            </a:r>
            <a:r>
              <a:rPr lang="fr-BE" b="1" baseline="0" dirty="0" err="1" smtClean="0"/>
              <a:t>beyond</a:t>
            </a:r>
            <a:r>
              <a:rPr lang="fr-BE" b="1" baseline="0" dirty="0" smtClean="0"/>
              <a:t>, by </a:t>
            </a:r>
            <a:r>
              <a:rPr lang="fr-BE" b="1" baseline="0" dirty="0" err="1" smtClean="0"/>
              <a:t>coordinating</a:t>
            </a:r>
            <a:r>
              <a:rPr lang="fr-BE" b="1" baseline="0" dirty="0" smtClean="0"/>
              <a:t> a </a:t>
            </a:r>
            <a:r>
              <a:rPr lang="fr-BE" b="1" baseline="0" dirty="0" err="1" smtClean="0"/>
              <a:t>period</a:t>
            </a:r>
            <a:r>
              <a:rPr lang="fr-BE" b="1" baseline="0" dirty="0" smtClean="0"/>
              <a:t> of intensive </a:t>
            </a:r>
            <a:r>
              <a:rPr lang="fr-BE" b="1" baseline="0" dirty="0" err="1" smtClean="0"/>
              <a:t>activities</a:t>
            </a:r>
            <a:r>
              <a:rPr lang="fr-BE" b="1" baseline="0" dirty="0" smtClean="0"/>
              <a:t> </a:t>
            </a:r>
            <a:r>
              <a:rPr lang="fr-BE" b="1" baseline="0" dirty="0" err="1" smtClean="0"/>
              <a:t>involving</a:t>
            </a:r>
            <a:r>
              <a:rPr lang="fr-BE" b="1" baseline="0" dirty="0" smtClean="0"/>
              <a:t> </a:t>
            </a:r>
            <a:r>
              <a:rPr lang="fr-BE" b="1" baseline="0" dirty="0" err="1" smtClean="0"/>
              <a:t>modelling</a:t>
            </a:r>
            <a:r>
              <a:rPr lang="fr-BE" b="1" baseline="0" dirty="0" smtClean="0"/>
              <a:t> groups, </a:t>
            </a:r>
            <a:r>
              <a:rPr lang="fr-BE" b="1" baseline="0" dirty="0" err="1" smtClean="0"/>
              <a:t>observationalists</a:t>
            </a:r>
            <a:r>
              <a:rPr lang="fr-BE" b="1" baseline="0" dirty="0" smtClean="0"/>
              <a:t> and </a:t>
            </a:r>
            <a:r>
              <a:rPr lang="fr-BE" b="1" baseline="0" dirty="0" err="1" smtClean="0"/>
              <a:t>actors</a:t>
            </a:r>
            <a:r>
              <a:rPr lang="fr-BE" b="1" baseline="0" dirty="0" smtClean="0"/>
              <a:t> </a:t>
            </a:r>
            <a:r>
              <a:rPr lang="fr-BE" b="1" baseline="0" dirty="0" err="1" smtClean="0"/>
              <a:t>outside</a:t>
            </a:r>
            <a:r>
              <a:rPr lang="fr-BE" b="1" baseline="0" dirty="0" smtClean="0"/>
              <a:t> the </a:t>
            </a:r>
            <a:r>
              <a:rPr lang="fr-BE" b="1" baseline="0" dirty="0" err="1" smtClean="0"/>
              <a:t>realm</a:t>
            </a:r>
            <a:r>
              <a:rPr lang="fr-BE" b="1" baseline="0" dirty="0" smtClean="0"/>
              <a:t> of </a:t>
            </a:r>
            <a:r>
              <a:rPr lang="fr-BE" b="1" baseline="0" dirty="0" err="1" smtClean="0"/>
              <a:t>scientific</a:t>
            </a:r>
            <a:r>
              <a:rPr lang="fr-BE" b="1" baseline="0" dirty="0" smtClean="0"/>
              <a:t> </a:t>
            </a:r>
            <a:r>
              <a:rPr lang="fr-BE" b="1" baseline="0" dirty="0" err="1" smtClean="0"/>
              <a:t>research</a:t>
            </a:r>
            <a:r>
              <a:rPr lang="fr-BE" b="1" baseline="0" dirty="0" smtClean="0"/>
              <a:t>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053-F098-4752-9450-D0BBD4F57C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961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AC36-28FB-4A16-9DF9-968170AEF5E3}" type="datetimeFigureOut">
              <a:rPr lang="en-US" smtClean="0"/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97309-9754-4C30-8C19-BC552D7F719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141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AC36-28FB-4A16-9DF9-968170AEF5E3}" type="datetimeFigureOut">
              <a:rPr lang="en-US" smtClean="0"/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97309-9754-4C30-8C19-BC552D7F719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019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AC36-28FB-4A16-9DF9-968170AEF5E3}" type="datetimeFigureOut">
              <a:rPr lang="en-US" smtClean="0"/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97309-9754-4C30-8C19-BC552D7F719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88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AC36-28FB-4A16-9DF9-968170AEF5E3}" type="datetimeFigureOut">
              <a:rPr lang="en-US" smtClean="0"/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97309-9754-4C30-8C19-BC552D7F719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78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AC36-28FB-4A16-9DF9-968170AEF5E3}" type="datetimeFigureOut">
              <a:rPr lang="en-US" smtClean="0"/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97309-9754-4C30-8C19-BC552D7F719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1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AC36-28FB-4A16-9DF9-968170AEF5E3}" type="datetimeFigureOut">
              <a:rPr lang="en-US" smtClean="0"/>
              <a:t>9/24/2015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97309-9754-4C30-8C19-BC552D7F719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49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AC36-28FB-4A16-9DF9-968170AEF5E3}" type="datetimeFigureOut">
              <a:rPr lang="en-US" smtClean="0"/>
              <a:t>9/24/2015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97309-9754-4C30-8C19-BC552D7F719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18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AC36-28FB-4A16-9DF9-968170AEF5E3}" type="datetimeFigureOut">
              <a:rPr lang="en-US" smtClean="0"/>
              <a:t>9/24/2015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97309-9754-4C30-8C19-BC552D7F719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79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AC36-28FB-4A16-9DF9-968170AEF5E3}" type="datetimeFigureOut">
              <a:rPr lang="en-US" smtClean="0"/>
              <a:t>9/24/2015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97309-9754-4C30-8C19-BC552D7F719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179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AC36-28FB-4A16-9DF9-968170AEF5E3}" type="datetimeFigureOut">
              <a:rPr lang="en-US" smtClean="0"/>
              <a:t>9/24/2015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97309-9754-4C30-8C19-BC552D7F719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785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AC36-28FB-4A16-9DF9-968170AEF5E3}" type="datetimeFigureOut">
              <a:rPr lang="en-US" smtClean="0"/>
              <a:t>9/24/2015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97309-9754-4C30-8C19-BC552D7F719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86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8AC36-28FB-4A16-9DF9-968170AEF5E3}" type="datetimeFigureOut">
              <a:rPr lang="en-US" smtClean="0"/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97309-9754-4C30-8C19-BC552D7F719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362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1857" y="2110657"/>
            <a:ext cx="78416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44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sz="4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Polar </a:t>
            </a:r>
            <a:r>
              <a:rPr lang="fr-BE" sz="44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Prediction</a:t>
            </a:r>
            <a:endParaRPr lang="en-US" sz="4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4480" y="3234041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François Massonnet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99792" y="332656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CLIVAR/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CliC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/SCAR SORP meeting</a:t>
            </a:r>
          </a:p>
          <a:p>
            <a:pPr algn="ctr"/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ESA, Frascati</a:t>
            </a:r>
          </a:p>
          <a:p>
            <a:pPr algn="ctr"/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24-25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September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2015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6" name="Picture 2" descr="http://www.clivar.org/sites/default/files/styles/medium/public/field/image/clic_logo_web.png?itok=1MJ4xYv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376" y="5324926"/>
            <a:ext cx="1296144" cy="153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webapps.fundp.ac.be/PPLB/img/logouc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1" y="5439073"/>
            <a:ext cx="1654274" cy="130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www.ehu.eus/ehusfera/hpc/files/2014/04/BS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906" y="5226066"/>
            <a:ext cx="1193831" cy="1517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www.polarprediction.net/fileadmin/user_upload/redakteur/Home/YOPP/YOPP_LOG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305" y="5157841"/>
            <a:ext cx="2001697" cy="157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69321" y="4803648"/>
            <a:ext cx="1747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T.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Fichefet</a:t>
            </a:r>
            <a:endParaRPr lang="fr-BE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H.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Goosse</a:t>
            </a:r>
            <a:endParaRPr lang="fr-BE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531349" y="4812707"/>
            <a:ext cx="1922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F.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Doblas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-Reyes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726313" y="4792742"/>
            <a:ext cx="1922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J.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Baeseman</a:t>
            </a:r>
            <a:endParaRPr lang="fr-BE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A. Bradley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306874" y="4792741"/>
            <a:ext cx="1922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T. Jung</a:t>
            </a:r>
          </a:p>
        </p:txBody>
      </p:sp>
    </p:spTree>
    <p:extLst>
      <p:ext uri="{BB962C8B-B14F-4D97-AF65-F5344CB8AC3E}">
        <p14:creationId xmlns:p14="http://schemas.microsoft.com/office/powerpoint/2010/main" val="243521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16200000">
            <a:off x="6805334" y="3224156"/>
            <a:ext cx="4156364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http://www.clivar.org/news/southern-ocean-community-comment-year-polar-prediction-implementation-plan</a:t>
            </a:r>
            <a:endParaRPr lang="en-US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404664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SOOS and SORP have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already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proposed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contributions to YOPP</a:t>
            </a:r>
            <a:endParaRPr lang="en-US" sz="2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226758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Air-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Fluxes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Team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2915652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Satellite Data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Requirements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5386" y="3491716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Under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Observations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568" y="406778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Regional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Capability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Working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groups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8" y="4643844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Southern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Ocean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Field Project Portal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5386" y="5291916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Data management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activities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68743" y="5579948"/>
            <a:ext cx="2751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Louise Newman et al.</a:t>
            </a:r>
            <a:endParaRPr lang="en-US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911" y="1695635"/>
            <a:ext cx="2708345" cy="38609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6743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60648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Key </a:t>
            </a:r>
            <a:r>
              <a:rPr lang="fr-BE" sz="28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outcomes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the YOPP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summit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(15-16 July 2015)</a:t>
            </a:r>
            <a:endParaRPr lang="en-US" sz="2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09118" y="5311660"/>
            <a:ext cx="3603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www.polarprediction.net/yopp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1015863"/>
            <a:ext cx="2965157" cy="4292316"/>
          </a:xfrm>
          <a:prstGeom prst="rect">
            <a:avLst/>
          </a:prstGeom>
        </p:spPr>
      </p:pic>
      <p:sp>
        <p:nvSpPr>
          <p:cNvPr id="18" name="TextBox 7"/>
          <p:cNvSpPr txBox="1"/>
          <p:nvPr/>
        </p:nvSpPr>
        <p:spPr>
          <a:xfrm>
            <a:off x="611560" y="1275644"/>
            <a:ext cx="3926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existing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implementation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plan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already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very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good basis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TextBox 10"/>
          <p:cNvSpPr txBox="1"/>
          <p:nvPr/>
        </p:nvSpPr>
        <p:spPr>
          <a:xfrm>
            <a:off x="611560" y="1889302"/>
            <a:ext cx="4824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updated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version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will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available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by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Dec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2015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40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60648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Key </a:t>
            </a:r>
            <a:r>
              <a:rPr lang="fr-BE" sz="28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outcomes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the YOPP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summit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(15-16 July 2015)</a:t>
            </a:r>
            <a:endParaRPr lang="en-US" sz="2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8" name="Picture 2" descr="http://cdn.antarcticglaciers.org/wp-content/uploads/2013/10/sea-ic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332" y="1701479"/>
            <a:ext cx="4439478" cy="332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7"/>
          <p:cNvSpPr txBox="1"/>
          <p:nvPr/>
        </p:nvSpPr>
        <p:spPr>
          <a:xfrm>
            <a:off x="611560" y="1275644"/>
            <a:ext cx="3926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existing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implementation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plan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already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very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good basis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0"/>
          <p:cNvSpPr txBox="1"/>
          <p:nvPr/>
        </p:nvSpPr>
        <p:spPr>
          <a:xfrm>
            <a:off x="611560" y="1889302"/>
            <a:ext cx="4824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updated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version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will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available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by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Dec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2015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11"/>
          <p:cNvSpPr txBox="1"/>
          <p:nvPr/>
        </p:nvSpPr>
        <p:spPr>
          <a:xfrm>
            <a:off x="611560" y="2443880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visibility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Southern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Hemisphere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activities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has to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increased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12"/>
          <p:cNvSpPr txBox="1"/>
          <p:nvPr/>
        </p:nvSpPr>
        <p:spPr>
          <a:xfrm>
            <a:off x="611560" y="3101244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Dave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Bromwich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will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lead a YOPP-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Southern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Hemisphere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planning group.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19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60648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Key </a:t>
            </a:r>
            <a:r>
              <a:rPr lang="fr-BE" sz="28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outcomes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the YOPP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summit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(15-16 July 2015)</a:t>
            </a:r>
            <a:endParaRPr lang="en-US" sz="2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8" name="Picture 2" descr="http://www.clivar.org/sites/default/files/styles/medium/public/field/image/clic_logo_web.png?itok=1MJ4xYv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480" y="3184273"/>
            <a:ext cx="1807163" cy="213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7"/>
          <p:cNvSpPr txBox="1"/>
          <p:nvPr/>
        </p:nvSpPr>
        <p:spPr>
          <a:xfrm>
            <a:off x="611560" y="1275644"/>
            <a:ext cx="3926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existing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implementation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plan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already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very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good basis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0"/>
          <p:cNvSpPr txBox="1"/>
          <p:nvPr/>
        </p:nvSpPr>
        <p:spPr>
          <a:xfrm>
            <a:off x="611560" y="1889302"/>
            <a:ext cx="4824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updated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version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will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available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by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Dec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2015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11"/>
          <p:cNvSpPr txBox="1"/>
          <p:nvPr/>
        </p:nvSpPr>
        <p:spPr>
          <a:xfrm>
            <a:off x="611560" y="2443880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visibility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Southern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Hemisphere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activities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has to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increased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12"/>
          <p:cNvSpPr txBox="1"/>
          <p:nvPr/>
        </p:nvSpPr>
        <p:spPr>
          <a:xfrm>
            <a:off x="611560" y="3101244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Dave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Bromwich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will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lead a YOPP-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Southern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Hemisphere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planning group.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13"/>
          <p:cNvSpPr txBox="1"/>
          <p:nvPr/>
        </p:nvSpPr>
        <p:spPr>
          <a:xfrm>
            <a:off x="611560" y="3884040"/>
            <a:ext cx="475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Concrete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commitments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were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taken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extBox 14"/>
          <p:cNvSpPr txBox="1"/>
          <p:nvPr/>
        </p:nvSpPr>
        <p:spPr>
          <a:xfrm>
            <a:off x="611560" y="4212142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Involvement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2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CliC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fellows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data portal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hosted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by Met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Norway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NCAR-AMPS high-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resolution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support for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field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campaigns</a:t>
            </a:r>
            <a:endParaRPr lang="fr-BE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26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60648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Key </a:t>
            </a:r>
            <a:r>
              <a:rPr lang="fr-BE" sz="28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outcomes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the YOPP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summit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(15-16 July 2015)</a:t>
            </a:r>
            <a:endParaRPr lang="en-US" sz="2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1275644"/>
            <a:ext cx="3926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existing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implementation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plan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already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very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good basis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60" y="1889302"/>
            <a:ext cx="4824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updated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version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will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available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by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Dec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2015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2443880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visibility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Southern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Hemisphere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activities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has to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increased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560" y="3101244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Dave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Bromwich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will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lead a YOPP-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Southern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Hemisphere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planning group.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884040"/>
            <a:ext cx="475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Concrete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commitments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were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taken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1560" y="4212142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Involvement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2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CliC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fellows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data portal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hosted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by Met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Norway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NCAR-AMPS high-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resolution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support for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field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campaigns</a:t>
            </a:r>
            <a:endParaRPr lang="fr-BE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1560" y="5233608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Agreement on Intensive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Observing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Periods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1560" y="5561710"/>
            <a:ext cx="8136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SH: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December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2018-February 2019 (lead by D.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Bromwich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This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 proposition. SCAR, SCOR, SOOS and SORP have to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coordinate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and comment</a:t>
            </a:r>
          </a:p>
        </p:txBody>
      </p:sp>
    </p:spTree>
    <p:extLst>
      <p:ext uri="{BB962C8B-B14F-4D97-AF65-F5344CB8AC3E}">
        <p14:creationId xmlns:p14="http://schemas.microsoft.com/office/powerpoint/2010/main" val="255259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60648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Key </a:t>
            </a:r>
            <a:r>
              <a:rPr lang="fr-BE" sz="28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outcomes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the YOPP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summit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(15-16 July 2015)</a:t>
            </a:r>
            <a:endParaRPr lang="en-US" sz="2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1275644"/>
            <a:ext cx="3926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existing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implementation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plan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already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very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good basis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60" y="1889302"/>
            <a:ext cx="4824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updated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version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will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available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by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Dec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2015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2443880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visibility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Southern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Hemisphere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activities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has to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increased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560" y="3101244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Dave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Bromwich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will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lead a YOPP-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Southern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Hemisphere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planning group.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884040"/>
            <a:ext cx="475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Concrete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commitments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were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taken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1560" y="4212142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Involvement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2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CliC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fellows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data portal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hosted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by Met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Norway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NCAR-AMPS high-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resolution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support for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field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campaigns</a:t>
            </a:r>
            <a:endParaRPr lang="fr-BE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1560" y="5233608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Agreement on Intensive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Observing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Periods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1560" y="5561710"/>
            <a:ext cx="8136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SH: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December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2018-February 2019 (lead by D.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Bromwich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This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 proposition. SCAR, SCOR, SOOS and SORP have to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coordinate</a:t>
            </a:r>
            <a:r>
              <a:rPr lang="fr-BE" sz="16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and comment</a:t>
            </a:r>
          </a:p>
        </p:txBody>
      </p:sp>
      <p:sp>
        <p:nvSpPr>
          <p:cNvPr id="18" name="TextBox 15"/>
          <p:cNvSpPr txBox="1"/>
          <p:nvPr/>
        </p:nvSpPr>
        <p:spPr>
          <a:xfrm>
            <a:off x="604935" y="6220896"/>
            <a:ext cx="7545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YOPP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will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soon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proceed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endorsement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partners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03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86661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Key </a:t>
            </a:r>
            <a:r>
              <a:rPr lang="fr-BE" sz="28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recommendations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the YOPP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summit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(15-16 July 2015)</a:t>
            </a:r>
            <a:endParaRPr lang="en-US" sz="2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1556792"/>
            <a:ext cx="39263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Modelling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60" y="1916832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Put more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emphasis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microphysics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and radiation, archive model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tendencies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during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Intensive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Observing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Periods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test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rheologies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26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86661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Key </a:t>
            </a:r>
            <a:r>
              <a:rPr lang="fr-BE" sz="28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recommendations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the YOPP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summit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(15-16 July 2015)</a:t>
            </a:r>
            <a:endParaRPr lang="en-US" sz="2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1556792"/>
            <a:ext cx="39263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Modelling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60" y="1916832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Put more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emphasis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microphysics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and radiation, archive model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tendencies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during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Intensive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Observing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Periods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test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rheologies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2956882"/>
            <a:ext cx="439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Data assimilation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560" y="3284984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Get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to know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your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structure,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prepared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assimilate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non-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conventional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data, design data-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denial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experiments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25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86661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Key </a:t>
            </a:r>
            <a:r>
              <a:rPr lang="fr-BE" sz="28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recommendations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the YOPP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summit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(15-16 July 2015)</a:t>
            </a:r>
            <a:endParaRPr lang="en-US" sz="2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1556792"/>
            <a:ext cx="39263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Modelling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60" y="1916832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Put more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emphasis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microphysics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and radiation, archive model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tendencies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during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Intensive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Observing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Periods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test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rheologies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2956882"/>
            <a:ext cx="439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Data assimilation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560" y="3284984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Get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to know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your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structure,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prepared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assimilate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non-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conventional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data, design data-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denial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experiments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4253026"/>
            <a:ext cx="475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Observations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1559" y="4581128"/>
            <a:ext cx="5471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Coordination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between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SOOS, SORP, SCAR and SCOR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key for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achieving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successful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intensive observation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periods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27897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86661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Key </a:t>
            </a:r>
            <a:r>
              <a:rPr lang="fr-BE" sz="28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recommendations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the YOPP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summit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(15-16 July 2015)</a:t>
            </a:r>
            <a:endParaRPr lang="en-US" sz="2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1556792"/>
            <a:ext cx="39263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Modelling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60" y="1916832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Put more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emphasis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microphysics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and radiation, archive model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tendencies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during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Intensive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Observing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Periods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test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rheologies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2956882"/>
            <a:ext cx="439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Data assimilation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560" y="3284984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Get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to know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your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structure,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prepared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assimilate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non-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conventional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data, design data-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denial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experiments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4253026"/>
            <a:ext cx="475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Observations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1559" y="4581128"/>
            <a:ext cx="5471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Coordination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between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SOOS, SORP, SCAR and SCOR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key for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achieving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successful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intensive observation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periods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1560" y="5517232"/>
            <a:ext cx="475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Outreach</a:t>
            </a: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1560" y="5836623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Tweet,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speak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shout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yell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Make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yourself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heard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Stay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tuned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#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polarpredict</a:t>
            </a:r>
            <a:endParaRPr lang="fr-BE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23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43808" y="1561127"/>
            <a:ext cx="1337632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WMO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3968" y="2713255"/>
            <a:ext cx="1337632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WCRP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87624" y="2692574"/>
            <a:ext cx="147139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WWRP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" name="Straight Connector 8"/>
          <p:cNvCxnSpPr>
            <a:stCxn id="7" idx="0"/>
            <a:endCxn id="5" idx="2"/>
          </p:cNvCxnSpPr>
          <p:nvPr/>
        </p:nvCxnSpPr>
        <p:spPr>
          <a:xfrm flipV="1">
            <a:off x="1923322" y="2060848"/>
            <a:ext cx="1589302" cy="631726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5" idx="2"/>
            <a:endCxn id="6" idx="0"/>
          </p:cNvCxnSpPr>
          <p:nvPr/>
        </p:nvCxnSpPr>
        <p:spPr>
          <a:xfrm>
            <a:off x="3512624" y="2060848"/>
            <a:ext cx="1440160" cy="652407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-36512" y="4149080"/>
            <a:ext cx="147139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HIP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59632" y="4153415"/>
            <a:ext cx="147139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PPP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39552" y="4149079"/>
            <a:ext cx="147139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S2S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" name="Straight Connector 17"/>
          <p:cNvCxnSpPr>
            <a:stCxn id="15" idx="0"/>
            <a:endCxn id="7" idx="2"/>
          </p:cNvCxnSpPr>
          <p:nvPr/>
        </p:nvCxnSpPr>
        <p:spPr>
          <a:xfrm flipV="1">
            <a:off x="699186" y="3192295"/>
            <a:ext cx="1224136" cy="956785"/>
          </a:xfrm>
          <a:prstGeom prst="line">
            <a:avLst/>
          </a:prstGeom>
          <a:ln w="635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7" idx="0"/>
            <a:endCxn id="7" idx="2"/>
          </p:cNvCxnSpPr>
          <p:nvPr/>
        </p:nvCxnSpPr>
        <p:spPr>
          <a:xfrm flipV="1">
            <a:off x="1275250" y="3192295"/>
            <a:ext cx="648072" cy="956784"/>
          </a:xfrm>
          <a:prstGeom prst="line">
            <a:avLst/>
          </a:prstGeom>
          <a:ln w="635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6" idx="0"/>
            <a:endCxn id="7" idx="2"/>
          </p:cNvCxnSpPr>
          <p:nvPr/>
        </p:nvCxnSpPr>
        <p:spPr>
          <a:xfrm flipH="1" flipV="1">
            <a:off x="1923322" y="3192295"/>
            <a:ext cx="72008" cy="961120"/>
          </a:xfrm>
          <a:prstGeom prst="line">
            <a:avLst/>
          </a:prstGeom>
          <a:ln w="635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8403449" y="516402"/>
            <a:ext cx="612068" cy="0"/>
          </a:xfrm>
          <a:prstGeom prst="line">
            <a:avLst/>
          </a:prstGeom>
          <a:ln w="603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452321" y="315236"/>
            <a:ext cx="107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accent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Project</a:t>
            </a:r>
            <a:endParaRPr lang="en-US" b="1" dirty="0">
              <a:solidFill>
                <a:schemeClr val="accent6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196949" y="4387753"/>
            <a:ext cx="147139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err="1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CliC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589918" y="4387753"/>
            <a:ext cx="870514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GEWEX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188837" y="4387753"/>
            <a:ext cx="147139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CLIVAR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5" name="Straight Connector 34"/>
          <p:cNvCxnSpPr>
            <a:stCxn id="32" idx="0"/>
            <a:endCxn id="6" idx="2"/>
          </p:cNvCxnSpPr>
          <p:nvPr/>
        </p:nvCxnSpPr>
        <p:spPr>
          <a:xfrm flipH="1" flipV="1">
            <a:off x="4952784" y="3212976"/>
            <a:ext cx="1979863" cy="1174777"/>
          </a:xfrm>
          <a:prstGeom prst="line">
            <a:avLst/>
          </a:prstGeom>
          <a:ln w="635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34" idx="0"/>
            <a:endCxn id="6" idx="2"/>
          </p:cNvCxnSpPr>
          <p:nvPr/>
        </p:nvCxnSpPr>
        <p:spPr>
          <a:xfrm flipH="1" flipV="1">
            <a:off x="4952784" y="3212976"/>
            <a:ext cx="971751" cy="1174777"/>
          </a:xfrm>
          <a:prstGeom prst="line">
            <a:avLst/>
          </a:prstGeom>
          <a:ln w="635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3" idx="0"/>
            <a:endCxn id="6" idx="2"/>
          </p:cNvCxnSpPr>
          <p:nvPr/>
        </p:nvCxnSpPr>
        <p:spPr>
          <a:xfrm flipH="1" flipV="1">
            <a:off x="4952784" y="3212976"/>
            <a:ext cx="3072391" cy="1174777"/>
          </a:xfrm>
          <a:prstGeom prst="line">
            <a:avLst/>
          </a:prstGeom>
          <a:ln w="635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45" idx="0"/>
            <a:endCxn id="6" idx="2"/>
          </p:cNvCxnSpPr>
          <p:nvPr/>
        </p:nvCxnSpPr>
        <p:spPr>
          <a:xfrm flipH="1" flipV="1">
            <a:off x="4952784" y="3212976"/>
            <a:ext cx="3852071" cy="1174777"/>
          </a:xfrm>
          <a:prstGeom prst="line">
            <a:avLst/>
          </a:prstGeom>
          <a:ln w="635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8069157" y="4387753"/>
            <a:ext cx="147139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SPARC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7" name="Straight Connector 46"/>
          <p:cNvCxnSpPr>
            <a:stCxn id="51" idx="0"/>
            <a:endCxn id="6" idx="2"/>
          </p:cNvCxnSpPr>
          <p:nvPr/>
        </p:nvCxnSpPr>
        <p:spPr>
          <a:xfrm flipV="1">
            <a:off x="4371594" y="3212976"/>
            <a:ext cx="581190" cy="1174777"/>
          </a:xfrm>
          <a:prstGeom prst="line">
            <a:avLst/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8407474" y="1172369"/>
            <a:ext cx="612068" cy="0"/>
          </a:xfrm>
          <a:prstGeom prst="line">
            <a:avLst/>
          </a:prstGeom>
          <a:ln w="603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273603" y="980728"/>
            <a:ext cx="1402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accent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Initiative</a:t>
            </a:r>
            <a:endParaRPr lang="en-US" b="1" dirty="0">
              <a:solidFill>
                <a:schemeClr val="accent5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635896" y="4387753"/>
            <a:ext cx="147139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PCPI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8407474" y="228370"/>
            <a:ext cx="612068" cy="0"/>
          </a:xfrm>
          <a:prstGeom prst="line">
            <a:avLst/>
          </a:prstGeom>
          <a:ln w="603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940152" y="17912"/>
            <a:ext cx="261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 smtClean="0">
                <a:solidFill>
                  <a:schemeClr val="accent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Research</a:t>
            </a:r>
            <a:r>
              <a:rPr lang="fr-BE" b="1" dirty="0" smtClean="0">
                <a:solidFill>
                  <a:schemeClr val="accent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programme</a:t>
            </a:r>
            <a:endParaRPr lang="en-US" b="1" dirty="0">
              <a:solidFill>
                <a:schemeClr val="accent2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2483768" y="5054972"/>
            <a:ext cx="830565" cy="3754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b="1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YOPP</a:t>
            </a:r>
            <a:endParaRPr lang="en-US" sz="1600" b="1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1" name="Straight Connector 60"/>
          <p:cNvCxnSpPr>
            <a:stCxn id="60" idx="0"/>
            <a:endCxn id="16" idx="2"/>
          </p:cNvCxnSpPr>
          <p:nvPr/>
        </p:nvCxnSpPr>
        <p:spPr>
          <a:xfrm flipH="1" flipV="1">
            <a:off x="1995330" y="4653136"/>
            <a:ext cx="903721" cy="401836"/>
          </a:xfrm>
          <a:prstGeom prst="line">
            <a:avLst/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32" idx="2"/>
            <a:endCxn id="80" idx="0"/>
          </p:cNvCxnSpPr>
          <p:nvPr/>
        </p:nvCxnSpPr>
        <p:spPr>
          <a:xfrm>
            <a:off x="6932647" y="4887474"/>
            <a:ext cx="1744274" cy="542867"/>
          </a:xfrm>
          <a:prstGeom prst="line">
            <a:avLst/>
          </a:prstGeom>
          <a:ln w="635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8407474" y="1460401"/>
            <a:ext cx="612068" cy="0"/>
          </a:xfrm>
          <a:prstGeom prst="line">
            <a:avLst/>
          </a:prstGeom>
          <a:ln w="603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890446" y="1268760"/>
            <a:ext cx="2657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 smtClean="0">
                <a:solidFill>
                  <a:schemeClr val="accent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Working</a:t>
            </a:r>
            <a:r>
              <a:rPr lang="fr-BE" b="1" dirty="0" smtClean="0">
                <a:solidFill>
                  <a:schemeClr val="accent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group/Panel</a:t>
            </a:r>
            <a:endParaRPr lang="en-US" b="1" dirty="0">
              <a:solidFill>
                <a:schemeClr val="accent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8029313" y="5430341"/>
            <a:ext cx="129521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Global Panels (4)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4776989" y="5427257"/>
            <a:ext cx="73111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b="1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SORP</a:t>
            </a:r>
            <a:endParaRPr lang="en-US" sz="1600" b="1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7" name="Straight Connector 86"/>
          <p:cNvCxnSpPr>
            <a:stCxn id="32" idx="2"/>
            <a:endCxn id="86" idx="0"/>
          </p:cNvCxnSpPr>
          <p:nvPr/>
        </p:nvCxnSpPr>
        <p:spPr>
          <a:xfrm flipH="1">
            <a:off x="5142547" y="4887474"/>
            <a:ext cx="1790100" cy="539783"/>
          </a:xfrm>
          <a:prstGeom prst="line">
            <a:avLst/>
          </a:prstGeom>
          <a:ln w="635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179512" y="5877272"/>
            <a:ext cx="66616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ICSU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1998226" y="6372000"/>
            <a:ext cx="755059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SCOR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79512" y="188640"/>
            <a:ext cx="439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Some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genealogy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the jungle of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acronyms</a:t>
            </a:r>
            <a:endParaRPr lang="en-US" sz="3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9" name="Straight Connector 98"/>
          <p:cNvCxnSpPr>
            <a:stCxn id="96" idx="3"/>
            <a:endCxn id="97" idx="1"/>
          </p:cNvCxnSpPr>
          <p:nvPr/>
        </p:nvCxnSpPr>
        <p:spPr>
          <a:xfrm>
            <a:off x="845677" y="6127133"/>
            <a:ext cx="1152549" cy="494728"/>
          </a:xfrm>
          <a:prstGeom prst="line">
            <a:avLst/>
          </a:prstGeom>
          <a:ln w="635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ectangle 103"/>
          <p:cNvSpPr/>
          <p:nvPr/>
        </p:nvSpPr>
        <p:spPr>
          <a:xfrm>
            <a:off x="1979712" y="5877272"/>
            <a:ext cx="755059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SCAR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5" name="Straight Connector 104"/>
          <p:cNvCxnSpPr>
            <a:stCxn id="96" idx="3"/>
            <a:endCxn id="104" idx="1"/>
          </p:cNvCxnSpPr>
          <p:nvPr/>
        </p:nvCxnSpPr>
        <p:spPr>
          <a:xfrm>
            <a:off x="845677" y="6127133"/>
            <a:ext cx="1134035" cy="0"/>
          </a:xfrm>
          <a:prstGeom prst="line">
            <a:avLst/>
          </a:prstGeom>
          <a:ln w="635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8408715" y="836712"/>
            <a:ext cx="612068" cy="0"/>
          </a:xfrm>
          <a:prstGeom prst="line">
            <a:avLst/>
          </a:prstGeom>
          <a:ln w="603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7020272" y="620688"/>
            <a:ext cx="150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 smtClean="0">
                <a:solidFill>
                  <a:schemeClr val="accent3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Committee</a:t>
            </a:r>
            <a:endParaRPr lang="en-US" b="1" dirty="0">
              <a:solidFill>
                <a:schemeClr val="accent3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2" name="Straight Connector 111"/>
          <p:cNvCxnSpPr>
            <a:stCxn id="119" idx="1"/>
            <a:endCxn id="97" idx="3"/>
          </p:cNvCxnSpPr>
          <p:nvPr/>
        </p:nvCxnSpPr>
        <p:spPr>
          <a:xfrm flipH="1">
            <a:off x="2753285" y="6621861"/>
            <a:ext cx="2719840" cy="0"/>
          </a:xfrm>
          <a:prstGeom prst="line">
            <a:avLst/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>
            <a:stCxn id="119" idx="1"/>
            <a:endCxn id="104" idx="3"/>
          </p:cNvCxnSpPr>
          <p:nvPr/>
        </p:nvCxnSpPr>
        <p:spPr>
          <a:xfrm flipH="1" flipV="1">
            <a:off x="2734771" y="6127133"/>
            <a:ext cx="2738354" cy="494728"/>
          </a:xfrm>
          <a:prstGeom prst="line">
            <a:avLst/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tangle 118"/>
          <p:cNvSpPr/>
          <p:nvPr/>
        </p:nvSpPr>
        <p:spPr>
          <a:xfrm>
            <a:off x="5473125" y="6372000"/>
            <a:ext cx="755059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SOOS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25" name="Straight Connector 124"/>
          <p:cNvCxnSpPr>
            <a:stCxn id="86" idx="1"/>
            <a:endCxn id="104" idx="3"/>
          </p:cNvCxnSpPr>
          <p:nvPr/>
        </p:nvCxnSpPr>
        <p:spPr>
          <a:xfrm flipH="1">
            <a:off x="2734771" y="5677118"/>
            <a:ext cx="2042218" cy="450015"/>
          </a:xfrm>
          <a:prstGeom prst="line">
            <a:avLst/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34" idx="2"/>
            <a:endCxn id="86" idx="0"/>
          </p:cNvCxnSpPr>
          <p:nvPr/>
        </p:nvCxnSpPr>
        <p:spPr>
          <a:xfrm flipH="1">
            <a:off x="5142547" y="4887474"/>
            <a:ext cx="781988" cy="539783"/>
          </a:xfrm>
          <a:prstGeom prst="line">
            <a:avLst/>
          </a:prstGeom>
          <a:ln w="635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stCxn id="32" idx="2"/>
            <a:endCxn id="119" idx="3"/>
          </p:cNvCxnSpPr>
          <p:nvPr/>
        </p:nvCxnSpPr>
        <p:spPr>
          <a:xfrm flipH="1">
            <a:off x="6228184" y="4887474"/>
            <a:ext cx="704463" cy="1734387"/>
          </a:xfrm>
          <a:prstGeom prst="line">
            <a:avLst/>
          </a:prstGeom>
          <a:ln w="635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/>
          <p:nvPr/>
        </p:nvCxnSpPr>
        <p:spPr>
          <a:xfrm>
            <a:off x="8424428" y="1772816"/>
            <a:ext cx="612068" cy="0"/>
          </a:xfrm>
          <a:prstGeom prst="line">
            <a:avLst/>
          </a:prstGeom>
          <a:ln w="6032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/>
          <p:cNvSpPr txBox="1"/>
          <p:nvPr/>
        </p:nvSpPr>
        <p:spPr>
          <a:xfrm>
            <a:off x="5989858" y="1586055"/>
            <a:ext cx="2526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Endorsed</a:t>
            </a:r>
            <a:r>
              <a:rPr lang="fr-BE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fr-BE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Sponsored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5" name="Rectangle 144"/>
          <p:cNvSpPr/>
          <p:nvPr/>
        </p:nvSpPr>
        <p:spPr>
          <a:xfrm>
            <a:off x="5559558" y="5422922"/>
            <a:ext cx="884650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err="1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ASPeCT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6" name="Straight Connector 145"/>
          <p:cNvCxnSpPr>
            <a:stCxn id="32" idx="2"/>
            <a:endCxn id="145" idx="0"/>
          </p:cNvCxnSpPr>
          <p:nvPr/>
        </p:nvCxnSpPr>
        <p:spPr>
          <a:xfrm flipH="1">
            <a:off x="6001883" y="4887474"/>
            <a:ext cx="930764" cy="535448"/>
          </a:xfrm>
          <a:prstGeom prst="line">
            <a:avLst/>
          </a:prstGeom>
          <a:ln w="635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138"/>
          <p:cNvCxnSpPr>
            <a:stCxn id="51" idx="2"/>
            <a:endCxn id="60" idx="0"/>
          </p:cNvCxnSpPr>
          <p:nvPr/>
        </p:nvCxnSpPr>
        <p:spPr>
          <a:xfrm flipH="1">
            <a:off x="2899051" y="4887474"/>
            <a:ext cx="1472543" cy="167498"/>
          </a:xfrm>
          <a:prstGeom prst="line">
            <a:avLst/>
          </a:prstGeom>
          <a:ln w="635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2037836" y="5470378"/>
            <a:ext cx="62401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IACS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2" name="Straight Connector 104"/>
          <p:cNvCxnSpPr>
            <a:stCxn id="96" idx="3"/>
            <a:endCxn id="57" idx="1"/>
          </p:cNvCxnSpPr>
          <p:nvPr/>
        </p:nvCxnSpPr>
        <p:spPr>
          <a:xfrm flipV="1">
            <a:off x="845677" y="5720239"/>
            <a:ext cx="1192159" cy="406894"/>
          </a:xfrm>
          <a:prstGeom prst="line">
            <a:avLst/>
          </a:prstGeom>
          <a:ln w="635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92008" y="5382202"/>
            <a:ext cx="772437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APECS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5" name="Straight Connector 138"/>
          <p:cNvCxnSpPr>
            <a:stCxn id="64" idx="1"/>
            <a:endCxn id="104" idx="3"/>
          </p:cNvCxnSpPr>
          <p:nvPr/>
        </p:nvCxnSpPr>
        <p:spPr>
          <a:xfrm flipH="1">
            <a:off x="2734771" y="5632063"/>
            <a:ext cx="857237" cy="495070"/>
          </a:xfrm>
          <a:prstGeom prst="line">
            <a:avLst/>
          </a:prstGeom>
          <a:ln w="635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138"/>
          <p:cNvCxnSpPr>
            <a:stCxn id="64" idx="1"/>
            <a:endCxn id="57" idx="3"/>
          </p:cNvCxnSpPr>
          <p:nvPr/>
        </p:nvCxnSpPr>
        <p:spPr>
          <a:xfrm flipH="1">
            <a:off x="2661851" y="5632063"/>
            <a:ext cx="930157" cy="88176"/>
          </a:xfrm>
          <a:prstGeom prst="line">
            <a:avLst/>
          </a:prstGeom>
          <a:ln w="635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197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60648"/>
            <a:ext cx="44756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Four keywords to not </a:t>
            </a:r>
            <a:r>
              <a:rPr lang="fr-BE" sz="4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loose</a:t>
            </a:r>
            <a:r>
              <a:rPr lang="fr-BE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focus</a:t>
            </a:r>
            <a:endParaRPr lang="en-US" sz="4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2060848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Prediction</a:t>
            </a:r>
            <a:endParaRPr lang="en-US" sz="28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3193812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Intensive</a:t>
            </a:r>
            <a:endParaRPr lang="en-US" sz="28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608" y="4293096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Arctic-biased</a:t>
            </a:r>
            <a:endParaRPr lang="en-US" sz="28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3608" y="5301208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Partner</a:t>
            </a:r>
            <a:endParaRPr lang="en-US" sz="28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3608" y="4715852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YOPP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reflects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current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polar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research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fr-BE" sz="2000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Make</a:t>
            </a:r>
            <a:r>
              <a:rPr lang="fr-BE" sz="2000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yourself</a:t>
            </a:r>
            <a:r>
              <a:rPr lang="fr-BE" sz="2000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heard</a:t>
            </a:r>
            <a:r>
              <a:rPr lang="fr-BE" sz="2000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!</a:t>
            </a:r>
            <a:endParaRPr lang="en-US" sz="2000" b="1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3608" y="2564904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YOPP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first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designed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sz="2000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improve</a:t>
            </a:r>
            <a:r>
              <a:rPr lang="fr-BE" sz="2000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sz="2000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capabilities</a:t>
            </a:r>
            <a:r>
              <a:rPr lang="fr-BE" sz="2000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2000" b="1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3608" y="3676962"/>
            <a:ext cx="7848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YOPP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short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Things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will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go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like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charm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if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everything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planned</a:t>
            </a:r>
            <a:endParaRPr lang="en-US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43608" y="5693186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YOPP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rests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on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concrete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partner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commitments</a:t>
            </a:r>
            <a:endParaRPr lang="en-US" sz="2000" b="1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08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cdn.antarcticglaciers.org/wp-content/uploads/2013/10/sea-i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85628" y="3573016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Thank</a:t>
            </a:r>
            <a:r>
              <a:rPr lang="fr-BE" sz="48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48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you</a:t>
            </a:r>
            <a:endParaRPr lang="en-US" sz="48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5652537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francois.massonnet@bsc.es</a:t>
            </a:r>
            <a:endParaRPr lang="en-US" sz="48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4924" y="4509120"/>
            <a:ext cx="8434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dirty="0" smtClean="0">
                <a:solidFill>
                  <a:srgbClr val="249BD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@</a:t>
            </a:r>
            <a:r>
              <a:rPr lang="fr-BE" sz="3200" dirty="0" err="1" smtClean="0">
                <a:solidFill>
                  <a:srgbClr val="249BD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FMassonnet</a:t>
            </a:r>
            <a:endParaRPr lang="fr-BE" sz="3200" dirty="0" smtClean="0">
              <a:solidFill>
                <a:srgbClr val="249BD6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125" name="Picture 5" descr="https://g.twimg.com/Twitter_logo_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616254"/>
            <a:ext cx="504056" cy="41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042910" y="5220489"/>
            <a:ext cx="50581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sz="32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www.climate.be/u/fmasson</a:t>
            </a:r>
            <a:endParaRPr lang="en-US" sz="32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51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43808" y="1561127"/>
            <a:ext cx="1337632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WMO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3968" y="2713255"/>
            <a:ext cx="1337632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WCRP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87624" y="2692574"/>
            <a:ext cx="147139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WWRP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" name="Straight Connector 8"/>
          <p:cNvCxnSpPr>
            <a:stCxn id="7" idx="0"/>
            <a:endCxn id="5" idx="2"/>
          </p:cNvCxnSpPr>
          <p:nvPr/>
        </p:nvCxnSpPr>
        <p:spPr>
          <a:xfrm flipV="1">
            <a:off x="1923322" y="2060848"/>
            <a:ext cx="1589302" cy="631726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5" idx="2"/>
            <a:endCxn id="6" idx="0"/>
          </p:cNvCxnSpPr>
          <p:nvPr/>
        </p:nvCxnSpPr>
        <p:spPr>
          <a:xfrm>
            <a:off x="3512624" y="2060848"/>
            <a:ext cx="1440160" cy="652407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-36512" y="4149080"/>
            <a:ext cx="147139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HIP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59632" y="4153415"/>
            <a:ext cx="147139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PPP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39552" y="4149079"/>
            <a:ext cx="147139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S2S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" name="Straight Connector 17"/>
          <p:cNvCxnSpPr>
            <a:stCxn id="15" idx="0"/>
            <a:endCxn id="7" idx="2"/>
          </p:cNvCxnSpPr>
          <p:nvPr/>
        </p:nvCxnSpPr>
        <p:spPr>
          <a:xfrm flipV="1">
            <a:off x="699186" y="3192295"/>
            <a:ext cx="1224136" cy="956785"/>
          </a:xfrm>
          <a:prstGeom prst="line">
            <a:avLst/>
          </a:prstGeom>
          <a:ln w="635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7" idx="0"/>
            <a:endCxn id="7" idx="2"/>
          </p:cNvCxnSpPr>
          <p:nvPr/>
        </p:nvCxnSpPr>
        <p:spPr>
          <a:xfrm flipV="1">
            <a:off x="1275250" y="3192295"/>
            <a:ext cx="648072" cy="956784"/>
          </a:xfrm>
          <a:prstGeom prst="line">
            <a:avLst/>
          </a:prstGeom>
          <a:ln w="635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6" idx="0"/>
            <a:endCxn id="7" idx="2"/>
          </p:cNvCxnSpPr>
          <p:nvPr/>
        </p:nvCxnSpPr>
        <p:spPr>
          <a:xfrm flipH="1" flipV="1">
            <a:off x="1923322" y="3192295"/>
            <a:ext cx="72008" cy="961120"/>
          </a:xfrm>
          <a:prstGeom prst="line">
            <a:avLst/>
          </a:prstGeom>
          <a:ln w="635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8403449" y="516402"/>
            <a:ext cx="612068" cy="0"/>
          </a:xfrm>
          <a:prstGeom prst="line">
            <a:avLst/>
          </a:prstGeom>
          <a:ln w="603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452321" y="315236"/>
            <a:ext cx="107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accent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Project</a:t>
            </a:r>
            <a:endParaRPr lang="en-US" b="1" dirty="0">
              <a:solidFill>
                <a:schemeClr val="accent6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196949" y="4387753"/>
            <a:ext cx="147139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err="1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CliC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589918" y="4387753"/>
            <a:ext cx="870514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GEWEX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188837" y="4387753"/>
            <a:ext cx="147139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CLIVAR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5" name="Straight Connector 34"/>
          <p:cNvCxnSpPr>
            <a:stCxn id="32" idx="0"/>
            <a:endCxn id="6" idx="2"/>
          </p:cNvCxnSpPr>
          <p:nvPr/>
        </p:nvCxnSpPr>
        <p:spPr>
          <a:xfrm flipH="1" flipV="1">
            <a:off x="4952784" y="3212976"/>
            <a:ext cx="1979863" cy="1174777"/>
          </a:xfrm>
          <a:prstGeom prst="line">
            <a:avLst/>
          </a:prstGeom>
          <a:ln w="635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34" idx="0"/>
            <a:endCxn id="6" idx="2"/>
          </p:cNvCxnSpPr>
          <p:nvPr/>
        </p:nvCxnSpPr>
        <p:spPr>
          <a:xfrm flipH="1" flipV="1">
            <a:off x="4952784" y="3212976"/>
            <a:ext cx="971751" cy="1174777"/>
          </a:xfrm>
          <a:prstGeom prst="line">
            <a:avLst/>
          </a:prstGeom>
          <a:ln w="635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3" idx="0"/>
            <a:endCxn id="6" idx="2"/>
          </p:cNvCxnSpPr>
          <p:nvPr/>
        </p:nvCxnSpPr>
        <p:spPr>
          <a:xfrm flipH="1" flipV="1">
            <a:off x="4952784" y="3212976"/>
            <a:ext cx="3072391" cy="1174777"/>
          </a:xfrm>
          <a:prstGeom prst="line">
            <a:avLst/>
          </a:prstGeom>
          <a:ln w="635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45" idx="0"/>
            <a:endCxn id="6" idx="2"/>
          </p:cNvCxnSpPr>
          <p:nvPr/>
        </p:nvCxnSpPr>
        <p:spPr>
          <a:xfrm flipH="1" flipV="1">
            <a:off x="4952784" y="3212976"/>
            <a:ext cx="3852071" cy="1174777"/>
          </a:xfrm>
          <a:prstGeom prst="line">
            <a:avLst/>
          </a:prstGeom>
          <a:ln w="635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8069157" y="4387753"/>
            <a:ext cx="147139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SPARC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7" name="Straight Connector 46"/>
          <p:cNvCxnSpPr>
            <a:stCxn id="51" idx="0"/>
            <a:endCxn id="6" idx="2"/>
          </p:cNvCxnSpPr>
          <p:nvPr/>
        </p:nvCxnSpPr>
        <p:spPr>
          <a:xfrm flipV="1">
            <a:off x="4371594" y="3212976"/>
            <a:ext cx="581190" cy="1174777"/>
          </a:xfrm>
          <a:prstGeom prst="line">
            <a:avLst/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8407474" y="1172369"/>
            <a:ext cx="612068" cy="0"/>
          </a:xfrm>
          <a:prstGeom prst="line">
            <a:avLst/>
          </a:prstGeom>
          <a:ln w="603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273603" y="980728"/>
            <a:ext cx="1402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accent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Initiative</a:t>
            </a:r>
            <a:endParaRPr lang="en-US" b="1" dirty="0">
              <a:solidFill>
                <a:schemeClr val="accent5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635896" y="4387753"/>
            <a:ext cx="147139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PCPI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8407474" y="228370"/>
            <a:ext cx="612068" cy="0"/>
          </a:xfrm>
          <a:prstGeom prst="line">
            <a:avLst/>
          </a:prstGeom>
          <a:ln w="603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940152" y="17912"/>
            <a:ext cx="261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 smtClean="0">
                <a:solidFill>
                  <a:schemeClr val="accent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Research</a:t>
            </a:r>
            <a:r>
              <a:rPr lang="fr-BE" b="1" dirty="0" smtClean="0">
                <a:solidFill>
                  <a:schemeClr val="accent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programme</a:t>
            </a:r>
            <a:endParaRPr lang="en-US" b="1" dirty="0">
              <a:solidFill>
                <a:schemeClr val="accent2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4" name="Straight Connector 73"/>
          <p:cNvCxnSpPr>
            <a:stCxn id="32" idx="2"/>
            <a:endCxn id="80" idx="0"/>
          </p:cNvCxnSpPr>
          <p:nvPr/>
        </p:nvCxnSpPr>
        <p:spPr>
          <a:xfrm>
            <a:off x="6932647" y="4887474"/>
            <a:ext cx="1744274" cy="542867"/>
          </a:xfrm>
          <a:prstGeom prst="line">
            <a:avLst/>
          </a:prstGeom>
          <a:ln w="635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8407474" y="1460401"/>
            <a:ext cx="612068" cy="0"/>
          </a:xfrm>
          <a:prstGeom prst="line">
            <a:avLst/>
          </a:prstGeom>
          <a:ln w="603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890446" y="1268760"/>
            <a:ext cx="2657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 smtClean="0">
                <a:solidFill>
                  <a:schemeClr val="accent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Working</a:t>
            </a:r>
            <a:r>
              <a:rPr lang="fr-BE" b="1" dirty="0" smtClean="0">
                <a:solidFill>
                  <a:schemeClr val="accent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group/Panel</a:t>
            </a:r>
            <a:endParaRPr lang="en-US" b="1" dirty="0">
              <a:solidFill>
                <a:schemeClr val="accent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8029313" y="5430341"/>
            <a:ext cx="129521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Global Panels (4)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4776989" y="5427257"/>
            <a:ext cx="73111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b="1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SORP</a:t>
            </a:r>
            <a:endParaRPr lang="en-US" sz="1600" b="1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7" name="Straight Connector 86"/>
          <p:cNvCxnSpPr>
            <a:stCxn id="32" idx="2"/>
            <a:endCxn id="86" idx="0"/>
          </p:cNvCxnSpPr>
          <p:nvPr/>
        </p:nvCxnSpPr>
        <p:spPr>
          <a:xfrm flipH="1">
            <a:off x="5142547" y="4887474"/>
            <a:ext cx="1790100" cy="539783"/>
          </a:xfrm>
          <a:prstGeom prst="line">
            <a:avLst/>
          </a:prstGeom>
          <a:ln w="635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179512" y="5877272"/>
            <a:ext cx="66616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ICSU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1998226" y="6372000"/>
            <a:ext cx="755059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SCOR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79512" y="188640"/>
            <a:ext cx="439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Some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genealogy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the jungle of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acronyms</a:t>
            </a:r>
            <a:endParaRPr lang="en-US" sz="3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9" name="Straight Connector 98"/>
          <p:cNvCxnSpPr>
            <a:stCxn id="96" idx="3"/>
            <a:endCxn id="97" idx="1"/>
          </p:cNvCxnSpPr>
          <p:nvPr/>
        </p:nvCxnSpPr>
        <p:spPr>
          <a:xfrm>
            <a:off x="845677" y="6127133"/>
            <a:ext cx="1152549" cy="494728"/>
          </a:xfrm>
          <a:prstGeom prst="line">
            <a:avLst/>
          </a:prstGeom>
          <a:ln w="635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ectangle 103"/>
          <p:cNvSpPr/>
          <p:nvPr/>
        </p:nvSpPr>
        <p:spPr>
          <a:xfrm>
            <a:off x="1979712" y="5877272"/>
            <a:ext cx="755059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SCAR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5" name="Straight Connector 104"/>
          <p:cNvCxnSpPr>
            <a:stCxn id="96" idx="3"/>
            <a:endCxn id="104" idx="1"/>
          </p:cNvCxnSpPr>
          <p:nvPr/>
        </p:nvCxnSpPr>
        <p:spPr>
          <a:xfrm>
            <a:off x="845677" y="6127133"/>
            <a:ext cx="1134035" cy="0"/>
          </a:xfrm>
          <a:prstGeom prst="line">
            <a:avLst/>
          </a:prstGeom>
          <a:ln w="635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8408715" y="836712"/>
            <a:ext cx="612068" cy="0"/>
          </a:xfrm>
          <a:prstGeom prst="line">
            <a:avLst/>
          </a:prstGeom>
          <a:ln w="603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7020272" y="620688"/>
            <a:ext cx="150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 smtClean="0">
                <a:solidFill>
                  <a:schemeClr val="accent3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Committee</a:t>
            </a:r>
            <a:endParaRPr lang="en-US" b="1" dirty="0">
              <a:solidFill>
                <a:schemeClr val="accent3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2" name="Straight Connector 111"/>
          <p:cNvCxnSpPr>
            <a:stCxn id="119" idx="1"/>
            <a:endCxn id="97" idx="3"/>
          </p:cNvCxnSpPr>
          <p:nvPr/>
        </p:nvCxnSpPr>
        <p:spPr>
          <a:xfrm flipH="1">
            <a:off x="2753285" y="6621861"/>
            <a:ext cx="2719840" cy="0"/>
          </a:xfrm>
          <a:prstGeom prst="line">
            <a:avLst/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>
            <a:stCxn id="119" idx="1"/>
            <a:endCxn id="104" idx="3"/>
          </p:cNvCxnSpPr>
          <p:nvPr/>
        </p:nvCxnSpPr>
        <p:spPr>
          <a:xfrm flipH="1" flipV="1">
            <a:off x="2734771" y="6127133"/>
            <a:ext cx="2738354" cy="494728"/>
          </a:xfrm>
          <a:prstGeom prst="line">
            <a:avLst/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tangle 118"/>
          <p:cNvSpPr/>
          <p:nvPr/>
        </p:nvSpPr>
        <p:spPr>
          <a:xfrm>
            <a:off x="5473125" y="6372000"/>
            <a:ext cx="755059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SOOS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25" name="Straight Connector 124"/>
          <p:cNvCxnSpPr>
            <a:stCxn id="86" idx="1"/>
            <a:endCxn id="104" idx="3"/>
          </p:cNvCxnSpPr>
          <p:nvPr/>
        </p:nvCxnSpPr>
        <p:spPr>
          <a:xfrm flipH="1">
            <a:off x="2734771" y="5677118"/>
            <a:ext cx="2042218" cy="450015"/>
          </a:xfrm>
          <a:prstGeom prst="line">
            <a:avLst/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34" idx="2"/>
            <a:endCxn id="86" idx="0"/>
          </p:cNvCxnSpPr>
          <p:nvPr/>
        </p:nvCxnSpPr>
        <p:spPr>
          <a:xfrm flipH="1">
            <a:off x="5142547" y="4887474"/>
            <a:ext cx="781988" cy="539783"/>
          </a:xfrm>
          <a:prstGeom prst="line">
            <a:avLst/>
          </a:prstGeom>
          <a:ln w="635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stCxn id="32" idx="2"/>
            <a:endCxn id="119" idx="3"/>
          </p:cNvCxnSpPr>
          <p:nvPr/>
        </p:nvCxnSpPr>
        <p:spPr>
          <a:xfrm flipH="1">
            <a:off x="6228184" y="4887474"/>
            <a:ext cx="704463" cy="1734387"/>
          </a:xfrm>
          <a:prstGeom prst="line">
            <a:avLst/>
          </a:prstGeom>
          <a:ln w="635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/>
          <p:nvPr/>
        </p:nvCxnSpPr>
        <p:spPr>
          <a:xfrm>
            <a:off x="8424428" y="1772816"/>
            <a:ext cx="612068" cy="0"/>
          </a:xfrm>
          <a:prstGeom prst="line">
            <a:avLst/>
          </a:prstGeom>
          <a:ln w="6032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/>
          <p:cNvSpPr txBox="1"/>
          <p:nvPr/>
        </p:nvSpPr>
        <p:spPr>
          <a:xfrm>
            <a:off x="5989858" y="1586055"/>
            <a:ext cx="2526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Endorsed</a:t>
            </a:r>
            <a:r>
              <a:rPr lang="fr-BE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fr-BE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Sponsored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5" name="Rectangle 144"/>
          <p:cNvSpPr/>
          <p:nvPr/>
        </p:nvSpPr>
        <p:spPr>
          <a:xfrm>
            <a:off x="5559558" y="5422922"/>
            <a:ext cx="884650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err="1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ASPeCT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6" name="Straight Connector 145"/>
          <p:cNvCxnSpPr>
            <a:stCxn id="32" idx="2"/>
            <a:endCxn id="145" idx="0"/>
          </p:cNvCxnSpPr>
          <p:nvPr/>
        </p:nvCxnSpPr>
        <p:spPr>
          <a:xfrm flipH="1">
            <a:off x="6001883" y="4887474"/>
            <a:ext cx="930764" cy="535448"/>
          </a:xfrm>
          <a:prstGeom prst="line">
            <a:avLst/>
          </a:prstGeom>
          <a:ln w="635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86" idx="1"/>
            <a:endCxn id="62" idx="3"/>
          </p:cNvCxnSpPr>
          <p:nvPr/>
        </p:nvCxnSpPr>
        <p:spPr>
          <a:xfrm flipH="1" flipV="1">
            <a:off x="3314333" y="5242696"/>
            <a:ext cx="1462656" cy="434422"/>
          </a:xfrm>
          <a:prstGeom prst="line">
            <a:avLst/>
          </a:prstGeom>
          <a:ln w="952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2483768" y="5054972"/>
            <a:ext cx="830565" cy="3754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b="1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YOPP</a:t>
            </a:r>
            <a:endParaRPr lang="en-US" sz="1600" b="1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4" name="Straight Connector 60"/>
          <p:cNvCxnSpPr>
            <a:stCxn id="62" idx="0"/>
            <a:endCxn id="16" idx="2"/>
          </p:cNvCxnSpPr>
          <p:nvPr/>
        </p:nvCxnSpPr>
        <p:spPr>
          <a:xfrm flipH="1" flipV="1">
            <a:off x="1995330" y="4653136"/>
            <a:ext cx="903721" cy="401836"/>
          </a:xfrm>
          <a:prstGeom prst="line">
            <a:avLst/>
          </a:prstGeom>
          <a:ln w="635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138"/>
          <p:cNvCxnSpPr>
            <a:stCxn id="51" idx="2"/>
            <a:endCxn id="62" idx="0"/>
          </p:cNvCxnSpPr>
          <p:nvPr/>
        </p:nvCxnSpPr>
        <p:spPr>
          <a:xfrm flipH="1">
            <a:off x="2899051" y="4887474"/>
            <a:ext cx="1472543" cy="167498"/>
          </a:xfrm>
          <a:prstGeom prst="line">
            <a:avLst/>
          </a:prstGeom>
          <a:ln w="635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2037836" y="5470378"/>
            <a:ext cx="624015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IACS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7" name="Straight Connector 104"/>
          <p:cNvCxnSpPr>
            <a:endCxn id="66" idx="1"/>
          </p:cNvCxnSpPr>
          <p:nvPr/>
        </p:nvCxnSpPr>
        <p:spPr>
          <a:xfrm flipV="1">
            <a:off x="845677" y="5720239"/>
            <a:ext cx="1192159" cy="406894"/>
          </a:xfrm>
          <a:prstGeom prst="line">
            <a:avLst/>
          </a:prstGeom>
          <a:ln w="635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3592008" y="5382202"/>
            <a:ext cx="772437" cy="49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APECS</a:t>
            </a:r>
            <a:endParaRPr lang="en-US" sz="16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9" name="Straight Connector 138"/>
          <p:cNvCxnSpPr>
            <a:stCxn id="68" idx="1"/>
          </p:cNvCxnSpPr>
          <p:nvPr/>
        </p:nvCxnSpPr>
        <p:spPr>
          <a:xfrm flipH="1">
            <a:off x="2734771" y="5632063"/>
            <a:ext cx="857237" cy="495070"/>
          </a:xfrm>
          <a:prstGeom prst="line">
            <a:avLst/>
          </a:prstGeom>
          <a:ln w="635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138"/>
          <p:cNvCxnSpPr>
            <a:stCxn id="68" idx="1"/>
            <a:endCxn id="66" idx="3"/>
          </p:cNvCxnSpPr>
          <p:nvPr/>
        </p:nvCxnSpPr>
        <p:spPr>
          <a:xfrm flipH="1">
            <a:off x="2661851" y="5632063"/>
            <a:ext cx="930157" cy="88176"/>
          </a:xfrm>
          <a:prstGeom prst="line">
            <a:avLst/>
          </a:prstGeom>
          <a:ln w="635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91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3275856" y="4067780"/>
            <a:ext cx="327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www.polarprediction.net/yopp</a:t>
            </a:r>
            <a:endParaRPr lang="en-US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6" descr="http://www.polarprediction.net/fileadmin/user_upload/redakteur/Home/YOPP/YOPP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559" y="1841628"/>
            <a:ext cx="2845076" cy="223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77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5444" y="297522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2017-2019</a:t>
            </a:r>
            <a:endParaRPr lang="en-US" sz="3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75856" y="4067780"/>
            <a:ext cx="327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www.polarprediction.net/yopp</a:t>
            </a:r>
            <a:endParaRPr lang="en-US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Picture 6" descr="http://www.polarprediction.net/fileadmin/user_upload/redakteur/Home/YOPP/YOPP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559" y="1841628"/>
            <a:ext cx="2845076" cy="223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29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5444" y="297522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2017-2019</a:t>
            </a:r>
            <a:endParaRPr lang="en-US" sz="3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04248" y="260648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Bipolar</a:t>
            </a:r>
            <a:endParaRPr lang="en-US" sz="3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75856" y="4067780"/>
            <a:ext cx="327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www.polarprediction.net/yopp</a:t>
            </a:r>
            <a:endParaRPr lang="en-US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Picture 6" descr="http://www.polarprediction.net/fileadmin/user_upload/redakteur/Home/YOPP/YOPP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559" y="1841628"/>
            <a:ext cx="2845076" cy="223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ages.all-free-download.com/images/graphiclarge/white_background_earth_picture_1704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927" y="871924"/>
            <a:ext cx="1985388" cy="216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77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5444" y="297522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2017-2019</a:t>
            </a:r>
            <a:endParaRPr lang="en-US" sz="3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04248" y="260648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Bipolar</a:t>
            </a:r>
            <a:endParaRPr lang="en-US" sz="3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1444" y="1953706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26 </a:t>
            </a:r>
            <a:r>
              <a:rPr lang="fr-BE" sz="3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partners</a:t>
            </a:r>
            <a:endParaRPr lang="fr-BE" sz="36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sz="36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75856" y="4067780"/>
            <a:ext cx="327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www.polarprediction.net/yopp</a:t>
            </a:r>
            <a:endParaRPr lang="en-US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Picture 6" descr="http://www.polarprediction.net/fileadmin/user_upload/redakteur/Home/YOPP/YOPP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559" y="1841628"/>
            <a:ext cx="2845076" cy="223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images.all-free-download.com/images/graphiclarge/white_background_earth_picture_1704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927" y="871924"/>
            <a:ext cx="1985388" cy="216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77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5444" y="297522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2017-2019</a:t>
            </a:r>
            <a:endParaRPr lang="en-US" sz="3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04248" y="260648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Bipolar</a:t>
            </a:r>
            <a:endParaRPr lang="en-US" sz="3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469123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Modelling</a:t>
            </a:r>
            <a:endParaRPr lang="en-US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51920" y="468704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Observations</a:t>
            </a:r>
            <a:endParaRPr lang="en-US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52320" y="4656544"/>
            <a:ext cx="1145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Services</a:t>
            </a:r>
            <a:endParaRPr lang="en-US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1444" y="1953706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26 </a:t>
            </a:r>
            <a:r>
              <a:rPr lang="fr-BE" sz="3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partners</a:t>
            </a:r>
            <a:endParaRPr lang="fr-BE" sz="36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sz="36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75856" y="4067780"/>
            <a:ext cx="327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www.polarprediction.net/yopp</a:t>
            </a:r>
            <a:endParaRPr lang="en-US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3" name="Picture 6" descr="http://www.polarprediction.net/fileadmin/user_upload/redakteur/Home/YOPP/YOPP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559" y="1841628"/>
            <a:ext cx="2845076" cy="223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images.all-free-download.com/images/graphiclarge/white_background_earth_picture_1704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927" y="871924"/>
            <a:ext cx="1985388" cy="216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31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5444" y="297522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2017-2019</a:t>
            </a:r>
            <a:endParaRPr lang="en-US" sz="3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04248" y="260648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Bipolar</a:t>
            </a:r>
            <a:endParaRPr lang="en-US" sz="3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469123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Modelling</a:t>
            </a:r>
            <a:endParaRPr lang="en-US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51920" y="468704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Observations</a:t>
            </a:r>
            <a:endParaRPr lang="en-US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52320" y="4656544"/>
            <a:ext cx="1145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Services</a:t>
            </a:r>
            <a:endParaRPr lang="en-US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522000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Processes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6296" y="5751840"/>
            <a:ext cx="2035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Predictability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5576" y="6237312"/>
            <a:ext cx="1655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Linkages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16016" y="5220000"/>
            <a:ext cx="2666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More data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71800" y="522000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Data assimilation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71800" y="5742548"/>
            <a:ext cx="1821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Verification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50476" y="5220000"/>
            <a:ext cx="2666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User aspects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50476" y="5733256"/>
            <a:ext cx="2666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Training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440890" y="6237312"/>
            <a:ext cx="2666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Outreach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1444" y="1953706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26 </a:t>
            </a:r>
            <a:r>
              <a:rPr lang="fr-BE" sz="36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partners</a:t>
            </a:r>
            <a:endParaRPr lang="fr-BE" sz="36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sz="36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75856" y="4067780"/>
            <a:ext cx="327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www.polarprediction.net/yopp</a:t>
            </a:r>
            <a:endParaRPr lang="en-US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71800" y="6237312"/>
            <a:ext cx="1821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Data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legacy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16016" y="5742548"/>
            <a:ext cx="1728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Better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data</a:t>
            </a:r>
          </a:p>
        </p:txBody>
      </p:sp>
      <p:sp>
        <p:nvSpPr>
          <p:cNvPr id="3" name="Rectangle 2"/>
          <p:cNvSpPr/>
          <p:nvPr/>
        </p:nvSpPr>
        <p:spPr>
          <a:xfrm>
            <a:off x="4716016" y="6237312"/>
            <a:ext cx="20989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Cost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-effective data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3" name="Picture 6" descr="http://www.polarprediction.net/fileadmin/user_upload/redakteur/Home/YOPP/YOPP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559" y="1841628"/>
            <a:ext cx="2845076" cy="223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images.all-free-download.com/images/graphiclarge/white_background_earth_picture_1704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927" y="871924"/>
            <a:ext cx="1985388" cy="216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68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b="1" dirty="0" smtClean="0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2202</Words>
  <Application>Microsoft Office PowerPoint</Application>
  <PresentationFormat>Affichage à l'écran (4:3)</PresentationFormat>
  <Paragraphs>311</Paragraphs>
  <Slides>21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5" baseType="lpstr">
      <vt:lpstr>Arial</vt:lpstr>
      <vt:lpstr>Calibri</vt:lpstr>
      <vt:lpstr>Segoe UI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UCL - ELIC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François Massonnet</dc:creator>
  <cp:lastModifiedBy>François Massonnet</cp:lastModifiedBy>
  <cp:revision>13</cp:revision>
  <dcterms:modified xsi:type="dcterms:W3CDTF">2015-09-24T10:56:09Z</dcterms:modified>
</cp:coreProperties>
</file>