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1be624c9c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a1be624c9c_0_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d17690a94_0_7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9d17690a94_0_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1be624c9c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a1be624c9c_0_2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1be624c9c_0_2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a1be624c9c_0_2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d17690a94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9d17690a94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d17690a94_0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9d17690a94_0_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d17690a94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9d17690a94_0_1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d17690a94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9d17690a94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d17690a9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9d17690a94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1be624c9c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a1be624c9c_0_3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1be624c9c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a1be624c9c_0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1be624c9c_0_3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a1be624c9c_0_3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1be624c9c_0_3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a1be624c9c_0_3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1be624c9c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a1be624c9c_0_2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1be624c9c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a1be624c9c_0_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1be624c9c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a1be624c9c_0_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1be624c9c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a1be624c9c_0_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1be624c9c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a1be624c9c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1be624c9c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a1be624c9c_0_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1be624c9c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a1be624c9c_0_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1be624c9c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a1be624c9c_0_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First">
  <p:cSld name="BSC2017-Firs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
          <p:cNvSpPr/>
          <p:nvPr/>
        </p:nvSpPr>
        <p:spPr>
          <a:xfrm>
            <a:off x="3048000" y="6095685"/>
            <a:ext cx="6096000" cy="487533"/>
          </a:xfrm>
          <a:prstGeom prst="rect">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2"/>
          <p:cNvSpPr txBox="1"/>
          <p:nvPr>
            <p:ph type="ctrTitle"/>
          </p:nvPr>
        </p:nvSpPr>
        <p:spPr>
          <a:xfrm>
            <a:off x="3722916" y="1631730"/>
            <a:ext cx="5026945" cy="299882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4890"/>
              </a:buClr>
              <a:buSzPts val="5200"/>
              <a:buFont typeface="Calibri"/>
              <a:buNone/>
              <a:defRPr b="1" i="0" sz="5200" u="none" cap="none" strike="noStrike">
                <a:solidFill>
                  <a:srgbClr val="00489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3722916" y="4900141"/>
            <a:ext cx="5026945" cy="82274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p:nvPr/>
        </p:nvSpPr>
        <p:spPr>
          <a:xfrm>
            <a:off x="1" y="6095685"/>
            <a:ext cx="3048000" cy="487533"/>
          </a:xfrm>
          <a:prstGeom prst="rect">
            <a:avLst/>
          </a:prstGeom>
          <a:solidFill>
            <a:srgbClr val="00489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15" name="Google Shape;15;p2"/>
          <p:cNvSpPr txBox="1"/>
          <p:nvPr>
            <p:ph idx="2" type="body"/>
          </p:nvPr>
        </p:nvSpPr>
        <p:spPr>
          <a:xfrm>
            <a:off x="244475" y="6095685"/>
            <a:ext cx="2441575" cy="48753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3" type="body"/>
          </p:nvPr>
        </p:nvSpPr>
        <p:spPr>
          <a:xfrm>
            <a:off x="3722916" y="6095684"/>
            <a:ext cx="5026946" cy="48753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4890"/>
              </a:buClr>
              <a:buSzPts val="2400"/>
              <a:buFont typeface="Arial"/>
              <a:buNone/>
              <a:defRPr b="0" i="0" sz="2400" u="none" cap="none" strike="noStrike">
                <a:solidFill>
                  <a:srgbClr val="004890"/>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Generic">
  <p:cSld name="BSC2017-Generic">
    <p:spTree>
      <p:nvGrpSpPr>
        <p:cNvPr id="17" name="Shape 17"/>
        <p:cNvGrpSpPr/>
        <p:nvPr/>
      </p:nvGrpSpPr>
      <p:grpSpPr>
        <a:xfrm>
          <a:off x="0" y="0"/>
          <a:ext cx="0" cy="0"/>
          <a:chOff x="0" y="0"/>
          <a:chExt cx="0" cy="0"/>
        </a:xfrm>
      </p:grpSpPr>
      <p:sp>
        <p:nvSpPr>
          <p:cNvPr id="18" name="Google Shape;18;p3"/>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accent1"/>
              </a:buClr>
              <a:buSzPts val="3500"/>
              <a:buFont typeface="Calibri"/>
              <a:buNone/>
              <a:defRPr b="1" i="0" sz="35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64803" y="1215072"/>
            <a:ext cx="8229598" cy="483325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70C0"/>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0070C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070C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0070C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0070C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 name="Google Shape;20;p3"/>
          <p:cNvPicPr preferRelativeResize="0"/>
          <p:nvPr/>
        </p:nvPicPr>
        <p:blipFill rotWithShape="1">
          <a:blip r:embed="rId2">
            <a:alphaModFix/>
          </a:blip>
          <a:srcRect b="0" l="0" r="0" t="0"/>
          <a:stretch/>
        </p:blipFill>
        <p:spPr>
          <a:xfrm>
            <a:off x="432709" y="6232144"/>
            <a:ext cx="1876425" cy="457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4"/>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accent1"/>
              </a:buClr>
              <a:buSzPts val="3500"/>
              <a:buFont typeface="Calibri"/>
              <a:buNone/>
              <a:defRPr b="1" i="0" sz="35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1152000" y="877500"/>
            <a:ext cx="6840000" cy="3960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1" i="0" sz="6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Last">
  <p:cSld name="BSC2017-Last">
    <p:spTree>
      <p:nvGrpSpPr>
        <p:cNvPr id="25"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6"/>
          <p:cNvSpPr txBox="1"/>
          <p:nvPr/>
        </p:nvSpPr>
        <p:spPr>
          <a:xfrm>
            <a:off x="1991225" y="2636182"/>
            <a:ext cx="5161550" cy="901825"/>
          </a:xfrm>
          <a:prstGeom prst="rect">
            <a:avLst/>
          </a:prstGeom>
          <a:noFill/>
          <a:ln>
            <a:noFill/>
          </a:ln>
          <a:effectLst>
            <a:outerShdw blurRad="127000" rotWithShape="0" algn="ctr">
              <a:srgbClr val="082242">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Calibri"/>
                <a:ea typeface="Calibri"/>
                <a:cs typeface="Calibri"/>
                <a:sym typeface="Calibri"/>
              </a:rPr>
              <a:t>THANK YOU!</a:t>
            </a:r>
            <a:endParaRPr sz="7200">
              <a:solidFill>
                <a:schemeClr val="lt1"/>
              </a:solidFill>
              <a:latin typeface="Calibri"/>
              <a:ea typeface="Calibri"/>
              <a:cs typeface="Calibri"/>
              <a:sym typeface="Calibri"/>
            </a:endParaRPr>
          </a:p>
        </p:txBody>
      </p:sp>
      <p:sp>
        <p:nvSpPr>
          <p:cNvPr id="28" name="Google Shape;28;p6"/>
          <p:cNvSpPr txBox="1"/>
          <p:nvPr/>
        </p:nvSpPr>
        <p:spPr>
          <a:xfrm>
            <a:off x="3360099" y="5922083"/>
            <a:ext cx="2407901" cy="534158"/>
          </a:xfrm>
          <a:prstGeom prst="rect">
            <a:avLst/>
          </a:prstGeom>
          <a:noFill/>
          <a:ln>
            <a:noFill/>
          </a:ln>
          <a:effectLst>
            <a:outerShdw blurRad="127000" rotWithShape="0" algn="ctr">
              <a:srgbClr val="082242">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www.bsc.es</a:t>
            </a:r>
            <a:endParaRPr sz="3600">
              <a:solidFill>
                <a:schemeClr val="lt1"/>
              </a:solidFill>
              <a:latin typeface="Calibri"/>
              <a:ea typeface="Calibri"/>
              <a:cs typeface="Calibri"/>
              <a:sym typeface="Calibri"/>
            </a:endParaRPr>
          </a:p>
        </p:txBody>
      </p:sp>
      <p:sp>
        <p:nvSpPr>
          <p:cNvPr id="29" name="Google Shape;29;p6"/>
          <p:cNvSpPr txBox="1"/>
          <p:nvPr>
            <p:ph type="title"/>
          </p:nvPr>
        </p:nvSpPr>
        <p:spPr>
          <a:xfrm>
            <a:off x="910318" y="4101711"/>
            <a:ext cx="7323364" cy="68893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First">
  <p:cSld name="BSC2017-First">
    <p:bg>
      <p:bgPr>
        <a:blipFill rotWithShape="1">
          <a:blip r:embed="rId2">
            <a:alphaModFix/>
          </a:blip>
          <a:stretch>
            <a:fillRect b="0" l="0" r="0" t="0"/>
          </a:stretch>
        </a:blipFill>
      </p:bgPr>
    </p:bg>
    <p:spTree>
      <p:nvGrpSpPr>
        <p:cNvPr id="32" name="Shape 32"/>
        <p:cNvGrpSpPr/>
        <p:nvPr/>
      </p:nvGrpSpPr>
      <p:grpSpPr>
        <a:xfrm>
          <a:off x="0" y="0"/>
          <a:ext cx="0" cy="0"/>
          <a:chOff x="0" y="0"/>
          <a:chExt cx="0" cy="0"/>
        </a:xfrm>
      </p:grpSpPr>
      <p:sp>
        <p:nvSpPr>
          <p:cNvPr id="33" name="Google Shape;33;p8"/>
          <p:cNvSpPr/>
          <p:nvPr/>
        </p:nvSpPr>
        <p:spPr>
          <a:xfrm>
            <a:off x="3048000" y="6095685"/>
            <a:ext cx="6096000" cy="487500"/>
          </a:xfrm>
          <a:prstGeom prst="rect">
            <a:avLst/>
          </a:prstGeom>
          <a:solidFill>
            <a:schemeClr val="lt1">
              <a:alpha val="749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8"/>
          <p:cNvSpPr txBox="1"/>
          <p:nvPr>
            <p:ph type="ctrTitle"/>
          </p:nvPr>
        </p:nvSpPr>
        <p:spPr>
          <a:xfrm>
            <a:off x="3722916" y="1631730"/>
            <a:ext cx="5026800" cy="29988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004890"/>
              </a:buClr>
              <a:buSzPts val="5200"/>
              <a:buFont typeface="Calibri"/>
              <a:buNone/>
              <a:defRPr b="1" i="0" sz="5200" u="none" cap="none" strike="noStrike">
                <a:solidFill>
                  <a:srgbClr val="004890"/>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5" name="Google Shape;35;p8"/>
          <p:cNvSpPr txBox="1"/>
          <p:nvPr>
            <p:ph idx="1" type="subTitle"/>
          </p:nvPr>
        </p:nvSpPr>
        <p:spPr>
          <a:xfrm>
            <a:off x="3722916" y="4900141"/>
            <a:ext cx="5026800" cy="8226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6" name="Google Shape;36;p8"/>
          <p:cNvSpPr/>
          <p:nvPr/>
        </p:nvSpPr>
        <p:spPr>
          <a:xfrm>
            <a:off x="1" y="6095685"/>
            <a:ext cx="3048000" cy="487500"/>
          </a:xfrm>
          <a:prstGeom prst="rect">
            <a:avLst/>
          </a:prstGeom>
          <a:solidFill>
            <a:srgbClr val="004890">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7" name="Google Shape;37;p8"/>
          <p:cNvSpPr txBox="1"/>
          <p:nvPr>
            <p:ph idx="2" type="body"/>
          </p:nvPr>
        </p:nvSpPr>
        <p:spPr>
          <a:xfrm>
            <a:off x="244475" y="6095685"/>
            <a:ext cx="2441700" cy="4875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ph idx="3" type="body"/>
          </p:nvPr>
        </p:nvSpPr>
        <p:spPr>
          <a:xfrm>
            <a:off x="3722916" y="6095684"/>
            <a:ext cx="5026800" cy="4875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rgbClr val="004890"/>
              </a:buClr>
              <a:buSzPts val="2400"/>
              <a:buFont typeface="Arial"/>
              <a:buNone/>
              <a:defRPr b="0" i="0" sz="2400" u="none" cap="none" strike="noStrike">
                <a:solidFill>
                  <a:srgbClr val="004890"/>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rtl="0">
              <a:buNone/>
              <a:defRPr>
                <a:solidFill>
                  <a:schemeClr val="lt1"/>
                </a:solidFill>
                <a:latin typeface="Calibri"/>
                <a:ea typeface="Calibri"/>
                <a:cs typeface="Calibri"/>
                <a:sym typeface="Calibri"/>
              </a:defRPr>
            </a:lvl1pPr>
            <a:lvl2pPr lvl="1" rtl="0">
              <a:buNone/>
              <a:defRPr>
                <a:solidFill>
                  <a:schemeClr val="lt1"/>
                </a:solidFill>
                <a:latin typeface="Calibri"/>
                <a:ea typeface="Calibri"/>
                <a:cs typeface="Calibri"/>
                <a:sym typeface="Calibri"/>
              </a:defRPr>
            </a:lvl2pPr>
            <a:lvl3pPr lvl="2" rtl="0">
              <a:buNone/>
              <a:defRPr>
                <a:solidFill>
                  <a:schemeClr val="lt1"/>
                </a:solidFill>
                <a:latin typeface="Calibri"/>
                <a:ea typeface="Calibri"/>
                <a:cs typeface="Calibri"/>
                <a:sym typeface="Calibri"/>
              </a:defRPr>
            </a:lvl3pPr>
            <a:lvl4pPr lvl="3" rtl="0">
              <a:buNone/>
              <a:defRPr>
                <a:solidFill>
                  <a:schemeClr val="lt1"/>
                </a:solidFill>
                <a:latin typeface="Calibri"/>
                <a:ea typeface="Calibri"/>
                <a:cs typeface="Calibri"/>
                <a:sym typeface="Calibri"/>
              </a:defRPr>
            </a:lvl4pPr>
            <a:lvl5pPr lvl="4" rtl="0">
              <a:buNone/>
              <a:defRPr>
                <a:solidFill>
                  <a:schemeClr val="lt1"/>
                </a:solidFill>
                <a:latin typeface="Calibri"/>
                <a:ea typeface="Calibri"/>
                <a:cs typeface="Calibri"/>
                <a:sym typeface="Calibri"/>
              </a:defRPr>
            </a:lvl5pPr>
            <a:lvl6pPr lvl="5" rtl="0">
              <a:buNone/>
              <a:defRPr>
                <a:solidFill>
                  <a:schemeClr val="lt1"/>
                </a:solidFill>
                <a:latin typeface="Calibri"/>
                <a:ea typeface="Calibri"/>
                <a:cs typeface="Calibri"/>
                <a:sym typeface="Calibri"/>
              </a:defRPr>
            </a:lvl6pPr>
            <a:lvl7pPr lvl="6" rtl="0">
              <a:buNone/>
              <a:defRPr>
                <a:solidFill>
                  <a:schemeClr val="lt1"/>
                </a:solidFill>
                <a:latin typeface="Calibri"/>
                <a:ea typeface="Calibri"/>
                <a:cs typeface="Calibri"/>
                <a:sym typeface="Calibri"/>
              </a:defRPr>
            </a:lvl7pPr>
            <a:lvl8pPr lvl="7" rtl="0">
              <a:buNone/>
              <a:defRPr>
                <a:solidFill>
                  <a:schemeClr val="lt1"/>
                </a:solidFill>
                <a:latin typeface="Calibri"/>
                <a:ea typeface="Calibri"/>
                <a:cs typeface="Calibri"/>
                <a:sym typeface="Calibri"/>
              </a:defRPr>
            </a:lvl8pPr>
            <a:lvl9pPr lvl="8" rtl="0">
              <a:buNone/>
              <a:defRPr>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Generic">
  <p:cSld name="BSC2017-Generic">
    <p:spTree>
      <p:nvGrpSpPr>
        <p:cNvPr id="40" name="Shape 40"/>
        <p:cNvGrpSpPr/>
        <p:nvPr/>
      </p:nvGrpSpPr>
      <p:grpSpPr>
        <a:xfrm>
          <a:off x="0" y="0"/>
          <a:ext cx="0" cy="0"/>
          <a:chOff x="0" y="0"/>
          <a:chExt cx="0" cy="0"/>
        </a:xfrm>
      </p:grpSpPr>
      <p:sp>
        <p:nvSpPr>
          <p:cNvPr id="41" name="Google Shape;41;p9"/>
          <p:cNvSpPr txBox="1"/>
          <p:nvPr>
            <p:ph type="title"/>
          </p:nvPr>
        </p:nvSpPr>
        <p:spPr>
          <a:xfrm>
            <a:off x="464803" y="217893"/>
            <a:ext cx="8229600" cy="8385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0"/>
              </a:spcBef>
              <a:spcAft>
                <a:spcPts val="0"/>
              </a:spcAft>
              <a:buClr>
                <a:schemeClr val="accent1"/>
              </a:buClr>
              <a:buSzPts val="3500"/>
              <a:buFont typeface="Calibri"/>
              <a:buNone/>
              <a:defRPr b="1" i="0" sz="3500" u="none" cap="none" strike="noStrike">
                <a:solidFill>
                  <a:schemeClr val="accen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2" name="Google Shape;42;p9"/>
          <p:cNvSpPr txBox="1"/>
          <p:nvPr>
            <p:ph idx="1" type="body"/>
          </p:nvPr>
        </p:nvSpPr>
        <p:spPr>
          <a:xfrm>
            <a:off x="464803" y="1215072"/>
            <a:ext cx="8229600" cy="4833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rgbClr val="0070C0"/>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0070C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070C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0070C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0070C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3" name="Google Shape;43;p9"/>
          <p:cNvPicPr preferRelativeResize="0"/>
          <p:nvPr/>
        </p:nvPicPr>
        <p:blipFill rotWithShape="1">
          <a:blip r:embed="rId2">
            <a:alphaModFix/>
          </a:blip>
          <a:srcRect b="0" l="0" r="0" t="0"/>
          <a:stretch/>
        </p:blipFill>
        <p:spPr>
          <a:xfrm>
            <a:off x="432709" y="6232144"/>
            <a:ext cx="1876003" cy="457200"/>
          </a:xfrm>
          <a:prstGeom prst="rect">
            <a:avLst/>
          </a:prstGeom>
          <a:noFill/>
          <a:ln>
            <a:noFill/>
          </a:ln>
        </p:spPr>
      </p:pic>
      <p:sp>
        <p:nvSpPr>
          <p:cNvPr id="44" name="Google Shape;44;p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bg>
      <p:bgPr>
        <a:blipFill rotWithShape="1">
          <a:blip r:embed="rId2">
            <a:alphaModFix/>
          </a:blip>
          <a:stretch>
            <a:fillRect b="0" l="0" r="0" t="0"/>
          </a:stretch>
        </a:blipFill>
      </p:bgPr>
    </p:bg>
    <p:spTree>
      <p:nvGrpSpPr>
        <p:cNvPr id="45" name="Shape 45"/>
        <p:cNvGrpSpPr/>
        <p:nvPr/>
      </p:nvGrpSpPr>
      <p:grpSpPr>
        <a:xfrm>
          <a:off x="0" y="0"/>
          <a:ext cx="0" cy="0"/>
          <a:chOff x="0" y="0"/>
          <a:chExt cx="0" cy="0"/>
        </a:xfrm>
      </p:grpSpPr>
      <p:sp>
        <p:nvSpPr>
          <p:cNvPr id="46" name="Google Shape;46;p10"/>
          <p:cNvSpPr txBox="1"/>
          <p:nvPr>
            <p:ph type="title"/>
          </p:nvPr>
        </p:nvSpPr>
        <p:spPr>
          <a:xfrm>
            <a:off x="1152000" y="877500"/>
            <a:ext cx="6840000" cy="39600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0"/>
              </a:spcBef>
              <a:spcAft>
                <a:spcPts val="0"/>
              </a:spcAft>
              <a:buClr>
                <a:schemeClr val="accent1"/>
              </a:buClr>
              <a:buSzPts val="6000"/>
              <a:buFont typeface="Calibri"/>
              <a:buNone/>
              <a:defRPr b="1" i="0" sz="6000" u="none" cap="none" strike="noStrike">
                <a:solidFill>
                  <a:schemeClr val="accen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7" name="Google Shape;47;p1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rtl="0">
              <a:buNone/>
              <a:defRPr>
                <a:solidFill>
                  <a:schemeClr val="accent1"/>
                </a:solidFill>
                <a:latin typeface="Calibri"/>
                <a:ea typeface="Calibri"/>
                <a:cs typeface="Calibri"/>
                <a:sym typeface="Calibri"/>
              </a:defRPr>
            </a:lvl1pPr>
            <a:lvl2pPr lvl="1" rtl="0">
              <a:buNone/>
              <a:defRPr>
                <a:solidFill>
                  <a:schemeClr val="accent1"/>
                </a:solidFill>
                <a:latin typeface="Calibri"/>
                <a:ea typeface="Calibri"/>
                <a:cs typeface="Calibri"/>
                <a:sym typeface="Calibri"/>
              </a:defRPr>
            </a:lvl2pPr>
            <a:lvl3pPr lvl="2" rtl="0">
              <a:buNone/>
              <a:defRPr>
                <a:solidFill>
                  <a:schemeClr val="accent1"/>
                </a:solidFill>
                <a:latin typeface="Calibri"/>
                <a:ea typeface="Calibri"/>
                <a:cs typeface="Calibri"/>
                <a:sym typeface="Calibri"/>
              </a:defRPr>
            </a:lvl3pPr>
            <a:lvl4pPr lvl="3" rtl="0">
              <a:buNone/>
              <a:defRPr>
                <a:solidFill>
                  <a:schemeClr val="accent1"/>
                </a:solidFill>
                <a:latin typeface="Calibri"/>
                <a:ea typeface="Calibri"/>
                <a:cs typeface="Calibri"/>
                <a:sym typeface="Calibri"/>
              </a:defRPr>
            </a:lvl4pPr>
            <a:lvl5pPr lvl="4" rtl="0">
              <a:buNone/>
              <a:defRPr>
                <a:solidFill>
                  <a:schemeClr val="accent1"/>
                </a:solidFill>
                <a:latin typeface="Calibri"/>
                <a:ea typeface="Calibri"/>
                <a:cs typeface="Calibri"/>
                <a:sym typeface="Calibri"/>
              </a:defRPr>
            </a:lvl5pPr>
            <a:lvl6pPr lvl="5" rtl="0">
              <a:buNone/>
              <a:defRPr>
                <a:solidFill>
                  <a:schemeClr val="accent1"/>
                </a:solidFill>
                <a:latin typeface="Calibri"/>
                <a:ea typeface="Calibri"/>
                <a:cs typeface="Calibri"/>
                <a:sym typeface="Calibri"/>
              </a:defRPr>
            </a:lvl6pPr>
            <a:lvl7pPr lvl="6" rtl="0">
              <a:buNone/>
              <a:defRPr>
                <a:solidFill>
                  <a:schemeClr val="accent1"/>
                </a:solidFill>
                <a:latin typeface="Calibri"/>
                <a:ea typeface="Calibri"/>
                <a:cs typeface="Calibri"/>
                <a:sym typeface="Calibri"/>
              </a:defRPr>
            </a:lvl7pPr>
            <a:lvl8pPr lvl="7" rtl="0">
              <a:buNone/>
              <a:defRPr>
                <a:solidFill>
                  <a:schemeClr val="accent1"/>
                </a:solidFill>
                <a:latin typeface="Calibri"/>
                <a:ea typeface="Calibri"/>
                <a:cs typeface="Calibri"/>
                <a:sym typeface="Calibri"/>
              </a:defRPr>
            </a:lvl8pPr>
            <a:lvl9pPr lvl="8" rtl="0">
              <a:buNone/>
              <a:defRPr>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2017-Last">
  <p:cSld name="BSC2017-Last">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2">
            <a:alphaModFix/>
          </a:blip>
          <a:srcRect b="0" l="0" r="0" t="0"/>
          <a:stretch/>
        </p:blipFill>
        <p:spPr>
          <a:xfrm>
            <a:off x="0" y="0"/>
            <a:ext cx="9144000" cy="6830568"/>
          </a:xfrm>
          <a:prstGeom prst="rect">
            <a:avLst/>
          </a:prstGeom>
          <a:noFill/>
          <a:ln>
            <a:noFill/>
          </a:ln>
        </p:spPr>
      </p:pic>
      <p:sp>
        <p:nvSpPr>
          <p:cNvPr id="50" name="Google Shape;50;p11"/>
          <p:cNvSpPr txBox="1"/>
          <p:nvPr/>
        </p:nvSpPr>
        <p:spPr>
          <a:xfrm>
            <a:off x="1991225" y="2636182"/>
            <a:ext cx="5161500" cy="901800"/>
          </a:xfrm>
          <a:prstGeom prst="rect">
            <a:avLst/>
          </a:prstGeom>
          <a:noFill/>
          <a:ln>
            <a:noFill/>
          </a:ln>
          <a:effectLst>
            <a:outerShdw blurRad="127000" rotWithShape="0" algn="ctr">
              <a:srgbClr val="082242">
                <a:alpha val="8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7200" u="none" cap="none" strike="noStrike">
                <a:solidFill>
                  <a:schemeClr val="lt1"/>
                </a:solidFill>
                <a:latin typeface="Calibri"/>
                <a:ea typeface="Calibri"/>
                <a:cs typeface="Calibri"/>
                <a:sym typeface="Calibri"/>
              </a:rPr>
              <a:t>THANK YOU!</a:t>
            </a:r>
            <a:endParaRPr b="0" i="0" sz="7200" u="none" cap="none" strike="noStrike">
              <a:solidFill>
                <a:schemeClr val="lt1"/>
              </a:solidFill>
              <a:latin typeface="Calibri"/>
              <a:ea typeface="Calibri"/>
              <a:cs typeface="Calibri"/>
              <a:sym typeface="Calibri"/>
            </a:endParaRPr>
          </a:p>
        </p:txBody>
      </p:sp>
      <p:sp>
        <p:nvSpPr>
          <p:cNvPr id="51" name="Google Shape;51;p11"/>
          <p:cNvSpPr txBox="1"/>
          <p:nvPr/>
        </p:nvSpPr>
        <p:spPr>
          <a:xfrm>
            <a:off x="3360099" y="5922083"/>
            <a:ext cx="2407800" cy="534300"/>
          </a:xfrm>
          <a:prstGeom prst="rect">
            <a:avLst/>
          </a:prstGeom>
          <a:noFill/>
          <a:ln>
            <a:noFill/>
          </a:ln>
          <a:effectLst>
            <a:outerShdw blurRad="127000" rotWithShape="0" algn="ctr">
              <a:srgbClr val="082242">
                <a:alpha val="8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www.bsc.es</a:t>
            </a:r>
            <a:endParaRPr b="0" i="0" sz="3600" u="none" cap="none" strike="noStrike">
              <a:solidFill>
                <a:schemeClr val="lt1"/>
              </a:solidFill>
              <a:latin typeface="Calibri"/>
              <a:ea typeface="Calibri"/>
              <a:cs typeface="Calibri"/>
              <a:sym typeface="Calibri"/>
            </a:endParaRPr>
          </a:p>
        </p:txBody>
      </p:sp>
      <p:sp>
        <p:nvSpPr>
          <p:cNvPr id="52" name="Google Shape;52;p11"/>
          <p:cNvSpPr txBox="1"/>
          <p:nvPr>
            <p:ph type="title"/>
          </p:nvPr>
        </p:nvSpPr>
        <p:spPr>
          <a:xfrm>
            <a:off x="910318" y="4101711"/>
            <a:ext cx="7323300" cy="6888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3" name="Google Shape;53;p1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rtl="0">
              <a:buNone/>
              <a:defRPr>
                <a:solidFill>
                  <a:schemeClr val="lt1"/>
                </a:solidFill>
                <a:latin typeface="Calibri"/>
                <a:ea typeface="Calibri"/>
                <a:cs typeface="Calibri"/>
                <a:sym typeface="Calibri"/>
              </a:defRPr>
            </a:lvl1pPr>
            <a:lvl2pPr lvl="1" rtl="0">
              <a:buNone/>
              <a:defRPr>
                <a:solidFill>
                  <a:schemeClr val="lt1"/>
                </a:solidFill>
                <a:latin typeface="Calibri"/>
                <a:ea typeface="Calibri"/>
                <a:cs typeface="Calibri"/>
                <a:sym typeface="Calibri"/>
              </a:defRPr>
            </a:lvl2pPr>
            <a:lvl3pPr lvl="2" rtl="0">
              <a:buNone/>
              <a:defRPr>
                <a:solidFill>
                  <a:schemeClr val="lt1"/>
                </a:solidFill>
                <a:latin typeface="Calibri"/>
                <a:ea typeface="Calibri"/>
                <a:cs typeface="Calibri"/>
                <a:sym typeface="Calibri"/>
              </a:defRPr>
            </a:lvl3pPr>
            <a:lvl4pPr lvl="3" rtl="0">
              <a:buNone/>
              <a:defRPr>
                <a:solidFill>
                  <a:schemeClr val="lt1"/>
                </a:solidFill>
                <a:latin typeface="Calibri"/>
                <a:ea typeface="Calibri"/>
                <a:cs typeface="Calibri"/>
                <a:sym typeface="Calibri"/>
              </a:defRPr>
            </a:lvl4pPr>
            <a:lvl5pPr lvl="4" rtl="0">
              <a:buNone/>
              <a:defRPr>
                <a:solidFill>
                  <a:schemeClr val="lt1"/>
                </a:solidFill>
                <a:latin typeface="Calibri"/>
                <a:ea typeface="Calibri"/>
                <a:cs typeface="Calibri"/>
                <a:sym typeface="Calibri"/>
              </a:defRPr>
            </a:lvl5pPr>
            <a:lvl6pPr lvl="5" rtl="0">
              <a:buNone/>
              <a:defRPr>
                <a:solidFill>
                  <a:schemeClr val="lt1"/>
                </a:solidFill>
                <a:latin typeface="Calibri"/>
                <a:ea typeface="Calibri"/>
                <a:cs typeface="Calibri"/>
                <a:sym typeface="Calibri"/>
              </a:defRPr>
            </a:lvl6pPr>
            <a:lvl7pPr lvl="6" rtl="0">
              <a:buNone/>
              <a:defRPr>
                <a:solidFill>
                  <a:schemeClr val="lt1"/>
                </a:solidFill>
                <a:latin typeface="Calibri"/>
                <a:ea typeface="Calibri"/>
                <a:cs typeface="Calibri"/>
                <a:sym typeface="Calibri"/>
              </a:defRPr>
            </a:lvl7pPr>
            <a:lvl8pPr lvl="7" rtl="0">
              <a:buNone/>
              <a:defRPr>
                <a:solidFill>
                  <a:schemeClr val="lt1"/>
                </a:solidFill>
                <a:latin typeface="Calibri"/>
                <a:ea typeface="Calibri"/>
                <a:cs typeface="Calibri"/>
                <a:sym typeface="Calibri"/>
              </a:defRPr>
            </a:lvl8pPr>
            <a:lvl9pPr lvl="8" rtl="0">
              <a:buNone/>
              <a:defRPr>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7"/>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tx1"/>
                </a:solidFill>
              </a:defRPr>
            </a:lvl1pPr>
            <a:lvl2pPr lvl="1" rtl="0" algn="r">
              <a:buNone/>
              <a:defRPr sz="1300">
                <a:solidFill>
                  <a:schemeClr val="tx1"/>
                </a:solidFill>
              </a:defRPr>
            </a:lvl2pPr>
            <a:lvl3pPr lvl="2" rtl="0" algn="r">
              <a:buNone/>
              <a:defRPr sz="1300">
                <a:solidFill>
                  <a:schemeClr val="tx1"/>
                </a:solidFill>
              </a:defRPr>
            </a:lvl3pPr>
            <a:lvl4pPr lvl="3" rtl="0" algn="r">
              <a:buNone/>
              <a:defRPr sz="1300">
                <a:solidFill>
                  <a:schemeClr val="tx1"/>
                </a:solidFill>
              </a:defRPr>
            </a:lvl4pPr>
            <a:lvl5pPr lvl="4" rtl="0" algn="r">
              <a:buNone/>
              <a:defRPr sz="1300">
                <a:solidFill>
                  <a:schemeClr val="tx1"/>
                </a:solidFill>
              </a:defRPr>
            </a:lvl5pPr>
            <a:lvl6pPr lvl="5" rtl="0" algn="r">
              <a:buNone/>
              <a:defRPr sz="1300">
                <a:solidFill>
                  <a:schemeClr val="tx1"/>
                </a:solidFill>
              </a:defRPr>
            </a:lvl6pPr>
            <a:lvl7pPr lvl="6" rtl="0" algn="r">
              <a:buNone/>
              <a:defRPr sz="1300">
                <a:solidFill>
                  <a:schemeClr val="tx1"/>
                </a:solidFill>
              </a:defRPr>
            </a:lvl7pPr>
            <a:lvl8pPr lvl="7" rtl="0" algn="r">
              <a:buNone/>
              <a:defRPr sz="1300">
                <a:solidFill>
                  <a:schemeClr val="tx1"/>
                </a:solidFill>
              </a:defRPr>
            </a:lvl8pPr>
            <a:lvl9pPr lvl="8" rtl="0"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ph type="ctrTitle"/>
          </p:nvPr>
        </p:nvSpPr>
        <p:spPr>
          <a:xfrm>
            <a:off x="3722925" y="1610225"/>
            <a:ext cx="5026800" cy="239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4890"/>
              </a:buClr>
              <a:buSzPts val="5200"/>
              <a:buFont typeface="Calibri"/>
              <a:buNone/>
            </a:pPr>
            <a:r>
              <a:rPr lang="en-US" sz="4000"/>
              <a:t>XIOS benchmarking and profiling roadmap</a:t>
            </a:r>
            <a:endParaRPr sz="4000"/>
          </a:p>
          <a:p>
            <a:pPr indent="0" lvl="0" marL="0" marR="0" rtl="0" algn="l">
              <a:lnSpc>
                <a:spcPct val="90000"/>
              </a:lnSpc>
              <a:spcBef>
                <a:spcPts val="0"/>
              </a:spcBef>
              <a:spcAft>
                <a:spcPts val="0"/>
              </a:spcAft>
              <a:buClr>
                <a:srgbClr val="004890"/>
              </a:buClr>
              <a:buSzPts val="5200"/>
              <a:buFont typeface="Calibri"/>
              <a:buNone/>
            </a:pPr>
            <a:r>
              <a:rPr lang="en-US" sz="4000"/>
              <a:t>+ preliminary results</a:t>
            </a:r>
            <a:endParaRPr sz="4000"/>
          </a:p>
        </p:txBody>
      </p:sp>
      <p:sp>
        <p:nvSpPr>
          <p:cNvPr id="59" name="Google Shape;59;p12"/>
          <p:cNvSpPr txBox="1"/>
          <p:nvPr>
            <p:ph idx="1" type="subTitle"/>
          </p:nvPr>
        </p:nvSpPr>
        <p:spPr>
          <a:xfrm>
            <a:off x="3722925" y="4054650"/>
            <a:ext cx="2627700" cy="933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chemeClr val="dk1"/>
              </a:buClr>
              <a:buSzPts val="3200"/>
              <a:buFont typeface="Arial"/>
              <a:buNone/>
            </a:pPr>
            <a:r>
              <a:rPr lang="en-US" sz="2200"/>
              <a:t>Xavier Yepes-Arbós</a:t>
            </a:r>
            <a:endParaRPr sz="2200"/>
          </a:p>
          <a:p>
            <a:pPr indent="0" lvl="0" marL="0" marR="0" rtl="0" algn="l">
              <a:lnSpc>
                <a:spcPct val="90000"/>
              </a:lnSpc>
              <a:spcBef>
                <a:spcPts val="1000"/>
              </a:spcBef>
              <a:spcAft>
                <a:spcPts val="0"/>
              </a:spcAft>
              <a:buClr>
                <a:schemeClr val="dk1"/>
              </a:buClr>
              <a:buSzPts val="3200"/>
              <a:buFont typeface="Arial"/>
              <a:buNone/>
            </a:pPr>
            <a:r>
              <a:rPr lang="en-US" sz="2200"/>
              <a:t>Mario C. Acosta</a:t>
            </a:r>
            <a:endParaRPr sz="2200"/>
          </a:p>
        </p:txBody>
      </p:sp>
      <p:sp>
        <p:nvSpPr>
          <p:cNvPr id="60" name="Google Shape;60;p12"/>
          <p:cNvSpPr txBox="1"/>
          <p:nvPr>
            <p:ph idx="2" type="body"/>
          </p:nvPr>
        </p:nvSpPr>
        <p:spPr>
          <a:xfrm>
            <a:off x="244475" y="6095685"/>
            <a:ext cx="2441575" cy="4875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a:t>10/12/20</a:t>
            </a:r>
            <a:endParaRPr b="0" i="0" sz="2400" u="none" cap="none" strike="noStrike">
              <a:solidFill>
                <a:schemeClr val="lt1"/>
              </a:solidFill>
              <a:latin typeface="Calibri"/>
              <a:ea typeface="Calibri"/>
              <a:cs typeface="Calibri"/>
              <a:sym typeface="Calibri"/>
            </a:endParaRPr>
          </a:p>
        </p:txBody>
      </p:sp>
      <p:sp>
        <p:nvSpPr>
          <p:cNvPr id="61" name="Google Shape;61;p12"/>
          <p:cNvSpPr txBox="1"/>
          <p:nvPr>
            <p:ph idx="3" type="body"/>
          </p:nvPr>
        </p:nvSpPr>
        <p:spPr>
          <a:xfrm>
            <a:off x="3722924" y="6095675"/>
            <a:ext cx="4379700" cy="487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4890"/>
              </a:buClr>
              <a:buSzPts val="2400"/>
              <a:buFont typeface="Arial"/>
              <a:buNone/>
            </a:pPr>
            <a:r>
              <a:rPr lang="en-US" sz="1800"/>
              <a:t>XIOS current developments</a:t>
            </a:r>
            <a:endParaRPr b="0" i="0" sz="1800" u="none" cap="none" strike="noStrike">
              <a:solidFill>
                <a:srgbClr val="004890"/>
              </a:solidFill>
              <a:latin typeface="Calibri"/>
              <a:ea typeface="Calibri"/>
              <a:cs typeface="Calibri"/>
              <a:sym typeface="Calibri"/>
            </a:endParaRPr>
          </a:p>
        </p:txBody>
      </p:sp>
      <p:pic>
        <p:nvPicPr>
          <p:cNvPr id="62" name="Google Shape;62;p12"/>
          <p:cNvPicPr preferRelativeResize="0"/>
          <p:nvPr/>
        </p:nvPicPr>
        <p:blipFill>
          <a:blip r:embed="rId3">
            <a:alphaModFix/>
          </a:blip>
          <a:stretch>
            <a:fillRect/>
          </a:stretch>
        </p:blipFill>
        <p:spPr>
          <a:xfrm>
            <a:off x="8102650" y="6095675"/>
            <a:ext cx="736384" cy="487497"/>
          </a:xfrm>
          <a:prstGeom prst="rect">
            <a:avLst/>
          </a:prstGeom>
          <a:noFill/>
          <a:ln>
            <a:noFill/>
          </a:ln>
        </p:spPr>
      </p:pic>
      <p:pic>
        <p:nvPicPr>
          <p:cNvPr id="63" name="Google Shape;63;p12"/>
          <p:cNvPicPr preferRelativeResize="0"/>
          <p:nvPr/>
        </p:nvPicPr>
        <p:blipFill>
          <a:blip r:embed="rId4">
            <a:alphaModFix/>
          </a:blip>
          <a:stretch>
            <a:fillRect/>
          </a:stretch>
        </p:blipFill>
        <p:spPr>
          <a:xfrm>
            <a:off x="6350575" y="4282025"/>
            <a:ext cx="2488449" cy="589475"/>
          </a:xfrm>
          <a:prstGeom prst="rect">
            <a:avLst/>
          </a:prstGeom>
          <a:noFill/>
          <a:ln>
            <a:noFill/>
          </a:ln>
        </p:spPr>
      </p:pic>
      <p:sp>
        <p:nvSpPr>
          <p:cNvPr id="64" name="Google Shape;64;p12"/>
          <p:cNvSpPr txBox="1"/>
          <p:nvPr/>
        </p:nvSpPr>
        <p:spPr>
          <a:xfrm>
            <a:off x="3694025" y="5216550"/>
            <a:ext cx="5221200" cy="84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1300">
                <a:solidFill>
                  <a:srgbClr val="004890"/>
                </a:solidFill>
                <a:latin typeface="Calibri"/>
                <a:ea typeface="Calibri"/>
                <a:cs typeface="Calibri"/>
                <a:sym typeface="Calibri"/>
              </a:rPr>
              <a:t>The research leading to these results has received funding from the EU H2020 Framework Programme under grant agreement no. 823988</a:t>
            </a:r>
            <a:endParaRPr sz="1300">
              <a:solidFill>
                <a:srgbClr val="004890"/>
              </a:solidFill>
              <a:latin typeface="Calibri"/>
              <a:ea typeface="Calibri"/>
              <a:cs typeface="Calibri"/>
              <a:sym typeface="Calibri"/>
            </a:endParaRPr>
          </a:p>
          <a:p>
            <a:pPr indent="0" lvl="0" marL="0" rtl="0" algn="l">
              <a:lnSpc>
                <a:spcPct val="90000"/>
              </a:lnSpc>
              <a:spcBef>
                <a:spcPts val="0"/>
              </a:spcBef>
              <a:spcAft>
                <a:spcPts val="0"/>
              </a:spcAft>
              <a:buNone/>
            </a:pPr>
            <a:r>
              <a:rPr lang="en-US" sz="1300">
                <a:solidFill>
                  <a:srgbClr val="004890"/>
                </a:solidFill>
                <a:latin typeface="Calibri"/>
                <a:ea typeface="Calibri"/>
                <a:cs typeface="Calibri"/>
                <a:sym typeface="Calibri"/>
              </a:rPr>
              <a:t>This material reflects only the author’s view and the Commission is not responsible for any use that may be made of the information it contains</a:t>
            </a:r>
            <a:endParaRPr sz="1300">
              <a:solidFill>
                <a:srgbClr val="00489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Profiling</a:t>
            </a:r>
            <a:endParaRPr/>
          </a:p>
        </p:txBody>
      </p:sp>
      <p:sp>
        <p:nvSpPr>
          <p:cNvPr id="142" name="Google Shape;142;p21"/>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t>Make use of advanced performance analysis tools such as Extrae and Paraver:</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Basic performance analysis.</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Analyze both the computational performance and memory consumption of netCDF parallel writing (one_file mode) and netCDF sequential writing (multiple_file mode).</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Analyze common filters.</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If it is possible, compare the XIOS performance in a GPFS or a Lustre filesystem.</a:t>
            </a:r>
            <a:endParaRPr sz="2000"/>
          </a:p>
        </p:txBody>
      </p:sp>
      <p:sp>
        <p:nvSpPr>
          <p:cNvPr id="143" name="Google Shape;143;p21"/>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44" name="Google Shape;144;p21"/>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45" name="Google Shape;145;p21"/>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1152000" y="877500"/>
            <a:ext cx="6840000" cy="396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6000"/>
              <a:buFont typeface="Calibri"/>
              <a:buNone/>
            </a:pPr>
            <a:r>
              <a:rPr lang="en-US" sz="4500"/>
              <a:t>Open(IFS)-XIOS benchmarks preliminary results</a:t>
            </a:r>
            <a:endParaRPr sz="4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XIOS servers resources usage</a:t>
            </a:r>
            <a:endParaRPr/>
          </a:p>
        </p:txBody>
      </p:sp>
      <p:sp>
        <p:nvSpPr>
          <p:cNvPr id="156" name="Google Shape;156;p23"/>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57" name="Google Shape;157;p23"/>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58" name="Google Shape;158;p23"/>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159" name="Google Shape;159;p23" title="Gràfic"/>
          <p:cNvPicPr preferRelativeResize="0"/>
          <p:nvPr/>
        </p:nvPicPr>
        <p:blipFill>
          <a:blip r:embed="rId5">
            <a:alphaModFix/>
          </a:blip>
          <a:stretch>
            <a:fillRect/>
          </a:stretch>
        </p:blipFill>
        <p:spPr>
          <a:xfrm>
            <a:off x="722375" y="980144"/>
            <a:ext cx="7699248" cy="4754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Preliminary XIOS servers scalability</a:t>
            </a:r>
            <a:endParaRPr/>
          </a:p>
        </p:txBody>
      </p:sp>
      <p:sp>
        <p:nvSpPr>
          <p:cNvPr id="165" name="Google Shape;165;p24"/>
          <p:cNvSpPr txBox="1"/>
          <p:nvPr>
            <p:ph idx="1" type="body"/>
          </p:nvPr>
        </p:nvSpPr>
        <p:spPr>
          <a:xfrm>
            <a:off x="464800" y="1062675"/>
            <a:ext cx="8229600" cy="789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i="1" lang="en-US" sz="1400"/>
              <a:t>Note 1: the legend indicates the number of XIOS servers per node.</a:t>
            </a:r>
            <a:endParaRPr i="1" sz="1400"/>
          </a:p>
          <a:p>
            <a:pPr indent="0" lvl="0" marL="0" rtl="0" algn="l">
              <a:lnSpc>
                <a:spcPct val="115000"/>
              </a:lnSpc>
              <a:spcBef>
                <a:spcPts val="0"/>
              </a:spcBef>
              <a:spcAft>
                <a:spcPts val="0"/>
              </a:spcAft>
              <a:buNone/>
            </a:pPr>
            <a:r>
              <a:rPr i="1" lang="en-US" sz="1400"/>
              <a:t>Note 2: the lowest number of nodes (x axis) also indicates the minimum number of nodes that XIOS requires to run due to its memory consumption.</a:t>
            </a:r>
            <a:endParaRPr i="1" sz="1400"/>
          </a:p>
        </p:txBody>
      </p:sp>
      <p:sp>
        <p:nvSpPr>
          <p:cNvPr id="166" name="Google Shape;166;p24"/>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67" name="Google Shape;167;p24"/>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68" name="Google Shape;168;p24"/>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169" name="Google Shape;169;p24" title="Gràfic"/>
          <p:cNvPicPr preferRelativeResize="0"/>
          <p:nvPr/>
        </p:nvPicPr>
        <p:blipFill>
          <a:blip r:embed="rId5">
            <a:alphaModFix/>
          </a:blip>
          <a:stretch>
            <a:fillRect/>
          </a:stretch>
        </p:blipFill>
        <p:spPr>
          <a:xfrm>
            <a:off x="1086463" y="1852575"/>
            <a:ext cx="6971076" cy="43104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Preliminary XIOS servers scalability</a:t>
            </a:r>
            <a:endParaRPr/>
          </a:p>
        </p:txBody>
      </p:sp>
      <p:sp>
        <p:nvSpPr>
          <p:cNvPr id="175" name="Google Shape;175;p25"/>
          <p:cNvSpPr txBox="1"/>
          <p:nvPr>
            <p:ph idx="1" type="body"/>
          </p:nvPr>
        </p:nvSpPr>
        <p:spPr>
          <a:xfrm>
            <a:off x="464800" y="1062675"/>
            <a:ext cx="8229600" cy="789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i="1" lang="en-US" sz="1400"/>
              <a:t>Note 1: the legend indicates the number of XIOS servers per node.</a:t>
            </a:r>
            <a:endParaRPr i="1" sz="1400"/>
          </a:p>
          <a:p>
            <a:pPr indent="0" lvl="0" marL="0" rtl="0" algn="l">
              <a:lnSpc>
                <a:spcPct val="115000"/>
              </a:lnSpc>
              <a:spcBef>
                <a:spcPts val="0"/>
              </a:spcBef>
              <a:spcAft>
                <a:spcPts val="0"/>
              </a:spcAft>
              <a:buNone/>
            </a:pPr>
            <a:r>
              <a:rPr i="1" lang="en-US" sz="1400"/>
              <a:t>Note 2: the lowest number of nodes (x axis) also indicates the minimum number of nodes that XIOS requires to run due to </a:t>
            </a:r>
            <a:r>
              <a:rPr i="1" lang="en-US" sz="1400"/>
              <a:t>its memory consumption</a:t>
            </a:r>
            <a:r>
              <a:rPr i="1" lang="en-US" sz="1400"/>
              <a:t>.</a:t>
            </a:r>
            <a:endParaRPr i="1" sz="1400"/>
          </a:p>
        </p:txBody>
      </p:sp>
      <p:sp>
        <p:nvSpPr>
          <p:cNvPr id="176" name="Google Shape;176;p25"/>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77" name="Google Shape;177;p25"/>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78" name="Google Shape;178;p25"/>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179" name="Google Shape;179;p25" title="Gràfic"/>
          <p:cNvPicPr preferRelativeResize="0"/>
          <p:nvPr/>
        </p:nvPicPr>
        <p:blipFill>
          <a:blip r:embed="rId5">
            <a:alphaModFix/>
          </a:blip>
          <a:stretch>
            <a:fillRect/>
          </a:stretch>
        </p:blipFill>
        <p:spPr>
          <a:xfrm>
            <a:off x="1086475" y="1858852"/>
            <a:ext cx="6971076" cy="4310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Preliminary XIOS servers scalability</a:t>
            </a:r>
            <a:endParaRPr/>
          </a:p>
        </p:txBody>
      </p:sp>
      <p:sp>
        <p:nvSpPr>
          <p:cNvPr id="185" name="Google Shape;185;p26"/>
          <p:cNvSpPr txBox="1"/>
          <p:nvPr>
            <p:ph idx="1" type="body"/>
          </p:nvPr>
        </p:nvSpPr>
        <p:spPr>
          <a:xfrm>
            <a:off x="464800" y="1062675"/>
            <a:ext cx="8229600" cy="789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i="1" lang="en-US" sz="1400"/>
              <a:t>Note 1: the legend indicates the number of XIOS servers per node.</a:t>
            </a:r>
            <a:endParaRPr i="1" sz="1400"/>
          </a:p>
          <a:p>
            <a:pPr indent="0" lvl="0" marL="0" rtl="0" algn="l">
              <a:lnSpc>
                <a:spcPct val="115000"/>
              </a:lnSpc>
              <a:spcBef>
                <a:spcPts val="0"/>
              </a:spcBef>
              <a:spcAft>
                <a:spcPts val="0"/>
              </a:spcAft>
              <a:buNone/>
            </a:pPr>
            <a:r>
              <a:rPr i="1" lang="en-US" sz="1400"/>
              <a:t>Note 2: the lowest number of nodes (x axis) also indicates the minimum number of nodes that XIOS requires to run due to </a:t>
            </a:r>
            <a:r>
              <a:rPr i="1" lang="en-US" sz="1400"/>
              <a:t>its memory consumption</a:t>
            </a:r>
            <a:r>
              <a:rPr i="1" lang="en-US" sz="1400"/>
              <a:t>.</a:t>
            </a:r>
            <a:endParaRPr i="1" sz="1400"/>
          </a:p>
        </p:txBody>
      </p:sp>
      <p:sp>
        <p:nvSpPr>
          <p:cNvPr id="186" name="Google Shape;186;p26"/>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87" name="Google Shape;187;p26"/>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88" name="Google Shape;188;p26"/>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189" name="Google Shape;189;p26" title="Gràfic"/>
          <p:cNvPicPr preferRelativeResize="0"/>
          <p:nvPr/>
        </p:nvPicPr>
        <p:blipFill>
          <a:blip r:embed="rId5">
            <a:alphaModFix/>
          </a:blip>
          <a:stretch>
            <a:fillRect/>
          </a:stretch>
        </p:blipFill>
        <p:spPr>
          <a:xfrm>
            <a:off x="1086475" y="1858850"/>
            <a:ext cx="6971076" cy="4310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Preliminary XIOS servers scalability</a:t>
            </a:r>
            <a:endParaRPr/>
          </a:p>
        </p:txBody>
      </p:sp>
      <p:sp>
        <p:nvSpPr>
          <p:cNvPr id="195" name="Google Shape;195;p27"/>
          <p:cNvSpPr txBox="1"/>
          <p:nvPr>
            <p:ph idx="1" type="body"/>
          </p:nvPr>
        </p:nvSpPr>
        <p:spPr>
          <a:xfrm>
            <a:off x="464800" y="1062675"/>
            <a:ext cx="8229600" cy="789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i="1" lang="en-US" sz="1400"/>
              <a:t>Note 1: the legend indicates the number of XIOS servers per node.</a:t>
            </a:r>
            <a:endParaRPr i="1" sz="1400"/>
          </a:p>
          <a:p>
            <a:pPr indent="0" lvl="0" marL="0" rtl="0" algn="l">
              <a:lnSpc>
                <a:spcPct val="115000"/>
              </a:lnSpc>
              <a:spcBef>
                <a:spcPts val="0"/>
              </a:spcBef>
              <a:spcAft>
                <a:spcPts val="0"/>
              </a:spcAft>
              <a:buNone/>
            </a:pPr>
            <a:r>
              <a:rPr i="1" lang="en-US" sz="1400"/>
              <a:t>Note 2: the lowest number of nodes (x axis) also indicates the minimum number of nodes that XIOS requires to run due to </a:t>
            </a:r>
            <a:r>
              <a:rPr i="1" lang="en-US" sz="1400"/>
              <a:t>its memory consumption</a:t>
            </a:r>
            <a:r>
              <a:rPr i="1" lang="en-US" sz="1400"/>
              <a:t>.</a:t>
            </a:r>
            <a:endParaRPr i="1" sz="1400"/>
          </a:p>
        </p:txBody>
      </p:sp>
      <p:sp>
        <p:nvSpPr>
          <p:cNvPr id="196" name="Google Shape;196;p27"/>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97" name="Google Shape;197;p27"/>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98" name="Google Shape;198;p27"/>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199" name="Google Shape;199;p27" title="Gràfic"/>
          <p:cNvPicPr preferRelativeResize="0"/>
          <p:nvPr/>
        </p:nvPicPr>
        <p:blipFill>
          <a:blip r:embed="rId5">
            <a:alphaModFix/>
          </a:blip>
          <a:stretch>
            <a:fillRect/>
          </a:stretch>
        </p:blipFill>
        <p:spPr>
          <a:xfrm>
            <a:off x="1086475" y="1858852"/>
            <a:ext cx="6971076" cy="43104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Preliminary XIOS clients scalability</a:t>
            </a:r>
            <a:endParaRPr/>
          </a:p>
        </p:txBody>
      </p:sp>
      <p:sp>
        <p:nvSpPr>
          <p:cNvPr id="205" name="Google Shape;205;p28"/>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06" name="Google Shape;206;p28"/>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07" name="Google Shape;207;p28"/>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208" name="Google Shape;208;p28" title="Gràfic"/>
          <p:cNvPicPr preferRelativeResize="0"/>
          <p:nvPr/>
        </p:nvPicPr>
        <p:blipFill>
          <a:blip r:embed="rId5">
            <a:alphaModFix/>
          </a:blip>
          <a:stretch>
            <a:fillRect/>
          </a:stretch>
        </p:blipFill>
        <p:spPr>
          <a:xfrm>
            <a:off x="722375" y="1051551"/>
            <a:ext cx="7699251" cy="47606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Preliminary XIOS clients scalability</a:t>
            </a:r>
            <a:endParaRPr/>
          </a:p>
        </p:txBody>
      </p:sp>
      <p:sp>
        <p:nvSpPr>
          <p:cNvPr id="214" name="Google Shape;214;p29"/>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15" name="Google Shape;215;p29"/>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16" name="Google Shape;216;p29"/>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217" name="Google Shape;217;p29" title="Gràfic"/>
          <p:cNvPicPr preferRelativeResize="0"/>
          <p:nvPr/>
        </p:nvPicPr>
        <p:blipFill>
          <a:blip r:embed="rId5">
            <a:alphaModFix/>
          </a:blip>
          <a:stretch>
            <a:fillRect/>
          </a:stretch>
        </p:blipFill>
        <p:spPr>
          <a:xfrm>
            <a:off x="722375" y="1056400"/>
            <a:ext cx="7699251" cy="47606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Default XIOS compression</a:t>
            </a:r>
            <a:endParaRPr/>
          </a:p>
        </p:txBody>
      </p:sp>
      <p:sp>
        <p:nvSpPr>
          <p:cNvPr id="223" name="Google Shape;223;p30"/>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24" name="Google Shape;224;p30"/>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25" name="Google Shape;225;p30"/>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226" name="Google Shape;226;p30" title="Gràfic"/>
          <p:cNvPicPr preferRelativeResize="0"/>
          <p:nvPr/>
        </p:nvPicPr>
        <p:blipFill>
          <a:blip r:embed="rId5">
            <a:alphaModFix/>
          </a:blip>
          <a:stretch>
            <a:fillRect/>
          </a:stretch>
        </p:blipFill>
        <p:spPr>
          <a:xfrm>
            <a:off x="722375" y="1051556"/>
            <a:ext cx="7699248" cy="47548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sz="3200"/>
              <a:t>HPC I/O challenges for Earth System Modelling</a:t>
            </a:r>
            <a:endParaRPr sz="3200"/>
          </a:p>
        </p:txBody>
      </p:sp>
      <p:sp>
        <p:nvSpPr>
          <p:cNvPr id="70" name="Google Shape;70;p13"/>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Exascale supercomputers will allow to make simulations at an unprecedented level of horizontal resolution.</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...but this has implications:</a:t>
            </a:r>
            <a:endParaRPr sz="2000"/>
          </a:p>
          <a:p>
            <a:pPr indent="-215900" lvl="1" marL="685800" rtl="0" algn="l">
              <a:lnSpc>
                <a:spcPct val="115000"/>
              </a:lnSpc>
              <a:spcBef>
                <a:spcPts val="0"/>
              </a:spcBef>
              <a:spcAft>
                <a:spcPts val="0"/>
              </a:spcAft>
              <a:buSzPts val="1800"/>
              <a:buChar char="•"/>
            </a:pPr>
            <a:r>
              <a:rPr lang="en-US" sz="1800"/>
              <a:t>A huge amount of data will be generated that must be efficiently written into the storage system.</a:t>
            </a:r>
            <a:endParaRPr sz="1800"/>
          </a:p>
          <a:p>
            <a:pPr indent="-215900" lvl="1" marL="685800" rtl="0" algn="l">
              <a:lnSpc>
                <a:spcPct val="115000"/>
              </a:lnSpc>
              <a:spcBef>
                <a:spcPts val="0"/>
              </a:spcBef>
              <a:spcAft>
                <a:spcPts val="0"/>
              </a:spcAft>
              <a:buSzPts val="1800"/>
              <a:buChar char="•"/>
            </a:pPr>
            <a:r>
              <a:rPr lang="en-US" sz="1800"/>
              <a:t>No more offline post-processing is affordable due to the size of the “raw” data.</a:t>
            </a:r>
            <a:endParaRPr sz="1800"/>
          </a:p>
        </p:txBody>
      </p:sp>
      <p:sp>
        <p:nvSpPr>
          <p:cNvPr id="71" name="Google Shape;71;p13"/>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72" name="Google Shape;72;p13"/>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73" name="Google Shape;73;p13"/>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Default XIOS compression</a:t>
            </a:r>
            <a:endParaRPr/>
          </a:p>
        </p:txBody>
      </p:sp>
      <p:sp>
        <p:nvSpPr>
          <p:cNvPr id="232" name="Google Shape;232;p31"/>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33" name="Google Shape;233;p31"/>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34" name="Google Shape;234;p31"/>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235" name="Google Shape;235;p31" title="Gràfic"/>
          <p:cNvPicPr preferRelativeResize="0"/>
          <p:nvPr/>
        </p:nvPicPr>
        <p:blipFill>
          <a:blip r:embed="rId5">
            <a:alphaModFix/>
          </a:blip>
          <a:stretch>
            <a:fillRect/>
          </a:stretch>
        </p:blipFill>
        <p:spPr>
          <a:xfrm>
            <a:off x="722375" y="1051556"/>
            <a:ext cx="7699248" cy="47548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500"/>
              <a:buFont typeface="Calibri"/>
              <a:buNone/>
            </a:pPr>
            <a:r>
              <a:rPr lang="en-US"/>
              <a:t>Default XIOS compression</a:t>
            </a:r>
            <a:endParaRPr/>
          </a:p>
        </p:txBody>
      </p:sp>
      <p:sp>
        <p:nvSpPr>
          <p:cNvPr id="241" name="Google Shape;241;p32"/>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42" name="Google Shape;242;p32"/>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43" name="Google Shape;243;p32"/>
          <p:cNvPicPr preferRelativeResize="0"/>
          <p:nvPr/>
        </p:nvPicPr>
        <p:blipFill>
          <a:blip r:embed="rId4">
            <a:alphaModFix/>
          </a:blip>
          <a:stretch>
            <a:fillRect/>
          </a:stretch>
        </p:blipFill>
        <p:spPr>
          <a:xfrm>
            <a:off x="7260460" y="6262737"/>
            <a:ext cx="568147" cy="376126"/>
          </a:xfrm>
          <a:prstGeom prst="rect">
            <a:avLst/>
          </a:prstGeom>
          <a:noFill/>
          <a:ln>
            <a:noFill/>
          </a:ln>
        </p:spPr>
      </p:pic>
      <p:pic>
        <p:nvPicPr>
          <p:cNvPr id="244" name="Google Shape;244;p32" title="Gràfic"/>
          <p:cNvPicPr preferRelativeResize="0"/>
          <p:nvPr/>
        </p:nvPicPr>
        <p:blipFill>
          <a:blip r:embed="rId5">
            <a:alphaModFix/>
          </a:blip>
          <a:stretch>
            <a:fillRect/>
          </a:stretch>
        </p:blipFill>
        <p:spPr>
          <a:xfrm>
            <a:off x="722375" y="1051555"/>
            <a:ext cx="7699248" cy="4754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Preliminary conclusions</a:t>
            </a:r>
            <a:endParaRPr/>
          </a:p>
        </p:txBody>
      </p:sp>
      <p:sp>
        <p:nvSpPr>
          <p:cNvPr id="250" name="Google Shape;250;p33"/>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One_file mode does not scale well.</a:t>
            </a:r>
            <a:endParaRPr sz="2000"/>
          </a:p>
          <a:p>
            <a:pPr indent="-215900" lvl="1" marL="685800" rtl="0" algn="l">
              <a:lnSpc>
                <a:spcPct val="115000"/>
              </a:lnSpc>
              <a:spcBef>
                <a:spcPts val="0"/>
              </a:spcBef>
              <a:spcAft>
                <a:spcPts val="0"/>
              </a:spcAft>
              <a:buSzPts val="1800"/>
              <a:buChar char="•"/>
            </a:pPr>
            <a:r>
              <a:rPr lang="en-US" sz="1800"/>
              <a:t>HDF5 parallel I/O is very system dependent.</a:t>
            </a:r>
            <a:endParaRPr sz="1800"/>
          </a:p>
          <a:p>
            <a:pPr indent="-203200" lvl="0" marL="228600" rtl="0" algn="l">
              <a:lnSpc>
                <a:spcPct val="115000"/>
              </a:lnSpc>
              <a:spcBef>
                <a:spcPts val="0"/>
              </a:spcBef>
              <a:spcAft>
                <a:spcPts val="0"/>
              </a:spcAft>
              <a:buSzPts val="2000"/>
              <a:buChar char="•"/>
            </a:pPr>
            <a:r>
              <a:rPr lang="en-US" sz="2000"/>
              <a:t>XIOS servers consume a lot of memory </a:t>
            </a:r>
            <a:r>
              <a:rPr lang="en-US" sz="2000"/>
              <a:t>although</a:t>
            </a:r>
            <a:r>
              <a:rPr lang="en-US" sz="2000"/>
              <a:t> post-processing is disabled.</a:t>
            </a:r>
            <a:endParaRPr sz="2000"/>
          </a:p>
          <a:p>
            <a:pPr indent="-215900" lvl="1" marL="685800" rtl="0" algn="l">
              <a:lnSpc>
                <a:spcPct val="115000"/>
              </a:lnSpc>
              <a:spcBef>
                <a:spcPts val="0"/>
              </a:spcBef>
              <a:spcAft>
                <a:spcPts val="0"/>
              </a:spcAft>
              <a:buSzPts val="1800"/>
              <a:buChar char="•"/>
            </a:pPr>
            <a:r>
              <a:rPr lang="en-US" sz="1800"/>
              <a:t>They depend on the output volume as well as output frequency.</a:t>
            </a:r>
            <a:endParaRPr sz="1800"/>
          </a:p>
          <a:p>
            <a:pPr indent="-203200" lvl="0" marL="228600" rtl="0" algn="l">
              <a:lnSpc>
                <a:spcPct val="115000"/>
              </a:lnSpc>
              <a:spcBef>
                <a:spcPts val="0"/>
              </a:spcBef>
              <a:spcAft>
                <a:spcPts val="0"/>
              </a:spcAft>
              <a:buSzPts val="2000"/>
              <a:buChar char="•"/>
            </a:pPr>
            <a:r>
              <a:rPr lang="en-US" sz="2000"/>
              <a:t>XIOS clients seem to scale well, but when there are many of them, they might add some overhead that can be mitigated adding more XIOS nodes for servers (to reduce the XIOS_clients/XIOS_servers_nodes ratio).</a:t>
            </a:r>
            <a:endParaRPr sz="2000"/>
          </a:p>
          <a:p>
            <a:pPr indent="-203200" lvl="0" marL="228600" rtl="0" algn="l">
              <a:lnSpc>
                <a:spcPct val="115000"/>
              </a:lnSpc>
              <a:spcBef>
                <a:spcPts val="0"/>
              </a:spcBef>
              <a:spcAft>
                <a:spcPts val="0"/>
              </a:spcAft>
              <a:buSzPts val="2000"/>
              <a:buChar char="•"/>
            </a:pPr>
            <a:r>
              <a:rPr lang="en-US" sz="2000"/>
              <a:t>XIOS compression through HDF5 (gzip) does not provide a good trade-off between high compression ratio and compression speed.</a:t>
            </a:r>
            <a:endParaRPr sz="1800"/>
          </a:p>
        </p:txBody>
      </p:sp>
      <p:sp>
        <p:nvSpPr>
          <p:cNvPr id="251" name="Google Shape;251;p33"/>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252" name="Google Shape;252;p33"/>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253" name="Google Shape;253;p33"/>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idx="1" type="subTitle"/>
          </p:nvPr>
        </p:nvSpPr>
        <p:spPr>
          <a:xfrm>
            <a:off x="3603066" y="6107242"/>
            <a:ext cx="4569900" cy="464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4890"/>
              </a:buClr>
              <a:buSzPts val="2800"/>
              <a:buFont typeface="Arial"/>
              <a:buNone/>
            </a:pPr>
            <a:r>
              <a:rPr lang="en-US" sz="2800">
                <a:solidFill>
                  <a:srgbClr val="004890"/>
                </a:solidFill>
              </a:rPr>
              <a:t>xavier.yepes</a:t>
            </a:r>
            <a:r>
              <a:rPr b="0" i="0" lang="en-US" sz="2800" u="none" cap="none" strike="noStrike">
                <a:solidFill>
                  <a:srgbClr val="004890"/>
                </a:solidFill>
                <a:latin typeface="Calibri"/>
                <a:ea typeface="Calibri"/>
                <a:cs typeface="Calibri"/>
                <a:sym typeface="Calibri"/>
              </a:rPr>
              <a:t>@bsc.es</a:t>
            </a:r>
            <a:endParaRPr b="0" i="0" sz="2800" u="none" cap="none" strike="noStrike">
              <a:solidFill>
                <a:srgbClr val="004890"/>
              </a:solidFill>
              <a:latin typeface="Calibri"/>
              <a:ea typeface="Calibri"/>
              <a:cs typeface="Calibri"/>
              <a:sym typeface="Calibri"/>
            </a:endParaRPr>
          </a:p>
        </p:txBody>
      </p:sp>
      <p:sp>
        <p:nvSpPr>
          <p:cNvPr id="259" name="Google Shape;259;p34"/>
          <p:cNvSpPr txBox="1"/>
          <p:nvPr>
            <p:ph type="ctrTitle"/>
          </p:nvPr>
        </p:nvSpPr>
        <p:spPr>
          <a:xfrm>
            <a:off x="3461655" y="1579476"/>
            <a:ext cx="5026800" cy="2998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4890"/>
              </a:buClr>
              <a:buSzPts val="8000"/>
              <a:buFont typeface="Calibri"/>
              <a:buNone/>
            </a:pPr>
            <a:r>
              <a:rPr b="0" lang="en-US" sz="8000"/>
              <a:t>Thank you </a:t>
            </a:r>
            <a:endParaRPr b="0" sz="8000"/>
          </a:p>
        </p:txBody>
      </p:sp>
      <p:pic>
        <p:nvPicPr>
          <p:cNvPr id="260" name="Google Shape;260;p34"/>
          <p:cNvPicPr preferRelativeResize="0"/>
          <p:nvPr/>
        </p:nvPicPr>
        <p:blipFill>
          <a:blip r:embed="rId3">
            <a:alphaModFix/>
          </a:blip>
          <a:stretch>
            <a:fillRect/>
          </a:stretch>
        </p:blipFill>
        <p:spPr>
          <a:xfrm>
            <a:off x="4005333" y="4640225"/>
            <a:ext cx="2833148" cy="671125"/>
          </a:xfrm>
          <a:prstGeom prst="rect">
            <a:avLst/>
          </a:prstGeom>
          <a:noFill/>
          <a:ln>
            <a:noFill/>
          </a:ln>
        </p:spPr>
      </p:pic>
      <p:pic>
        <p:nvPicPr>
          <p:cNvPr id="261" name="Google Shape;261;p34"/>
          <p:cNvPicPr preferRelativeResize="0"/>
          <p:nvPr/>
        </p:nvPicPr>
        <p:blipFill>
          <a:blip r:embed="rId4">
            <a:alphaModFix/>
          </a:blip>
          <a:stretch>
            <a:fillRect/>
          </a:stretch>
        </p:blipFill>
        <p:spPr>
          <a:xfrm>
            <a:off x="7015164" y="4668069"/>
            <a:ext cx="929591" cy="6154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sz="3200"/>
              <a:t>HPC I/O challenges for Earth System Modelling</a:t>
            </a:r>
            <a:endParaRPr sz="3200"/>
          </a:p>
        </p:txBody>
      </p:sp>
      <p:sp>
        <p:nvSpPr>
          <p:cNvPr id="79" name="Google Shape;79;p14"/>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From a computational point of view, XIOS is thought to address:</a:t>
            </a:r>
            <a:endParaRPr sz="2000"/>
          </a:p>
          <a:p>
            <a:pPr indent="-215900" lvl="1" marL="685800" rtl="0" algn="l">
              <a:lnSpc>
                <a:spcPct val="115000"/>
              </a:lnSpc>
              <a:spcBef>
                <a:spcPts val="0"/>
              </a:spcBef>
              <a:spcAft>
                <a:spcPts val="0"/>
              </a:spcAft>
              <a:buSzPts val="1800"/>
              <a:buChar char="•"/>
            </a:pPr>
            <a:r>
              <a:rPr lang="en-US" sz="1800"/>
              <a:t>The inefficient legacy read/write process.</a:t>
            </a:r>
            <a:endParaRPr sz="1800"/>
          </a:p>
          <a:p>
            <a:pPr indent="-215900" lvl="1" marL="685800" rtl="0" algn="l">
              <a:lnSpc>
                <a:spcPct val="115000"/>
              </a:lnSpc>
              <a:spcBef>
                <a:spcPts val="0"/>
              </a:spcBef>
              <a:spcAft>
                <a:spcPts val="0"/>
              </a:spcAft>
              <a:buSzPts val="1800"/>
              <a:buChar char="•"/>
            </a:pPr>
            <a:r>
              <a:rPr lang="en-US" sz="1800"/>
              <a:t>The unmanageable size of “raw” data.</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By implementing:</a:t>
            </a:r>
            <a:endParaRPr sz="2000"/>
          </a:p>
          <a:p>
            <a:pPr indent="-215900" lvl="1" marL="685800" rtl="0" algn="l">
              <a:lnSpc>
                <a:spcPct val="115000"/>
              </a:lnSpc>
              <a:spcBef>
                <a:spcPts val="0"/>
              </a:spcBef>
              <a:spcAft>
                <a:spcPts val="0"/>
              </a:spcAft>
              <a:buSzPts val="1800"/>
              <a:buChar char="•"/>
            </a:pPr>
            <a:r>
              <a:rPr lang="en-US" sz="1800"/>
              <a:t>Scalable parallel I/O.</a:t>
            </a:r>
            <a:endParaRPr sz="1800"/>
          </a:p>
          <a:p>
            <a:pPr indent="-215900" lvl="1" marL="685800" rtl="0" algn="l">
              <a:lnSpc>
                <a:spcPct val="115000"/>
              </a:lnSpc>
              <a:spcBef>
                <a:spcPts val="0"/>
              </a:spcBef>
              <a:spcAft>
                <a:spcPts val="0"/>
              </a:spcAft>
              <a:buSzPts val="1800"/>
              <a:buChar char="•"/>
            </a:pPr>
            <a:r>
              <a:rPr lang="en-US" sz="1800"/>
              <a:t>Online post-processing.</a:t>
            </a:r>
            <a:endParaRPr sz="18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...but it has been only tested for petascale supercomputers, so it is necessary to:</a:t>
            </a:r>
            <a:endParaRPr sz="2000"/>
          </a:p>
          <a:p>
            <a:pPr indent="-215900" lvl="1" marL="685800" rtl="0" algn="l">
              <a:lnSpc>
                <a:spcPct val="115000"/>
              </a:lnSpc>
              <a:spcBef>
                <a:spcPts val="0"/>
              </a:spcBef>
              <a:spcAft>
                <a:spcPts val="0"/>
              </a:spcAft>
              <a:buSzPts val="1800"/>
              <a:buChar char="•"/>
            </a:pPr>
            <a:r>
              <a:rPr lang="en-US" sz="1800"/>
              <a:t>Design a battery of benchmarks to be as close as possible to future exascale machines.</a:t>
            </a:r>
            <a:endParaRPr sz="1800"/>
          </a:p>
          <a:p>
            <a:pPr indent="-215900" lvl="1" marL="685800" rtl="0" algn="l">
              <a:lnSpc>
                <a:spcPct val="115000"/>
              </a:lnSpc>
              <a:spcBef>
                <a:spcPts val="0"/>
              </a:spcBef>
              <a:spcAft>
                <a:spcPts val="0"/>
              </a:spcAft>
              <a:buSzPts val="1800"/>
              <a:buChar char="•"/>
            </a:pPr>
            <a:r>
              <a:rPr lang="en-US" sz="1800"/>
              <a:t>Stress different aspects such as memory consumption, MPI scalability, netCDF parallel I/O or netCDF compression.</a:t>
            </a:r>
            <a:endParaRPr sz="1800"/>
          </a:p>
        </p:txBody>
      </p:sp>
      <p:sp>
        <p:nvSpPr>
          <p:cNvPr id="80" name="Google Shape;80;p14"/>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81" name="Google Shape;81;p14"/>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82" name="Google Shape;82;p14"/>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sz="3200"/>
              <a:t>What will it be necessary from the computational side of XIOS?</a:t>
            </a:r>
            <a:endParaRPr sz="3200"/>
          </a:p>
        </p:txBody>
      </p:sp>
      <p:sp>
        <p:nvSpPr>
          <p:cNvPr id="88" name="Google Shape;88;p15"/>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Extreme scalability on:</a:t>
            </a:r>
            <a:endParaRPr sz="2000"/>
          </a:p>
          <a:p>
            <a:pPr indent="-215900" lvl="1" marL="685800" rtl="0" algn="l">
              <a:lnSpc>
                <a:spcPct val="115000"/>
              </a:lnSpc>
              <a:spcBef>
                <a:spcPts val="0"/>
              </a:spcBef>
              <a:spcAft>
                <a:spcPts val="0"/>
              </a:spcAft>
              <a:buSzPts val="1800"/>
              <a:buChar char="•"/>
            </a:pPr>
            <a:r>
              <a:rPr lang="en-US" sz="1800"/>
              <a:t>Memory use.</a:t>
            </a:r>
            <a:endParaRPr sz="1800"/>
          </a:p>
          <a:p>
            <a:pPr indent="-215900" lvl="1" marL="685800" rtl="0" algn="l">
              <a:lnSpc>
                <a:spcPct val="115000"/>
              </a:lnSpc>
              <a:spcBef>
                <a:spcPts val="0"/>
              </a:spcBef>
              <a:spcAft>
                <a:spcPts val="0"/>
              </a:spcAft>
              <a:buSzPts val="1800"/>
              <a:buChar char="•"/>
            </a:pPr>
            <a:r>
              <a:rPr lang="en-US" sz="1800"/>
              <a:t>Model MPI processes (XIOS clients).</a:t>
            </a:r>
            <a:endParaRPr sz="1800"/>
          </a:p>
          <a:p>
            <a:pPr indent="-215900" lvl="1" marL="685800" rtl="0" algn="l">
              <a:lnSpc>
                <a:spcPct val="115000"/>
              </a:lnSpc>
              <a:spcBef>
                <a:spcPts val="0"/>
              </a:spcBef>
              <a:spcAft>
                <a:spcPts val="0"/>
              </a:spcAft>
              <a:buSzPts val="1800"/>
              <a:buChar char="•"/>
            </a:pPr>
            <a:r>
              <a:rPr lang="en-US" sz="1800"/>
              <a:t>XIOS servers.</a:t>
            </a:r>
            <a:endParaRPr sz="1800"/>
          </a:p>
          <a:p>
            <a:pPr indent="-215900" lvl="1" marL="685800" rtl="0" algn="l">
              <a:lnSpc>
                <a:spcPct val="115000"/>
              </a:lnSpc>
              <a:spcBef>
                <a:spcPts val="0"/>
              </a:spcBef>
              <a:spcAft>
                <a:spcPts val="0"/>
              </a:spcAft>
              <a:buSzPts val="1800"/>
              <a:buChar char="•"/>
            </a:pPr>
            <a:r>
              <a:rPr lang="en-US" sz="1800"/>
              <a:t>Writing into the storage system (very dependent on the file system).</a:t>
            </a:r>
            <a:endParaRPr sz="1800"/>
          </a:p>
          <a:p>
            <a:pPr indent="-203200" lvl="0" marL="228600" rtl="0" algn="l">
              <a:lnSpc>
                <a:spcPct val="115000"/>
              </a:lnSpc>
              <a:spcBef>
                <a:spcPts val="0"/>
              </a:spcBef>
              <a:spcAft>
                <a:spcPts val="0"/>
              </a:spcAft>
              <a:buSzPts val="2000"/>
              <a:buChar char="•"/>
            </a:pPr>
            <a:r>
              <a:rPr lang="en-US" sz="2000"/>
              <a:t>Efficient management of:</a:t>
            </a:r>
            <a:endParaRPr sz="2000"/>
          </a:p>
          <a:p>
            <a:pPr indent="-215900" lvl="1" marL="685800" rtl="0" algn="l">
              <a:lnSpc>
                <a:spcPct val="115000"/>
              </a:lnSpc>
              <a:spcBef>
                <a:spcPts val="0"/>
              </a:spcBef>
              <a:spcAft>
                <a:spcPts val="0"/>
              </a:spcAft>
              <a:buSzPts val="1800"/>
              <a:buChar char="•"/>
            </a:pPr>
            <a:r>
              <a:rPr lang="en-US" sz="1800"/>
              <a:t>Memory.</a:t>
            </a:r>
            <a:endParaRPr sz="1800"/>
          </a:p>
          <a:p>
            <a:pPr indent="-215900" lvl="1" marL="685800" rtl="0" algn="l">
              <a:lnSpc>
                <a:spcPct val="115000"/>
              </a:lnSpc>
              <a:spcBef>
                <a:spcPts val="0"/>
              </a:spcBef>
              <a:spcAft>
                <a:spcPts val="0"/>
              </a:spcAft>
              <a:buSzPts val="1800"/>
              <a:buChar char="•"/>
            </a:pPr>
            <a:r>
              <a:rPr lang="en-US" sz="1800"/>
              <a:t>Data affinity: optimal transfer from clients to servers (and two-level servers).</a:t>
            </a:r>
            <a:endParaRPr sz="1800"/>
          </a:p>
          <a:p>
            <a:pPr indent="-203200" lvl="0" marL="228600" rtl="0" algn="l">
              <a:lnSpc>
                <a:spcPct val="115000"/>
              </a:lnSpc>
              <a:spcBef>
                <a:spcPts val="0"/>
              </a:spcBef>
              <a:spcAft>
                <a:spcPts val="0"/>
              </a:spcAft>
              <a:buSzPts val="2000"/>
              <a:buChar char="•"/>
            </a:pPr>
            <a:r>
              <a:rPr lang="en-US" sz="2000"/>
              <a:t>Efficient online post-processing:</a:t>
            </a:r>
            <a:endParaRPr sz="2000"/>
          </a:p>
          <a:p>
            <a:pPr indent="-215900" lvl="1" marL="685800" rtl="0" algn="l">
              <a:lnSpc>
                <a:spcPct val="115000"/>
              </a:lnSpc>
              <a:spcBef>
                <a:spcPts val="0"/>
              </a:spcBef>
              <a:spcAft>
                <a:spcPts val="0"/>
              </a:spcAft>
              <a:buSzPts val="1800"/>
              <a:buChar char="•"/>
            </a:pPr>
            <a:r>
              <a:rPr lang="en-US" sz="1800"/>
              <a:t>A good trade-off between size reduction and computational cost for the compression filter.</a:t>
            </a:r>
            <a:endParaRPr sz="1800"/>
          </a:p>
          <a:p>
            <a:pPr indent="-215900" lvl="1" marL="685800" rtl="0" algn="l">
              <a:lnSpc>
                <a:spcPct val="115000"/>
              </a:lnSpc>
              <a:spcBef>
                <a:spcPts val="0"/>
              </a:spcBef>
              <a:spcAft>
                <a:spcPts val="0"/>
              </a:spcAft>
              <a:buSzPts val="1800"/>
              <a:buChar char="•"/>
            </a:pPr>
            <a:r>
              <a:rPr lang="en-US" sz="1800"/>
              <a:t>Exploit all the available computational resources to speed up costly filters: OpenMP and OpenACC.</a:t>
            </a:r>
            <a:endParaRPr sz="1800"/>
          </a:p>
          <a:p>
            <a:pPr indent="-215900" lvl="1" marL="685800" rtl="0" algn="l">
              <a:lnSpc>
                <a:spcPct val="115000"/>
              </a:lnSpc>
              <a:spcBef>
                <a:spcPts val="0"/>
              </a:spcBef>
              <a:spcAft>
                <a:spcPts val="0"/>
              </a:spcAft>
              <a:buSzPts val="1800"/>
              <a:buChar char="•"/>
            </a:pPr>
            <a:r>
              <a:rPr lang="en-US" sz="1800"/>
              <a:t>Consider porting all filters from client to server side to not limit the model scalability</a:t>
            </a:r>
            <a:endParaRPr sz="1800"/>
          </a:p>
        </p:txBody>
      </p:sp>
      <p:sp>
        <p:nvSpPr>
          <p:cNvPr id="89" name="Google Shape;89;p15"/>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90" name="Google Shape;90;p15"/>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91" name="Google Shape;91;p15"/>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Questions to be investigated</a:t>
            </a:r>
            <a:endParaRPr/>
          </a:p>
        </p:txBody>
      </p:sp>
      <p:sp>
        <p:nvSpPr>
          <p:cNvPr id="97" name="Google Shape;97;p16"/>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How will XIOS scale in exascale supercomputers?</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How will XIOS fit into nodes if memory management does not scale?</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How will XIOS deal with huge volumes of data without efficient compression?</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Will “one_file” mode (parallel writing) work for a lot of writers?</a:t>
            </a:r>
            <a:endParaRPr sz="2000"/>
          </a:p>
        </p:txBody>
      </p:sp>
      <p:sp>
        <p:nvSpPr>
          <p:cNvPr id="98" name="Google Shape;98;p16"/>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99" name="Google Shape;99;p16"/>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00" name="Google Shape;100;p16"/>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Planned XIOS benchmarking at BSC</a:t>
            </a:r>
            <a:endParaRPr/>
          </a:p>
        </p:txBody>
      </p:sp>
      <p:sp>
        <p:nvSpPr>
          <p:cNvPr id="106" name="Google Shape;106;p17"/>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These are the models, versions and configurations that will be used:</a:t>
            </a:r>
            <a:endParaRPr sz="2000"/>
          </a:p>
          <a:p>
            <a:pPr indent="-215900" lvl="1" marL="685800" rtl="0" algn="l">
              <a:lnSpc>
                <a:spcPct val="115000"/>
              </a:lnSpc>
              <a:spcBef>
                <a:spcPts val="0"/>
              </a:spcBef>
              <a:spcAft>
                <a:spcPts val="0"/>
              </a:spcAft>
              <a:buSzPts val="1800"/>
              <a:buChar char="•"/>
            </a:pPr>
            <a:r>
              <a:rPr lang="en-US" sz="1800"/>
              <a:t>OpenIFS 43r3: Tco1279L137 (9 km).</a:t>
            </a:r>
            <a:endParaRPr sz="1800"/>
          </a:p>
          <a:p>
            <a:pPr indent="-215900" lvl="1" marL="685800" rtl="0" algn="l">
              <a:lnSpc>
                <a:spcPct val="115000"/>
              </a:lnSpc>
              <a:spcBef>
                <a:spcPts val="0"/>
              </a:spcBef>
              <a:spcAft>
                <a:spcPts val="0"/>
              </a:spcAft>
              <a:buSzPts val="1800"/>
              <a:buChar char="•"/>
            </a:pPr>
            <a:r>
              <a:rPr lang="en-US" sz="1800"/>
              <a:t>EC-Earth 4 (both OpenIFS and NEMO components using XIOS at the same time): 10 km demonstrator from WP1.</a:t>
            </a:r>
            <a:endParaRPr sz="1800"/>
          </a:p>
          <a:p>
            <a:pPr indent="-215900" lvl="1" marL="685800" rtl="0" algn="l">
              <a:lnSpc>
                <a:spcPct val="115000"/>
              </a:lnSpc>
              <a:spcBef>
                <a:spcPts val="0"/>
              </a:spcBef>
              <a:spcAft>
                <a:spcPts val="0"/>
              </a:spcAft>
              <a:buSzPts val="1800"/>
              <a:buChar char="•"/>
            </a:pPr>
            <a:r>
              <a:rPr lang="en-US" sz="1800"/>
              <a:t>XIOS trunk.</a:t>
            </a:r>
            <a:endParaRPr sz="1800"/>
          </a:p>
          <a:p>
            <a:pPr indent="-203200" lvl="0" marL="228600" rtl="0" algn="l">
              <a:lnSpc>
                <a:spcPct val="115000"/>
              </a:lnSpc>
              <a:spcBef>
                <a:spcPts val="0"/>
              </a:spcBef>
              <a:spcAft>
                <a:spcPts val="0"/>
              </a:spcAft>
              <a:buSzPts val="2000"/>
              <a:buChar char="•"/>
            </a:pPr>
            <a:r>
              <a:rPr lang="en-US" sz="2000"/>
              <a:t>Strategy:</a:t>
            </a:r>
            <a:endParaRPr sz="2000"/>
          </a:p>
          <a:p>
            <a:pPr indent="-215900" lvl="1" marL="685800" rtl="0" algn="l">
              <a:lnSpc>
                <a:spcPct val="115000"/>
              </a:lnSpc>
              <a:spcBef>
                <a:spcPts val="0"/>
              </a:spcBef>
              <a:spcAft>
                <a:spcPts val="0"/>
              </a:spcAft>
              <a:buSzPts val="1800"/>
              <a:buChar char="•"/>
            </a:pPr>
            <a:r>
              <a:rPr lang="en-US" sz="1800"/>
              <a:t>Perform all the benchmarks with OpenIFS standalone and, if needed, extrapolate them to EC-Earth 4.</a:t>
            </a:r>
            <a:endParaRPr sz="1800"/>
          </a:p>
          <a:p>
            <a:pPr indent="-215900" lvl="1" marL="685800" rtl="0" algn="l">
              <a:lnSpc>
                <a:spcPct val="115000"/>
              </a:lnSpc>
              <a:spcBef>
                <a:spcPts val="0"/>
              </a:spcBef>
              <a:spcAft>
                <a:spcPts val="0"/>
              </a:spcAft>
              <a:buSzPts val="1800"/>
              <a:buChar char="•"/>
            </a:pPr>
            <a:r>
              <a:rPr lang="en-US" sz="1800"/>
              <a:t>Use Yann’s toy model to reproduce issues found in OpenIFS to work on them easily. The toy model can be run on other machines.</a:t>
            </a:r>
            <a:endParaRPr sz="1800"/>
          </a:p>
          <a:p>
            <a:pPr indent="-203200" lvl="0" marL="228600" rtl="0" algn="l">
              <a:lnSpc>
                <a:spcPct val="115000"/>
              </a:lnSpc>
              <a:spcBef>
                <a:spcPts val="0"/>
              </a:spcBef>
              <a:spcAft>
                <a:spcPts val="0"/>
              </a:spcAft>
              <a:buSzPts val="2000"/>
              <a:buChar char="•"/>
            </a:pPr>
            <a:r>
              <a:rPr lang="en-US" sz="2000"/>
              <a:t>HPC cluster: MareNostrum 4</a:t>
            </a:r>
            <a:endParaRPr sz="2000"/>
          </a:p>
          <a:p>
            <a:pPr indent="-215900" lvl="1" marL="685800" rtl="0" algn="l">
              <a:lnSpc>
                <a:spcPct val="115000"/>
              </a:lnSpc>
              <a:spcBef>
                <a:spcPts val="0"/>
              </a:spcBef>
              <a:spcAft>
                <a:spcPts val="0"/>
              </a:spcAft>
              <a:buSzPts val="1800"/>
              <a:buChar char="•"/>
            </a:pPr>
            <a:r>
              <a:rPr lang="en-US" sz="1800"/>
              <a:t>Computing nodes: 48 cores, 96 GB of main memory and 100 Gbit/s Intel Omni-Path.</a:t>
            </a:r>
            <a:endParaRPr sz="1800"/>
          </a:p>
          <a:p>
            <a:pPr indent="-215900" lvl="1" marL="685800" rtl="0" algn="l">
              <a:lnSpc>
                <a:spcPct val="115000"/>
              </a:lnSpc>
              <a:spcBef>
                <a:spcPts val="0"/>
              </a:spcBef>
              <a:spcAft>
                <a:spcPts val="0"/>
              </a:spcAft>
              <a:buSzPts val="1800"/>
              <a:buChar char="•"/>
            </a:pPr>
            <a:r>
              <a:rPr lang="en-US" sz="1800"/>
              <a:t>GPFS file system.</a:t>
            </a:r>
            <a:endParaRPr sz="1800"/>
          </a:p>
        </p:txBody>
      </p:sp>
      <p:sp>
        <p:nvSpPr>
          <p:cNvPr id="107" name="Google Shape;107;p17"/>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08" name="Google Shape;108;p17"/>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09" name="Google Shape;109;p17"/>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Contributions from other institutions</a:t>
            </a:r>
            <a:endParaRPr/>
          </a:p>
        </p:txBody>
      </p:sp>
      <p:sp>
        <p:nvSpPr>
          <p:cNvPr id="115" name="Google Shape;115;p18"/>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SzPts val="2000"/>
              <a:buChar char="•"/>
            </a:pPr>
            <a:r>
              <a:rPr lang="en-US" sz="2000"/>
              <a:t>Cerfacs offered to test the interpolation performance and quality for different pair</a:t>
            </a:r>
            <a:r>
              <a:rPr lang="en-US" sz="2000"/>
              <a:t> of grids</a:t>
            </a:r>
            <a:r>
              <a:rPr lang="en-US" sz="2000"/>
              <a:t> (as they already did for the SCRIP and for ESMF) in Yann’s toy environment.</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CMCC offered to perform the benchmarking in the CMCC Zeus machine of the critical parts by using the toy model framework available in XIOS.</a:t>
            </a:r>
            <a:endParaRPr sz="2000"/>
          </a:p>
        </p:txBody>
      </p:sp>
      <p:sp>
        <p:nvSpPr>
          <p:cNvPr id="116" name="Google Shape;116;p18"/>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17" name="Google Shape;117;p18"/>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18" name="Google Shape;118;p18"/>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Output scalability benchmarks</a:t>
            </a:r>
            <a:endParaRPr/>
          </a:p>
        </p:txBody>
      </p:sp>
      <p:sp>
        <p:nvSpPr>
          <p:cNvPr id="124" name="Google Shape;124;p19"/>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t>Scale XIOS servers and memory consumption according to these conditions:</a:t>
            </a:r>
            <a:endParaRPr sz="2000"/>
          </a:p>
          <a:p>
            <a:pPr indent="-203200" lvl="0" marL="228600" rtl="0" algn="l">
              <a:lnSpc>
                <a:spcPct val="115000"/>
              </a:lnSpc>
              <a:spcBef>
                <a:spcPts val="0"/>
              </a:spcBef>
              <a:spcAft>
                <a:spcPts val="0"/>
              </a:spcAft>
              <a:buSzPts val="2000"/>
              <a:buChar char="•"/>
            </a:pPr>
            <a:r>
              <a:rPr lang="en-US" sz="2000"/>
              <a:t>Use two different I/O loads:</a:t>
            </a:r>
            <a:endParaRPr sz="2000"/>
          </a:p>
          <a:p>
            <a:pPr indent="-215900" lvl="1" marL="685800" rtl="0" algn="l">
              <a:lnSpc>
                <a:spcPct val="115000"/>
              </a:lnSpc>
              <a:spcBef>
                <a:spcPts val="0"/>
              </a:spcBef>
              <a:spcAft>
                <a:spcPts val="0"/>
              </a:spcAft>
              <a:buSzPts val="1800"/>
              <a:buChar char="•"/>
            </a:pPr>
            <a:r>
              <a:rPr lang="en-US" sz="1800"/>
              <a:t>Real output configuration similar to CMIP6 experiments.</a:t>
            </a:r>
            <a:endParaRPr sz="1800"/>
          </a:p>
          <a:p>
            <a:pPr indent="-215900" lvl="1" marL="685800" rtl="0" algn="l">
              <a:lnSpc>
                <a:spcPct val="115000"/>
              </a:lnSpc>
              <a:spcBef>
                <a:spcPts val="0"/>
              </a:spcBef>
              <a:spcAft>
                <a:spcPts val="0"/>
              </a:spcAft>
              <a:buSzPts val="1800"/>
              <a:buChar char="•"/>
            </a:pPr>
            <a:r>
              <a:rPr lang="en-US" sz="1800"/>
              <a:t>Very large output configuration (theoretical experiment with many 3D fields).</a:t>
            </a:r>
            <a:endParaRPr sz="1800"/>
          </a:p>
          <a:p>
            <a:pPr indent="-203200" lvl="0" marL="228600" rtl="0" algn="l">
              <a:lnSpc>
                <a:spcPct val="115000"/>
              </a:lnSpc>
              <a:spcBef>
                <a:spcPts val="0"/>
              </a:spcBef>
              <a:spcAft>
                <a:spcPts val="0"/>
              </a:spcAft>
              <a:buSzPts val="2000"/>
              <a:buChar char="•"/>
            </a:pPr>
            <a:r>
              <a:rPr lang="en-US" sz="2000"/>
              <a:t>Fix a large amount of MPI processes for the model, at least 5000:</a:t>
            </a:r>
            <a:endParaRPr sz="2000"/>
          </a:p>
          <a:p>
            <a:pPr indent="-215900" lvl="1" marL="685800" rtl="0" algn="l">
              <a:lnSpc>
                <a:spcPct val="115000"/>
              </a:lnSpc>
              <a:spcBef>
                <a:spcPts val="0"/>
              </a:spcBef>
              <a:spcAft>
                <a:spcPts val="0"/>
              </a:spcAft>
              <a:buSzPts val="1800"/>
              <a:buChar char="•"/>
            </a:pPr>
            <a:r>
              <a:rPr lang="en-US" sz="1800"/>
              <a:t>Scale number of nodes for XIOS servers.</a:t>
            </a:r>
            <a:endParaRPr sz="1800"/>
          </a:p>
          <a:p>
            <a:pPr indent="-215900" lvl="1" marL="685800" rtl="0" algn="l">
              <a:lnSpc>
                <a:spcPct val="115000"/>
              </a:lnSpc>
              <a:spcBef>
                <a:spcPts val="0"/>
              </a:spcBef>
              <a:spcAft>
                <a:spcPts val="0"/>
              </a:spcAft>
              <a:buSzPts val="1800"/>
              <a:buChar char="•"/>
            </a:pPr>
            <a:r>
              <a:rPr lang="en-US" sz="1800"/>
              <a:t>Scale number of XIOS servers.</a:t>
            </a:r>
            <a:endParaRPr sz="1800"/>
          </a:p>
          <a:p>
            <a:pPr indent="-203200" lvl="0" marL="228600" rtl="0" algn="l">
              <a:lnSpc>
                <a:spcPct val="115000"/>
              </a:lnSpc>
              <a:spcBef>
                <a:spcPts val="0"/>
              </a:spcBef>
              <a:spcAft>
                <a:spcPts val="0"/>
              </a:spcAft>
              <a:buSzPts val="2000"/>
              <a:buChar char="•"/>
            </a:pPr>
            <a:r>
              <a:rPr lang="en-US" sz="2000"/>
              <a:t>Fix an amount of XIOS servers and XIOS exclusive nodes to scale XIOS clients.</a:t>
            </a:r>
            <a:endParaRPr sz="2000"/>
          </a:p>
          <a:p>
            <a:pPr indent="-203200" lvl="0" marL="228600" rtl="0" algn="l">
              <a:lnSpc>
                <a:spcPct val="115000"/>
              </a:lnSpc>
              <a:spcBef>
                <a:spcPts val="0"/>
              </a:spcBef>
              <a:spcAft>
                <a:spcPts val="0"/>
              </a:spcAft>
              <a:buSzPts val="2000"/>
              <a:buChar char="•"/>
            </a:pPr>
            <a:r>
              <a:rPr lang="en-US" sz="2000"/>
              <a:t>Use both one_file and multiple_file modes.</a:t>
            </a:r>
            <a:endParaRPr sz="2000"/>
          </a:p>
          <a:p>
            <a:pPr indent="-203200" lvl="0" marL="228600" rtl="0" algn="l">
              <a:lnSpc>
                <a:spcPct val="115000"/>
              </a:lnSpc>
              <a:spcBef>
                <a:spcPts val="0"/>
              </a:spcBef>
              <a:spcAft>
                <a:spcPts val="0"/>
              </a:spcAft>
              <a:buSzPts val="2000"/>
              <a:buChar char="•"/>
            </a:pPr>
            <a:r>
              <a:rPr lang="en-US" sz="2000"/>
              <a:t>Use both one or two level servers (ratio, pools, timeseries).</a:t>
            </a:r>
            <a:endParaRPr sz="2000"/>
          </a:p>
          <a:p>
            <a:pPr indent="-203200" lvl="0" marL="228600" rtl="0" algn="l">
              <a:lnSpc>
                <a:spcPct val="115000"/>
              </a:lnSpc>
              <a:spcBef>
                <a:spcPts val="0"/>
              </a:spcBef>
              <a:spcAft>
                <a:spcPts val="0"/>
              </a:spcAft>
              <a:buSzPts val="2000"/>
              <a:buChar char="•"/>
            </a:pPr>
            <a:r>
              <a:rPr lang="en-US" sz="2000"/>
              <a:t>Test the affinity of XIOS servers to reduce data movement.</a:t>
            </a:r>
            <a:endParaRPr sz="2000"/>
          </a:p>
          <a:p>
            <a:pPr indent="-203200" lvl="0" marL="228600" rtl="0" algn="l">
              <a:lnSpc>
                <a:spcPct val="115000"/>
              </a:lnSpc>
              <a:spcBef>
                <a:spcPts val="0"/>
              </a:spcBef>
              <a:spcAft>
                <a:spcPts val="0"/>
              </a:spcAft>
              <a:buSzPts val="2000"/>
              <a:buChar char="•"/>
            </a:pPr>
            <a:r>
              <a:rPr lang="en-US" sz="2000"/>
              <a:t>Local storage strategy: Write chunked netCDF files directly to the local scratch of the XIOS servers nodes.</a:t>
            </a:r>
            <a:endParaRPr sz="2000"/>
          </a:p>
        </p:txBody>
      </p:sp>
      <p:sp>
        <p:nvSpPr>
          <p:cNvPr id="125" name="Google Shape;125;p19"/>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26" name="Google Shape;126;p19"/>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27" name="Google Shape;127;p19"/>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464803" y="217893"/>
            <a:ext cx="8229600" cy="83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3500"/>
              <a:buFont typeface="Calibri"/>
              <a:buNone/>
            </a:pPr>
            <a:r>
              <a:rPr lang="en-US"/>
              <a:t>Post-processing cost benchmarks</a:t>
            </a:r>
            <a:endParaRPr/>
          </a:p>
        </p:txBody>
      </p:sp>
      <p:sp>
        <p:nvSpPr>
          <p:cNvPr id="133" name="Google Shape;133;p20"/>
          <p:cNvSpPr txBox="1"/>
          <p:nvPr>
            <p:ph idx="1" type="body"/>
          </p:nvPr>
        </p:nvSpPr>
        <p:spPr>
          <a:xfrm>
            <a:off x="464803" y="1215072"/>
            <a:ext cx="8229600" cy="483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t>Determine the cost associated to perform common filters:</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Spatial filters (e.g. horizontal interpolation from unstructured to regular).</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Temporal filters (e.g. daily average).</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Arithmetic filters (e.g. compute wind speed and direction from u and v components).</a:t>
            </a:r>
            <a:endParaRPr sz="2000"/>
          </a:p>
          <a:p>
            <a:pPr indent="0" lvl="0" marL="0" rtl="0" algn="l">
              <a:lnSpc>
                <a:spcPct val="115000"/>
              </a:lnSpc>
              <a:spcBef>
                <a:spcPts val="0"/>
              </a:spcBef>
              <a:spcAft>
                <a:spcPts val="0"/>
              </a:spcAft>
              <a:buNone/>
            </a:pPr>
            <a:r>
              <a:t/>
            </a:r>
            <a:endParaRPr sz="2000"/>
          </a:p>
          <a:p>
            <a:pPr indent="-203200" lvl="0" marL="228600" rtl="0" algn="l">
              <a:lnSpc>
                <a:spcPct val="115000"/>
              </a:lnSpc>
              <a:spcBef>
                <a:spcPts val="0"/>
              </a:spcBef>
              <a:spcAft>
                <a:spcPts val="0"/>
              </a:spcAft>
              <a:buSzPts val="2000"/>
              <a:buChar char="•"/>
            </a:pPr>
            <a:r>
              <a:rPr lang="en-US" sz="2000"/>
              <a:t>Compression filter.</a:t>
            </a:r>
            <a:endParaRPr sz="2000"/>
          </a:p>
          <a:p>
            <a:pPr indent="-215900" lvl="1" marL="685800" rtl="0" algn="l">
              <a:lnSpc>
                <a:spcPct val="115000"/>
              </a:lnSpc>
              <a:spcBef>
                <a:spcPts val="0"/>
              </a:spcBef>
              <a:spcAft>
                <a:spcPts val="0"/>
              </a:spcAft>
              <a:buSzPts val="1800"/>
              <a:buChar char="•"/>
            </a:pPr>
            <a:r>
              <a:rPr lang="en-US" sz="1800"/>
              <a:t>In the future explore the new parallel compression of HDF5.</a:t>
            </a:r>
            <a:endParaRPr sz="2000"/>
          </a:p>
        </p:txBody>
      </p:sp>
      <p:sp>
        <p:nvSpPr>
          <p:cNvPr id="134" name="Google Shape;134;p20"/>
          <p:cNvSpPr txBox="1"/>
          <p:nvPr>
            <p:ph idx="12" type="sldNum"/>
          </p:nvPr>
        </p:nvSpPr>
        <p:spPr>
          <a:xfrm>
            <a:off x="8556784" y="6333134"/>
            <a:ext cx="548700" cy="52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pic>
        <p:nvPicPr>
          <p:cNvPr id="135" name="Google Shape;135;p20"/>
          <p:cNvPicPr preferRelativeResize="0"/>
          <p:nvPr/>
        </p:nvPicPr>
        <p:blipFill>
          <a:blip r:embed="rId3">
            <a:alphaModFix/>
          </a:blip>
          <a:stretch>
            <a:fillRect/>
          </a:stretch>
        </p:blipFill>
        <p:spPr>
          <a:xfrm>
            <a:off x="3543013" y="6207050"/>
            <a:ext cx="2057987" cy="487500"/>
          </a:xfrm>
          <a:prstGeom prst="rect">
            <a:avLst/>
          </a:prstGeom>
          <a:noFill/>
          <a:ln>
            <a:noFill/>
          </a:ln>
        </p:spPr>
      </p:pic>
      <p:pic>
        <p:nvPicPr>
          <p:cNvPr id="136" name="Google Shape;136;p20"/>
          <p:cNvPicPr preferRelativeResize="0"/>
          <p:nvPr/>
        </p:nvPicPr>
        <p:blipFill>
          <a:blip r:embed="rId4">
            <a:alphaModFix/>
          </a:blip>
          <a:stretch>
            <a:fillRect/>
          </a:stretch>
        </p:blipFill>
        <p:spPr>
          <a:xfrm>
            <a:off x="7260460" y="6262737"/>
            <a:ext cx="568147" cy="376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