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7" r:id="rId4"/>
    <p:sldMasterId id="214748365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15">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15"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 name="Google Shape;56;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a1be624c9c_0_13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 name="Google Shape;139;ga1be624c9c_0_13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9d17690a94_0_78:notes"/>
          <p:cNvSpPr txBox="1"/>
          <p:nvPr>
            <p:ph idx="1" type="body"/>
          </p:nvPr>
        </p:nvSpPr>
        <p:spPr>
          <a:xfrm>
            <a:off x="685800" y="4400550"/>
            <a:ext cx="5486400" cy="360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9d17690a94_0_7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a1be624c9c_0_20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 name="Google Shape;153;ga1be624c9c_0_20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a1be624c9c_0_26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 name="Google Shape;162;ga1be624c9c_0_26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9d17690a94_0_11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g9d17690a94_0_1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9d17690a94_0_12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g9d17690a94_0_12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9d17690a94_0_13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g9d17690a94_0_13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9d17690a94_0_1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2" name="Google Shape;202;g9d17690a94_0_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9d17690a94_0_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1" name="Google Shape;211;g9d17690a94_0_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a1be624c9c_0_30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 name="Google Shape;220;ga1be624c9c_0_30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a1be624c9c_0_15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 name="Google Shape;67;ga1be624c9c_0_15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a1be624c9c_0_30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 name="Google Shape;229;ga1be624c9c_0_30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a1be624c9c_0_31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8" name="Google Shape;238;ga1be624c9c_0_3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a1be624c9c_0_23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 name="Google Shape;247;ga1be624c9c_0_23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1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6" name="Google Shape;256;p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a1be624c9c_0_6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 name="Google Shape;76;ga1be624c9c_0_6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a1be624c9c_0_8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 name="Google Shape;85;ga1be624c9c_0_8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a1be624c9c_0_10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ga1be624c9c_0_10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a1be624c9c_0_11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ga1be624c9c_0_1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a1be624c9c_0_14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 name="Google Shape;112;ga1be624c9c_0_14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a1be624c9c_0_12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ga1be624c9c_0_12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a1be624c9c_0_13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a1be624c9c_0_13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SC2017-First">
  <p:cSld name="BSC2017-First">
    <p:bg>
      <p:bgPr>
        <a:blipFill>
          <a:blip r:embed="rId2">
            <a:alphaModFix/>
          </a:blip>
          <a:stretch>
            <a:fillRect/>
          </a:stretch>
        </a:blipFill>
      </p:bgPr>
    </p:bg>
    <p:spTree>
      <p:nvGrpSpPr>
        <p:cNvPr id="10" name="Shape 10"/>
        <p:cNvGrpSpPr/>
        <p:nvPr/>
      </p:nvGrpSpPr>
      <p:grpSpPr>
        <a:xfrm>
          <a:off x="0" y="0"/>
          <a:ext cx="0" cy="0"/>
          <a:chOff x="0" y="0"/>
          <a:chExt cx="0" cy="0"/>
        </a:xfrm>
      </p:grpSpPr>
      <p:sp>
        <p:nvSpPr>
          <p:cNvPr id="11" name="Google Shape;11;p2"/>
          <p:cNvSpPr/>
          <p:nvPr/>
        </p:nvSpPr>
        <p:spPr>
          <a:xfrm>
            <a:off x="3048000" y="6095685"/>
            <a:ext cx="6096000" cy="487533"/>
          </a:xfrm>
          <a:prstGeom prst="rect">
            <a:avLst/>
          </a:prstGeom>
          <a:solidFill>
            <a:schemeClr val="lt1">
              <a:alpha val="74901"/>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2" name="Google Shape;12;p2"/>
          <p:cNvSpPr txBox="1"/>
          <p:nvPr>
            <p:ph type="ctrTitle"/>
          </p:nvPr>
        </p:nvSpPr>
        <p:spPr>
          <a:xfrm>
            <a:off x="3722916" y="1631730"/>
            <a:ext cx="5026945" cy="2998826"/>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04890"/>
              </a:buClr>
              <a:buSzPts val="5200"/>
              <a:buFont typeface="Calibri"/>
              <a:buNone/>
              <a:defRPr b="1" i="0" sz="5200" u="none" cap="none" strike="noStrike">
                <a:solidFill>
                  <a:srgbClr val="00489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3" name="Google Shape;13;p2"/>
          <p:cNvSpPr txBox="1"/>
          <p:nvPr>
            <p:ph idx="1" type="subTitle"/>
          </p:nvPr>
        </p:nvSpPr>
        <p:spPr>
          <a:xfrm>
            <a:off x="3722916" y="4900141"/>
            <a:ext cx="5026945" cy="822742"/>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14" name="Google Shape;14;p2"/>
          <p:cNvSpPr/>
          <p:nvPr/>
        </p:nvSpPr>
        <p:spPr>
          <a:xfrm>
            <a:off x="1" y="6095685"/>
            <a:ext cx="3048000" cy="487533"/>
          </a:xfrm>
          <a:prstGeom prst="rect">
            <a:avLst/>
          </a:prstGeom>
          <a:solidFill>
            <a:srgbClr val="004890">
              <a:alpha val="4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600" u="none" cap="none" strike="noStrike">
              <a:solidFill>
                <a:schemeClr val="lt1"/>
              </a:solidFill>
              <a:latin typeface="Calibri"/>
              <a:ea typeface="Calibri"/>
              <a:cs typeface="Calibri"/>
              <a:sym typeface="Calibri"/>
            </a:endParaRPr>
          </a:p>
        </p:txBody>
      </p:sp>
      <p:sp>
        <p:nvSpPr>
          <p:cNvPr id="15" name="Google Shape;15;p2"/>
          <p:cNvSpPr txBox="1"/>
          <p:nvPr>
            <p:ph idx="2" type="body"/>
          </p:nvPr>
        </p:nvSpPr>
        <p:spPr>
          <a:xfrm>
            <a:off x="244475" y="6095685"/>
            <a:ext cx="2441575" cy="48753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 name="Google Shape;16;p2"/>
          <p:cNvSpPr txBox="1"/>
          <p:nvPr>
            <p:ph idx="3" type="body"/>
          </p:nvPr>
        </p:nvSpPr>
        <p:spPr>
          <a:xfrm>
            <a:off x="3722916" y="6095684"/>
            <a:ext cx="5026946" cy="48753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04890"/>
              </a:buClr>
              <a:buSzPts val="2400"/>
              <a:buFont typeface="Arial"/>
              <a:buNone/>
              <a:defRPr b="0" i="0" sz="2400" u="none" cap="none" strike="noStrike">
                <a:solidFill>
                  <a:srgbClr val="004890"/>
                </a:solidFill>
                <a:latin typeface="Calibri"/>
                <a:ea typeface="Calibri"/>
                <a:cs typeface="Calibri"/>
                <a:sym typeface="Calibri"/>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SC2017-Generic">
  <p:cSld name="BSC2017-Generic">
    <p:spTree>
      <p:nvGrpSpPr>
        <p:cNvPr id="17" name="Shape 17"/>
        <p:cNvGrpSpPr/>
        <p:nvPr/>
      </p:nvGrpSpPr>
      <p:grpSpPr>
        <a:xfrm>
          <a:off x="0" y="0"/>
          <a:ext cx="0" cy="0"/>
          <a:chOff x="0" y="0"/>
          <a:chExt cx="0" cy="0"/>
        </a:xfrm>
      </p:grpSpPr>
      <p:sp>
        <p:nvSpPr>
          <p:cNvPr id="18" name="Google Shape;18;p3"/>
          <p:cNvSpPr txBox="1"/>
          <p:nvPr>
            <p:ph type="title"/>
          </p:nvPr>
        </p:nvSpPr>
        <p:spPr>
          <a:xfrm>
            <a:off x="464803" y="217893"/>
            <a:ext cx="8229598" cy="838397"/>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chemeClr val="accent1"/>
              </a:buClr>
              <a:buSzPts val="3500"/>
              <a:buFont typeface="Calibri"/>
              <a:buNone/>
              <a:defRPr b="1" i="0" sz="3500" u="none" cap="none" strike="noStrik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9" name="Google Shape;19;p3"/>
          <p:cNvSpPr txBox="1"/>
          <p:nvPr>
            <p:ph idx="1" type="body"/>
          </p:nvPr>
        </p:nvSpPr>
        <p:spPr>
          <a:xfrm>
            <a:off x="464803" y="1215072"/>
            <a:ext cx="8229598" cy="4833258"/>
          </a:xfrm>
          <a:prstGeom prst="rect">
            <a:avLst/>
          </a:prstGeom>
          <a:noFill/>
          <a:ln>
            <a:noFill/>
          </a:ln>
        </p:spPr>
        <p:txBody>
          <a:bodyPr anchorCtr="0" anchor="t" bIns="45700" lIns="91425" spcFirstLastPara="1" rIns="91425" wrap="square" tIns="45700">
            <a:noAutofit/>
          </a:bodyPr>
          <a:lstStyle>
            <a:lvl1pPr indent="-381000" lvl="0" marL="457200" marR="0" rtl="0" algn="l">
              <a:lnSpc>
                <a:spcPct val="90000"/>
              </a:lnSpc>
              <a:spcBef>
                <a:spcPts val="1000"/>
              </a:spcBef>
              <a:spcAft>
                <a:spcPts val="0"/>
              </a:spcAft>
              <a:buClr>
                <a:srgbClr val="0070C0"/>
              </a:buClr>
              <a:buSzPts val="2400"/>
              <a:buFont typeface="Arial"/>
              <a:buChar char="•"/>
              <a:defRPr b="0" i="0" sz="2400" u="none" cap="none" strike="noStrike">
                <a:solidFill>
                  <a:schemeClr val="dk1"/>
                </a:solidFill>
                <a:latin typeface="Calibri"/>
                <a:ea typeface="Calibri"/>
                <a:cs typeface="Calibri"/>
                <a:sym typeface="Calibri"/>
              </a:defRPr>
            </a:lvl1pPr>
            <a:lvl2pPr indent="-355600" lvl="1" marL="914400" marR="0" rtl="0" algn="l">
              <a:lnSpc>
                <a:spcPct val="90000"/>
              </a:lnSpc>
              <a:spcBef>
                <a:spcPts val="500"/>
              </a:spcBef>
              <a:spcAft>
                <a:spcPts val="0"/>
              </a:spcAft>
              <a:buClr>
                <a:srgbClr val="0070C0"/>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90000"/>
              </a:lnSpc>
              <a:spcBef>
                <a:spcPts val="500"/>
              </a:spcBef>
              <a:spcAft>
                <a:spcPts val="0"/>
              </a:spcAft>
              <a:buClr>
                <a:srgbClr val="0070C0"/>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90000"/>
              </a:lnSpc>
              <a:spcBef>
                <a:spcPts val="500"/>
              </a:spcBef>
              <a:spcAft>
                <a:spcPts val="0"/>
              </a:spcAft>
              <a:buClr>
                <a:srgbClr val="0070C0"/>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90000"/>
              </a:lnSpc>
              <a:spcBef>
                <a:spcPts val="500"/>
              </a:spcBef>
              <a:spcAft>
                <a:spcPts val="0"/>
              </a:spcAft>
              <a:buClr>
                <a:srgbClr val="0070C0"/>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20" name="Google Shape;20;p3"/>
          <p:cNvPicPr preferRelativeResize="0"/>
          <p:nvPr/>
        </p:nvPicPr>
        <p:blipFill rotWithShape="1">
          <a:blip r:embed="rId2">
            <a:alphaModFix/>
          </a:blip>
          <a:srcRect b="0" l="0" r="0" t="0"/>
          <a:stretch/>
        </p:blipFill>
        <p:spPr>
          <a:xfrm>
            <a:off x="432709" y="6232144"/>
            <a:ext cx="1876425" cy="4572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21" name="Shape 21"/>
        <p:cNvGrpSpPr/>
        <p:nvPr/>
      </p:nvGrpSpPr>
      <p:grpSpPr>
        <a:xfrm>
          <a:off x="0" y="0"/>
          <a:ext cx="0" cy="0"/>
          <a:chOff x="0" y="0"/>
          <a:chExt cx="0" cy="0"/>
        </a:xfrm>
      </p:grpSpPr>
      <p:sp>
        <p:nvSpPr>
          <p:cNvPr id="22" name="Google Shape;22;p4"/>
          <p:cNvSpPr txBox="1"/>
          <p:nvPr>
            <p:ph type="title"/>
          </p:nvPr>
        </p:nvSpPr>
        <p:spPr>
          <a:xfrm>
            <a:off x="464803" y="217893"/>
            <a:ext cx="8229598" cy="838397"/>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chemeClr val="accent1"/>
              </a:buClr>
              <a:buSzPts val="3500"/>
              <a:buFont typeface="Calibri"/>
              <a:buNone/>
              <a:defRPr b="1" i="0" sz="3500" u="none" cap="none" strike="noStrik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p:cSld name="Diseño personalizado">
    <p:bg>
      <p:bgPr>
        <a:blipFill>
          <a:blip r:embed="rId2">
            <a:alphaModFix/>
          </a:blip>
          <a:stretch>
            <a:fillRect/>
          </a:stretch>
        </a:blipFill>
      </p:bgPr>
    </p:bg>
    <p:spTree>
      <p:nvGrpSpPr>
        <p:cNvPr id="23" name="Shape 23"/>
        <p:cNvGrpSpPr/>
        <p:nvPr/>
      </p:nvGrpSpPr>
      <p:grpSpPr>
        <a:xfrm>
          <a:off x="0" y="0"/>
          <a:ext cx="0" cy="0"/>
          <a:chOff x="0" y="0"/>
          <a:chExt cx="0" cy="0"/>
        </a:xfrm>
      </p:grpSpPr>
      <p:sp>
        <p:nvSpPr>
          <p:cNvPr id="24" name="Google Shape;24;p5"/>
          <p:cNvSpPr txBox="1"/>
          <p:nvPr>
            <p:ph type="title"/>
          </p:nvPr>
        </p:nvSpPr>
        <p:spPr>
          <a:xfrm>
            <a:off x="1152000" y="877500"/>
            <a:ext cx="6840000" cy="3960000"/>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chemeClr val="accent1"/>
              </a:buClr>
              <a:buSzPts val="6000"/>
              <a:buFont typeface="Calibri"/>
              <a:buNone/>
              <a:defRPr b="1" i="0" sz="6000" u="none" cap="none" strike="noStrik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SC2017-Last">
  <p:cSld name="BSC2017-Last">
    <p:spTree>
      <p:nvGrpSpPr>
        <p:cNvPr id="25" name="Shape 25"/>
        <p:cNvGrpSpPr/>
        <p:nvPr/>
      </p:nvGrpSpPr>
      <p:grpSpPr>
        <a:xfrm>
          <a:off x="0" y="0"/>
          <a:ext cx="0" cy="0"/>
          <a:chOff x="0" y="0"/>
          <a:chExt cx="0" cy="0"/>
        </a:xfrm>
      </p:grpSpPr>
      <p:pic>
        <p:nvPicPr>
          <p:cNvPr id="26" name="Google Shape;26;p6"/>
          <p:cNvPicPr preferRelativeResize="0"/>
          <p:nvPr/>
        </p:nvPicPr>
        <p:blipFill rotWithShape="1">
          <a:blip r:embed="rId2">
            <a:alphaModFix/>
          </a:blip>
          <a:srcRect b="0" l="0" r="0" t="0"/>
          <a:stretch/>
        </p:blipFill>
        <p:spPr>
          <a:xfrm>
            <a:off x="0" y="0"/>
            <a:ext cx="9144000" cy="6858000"/>
          </a:xfrm>
          <a:prstGeom prst="rect">
            <a:avLst/>
          </a:prstGeom>
          <a:noFill/>
          <a:ln>
            <a:noFill/>
          </a:ln>
        </p:spPr>
      </p:pic>
      <p:sp>
        <p:nvSpPr>
          <p:cNvPr id="27" name="Google Shape;27;p6"/>
          <p:cNvSpPr txBox="1"/>
          <p:nvPr/>
        </p:nvSpPr>
        <p:spPr>
          <a:xfrm>
            <a:off x="1991225" y="2636182"/>
            <a:ext cx="5161550" cy="901825"/>
          </a:xfrm>
          <a:prstGeom prst="rect">
            <a:avLst/>
          </a:prstGeom>
          <a:noFill/>
          <a:ln>
            <a:noFill/>
          </a:ln>
          <a:effectLst>
            <a:outerShdw blurRad="127000" rotWithShape="0" algn="ctr">
              <a:srgbClr val="082242">
                <a:alpha val="8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lang="en-US" sz="7200">
                <a:solidFill>
                  <a:schemeClr val="lt1"/>
                </a:solidFill>
                <a:latin typeface="Calibri"/>
                <a:ea typeface="Calibri"/>
                <a:cs typeface="Calibri"/>
                <a:sym typeface="Calibri"/>
              </a:rPr>
              <a:t>THANK YOU!</a:t>
            </a:r>
            <a:endParaRPr sz="7200">
              <a:solidFill>
                <a:schemeClr val="lt1"/>
              </a:solidFill>
              <a:latin typeface="Calibri"/>
              <a:ea typeface="Calibri"/>
              <a:cs typeface="Calibri"/>
              <a:sym typeface="Calibri"/>
            </a:endParaRPr>
          </a:p>
        </p:txBody>
      </p:sp>
      <p:sp>
        <p:nvSpPr>
          <p:cNvPr id="28" name="Google Shape;28;p6"/>
          <p:cNvSpPr txBox="1"/>
          <p:nvPr/>
        </p:nvSpPr>
        <p:spPr>
          <a:xfrm>
            <a:off x="3360099" y="5922083"/>
            <a:ext cx="2407901" cy="534158"/>
          </a:xfrm>
          <a:prstGeom prst="rect">
            <a:avLst/>
          </a:prstGeom>
          <a:noFill/>
          <a:ln>
            <a:noFill/>
          </a:ln>
          <a:effectLst>
            <a:outerShdw blurRad="127000" rotWithShape="0" algn="ctr">
              <a:srgbClr val="082242">
                <a:alpha val="8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lang="en-US" sz="3600">
                <a:solidFill>
                  <a:schemeClr val="lt1"/>
                </a:solidFill>
                <a:latin typeface="Calibri"/>
                <a:ea typeface="Calibri"/>
                <a:cs typeface="Calibri"/>
                <a:sym typeface="Calibri"/>
              </a:rPr>
              <a:t>www.bsc.es</a:t>
            </a:r>
            <a:endParaRPr sz="3600">
              <a:solidFill>
                <a:schemeClr val="lt1"/>
              </a:solidFill>
              <a:latin typeface="Calibri"/>
              <a:ea typeface="Calibri"/>
              <a:cs typeface="Calibri"/>
              <a:sym typeface="Calibri"/>
            </a:endParaRPr>
          </a:p>
        </p:txBody>
      </p:sp>
      <p:sp>
        <p:nvSpPr>
          <p:cNvPr id="29" name="Google Shape;29;p6"/>
          <p:cNvSpPr txBox="1"/>
          <p:nvPr>
            <p:ph type="title"/>
          </p:nvPr>
        </p:nvSpPr>
        <p:spPr>
          <a:xfrm>
            <a:off x="910318" y="4101711"/>
            <a:ext cx="7323364" cy="688936"/>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chemeClr val="lt1"/>
              </a:buClr>
              <a:buSzPts val="3600"/>
              <a:buFont typeface="Calibri"/>
              <a:buNone/>
              <a:defRPr b="0" i="0" sz="3600" u="none" cap="none" strike="noStrik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SC2017-First">
  <p:cSld name="BSC2017-First">
    <p:bg>
      <p:bgPr>
        <a:blipFill rotWithShape="1">
          <a:blip r:embed="rId2">
            <a:alphaModFix/>
          </a:blip>
          <a:stretch>
            <a:fillRect b="0" l="0" r="0" t="0"/>
          </a:stretch>
        </a:blipFill>
      </p:bgPr>
    </p:bg>
    <p:spTree>
      <p:nvGrpSpPr>
        <p:cNvPr id="32" name="Shape 32"/>
        <p:cNvGrpSpPr/>
        <p:nvPr/>
      </p:nvGrpSpPr>
      <p:grpSpPr>
        <a:xfrm>
          <a:off x="0" y="0"/>
          <a:ext cx="0" cy="0"/>
          <a:chOff x="0" y="0"/>
          <a:chExt cx="0" cy="0"/>
        </a:xfrm>
      </p:grpSpPr>
      <p:sp>
        <p:nvSpPr>
          <p:cNvPr id="33" name="Google Shape;33;p8"/>
          <p:cNvSpPr/>
          <p:nvPr/>
        </p:nvSpPr>
        <p:spPr>
          <a:xfrm>
            <a:off x="3048000" y="6095685"/>
            <a:ext cx="6096000" cy="487500"/>
          </a:xfrm>
          <a:prstGeom prst="rect">
            <a:avLst/>
          </a:prstGeom>
          <a:solidFill>
            <a:schemeClr val="lt1">
              <a:alpha val="749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4" name="Google Shape;34;p8"/>
          <p:cNvSpPr txBox="1"/>
          <p:nvPr>
            <p:ph type="ctrTitle"/>
          </p:nvPr>
        </p:nvSpPr>
        <p:spPr>
          <a:xfrm>
            <a:off x="3722916" y="1631730"/>
            <a:ext cx="5026800" cy="2998800"/>
          </a:xfrm>
          <a:prstGeom prst="rect">
            <a:avLst/>
          </a:prstGeom>
          <a:noFill/>
          <a:ln>
            <a:noFill/>
          </a:ln>
        </p:spPr>
        <p:txBody>
          <a:bodyPr anchorCtr="0" anchor="ctr" bIns="91425" lIns="91425" spcFirstLastPara="1" rIns="91425" wrap="square" tIns="91425">
            <a:noAutofit/>
          </a:bodyPr>
          <a:lstStyle>
            <a:lvl1pPr indent="0" lvl="0" marL="0" marR="0" rtl="0" algn="l">
              <a:lnSpc>
                <a:spcPct val="90000"/>
              </a:lnSpc>
              <a:spcBef>
                <a:spcPts val="0"/>
              </a:spcBef>
              <a:spcAft>
                <a:spcPts val="0"/>
              </a:spcAft>
              <a:buClr>
                <a:srgbClr val="004890"/>
              </a:buClr>
              <a:buSzPts val="5200"/>
              <a:buFont typeface="Calibri"/>
              <a:buNone/>
              <a:defRPr b="1" i="0" sz="5200" u="none" cap="none" strike="noStrike">
                <a:solidFill>
                  <a:srgbClr val="004890"/>
                </a:solidFill>
                <a:latin typeface="Calibri"/>
                <a:ea typeface="Calibri"/>
                <a:cs typeface="Calibri"/>
                <a:sym typeface="Calibri"/>
              </a:defRPr>
            </a:lvl1pPr>
            <a:lvl2pPr indent="0" lvl="1" rtl="0">
              <a:spcBef>
                <a:spcPts val="0"/>
              </a:spcBef>
              <a:spcAft>
                <a:spcPts val="0"/>
              </a:spcAft>
              <a:buSzPts val="1400"/>
              <a:buNone/>
              <a:defRPr sz="1800"/>
            </a:lvl2pPr>
            <a:lvl3pPr indent="0" lvl="2" rtl="0">
              <a:spcBef>
                <a:spcPts val="0"/>
              </a:spcBef>
              <a:spcAft>
                <a:spcPts val="0"/>
              </a:spcAft>
              <a:buSzPts val="1400"/>
              <a:buNone/>
              <a:defRPr sz="1800"/>
            </a:lvl3pPr>
            <a:lvl4pPr indent="0" lvl="3" rtl="0">
              <a:spcBef>
                <a:spcPts val="0"/>
              </a:spcBef>
              <a:spcAft>
                <a:spcPts val="0"/>
              </a:spcAft>
              <a:buSzPts val="1400"/>
              <a:buNone/>
              <a:defRPr sz="1800"/>
            </a:lvl4pPr>
            <a:lvl5pPr indent="0" lvl="4" rtl="0">
              <a:spcBef>
                <a:spcPts val="0"/>
              </a:spcBef>
              <a:spcAft>
                <a:spcPts val="0"/>
              </a:spcAft>
              <a:buSzPts val="1400"/>
              <a:buNone/>
              <a:defRPr sz="1800"/>
            </a:lvl5pPr>
            <a:lvl6pPr indent="0" lvl="5" rtl="0">
              <a:spcBef>
                <a:spcPts val="0"/>
              </a:spcBef>
              <a:spcAft>
                <a:spcPts val="0"/>
              </a:spcAft>
              <a:buSzPts val="1400"/>
              <a:buNone/>
              <a:defRPr sz="1800"/>
            </a:lvl6pPr>
            <a:lvl7pPr indent="0" lvl="6" rtl="0">
              <a:spcBef>
                <a:spcPts val="0"/>
              </a:spcBef>
              <a:spcAft>
                <a:spcPts val="0"/>
              </a:spcAft>
              <a:buSzPts val="1400"/>
              <a:buNone/>
              <a:defRPr sz="1800"/>
            </a:lvl7pPr>
            <a:lvl8pPr indent="0" lvl="7" rtl="0">
              <a:spcBef>
                <a:spcPts val="0"/>
              </a:spcBef>
              <a:spcAft>
                <a:spcPts val="0"/>
              </a:spcAft>
              <a:buSzPts val="1400"/>
              <a:buNone/>
              <a:defRPr sz="1800"/>
            </a:lvl8pPr>
            <a:lvl9pPr indent="0" lvl="8" rtl="0">
              <a:spcBef>
                <a:spcPts val="0"/>
              </a:spcBef>
              <a:spcAft>
                <a:spcPts val="0"/>
              </a:spcAft>
              <a:buSzPts val="1400"/>
              <a:buNone/>
              <a:defRPr sz="1800"/>
            </a:lvl9pPr>
          </a:lstStyle>
          <a:p/>
        </p:txBody>
      </p:sp>
      <p:sp>
        <p:nvSpPr>
          <p:cNvPr id="35" name="Google Shape;35;p8"/>
          <p:cNvSpPr txBox="1"/>
          <p:nvPr>
            <p:ph idx="1" type="subTitle"/>
          </p:nvPr>
        </p:nvSpPr>
        <p:spPr>
          <a:xfrm>
            <a:off x="3722916" y="4900141"/>
            <a:ext cx="5026800" cy="822600"/>
          </a:xfrm>
          <a:prstGeom prst="rect">
            <a:avLst/>
          </a:prstGeom>
          <a:noFill/>
          <a:ln>
            <a:noFill/>
          </a:ln>
        </p:spPr>
        <p:txBody>
          <a:bodyPr anchorCtr="0" anchor="ctr" bIns="91425" lIns="91425" spcFirstLastPara="1" rIns="91425" wrap="square" tIns="91425">
            <a:noAutofit/>
          </a:bodyPr>
          <a:lstStyle>
            <a:lvl1pPr indent="0" lvl="0" mar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indent="0" lvl="1" marL="4572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indent="0" lvl="2" marL="914400"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indent="0" lvl="3" marL="1371600"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indent="0" lvl="4" marL="1828800"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indent="0" lvl="5" marL="2286000"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indent="0" lvl="6" marL="2743200"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indent="0" lvl="7" marL="3200400"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indent="0" lvl="8" marL="3657600"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36" name="Google Shape;36;p8"/>
          <p:cNvSpPr/>
          <p:nvPr/>
        </p:nvSpPr>
        <p:spPr>
          <a:xfrm>
            <a:off x="1" y="6095685"/>
            <a:ext cx="3048000" cy="487500"/>
          </a:xfrm>
          <a:prstGeom prst="rect">
            <a:avLst/>
          </a:prstGeom>
          <a:solidFill>
            <a:srgbClr val="004890">
              <a:alpha val="498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600" u="none" cap="none" strike="noStrike">
              <a:solidFill>
                <a:schemeClr val="lt1"/>
              </a:solidFill>
              <a:latin typeface="Calibri"/>
              <a:ea typeface="Calibri"/>
              <a:cs typeface="Calibri"/>
              <a:sym typeface="Calibri"/>
            </a:endParaRPr>
          </a:p>
        </p:txBody>
      </p:sp>
      <p:sp>
        <p:nvSpPr>
          <p:cNvPr id="37" name="Google Shape;37;p8"/>
          <p:cNvSpPr txBox="1"/>
          <p:nvPr>
            <p:ph idx="2" type="body"/>
          </p:nvPr>
        </p:nvSpPr>
        <p:spPr>
          <a:xfrm>
            <a:off x="244475" y="6095685"/>
            <a:ext cx="2441700" cy="487500"/>
          </a:xfrm>
          <a:prstGeom prst="rect">
            <a:avLst/>
          </a:prstGeom>
          <a:noFill/>
          <a:ln>
            <a:noFill/>
          </a:ln>
        </p:spPr>
        <p:txBody>
          <a:bodyPr anchorCtr="0" anchor="ctr" bIns="91425" lIns="91425" spcFirstLastPara="1" rIns="91425" wrap="square" tIns="91425">
            <a:noAutofit/>
          </a:bodyPr>
          <a:lstStyle>
            <a:lvl1pPr indent="-228600" lvl="0" marL="457200" marR="0" rtl="0" algn="ctr">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8"/>
          <p:cNvSpPr txBox="1"/>
          <p:nvPr>
            <p:ph idx="3" type="body"/>
          </p:nvPr>
        </p:nvSpPr>
        <p:spPr>
          <a:xfrm>
            <a:off x="3722916" y="6095684"/>
            <a:ext cx="5026800" cy="487500"/>
          </a:xfrm>
          <a:prstGeom prst="rect">
            <a:avLst/>
          </a:prstGeom>
          <a:noFill/>
          <a:ln>
            <a:noFill/>
          </a:ln>
        </p:spPr>
        <p:txBody>
          <a:bodyPr anchorCtr="0" anchor="ctr" bIns="91425" lIns="91425" spcFirstLastPara="1" rIns="91425" wrap="square" tIns="91425">
            <a:noAutofit/>
          </a:bodyPr>
          <a:lstStyle>
            <a:lvl1pPr indent="-228600" lvl="0" marL="457200" marR="0" rtl="0" algn="l">
              <a:lnSpc>
                <a:spcPct val="90000"/>
              </a:lnSpc>
              <a:spcBef>
                <a:spcPts val="1000"/>
              </a:spcBef>
              <a:spcAft>
                <a:spcPts val="0"/>
              </a:spcAft>
              <a:buClr>
                <a:srgbClr val="004890"/>
              </a:buClr>
              <a:buSzPts val="2400"/>
              <a:buFont typeface="Arial"/>
              <a:buNone/>
              <a:defRPr b="0" i="0" sz="2400" u="none" cap="none" strike="noStrike">
                <a:solidFill>
                  <a:srgbClr val="004890"/>
                </a:solidFill>
                <a:latin typeface="Calibri"/>
                <a:ea typeface="Calibri"/>
                <a:cs typeface="Calibri"/>
                <a:sym typeface="Calibri"/>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9" name="Google Shape;39;p8"/>
          <p:cNvSpPr txBox="1"/>
          <p:nvPr>
            <p:ph idx="12" type="sldNum"/>
          </p:nvPr>
        </p:nvSpPr>
        <p:spPr>
          <a:xfrm>
            <a:off x="8556784" y="6333134"/>
            <a:ext cx="548700" cy="525000"/>
          </a:xfrm>
          <a:prstGeom prst="rect">
            <a:avLst/>
          </a:prstGeom>
        </p:spPr>
        <p:txBody>
          <a:bodyPr anchorCtr="0" anchor="t" bIns="91425" lIns="91425" spcFirstLastPara="1" rIns="91425" wrap="square" tIns="91425">
            <a:noAutofit/>
          </a:bodyPr>
          <a:lstStyle>
            <a:lvl1pPr lvl="0" rtl="0">
              <a:buNone/>
              <a:defRPr>
                <a:solidFill>
                  <a:schemeClr val="lt1"/>
                </a:solidFill>
                <a:latin typeface="Calibri"/>
                <a:ea typeface="Calibri"/>
                <a:cs typeface="Calibri"/>
                <a:sym typeface="Calibri"/>
              </a:defRPr>
            </a:lvl1pPr>
            <a:lvl2pPr lvl="1" rtl="0">
              <a:buNone/>
              <a:defRPr>
                <a:solidFill>
                  <a:schemeClr val="lt1"/>
                </a:solidFill>
                <a:latin typeface="Calibri"/>
                <a:ea typeface="Calibri"/>
                <a:cs typeface="Calibri"/>
                <a:sym typeface="Calibri"/>
              </a:defRPr>
            </a:lvl2pPr>
            <a:lvl3pPr lvl="2" rtl="0">
              <a:buNone/>
              <a:defRPr>
                <a:solidFill>
                  <a:schemeClr val="lt1"/>
                </a:solidFill>
                <a:latin typeface="Calibri"/>
                <a:ea typeface="Calibri"/>
                <a:cs typeface="Calibri"/>
                <a:sym typeface="Calibri"/>
              </a:defRPr>
            </a:lvl3pPr>
            <a:lvl4pPr lvl="3" rtl="0">
              <a:buNone/>
              <a:defRPr>
                <a:solidFill>
                  <a:schemeClr val="lt1"/>
                </a:solidFill>
                <a:latin typeface="Calibri"/>
                <a:ea typeface="Calibri"/>
                <a:cs typeface="Calibri"/>
                <a:sym typeface="Calibri"/>
              </a:defRPr>
            </a:lvl4pPr>
            <a:lvl5pPr lvl="4" rtl="0">
              <a:buNone/>
              <a:defRPr>
                <a:solidFill>
                  <a:schemeClr val="lt1"/>
                </a:solidFill>
                <a:latin typeface="Calibri"/>
                <a:ea typeface="Calibri"/>
                <a:cs typeface="Calibri"/>
                <a:sym typeface="Calibri"/>
              </a:defRPr>
            </a:lvl5pPr>
            <a:lvl6pPr lvl="5" rtl="0">
              <a:buNone/>
              <a:defRPr>
                <a:solidFill>
                  <a:schemeClr val="lt1"/>
                </a:solidFill>
                <a:latin typeface="Calibri"/>
                <a:ea typeface="Calibri"/>
                <a:cs typeface="Calibri"/>
                <a:sym typeface="Calibri"/>
              </a:defRPr>
            </a:lvl6pPr>
            <a:lvl7pPr lvl="6" rtl="0">
              <a:buNone/>
              <a:defRPr>
                <a:solidFill>
                  <a:schemeClr val="lt1"/>
                </a:solidFill>
                <a:latin typeface="Calibri"/>
                <a:ea typeface="Calibri"/>
                <a:cs typeface="Calibri"/>
                <a:sym typeface="Calibri"/>
              </a:defRPr>
            </a:lvl7pPr>
            <a:lvl8pPr lvl="7" rtl="0">
              <a:buNone/>
              <a:defRPr>
                <a:solidFill>
                  <a:schemeClr val="lt1"/>
                </a:solidFill>
                <a:latin typeface="Calibri"/>
                <a:ea typeface="Calibri"/>
                <a:cs typeface="Calibri"/>
                <a:sym typeface="Calibri"/>
              </a:defRPr>
            </a:lvl8pPr>
            <a:lvl9pPr lvl="8" rtl="0">
              <a:buNone/>
              <a:defRPr>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SC2017-Generic">
  <p:cSld name="BSC2017-Generic">
    <p:spTree>
      <p:nvGrpSpPr>
        <p:cNvPr id="40" name="Shape 40"/>
        <p:cNvGrpSpPr/>
        <p:nvPr/>
      </p:nvGrpSpPr>
      <p:grpSpPr>
        <a:xfrm>
          <a:off x="0" y="0"/>
          <a:ext cx="0" cy="0"/>
          <a:chOff x="0" y="0"/>
          <a:chExt cx="0" cy="0"/>
        </a:xfrm>
      </p:grpSpPr>
      <p:sp>
        <p:nvSpPr>
          <p:cNvPr id="41" name="Google Shape;41;p9"/>
          <p:cNvSpPr txBox="1"/>
          <p:nvPr>
            <p:ph type="title"/>
          </p:nvPr>
        </p:nvSpPr>
        <p:spPr>
          <a:xfrm>
            <a:off x="464803" y="217893"/>
            <a:ext cx="8229600" cy="838500"/>
          </a:xfrm>
          <a:prstGeom prst="rect">
            <a:avLst/>
          </a:prstGeom>
          <a:noFill/>
          <a:ln>
            <a:noFill/>
          </a:ln>
        </p:spPr>
        <p:txBody>
          <a:bodyPr anchorCtr="0" anchor="ctr" bIns="91425" lIns="91425" spcFirstLastPara="1" rIns="91425" wrap="square" tIns="91425">
            <a:noAutofit/>
          </a:bodyPr>
          <a:lstStyle>
            <a:lvl1pPr indent="0" lvl="0" marL="0" marR="0" rtl="0" algn="ctr">
              <a:lnSpc>
                <a:spcPct val="90000"/>
              </a:lnSpc>
              <a:spcBef>
                <a:spcPts val="0"/>
              </a:spcBef>
              <a:spcAft>
                <a:spcPts val="0"/>
              </a:spcAft>
              <a:buClr>
                <a:schemeClr val="accent1"/>
              </a:buClr>
              <a:buSzPts val="3500"/>
              <a:buFont typeface="Calibri"/>
              <a:buNone/>
              <a:defRPr b="1" i="0" sz="3500" u="none" cap="none" strike="noStrike">
                <a:solidFill>
                  <a:schemeClr val="accent1"/>
                </a:solidFill>
                <a:latin typeface="Calibri"/>
                <a:ea typeface="Calibri"/>
                <a:cs typeface="Calibri"/>
                <a:sym typeface="Calibri"/>
              </a:defRPr>
            </a:lvl1pPr>
            <a:lvl2pPr indent="0" lvl="1" rtl="0">
              <a:spcBef>
                <a:spcPts val="0"/>
              </a:spcBef>
              <a:spcAft>
                <a:spcPts val="0"/>
              </a:spcAft>
              <a:buSzPts val="1400"/>
              <a:buNone/>
              <a:defRPr sz="1800"/>
            </a:lvl2pPr>
            <a:lvl3pPr indent="0" lvl="2" rtl="0">
              <a:spcBef>
                <a:spcPts val="0"/>
              </a:spcBef>
              <a:spcAft>
                <a:spcPts val="0"/>
              </a:spcAft>
              <a:buSzPts val="1400"/>
              <a:buNone/>
              <a:defRPr sz="1800"/>
            </a:lvl3pPr>
            <a:lvl4pPr indent="0" lvl="3" rtl="0">
              <a:spcBef>
                <a:spcPts val="0"/>
              </a:spcBef>
              <a:spcAft>
                <a:spcPts val="0"/>
              </a:spcAft>
              <a:buSzPts val="1400"/>
              <a:buNone/>
              <a:defRPr sz="1800"/>
            </a:lvl4pPr>
            <a:lvl5pPr indent="0" lvl="4" rtl="0">
              <a:spcBef>
                <a:spcPts val="0"/>
              </a:spcBef>
              <a:spcAft>
                <a:spcPts val="0"/>
              </a:spcAft>
              <a:buSzPts val="1400"/>
              <a:buNone/>
              <a:defRPr sz="1800"/>
            </a:lvl5pPr>
            <a:lvl6pPr indent="0" lvl="5" rtl="0">
              <a:spcBef>
                <a:spcPts val="0"/>
              </a:spcBef>
              <a:spcAft>
                <a:spcPts val="0"/>
              </a:spcAft>
              <a:buSzPts val="1400"/>
              <a:buNone/>
              <a:defRPr sz="1800"/>
            </a:lvl6pPr>
            <a:lvl7pPr indent="0" lvl="6" rtl="0">
              <a:spcBef>
                <a:spcPts val="0"/>
              </a:spcBef>
              <a:spcAft>
                <a:spcPts val="0"/>
              </a:spcAft>
              <a:buSzPts val="1400"/>
              <a:buNone/>
              <a:defRPr sz="1800"/>
            </a:lvl7pPr>
            <a:lvl8pPr indent="0" lvl="7" rtl="0">
              <a:spcBef>
                <a:spcPts val="0"/>
              </a:spcBef>
              <a:spcAft>
                <a:spcPts val="0"/>
              </a:spcAft>
              <a:buSzPts val="1400"/>
              <a:buNone/>
              <a:defRPr sz="1800"/>
            </a:lvl8pPr>
            <a:lvl9pPr indent="0" lvl="8" rtl="0">
              <a:spcBef>
                <a:spcPts val="0"/>
              </a:spcBef>
              <a:spcAft>
                <a:spcPts val="0"/>
              </a:spcAft>
              <a:buSzPts val="1400"/>
              <a:buNone/>
              <a:defRPr sz="1800"/>
            </a:lvl9pPr>
          </a:lstStyle>
          <a:p/>
        </p:txBody>
      </p:sp>
      <p:sp>
        <p:nvSpPr>
          <p:cNvPr id="42" name="Google Shape;42;p9"/>
          <p:cNvSpPr txBox="1"/>
          <p:nvPr>
            <p:ph idx="1" type="body"/>
          </p:nvPr>
        </p:nvSpPr>
        <p:spPr>
          <a:xfrm>
            <a:off x="464803" y="1215072"/>
            <a:ext cx="8229600" cy="4833300"/>
          </a:xfrm>
          <a:prstGeom prst="rect">
            <a:avLst/>
          </a:prstGeom>
          <a:noFill/>
          <a:ln>
            <a:noFill/>
          </a:ln>
        </p:spPr>
        <p:txBody>
          <a:bodyPr anchorCtr="0" anchor="t" bIns="91425" lIns="91425" spcFirstLastPara="1" rIns="91425" wrap="square" tIns="91425">
            <a:noAutofit/>
          </a:bodyPr>
          <a:lstStyle>
            <a:lvl1pPr indent="-381000" lvl="0" marL="457200" marR="0" rtl="0" algn="l">
              <a:lnSpc>
                <a:spcPct val="90000"/>
              </a:lnSpc>
              <a:spcBef>
                <a:spcPts val="1000"/>
              </a:spcBef>
              <a:spcAft>
                <a:spcPts val="0"/>
              </a:spcAft>
              <a:buClr>
                <a:srgbClr val="0070C0"/>
              </a:buClr>
              <a:buSzPts val="2400"/>
              <a:buFont typeface="Arial"/>
              <a:buChar char="•"/>
              <a:defRPr b="0" i="0" sz="2400" u="none" cap="none" strike="noStrike">
                <a:solidFill>
                  <a:schemeClr val="dk1"/>
                </a:solidFill>
                <a:latin typeface="Calibri"/>
                <a:ea typeface="Calibri"/>
                <a:cs typeface="Calibri"/>
                <a:sym typeface="Calibri"/>
              </a:defRPr>
            </a:lvl1pPr>
            <a:lvl2pPr indent="-355600" lvl="1" marL="914400" marR="0" rtl="0" algn="l">
              <a:lnSpc>
                <a:spcPct val="90000"/>
              </a:lnSpc>
              <a:spcBef>
                <a:spcPts val="500"/>
              </a:spcBef>
              <a:spcAft>
                <a:spcPts val="0"/>
              </a:spcAft>
              <a:buClr>
                <a:srgbClr val="0070C0"/>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lnSpc>
                <a:spcPct val="90000"/>
              </a:lnSpc>
              <a:spcBef>
                <a:spcPts val="500"/>
              </a:spcBef>
              <a:spcAft>
                <a:spcPts val="0"/>
              </a:spcAft>
              <a:buClr>
                <a:srgbClr val="0070C0"/>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lnSpc>
                <a:spcPct val="90000"/>
              </a:lnSpc>
              <a:spcBef>
                <a:spcPts val="500"/>
              </a:spcBef>
              <a:spcAft>
                <a:spcPts val="0"/>
              </a:spcAft>
              <a:buClr>
                <a:srgbClr val="0070C0"/>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lnSpc>
                <a:spcPct val="90000"/>
              </a:lnSpc>
              <a:spcBef>
                <a:spcPts val="500"/>
              </a:spcBef>
              <a:spcAft>
                <a:spcPts val="0"/>
              </a:spcAft>
              <a:buClr>
                <a:srgbClr val="0070C0"/>
              </a:buClr>
              <a:buSzPts val="1600"/>
              <a:buFont typeface="Arial"/>
              <a:buChar char="•"/>
              <a:defRPr b="0" i="0" sz="16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43" name="Google Shape;43;p9"/>
          <p:cNvPicPr preferRelativeResize="0"/>
          <p:nvPr/>
        </p:nvPicPr>
        <p:blipFill rotWithShape="1">
          <a:blip r:embed="rId2">
            <a:alphaModFix/>
          </a:blip>
          <a:srcRect b="0" l="0" r="0" t="0"/>
          <a:stretch/>
        </p:blipFill>
        <p:spPr>
          <a:xfrm>
            <a:off x="432709" y="6232144"/>
            <a:ext cx="1876003" cy="457200"/>
          </a:xfrm>
          <a:prstGeom prst="rect">
            <a:avLst/>
          </a:prstGeom>
          <a:noFill/>
          <a:ln>
            <a:noFill/>
          </a:ln>
        </p:spPr>
      </p:pic>
      <p:sp>
        <p:nvSpPr>
          <p:cNvPr id="44" name="Google Shape;44;p9"/>
          <p:cNvSpPr txBox="1"/>
          <p:nvPr>
            <p:ph idx="12" type="sldNum"/>
          </p:nvPr>
        </p:nvSpPr>
        <p:spPr>
          <a:xfrm>
            <a:off x="8556784" y="6333134"/>
            <a:ext cx="548700" cy="525000"/>
          </a:xfrm>
          <a:prstGeom prst="rect">
            <a:avLst/>
          </a:prstGeom>
        </p:spPr>
        <p:txBody>
          <a:bodyPr anchorCtr="0" anchor="t" bIns="91425" lIns="91425" spcFirstLastPara="1" rIns="91425" wrap="square" tIns="91425">
            <a:noAutofit/>
          </a:bodyPr>
          <a:lstStyle>
            <a:lvl1pPr lvl="0" rtl="0">
              <a:buNone/>
              <a:defRPr>
                <a:solidFill>
                  <a:schemeClr val="dk1"/>
                </a:solidFill>
                <a:latin typeface="Calibri"/>
                <a:ea typeface="Calibri"/>
                <a:cs typeface="Calibri"/>
                <a:sym typeface="Calibri"/>
              </a:defRPr>
            </a:lvl1pPr>
            <a:lvl2pPr lvl="1" rtl="0">
              <a:buNone/>
              <a:defRPr>
                <a:solidFill>
                  <a:schemeClr val="dk1"/>
                </a:solidFill>
                <a:latin typeface="Calibri"/>
                <a:ea typeface="Calibri"/>
                <a:cs typeface="Calibri"/>
                <a:sym typeface="Calibri"/>
              </a:defRPr>
            </a:lvl2pPr>
            <a:lvl3pPr lvl="2" rtl="0">
              <a:buNone/>
              <a:defRPr>
                <a:solidFill>
                  <a:schemeClr val="dk1"/>
                </a:solidFill>
                <a:latin typeface="Calibri"/>
                <a:ea typeface="Calibri"/>
                <a:cs typeface="Calibri"/>
                <a:sym typeface="Calibri"/>
              </a:defRPr>
            </a:lvl3pPr>
            <a:lvl4pPr lvl="3" rtl="0">
              <a:buNone/>
              <a:defRPr>
                <a:solidFill>
                  <a:schemeClr val="dk1"/>
                </a:solidFill>
                <a:latin typeface="Calibri"/>
                <a:ea typeface="Calibri"/>
                <a:cs typeface="Calibri"/>
                <a:sym typeface="Calibri"/>
              </a:defRPr>
            </a:lvl4pPr>
            <a:lvl5pPr lvl="4" rtl="0">
              <a:buNone/>
              <a:defRPr>
                <a:solidFill>
                  <a:schemeClr val="dk1"/>
                </a:solidFill>
                <a:latin typeface="Calibri"/>
                <a:ea typeface="Calibri"/>
                <a:cs typeface="Calibri"/>
                <a:sym typeface="Calibri"/>
              </a:defRPr>
            </a:lvl5pPr>
            <a:lvl6pPr lvl="5" rtl="0">
              <a:buNone/>
              <a:defRPr>
                <a:solidFill>
                  <a:schemeClr val="dk1"/>
                </a:solidFill>
                <a:latin typeface="Calibri"/>
                <a:ea typeface="Calibri"/>
                <a:cs typeface="Calibri"/>
                <a:sym typeface="Calibri"/>
              </a:defRPr>
            </a:lvl6pPr>
            <a:lvl7pPr lvl="6" rtl="0">
              <a:buNone/>
              <a:defRPr>
                <a:solidFill>
                  <a:schemeClr val="dk1"/>
                </a:solidFill>
                <a:latin typeface="Calibri"/>
                <a:ea typeface="Calibri"/>
                <a:cs typeface="Calibri"/>
                <a:sym typeface="Calibri"/>
              </a:defRPr>
            </a:lvl7pPr>
            <a:lvl8pPr lvl="7" rtl="0">
              <a:buNone/>
              <a:defRPr>
                <a:solidFill>
                  <a:schemeClr val="dk1"/>
                </a:solidFill>
                <a:latin typeface="Calibri"/>
                <a:ea typeface="Calibri"/>
                <a:cs typeface="Calibri"/>
                <a:sym typeface="Calibri"/>
              </a:defRPr>
            </a:lvl8pPr>
            <a:lvl9pPr lvl="8" rtl="0">
              <a:buNone/>
              <a:defRPr>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p:cSld name="Diseño personalizado">
    <p:bg>
      <p:bgPr>
        <a:blipFill rotWithShape="1">
          <a:blip r:embed="rId2">
            <a:alphaModFix/>
          </a:blip>
          <a:stretch>
            <a:fillRect b="0" l="0" r="0" t="0"/>
          </a:stretch>
        </a:blipFill>
      </p:bgPr>
    </p:bg>
    <p:spTree>
      <p:nvGrpSpPr>
        <p:cNvPr id="45" name="Shape 45"/>
        <p:cNvGrpSpPr/>
        <p:nvPr/>
      </p:nvGrpSpPr>
      <p:grpSpPr>
        <a:xfrm>
          <a:off x="0" y="0"/>
          <a:ext cx="0" cy="0"/>
          <a:chOff x="0" y="0"/>
          <a:chExt cx="0" cy="0"/>
        </a:xfrm>
      </p:grpSpPr>
      <p:sp>
        <p:nvSpPr>
          <p:cNvPr id="46" name="Google Shape;46;p10"/>
          <p:cNvSpPr txBox="1"/>
          <p:nvPr>
            <p:ph type="title"/>
          </p:nvPr>
        </p:nvSpPr>
        <p:spPr>
          <a:xfrm>
            <a:off x="1152000" y="877500"/>
            <a:ext cx="6840000" cy="3960000"/>
          </a:xfrm>
          <a:prstGeom prst="rect">
            <a:avLst/>
          </a:prstGeom>
          <a:noFill/>
          <a:ln>
            <a:noFill/>
          </a:ln>
        </p:spPr>
        <p:txBody>
          <a:bodyPr anchorCtr="0" anchor="ctr" bIns="91425" lIns="91425" spcFirstLastPara="1" rIns="91425" wrap="square" tIns="91425">
            <a:noAutofit/>
          </a:bodyPr>
          <a:lstStyle>
            <a:lvl1pPr indent="0" lvl="0" marL="0" marR="0" rtl="0" algn="ctr">
              <a:lnSpc>
                <a:spcPct val="90000"/>
              </a:lnSpc>
              <a:spcBef>
                <a:spcPts val="0"/>
              </a:spcBef>
              <a:spcAft>
                <a:spcPts val="0"/>
              </a:spcAft>
              <a:buClr>
                <a:schemeClr val="accent1"/>
              </a:buClr>
              <a:buSzPts val="6000"/>
              <a:buFont typeface="Calibri"/>
              <a:buNone/>
              <a:defRPr b="1" i="0" sz="6000" u="none" cap="none" strike="noStrike">
                <a:solidFill>
                  <a:schemeClr val="accent1"/>
                </a:solidFill>
                <a:latin typeface="Calibri"/>
                <a:ea typeface="Calibri"/>
                <a:cs typeface="Calibri"/>
                <a:sym typeface="Calibri"/>
              </a:defRPr>
            </a:lvl1pPr>
            <a:lvl2pPr indent="0" lvl="1" rtl="0">
              <a:spcBef>
                <a:spcPts val="0"/>
              </a:spcBef>
              <a:spcAft>
                <a:spcPts val="0"/>
              </a:spcAft>
              <a:buSzPts val="1400"/>
              <a:buNone/>
              <a:defRPr sz="1800"/>
            </a:lvl2pPr>
            <a:lvl3pPr indent="0" lvl="2" rtl="0">
              <a:spcBef>
                <a:spcPts val="0"/>
              </a:spcBef>
              <a:spcAft>
                <a:spcPts val="0"/>
              </a:spcAft>
              <a:buSzPts val="1400"/>
              <a:buNone/>
              <a:defRPr sz="1800"/>
            </a:lvl3pPr>
            <a:lvl4pPr indent="0" lvl="3" rtl="0">
              <a:spcBef>
                <a:spcPts val="0"/>
              </a:spcBef>
              <a:spcAft>
                <a:spcPts val="0"/>
              </a:spcAft>
              <a:buSzPts val="1400"/>
              <a:buNone/>
              <a:defRPr sz="1800"/>
            </a:lvl4pPr>
            <a:lvl5pPr indent="0" lvl="4" rtl="0">
              <a:spcBef>
                <a:spcPts val="0"/>
              </a:spcBef>
              <a:spcAft>
                <a:spcPts val="0"/>
              </a:spcAft>
              <a:buSzPts val="1400"/>
              <a:buNone/>
              <a:defRPr sz="1800"/>
            </a:lvl5pPr>
            <a:lvl6pPr indent="0" lvl="5" rtl="0">
              <a:spcBef>
                <a:spcPts val="0"/>
              </a:spcBef>
              <a:spcAft>
                <a:spcPts val="0"/>
              </a:spcAft>
              <a:buSzPts val="1400"/>
              <a:buNone/>
              <a:defRPr sz="1800"/>
            </a:lvl6pPr>
            <a:lvl7pPr indent="0" lvl="6" rtl="0">
              <a:spcBef>
                <a:spcPts val="0"/>
              </a:spcBef>
              <a:spcAft>
                <a:spcPts val="0"/>
              </a:spcAft>
              <a:buSzPts val="1400"/>
              <a:buNone/>
              <a:defRPr sz="1800"/>
            </a:lvl7pPr>
            <a:lvl8pPr indent="0" lvl="7" rtl="0">
              <a:spcBef>
                <a:spcPts val="0"/>
              </a:spcBef>
              <a:spcAft>
                <a:spcPts val="0"/>
              </a:spcAft>
              <a:buSzPts val="1400"/>
              <a:buNone/>
              <a:defRPr sz="1800"/>
            </a:lvl8pPr>
            <a:lvl9pPr indent="0" lvl="8" rtl="0">
              <a:spcBef>
                <a:spcPts val="0"/>
              </a:spcBef>
              <a:spcAft>
                <a:spcPts val="0"/>
              </a:spcAft>
              <a:buSzPts val="1400"/>
              <a:buNone/>
              <a:defRPr sz="1800"/>
            </a:lvl9pPr>
          </a:lstStyle>
          <a:p/>
        </p:txBody>
      </p:sp>
      <p:sp>
        <p:nvSpPr>
          <p:cNvPr id="47" name="Google Shape;47;p10"/>
          <p:cNvSpPr txBox="1"/>
          <p:nvPr>
            <p:ph idx="12" type="sldNum"/>
          </p:nvPr>
        </p:nvSpPr>
        <p:spPr>
          <a:xfrm>
            <a:off x="8556784" y="6333134"/>
            <a:ext cx="548700" cy="525000"/>
          </a:xfrm>
          <a:prstGeom prst="rect">
            <a:avLst/>
          </a:prstGeom>
        </p:spPr>
        <p:txBody>
          <a:bodyPr anchorCtr="0" anchor="t" bIns="91425" lIns="91425" spcFirstLastPara="1" rIns="91425" wrap="square" tIns="91425">
            <a:noAutofit/>
          </a:bodyPr>
          <a:lstStyle>
            <a:lvl1pPr lvl="0" rtl="0">
              <a:buNone/>
              <a:defRPr>
                <a:solidFill>
                  <a:schemeClr val="accent1"/>
                </a:solidFill>
                <a:latin typeface="Calibri"/>
                <a:ea typeface="Calibri"/>
                <a:cs typeface="Calibri"/>
                <a:sym typeface="Calibri"/>
              </a:defRPr>
            </a:lvl1pPr>
            <a:lvl2pPr lvl="1" rtl="0">
              <a:buNone/>
              <a:defRPr>
                <a:solidFill>
                  <a:schemeClr val="accent1"/>
                </a:solidFill>
                <a:latin typeface="Calibri"/>
                <a:ea typeface="Calibri"/>
                <a:cs typeface="Calibri"/>
                <a:sym typeface="Calibri"/>
              </a:defRPr>
            </a:lvl2pPr>
            <a:lvl3pPr lvl="2" rtl="0">
              <a:buNone/>
              <a:defRPr>
                <a:solidFill>
                  <a:schemeClr val="accent1"/>
                </a:solidFill>
                <a:latin typeface="Calibri"/>
                <a:ea typeface="Calibri"/>
                <a:cs typeface="Calibri"/>
                <a:sym typeface="Calibri"/>
              </a:defRPr>
            </a:lvl3pPr>
            <a:lvl4pPr lvl="3" rtl="0">
              <a:buNone/>
              <a:defRPr>
                <a:solidFill>
                  <a:schemeClr val="accent1"/>
                </a:solidFill>
                <a:latin typeface="Calibri"/>
                <a:ea typeface="Calibri"/>
                <a:cs typeface="Calibri"/>
                <a:sym typeface="Calibri"/>
              </a:defRPr>
            </a:lvl4pPr>
            <a:lvl5pPr lvl="4" rtl="0">
              <a:buNone/>
              <a:defRPr>
                <a:solidFill>
                  <a:schemeClr val="accent1"/>
                </a:solidFill>
                <a:latin typeface="Calibri"/>
                <a:ea typeface="Calibri"/>
                <a:cs typeface="Calibri"/>
                <a:sym typeface="Calibri"/>
              </a:defRPr>
            </a:lvl5pPr>
            <a:lvl6pPr lvl="5" rtl="0">
              <a:buNone/>
              <a:defRPr>
                <a:solidFill>
                  <a:schemeClr val="accent1"/>
                </a:solidFill>
                <a:latin typeface="Calibri"/>
                <a:ea typeface="Calibri"/>
                <a:cs typeface="Calibri"/>
                <a:sym typeface="Calibri"/>
              </a:defRPr>
            </a:lvl6pPr>
            <a:lvl7pPr lvl="6" rtl="0">
              <a:buNone/>
              <a:defRPr>
                <a:solidFill>
                  <a:schemeClr val="accent1"/>
                </a:solidFill>
                <a:latin typeface="Calibri"/>
                <a:ea typeface="Calibri"/>
                <a:cs typeface="Calibri"/>
                <a:sym typeface="Calibri"/>
              </a:defRPr>
            </a:lvl7pPr>
            <a:lvl8pPr lvl="7" rtl="0">
              <a:buNone/>
              <a:defRPr>
                <a:solidFill>
                  <a:schemeClr val="accent1"/>
                </a:solidFill>
                <a:latin typeface="Calibri"/>
                <a:ea typeface="Calibri"/>
                <a:cs typeface="Calibri"/>
                <a:sym typeface="Calibri"/>
              </a:defRPr>
            </a:lvl8pPr>
            <a:lvl9pPr lvl="8" rtl="0">
              <a:buNone/>
              <a:defRPr>
                <a:solidFill>
                  <a:schemeClr val="accen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SC2017-Last">
  <p:cSld name="BSC2017-Last">
    <p:spTree>
      <p:nvGrpSpPr>
        <p:cNvPr id="48" name="Shape 48"/>
        <p:cNvGrpSpPr/>
        <p:nvPr/>
      </p:nvGrpSpPr>
      <p:grpSpPr>
        <a:xfrm>
          <a:off x="0" y="0"/>
          <a:ext cx="0" cy="0"/>
          <a:chOff x="0" y="0"/>
          <a:chExt cx="0" cy="0"/>
        </a:xfrm>
      </p:grpSpPr>
      <p:pic>
        <p:nvPicPr>
          <p:cNvPr id="49" name="Google Shape;49;p11"/>
          <p:cNvPicPr preferRelativeResize="0"/>
          <p:nvPr/>
        </p:nvPicPr>
        <p:blipFill rotWithShape="1">
          <a:blip r:embed="rId2">
            <a:alphaModFix/>
          </a:blip>
          <a:srcRect b="0" l="0" r="0" t="0"/>
          <a:stretch/>
        </p:blipFill>
        <p:spPr>
          <a:xfrm>
            <a:off x="0" y="0"/>
            <a:ext cx="9144000" cy="6830568"/>
          </a:xfrm>
          <a:prstGeom prst="rect">
            <a:avLst/>
          </a:prstGeom>
          <a:noFill/>
          <a:ln>
            <a:noFill/>
          </a:ln>
        </p:spPr>
      </p:pic>
      <p:sp>
        <p:nvSpPr>
          <p:cNvPr id="50" name="Google Shape;50;p11"/>
          <p:cNvSpPr txBox="1"/>
          <p:nvPr/>
        </p:nvSpPr>
        <p:spPr>
          <a:xfrm>
            <a:off x="1991225" y="2636182"/>
            <a:ext cx="5161500" cy="901800"/>
          </a:xfrm>
          <a:prstGeom prst="rect">
            <a:avLst/>
          </a:prstGeom>
          <a:noFill/>
          <a:ln>
            <a:noFill/>
          </a:ln>
          <a:effectLst>
            <a:outerShdw blurRad="127000" rotWithShape="0" algn="ctr">
              <a:srgbClr val="082242">
                <a:alpha val="8471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7200" u="none" cap="none" strike="noStrike">
                <a:solidFill>
                  <a:schemeClr val="lt1"/>
                </a:solidFill>
                <a:latin typeface="Calibri"/>
                <a:ea typeface="Calibri"/>
                <a:cs typeface="Calibri"/>
                <a:sym typeface="Calibri"/>
              </a:rPr>
              <a:t>THANK YOU!</a:t>
            </a:r>
            <a:endParaRPr b="0" i="0" sz="7200" u="none" cap="none" strike="noStrike">
              <a:solidFill>
                <a:schemeClr val="lt1"/>
              </a:solidFill>
              <a:latin typeface="Calibri"/>
              <a:ea typeface="Calibri"/>
              <a:cs typeface="Calibri"/>
              <a:sym typeface="Calibri"/>
            </a:endParaRPr>
          </a:p>
        </p:txBody>
      </p:sp>
      <p:sp>
        <p:nvSpPr>
          <p:cNvPr id="51" name="Google Shape;51;p11"/>
          <p:cNvSpPr txBox="1"/>
          <p:nvPr/>
        </p:nvSpPr>
        <p:spPr>
          <a:xfrm>
            <a:off x="3360099" y="5922083"/>
            <a:ext cx="2407800" cy="534300"/>
          </a:xfrm>
          <a:prstGeom prst="rect">
            <a:avLst/>
          </a:prstGeom>
          <a:noFill/>
          <a:ln>
            <a:noFill/>
          </a:ln>
          <a:effectLst>
            <a:outerShdw blurRad="127000" rotWithShape="0" algn="ctr">
              <a:srgbClr val="082242">
                <a:alpha val="8471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3600" u="none" cap="none" strike="noStrike">
                <a:solidFill>
                  <a:schemeClr val="lt1"/>
                </a:solidFill>
                <a:latin typeface="Calibri"/>
                <a:ea typeface="Calibri"/>
                <a:cs typeface="Calibri"/>
                <a:sym typeface="Calibri"/>
              </a:rPr>
              <a:t>www.bsc.es</a:t>
            </a:r>
            <a:endParaRPr b="0" i="0" sz="3600" u="none" cap="none" strike="noStrike">
              <a:solidFill>
                <a:schemeClr val="lt1"/>
              </a:solidFill>
              <a:latin typeface="Calibri"/>
              <a:ea typeface="Calibri"/>
              <a:cs typeface="Calibri"/>
              <a:sym typeface="Calibri"/>
            </a:endParaRPr>
          </a:p>
        </p:txBody>
      </p:sp>
      <p:sp>
        <p:nvSpPr>
          <p:cNvPr id="52" name="Google Shape;52;p11"/>
          <p:cNvSpPr txBox="1"/>
          <p:nvPr>
            <p:ph type="title"/>
          </p:nvPr>
        </p:nvSpPr>
        <p:spPr>
          <a:xfrm>
            <a:off x="910318" y="4101711"/>
            <a:ext cx="7323300" cy="688800"/>
          </a:xfrm>
          <a:prstGeom prst="rect">
            <a:avLst/>
          </a:prstGeom>
          <a:noFill/>
          <a:ln>
            <a:noFill/>
          </a:ln>
        </p:spPr>
        <p:txBody>
          <a:bodyPr anchorCtr="0" anchor="t" bIns="91425" lIns="91425" spcFirstLastPara="1" rIns="91425" wrap="square" tIns="91425">
            <a:noAutofit/>
          </a:bodyPr>
          <a:lstStyle>
            <a:lvl1pPr indent="0" lvl="0" marL="0" marR="0" rtl="0" algn="ctr">
              <a:lnSpc>
                <a:spcPct val="90000"/>
              </a:lnSpc>
              <a:spcBef>
                <a:spcPts val="0"/>
              </a:spcBef>
              <a:spcAft>
                <a:spcPts val="0"/>
              </a:spcAft>
              <a:buClr>
                <a:schemeClr val="lt1"/>
              </a:buClr>
              <a:buSzPts val="3600"/>
              <a:buFont typeface="Calibri"/>
              <a:buNone/>
              <a:defRPr b="0" i="0" sz="3600" u="none" cap="none" strike="noStrike">
                <a:solidFill>
                  <a:schemeClr val="lt1"/>
                </a:solidFill>
                <a:latin typeface="Calibri"/>
                <a:ea typeface="Calibri"/>
                <a:cs typeface="Calibri"/>
                <a:sym typeface="Calibri"/>
              </a:defRPr>
            </a:lvl1pPr>
            <a:lvl2pPr indent="0" lvl="1" rtl="0">
              <a:spcBef>
                <a:spcPts val="0"/>
              </a:spcBef>
              <a:spcAft>
                <a:spcPts val="0"/>
              </a:spcAft>
              <a:buSzPts val="1400"/>
              <a:buNone/>
              <a:defRPr sz="1800"/>
            </a:lvl2pPr>
            <a:lvl3pPr indent="0" lvl="2" rtl="0">
              <a:spcBef>
                <a:spcPts val="0"/>
              </a:spcBef>
              <a:spcAft>
                <a:spcPts val="0"/>
              </a:spcAft>
              <a:buSzPts val="1400"/>
              <a:buNone/>
              <a:defRPr sz="1800"/>
            </a:lvl3pPr>
            <a:lvl4pPr indent="0" lvl="3" rtl="0">
              <a:spcBef>
                <a:spcPts val="0"/>
              </a:spcBef>
              <a:spcAft>
                <a:spcPts val="0"/>
              </a:spcAft>
              <a:buSzPts val="1400"/>
              <a:buNone/>
              <a:defRPr sz="1800"/>
            </a:lvl4pPr>
            <a:lvl5pPr indent="0" lvl="4" rtl="0">
              <a:spcBef>
                <a:spcPts val="0"/>
              </a:spcBef>
              <a:spcAft>
                <a:spcPts val="0"/>
              </a:spcAft>
              <a:buSzPts val="1400"/>
              <a:buNone/>
              <a:defRPr sz="1800"/>
            </a:lvl5pPr>
            <a:lvl6pPr indent="0" lvl="5" rtl="0">
              <a:spcBef>
                <a:spcPts val="0"/>
              </a:spcBef>
              <a:spcAft>
                <a:spcPts val="0"/>
              </a:spcAft>
              <a:buSzPts val="1400"/>
              <a:buNone/>
              <a:defRPr sz="1800"/>
            </a:lvl6pPr>
            <a:lvl7pPr indent="0" lvl="6" rtl="0">
              <a:spcBef>
                <a:spcPts val="0"/>
              </a:spcBef>
              <a:spcAft>
                <a:spcPts val="0"/>
              </a:spcAft>
              <a:buSzPts val="1400"/>
              <a:buNone/>
              <a:defRPr sz="1800"/>
            </a:lvl7pPr>
            <a:lvl8pPr indent="0" lvl="7" rtl="0">
              <a:spcBef>
                <a:spcPts val="0"/>
              </a:spcBef>
              <a:spcAft>
                <a:spcPts val="0"/>
              </a:spcAft>
              <a:buSzPts val="1400"/>
              <a:buNone/>
              <a:defRPr sz="1800"/>
            </a:lvl8pPr>
            <a:lvl9pPr indent="0" lvl="8" rtl="0">
              <a:spcBef>
                <a:spcPts val="0"/>
              </a:spcBef>
              <a:spcAft>
                <a:spcPts val="0"/>
              </a:spcAft>
              <a:buSzPts val="1400"/>
              <a:buNone/>
              <a:defRPr sz="1800"/>
            </a:lvl9pPr>
          </a:lstStyle>
          <a:p/>
        </p:txBody>
      </p:sp>
      <p:sp>
        <p:nvSpPr>
          <p:cNvPr id="53" name="Google Shape;53;p11"/>
          <p:cNvSpPr txBox="1"/>
          <p:nvPr>
            <p:ph idx="12" type="sldNum"/>
          </p:nvPr>
        </p:nvSpPr>
        <p:spPr>
          <a:xfrm>
            <a:off x="8556784" y="6333134"/>
            <a:ext cx="548700" cy="525000"/>
          </a:xfrm>
          <a:prstGeom prst="rect">
            <a:avLst/>
          </a:prstGeom>
        </p:spPr>
        <p:txBody>
          <a:bodyPr anchorCtr="0" anchor="t" bIns="91425" lIns="91425" spcFirstLastPara="1" rIns="91425" wrap="square" tIns="91425">
            <a:noAutofit/>
          </a:bodyPr>
          <a:lstStyle>
            <a:lvl1pPr lvl="0" rtl="0">
              <a:buNone/>
              <a:defRPr>
                <a:solidFill>
                  <a:schemeClr val="lt1"/>
                </a:solidFill>
                <a:latin typeface="Calibri"/>
                <a:ea typeface="Calibri"/>
                <a:cs typeface="Calibri"/>
                <a:sym typeface="Calibri"/>
              </a:defRPr>
            </a:lvl1pPr>
            <a:lvl2pPr lvl="1" rtl="0">
              <a:buNone/>
              <a:defRPr>
                <a:solidFill>
                  <a:schemeClr val="lt1"/>
                </a:solidFill>
                <a:latin typeface="Calibri"/>
                <a:ea typeface="Calibri"/>
                <a:cs typeface="Calibri"/>
                <a:sym typeface="Calibri"/>
              </a:defRPr>
            </a:lvl2pPr>
            <a:lvl3pPr lvl="2" rtl="0">
              <a:buNone/>
              <a:defRPr>
                <a:solidFill>
                  <a:schemeClr val="lt1"/>
                </a:solidFill>
                <a:latin typeface="Calibri"/>
                <a:ea typeface="Calibri"/>
                <a:cs typeface="Calibri"/>
                <a:sym typeface="Calibri"/>
              </a:defRPr>
            </a:lvl3pPr>
            <a:lvl4pPr lvl="3" rtl="0">
              <a:buNone/>
              <a:defRPr>
                <a:solidFill>
                  <a:schemeClr val="lt1"/>
                </a:solidFill>
                <a:latin typeface="Calibri"/>
                <a:ea typeface="Calibri"/>
                <a:cs typeface="Calibri"/>
                <a:sym typeface="Calibri"/>
              </a:defRPr>
            </a:lvl4pPr>
            <a:lvl5pPr lvl="4" rtl="0">
              <a:buNone/>
              <a:defRPr>
                <a:solidFill>
                  <a:schemeClr val="lt1"/>
                </a:solidFill>
                <a:latin typeface="Calibri"/>
                <a:ea typeface="Calibri"/>
                <a:cs typeface="Calibri"/>
                <a:sym typeface="Calibri"/>
              </a:defRPr>
            </a:lvl5pPr>
            <a:lvl6pPr lvl="5" rtl="0">
              <a:buNone/>
              <a:defRPr>
                <a:solidFill>
                  <a:schemeClr val="lt1"/>
                </a:solidFill>
                <a:latin typeface="Calibri"/>
                <a:ea typeface="Calibri"/>
                <a:cs typeface="Calibri"/>
                <a:sym typeface="Calibri"/>
              </a:defRPr>
            </a:lvl6pPr>
            <a:lvl7pPr lvl="6" rtl="0">
              <a:buNone/>
              <a:defRPr>
                <a:solidFill>
                  <a:schemeClr val="lt1"/>
                </a:solidFill>
                <a:latin typeface="Calibri"/>
                <a:ea typeface="Calibri"/>
                <a:cs typeface="Calibri"/>
                <a:sym typeface="Calibri"/>
              </a:defRPr>
            </a:lvl7pPr>
            <a:lvl8pPr lvl="7" rtl="0">
              <a:buNone/>
              <a:defRPr>
                <a:solidFill>
                  <a:schemeClr val="lt1"/>
                </a:solidFill>
                <a:latin typeface="Calibri"/>
                <a:ea typeface="Calibri"/>
                <a:cs typeface="Calibri"/>
                <a:sym typeface="Calibri"/>
              </a:defRPr>
            </a:lvl8pPr>
            <a:lvl9pPr lvl="8" rtl="0">
              <a:buNone/>
              <a:defRPr>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slideLayout" Target="../slideLayouts/slideLayout7.xml"/><Relationship Id="rId3" Type="http://schemas.openxmlformats.org/officeDocument/2006/relationships/slideLayout" Target="../slideLayouts/slideLayout8.xml"/><Relationship Id="rId4" Type="http://schemas.openxmlformats.org/officeDocument/2006/relationships/slideLayout" Target="../slideLayouts/slideLayout9.xml"/><Relationship Id="rId5"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0" name="Shape 30"/>
        <p:cNvGrpSpPr/>
        <p:nvPr/>
      </p:nvGrpSpPr>
      <p:grpSpPr>
        <a:xfrm>
          <a:off x="0" y="0"/>
          <a:ext cx="0" cy="0"/>
          <a:chOff x="0" y="0"/>
          <a:chExt cx="0" cy="0"/>
        </a:xfrm>
      </p:grpSpPr>
      <p:sp>
        <p:nvSpPr>
          <p:cNvPr id="31" name="Google Shape;31;p7"/>
          <p:cNvSpPr txBox="1"/>
          <p:nvPr>
            <p:ph idx="12" type="sldNum"/>
          </p:nvPr>
        </p:nvSpPr>
        <p:spPr>
          <a:xfrm>
            <a:off x="8556784" y="6333134"/>
            <a:ext cx="548700" cy="525000"/>
          </a:xfrm>
          <a:prstGeom prst="rect">
            <a:avLst/>
          </a:prstGeom>
          <a:noFill/>
          <a:ln>
            <a:noFill/>
          </a:ln>
        </p:spPr>
        <p:txBody>
          <a:bodyPr anchorCtr="0" anchor="t" bIns="91425" lIns="91425" spcFirstLastPara="1" rIns="91425" wrap="square" tIns="91425">
            <a:noAutofit/>
          </a:bodyPr>
          <a:lstStyle>
            <a:lvl1pPr lvl="0" rtl="0" algn="r">
              <a:buNone/>
              <a:defRPr sz="1300">
                <a:solidFill>
                  <a:schemeClr val="tx1"/>
                </a:solidFill>
              </a:defRPr>
            </a:lvl1pPr>
            <a:lvl2pPr lvl="1" rtl="0" algn="r">
              <a:buNone/>
              <a:defRPr sz="1300">
                <a:solidFill>
                  <a:schemeClr val="tx1"/>
                </a:solidFill>
              </a:defRPr>
            </a:lvl2pPr>
            <a:lvl3pPr lvl="2" rtl="0" algn="r">
              <a:buNone/>
              <a:defRPr sz="1300">
                <a:solidFill>
                  <a:schemeClr val="tx1"/>
                </a:solidFill>
              </a:defRPr>
            </a:lvl3pPr>
            <a:lvl4pPr lvl="3" rtl="0" algn="r">
              <a:buNone/>
              <a:defRPr sz="1300">
                <a:solidFill>
                  <a:schemeClr val="tx1"/>
                </a:solidFill>
              </a:defRPr>
            </a:lvl4pPr>
            <a:lvl5pPr lvl="4" rtl="0" algn="r">
              <a:buNone/>
              <a:defRPr sz="1300">
                <a:solidFill>
                  <a:schemeClr val="tx1"/>
                </a:solidFill>
              </a:defRPr>
            </a:lvl5pPr>
            <a:lvl6pPr lvl="5" rtl="0" algn="r">
              <a:buNone/>
              <a:defRPr sz="1300">
                <a:solidFill>
                  <a:schemeClr val="tx1"/>
                </a:solidFill>
              </a:defRPr>
            </a:lvl6pPr>
            <a:lvl7pPr lvl="6" rtl="0" algn="r">
              <a:buNone/>
              <a:defRPr sz="1300">
                <a:solidFill>
                  <a:schemeClr val="tx1"/>
                </a:solidFill>
              </a:defRPr>
            </a:lvl7pPr>
            <a:lvl8pPr lvl="7" rtl="0" algn="r">
              <a:buNone/>
              <a:defRPr sz="1300">
                <a:solidFill>
                  <a:schemeClr val="tx1"/>
                </a:solidFill>
              </a:defRPr>
            </a:lvl8pPr>
            <a:lvl9pPr lvl="8" rtl="0" algn="r">
              <a:buNone/>
              <a:defRPr sz="1300">
                <a:solidFill>
                  <a:schemeClr val="tx1"/>
                </a:solidFi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5.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14.jpg"/><Relationship Id="rId5"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14.jpg"/><Relationship Id="rId5"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14.jpg"/><Relationship Id="rId5"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14.jpg"/><Relationship Id="rId5"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14.jpg"/><Relationship Id="rId5"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png"/><Relationship Id="rId4" Type="http://schemas.openxmlformats.org/officeDocument/2006/relationships/image" Target="../media/image14.jpg"/><Relationship Id="rId5"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png"/><Relationship Id="rId4" Type="http://schemas.openxmlformats.org/officeDocument/2006/relationships/image" Target="../media/image14.jpg"/><Relationship Id="rId5"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png"/><Relationship Id="rId4" Type="http://schemas.openxmlformats.org/officeDocument/2006/relationships/image" Target="../media/image14.jpg"/><Relationship Id="rId5"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14.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png"/><Relationship Id="rId4" Type="http://schemas.openxmlformats.org/officeDocument/2006/relationships/image" Target="../media/image14.jpg"/><Relationship Id="rId5" Type="http://schemas.openxmlformats.org/officeDocument/2006/relationships/image" Target="../media/image2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image" Target="../media/image14.jpg"/><Relationship Id="rId5"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png"/><Relationship Id="rId4" Type="http://schemas.openxmlformats.org/officeDocument/2006/relationships/image" Target="../media/image14.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9.png"/><Relationship Id="rId4" Type="http://schemas.openxmlformats.org/officeDocument/2006/relationships/image" Target="../media/image1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1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1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1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1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1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1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2"/>
          <p:cNvSpPr txBox="1"/>
          <p:nvPr>
            <p:ph type="ctrTitle"/>
          </p:nvPr>
        </p:nvSpPr>
        <p:spPr>
          <a:xfrm>
            <a:off x="3722925" y="1610225"/>
            <a:ext cx="5026800" cy="23961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004890"/>
              </a:buClr>
              <a:buSzPts val="5200"/>
              <a:buFont typeface="Calibri"/>
              <a:buNone/>
            </a:pPr>
            <a:r>
              <a:rPr lang="en-US" sz="4000"/>
              <a:t>XIOS benchmarking and profiling roadmap</a:t>
            </a:r>
            <a:endParaRPr sz="4000"/>
          </a:p>
          <a:p>
            <a:pPr indent="0" lvl="0" marL="0" marR="0" rtl="0" algn="l">
              <a:lnSpc>
                <a:spcPct val="90000"/>
              </a:lnSpc>
              <a:spcBef>
                <a:spcPts val="0"/>
              </a:spcBef>
              <a:spcAft>
                <a:spcPts val="0"/>
              </a:spcAft>
              <a:buClr>
                <a:srgbClr val="004890"/>
              </a:buClr>
              <a:buSzPts val="5200"/>
              <a:buFont typeface="Calibri"/>
              <a:buNone/>
            </a:pPr>
            <a:r>
              <a:rPr lang="en-US" sz="4000"/>
              <a:t>+ preliminary results</a:t>
            </a:r>
            <a:endParaRPr sz="4000"/>
          </a:p>
        </p:txBody>
      </p:sp>
      <p:sp>
        <p:nvSpPr>
          <p:cNvPr id="59" name="Google Shape;59;p12"/>
          <p:cNvSpPr txBox="1"/>
          <p:nvPr>
            <p:ph idx="1" type="subTitle"/>
          </p:nvPr>
        </p:nvSpPr>
        <p:spPr>
          <a:xfrm>
            <a:off x="3722925" y="4054650"/>
            <a:ext cx="2627700" cy="9333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1000"/>
              </a:spcBef>
              <a:spcAft>
                <a:spcPts val="0"/>
              </a:spcAft>
              <a:buClr>
                <a:schemeClr val="dk1"/>
              </a:buClr>
              <a:buSzPts val="3200"/>
              <a:buFont typeface="Arial"/>
              <a:buNone/>
            </a:pPr>
            <a:r>
              <a:rPr lang="en-US" sz="2200"/>
              <a:t>Xavier Yepes-Arbós</a:t>
            </a:r>
            <a:endParaRPr sz="2200"/>
          </a:p>
          <a:p>
            <a:pPr indent="0" lvl="0" marL="0" marR="0" rtl="0" algn="l">
              <a:lnSpc>
                <a:spcPct val="90000"/>
              </a:lnSpc>
              <a:spcBef>
                <a:spcPts val="1000"/>
              </a:spcBef>
              <a:spcAft>
                <a:spcPts val="0"/>
              </a:spcAft>
              <a:buClr>
                <a:schemeClr val="dk1"/>
              </a:buClr>
              <a:buSzPts val="3200"/>
              <a:buFont typeface="Arial"/>
              <a:buNone/>
            </a:pPr>
            <a:r>
              <a:rPr lang="en-US" sz="2200"/>
              <a:t>Mario C. Acosta</a:t>
            </a:r>
            <a:endParaRPr sz="2200"/>
          </a:p>
        </p:txBody>
      </p:sp>
      <p:sp>
        <p:nvSpPr>
          <p:cNvPr id="60" name="Google Shape;60;p12"/>
          <p:cNvSpPr txBox="1"/>
          <p:nvPr>
            <p:ph idx="2" type="body"/>
          </p:nvPr>
        </p:nvSpPr>
        <p:spPr>
          <a:xfrm>
            <a:off x="244475" y="6095685"/>
            <a:ext cx="2441575" cy="487533"/>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2400"/>
              <a:buFont typeface="Arial"/>
              <a:buNone/>
            </a:pPr>
            <a:r>
              <a:rPr lang="en-US"/>
              <a:t>10/12/20</a:t>
            </a:r>
            <a:endParaRPr b="0" i="0" sz="2400" u="none" cap="none" strike="noStrike">
              <a:solidFill>
                <a:schemeClr val="lt1"/>
              </a:solidFill>
              <a:latin typeface="Calibri"/>
              <a:ea typeface="Calibri"/>
              <a:cs typeface="Calibri"/>
              <a:sym typeface="Calibri"/>
            </a:endParaRPr>
          </a:p>
        </p:txBody>
      </p:sp>
      <p:sp>
        <p:nvSpPr>
          <p:cNvPr id="61" name="Google Shape;61;p12"/>
          <p:cNvSpPr txBox="1"/>
          <p:nvPr>
            <p:ph idx="3" type="body"/>
          </p:nvPr>
        </p:nvSpPr>
        <p:spPr>
          <a:xfrm>
            <a:off x="3722924" y="6095675"/>
            <a:ext cx="4379700" cy="487500"/>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004890"/>
              </a:buClr>
              <a:buSzPts val="2400"/>
              <a:buFont typeface="Arial"/>
              <a:buNone/>
            </a:pPr>
            <a:r>
              <a:rPr lang="en-US" sz="1800"/>
              <a:t>XIOS current developments</a:t>
            </a:r>
            <a:endParaRPr b="0" i="0" sz="1800" u="none" cap="none" strike="noStrike">
              <a:solidFill>
                <a:srgbClr val="004890"/>
              </a:solidFill>
              <a:latin typeface="Calibri"/>
              <a:ea typeface="Calibri"/>
              <a:cs typeface="Calibri"/>
              <a:sym typeface="Calibri"/>
            </a:endParaRPr>
          </a:p>
        </p:txBody>
      </p:sp>
      <p:pic>
        <p:nvPicPr>
          <p:cNvPr id="62" name="Google Shape;62;p12"/>
          <p:cNvPicPr preferRelativeResize="0"/>
          <p:nvPr/>
        </p:nvPicPr>
        <p:blipFill>
          <a:blip r:embed="rId3">
            <a:alphaModFix/>
          </a:blip>
          <a:stretch>
            <a:fillRect/>
          </a:stretch>
        </p:blipFill>
        <p:spPr>
          <a:xfrm>
            <a:off x="8102650" y="6095675"/>
            <a:ext cx="736384" cy="487497"/>
          </a:xfrm>
          <a:prstGeom prst="rect">
            <a:avLst/>
          </a:prstGeom>
          <a:noFill/>
          <a:ln>
            <a:noFill/>
          </a:ln>
        </p:spPr>
      </p:pic>
      <p:pic>
        <p:nvPicPr>
          <p:cNvPr id="63" name="Google Shape;63;p12"/>
          <p:cNvPicPr preferRelativeResize="0"/>
          <p:nvPr/>
        </p:nvPicPr>
        <p:blipFill>
          <a:blip r:embed="rId4">
            <a:alphaModFix/>
          </a:blip>
          <a:stretch>
            <a:fillRect/>
          </a:stretch>
        </p:blipFill>
        <p:spPr>
          <a:xfrm>
            <a:off x="6350575" y="4282025"/>
            <a:ext cx="2488449" cy="589475"/>
          </a:xfrm>
          <a:prstGeom prst="rect">
            <a:avLst/>
          </a:prstGeom>
          <a:noFill/>
          <a:ln>
            <a:noFill/>
          </a:ln>
        </p:spPr>
      </p:pic>
      <p:sp>
        <p:nvSpPr>
          <p:cNvPr id="64" name="Google Shape;64;p12"/>
          <p:cNvSpPr txBox="1"/>
          <p:nvPr/>
        </p:nvSpPr>
        <p:spPr>
          <a:xfrm>
            <a:off x="3694025" y="5216550"/>
            <a:ext cx="5221200" cy="8409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None/>
            </a:pPr>
            <a:r>
              <a:rPr lang="en-US" sz="1300">
                <a:solidFill>
                  <a:srgbClr val="004890"/>
                </a:solidFill>
                <a:latin typeface="Calibri"/>
                <a:ea typeface="Calibri"/>
                <a:cs typeface="Calibri"/>
                <a:sym typeface="Calibri"/>
              </a:rPr>
              <a:t>The research leading to these results has received funding from the EU H2020 Framework Programme under grant agreement no. 823988</a:t>
            </a:r>
            <a:endParaRPr sz="1300">
              <a:solidFill>
                <a:srgbClr val="004890"/>
              </a:solidFill>
              <a:latin typeface="Calibri"/>
              <a:ea typeface="Calibri"/>
              <a:cs typeface="Calibri"/>
              <a:sym typeface="Calibri"/>
            </a:endParaRPr>
          </a:p>
          <a:p>
            <a:pPr indent="0" lvl="0" marL="0" rtl="0" algn="l">
              <a:lnSpc>
                <a:spcPct val="90000"/>
              </a:lnSpc>
              <a:spcBef>
                <a:spcPts val="0"/>
              </a:spcBef>
              <a:spcAft>
                <a:spcPts val="0"/>
              </a:spcAft>
              <a:buNone/>
            </a:pPr>
            <a:r>
              <a:rPr lang="en-US" sz="1300">
                <a:solidFill>
                  <a:srgbClr val="004890"/>
                </a:solidFill>
                <a:latin typeface="Calibri"/>
                <a:ea typeface="Calibri"/>
                <a:cs typeface="Calibri"/>
                <a:sym typeface="Calibri"/>
              </a:rPr>
              <a:t>This material reflects only the author’s view and the Commission is not responsible for any use that may be made of the information it contains</a:t>
            </a:r>
            <a:endParaRPr sz="1300">
              <a:solidFill>
                <a:srgbClr val="00489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1"/>
          <p:cNvSpPr txBox="1"/>
          <p:nvPr>
            <p:ph type="title"/>
          </p:nvPr>
        </p:nvSpPr>
        <p:spPr>
          <a:xfrm>
            <a:off x="464803" y="217893"/>
            <a:ext cx="8229600" cy="8385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3500"/>
              <a:buFont typeface="Calibri"/>
              <a:buNone/>
            </a:pPr>
            <a:r>
              <a:rPr lang="en-US"/>
              <a:t>Profiling</a:t>
            </a:r>
            <a:endParaRPr/>
          </a:p>
        </p:txBody>
      </p:sp>
      <p:sp>
        <p:nvSpPr>
          <p:cNvPr id="142" name="Google Shape;142;p21"/>
          <p:cNvSpPr txBox="1"/>
          <p:nvPr>
            <p:ph idx="1" type="body"/>
          </p:nvPr>
        </p:nvSpPr>
        <p:spPr>
          <a:xfrm>
            <a:off x="464803" y="1215072"/>
            <a:ext cx="8229600" cy="4833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US" sz="2000"/>
              <a:t>Make use of advanced performance analysis tools such as Extrae and Paraver:</a:t>
            </a:r>
            <a:endParaRPr sz="2000"/>
          </a:p>
          <a:p>
            <a:pPr indent="0" lvl="0" marL="0" rtl="0" algn="l">
              <a:lnSpc>
                <a:spcPct val="115000"/>
              </a:lnSpc>
              <a:spcBef>
                <a:spcPts val="0"/>
              </a:spcBef>
              <a:spcAft>
                <a:spcPts val="0"/>
              </a:spcAft>
              <a:buNone/>
            </a:pPr>
            <a:r>
              <a:t/>
            </a:r>
            <a:endParaRPr sz="2000"/>
          </a:p>
          <a:p>
            <a:pPr indent="-203200" lvl="0" marL="228600" rtl="0" algn="l">
              <a:lnSpc>
                <a:spcPct val="115000"/>
              </a:lnSpc>
              <a:spcBef>
                <a:spcPts val="0"/>
              </a:spcBef>
              <a:spcAft>
                <a:spcPts val="0"/>
              </a:spcAft>
              <a:buSzPts val="2000"/>
              <a:buChar char="•"/>
            </a:pPr>
            <a:r>
              <a:rPr lang="en-US" sz="2000"/>
              <a:t>Basic performance analysis.</a:t>
            </a:r>
            <a:endParaRPr sz="2000"/>
          </a:p>
          <a:p>
            <a:pPr indent="0" lvl="0" marL="0" rtl="0" algn="l">
              <a:lnSpc>
                <a:spcPct val="115000"/>
              </a:lnSpc>
              <a:spcBef>
                <a:spcPts val="0"/>
              </a:spcBef>
              <a:spcAft>
                <a:spcPts val="0"/>
              </a:spcAft>
              <a:buNone/>
            </a:pPr>
            <a:r>
              <a:t/>
            </a:r>
            <a:endParaRPr sz="2000"/>
          </a:p>
          <a:p>
            <a:pPr indent="-203200" lvl="0" marL="228600" rtl="0" algn="l">
              <a:lnSpc>
                <a:spcPct val="115000"/>
              </a:lnSpc>
              <a:spcBef>
                <a:spcPts val="0"/>
              </a:spcBef>
              <a:spcAft>
                <a:spcPts val="0"/>
              </a:spcAft>
              <a:buSzPts val="2000"/>
              <a:buChar char="•"/>
            </a:pPr>
            <a:r>
              <a:rPr lang="en-US" sz="2000"/>
              <a:t>Analyze both the computational performance and memory consumption of netCDF parallel writing (one_file mode) and netCDF sequential writing (multiple_file mode).</a:t>
            </a:r>
            <a:endParaRPr sz="2000"/>
          </a:p>
          <a:p>
            <a:pPr indent="0" lvl="0" marL="0" rtl="0" algn="l">
              <a:lnSpc>
                <a:spcPct val="115000"/>
              </a:lnSpc>
              <a:spcBef>
                <a:spcPts val="0"/>
              </a:spcBef>
              <a:spcAft>
                <a:spcPts val="0"/>
              </a:spcAft>
              <a:buNone/>
            </a:pPr>
            <a:r>
              <a:t/>
            </a:r>
            <a:endParaRPr sz="2000"/>
          </a:p>
          <a:p>
            <a:pPr indent="-203200" lvl="0" marL="228600" rtl="0" algn="l">
              <a:lnSpc>
                <a:spcPct val="115000"/>
              </a:lnSpc>
              <a:spcBef>
                <a:spcPts val="0"/>
              </a:spcBef>
              <a:spcAft>
                <a:spcPts val="0"/>
              </a:spcAft>
              <a:buSzPts val="2000"/>
              <a:buChar char="•"/>
            </a:pPr>
            <a:r>
              <a:rPr lang="en-US" sz="2000"/>
              <a:t>Analyze common filters.</a:t>
            </a:r>
            <a:endParaRPr sz="2000"/>
          </a:p>
          <a:p>
            <a:pPr indent="0" lvl="0" marL="0" rtl="0" algn="l">
              <a:lnSpc>
                <a:spcPct val="115000"/>
              </a:lnSpc>
              <a:spcBef>
                <a:spcPts val="0"/>
              </a:spcBef>
              <a:spcAft>
                <a:spcPts val="0"/>
              </a:spcAft>
              <a:buNone/>
            </a:pPr>
            <a:r>
              <a:t/>
            </a:r>
            <a:endParaRPr sz="2000"/>
          </a:p>
          <a:p>
            <a:pPr indent="-203200" lvl="0" marL="228600" rtl="0" algn="l">
              <a:lnSpc>
                <a:spcPct val="115000"/>
              </a:lnSpc>
              <a:spcBef>
                <a:spcPts val="0"/>
              </a:spcBef>
              <a:spcAft>
                <a:spcPts val="0"/>
              </a:spcAft>
              <a:buSzPts val="2000"/>
              <a:buChar char="•"/>
            </a:pPr>
            <a:r>
              <a:rPr lang="en-US" sz="2000"/>
              <a:t>If it is possible, compare the XIOS performance in a GPFS or a Lustre filesystem.</a:t>
            </a:r>
            <a:endParaRPr sz="2000"/>
          </a:p>
        </p:txBody>
      </p:sp>
      <p:sp>
        <p:nvSpPr>
          <p:cNvPr id="143" name="Google Shape;143;p21"/>
          <p:cNvSpPr txBox="1"/>
          <p:nvPr>
            <p:ph idx="12" type="sldNum"/>
          </p:nvPr>
        </p:nvSpPr>
        <p:spPr>
          <a:xfrm>
            <a:off x="8556784" y="6333134"/>
            <a:ext cx="548700" cy="52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US"/>
              <a:t>‹#›</a:t>
            </a:fld>
            <a:endParaRPr/>
          </a:p>
        </p:txBody>
      </p:sp>
      <p:pic>
        <p:nvPicPr>
          <p:cNvPr id="144" name="Google Shape;144;p21"/>
          <p:cNvPicPr preferRelativeResize="0"/>
          <p:nvPr/>
        </p:nvPicPr>
        <p:blipFill>
          <a:blip r:embed="rId3">
            <a:alphaModFix/>
          </a:blip>
          <a:stretch>
            <a:fillRect/>
          </a:stretch>
        </p:blipFill>
        <p:spPr>
          <a:xfrm>
            <a:off x="3543013" y="6207050"/>
            <a:ext cx="2057987" cy="487500"/>
          </a:xfrm>
          <a:prstGeom prst="rect">
            <a:avLst/>
          </a:prstGeom>
          <a:noFill/>
          <a:ln>
            <a:noFill/>
          </a:ln>
        </p:spPr>
      </p:pic>
      <p:pic>
        <p:nvPicPr>
          <p:cNvPr id="145" name="Google Shape;145;p21"/>
          <p:cNvPicPr preferRelativeResize="0"/>
          <p:nvPr/>
        </p:nvPicPr>
        <p:blipFill>
          <a:blip r:embed="rId4">
            <a:alphaModFix/>
          </a:blip>
          <a:stretch>
            <a:fillRect/>
          </a:stretch>
        </p:blipFill>
        <p:spPr>
          <a:xfrm>
            <a:off x="7260460" y="6262737"/>
            <a:ext cx="568147" cy="37612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2"/>
          <p:cNvSpPr txBox="1"/>
          <p:nvPr>
            <p:ph type="title"/>
          </p:nvPr>
        </p:nvSpPr>
        <p:spPr>
          <a:xfrm>
            <a:off x="1152000" y="877500"/>
            <a:ext cx="6840000" cy="3960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accent1"/>
              </a:buClr>
              <a:buSzPts val="6000"/>
              <a:buFont typeface="Calibri"/>
              <a:buNone/>
            </a:pPr>
            <a:r>
              <a:rPr lang="en-US" sz="4500"/>
              <a:t>Open(IFS)-XIOS benchmarks preliminary results</a:t>
            </a:r>
            <a:endParaRPr sz="45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3"/>
          <p:cNvSpPr txBox="1"/>
          <p:nvPr>
            <p:ph type="title"/>
          </p:nvPr>
        </p:nvSpPr>
        <p:spPr>
          <a:xfrm>
            <a:off x="464803" y="217893"/>
            <a:ext cx="8229600" cy="8385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3500"/>
              <a:buFont typeface="Calibri"/>
              <a:buNone/>
            </a:pPr>
            <a:r>
              <a:rPr lang="en-US"/>
              <a:t>XIOS servers resources usage</a:t>
            </a:r>
            <a:endParaRPr/>
          </a:p>
        </p:txBody>
      </p:sp>
      <p:sp>
        <p:nvSpPr>
          <p:cNvPr id="156" name="Google Shape;156;p23"/>
          <p:cNvSpPr txBox="1"/>
          <p:nvPr>
            <p:ph idx="12" type="sldNum"/>
          </p:nvPr>
        </p:nvSpPr>
        <p:spPr>
          <a:xfrm>
            <a:off x="8556784" y="6333134"/>
            <a:ext cx="548700" cy="52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US"/>
              <a:t>‹#›</a:t>
            </a:fld>
            <a:endParaRPr/>
          </a:p>
        </p:txBody>
      </p:sp>
      <p:pic>
        <p:nvPicPr>
          <p:cNvPr id="157" name="Google Shape;157;p23"/>
          <p:cNvPicPr preferRelativeResize="0"/>
          <p:nvPr/>
        </p:nvPicPr>
        <p:blipFill>
          <a:blip r:embed="rId3">
            <a:alphaModFix/>
          </a:blip>
          <a:stretch>
            <a:fillRect/>
          </a:stretch>
        </p:blipFill>
        <p:spPr>
          <a:xfrm>
            <a:off x="3543013" y="6207050"/>
            <a:ext cx="2057987" cy="487500"/>
          </a:xfrm>
          <a:prstGeom prst="rect">
            <a:avLst/>
          </a:prstGeom>
          <a:noFill/>
          <a:ln>
            <a:noFill/>
          </a:ln>
        </p:spPr>
      </p:pic>
      <p:pic>
        <p:nvPicPr>
          <p:cNvPr id="158" name="Google Shape;158;p23"/>
          <p:cNvPicPr preferRelativeResize="0"/>
          <p:nvPr/>
        </p:nvPicPr>
        <p:blipFill>
          <a:blip r:embed="rId4">
            <a:alphaModFix/>
          </a:blip>
          <a:stretch>
            <a:fillRect/>
          </a:stretch>
        </p:blipFill>
        <p:spPr>
          <a:xfrm>
            <a:off x="7260460" y="6262737"/>
            <a:ext cx="568147" cy="376126"/>
          </a:xfrm>
          <a:prstGeom prst="rect">
            <a:avLst/>
          </a:prstGeom>
          <a:noFill/>
          <a:ln>
            <a:noFill/>
          </a:ln>
        </p:spPr>
      </p:pic>
      <p:pic>
        <p:nvPicPr>
          <p:cNvPr id="159" name="Google Shape;159;p23" title="Gràfic"/>
          <p:cNvPicPr preferRelativeResize="0"/>
          <p:nvPr/>
        </p:nvPicPr>
        <p:blipFill>
          <a:blip r:embed="rId5">
            <a:alphaModFix/>
          </a:blip>
          <a:stretch>
            <a:fillRect/>
          </a:stretch>
        </p:blipFill>
        <p:spPr>
          <a:xfrm>
            <a:off x="722375" y="980144"/>
            <a:ext cx="7699248" cy="475488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4"/>
          <p:cNvSpPr txBox="1"/>
          <p:nvPr>
            <p:ph type="title"/>
          </p:nvPr>
        </p:nvSpPr>
        <p:spPr>
          <a:xfrm>
            <a:off x="464803" y="217893"/>
            <a:ext cx="8229600" cy="8385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accent1"/>
              </a:buClr>
              <a:buSzPts val="3500"/>
              <a:buFont typeface="Calibri"/>
              <a:buNone/>
            </a:pPr>
            <a:r>
              <a:rPr lang="en-US"/>
              <a:t>Preliminary XIOS servers scalability</a:t>
            </a:r>
            <a:endParaRPr/>
          </a:p>
        </p:txBody>
      </p:sp>
      <p:sp>
        <p:nvSpPr>
          <p:cNvPr id="165" name="Google Shape;165;p24"/>
          <p:cNvSpPr txBox="1"/>
          <p:nvPr>
            <p:ph idx="1" type="body"/>
          </p:nvPr>
        </p:nvSpPr>
        <p:spPr>
          <a:xfrm>
            <a:off x="464800" y="1062675"/>
            <a:ext cx="8229600" cy="7899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i="1" lang="en-US" sz="1400"/>
              <a:t>Note 1: the legend indicates the number of XIOS servers per node.</a:t>
            </a:r>
            <a:endParaRPr i="1" sz="1400"/>
          </a:p>
          <a:p>
            <a:pPr indent="0" lvl="0" marL="0" rtl="0" algn="l">
              <a:lnSpc>
                <a:spcPct val="115000"/>
              </a:lnSpc>
              <a:spcBef>
                <a:spcPts val="0"/>
              </a:spcBef>
              <a:spcAft>
                <a:spcPts val="0"/>
              </a:spcAft>
              <a:buNone/>
            </a:pPr>
            <a:r>
              <a:rPr i="1" lang="en-US" sz="1400"/>
              <a:t>Note 2: the lowest number of nodes (x axis) also indicates the minimum number of nodes that XIOS requires to run due to its memory consumption.</a:t>
            </a:r>
            <a:endParaRPr i="1" sz="1400"/>
          </a:p>
        </p:txBody>
      </p:sp>
      <p:sp>
        <p:nvSpPr>
          <p:cNvPr id="166" name="Google Shape;166;p24"/>
          <p:cNvSpPr txBox="1"/>
          <p:nvPr>
            <p:ph idx="12" type="sldNum"/>
          </p:nvPr>
        </p:nvSpPr>
        <p:spPr>
          <a:xfrm>
            <a:off x="8556784" y="6333134"/>
            <a:ext cx="548700" cy="52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US"/>
              <a:t>‹#›</a:t>
            </a:fld>
            <a:endParaRPr/>
          </a:p>
        </p:txBody>
      </p:sp>
      <p:pic>
        <p:nvPicPr>
          <p:cNvPr id="167" name="Google Shape;167;p24"/>
          <p:cNvPicPr preferRelativeResize="0"/>
          <p:nvPr/>
        </p:nvPicPr>
        <p:blipFill>
          <a:blip r:embed="rId3">
            <a:alphaModFix/>
          </a:blip>
          <a:stretch>
            <a:fillRect/>
          </a:stretch>
        </p:blipFill>
        <p:spPr>
          <a:xfrm>
            <a:off x="3543013" y="6207050"/>
            <a:ext cx="2057987" cy="487500"/>
          </a:xfrm>
          <a:prstGeom prst="rect">
            <a:avLst/>
          </a:prstGeom>
          <a:noFill/>
          <a:ln>
            <a:noFill/>
          </a:ln>
        </p:spPr>
      </p:pic>
      <p:pic>
        <p:nvPicPr>
          <p:cNvPr id="168" name="Google Shape;168;p24"/>
          <p:cNvPicPr preferRelativeResize="0"/>
          <p:nvPr/>
        </p:nvPicPr>
        <p:blipFill>
          <a:blip r:embed="rId4">
            <a:alphaModFix/>
          </a:blip>
          <a:stretch>
            <a:fillRect/>
          </a:stretch>
        </p:blipFill>
        <p:spPr>
          <a:xfrm>
            <a:off x="7260460" y="6262737"/>
            <a:ext cx="568147" cy="376126"/>
          </a:xfrm>
          <a:prstGeom prst="rect">
            <a:avLst/>
          </a:prstGeom>
          <a:noFill/>
          <a:ln>
            <a:noFill/>
          </a:ln>
        </p:spPr>
      </p:pic>
      <p:pic>
        <p:nvPicPr>
          <p:cNvPr id="169" name="Google Shape;169;p24" title="Gràfic"/>
          <p:cNvPicPr preferRelativeResize="0"/>
          <p:nvPr/>
        </p:nvPicPr>
        <p:blipFill>
          <a:blip r:embed="rId5">
            <a:alphaModFix/>
          </a:blip>
          <a:stretch>
            <a:fillRect/>
          </a:stretch>
        </p:blipFill>
        <p:spPr>
          <a:xfrm>
            <a:off x="1086463" y="1852575"/>
            <a:ext cx="6971076" cy="431044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5"/>
          <p:cNvSpPr txBox="1"/>
          <p:nvPr>
            <p:ph type="title"/>
          </p:nvPr>
        </p:nvSpPr>
        <p:spPr>
          <a:xfrm>
            <a:off x="464803" y="217893"/>
            <a:ext cx="8229600" cy="8385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accent1"/>
              </a:buClr>
              <a:buSzPts val="3500"/>
              <a:buFont typeface="Calibri"/>
              <a:buNone/>
            </a:pPr>
            <a:r>
              <a:rPr lang="en-US"/>
              <a:t>Preliminary XIOS servers scalability</a:t>
            </a:r>
            <a:endParaRPr/>
          </a:p>
        </p:txBody>
      </p:sp>
      <p:sp>
        <p:nvSpPr>
          <p:cNvPr id="175" name="Google Shape;175;p25"/>
          <p:cNvSpPr txBox="1"/>
          <p:nvPr>
            <p:ph idx="1" type="body"/>
          </p:nvPr>
        </p:nvSpPr>
        <p:spPr>
          <a:xfrm>
            <a:off x="464800" y="1062675"/>
            <a:ext cx="8229600" cy="7899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i="1" lang="en-US" sz="1400"/>
              <a:t>Note 1: the legend indicates the number of XIOS servers per node.</a:t>
            </a:r>
            <a:endParaRPr i="1" sz="1400"/>
          </a:p>
          <a:p>
            <a:pPr indent="0" lvl="0" marL="0" rtl="0" algn="l">
              <a:lnSpc>
                <a:spcPct val="115000"/>
              </a:lnSpc>
              <a:spcBef>
                <a:spcPts val="0"/>
              </a:spcBef>
              <a:spcAft>
                <a:spcPts val="0"/>
              </a:spcAft>
              <a:buNone/>
            </a:pPr>
            <a:r>
              <a:rPr i="1" lang="en-US" sz="1400"/>
              <a:t>Note 2: the lowest number of nodes (x axis) also indicates the minimum number of nodes that XIOS requires to run due to </a:t>
            </a:r>
            <a:r>
              <a:rPr i="1" lang="en-US" sz="1400"/>
              <a:t>its memory consumption</a:t>
            </a:r>
            <a:r>
              <a:rPr i="1" lang="en-US" sz="1400"/>
              <a:t>.</a:t>
            </a:r>
            <a:endParaRPr i="1" sz="1400"/>
          </a:p>
        </p:txBody>
      </p:sp>
      <p:sp>
        <p:nvSpPr>
          <p:cNvPr id="176" name="Google Shape;176;p25"/>
          <p:cNvSpPr txBox="1"/>
          <p:nvPr>
            <p:ph idx="12" type="sldNum"/>
          </p:nvPr>
        </p:nvSpPr>
        <p:spPr>
          <a:xfrm>
            <a:off x="8556784" y="6333134"/>
            <a:ext cx="548700" cy="52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US"/>
              <a:t>‹#›</a:t>
            </a:fld>
            <a:endParaRPr/>
          </a:p>
        </p:txBody>
      </p:sp>
      <p:pic>
        <p:nvPicPr>
          <p:cNvPr id="177" name="Google Shape;177;p25"/>
          <p:cNvPicPr preferRelativeResize="0"/>
          <p:nvPr/>
        </p:nvPicPr>
        <p:blipFill>
          <a:blip r:embed="rId3">
            <a:alphaModFix/>
          </a:blip>
          <a:stretch>
            <a:fillRect/>
          </a:stretch>
        </p:blipFill>
        <p:spPr>
          <a:xfrm>
            <a:off x="3543013" y="6207050"/>
            <a:ext cx="2057987" cy="487500"/>
          </a:xfrm>
          <a:prstGeom prst="rect">
            <a:avLst/>
          </a:prstGeom>
          <a:noFill/>
          <a:ln>
            <a:noFill/>
          </a:ln>
        </p:spPr>
      </p:pic>
      <p:pic>
        <p:nvPicPr>
          <p:cNvPr id="178" name="Google Shape;178;p25"/>
          <p:cNvPicPr preferRelativeResize="0"/>
          <p:nvPr/>
        </p:nvPicPr>
        <p:blipFill>
          <a:blip r:embed="rId4">
            <a:alphaModFix/>
          </a:blip>
          <a:stretch>
            <a:fillRect/>
          </a:stretch>
        </p:blipFill>
        <p:spPr>
          <a:xfrm>
            <a:off x="7260460" y="6262737"/>
            <a:ext cx="568147" cy="376126"/>
          </a:xfrm>
          <a:prstGeom prst="rect">
            <a:avLst/>
          </a:prstGeom>
          <a:noFill/>
          <a:ln>
            <a:noFill/>
          </a:ln>
        </p:spPr>
      </p:pic>
      <p:pic>
        <p:nvPicPr>
          <p:cNvPr id="179" name="Google Shape;179;p25" title="Gràfic"/>
          <p:cNvPicPr preferRelativeResize="0"/>
          <p:nvPr/>
        </p:nvPicPr>
        <p:blipFill>
          <a:blip r:embed="rId5">
            <a:alphaModFix/>
          </a:blip>
          <a:stretch>
            <a:fillRect/>
          </a:stretch>
        </p:blipFill>
        <p:spPr>
          <a:xfrm>
            <a:off x="1086475" y="1858852"/>
            <a:ext cx="6971076" cy="431044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26"/>
          <p:cNvSpPr txBox="1"/>
          <p:nvPr>
            <p:ph type="title"/>
          </p:nvPr>
        </p:nvSpPr>
        <p:spPr>
          <a:xfrm>
            <a:off x="464803" y="217893"/>
            <a:ext cx="8229600" cy="8385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accent1"/>
              </a:buClr>
              <a:buSzPts val="3500"/>
              <a:buFont typeface="Calibri"/>
              <a:buNone/>
            </a:pPr>
            <a:r>
              <a:rPr lang="en-US"/>
              <a:t>Preliminary XIOS servers scalability</a:t>
            </a:r>
            <a:endParaRPr/>
          </a:p>
        </p:txBody>
      </p:sp>
      <p:sp>
        <p:nvSpPr>
          <p:cNvPr id="185" name="Google Shape;185;p26"/>
          <p:cNvSpPr txBox="1"/>
          <p:nvPr>
            <p:ph idx="1" type="body"/>
          </p:nvPr>
        </p:nvSpPr>
        <p:spPr>
          <a:xfrm>
            <a:off x="464800" y="1062675"/>
            <a:ext cx="8229600" cy="7899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i="1" lang="en-US" sz="1400"/>
              <a:t>Note 1: the legend indicates the number of XIOS servers per node.</a:t>
            </a:r>
            <a:endParaRPr i="1" sz="1400"/>
          </a:p>
          <a:p>
            <a:pPr indent="0" lvl="0" marL="0" rtl="0" algn="l">
              <a:lnSpc>
                <a:spcPct val="115000"/>
              </a:lnSpc>
              <a:spcBef>
                <a:spcPts val="0"/>
              </a:spcBef>
              <a:spcAft>
                <a:spcPts val="0"/>
              </a:spcAft>
              <a:buNone/>
            </a:pPr>
            <a:r>
              <a:rPr i="1" lang="en-US" sz="1400"/>
              <a:t>Note 2: the lowest number of nodes (x axis) also indicates the minimum number of nodes that XIOS requires to run due to </a:t>
            </a:r>
            <a:r>
              <a:rPr i="1" lang="en-US" sz="1400"/>
              <a:t>its memory consumption</a:t>
            </a:r>
            <a:r>
              <a:rPr i="1" lang="en-US" sz="1400"/>
              <a:t>.</a:t>
            </a:r>
            <a:endParaRPr i="1" sz="1400"/>
          </a:p>
        </p:txBody>
      </p:sp>
      <p:sp>
        <p:nvSpPr>
          <p:cNvPr id="186" name="Google Shape;186;p26"/>
          <p:cNvSpPr txBox="1"/>
          <p:nvPr>
            <p:ph idx="12" type="sldNum"/>
          </p:nvPr>
        </p:nvSpPr>
        <p:spPr>
          <a:xfrm>
            <a:off x="8556784" y="6333134"/>
            <a:ext cx="548700" cy="52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US"/>
              <a:t>‹#›</a:t>
            </a:fld>
            <a:endParaRPr/>
          </a:p>
        </p:txBody>
      </p:sp>
      <p:pic>
        <p:nvPicPr>
          <p:cNvPr id="187" name="Google Shape;187;p26"/>
          <p:cNvPicPr preferRelativeResize="0"/>
          <p:nvPr/>
        </p:nvPicPr>
        <p:blipFill>
          <a:blip r:embed="rId3">
            <a:alphaModFix/>
          </a:blip>
          <a:stretch>
            <a:fillRect/>
          </a:stretch>
        </p:blipFill>
        <p:spPr>
          <a:xfrm>
            <a:off x="3543013" y="6207050"/>
            <a:ext cx="2057987" cy="487500"/>
          </a:xfrm>
          <a:prstGeom prst="rect">
            <a:avLst/>
          </a:prstGeom>
          <a:noFill/>
          <a:ln>
            <a:noFill/>
          </a:ln>
        </p:spPr>
      </p:pic>
      <p:pic>
        <p:nvPicPr>
          <p:cNvPr id="188" name="Google Shape;188;p26"/>
          <p:cNvPicPr preferRelativeResize="0"/>
          <p:nvPr/>
        </p:nvPicPr>
        <p:blipFill>
          <a:blip r:embed="rId4">
            <a:alphaModFix/>
          </a:blip>
          <a:stretch>
            <a:fillRect/>
          </a:stretch>
        </p:blipFill>
        <p:spPr>
          <a:xfrm>
            <a:off x="7260460" y="6262737"/>
            <a:ext cx="568147" cy="376126"/>
          </a:xfrm>
          <a:prstGeom prst="rect">
            <a:avLst/>
          </a:prstGeom>
          <a:noFill/>
          <a:ln>
            <a:noFill/>
          </a:ln>
        </p:spPr>
      </p:pic>
      <p:pic>
        <p:nvPicPr>
          <p:cNvPr id="189" name="Google Shape;189;p26" title="Gràfic"/>
          <p:cNvPicPr preferRelativeResize="0"/>
          <p:nvPr/>
        </p:nvPicPr>
        <p:blipFill>
          <a:blip r:embed="rId5">
            <a:alphaModFix/>
          </a:blip>
          <a:stretch>
            <a:fillRect/>
          </a:stretch>
        </p:blipFill>
        <p:spPr>
          <a:xfrm>
            <a:off x="1086475" y="1858850"/>
            <a:ext cx="6971076" cy="431045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27"/>
          <p:cNvSpPr txBox="1"/>
          <p:nvPr>
            <p:ph type="title"/>
          </p:nvPr>
        </p:nvSpPr>
        <p:spPr>
          <a:xfrm>
            <a:off x="464803" y="217893"/>
            <a:ext cx="8229600" cy="8385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accent1"/>
              </a:buClr>
              <a:buSzPts val="3500"/>
              <a:buFont typeface="Calibri"/>
              <a:buNone/>
            </a:pPr>
            <a:r>
              <a:rPr lang="en-US"/>
              <a:t>Preliminary XIOS servers scalability</a:t>
            </a:r>
            <a:endParaRPr/>
          </a:p>
        </p:txBody>
      </p:sp>
      <p:sp>
        <p:nvSpPr>
          <p:cNvPr id="195" name="Google Shape;195;p27"/>
          <p:cNvSpPr txBox="1"/>
          <p:nvPr>
            <p:ph idx="1" type="body"/>
          </p:nvPr>
        </p:nvSpPr>
        <p:spPr>
          <a:xfrm>
            <a:off x="464800" y="1062675"/>
            <a:ext cx="8229600" cy="7899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i="1" lang="en-US" sz="1400"/>
              <a:t>Note 1: the legend indicates the number of XIOS servers per node.</a:t>
            </a:r>
            <a:endParaRPr i="1" sz="1400"/>
          </a:p>
          <a:p>
            <a:pPr indent="0" lvl="0" marL="0" rtl="0" algn="l">
              <a:lnSpc>
                <a:spcPct val="115000"/>
              </a:lnSpc>
              <a:spcBef>
                <a:spcPts val="0"/>
              </a:spcBef>
              <a:spcAft>
                <a:spcPts val="0"/>
              </a:spcAft>
              <a:buNone/>
            </a:pPr>
            <a:r>
              <a:rPr i="1" lang="en-US" sz="1400"/>
              <a:t>Note 2: the lowest number of nodes (x axis) also indicates the minimum number of nodes that XIOS requires to run due to </a:t>
            </a:r>
            <a:r>
              <a:rPr i="1" lang="en-US" sz="1400"/>
              <a:t>its memory consumption</a:t>
            </a:r>
            <a:r>
              <a:rPr i="1" lang="en-US" sz="1400"/>
              <a:t>.</a:t>
            </a:r>
            <a:endParaRPr i="1" sz="1400"/>
          </a:p>
        </p:txBody>
      </p:sp>
      <p:sp>
        <p:nvSpPr>
          <p:cNvPr id="196" name="Google Shape;196;p27"/>
          <p:cNvSpPr txBox="1"/>
          <p:nvPr>
            <p:ph idx="12" type="sldNum"/>
          </p:nvPr>
        </p:nvSpPr>
        <p:spPr>
          <a:xfrm>
            <a:off x="8556784" y="6333134"/>
            <a:ext cx="548700" cy="52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US"/>
              <a:t>‹#›</a:t>
            </a:fld>
            <a:endParaRPr/>
          </a:p>
        </p:txBody>
      </p:sp>
      <p:pic>
        <p:nvPicPr>
          <p:cNvPr id="197" name="Google Shape;197;p27"/>
          <p:cNvPicPr preferRelativeResize="0"/>
          <p:nvPr/>
        </p:nvPicPr>
        <p:blipFill>
          <a:blip r:embed="rId3">
            <a:alphaModFix/>
          </a:blip>
          <a:stretch>
            <a:fillRect/>
          </a:stretch>
        </p:blipFill>
        <p:spPr>
          <a:xfrm>
            <a:off x="3543013" y="6207050"/>
            <a:ext cx="2057987" cy="487500"/>
          </a:xfrm>
          <a:prstGeom prst="rect">
            <a:avLst/>
          </a:prstGeom>
          <a:noFill/>
          <a:ln>
            <a:noFill/>
          </a:ln>
        </p:spPr>
      </p:pic>
      <p:pic>
        <p:nvPicPr>
          <p:cNvPr id="198" name="Google Shape;198;p27"/>
          <p:cNvPicPr preferRelativeResize="0"/>
          <p:nvPr/>
        </p:nvPicPr>
        <p:blipFill>
          <a:blip r:embed="rId4">
            <a:alphaModFix/>
          </a:blip>
          <a:stretch>
            <a:fillRect/>
          </a:stretch>
        </p:blipFill>
        <p:spPr>
          <a:xfrm>
            <a:off x="7260460" y="6262737"/>
            <a:ext cx="568147" cy="376126"/>
          </a:xfrm>
          <a:prstGeom prst="rect">
            <a:avLst/>
          </a:prstGeom>
          <a:noFill/>
          <a:ln>
            <a:noFill/>
          </a:ln>
        </p:spPr>
      </p:pic>
      <p:pic>
        <p:nvPicPr>
          <p:cNvPr id="199" name="Google Shape;199;p27" title="Gràfic"/>
          <p:cNvPicPr preferRelativeResize="0"/>
          <p:nvPr/>
        </p:nvPicPr>
        <p:blipFill>
          <a:blip r:embed="rId5">
            <a:alphaModFix/>
          </a:blip>
          <a:stretch>
            <a:fillRect/>
          </a:stretch>
        </p:blipFill>
        <p:spPr>
          <a:xfrm>
            <a:off x="1086475" y="1858852"/>
            <a:ext cx="6971076" cy="431043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28"/>
          <p:cNvSpPr txBox="1"/>
          <p:nvPr>
            <p:ph type="title"/>
          </p:nvPr>
        </p:nvSpPr>
        <p:spPr>
          <a:xfrm>
            <a:off x="464803" y="217893"/>
            <a:ext cx="8229600" cy="8385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3500"/>
              <a:buFont typeface="Calibri"/>
              <a:buNone/>
            </a:pPr>
            <a:r>
              <a:rPr lang="en-US"/>
              <a:t>Preliminary XIOS clients scalability</a:t>
            </a:r>
            <a:endParaRPr/>
          </a:p>
        </p:txBody>
      </p:sp>
      <p:sp>
        <p:nvSpPr>
          <p:cNvPr id="205" name="Google Shape;205;p28"/>
          <p:cNvSpPr txBox="1"/>
          <p:nvPr>
            <p:ph idx="12" type="sldNum"/>
          </p:nvPr>
        </p:nvSpPr>
        <p:spPr>
          <a:xfrm>
            <a:off x="8556784" y="6333134"/>
            <a:ext cx="548700" cy="52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US"/>
              <a:t>‹#›</a:t>
            </a:fld>
            <a:endParaRPr/>
          </a:p>
        </p:txBody>
      </p:sp>
      <p:pic>
        <p:nvPicPr>
          <p:cNvPr id="206" name="Google Shape;206;p28"/>
          <p:cNvPicPr preferRelativeResize="0"/>
          <p:nvPr/>
        </p:nvPicPr>
        <p:blipFill>
          <a:blip r:embed="rId3">
            <a:alphaModFix/>
          </a:blip>
          <a:stretch>
            <a:fillRect/>
          </a:stretch>
        </p:blipFill>
        <p:spPr>
          <a:xfrm>
            <a:off x="3543013" y="6207050"/>
            <a:ext cx="2057987" cy="487500"/>
          </a:xfrm>
          <a:prstGeom prst="rect">
            <a:avLst/>
          </a:prstGeom>
          <a:noFill/>
          <a:ln>
            <a:noFill/>
          </a:ln>
        </p:spPr>
      </p:pic>
      <p:pic>
        <p:nvPicPr>
          <p:cNvPr id="207" name="Google Shape;207;p28"/>
          <p:cNvPicPr preferRelativeResize="0"/>
          <p:nvPr/>
        </p:nvPicPr>
        <p:blipFill>
          <a:blip r:embed="rId4">
            <a:alphaModFix/>
          </a:blip>
          <a:stretch>
            <a:fillRect/>
          </a:stretch>
        </p:blipFill>
        <p:spPr>
          <a:xfrm>
            <a:off x="7260460" y="6262737"/>
            <a:ext cx="568147" cy="376126"/>
          </a:xfrm>
          <a:prstGeom prst="rect">
            <a:avLst/>
          </a:prstGeom>
          <a:noFill/>
          <a:ln>
            <a:noFill/>
          </a:ln>
        </p:spPr>
      </p:pic>
      <p:pic>
        <p:nvPicPr>
          <p:cNvPr id="208" name="Google Shape;208;p28" title="Gràfic"/>
          <p:cNvPicPr preferRelativeResize="0"/>
          <p:nvPr/>
        </p:nvPicPr>
        <p:blipFill>
          <a:blip r:embed="rId5">
            <a:alphaModFix/>
          </a:blip>
          <a:stretch>
            <a:fillRect/>
          </a:stretch>
        </p:blipFill>
        <p:spPr>
          <a:xfrm>
            <a:off x="722375" y="1051551"/>
            <a:ext cx="7699251" cy="476069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29"/>
          <p:cNvSpPr txBox="1"/>
          <p:nvPr>
            <p:ph type="title"/>
          </p:nvPr>
        </p:nvSpPr>
        <p:spPr>
          <a:xfrm>
            <a:off x="464803" y="217893"/>
            <a:ext cx="8229600" cy="8385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3500"/>
              <a:buFont typeface="Calibri"/>
              <a:buNone/>
            </a:pPr>
            <a:r>
              <a:rPr lang="en-US"/>
              <a:t>Preliminary XIOS clients scalability</a:t>
            </a:r>
            <a:endParaRPr/>
          </a:p>
        </p:txBody>
      </p:sp>
      <p:sp>
        <p:nvSpPr>
          <p:cNvPr id="214" name="Google Shape;214;p29"/>
          <p:cNvSpPr txBox="1"/>
          <p:nvPr>
            <p:ph idx="12" type="sldNum"/>
          </p:nvPr>
        </p:nvSpPr>
        <p:spPr>
          <a:xfrm>
            <a:off x="8556784" y="6333134"/>
            <a:ext cx="548700" cy="52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US"/>
              <a:t>‹#›</a:t>
            </a:fld>
            <a:endParaRPr/>
          </a:p>
        </p:txBody>
      </p:sp>
      <p:pic>
        <p:nvPicPr>
          <p:cNvPr id="215" name="Google Shape;215;p29"/>
          <p:cNvPicPr preferRelativeResize="0"/>
          <p:nvPr/>
        </p:nvPicPr>
        <p:blipFill>
          <a:blip r:embed="rId3">
            <a:alphaModFix/>
          </a:blip>
          <a:stretch>
            <a:fillRect/>
          </a:stretch>
        </p:blipFill>
        <p:spPr>
          <a:xfrm>
            <a:off x="3543013" y="6207050"/>
            <a:ext cx="2057987" cy="487500"/>
          </a:xfrm>
          <a:prstGeom prst="rect">
            <a:avLst/>
          </a:prstGeom>
          <a:noFill/>
          <a:ln>
            <a:noFill/>
          </a:ln>
        </p:spPr>
      </p:pic>
      <p:pic>
        <p:nvPicPr>
          <p:cNvPr id="216" name="Google Shape;216;p29"/>
          <p:cNvPicPr preferRelativeResize="0"/>
          <p:nvPr/>
        </p:nvPicPr>
        <p:blipFill>
          <a:blip r:embed="rId4">
            <a:alphaModFix/>
          </a:blip>
          <a:stretch>
            <a:fillRect/>
          </a:stretch>
        </p:blipFill>
        <p:spPr>
          <a:xfrm>
            <a:off x="7260460" y="6262737"/>
            <a:ext cx="568147" cy="376126"/>
          </a:xfrm>
          <a:prstGeom prst="rect">
            <a:avLst/>
          </a:prstGeom>
          <a:noFill/>
          <a:ln>
            <a:noFill/>
          </a:ln>
        </p:spPr>
      </p:pic>
      <p:pic>
        <p:nvPicPr>
          <p:cNvPr id="217" name="Google Shape;217;p29" title="Gràfic"/>
          <p:cNvPicPr preferRelativeResize="0"/>
          <p:nvPr/>
        </p:nvPicPr>
        <p:blipFill>
          <a:blip r:embed="rId5">
            <a:alphaModFix/>
          </a:blip>
          <a:stretch>
            <a:fillRect/>
          </a:stretch>
        </p:blipFill>
        <p:spPr>
          <a:xfrm>
            <a:off x="722375" y="1056400"/>
            <a:ext cx="7699251" cy="476069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30"/>
          <p:cNvSpPr txBox="1"/>
          <p:nvPr>
            <p:ph type="title"/>
          </p:nvPr>
        </p:nvSpPr>
        <p:spPr>
          <a:xfrm>
            <a:off x="464803" y="217893"/>
            <a:ext cx="8229600" cy="8385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accent1"/>
              </a:buClr>
              <a:buSzPts val="3500"/>
              <a:buFont typeface="Calibri"/>
              <a:buNone/>
            </a:pPr>
            <a:r>
              <a:rPr lang="en-US"/>
              <a:t>Default XIOS compression</a:t>
            </a:r>
            <a:endParaRPr/>
          </a:p>
        </p:txBody>
      </p:sp>
      <p:sp>
        <p:nvSpPr>
          <p:cNvPr id="223" name="Google Shape;223;p30"/>
          <p:cNvSpPr txBox="1"/>
          <p:nvPr>
            <p:ph idx="12" type="sldNum"/>
          </p:nvPr>
        </p:nvSpPr>
        <p:spPr>
          <a:xfrm>
            <a:off x="8556784" y="6333134"/>
            <a:ext cx="548700" cy="52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US"/>
              <a:t>‹#›</a:t>
            </a:fld>
            <a:endParaRPr/>
          </a:p>
        </p:txBody>
      </p:sp>
      <p:pic>
        <p:nvPicPr>
          <p:cNvPr id="224" name="Google Shape;224;p30"/>
          <p:cNvPicPr preferRelativeResize="0"/>
          <p:nvPr/>
        </p:nvPicPr>
        <p:blipFill>
          <a:blip r:embed="rId3">
            <a:alphaModFix/>
          </a:blip>
          <a:stretch>
            <a:fillRect/>
          </a:stretch>
        </p:blipFill>
        <p:spPr>
          <a:xfrm>
            <a:off x="3543013" y="6207050"/>
            <a:ext cx="2057987" cy="487500"/>
          </a:xfrm>
          <a:prstGeom prst="rect">
            <a:avLst/>
          </a:prstGeom>
          <a:noFill/>
          <a:ln>
            <a:noFill/>
          </a:ln>
        </p:spPr>
      </p:pic>
      <p:pic>
        <p:nvPicPr>
          <p:cNvPr id="225" name="Google Shape;225;p30"/>
          <p:cNvPicPr preferRelativeResize="0"/>
          <p:nvPr/>
        </p:nvPicPr>
        <p:blipFill>
          <a:blip r:embed="rId4">
            <a:alphaModFix/>
          </a:blip>
          <a:stretch>
            <a:fillRect/>
          </a:stretch>
        </p:blipFill>
        <p:spPr>
          <a:xfrm>
            <a:off x="7260460" y="6262737"/>
            <a:ext cx="568147" cy="376126"/>
          </a:xfrm>
          <a:prstGeom prst="rect">
            <a:avLst/>
          </a:prstGeom>
          <a:noFill/>
          <a:ln>
            <a:noFill/>
          </a:ln>
        </p:spPr>
      </p:pic>
      <p:pic>
        <p:nvPicPr>
          <p:cNvPr id="226" name="Google Shape;226;p30" title="Gràfic"/>
          <p:cNvPicPr preferRelativeResize="0"/>
          <p:nvPr/>
        </p:nvPicPr>
        <p:blipFill>
          <a:blip r:embed="rId5">
            <a:alphaModFix/>
          </a:blip>
          <a:stretch>
            <a:fillRect/>
          </a:stretch>
        </p:blipFill>
        <p:spPr>
          <a:xfrm>
            <a:off x="722375" y="1051556"/>
            <a:ext cx="7699248" cy="475488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3"/>
          <p:cNvSpPr txBox="1"/>
          <p:nvPr>
            <p:ph type="title"/>
          </p:nvPr>
        </p:nvSpPr>
        <p:spPr>
          <a:xfrm>
            <a:off x="464803" y="217893"/>
            <a:ext cx="8229600" cy="8385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3500"/>
              <a:buFont typeface="Calibri"/>
              <a:buNone/>
            </a:pPr>
            <a:r>
              <a:rPr lang="en-US" sz="3200"/>
              <a:t>HPC I/O challenges for Earth System Modelling</a:t>
            </a:r>
            <a:endParaRPr sz="3200"/>
          </a:p>
        </p:txBody>
      </p:sp>
      <p:sp>
        <p:nvSpPr>
          <p:cNvPr id="70" name="Google Shape;70;p13"/>
          <p:cNvSpPr txBox="1"/>
          <p:nvPr>
            <p:ph idx="1" type="body"/>
          </p:nvPr>
        </p:nvSpPr>
        <p:spPr>
          <a:xfrm>
            <a:off x="464803" y="1215072"/>
            <a:ext cx="8229600" cy="4833300"/>
          </a:xfrm>
          <a:prstGeom prst="rect">
            <a:avLst/>
          </a:prstGeom>
          <a:noFill/>
          <a:ln>
            <a:noFill/>
          </a:ln>
        </p:spPr>
        <p:txBody>
          <a:bodyPr anchorCtr="0" anchor="t" bIns="45700" lIns="91425" spcFirstLastPara="1" rIns="91425" wrap="square" tIns="45700">
            <a:noAutofit/>
          </a:bodyPr>
          <a:lstStyle/>
          <a:p>
            <a:pPr indent="-203200" lvl="0" marL="228600" rtl="0" algn="l">
              <a:lnSpc>
                <a:spcPct val="115000"/>
              </a:lnSpc>
              <a:spcBef>
                <a:spcPts val="0"/>
              </a:spcBef>
              <a:spcAft>
                <a:spcPts val="0"/>
              </a:spcAft>
              <a:buSzPts val="2000"/>
              <a:buChar char="•"/>
            </a:pPr>
            <a:r>
              <a:rPr lang="en-US" sz="2000"/>
              <a:t>Exascale supercomputers will allow to make simulations at an unprecedented level of horizontal resolution.</a:t>
            </a:r>
            <a:endParaRPr sz="2000"/>
          </a:p>
          <a:p>
            <a:pPr indent="0" lvl="0" marL="0" rtl="0" algn="l">
              <a:lnSpc>
                <a:spcPct val="115000"/>
              </a:lnSpc>
              <a:spcBef>
                <a:spcPts val="0"/>
              </a:spcBef>
              <a:spcAft>
                <a:spcPts val="0"/>
              </a:spcAft>
              <a:buNone/>
            </a:pPr>
            <a:r>
              <a:t/>
            </a:r>
            <a:endParaRPr sz="2000"/>
          </a:p>
          <a:p>
            <a:pPr indent="-203200" lvl="0" marL="228600" rtl="0" algn="l">
              <a:lnSpc>
                <a:spcPct val="115000"/>
              </a:lnSpc>
              <a:spcBef>
                <a:spcPts val="0"/>
              </a:spcBef>
              <a:spcAft>
                <a:spcPts val="0"/>
              </a:spcAft>
              <a:buSzPts val="2000"/>
              <a:buChar char="•"/>
            </a:pPr>
            <a:r>
              <a:rPr lang="en-US" sz="2000"/>
              <a:t>...but this has implications:</a:t>
            </a:r>
            <a:endParaRPr sz="2000"/>
          </a:p>
          <a:p>
            <a:pPr indent="-215900" lvl="1" marL="685800" rtl="0" algn="l">
              <a:lnSpc>
                <a:spcPct val="115000"/>
              </a:lnSpc>
              <a:spcBef>
                <a:spcPts val="0"/>
              </a:spcBef>
              <a:spcAft>
                <a:spcPts val="0"/>
              </a:spcAft>
              <a:buSzPts val="1800"/>
              <a:buChar char="•"/>
            </a:pPr>
            <a:r>
              <a:rPr lang="en-US" sz="1800"/>
              <a:t>A huge amount of data will be generated that must be efficiently written into the storage system.</a:t>
            </a:r>
            <a:endParaRPr sz="1800"/>
          </a:p>
          <a:p>
            <a:pPr indent="-215900" lvl="1" marL="685800" rtl="0" algn="l">
              <a:lnSpc>
                <a:spcPct val="115000"/>
              </a:lnSpc>
              <a:spcBef>
                <a:spcPts val="0"/>
              </a:spcBef>
              <a:spcAft>
                <a:spcPts val="0"/>
              </a:spcAft>
              <a:buSzPts val="1800"/>
              <a:buChar char="•"/>
            </a:pPr>
            <a:r>
              <a:rPr lang="en-US" sz="1800"/>
              <a:t>No more offline post-processing is affordable due to the size of the “raw” data.</a:t>
            </a:r>
            <a:endParaRPr sz="1800"/>
          </a:p>
        </p:txBody>
      </p:sp>
      <p:sp>
        <p:nvSpPr>
          <p:cNvPr id="71" name="Google Shape;71;p13"/>
          <p:cNvSpPr txBox="1"/>
          <p:nvPr>
            <p:ph idx="12" type="sldNum"/>
          </p:nvPr>
        </p:nvSpPr>
        <p:spPr>
          <a:xfrm>
            <a:off x="8556784" y="6333134"/>
            <a:ext cx="548700" cy="52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US"/>
              <a:t>‹#›</a:t>
            </a:fld>
            <a:endParaRPr/>
          </a:p>
        </p:txBody>
      </p:sp>
      <p:pic>
        <p:nvPicPr>
          <p:cNvPr id="72" name="Google Shape;72;p13"/>
          <p:cNvPicPr preferRelativeResize="0"/>
          <p:nvPr/>
        </p:nvPicPr>
        <p:blipFill>
          <a:blip r:embed="rId3">
            <a:alphaModFix/>
          </a:blip>
          <a:stretch>
            <a:fillRect/>
          </a:stretch>
        </p:blipFill>
        <p:spPr>
          <a:xfrm>
            <a:off x="3543013" y="6207050"/>
            <a:ext cx="2057987" cy="487500"/>
          </a:xfrm>
          <a:prstGeom prst="rect">
            <a:avLst/>
          </a:prstGeom>
          <a:noFill/>
          <a:ln>
            <a:noFill/>
          </a:ln>
        </p:spPr>
      </p:pic>
      <p:pic>
        <p:nvPicPr>
          <p:cNvPr id="73" name="Google Shape;73;p13"/>
          <p:cNvPicPr preferRelativeResize="0"/>
          <p:nvPr/>
        </p:nvPicPr>
        <p:blipFill>
          <a:blip r:embed="rId4">
            <a:alphaModFix/>
          </a:blip>
          <a:stretch>
            <a:fillRect/>
          </a:stretch>
        </p:blipFill>
        <p:spPr>
          <a:xfrm>
            <a:off x="7260460" y="6262737"/>
            <a:ext cx="568147" cy="37612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31"/>
          <p:cNvSpPr txBox="1"/>
          <p:nvPr>
            <p:ph type="title"/>
          </p:nvPr>
        </p:nvSpPr>
        <p:spPr>
          <a:xfrm>
            <a:off x="464803" y="217893"/>
            <a:ext cx="8229600" cy="8385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accent1"/>
              </a:buClr>
              <a:buSzPts val="3500"/>
              <a:buFont typeface="Calibri"/>
              <a:buNone/>
            </a:pPr>
            <a:r>
              <a:rPr lang="en-US"/>
              <a:t>Default XIOS compression</a:t>
            </a:r>
            <a:endParaRPr/>
          </a:p>
        </p:txBody>
      </p:sp>
      <p:sp>
        <p:nvSpPr>
          <p:cNvPr id="232" name="Google Shape;232;p31"/>
          <p:cNvSpPr txBox="1"/>
          <p:nvPr>
            <p:ph idx="12" type="sldNum"/>
          </p:nvPr>
        </p:nvSpPr>
        <p:spPr>
          <a:xfrm>
            <a:off x="8556784" y="6333134"/>
            <a:ext cx="548700" cy="52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US"/>
              <a:t>‹#›</a:t>
            </a:fld>
            <a:endParaRPr/>
          </a:p>
        </p:txBody>
      </p:sp>
      <p:pic>
        <p:nvPicPr>
          <p:cNvPr id="233" name="Google Shape;233;p31"/>
          <p:cNvPicPr preferRelativeResize="0"/>
          <p:nvPr/>
        </p:nvPicPr>
        <p:blipFill>
          <a:blip r:embed="rId3">
            <a:alphaModFix/>
          </a:blip>
          <a:stretch>
            <a:fillRect/>
          </a:stretch>
        </p:blipFill>
        <p:spPr>
          <a:xfrm>
            <a:off x="3543013" y="6207050"/>
            <a:ext cx="2057987" cy="487500"/>
          </a:xfrm>
          <a:prstGeom prst="rect">
            <a:avLst/>
          </a:prstGeom>
          <a:noFill/>
          <a:ln>
            <a:noFill/>
          </a:ln>
        </p:spPr>
      </p:pic>
      <p:pic>
        <p:nvPicPr>
          <p:cNvPr id="234" name="Google Shape;234;p31"/>
          <p:cNvPicPr preferRelativeResize="0"/>
          <p:nvPr/>
        </p:nvPicPr>
        <p:blipFill>
          <a:blip r:embed="rId4">
            <a:alphaModFix/>
          </a:blip>
          <a:stretch>
            <a:fillRect/>
          </a:stretch>
        </p:blipFill>
        <p:spPr>
          <a:xfrm>
            <a:off x="7260460" y="6262737"/>
            <a:ext cx="568147" cy="376126"/>
          </a:xfrm>
          <a:prstGeom prst="rect">
            <a:avLst/>
          </a:prstGeom>
          <a:noFill/>
          <a:ln>
            <a:noFill/>
          </a:ln>
        </p:spPr>
      </p:pic>
      <p:pic>
        <p:nvPicPr>
          <p:cNvPr id="235" name="Google Shape;235;p31" title="Gràfic"/>
          <p:cNvPicPr preferRelativeResize="0"/>
          <p:nvPr/>
        </p:nvPicPr>
        <p:blipFill>
          <a:blip r:embed="rId5">
            <a:alphaModFix/>
          </a:blip>
          <a:stretch>
            <a:fillRect/>
          </a:stretch>
        </p:blipFill>
        <p:spPr>
          <a:xfrm>
            <a:off x="722375" y="1051556"/>
            <a:ext cx="7699248" cy="475488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32"/>
          <p:cNvSpPr txBox="1"/>
          <p:nvPr>
            <p:ph type="title"/>
          </p:nvPr>
        </p:nvSpPr>
        <p:spPr>
          <a:xfrm>
            <a:off x="464803" y="217893"/>
            <a:ext cx="8229600" cy="8385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accent1"/>
              </a:buClr>
              <a:buSzPts val="3500"/>
              <a:buFont typeface="Calibri"/>
              <a:buNone/>
            </a:pPr>
            <a:r>
              <a:rPr lang="en-US"/>
              <a:t>Default XIOS compression</a:t>
            </a:r>
            <a:endParaRPr/>
          </a:p>
        </p:txBody>
      </p:sp>
      <p:sp>
        <p:nvSpPr>
          <p:cNvPr id="241" name="Google Shape;241;p32"/>
          <p:cNvSpPr txBox="1"/>
          <p:nvPr>
            <p:ph idx="12" type="sldNum"/>
          </p:nvPr>
        </p:nvSpPr>
        <p:spPr>
          <a:xfrm>
            <a:off x="8556784" y="6333134"/>
            <a:ext cx="548700" cy="52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US"/>
              <a:t>‹#›</a:t>
            </a:fld>
            <a:endParaRPr/>
          </a:p>
        </p:txBody>
      </p:sp>
      <p:pic>
        <p:nvPicPr>
          <p:cNvPr id="242" name="Google Shape;242;p32"/>
          <p:cNvPicPr preferRelativeResize="0"/>
          <p:nvPr/>
        </p:nvPicPr>
        <p:blipFill>
          <a:blip r:embed="rId3">
            <a:alphaModFix/>
          </a:blip>
          <a:stretch>
            <a:fillRect/>
          </a:stretch>
        </p:blipFill>
        <p:spPr>
          <a:xfrm>
            <a:off x="3543013" y="6207050"/>
            <a:ext cx="2057987" cy="487500"/>
          </a:xfrm>
          <a:prstGeom prst="rect">
            <a:avLst/>
          </a:prstGeom>
          <a:noFill/>
          <a:ln>
            <a:noFill/>
          </a:ln>
        </p:spPr>
      </p:pic>
      <p:pic>
        <p:nvPicPr>
          <p:cNvPr id="243" name="Google Shape;243;p32"/>
          <p:cNvPicPr preferRelativeResize="0"/>
          <p:nvPr/>
        </p:nvPicPr>
        <p:blipFill>
          <a:blip r:embed="rId4">
            <a:alphaModFix/>
          </a:blip>
          <a:stretch>
            <a:fillRect/>
          </a:stretch>
        </p:blipFill>
        <p:spPr>
          <a:xfrm>
            <a:off x="7260460" y="6262737"/>
            <a:ext cx="568147" cy="376126"/>
          </a:xfrm>
          <a:prstGeom prst="rect">
            <a:avLst/>
          </a:prstGeom>
          <a:noFill/>
          <a:ln>
            <a:noFill/>
          </a:ln>
        </p:spPr>
      </p:pic>
      <p:pic>
        <p:nvPicPr>
          <p:cNvPr id="244" name="Google Shape;244;p32" title="Gràfic"/>
          <p:cNvPicPr preferRelativeResize="0"/>
          <p:nvPr/>
        </p:nvPicPr>
        <p:blipFill>
          <a:blip r:embed="rId5">
            <a:alphaModFix/>
          </a:blip>
          <a:stretch>
            <a:fillRect/>
          </a:stretch>
        </p:blipFill>
        <p:spPr>
          <a:xfrm>
            <a:off x="722375" y="1051555"/>
            <a:ext cx="7699248" cy="475488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33"/>
          <p:cNvSpPr txBox="1"/>
          <p:nvPr>
            <p:ph type="title"/>
          </p:nvPr>
        </p:nvSpPr>
        <p:spPr>
          <a:xfrm>
            <a:off x="464803" y="217893"/>
            <a:ext cx="8229600" cy="8385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3500"/>
              <a:buFont typeface="Calibri"/>
              <a:buNone/>
            </a:pPr>
            <a:r>
              <a:rPr lang="en-US"/>
              <a:t>Preliminary conclusions</a:t>
            </a:r>
            <a:endParaRPr/>
          </a:p>
        </p:txBody>
      </p:sp>
      <p:sp>
        <p:nvSpPr>
          <p:cNvPr id="250" name="Google Shape;250;p33"/>
          <p:cNvSpPr txBox="1"/>
          <p:nvPr>
            <p:ph idx="1" type="body"/>
          </p:nvPr>
        </p:nvSpPr>
        <p:spPr>
          <a:xfrm>
            <a:off x="464803" y="1215072"/>
            <a:ext cx="8229600" cy="4833300"/>
          </a:xfrm>
          <a:prstGeom prst="rect">
            <a:avLst/>
          </a:prstGeom>
          <a:noFill/>
          <a:ln>
            <a:noFill/>
          </a:ln>
        </p:spPr>
        <p:txBody>
          <a:bodyPr anchorCtr="0" anchor="t" bIns="45700" lIns="91425" spcFirstLastPara="1" rIns="91425" wrap="square" tIns="45700">
            <a:noAutofit/>
          </a:bodyPr>
          <a:lstStyle/>
          <a:p>
            <a:pPr indent="-203200" lvl="0" marL="228600" rtl="0" algn="l">
              <a:lnSpc>
                <a:spcPct val="115000"/>
              </a:lnSpc>
              <a:spcBef>
                <a:spcPts val="0"/>
              </a:spcBef>
              <a:spcAft>
                <a:spcPts val="0"/>
              </a:spcAft>
              <a:buSzPts val="2000"/>
              <a:buChar char="•"/>
            </a:pPr>
            <a:r>
              <a:rPr lang="en-US" sz="2000"/>
              <a:t>One_file mode does not scale well.</a:t>
            </a:r>
            <a:endParaRPr sz="2000"/>
          </a:p>
          <a:p>
            <a:pPr indent="-215900" lvl="1" marL="685800" rtl="0" algn="l">
              <a:lnSpc>
                <a:spcPct val="115000"/>
              </a:lnSpc>
              <a:spcBef>
                <a:spcPts val="0"/>
              </a:spcBef>
              <a:spcAft>
                <a:spcPts val="0"/>
              </a:spcAft>
              <a:buSzPts val="1800"/>
              <a:buChar char="•"/>
            </a:pPr>
            <a:r>
              <a:rPr lang="en-US" sz="1800"/>
              <a:t>HDF5 parallel I/O is very system dependent.</a:t>
            </a:r>
            <a:endParaRPr sz="1800"/>
          </a:p>
          <a:p>
            <a:pPr indent="-203200" lvl="0" marL="228600" rtl="0" algn="l">
              <a:lnSpc>
                <a:spcPct val="115000"/>
              </a:lnSpc>
              <a:spcBef>
                <a:spcPts val="0"/>
              </a:spcBef>
              <a:spcAft>
                <a:spcPts val="0"/>
              </a:spcAft>
              <a:buSzPts val="2000"/>
              <a:buChar char="•"/>
            </a:pPr>
            <a:r>
              <a:rPr lang="en-US" sz="2000"/>
              <a:t>XIOS servers consume a lot of memory </a:t>
            </a:r>
            <a:r>
              <a:rPr lang="en-US" sz="2000"/>
              <a:t>although</a:t>
            </a:r>
            <a:r>
              <a:rPr lang="en-US" sz="2000"/>
              <a:t> post-processing is disabled.</a:t>
            </a:r>
            <a:endParaRPr sz="2000"/>
          </a:p>
          <a:p>
            <a:pPr indent="-215900" lvl="1" marL="685800" rtl="0" algn="l">
              <a:lnSpc>
                <a:spcPct val="115000"/>
              </a:lnSpc>
              <a:spcBef>
                <a:spcPts val="0"/>
              </a:spcBef>
              <a:spcAft>
                <a:spcPts val="0"/>
              </a:spcAft>
              <a:buSzPts val="1800"/>
              <a:buChar char="•"/>
            </a:pPr>
            <a:r>
              <a:rPr lang="en-US" sz="1800"/>
              <a:t>They depend on the output volume as well as output frequency.</a:t>
            </a:r>
            <a:endParaRPr sz="1800"/>
          </a:p>
          <a:p>
            <a:pPr indent="-203200" lvl="0" marL="228600" rtl="0" algn="l">
              <a:lnSpc>
                <a:spcPct val="115000"/>
              </a:lnSpc>
              <a:spcBef>
                <a:spcPts val="0"/>
              </a:spcBef>
              <a:spcAft>
                <a:spcPts val="0"/>
              </a:spcAft>
              <a:buSzPts val="2000"/>
              <a:buChar char="•"/>
            </a:pPr>
            <a:r>
              <a:rPr lang="en-US" sz="2000"/>
              <a:t>XIOS clients seem to scale well, but when there are many of them, they might add some overhead that can be mitigated adding more XIOS nodes for servers (to reduce the XIOS_clients/XIOS_servers_nodes ratio).</a:t>
            </a:r>
            <a:endParaRPr sz="2000"/>
          </a:p>
          <a:p>
            <a:pPr indent="-203200" lvl="0" marL="228600" rtl="0" algn="l">
              <a:lnSpc>
                <a:spcPct val="115000"/>
              </a:lnSpc>
              <a:spcBef>
                <a:spcPts val="0"/>
              </a:spcBef>
              <a:spcAft>
                <a:spcPts val="0"/>
              </a:spcAft>
              <a:buSzPts val="2000"/>
              <a:buChar char="•"/>
            </a:pPr>
            <a:r>
              <a:rPr lang="en-US" sz="2000"/>
              <a:t>XIOS compression through HDF5 (gzip) does not provide a good trade-off between high compression ratio and compression speed.</a:t>
            </a:r>
            <a:endParaRPr sz="1800"/>
          </a:p>
        </p:txBody>
      </p:sp>
      <p:sp>
        <p:nvSpPr>
          <p:cNvPr id="251" name="Google Shape;251;p33"/>
          <p:cNvSpPr txBox="1"/>
          <p:nvPr>
            <p:ph idx="12" type="sldNum"/>
          </p:nvPr>
        </p:nvSpPr>
        <p:spPr>
          <a:xfrm>
            <a:off x="8556784" y="6333134"/>
            <a:ext cx="548700" cy="52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US"/>
              <a:t>‹#›</a:t>
            </a:fld>
            <a:endParaRPr/>
          </a:p>
        </p:txBody>
      </p:sp>
      <p:pic>
        <p:nvPicPr>
          <p:cNvPr id="252" name="Google Shape;252;p33"/>
          <p:cNvPicPr preferRelativeResize="0"/>
          <p:nvPr/>
        </p:nvPicPr>
        <p:blipFill>
          <a:blip r:embed="rId3">
            <a:alphaModFix/>
          </a:blip>
          <a:stretch>
            <a:fillRect/>
          </a:stretch>
        </p:blipFill>
        <p:spPr>
          <a:xfrm>
            <a:off x="3543013" y="6207050"/>
            <a:ext cx="2057987" cy="487500"/>
          </a:xfrm>
          <a:prstGeom prst="rect">
            <a:avLst/>
          </a:prstGeom>
          <a:noFill/>
          <a:ln>
            <a:noFill/>
          </a:ln>
        </p:spPr>
      </p:pic>
      <p:pic>
        <p:nvPicPr>
          <p:cNvPr id="253" name="Google Shape;253;p33"/>
          <p:cNvPicPr preferRelativeResize="0"/>
          <p:nvPr/>
        </p:nvPicPr>
        <p:blipFill>
          <a:blip r:embed="rId4">
            <a:alphaModFix/>
          </a:blip>
          <a:stretch>
            <a:fillRect/>
          </a:stretch>
        </p:blipFill>
        <p:spPr>
          <a:xfrm>
            <a:off x="7260460" y="6262737"/>
            <a:ext cx="568147" cy="37612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34"/>
          <p:cNvSpPr txBox="1"/>
          <p:nvPr>
            <p:ph idx="1" type="subTitle"/>
          </p:nvPr>
        </p:nvSpPr>
        <p:spPr>
          <a:xfrm>
            <a:off x="3603066" y="6107242"/>
            <a:ext cx="4569900" cy="4644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4890"/>
              </a:buClr>
              <a:buSzPts val="2800"/>
              <a:buFont typeface="Arial"/>
              <a:buNone/>
            </a:pPr>
            <a:r>
              <a:rPr lang="en-US" sz="2800">
                <a:solidFill>
                  <a:srgbClr val="004890"/>
                </a:solidFill>
              </a:rPr>
              <a:t>xavier.yepes</a:t>
            </a:r>
            <a:r>
              <a:rPr b="0" i="0" lang="en-US" sz="2800" u="none" cap="none" strike="noStrike">
                <a:solidFill>
                  <a:srgbClr val="004890"/>
                </a:solidFill>
                <a:latin typeface="Calibri"/>
                <a:ea typeface="Calibri"/>
                <a:cs typeface="Calibri"/>
                <a:sym typeface="Calibri"/>
              </a:rPr>
              <a:t>@bsc.es</a:t>
            </a:r>
            <a:endParaRPr b="0" i="0" sz="2800" u="none" cap="none" strike="noStrike">
              <a:solidFill>
                <a:srgbClr val="004890"/>
              </a:solidFill>
              <a:latin typeface="Calibri"/>
              <a:ea typeface="Calibri"/>
              <a:cs typeface="Calibri"/>
              <a:sym typeface="Calibri"/>
            </a:endParaRPr>
          </a:p>
        </p:txBody>
      </p:sp>
      <p:sp>
        <p:nvSpPr>
          <p:cNvPr id="259" name="Google Shape;259;p34"/>
          <p:cNvSpPr txBox="1"/>
          <p:nvPr>
            <p:ph type="ctrTitle"/>
          </p:nvPr>
        </p:nvSpPr>
        <p:spPr>
          <a:xfrm>
            <a:off x="3461655" y="1579476"/>
            <a:ext cx="5026800" cy="29988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004890"/>
              </a:buClr>
              <a:buSzPts val="8000"/>
              <a:buFont typeface="Calibri"/>
              <a:buNone/>
            </a:pPr>
            <a:r>
              <a:rPr b="0" lang="en-US" sz="8000"/>
              <a:t>Thank you </a:t>
            </a:r>
            <a:endParaRPr b="0" sz="8000"/>
          </a:p>
        </p:txBody>
      </p:sp>
      <p:pic>
        <p:nvPicPr>
          <p:cNvPr id="260" name="Google Shape;260;p34"/>
          <p:cNvPicPr preferRelativeResize="0"/>
          <p:nvPr/>
        </p:nvPicPr>
        <p:blipFill>
          <a:blip r:embed="rId3">
            <a:alphaModFix/>
          </a:blip>
          <a:stretch>
            <a:fillRect/>
          </a:stretch>
        </p:blipFill>
        <p:spPr>
          <a:xfrm>
            <a:off x="4005333" y="4640225"/>
            <a:ext cx="2833148" cy="671125"/>
          </a:xfrm>
          <a:prstGeom prst="rect">
            <a:avLst/>
          </a:prstGeom>
          <a:noFill/>
          <a:ln>
            <a:noFill/>
          </a:ln>
        </p:spPr>
      </p:pic>
      <p:pic>
        <p:nvPicPr>
          <p:cNvPr id="261" name="Google Shape;261;p34"/>
          <p:cNvPicPr preferRelativeResize="0"/>
          <p:nvPr/>
        </p:nvPicPr>
        <p:blipFill>
          <a:blip r:embed="rId4">
            <a:alphaModFix/>
          </a:blip>
          <a:stretch>
            <a:fillRect/>
          </a:stretch>
        </p:blipFill>
        <p:spPr>
          <a:xfrm>
            <a:off x="7015164" y="4668069"/>
            <a:ext cx="929591" cy="61545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4"/>
          <p:cNvSpPr txBox="1"/>
          <p:nvPr>
            <p:ph type="title"/>
          </p:nvPr>
        </p:nvSpPr>
        <p:spPr>
          <a:xfrm>
            <a:off x="464803" y="217893"/>
            <a:ext cx="8229600" cy="8385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3500"/>
              <a:buFont typeface="Calibri"/>
              <a:buNone/>
            </a:pPr>
            <a:r>
              <a:rPr lang="en-US" sz="3200"/>
              <a:t>HPC I/O challenges for Earth System Modelling</a:t>
            </a:r>
            <a:endParaRPr sz="3200"/>
          </a:p>
        </p:txBody>
      </p:sp>
      <p:sp>
        <p:nvSpPr>
          <p:cNvPr id="79" name="Google Shape;79;p14"/>
          <p:cNvSpPr txBox="1"/>
          <p:nvPr>
            <p:ph idx="1" type="body"/>
          </p:nvPr>
        </p:nvSpPr>
        <p:spPr>
          <a:xfrm>
            <a:off x="464803" y="1215072"/>
            <a:ext cx="8229600" cy="4833300"/>
          </a:xfrm>
          <a:prstGeom prst="rect">
            <a:avLst/>
          </a:prstGeom>
          <a:noFill/>
          <a:ln>
            <a:noFill/>
          </a:ln>
        </p:spPr>
        <p:txBody>
          <a:bodyPr anchorCtr="0" anchor="t" bIns="45700" lIns="91425" spcFirstLastPara="1" rIns="91425" wrap="square" tIns="45700">
            <a:noAutofit/>
          </a:bodyPr>
          <a:lstStyle/>
          <a:p>
            <a:pPr indent="-203200" lvl="0" marL="228600" rtl="0" algn="l">
              <a:lnSpc>
                <a:spcPct val="115000"/>
              </a:lnSpc>
              <a:spcBef>
                <a:spcPts val="0"/>
              </a:spcBef>
              <a:spcAft>
                <a:spcPts val="0"/>
              </a:spcAft>
              <a:buSzPts val="2000"/>
              <a:buChar char="•"/>
            </a:pPr>
            <a:r>
              <a:rPr lang="en-US" sz="2000"/>
              <a:t>From a computational point of view, XIOS is thought to address:</a:t>
            </a:r>
            <a:endParaRPr sz="2000"/>
          </a:p>
          <a:p>
            <a:pPr indent="-215900" lvl="1" marL="685800" rtl="0" algn="l">
              <a:lnSpc>
                <a:spcPct val="115000"/>
              </a:lnSpc>
              <a:spcBef>
                <a:spcPts val="0"/>
              </a:spcBef>
              <a:spcAft>
                <a:spcPts val="0"/>
              </a:spcAft>
              <a:buSzPts val="1800"/>
              <a:buChar char="•"/>
            </a:pPr>
            <a:r>
              <a:rPr lang="en-US" sz="1800"/>
              <a:t>The inefficient legacy read/write process.</a:t>
            </a:r>
            <a:endParaRPr sz="1800"/>
          </a:p>
          <a:p>
            <a:pPr indent="-215900" lvl="1" marL="685800" rtl="0" algn="l">
              <a:lnSpc>
                <a:spcPct val="115000"/>
              </a:lnSpc>
              <a:spcBef>
                <a:spcPts val="0"/>
              </a:spcBef>
              <a:spcAft>
                <a:spcPts val="0"/>
              </a:spcAft>
              <a:buSzPts val="1800"/>
              <a:buChar char="•"/>
            </a:pPr>
            <a:r>
              <a:rPr lang="en-US" sz="1800"/>
              <a:t>The unmanageable size of “raw” data.</a:t>
            </a:r>
            <a:endParaRPr sz="2000"/>
          </a:p>
          <a:p>
            <a:pPr indent="0" lvl="0" marL="0" rtl="0" algn="l">
              <a:lnSpc>
                <a:spcPct val="115000"/>
              </a:lnSpc>
              <a:spcBef>
                <a:spcPts val="0"/>
              </a:spcBef>
              <a:spcAft>
                <a:spcPts val="0"/>
              </a:spcAft>
              <a:buNone/>
            </a:pPr>
            <a:r>
              <a:t/>
            </a:r>
            <a:endParaRPr sz="2000"/>
          </a:p>
          <a:p>
            <a:pPr indent="-203200" lvl="0" marL="228600" rtl="0" algn="l">
              <a:lnSpc>
                <a:spcPct val="115000"/>
              </a:lnSpc>
              <a:spcBef>
                <a:spcPts val="0"/>
              </a:spcBef>
              <a:spcAft>
                <a:spcPts val="0"/>
              </a:spcAft>
              <a:buSzPts val="2000"/>
              <a:buChar char="•"/>
            </a:pPr>
            <a:r>
              <a:rPr lang="en-US" sz="2000"/>
              <a:t>By implementing:</a:t>
            </a:r>
            <a:endParaRPr sz="2000"/>
          </a:p>
          <a:p>
            <a:pPr indent="-215900" lvl="1" marL="685800" rtl="0" algn="l">
              <a:lnSpc>
                <a:spcPct val="115000"/>
              </a:lnSpc>
              <a:spcBef>
                <a:spcPts val="0"/>
              </a:spcBef>
              <a:spcAft>
                <a:spcPts val="0"/>
              </a:spcAft>
              <a:buSzPts val="1800"/>
              <a:buChar char="•"/>
            </a:pPr>
            <a:r>
              <a:rPr lang="en-US" sz="1800"/>
              <a:t>Scalable parallel I/O.</a:t>
            </a:r>
            <a:endParaRPr sz="1800"/>
          </a:p>
          <a:p>
            <a:pPr indent="-215900" lvl="1" marL="685800" rtl="0" algn="l">
              <a:lnSpc>
                <a:spcPct val="115000"/>
              </a:lnSpc>
              <a:spcBef>
                <a:spcPts val="0"/>
              </a:spcBef>
              <a:spcAft>
                <a:spcPts val="0"/>
              </a:spcAft>
              <a:buSzPts val="1800"/>
              <a:buChar char="•"/>
            </a:pPr>
            <a:r>
              <a:rPr lang="en-US" sz="1800"/>
              <a:t>Online post-processing.</a:t>
            </a:r>
            <a:endParaRPr sz="1800"/>
          </a:p>
          <a:p>
            <a:pPr indent="0" lvl="0" marL="0" rtl="0" algn="l">
              <a:lnSpc>
                <a:spcPct val="115000"/>
              </a:lnSpc>
              <a:spcBef>
                <a:spcPts val="0"/>
              </a:spcBef>
              <a:spcAft>
                <a:spcPts val="0"/>
              </a:spcAft>
              <a:buNone/>
            </a:pPr>
            <a:r>
              <a:t/>
            </a:r>
            <a:endParaRPr sz="2000"/>
          </a:p>
          <a:p>
            <a:pPr indent="-203200" lvl="0" marL="228600" rtl="0" algn="l">
              <a:lnSpc>
                <a:spcPct val="115000"/>
              </a:lnSpc>
              <a:spcBef>
                <a:spcPts val="0"/>
              </a:spcBef>
              <a:spcAft>
                <a:spcPts val="0"/>
              </a:spcAft>
              <a:buSzPts val="2000"/>
              <a:buChar char="•"/>
            </a:pPr>
            <a:r>
              <a:rPr lang="en-US" sz="2000"/>
              <a:t>...but it has been only tested for petascale supercomputers, so it is necessary to:</a:t>
            </a:r>
            <a:endParaRPr sz="2000"/>
          </a:p>
          <a:p>
            <a:pPr indent="-215900" lvl="1" marL="685800" rtl="0" algn="l">
              <a:lnSpc>
                <a:spcPct val="115000"/>
              </a:lnSpc>
              <a:spcBef>
                <a:spcPts val="0"/>
              </a:spcBef>
              <a:spcAft>
                <a:spcPts val="0"/>
              </a:spcAft>
              <a:buSzPts val="1800"/>
              <a:buChar char="•"/>
            </a:pPr>
            <a:r>
              <a:rPr lang="en-US" sz="1800"/>
              <a:t>Design a battery of benchmarks to be as close as possible to future exascale machines.</a:t>
            </a:r>
            <a:endParaRPr sz="1800"/>
          </a:p>
          <a:p>
            <a:pPr indent="-215900" lvl="1" marL="685800" rtl="0" algn="l">
              <a:lnSpc>
                <a:spcPct val="115000"/>
              </a:lnSpc>
              <a:spcBef>
                <a:spcPts val="0"/>
              </a:spcBef>
              <a:spcAft>
                <a:spcPts val="0"/>
              </a:spcAft>
              <a:buSzPts val="1800"/>
              <a:buChar char="•"/>
            </a:pPr>
            <a:r>
              <a:rPr lang="en-US" sz="1800"/>
              <a:t>Stress different aspects such as memory consumption, MPI scalability, netCDF parallel I/O or netCDF compression.</a:t>
            </a:r>
            <a:endParaRPr sz="1800"/>
          </a:p>
        </p:txBody>
      </p:sp>
      <p:sp>
        <p:nvSpPr>
          <p:cNvPr id="80" name="Google Shape;80;p14"/>
          <p:cNvSpPr txBox="1"/>
          <p:nvPr>
            <p:ph idx="12" type="sldNum"/>
          </p:nvPr>
        </p:nvSpPr>
        <p:spPr>
          <a:xfrm>
            <a:off x="8556784" y="6333134"/>
            <a:ext cx="548700" cy="52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US"/>
              <a:t>‹#›</a:t>
            </a:fld>
            <a:endParaRPr/>
          </a:p>
        </p:txBody>
      </p:sp>
      <p:pic>
        <p:nvPicPr>
          <p:cNvPr id="81" name="Google Shape;81;p14"/>
          <p:cNvPicPr preferRelativeResize="0"/>
          <p:nvPr/>
        </p:nvPicPr>
        <p:blipFill>
          <a:blip r:embed="rId3">
            <a:alphaModFix/>
          </a:blip>
          <a:stretch>
            <a:fillRect/>
          </a:stretch>
        </p:blipFill>
        <p:spPr>
          <a:xfrm>
            <a:off x="3543013" y="6207050"/>
            <a:ext cx="2057987" cy="487500"/>
          </a:xfrm>
          <a:prstGeom prst="rect">
            <a:avLst/>
          </a:prstGeom>
          <a:noFill/>
          <a:ln>
            <a:noFill/>
          </a:ln>
        </p:spPr>
      </p:pic>
      <p:pic>
        <p:nvPicPr>
          <p:cNvPr id="82" name="Google Shape;82;p14"/>
          <p:cNvPicPr preferRelativeResize="0"/>
          <p:nvPr/>
        </p:nvPicPr>
        <p:blipFill>
          <a:blip r:embed="rId4">
            <a:alphaModFix/>
          </a:blip>
          <a:stretch>
            <a:fillRect/>
          </a:stretch>
        </p:blipFill>
        <p:spPr>
          <a:xfrm>
            <a:off x="7260460" y="6262737"/>
            <a:ext cx="568147" cy="37612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5"/>
          <p:cNvSpPr txBox="1"/>
          <p:nvPr>
            <p:ph type="title"/>
          </p:nvPr>
        </p:nvSpPr>
        <p:spPr>
          <a:xfrm>
            <a:off x="464803" y="217893"/>
            <a:ext cx="8229600" cy="8385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3500"/>
              <a:buFont typeface="Calibri"/>
              <a:buNone/>
            </a:pPr>
            <a:r>
              <a:rPr lang="en-US" sz="3200"/>
              <a:t>What will it be necessary from the computational side of XIOS?</a:t>
            </a:r>
            <a:endParaRPr sz="3200"/>
          </a:p>
        </p:txBody>
      </p:sp>
      <p:sp>
        <p:nvSpPr>
          <p:cNvPr id="88" name="Google Shape;88;p15"/>
          <p:cNvSpPr txBox="1"/>
          <p:nvPr>
            <p:ph idx="1" type="body"/>
          </p:nvPr>
        </p:nvSpPr>
        <p:spPr>
          <a:xfrm>
            <a:off x="464803" y="1215072"/>
            <a:ext cx="8229600" cy="4833300"/>
          </a:xfrm>
          <a:prstGeom prst="rect">
            <a:avLst/>
          </a:prstGeom>
          <a:noFill/>
          <a:ln>
            <a:noFill/>
          </a:ln>
        </p:spPr>
        <p:txBody>
          <a:bodyPr anchorCtr="0" anchor="t" bIns="45700" lIns="91425" spcFirstLastPara="1" rIns="91425" wrap="square" tIns="45700">
            <a:noAutofit/>
          </a:bodyPr>
          <a:lstStyle/>
          <a:p>
            <a:pPr indent="-203200" lvl="0" marL="228600" rtl="0" algn="l">
              <a:lnSpc>
                <a:spcPct val="115000"/>
              </a:lnSpc>
              <a:spcBef>
                <a:spcPts val="0"/>
              </a:spcBef>
              <a:spcAft>
                <a:spcPts val="0"/>
              </a:spcAft>
              <a:buSzPts val="2000"/>
              <a:buChar char="•"/>
            </a:pPr>
            <a:r>
              <a:rPr lang="en-US" sz="2000"/>
              <a:t>Extreme scalability on:</a:t>
            </a:r>
            <a:endParaRPr sz="2000"/>
          </a:p>
          <a:p>
            <a:pPr indent="-215900" lvl="1" marL="685800" rtl="0" algn="l">
              <a:lnSpc>
                <a:spcPct val="115000"/>
              </a:lnSpc>
              <a:spcBef>
                <a:spcPts val="0"/>
              </a:spcBef>
              <a:spcAft>
                <a:spcPts val="0"/>
              </a:spcAft>
              <a:buSzPts val="1800"/>
              <a:buChar char="•"/>
            </a:pPr>
            <a:r>
              <a:rPr lang="en-US" sz="1800"/>
              <a:t>Memory use.</a:t>
            </a:r>
            <a:endParaRPr sz="1800"/>
          </a:p>
          <a:p>
            <a:pPr indent="-215900" lvl="1" marL="685800" rtl="0" algn="l">
              <a:lnSpc>
                <a:spcPct val="115000"/>
              </a:lnSpc>
              <a:spcBef>
                <a:spcPts val="0"/>
              </a:spcBef>
              <a:spcAft>
                <a:spcPts val="0"/>
              </a:spcAft>
              <a:buSzPts val="1800"/>
              <a:buChar char="•"/>
            </a:pPr>
            <a:r>
              <a:rPr lang="en-US" sz="1800"/>
              <a:t>Model MPI processes (XIOS clients).</a:t>
            </a:r>
            <a:endParaRPr sz="1800"/>
          </a:p>
          <a:p>
            <a:pPr indent="-215900" lvl="1" marL="685800" rtl="0" algn="l">
              <a:lnSpc>
                <a:spcPct val="115000"/>
              </a:lnSpc>
              <a:spcBef>
                <a:spcPts val="0"/>
              </a:spcBef>
              <a:spcAft>
                <a:spcPts val="0"/>
              </a:spcAft>
              <a:buSzPts val="1800"/>
              <a:buChar char="•"/>
            </a:pPr>
            <a:r>
              <a:rPr lang="en-US" sz="1800"/>
              <a:t>XIOS servers.</a:t>
            </a:r>
            <a:endParaRPr sz="1800"/>
          </a:p>
          <a:p>
            <a:pPr indent="-215900" lvl="1" marL="685800" rtl="0" algn="l">
              <a:lnSpc>
                <a:spcPct val="115000"/>
              </a:lnSpc>
              <a:spcBef>
                <a:spcPts val="0"/>
              </a:spcBef>
              <a:spcAft>
                <a:spcPts val="0"/>
              </a:spcAft>
              <a:buSzPts val="1800"/>
              <a:buChar char="•"/>
            </a:pPr>
            <a:r>
              <a:rPr lang="en-US" sz="1800"/>
              <a:t>Writing into the storage system (very dependent on the file system).</a:t>
            </a:r>
            <a:endParaRPr sz="1800"/>
          </a:p>
          <a:p>
            <a:pPr indent="-203200" lvl="0" marL="228600" rtl="0" algn="l">
              <a:lnSpc>
                <a:spcPct val="115000"/>
              </a:lnSpc>
              <a:spcBef>
                <a:spcPts val="0"/>
              </a:spcBef>
              <a:spcAft>
                <a:spcPts val="0"/>
              </a:spcAft>
              <a:buSzPts val="2000"/>
              <a:buChar char="•"/>
            </a:pPr>
            <a:r>
              <a:rPr lang="en-US" sz="2000"/>
              <a:t>Efficient management of:</a:t>
            </a:r>
            <a:endParaRPr sz="2000"/>
          </a:p>
          <a:p>
            <a:pPr indent="-215900" lvl="1" marL="685800" rtl="0" algn="l">
              <a:lnSpc>
                <a:spcPct val="115000"/>
              </a:lnSpc>
              <a:spcBef>
                <a:spcPts val="0"/>
              </a:spcBef>
              <a:spcAft>
                <a:spcPts val="0"/>
              </a:spcAft>
              <a:buSzPts val="1800"/>
              <a:buChar char="•"/>
            </a:pPr>
            <a:r>
              <a:rPr lang="en-US" sz="1800"/>
              <a:t>Memory.</a:t>
            </a:r>
            <a:endParaRPr sz="1800"/>
          </a:p>
          <a:p>
            <a:pPr indent="-215900" lvl="1" marL="685800" rtl="0" algn="l">
              <a:lnSpc>
                <a:spcPct val="115000"/>
              </a:lnSpc>
              <a:spcBef>
                <a:spcPts val="0"/>
              </a:spcBef>
              <a:spcAft>
                <a:spcPts val="0"/>
              </a:spcAft>
              <a:buSzPts val="1800"/>
              <a:buChar char="•"/>
            </a:pPr>
            <a:r>
              <a:rPr lang="en-US" sz="1800"/>
              <a:t>Data affinity: optimal transfer from clients to servers (and two-level servers).</a:t>
            </a:r>
            <a:endParaRPr sz="1800"/>
          </a:p>
          <a:p>
            <a:pPr indent="-203200" lvl="0" marL="228600" rtl="0" algn="l">
              <a:lnSpc>
                <a:spcPct val="115000"/>
              </a:lnSpc>
              <a:spcBef>
                <a:spcPts val="0"/>
              </a:spcBef>
              <a:spcAft>
                <a:spcPts val="0"/>
              </a:spcAft>
              <a:buSzPts val="2000"/>
              <a:buChar char="•"/>
            </a:pPr>
            <a:r>
              <a:rPr lang="en-US" sz="2000"/>
              <a:t>Efficient online post-processing:</a:t>
            </a:r>
            <a:endParaRPr sz="2000"/>
          </a:p>
          <a:p>
            <a:pPr indent="-215900" lvl="1" marL="685800" rtl="0" algn="l">
              <a:lnSpc>
                <a:spcPct val="115000"/>
              </a:lnSpc>
              <a:spcBef>
                <a:spcPts val="0"/>
              </a:spcBef>
              <a:spcAft>
                <a:spcPts val="0"/>
              </a:spcAft>
              <a:buSzPts val="1800"/>
              <a:buChar char="•"/>
            </a:pPr>
            <a:r>
              <a:rPr lang="en-US" sz="1800"/>
              <a:t>A good trade-off between size reduction and computational cost for the compression filter.</a:t>
            </a:r>
            <a:endParaRPr sz="1800"/>
          </a:p>
          <a:p>
            <a:pPr indent="-215900" lvl="1" marL="685800" rtl="0" algn="l">
              <a:lnSpc>
                <a:spcPct val="115000"/>
              </a:lnSpc>
              <a:spcBef>
                <a:spcPts val="0"/>
              </a:spcBef>
              <a:spcAft>
                <a:spcPts val="0"/>
              </a:spcAft>
              <a:buSzPts val="1800"/>
              <a:buChar char="•"/>
            </a:pPr>
            <a:r>
              <a:rPr lang="en-US" sz="1800"/>
              <a:t>Exploit all the available computational resources to speed up costly filters: OpenMP and OpenACC.</a:t>
            </a:r>
            <a:endParaRPr sz="1800"/>
          </a:p>
          <a:p>
            <a:pPr indent="-215900" lvl="1" marL="685800" rtl="0" algn="l">
              <a:lnSpc>
                <a:spcPct val="115000"/>
              </a:lnSpc>
              <a:spcBef>
                <a:spcPts val="0"/>
              </a:spcBef>
              <a:spcAft>
                <a:spcPts val="0"/>
              </a:spcAft>
              <a:buSzPts val="1800"/>
              <a:buChar char="•"/>
            </a:pPr>
            <a:r>
              <a:rPr lang="en-US" sz="1800"/>
              <a:t>Consider porting all filters from client to server side to not limit the model scalability</a:t>
            </a:r>
            <a:endParaRPr sz="1800"/>
          </a:p>
        </p:txBody>
      </p:sp>
      <p:sp>
        <p:nvSpPr>
          <p:cNvPr id="89" name="Google Shape;89;p15"/>
          <p:cNvSpPr txBox="1"/>
          <p:nvPr>
            <p:ph idx="12" type="sldNum"/>
          </p:nvPr>
        </p:nvSpPr>
        <p:spPr>
          <a:xfrm>
            <a:off x="8556784" y="6333134"/>
            <a:ext cx="548700" cy="52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US"/>
              <a:t>‹#›</a:t>
            </a:fld>
            <a:endParaRPr/>
          </a:p>
        </p:txBody>
      </p:sp>
      <p:pic>
        <p:nvPicPr>
          <p:cNvPr id="90" name="Google Shape;90;p15"/>
          <p:cNvPicPr preferRelativeResize="0"/>
          <p:nvPr/>
        </p:nvPicPr>
        <p:blipFill>
          <a:blip r:embed="rId3">
            <a:alphaModFix/>
          </a:blip>
          <a:stretch>
            <a:fillRect/>
          </a:stretch>
        </p:blipFill>
        <p:spPr>
          <a:xfrm>
            <a:off x="3543013" y="6207050"/>
            <a:ext cx="2057987" cy="487500"/>
          </a:xfrm>
          <a:prstGeom prst="rect">
            <a:avLst/>
          </a:prstGeom>
          <a:noFill/>
          <a:ln>
            <a:noFill/>
          </a:ln>
        </p:spPr>
      </p:pic>
      <p:pic>
        <p:nvPicPr>
          <p:cNvPr id="91" name="Google Shape;91;p15"/>
          <p:cNvPicPr preferRelativeResize="0"/>
          <p:nvPr/>
        </p:nvPicPr>
        <p:blipFill>
          <a:blip r:embed="rId4">
            <a:alphaModFix/>
          </a:blip>
          <a:stretch>
            <a:fillRect/>
          </a:stretch>
        </p:blipFill>
        <p:spPr>
          <a:xfrm>
            <a:off x="7260460" y="6262737"/>
            <a:ext cx="568147" cy="37612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6"/>
          <p:cNvSpPr txBox="1"/>
          <p:nvPr>
            <p:ph type="title"/>
          </p:nvPr>
        </p:nvSpPr>
        <p:spPr>
          <a:xfrm>
            <a:off x="464803" y="217893"/>
            <a:ext cx="8229600" cy="8385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3500"/>
              <a:buFont typeface="Calibri"/>
              <a:buNone/>
            </a:pPr>
            <a:r>
              <a:rPr lang="en-US"/>
              <a:t>Questions to be investigated</a:t>
            </a:r>
            <a:endParaRPr/>
          </a:p>
        </p:txBody>
      </p:sp>
      <p:sp>
        <p:nvSpPr>
          <p:cNvPr id="97" name="Google Shape;97;p16"/>
          <p:cNvSpPr txBox="1"/>
          <p:nvPr>
            <p:ph idx="1" type="body"/>
          </p:nvPr>
        </p:nvSpPr>
        <p:spPr>
          <a:xfrm>
            <a:off x="464803" y="1215072"/>
            <a:ext cx="8229600" cy="4833300"/>
          </a:xfrm>
          <a:prstGeom prst="rect">
            <a:avLst/>
          </a:prstGeom>
          <a:noFill/>
          <a:ln>
            <a:noFill/>
          </a:ln>
        </p:spPr>
        <p:txBody>
          <a:bodyPr anchorCtr="0" anchor="t" bIns="45700" lIns="91425" spcFirstLastPara="1" rIns="91425" wrap="square" tIns="45700">
            <a:noAutofit/>
          </a:bodyPr>
          <a:lstStyle/>
          <a:p>
            <a:pPr indent="-203200" lvl="0" marL="228600" rtl="0" algn="l">
              <a:lnSpc>
                <a:spcPct val="115000"/>
              </a:lnSpc>
              <a:spcBef>
                <a:spcPts val="0"/>
              </a:spcBef>
              <a:spcAft>
                <a:spcPts val="0"/>
              </a:spcAft>
              <a:buSzPts val="2000"/>
              <a:buChar char="•"/>
            </a:pPr>
            <a:r>
              <a:rPr lang="en-US" sz="2000"/>
              <a:t>How will XIOS scale in exascale supercomputers?</a:t>
            </a:r>
            <a:endParaRPr sz="2000"/>
          </a:p>
          <a:p>
            <a:pPr indent="0" lvl="0" marL="0" rtl="0" algn="l">
              <a:lnSpc>
                <a:spcPct val="115000"/>
              </a:lnSpc>
              <a:spcBef>
                <a:spcPts val="0"/>
              </a:spcBef>
              <a:spcAft>
                <a:spcPts val="0"/>
              </a:spcAft>
              <a:buNone/>
            </a:pPr>
            <a:r>
              <a:t/>
            </a:r>
            <a:endParaRPr sz="2000"/>
          </a:p>
          <a:p>
            <a:pPr indent="-203200" lvl="0" marL="228600" rtl="0" algn="l">
              <a:lnSpc>
                <a:spcPct val="115000"/>
              </a:lnSpc>
              <a:spcBef>
                <a:spcPts val="0"/>
              </a:spcBef>
              <a:spcAft>
                <a:spcPts val="0"/>
              </a:spcAft>
              <a:buSzPts val="2000"/>
              <a:buChar char="•"/>
            </a:pPr>
            <a:r>
              <a:rPr lang="en-US" sz="2000"/>
              <a:t>How will XIOS fit into nodes if memory management does not scale?</a:t>
            </a:r>
            <a:endParaRPr sz="2000"/>
          </a:p>
          <a:p>
            <a:pPr indent="0" lvl="0" marL="0" rtl="0" algn="l">
              <a:lnSpc>
                <a:spcPct val="115000"/>
              </a:lnSpc>
              <a:spcBef>
                <a:spcPts val="0"/>
              </a:spcBef>
              <a:spcAft>
                <a:spcPts val="0"/>
              </a:spcAft>
              <a:buNone/>
            </a:pPr>
            <a:r>
              <a:t/>
            </a:r>
            <a:endParaRPr sz="2000"/>
          </a:p>
          <a:p>
            <a:pPr indent="-203200" lvl="0" marL="228600" rtl="0" algn="l">
              <a:lnSpc>
                <a:spcPct val="115000"/>
              </a:lnSpc>
              <a:spcBef>
                <a:spcPts val="0"/>
              </a:spcBef>
              <a:spcAft>
                <a:spcPts val="0"/>
              </a:spcAft>
              <a:buSzPts val="2000"/>
              <a:buChar char="•"/>
            </a:pPr>
            <a:r>
              <a:rPr lang="en-US" sz="2000"/>
              <a:t>How will XIOS deal with huge volumes of data without efficient compression?</a:t>
            </a:r>
            <a:endParaRPr sz="2000"/>
          </a:p>
          <a:p>
            <a:pPr indent="0" lvl="0" marL="0" rtl="0" algn="l">
              <a:lnSpc>
                <a:spcPct val="115000"/>
              </a:lnSpc>
              <a:spcBef>
                <a:spcPts val="0"/>
              </a:spcBef>
              <a:spcAft>
                <a:spcPts val="0"/>
              </a:spcAft>
              <a:buNone/>
            </a:pPr>
            <a:r>
              <a:t/>
            </a:r>
            <a:endParaRPr sz="2000"/>
          </a:p>
          <a:p>
            <a:pPr indent="-203200" lvl="0" marL="228600" rtl="0" algn="l">
              <a:lnSpc>
                <a:spcPct val="115000"/>
              </a:lnSpc>
              <a:spcBef>
                <a:spcPts val="0"/>
              </a:spcBef>
              <a:spcAft>
                <a:spcPts val="0"/>
              </a:spcAft>
              <a:buSzPts val="2000"/>
              <a:buChar char="•"/>
            </a:pPr>
            <a:r>
              <a:rPr lang="en-US" sz="2000"/>
              <a:t>Will “one_file” mode (parallel writing) work for a lot of writers?</a:t>
            </a:r>
            <a:endParaRPr sz="2000"/>
          </a:p>
        </p:txBody>
      </p:sp>
      <p:sp>
        <p:nvSpPr>
          <p:cNvPr id="98" name="Google Shape;98;p16"/>
          <p:cNvSpPr txBox="1"/>
          <p:nvPr>
            <p:ph idx="12" type="sldNum"/>
          </p:nvPr>
        </p:nvSpPr>
        <p:spPr>
          <a:xfrm>
            <a:off x="8556784" y="6333134"/>
            <a:ext cx="548700" cy="52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US"/>
              <a:t>‹#›</a:t>
            </a:fld>
            <a:endParaRPr/>
          </a:p>
        </p:txBody>
      </p:sp>
      <p:pic>
        <p:nvPicPr>
          <p:cNvPr id="99" name="Google Shape;99;p16"/>
          <p:cNvPicPr preferRelativeResize="0"/>
          <p:nvPr/>
        </p:nvPicPr>
        <p:blipFill>
          <a:blip r:embed="rId3">
            <a:alphaModFix/>
          </a:blip>
          <a:stretch>
            <a:fillRect/>
          </a:stretch>
        </p:blipFill>
        <p:spPr>
          <a:xfrm>
            <a:off x="3543013" y="6207050"/>
            <a:ext cx="2057987" cy="487500"/>
          </a:xfrm>
          <a:prstGeom prst="rect">
            <a:avLst/>
          </a:prstGeom>
          <a:noFill/>
          <a:ln>
            <a:noFill/>
          </a:ln>
        </p:spPr>
      </p:pic>
      <p:pic>
        <p:nvPicPr>
          <p:cNvPr id="100" name="Google Shape;100;p16"/>
          <p:cNvPicPr preferRelativeResize="0"/>
          <p:nvPr/>
        </p:nvPicPr>
        <p:blipFill>
          <a:blip r:embed="rId4">
            <a:alphaModFix/>
          </a:blip>
          <a:stretch>
            <a:fillRect/>
          </a:stretch>
        </p:blipFill>
        <p:spPr>
          <a:xfrm>
            <a:off x="7260460" y="6262737"/>
            <a:ext cx="568147" cy="37612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7"/>
          <p:cNvSpPr txBox="1"/>
          <p:nvPr>
            <p:ph type="title"/>
          </p:nvPr>
        </p:nvSpPr>
        <p:spPr>
          <a:xfrm>
            <a:off x="464803" y="217893"/>
            <a:ext cx="8229600" cy="8385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3500"/>
              <a:buFont typeface="Calibri"/>
              <a:buNone/>
            </a:pPr>
            <a:r>
              <a:rPr lang="en-US"/>
              <a:t>Planned XIOS benchmarking at BSC</a:t>
            </a:r>
            <a:endParaRPr/>
          </a:p>
        </p:txBody>
      </p:sp>
      <p:sp>
        <p:nvSpPr>
          <p:cNvPr id="106" name="Google Shape;106;p17"/>
          <p:cNvSpPr txBox="1"/>
          <p:nvPr>
            <p:ph idx="1" type="body"/>
          </p:nvPr>
        </p:nvSpPr>
        <p:spPr>
          <a:xfrm>
            <a:off x="464803" y="1215072"/>
            <a:ext cx="8229600" cy="4833300"/>
          </a:xfrm>
          <a:prstGeom prst="rect">
            <a:avLst/>
          </a:prstGeom>
          <a:noFill/>
          <a:ln>
            <a:noFill/>
          </a:ln>
        </p:spPr>
        <p:txBody>
          <a:bodyPr anchorCtr="0" anchor="t" bIns="45700" lIns="91425" spcFirstLastPara="1" rIns="91425" wrap="square" tIns="45700">
            <a:noAutofit/>
          </a:bodyPr>
          <a:lstStyle/>
          <a:p>
            <a:pPr indent="-203200" lvl="0" marL="228600" rtl="0" algn="l">
              <a:lnSpc>
                <a:spcPct val="115000"/>
              </a:lnSpc>
              <a:spcBef>
                <a:spcPts val="0"/>
              </a:spcBef>
              <a:spcAft>
                <a:spcPts val="0"/>
              </a:spcAft>
              <a:buSzPts val="2000"/>
              <a:buChar char="•"/>
            </a:pPr>
            <a:r>
              <a:rPr lang="en-US" sz="2000"/>
              <a:t>These are the models, versions and configurations that will be used:</a:t>
            </a:r>
            <a:endParaRPr sz="2000"/>
          </a:p>
          <a:p>
            <a:pPr indent="-215900" lvl="1" marL="685800" rtl="0" algn="l">
              <a:lnSpc>
                <a:spcPct val="115000"/>
              </a:lnSpc>
              <a:spcBef>
                <a:spcPts val="0"/>
              </a:spcBef>
              <a:spcAft>
                <a:spcPts val="0"/>
              </a:spcAft>
              <a:buSzPts val="1800"/>
              <a:buChar char="•"/>
            </a:pPr>
            <a:r>
              <a:rPr lang="en-US" sz="1800"/>
              <a:t>OpenIFS 43r3: Tco1279L137 (9 km).</a:t>
            </a:r>
            <a:endParaRPr sz="1800"/>
          </a:p>
          <a:p>
            <a:pPr indent="-215900" lvl="1" marL="685800" rtl="0" algn="l">
              <a:lnSpc>
                <a:spcPct val="115000"/>
              </a:lnSpc>
              <a:spcBef>
                <a:spcPts val="0"/>
              </a:spcBef>
              <a:spcAft>
                <a:spcPts val="0"/>
              </a:spcAft>
              <a:buSzPts val="1800"/>
              <a:buChar char="•"/>
            </a:pPr>
            <a:r>
              <a:rPr lang="en-US" sz="1800"/>
              <a:t>EC-Earth 4 (both OpenIFS and NEMO components using XIOS at the same time): 10 km demonstrator from WP1.</a:t>
            </a:r>
            <a:endParaRPr sz="1800"/>
          </a:p>
          <a:p>
            <a:pPr indent="-215900" lvl="1" marL="685800" rtl="0" algn="l">
              <a:lnSpc>
                <a:spcPct val="115000"/>
              </a:lnSpc>
              <a:spcBef>
                <a:spcPts val="0"/>
              </a:spcBef>
              <a:spcAft>
                <a:spcPts val="0"/>
              </a:spcAft>
              <a:buSzPts val="1800"/>
              <a:buChar char="•"/>
            </a:pPr>
            <a:r>
              <a:rPr lang="en-US" sz="1800"/>
              <a:t>XIOS trunk.</a:t>
            </a:r>
            <a:endParaRPr sz="1800"/>
          </a:p>
          <a:p>
            <a:pPr indent="-203200" lvl="0" marL="228600" rtl="0" algn="l">
              <a:lnSpc>
                <a:spcPct val="115000"/>
              </a:lnSpc>
              <a:spcBef>
                <a:spcPts val="0"/>
              </a:spcBef>
              <a:spcAft>
                <a:spcPts val="0"/>
              </a:spcAft>
              <a:buSzPts val="2000"/>
              <a:buChar char="•"/>
            </a:pPr>
            <a:r>
              <a:rPr lang="en-US" sz="2000"/>
              <a:t>Strategy:</a:t>
            </a:r>
            <a:endParaRPr sz="2000"/>
          </a:p>
          <a:p>
            <a:pPr indent="-215900" lvl="1" marL="685800" rtl="0" algn="l">
              <a:lnSpc>
                <a:spcPct val="115000"/>
              </a:lnSpc>
              <a:spcBef>
                <a:spcPts val="0"/>
              </a:spcBef>
              <a:spcAft>
                <a:spcPts val="0"/>
              </a:spcAft>
              <a:buSzPts val="1800"/>
              <a:buChar char="•"/>
            </a:pPr>
            <a:r>
              <a:rPr lang="en-US" sz="1800"/>
              <a:t>Perform all the benchmarks with OpenIFS standalone and, if needed, extrapolate them to EC-Earth 4.</a:t>
            </a:r>
            <a:endParaRPr sz="1800"/>
          </a:p>
          <a:p>
            <a:pPr indent="-215900" lvl="1" marL="685800" rtl="0" algn="l">
              <a:lnSpc>
                <a:spcPct val="115000"/>
              </a:lnSpc>
              <a:spcBef>
                <a:spcPts val="0"/>
              </a:spcBef>
              <a:spcAft>
                <a:spcPts val="0"/>
              </a:spcAft>
              <a:buSzPts val="1800"/>
              <a:buChar char="•"/>
            </a:pPr>
            <a:r>
              <a:rPr lang="en-US" sz="1800"/>
              <a:t>Use Yann’s toy model to reproduce issues found in OpenIFS to work on them easily. The toy model can be run on other machines.</a:t>
            </a:r>
            <a:endParaRPr sz="1800"/>
          </a:p>
          <a:p>
            <a:pPr indent="-203200" lvl="0" marL="228600" rtl="0" algn="l">
              <a:lnSpc>
                <a:spcPct val="115000"/>
              </a:lnSpc>
              <a:spcBef>
                <a:spcPts val="0"/>
              </a:spcBef>
              <a:spcAft>
                <a:spcPts val="0"/>
              </a:spcAft>
              <a:buSzPts val="2000"/>
              <a:buChar char="•"/>
            </a:pPr>
            <a:r>
              <a:rPr lang="en-US" sz="2000"/>
              <a:t>HPC cluster: MareNostrum 4</a:t>
            </a:r>
            <a:endParaRPr sz="2000"/>
          </a:p>
          <a:p>
            <a:pPr indent="-215900" lvl="1" marL="685800" rtl="0" algn="l">
              <a:lnSpc>
                <a:spcPct val="115000"/>
              </a:lnSpc>
              <a:spcBef>
                <a:spcPts val="0"/>
              </a:spcBef>
              <a:spcAft>
                <a:spcPts val="0"/>
              </a:spcAft>
              <a:buSzPts val="1800"/>
              <a:buChar char="•"/>
            </a:pPr>
            <a:r>
              <a:rPr lang="en-US" sz="1800"/>
              <a:t>Computing nodes: 48 cores, 96 GB of main memory and 100 Gbit/s Intel Omni-Path.</a:t>
            </a:r>
            <a:endParaRPr sz="1800"/>
          </a:p>
          <a:p>
            <a:pPr indent="-215900" lvl="1" marL="685800" rtl="0" algn="l">
              <a:lnSpc>
                <a:spcPct val="115000"/>
              </a:lnSpc>
              <a:spcBef>
                <a:spcPts val="0"/>
              </a:spcBef>
              <a:spcAft>
                <a:spcPts val="0"/>
              </a:spcAft>
              <a:buSzPts val="1800"/>
              <a:buChar char="•"/>
            </a:pPr>
            <a:r>
              <a:rPr lang="en-US" sz="1800"/>
              <a:t>GPFS file system.</a:t>
            </a:r>
            <a:endParaRPr sz="1800"/>
          </a:p>
        </p:txBody>
      </p:sp>
      <p:sp>
        <p:nvSpPr>
          <p:cNvPr id="107" name="Google Shape;107;p17"/>
          <p:cNvSpPr txBox="1"/>
          <p:nvPr>
            <p:ph idx="12" type="sldNum"/>
          </p:nvPr>
        </p:nvSpPr>
        <p:spPr>
          <a:xfrm>
            <a:off x="8556784" y="6333134"/>
            <a:ext cx="548700" cy="52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US"/>
              <a:t>‹#›</a:t>
            </a:fld>
            <a:endParaRPr/>
          </a:p>
        </p:txBody>
      </p:sp>
      <p:pic>
        <p:nvPicPr>
          <p:cNvPr id="108" name="Google Shape;108;p17"/>
          <p:cNvPicPr preferRelativeResize="0"/>
          <p:nvPr/>
        </p:nvPicPr>
        <p:blipFill>
          <a:blip r:embed="rId3">
            <a:alphaModFix/>
          </a:blip>
          <a:stretch>
            <a:fillRect/>
          </a:stretch>
        </p:blipFill>
        <p:spPr>
          <a:xfrm>
            <a:off x="3543013" y="6207050"/>
            <a:ext cx="2057987" cy="487500"/>
          </a:xfrm>
          <a:prstGeom prst="rect">
            <a:avLst/>
          </a:prstGeom>
          <a:noFill/>
          <a:ln>
            <a:noFill/>
          </a:ln>
        </p:spPr>
      </p:pic>
      <p:pic>
        <p:nvPicPr>
          <p:cNvPr id="109" name="Google Shape;109;p17"/>
          <p:cNvPicPr preferRelativeResize="0"/>
          <p:nvPr/>
        </p:nvPicPr>
        <p:blipFill>
          <a:blip r:embed="rId4">
            <a:alphaModFix/>
          </a:blip>
          <a:stretch>
            <a:fillRect/>
          </a:stretch>
        </p:blipFill>
        <p:spPr>
          <a:xfrm>
            <a:off x="7260460" y="6262737"/>
            <a:ext cx="568147" cy="37612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18"/>
          <p:cNvSpPr txBox="1"/>
          <p:nvPr>
            <p:ph type="title"/>
          </p:nvPr>
        </p:nvSpPr>
        <p:spPr>
          <a:xfrm>
            <a:off x="464803" y="217893"/>
            <a:ext cx="8229600" cy="8385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3500"/>
              <a:buFont typeface="Calibri"/>
              <a:buNone/>
            </a:pPr>
            <a:r>
              <a:rPr lang="en-US"/>
              <a:t>Contributions from other institutions</a:t>
            </a:r>
            <a:endParaRPr/>
          </a:p>
        </p:txBody>
      </p:sp>
      <p:sp>
        <p:nvSpPr>
          <p:cNvPr id="115" name="Google Shape;115;p18"/>
          <p:cNvSpPr txBox="1"/>
          <p:nvPr>
            <p:ph idx="1" type="body"/>
          </p:nvPr>
        </p:nvSpPr>
        <p:spPr>
          <a:xfrm>
            <a:off x="464803" y="1215072"/>
            <a:ext cx="8229600" cy="4833300"/>
          </a:xfrm>
          <a:prstGeom prst="rect">
            <a:avLst/>
          </a:prstGeom>
          <a:noFill/>
          <a:ln>
            <a:noFill/>
          </a:ln>
        </p:spPr>
        <p:txBody>
          <a:bodyPr anchorCtr="0" anchor="t" bIns="45700" lIns="91425" spcFirstLastPara="1" rIns="91425" wrap="square" tIns="45700">
            <a:noAutofit/>
          </a:bodyPr>
          <a:lstStyle/>
          <a:p>
            <a:pPr indent="-203200" lvl="0" marL="228600" rtl="0" algn="l">
              <a:lnSpc>
                <a:spcPct val="115000"/>
              </a:lnSpc>
              <a:spcBef>
                <a:spcPts val="0"/>
              </a:spcBef>
              <a:spcAft>
                <a:spcPts val="0"/>
              </a:spcAft>
              <a:buSzPts val="2000"/>
              <a:buChar char="•"/>
            </a:pPr>
            <a:r>
              <a:rPr lang="en-US" sz="2000"/>
              <a:t>Cerfacs offered to test the interpolation performance and quality for different pair</a:t>
            </a:r>
            <a:r>
              <a:rPr lang="en-US" sz="2000"/>
              <a:t> of grids</a:t>
            </a:r>
            <a:r>
              <a:rPr lang="en-US" sz="2000"/>
              <a:t> (as they already did for the SCRIP and for ESMF) in Yann’s toy environment.</a:t>
            </a:r>
            <a:endParaRPr sz="2000"/>
          </a:p>
          <a:p>
            <a:pPr indent="0" lvl="0" marL="0" rtl="0" algn="l">
              <a:lnSpc>
                <a:spcPct val="115000"/>
              </a:lnSpc>
              <a:spcBef>
                <a:spcPts val="0"/>
              </a:spcBef>
              <a:spcAft>
                <a:spcPts val="0"/>
              </a:spcAft>
              <a:buNone/>
            </a:pPr>
            <a:r>
              <a:t/>
            </a:r>
            <a:endParaRPr sz="2000"/>
          </a:p>
          <a:p>
            <a:pPr indent="-203200" lvl="0" marL="228600" rtl="0" algn="l">
              <a:lnSpc>
                <a:spcPct val="115000"/>
              </a:lnSpc>
              <a:spcBef>
                <a:spcPts val="0"/>
              </a:spcBef>
              <a:spcAft>
                <a:spcPts val="0"/>
              </a:spcAft>
              <a:buSzPts val="2000"/>
              <a:buChar char="•"/>
            </a:pPr>
            <a:r>
              <a:rPr lang="en-US" sz="2000"/>
              <a:t>CMCC offered to perform the benchmarking in the CMCC Zeus machine of the critical parts by using the toy model framework available in XIOS.</a:t>
            </a:r>
            <a:endParaRPr sz="2000"/>
          </a:p>
        </p:txBody>
      </p:sp>
      <p:sp>
        <p:nvSpPr>
          <p:cNvPr id="116" name="Google Shape;116;p18"/>
          <p:cNvSpPr txBox="1"/>
          <p:nvPr>
            <p:ph idx="12" type="sldNum"/>
          </p:nvPr>
        </p:nvSpPr>
        <p:spPr>
          <a:xfrm>
            <a:off x="8556784" y="6333134"/>
            <a:ext cx="548700" cy="52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US"/>
              <a:t>‹#›</a:t>
            </a:fld>
            <a:endParaRPr/>
          </a:p>
        </p:txBody>
      </p:sp>
      <p:pic>
        <p:nvPicPr>
          <p:cNvPr id="117" name="Google Shape;117;p18"/>
          <p:cNvPicPr preferRelativeResize="0"/>
          <p:nvPr/>
        </p:nvPicPr>
        <p:blipFill>
          <a:blip r:embed="rId3">
            <a:alphaModFix/>
          </a:blip>
          <a:stretch>
            <a:fillRect/>
          </a:stretch>
        </p:blipFill>
        <p:spPr>
          <a:xfrm>
            <a:off x="3543013" y="6207050"/>
            <a:ext cx="2057987" cy="487500"/>
          </a:xfrm>
          <a:prstGeom prst="rect">
            <a:avLst/>
          </a:prstGeom>
          <a:noFill/>
          <a:ln>
            <a:noFill/>
          </a:ln>
        </p:spPr>
      </p:pic>
      <p:pic>
        <p:nvPicPr>
          <p:cNvPr id="118" name="Google Shape;118;p18"/>
          <p:cNvPicPr preferRelativeResize="0"/>
          <p:nvPr/>
        </p:nvPicPr>
        <p:blipFill>
          <a:blip r:embed="rId4">
            <a:alphaModFix/>
          </a:blip>
          <a:stretch>
            <a:fillRect/>
          </a:stretch>
        </p:blipFill>
        <p:spPr>
          <a:xfrm>
            <a:off x="7260460" y="6262737"/>
            <a:ext cx="568147" cy="37612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19"/>
          <p:cNvSpPr txBox="1"/>
          <p:nvPr>
            <p:ph type="title"/>
          </p:nvPr>
        </p:nvSpPr>
        <p:spPr>
          <a:xfrm>
            <a:off x="464803" y="217893"/>
            <a:ext cx="8229600" cy="8385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3500"/>
              <a:buFont typeface="Calibri"/>
              <a:buNone/>
            </a:pPr>
            <a:r>
              <a:rPr lang="en-US"/>
              <a:t>Output scalability benchmarks</a:t>
            </a:r>
            <a:endParaRPr/>
          </a:p>
        </p:txBody>
      </p:sp>
      <p:sp>
        <p:nvSpPr>
          <p:cNvPr id="124" name="Google Shape;124;p19"/>
          <p:cNvSpPr txBox="1"/>
          <p:nvPr>
            <p:ph idx="1" type="body"/>
          </p:nvPr>
        </p:nvSpPr>
        <p:spPr>
          <a:xfrm>
            <a:off x="464803" y="1215072"/>
            <a:ext cx="8229600" cy="4833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US" sz="2000"/>
              <a:t>Scale XIOS servers and memory consumption according to these conditions:</a:t>
            </a:r>
            <a:endParaRPr sz="2000"/>
          </a:p>
          <a:p>
            <a:pPr indent="-203200" lvl="0" marL="228600" rtl="0" algn="l">
              <a:lnSpc>
                <a:spcPct val="115000"/>
              </a:lnSpc>
              <a:spcBef>
                <a:spcPts val="0"/>
              </a:spcBef>
              <a:spcAft>
                <a:spcPts val="0"/>
              </a:spcAft>
              <a:buSzPts val="2000"/>
              <a:buChar char="•"/>
            </a:pPr>
            <a:r>
              <a:rPr lang="en-US" sz="2000"/>
              <a:t>Use two different I/O loads:</a:t>
            </a:r>
            <a:endParaRPr sz="2000"/>
          </a:p>
          <a:p>
            <a:pPr indent="-215900" lvl="1" marL="685800" rtl="0" algn="l">
              <a:lnSpc>
                <a:spcPct val="115000"/>
              </a:lnSpc>
              <a:spcBef>
                <a:spcPts val="0"/>
              </a:spcBef>
              <a:spcAft>
                <a:spcPts val="0"/>
              </a:spcAft>
              <a:buSzPts val="1800"/>
              <a:buChar char="•"/>
            </a:pPr>
            <a:r>
              <a:rPr lang="en-US" sz="1800"/>
              <a:t>Real output configuration similar to CMIP6 experiments.</a:t>
            </a:r>
            <a:endParaRPr sz="1800"/>
          </a:p>
          <a:p>
            <a:pPr indent="-215900" lvl="1" marL="685800" rtl="0" algn="l">
              <a:lnSpc>
                <a:spcPct val="115000"/>
              </a:lnSpc>
              <a:spcBef>
                <a:spcPts val="0"/>
              </a:spcBef>
              <a:spcAft>
                <a:spcPts val="0"/>
              </a:spcAft>
              <a:buSzPts val="1800"/>
              <a:buChar char="•"/>
            </a:pPr>
            <a:r>
              <a:rPr lang="en-US" sz="1800"/>
              <a:t>Very large output configuration (theoretical experiment with many 3D fields).</a:t>
            </a:r>
            <a:endParaRPr sz="1800"/>
          </a:p>
          <a:p>
            <a:pPr indent="-203200" lvl="0" marL="228600" rtl="0" algn="l">
              <a:lnSpc>
                <a:spcPct val="115000"/>
              </a:lnSpc>
              <a:spcBef>
                <a:spcPts val="0"/>
              </a:spcBef>
              <a:spcAft>
                <a:spcPts val="0"/>
              </a:spcAft>
              <a:buSzPts val="2000"/>
              <a:buChar char="•"/>
            </a:pPr>
            <a:r>
              <a:rPr lang="en-US" sz="2000"/>
              <a:t>Fix a large amount of MPI processes for the model, at least 5000:</a:t>
            </a:r>
            <a:endParaRPr sz="2000"/>
          </a:p>
          <a:p>
            <a:pPr indent="-215900" lvl="1" marL="685800" rtl="0" algn="l">
              <a:lnSpc>
                <a:spcPct val="115000"/>
              </a:lnSpc>
              <a:spcBef>
                <a:spcPts val="0"/>
              </a:spcBef>
              <a:spcAft>
                <a:spcPts val="0"/>
              </a:spcAft>
              <a:buSzPts val="1800"/>
              <a:buChar char="•"/>
            </a:pPr>
            <a:r>
              <a:rPr lang="en-US" sz="1800"/>
              <a:t>Scale number of nodes for XIOS servers.</a:t>
            </a:r>
            <a:endParaRPr sz="1800"/>
          </a:p>
          <a:p>
            <a:pPr indent="-215900" lvl="1" marL="685800" rtl="0" algn="l">
              <a:lnSpc>
                <a:spcPct val="115000"/>
              </a:lnSpc>
              <a:spcBef>
                <a:spcPts val="0"/>
              </a:spcBef>
              <a:spcAft>
                <a:spcPts val="0"/>
              </a:spcAft>
              <a:buSzPts val="1800"/>
              <a:buChar char="•"/>
            </a:pPr>
            <a:r>
              <a:rPr lang="en-US" sz="1800"/>
              <a:t>Scale number of XIOS servers.</a:t>
            </a:r>
            <a:endParaRPr sz="1800"/>
          </a:p>
          <a:p>
            <a:pPr indent="-203200" lvl="0" marL="228600" rtl="0" algn="l">
              <a:lnSpc>
                <a:spcPct val="115000"/>
              </a:lnSpc>
              <a:spcBef>
                <a:spcPts val="0"/>
              </a:spcBef>
              <a:spcAft>
                <a:spcPts val="0"/>
              </a:spcAft>
              <a:buSzPts val="2000"/>
              <a:buChar char="•"/>
            </a:pPr>
            <a:r>
              <a:rPr lang="en-US" sz="2000"/>
              <a:t>Fix an amount of XIOS servers and XIOS exclusive nodes to scale XIOS clients.</a:t>
            </a:r>
            <a:endParaRPr sz="2000"/>
          </a:p>
          <a:p>
            <a:pPr indent="-203200" lvl="0" marL="228600" rtl="0" algn="l">
              <a:lnSpc>
                <a:spcPct val="115000"/>
              </a:lnSpc>
              <a:spcBef>
                <a:spcPts val="0"/>
              </a:spcBef>
              <a:spcAft>
                <a:spcPts val="0"/>
              </a:spcAft>
              <a:buSzPts val="2000"/>
              <a:buChar char="•"/>
            </a:pPr>
            <a:r>
              <a:rPr lang="en-US" sz="2000"/>
              <a:t>Use both one_file and multiple_file modes.</a:t>
            </a:r>
            <a:endParaRPr sz="2000"/>
          </a:p>
          <a:p>
            <a:pPr indent="-203200" lvl="0" marL="228600" rtl="0" algn="l">
              <a:lnSpc>
                <a:spcPct val="115000"/>
              </a:lnSpc>
              <a:spcBef>
                <a:spcPts val="0"/>
              </a:spcBef>
              <a:spcAft>
                <a:spcPts val="0"/>
              </a:spcAft>
              <a:buSzPts val="2000"/>
              <a:buChar char="•"/>
            </a:pPr>
            <a:r>
              <a:rPr lang="en-US" sz="2000"/>
              <a:t>Use both one or two level servers (ratio, pools, timeseries).</a:t>
            </a:r>
            <a:endParaRPr sz="2000"/>
          </a:p>
          <a:p>
            <a:pPr indent="-203200" lvl="0" marL="228600" rtl="0" algn="l">
              <a:lnSpc>
                <a:spcPct val="115000"/>
              </a:lnSpc>
              <a:spcBef>
                <a:spcPts val="0"/>
              </a:spcBef>
              <a:spcAft>
                <a:spcPts val="0"/>
              </a:spcAft>
              <a:buSzPts val="2000"/>
              <a:buChar char="•"/>
            </a:pPr>
            <a:r>
              <a:rPr lang="en-US" sz="2000"/>
              <a:t>Test the affinity of XIOS servers to reduce data movement.</a:t>
            </a:r>
            <a:endParaRPr sz="2000"/>
          </a:p>
          <a:p>
            <a:pPr indent="-203200" lvl="0" marL="228600" rtl="0" algn="l">
              <a:lnSpc>
                <a:spcPct val="115000"/>
              </a:lnSpc>
              <a:spcBef>
                <a:spcPts val="0"/>
              </a:spcBef>
              <a:spcAft>
                <a:spcPts val="0"/>
              </a:spcAft>
              <a:buSzPts val="2000"/>
              <a:buChar char="•"/>
            </a:pPr>
            <a:r>
              <a:rPr lang="en-US" sz="2000"/>
              <a:t>Local storage strategy: Write chunked netCDF files directly to the local scratch of the XIOS servers nodes.</a:t>
            </a:r>
            <a:endParaRPr sz="2000"/>
          </a:p>
        </p:txBody>
      </p:sp>
      <p:sp>
        <p:nvSpPr>
          <p:cNvPr id="125" name="Google Shape;125;p19"/>
          <p:cNvSpPr txBox="1"/>
          <p:nvPr>
            <p:ph idx="12" type="sldNum"/>
          </p:nvPr>
        </p:nvSpPr>
        <p:spPr>
          <a:xfrm>
            <a:off x="8556784" y="6333134"/>
            <a:ext cx="548700" cy="52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US"/>
              <a:t>‹#›</a:t>
            </a:fld>
            <a:endParaRPr/>
          </a:p>
        </p:txBody>
      </p:sp>
      <p:pic>
        <p:nvPicPr>
          <p:cNvPr id="126" name="Google Shape;126;p19"/>
          <p:cNvPicPr preferRelativeResize="0"/>
          <p:nvPr/>
        </p:nvPicPr>
        <p:blipFill>
          <a:blip r:embed="rId3">
            <a:alphaModFix/>
          </a:blip>
          <a:stretch>
            <a:fillRect/>
          </a:stretch>
        </p:blipFill>
        <p:spPr>
          <a:xfrm>
            <a:off x="3543013" y="6207050"/>
            <a:ext cx="2057987" cy="487500"/>
          </a:xfrm>
          <a:prstGeom prst="rect">
            <a:avLst/>
          </a:prstGeom>
          <a:noFill/>
          <a:ln>
            <a:noFill/>
          </a:ln>
        </p:spPr>
      </p:pic>
      <p:pic>
        <p:nvPicPr>
          <p:cNvPr id="127" name="Google Shape;127;p19"/>
          <p:cNvPicPr preferRelativeResize="0"/>
          <p:nvPr/>
        </p:nvPicPr>
        <p:blipFill>
          <a:blip r:embed="rId4">
            <a:alphaModFix/>
          </a:blip>
          <a:stretch>
            <a:fillRect/>
          </a:stretch>
        </p:blipFill>
        <p:spPr>
          <a:xfrm>
            <a:off x="7260460" y="6262737"/>
            <a:ext cx="568147" cy="37612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0"/>
          <p:cNvSpPr txBox="1"/>
          <p:nvPr>
            <p:ph type="title"/>
          </p:nvPr>
        </p:nvSpPr>
        <p:spPr>
          <a:xfrm>
            <a:off x="464803" y="217893"/>
            <a:ext cx="8229600" cy="8385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3500"/>
              <a:buFont typeface="Calibri"/>
              <a:buNone/>
            </a:pPr>
            <a:r>
              <a:rPr lang="en-US"/>
              <a:t>Post-processing cost benchmarks</a:t>
            </a:r>
            <a:endParaRPr/>
          </a:p>
        </p:txBody>
      </p:sp>
      <p:sp>
        <p:nvSpPr>
          <p:cNvPr id="133" name="Google Shape;133;p20"/>
          <p:cNvSpPr txBox="1"/>
          <p:nvPr>
            <p:ph idx="1" type="body"/>
          </p:nvPr>
        </p:nvSpPr>
        <p:spPr>
          <a:xfrm>
            <a:off x="464803" y="1215072"/>
            <a:ext cx="8229600" cy="4833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US" sz="2000"/>
              <a:t>Determine the cost associated to perform common filters:</a:t>
            </a:r>
            <a:endParaRPr sz="2000"/>
          </a:p>
          <a:p>
            <a:pPr indent="0" lvl="0" marL="0" rtl="0" algn="l">
              <a:lnSpc>
                <a:spcPct val="115000"/>
              </a:lnSpc>
              <a:spcBef>
                <a:spcPts val="0"/>
              </a:spcBef>
              <a:spcAft>
                <a:spcPts val="0"/>
              </a:spcAft>
              <a:buNone/>
            </a:pPr>
            <a:r>
              <a:t/>
            </a:r>
            <a:endParaRPr sz="2000"/>
          </a:p>
          <a:p>
            <a:pPr indent="-203200" lvl="0" marL="228600" rtl="0" algn="l">
              <a:lnSpc>
                <a:spcPct val="115000"/>
              </a:lnSpc>
              <a:spcBef>
                <a:spcPts val="0"/>
              </a:spcBef>
              <a:spcAft>
                <a:spcPts val="0"/>
              </a:spcAft>
              <a:buSzPts val="2000"/>
              <a:buChar char="•"/>
            </a:pPr>
            <a:r>
              <a:rPr lang="en-US" sz="2000"/>
              <a:t>Spatial filters (e.g. horizontal interpolation from unstructured to regular).</a:t>
            </a:r>
            <a:endParaRPr sz="2000"/>
          </a:p>
          <a:p>
            <a:pPr indent="0" lvl="0" marL="0" rtl="0" algn="l">
              <a:lnSpc>
                <a:spcPct val="115000"/>
              </a:lnSpc>
              <a:spcBef>
                <a:spcPts val="0"/>
              </a:spcBef>
              <a:spcAft>
                <a:spcPts val="0"/>
              </a:spcAft>
              <a:buNone/>
            </a:pPr>
            <a:r>
              <a:t/>
            </a:r>
            <a:endParaRPr sz="2000"/>
          </a:p>
          <a:p>
            <a:pPr indent="-203200" lvl="0" marL="228600" rtl="0" algn="l">
              <a:lnSpc>
                <a:spcPct val="115000"/>
              </a:lnSpc>
              <a:spcBef>
                <a:spcPts val="0"/>
              </a:spcBef>
              <a:spcAft>
                <a:spcPts val="0"/>
              </a:spcAft>
              <a:buSzPts val="2000"/>
              <a:buChar char="•"/>
            </a:pPr>
            <a:r>
              <a:rPr lang="en-US" sz="2000"/>
              <a:t>Temporal filters (e.g. daily average).</a:t>
            </a:r>
            <a:endParaRPr sz="2000"/>
          </a:p>
          <a:p>
            <a:pPr indent="0" lvl="0" marL="0" rtl="0" algn="l">
              <a:lnSpc>
                <a:spcPct val="115000"/>
              </a:lnSpc>
              <a:spcBef>
                <a:spcPts val="0"/>
              </a:spcBef>
              <a:spcAft>
                <a:spcPts val="0"/>
              </a:spcAft>
              <a:buNone/>
            </a:pPr>
            <a:r>
              <a:t/>
            </a:r>
            <a:endParaRPr sz="2000"/>
          </a:p>
          <a:p>
            <a:pPr indent="-203200" lvl="0" marL="228600" rtl="0" algn="l">
              <a:lnSpc>
                <a:spcPct val="115000"/>
              </a:lnSpc>
              <a:spcBef>
                <a:spcPts val="0"/>
              </a:spcBef>
              <a:spcAft>
                <a:spcPts val="0"/>
              </a:spcAft>
              <a:buSzPts val="2000"/>
              <a:buChar char="•"/>
            </a:pPr>
            <a:r>
              <a:rPr lang="en-US" sz="2000"/>
              <a:t>Arithmetic filters (e.g. compute wind speed and direction from u and v components).</a:t>
            </a:r>
            <a:endParaRPr sz="2000"/>
          </a:p>
          <a:p>
            <a:pPr indent="0" lvl="0" marL="0" rtl="0" algn="l">
              <a:lnSpc>
                <a:spcPct val="115000"/>
              </a:lnSpc>
              <a:spcBef>
                <a:spcPts val="0"/>
              </a:spcBef>
              <a:spcAft>
                <a:spcPts val="0"/>
              </a:spcAft>
              <a:buNone/>
            </a:pPr>
            <a:r>
              <a:t/>
            </a:r>
            <a:endParaRPr sz="2000"/>
          </a:p>
          <a:p>
            <a:pPr indent="-203200" lvl="0" marL="228600" rtl="0" algn="l">
              <a:lnSpc>
                <a:spcPct val="115000"/>
              </a:lnSpc>
              <a:spcBef>
                <a:spcPts val="0"/>
              </a:spcBef>
              <a:spcAft>
                <a:spcPts val="0"/>
              </a:spcAft>
              <a:buSzPts val="2000"/>
              <a:buChar char="•"/>
            </a:pPr>
            <a:r>
              <a:rPr lang="en-US" sz="2000"/>
              <a:t>Compression filter.</a:t>
            </a:r>
            <a:endParaRPr sz="2000"/>
          </a:p>
          <a:p>
            <a:pPr indent="-215900" lvl="1" marL="685800" rtl="0" algn="l">
              <a:lnSpc>
                <a:spcPct val="115000"/>
              </a:lnSpc>
              <a:spcBef>
                <a:spcPts val="0"/>
              </a:spcBef>
              <a:spcAft>
                <a:spcPts val="0"/>
              </a:spcAft>
              <a:buSzPts val="1800"/>
              <a:buChar char="•"/>
            </a:pPr>
            <a:r>
              <a:rPr lang="en-US" sz="1800"/>
              <a:t>In the future explore the new parallel compression of HDF5.</a:t>
            </a:r>
            <a:endParaRPr sz="2000"/>
          </a:p>
        </p:txBody>
      </p:sp>
      <p:sp>
        <p:nvSpPr>
          <p:cNvPr id="134" name="Google Shape;134;p20"/>
          <p:cNvSpPr txBox="1"/>
          <p:nvPr>
            <p:ph idx="12" type="sldNum"/>
          </p:nvPr>
        </p:nvSpPr>
        <p:spPr>
          <a:xfrm>
            <a:off x="8556784" y="6333134"/>
            <a:ext cx="548700" cy="52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fld id="{00000000-1234-1234-1234-123412341234}" type="slidenum">
              <a:rPr lang="en-US"/>
              <a:t>‹#›</a:t>
            </a:fld>
            <a:endParaRPr/>
          </a:p>
        </p:txBody>
      </p:sp>
      <p:pic>
        <p:nvPicPr>
          <p:cNvPr id="135" name="Google Shape;135;p20"/>
          <p:cNvPicPr preferRelativeResize="0"/>
          <p:nvPr/>
        </p:nvPicPr>
        <p:blipFill>
          <a:blip r:embed="rId3">
            <a:alphaModFix/>
          </a:blip>
          <a:stretch>
            <a:fillRect/>
          </a:stretch>
        </p:blipFill>
        <p:spPr>
          <a:xfrm>
            <a:off x="3543013" y="6207050"/>
            <a:ext cx="2057987" cy="487500"/>
          </a:xfrm>
          <a:prstGeom prst="rect">
            <a:avLst/>
          </a:prstGeom>
          <a:noFill/>
          <a:ln>
            <a:noFill/>
          </a:ln>
        </p:spPr>
      </p:pic>
      <p:pic>
        <p:nvPicPr>
          <p:cNvPr id="136" name="Google Shape;136;p20"/>
          <p:cNvPicPr preferRelativeResize="0"/>
          <p:nvPr/>
        </p:nvPicPr>
        <p:blipFill>
          <a:blip r:embed="rId4">
            <a:alphaModFix/>
          </a:blip>
          <a:stretch>
            <a:fillRect/>
          </a:stretch>
        </p:blipFill>
        <p:spPr>
          <a:xfrm>
            <a:off x="7260460" y="6262737"/>
            <a:ext cx="568147" cy="37612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Tema de Office">
  <a:themeElements>
    <a:clrScheme name="Personalizado 1">
      <a:dk1>
        <a:srgbClr val="000000"/>
      </a:dk1>
      <a:lt1>
        <a:srgbClr val="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e Office">
  <a:themeElements>
    <a:clrScheme name="Personalizado 1">
      <a:dk1>
        <a:srgbClr val="000000"/>
      </a:dk1>
      <a:lt1>
        <a:srgbClr val="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