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4"/>
  </p:notesMasterIdLst>
  <p:sldIdLst>
    <p:sldId id="392" r:id="rId2"/>
    <p:sldId id="422" r:id="rId3"/>
    <p:sldId id="397" r:id="rId4"/>
    <p:sldId id="410" r:id="rId5"/>
    <p:sldId id="409" r:id="rId6"/>
    <p:sldId id="416" r:id="rId7"/>
    <p:sldId id="420" r:id="rId8"/>
    <p:sldId id="412" r:id="rId9"/>
    <p:sldId id="408" r:id="rId10"/>
    <p:sldId id="402" r:id="rId11"/>
    <p:sldId id="401" r:id="rId12"/>
    <p:sldId id="417" r:id="rId13"/>
    <p:sldId id="418" r:id="rId14"/>
    <p:sldId id="413" r:id="rId15"/>
    <p:sldId id="394" r:id="rId16"/>
    <p:sldId id="395" r:id="rId17"/>
    <p:sldId id="415" r:id="rId18"/>
    <p:sldId id="405" r:id="rId19"/>
    <p:sldId id="406" r:id="rId20"/>
    <p:sldId id="423" r:id="rId21"/>
    <p:sldId id="407" r:id="rId22"/>
    <p:sldId id="39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0"/>
    <a:srgbClr val="1D3176"/>
    <a:srgbClr val="2F5597"/>
    <a:srgbClr val="8FAADC"/>
    <a:srgbClr val="31681E"/>
    <a:srgbClr val="477A2E"/>
    <a:srgbClr val="58A539"/>
    <a:srgbClr val="DCEFD5"/>
    <a:srgbClr val="1F4113"/>
    <a:srgbClr val="D5F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9929" autoAdjust="0"/>
  </p:normalViewPr>
  <p:slideViewPr>
    <p:cSldViewPr snapToGrid="0">
      <p:cViewPr varScale="1">
        <p:scale>
          <a:sx n="85" d="100"/>
          <a:sy n="85" d="100"/>
        </p:scale>
        <p:origin x="1494" y="60"/>
      </p:cViewPr>
      <p:guideLst>
        <p:guide orient="horz" pos="3997"/>
        <p:guide pos="3840"/>
      </p:guideLst>
    </p:cSldViewPr>
  </p:slideViewPr>
  <p:notesTextViewPr>
    <p:cViewPr>
      <p:scale>
        <a:sx n="3" d="2"/>
        <a:sy n="3" d="2"/>
      </p:scale>
      <p:origin x="0" y="0"/>
    </p:cViewPr>
  </p:notesTextViewPr>
  <p:sorterViewPr>
    <p:cViewPr>
      <p:scale>
        <a:sx n="80" d="100"/>
        <a:sy n="8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0A98B-92B9-4661-8148-70A28B87BFA7}" type="datetimeFigureOut">
              <a:rPr lang="es-ES" smtClean="0"/>
              <a:t>11/04/2019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0EC59-92A8-49D9-A266-1F666DA847F6}" type="slidenum">
              <a:rPr lang="es-ES" smtClean="0"/>
              <a:t>‹Nº›</a:t>
            </a:fld>
            <a:endParaRPr lang="es-ES"/>
          </a:p>
        </p:txBody>
      </p:sp>
    </p:spTree>
    <p:extLst>
      <p:ext uri="{BB962C8B-B14F-4D97-AF65-F5344CB8AC3E}">
        <p14:creationId xmlns:p14="http://schemas.microsoft.com/office/powerpoint/2010/main" val="304982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smtClean="0"/>
              <a:t>Good morning, I will show you our</a:t>
            </a:r>
            <a:r>
              <a:rPr lang="en-US" baseline="0" noProof="0" dirty="0" smtClean="0"/>
              <a:t> work on assimilating </a:t>
            </a:r>
            <a:r>
              <a:rPr lang="en-US" baseline="0" noProof="0" dirty="0" err="1" smtClean="0"/>
              <a:t>lidar</a:t>
            </a:r>
            <a:r>
              <a:rPr lang="en-US" baseline="0" noProof="0" dirty="0" smtClean="0"/>
              <a:t> dust extinction profiles in a chemical transport model. First I would like to thank to my collaborators at BSC and TROPOS:</a:t>
            </a:r>
          </a:p>
          <a:p>
            <a:endParaRPr lang="en-US" baseline="0" noProof="0" dirty="0" smtClean="0"/>
          </a:p>
          <a:p>
            <a:r>
              <a:rPr lang="en-US" baseline="0" noProof="0" dirty="0" smtClean="0"/>
              <a:t>The most usual aerosol data assimilation uses aerosol optical depth as observations, which gives no information about the aerosol vertical structure. Assimilating LIDAR extinction could potentially give information in the vertical, as a dust plume height, for example. We are interesting in the characterization of the uncertainty of the simulation on the vertical dimension, that can be really useful for the profile assimilation. I will show our developments on this by the example of a case of stud</a:t>
            </a:r>
          </a:p>
          <a:p>
            <a:r>
              <a:rPr lang="en-US" baseline="0" noProof="0" dirty="0" smtClean="0"/>
              <a:t>This is a work in progress. </a:t>
            </a:r>
            <a:endParaRPr lang="en-US" noProof="0"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1</a:t>
            </a:fld>
            <a:endParaRPr lang="es-ES"/>
          </a:p>
        </p:txBody>
      </p:sp>
    </p:spTree>
    <p:extLst>
      <p:ext uri="{BB962C8B-B14F-4D97-AF65-F5344CB8AC3E}">
        <p14:creationId xmlns:p14="http://schemas.microsoft.com/office/powerpoint/2010/main" val="2696548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10</a:t>
            </a:fld>
            <a:endParaRPr lang="es-ES"/>
          </a:p>
        </p:txBody>
      </p:sp>
    </p:spTree>
    <p:extLst>
      <p:ext uri="{BB962C8B-B14F-4D97-AF65-F5344CB8AC3E}">
        <p14:creationId xmlns:p14="http://schemas.microsoft.com/office/powerpoint/2010/main" val="527584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Top : </a:t>
            </a:r>
            <a:r>
              <a:rPr lang="es-ES" dirty="0" err="1" smtClean="0"/>
              <a:t>first</a:t>
            </a:r>
            <a:r>
              <a:rPr lang="es-ES" dirty="0" smtClean="0"/>
              <a:t> </a:t>
            </a:r>
            <a:r>
              <a:rPr lang="es-ES" dirty="0" err="1" smtClean="0"/>
              <a:t>part</a:t>
            </a:r>
            <a:r>
              <a:rPr lang="es-ES" dirty="0" smtClean="0"/>
              <a:t> of </a:t>
            </a:r>
            <a:r>
              <a:rPr lang="es-ES" dirty="0" err="1" smtClean="0"/>
              <a:t>the</a:t>
            </a:r>
            <a:r>
              <a:rPr lang="es-ES" dirty="0" smtClean="0"/>
              <a:t> </a:t>
            </a:r>
            <a:r>
              <a:rPr lang="es-ES" dirty="0" err="1" smtClean="0"/>
              <a:t>plume</a:t>
            </a:r>
            <a:r>
              <a:rPr lang="es-ES" dirty="0" smtClean="0"/>
              <a:t>. 20_2159</a:t>
            </a:r>
          </a:p>
          <a:p>
            <a:r>
              <a:rPr lang="es-ES" dirty="0" smtClean="0"/>
              <a:t>No </a:t>
            </a:r>
            <a:r>
              <a:rPr lang="es-ES" dirty="0" err="1" smtClean="0"/>
              <a:t>assimilation</a:t>
            </a:r>
            <a:r>
              <a:rPr lang="es-ES" dirty="0" smtClean="0"/>
              <a:t> </a:t>
            </a:r>
            <a:r>
              <a:rPr lang="es-ES" dirty="0" err="1" smtClean="0"/>
              <a:t>seems</a:t>
            </a:r>
            <a:r>
              <a:rPr lang="es-ES" dirty="0" smtClean="0"/>
              <a:t> to be </a:t>
            </a:r>
            <a:r>
              <a:rPr lang="es-ES" dirty="0" err="1" smtClean="0"/>
              <a:t>better</a:t>
            </a:r>
            <a:r>
              <a:rPr lang="es-ES" dirty="0" smtClean="0"/>
              <a:t> </a:t>
            </a:r>
            <a:r>
              <a:rPr lang="es-ES" dirty="0" err="1" smtClean="0"/>
              <a:t>than</a:t>
            </a:r>
            <a:r>
              <a:rPr lang="es-ES" baseline="0" dirty="0" smtClean="0"/>
              <a:t> </a:t>
            </a:r>
            <a:r>
              <a:rPr lang="es-ES" baseline="0" dirty="0" err="1" smtClean="0"/>
              <a:t>forecast</a:t>
            </a:r>
            <a:r>
              <a:rPr lang="es-ES" baseline="0" dirty="0" smtClean="0"/>
              <a:t> and </a:t>
            </a:r>
            <a:r>
              <a:rPr lang="es-ES" baseline="0" dirty="0" err="1" smtClean="0"/>
              <a:t>analysis</a:t>
            </a:r>
            <a:r>
              <a:rPr lang="es-ES" baseline="0" dirty="0" smtClean="0"/>
              <a:t>. </a:t>
            </a:r>
          </a:p>
          <a:p>
            <a:r>
              <a:rPr lang="es-ES" baseline="0" dirty="0" err="1" smtClean="0"/>
              <a:t>Altitude</a:t>
            </a:r>
            <a:r>
              <a:rPr lang="es-ES" baseline="0" dirty="0" smtClean="0"/>
              <a:t> of </a:t>
            </a:r>
            <a:r>
              <a:rPr lang="es-ES" baseline="0" dirty="0" err="1" smtClean="0"/>
              <a:t>the</a:t>
            </a:r>
            <a:r>
              <a:rPr lang="es-ES" baseline="0" dirty="0" smtClean="0"/>
              <a:t> </a:t>
            </a:r>
            <a:r>
              <a:rPr lang="es-ES" baseline="0" dirty="0" err="1" smtClean="0"/>
              <a:t>plume</a:t>
            </a:r>
            <a:r>
              <a:rPr lang="es-ES" baseline="0" dirty="0" smtClean="0"/>
              <a:t> </a:t>
            </a:r>
            <a:r>
              <a:rPr lang="es-ES" baseline="0" dirty="0" err="1" smtClean="0"/>
              <a:t>is</a:t>
            </a:r>
            <a:r>
              <a:rPr lang="es-ES" baseline="0" dirty="0" smtClean="0"/>
              <a:t> </a:t>
            </a:r>
            <a:r>
              <a:rPr lang="es-ES" baseline="0" dirty="0" err="1" smtClean="0"/>
              <a:t>sligthy</a:t>
            </a:r>
            <a:r>
              <a:rPr lang="es-ES" baseline="0" dirty="0" smtClean="0"/>
              <a:t> </a:t>
            </a:r>
            <a:r>
              <a:rPr lang="es-ES" baseline="0" dirty="0" err="1" smtClean="0"/>
              <a:t>better</a:t>
            </a:r>
            <a:r>
              <a:rPr lang="es-ES" baseline="0" dirty="0" smtClean="0"/>
              <a:t> in 2M-1D case</a:t>
            </a:r>
          </a:p>
          <a:p>
            <a:endParaRPr lang="es-ES" dirty="0" smtClean="0"/>
          </a:p>
          <a:p>
            <a:endParaRPr lang="es-ES" dirty="0" smtClean="0"/>
          </a:p>
          <a:p>
            <a:endParaRPr lang="es-ES" dirty="0" smtClean="0"/>
          </a:p>
          <a:p>
            <a:r>
              <a:rPr lang="es-ES" dirty="0" err="1" smtClean="0"/>
              <a:t>Bottom</a:t>
            </a:r>
            <a:r>
              <a:rPr lang="es-ES" dirty="0" smtClean="0"/>
              <a:t>:</a:t>
            </a:r>
            <a:r>
              <a:rPr lang="es-ES" baseline="0" dirty="0" smtClean="0"/>
              <a:t> </a:t>
            </a:r>
            <a:r>
              <a:rPr lang="es-ES" baseline="0" dirty="0" err="1" smtClean="0"/>
              <a:t>last</a:t>
            </a:r>
            <a:r>
              <a:rPr lang="es-ES" baseline="0" dirty="0" smtClean="0"/>
              <a:t> </a:t>
            </a:r>
            <a:r>
              <a:rPr lang="es-ES" baseline="0" dirty="0" err="1" smtClean="0"/>
              <a:t>profile</a:t>
            </a:r>
            <a:r>
              <a:rPr lang="es-ES" baseline="0" dirty="0" smtClean="0"/>
              <a:t>, </a:t>
            </a:r>
            <a:r>
              <a:rPr lang="es-ES" baseline="0" dirty="0" err="1" smtClean="0"/>
              <a:t>where</a:t>
            </a:r>
            <a:r>
              <a:rPr lang="es-ES" baseline="0" dirty="0" smtClean="0"/>
              <a:t> </a:t>
            </a:r>
            <a:r>
              <a:rPr lang="es-ES" baseline="0" dirty="0" err="1" smtClean="0"/>
              <a:t>the</a:t>
            </a:r>
            <a:r>
              <a:rPr lang="es-ES" baseline="0" dirty="0" smtClean="0"/>
              <a:t>  </a:t>
            </a:r>
            <a:r>
              <a:rPr lang="es-ES" baseline="0" dirty="0" err="1" smtClean="0"/>
              <a:t>plume</a:t>
            </a:r>
            <a:r>
              <a:rPr lang="es-ES" baseline="0" dirty="0" smtClean="0"/>
              <a:t> </a:t>
            </a:r>
            <a:r>
              <a:rPr lang="es-ES" baseline="0" dirty="0" err="1" smtClean="0"/>
              <a:t>overpass</a:t>
            </a:r>
            <a:r>
              <a:rPr lang="es-ES" baseline="0" dirty="0" smtClean="0"/>
              <a:t> </a:t>
            </a:r>
            <a:r>
              <a:rPr lang="es-ES" baseline="0" dirty="0" err="1" smtClean="0"/>
              <a:t>haifa</a:t>
            </a:r>
            <a:endParaRPr lang="en-GB"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11</a:t>
            </a:fld>
            <a:endParaRPr lang="es-ES"/>
          </a:p>
        </p:txBody>
      </p:sp>
    </p:spTree>
    <p:extLst>
      <p:ext uri="{BB962C8B-B14F-4D97-AF65-F5344CB8AC3E}">
        <p14:creationId xmlns:p14="http://schemas.microsoft.com/office/powerpoint/2010/main" val="277765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There</a:t>
            </a:r>
            <a:r>
              <a:rPr lang="es-ES" baseline="0" dirty="0" smtClean="0"/>
              <a:t> </a:t>
            </a:r>
            <a:r>
              <a:rPr lang="es-ES" baseline="0" dirty="0" err="1" smtClean="0"/>
              <a:t>is</a:t>
            </a:r>
            <a:r>
              <a:rPr lang="es-ES" baseline="0" dirty="0" smtClean="0"/>
              <a:t> a </a:t>
            </a:r>
            <a:r>
              <a:rPr lang="es-ES" baseline="0" dirty="0" err="1" smtClean="0"/>
              <a:t>large</a:t>
            </a:r>
            <a:r>
              <a:rPr lang="es-ES" baseline="0" dirty="0" smtClean="0"/>
              <a:t> </a:t>
            </a:r>
            <a:r>
              <a:rPr lang="es-ES" baseline="0" dirty="0" err="1" smtClean="0"/>
              <a:t>dust</a:t>
            </a:r>
            <a:r>
              <a:rPr lang="es-ES" baseline="0" dirty="0" smtClean="0"/>
              <a:t> </a:t>
            </a:r>
            <a:r>
              <a:rPr lang="es-ES" baseline="0" dirty="0" err="1" smtClean="0"/>
              <a:t>increase</a:t>
            </a:r>
            <a:r>
              <a:rPr lang="es-ES" baseline="0" dirty="0" smtClean="0"/>
              <a:t> in </a:t>
            </a:r>
            <a:r>
              <a:rPr lang="es-ES" baseline="0" dirty="0" err="1" smtClean="0"/>
              <a:t>lower</a:t>
            </a:r>
            <a:r>
              <a:rPr lang="es-ES" baseline="0" dirty="0" smtClean="0"/>
              <a:t> </a:t>
            </a:r>
            <a:r>
              <a:rPr lang="es-ES" baseline="0" dirty="0" err="1" smtClean="0"/>
              <a:t>levels</a:t>
            </a:r>
            <a:r>
              <a:rPr lang="es-ES" baseline="0" dirty="0" smtClean="0"/>
              <a:t> : </a:t>
            </a:r>
            <a:r>
              <a:rPr lang="es-ES" baseline="0" dirty="0" err="1" smtClean="0"/>
              <a:t>emission</a:t>
            </a:r>
            <a:r>
              <a:rPr lang="es-ES" baseline="0" dirty="0" smtClean="0"/>
              <a:t> </a:t>
            </a:r>
            <a:r>
              <a:rPr lang="es-ES" baseline="0" dirty="0" err="1" smtClean="0"/>
              <a:t>from</a:t>
            </a:r>
            <a:r>
              <a:rPr lang="es-ES" baseline="0" dirty="0" smtClean="0"/>
              <a:t> </a:t>
            </a:r>
            <a:r>
              <a:rPr lang="es-ES" baseline="0" dirty="0" err="1" smtClean="0"/>
              <a:t>lybia</a:t>
            </a:r>
            <a:r>
              <a:rPr lang="es-ES" baseline="0" dirty="0" smtClean="0"/>
              <a:t> </a:t>
            </a:r>
            <a:r>
              <a:rPr lang="es-ES" baseline="0" dirty="0" err="1" smtClean="0"/>
              <a:t>that</a:t>
            </a:r>
            <a:r>
              <a:rPr lang="es-ES" baseline="0" dirty="0" smtClean="0"/>
              <a:t> are </a:t>
            </a:r>
            <a:r>
              <a:rPr lang="es-ES" baseline="0" dirty="0" err="1" smtClean="0"/>
              <a:t>not</a:t>
            </a:r>
            <a:r>
              <a:rPr lang="es-ES" baseline="0" dirty="0" smtClean="0"/>
              <a:t> </a:t>
            </a:r>
            <a:r>
              <a:rPr lang="es-ES" baseline="0" dirty="0" err="1" smtClean="0"/>
              <a:t>observed</a:t>
            </a:r>
            <a:r>
              <a:rPr lang="es-ES" baseline="0" dirty="0" smtClean="0"/>
              <a:t> </a:t>
            </a:r>
            <a:r>
              <a:rPr lang="es-ES" baseline="0" dirty="0" err="1" smtClean="0"/>
              <a:t>by</a:t>
            </a:r>
            <a:r>
              <a:rPr lang="es-ES" baseline="0" dirty="0" smtClean="0"/>
              <a:t> </a:t>
            </a:r>
            <a:r>
              <a:rPr lang="es-ES" baseline="0" dirty="0" err="1" smtClean="0"/>
              <a:t>the</a:t>
            </a:r>
            <a:r>
              <a:rPr lang="es-ES" baseline="0" dirty="0" smtClean="0"/>
              <a:t> </a:t>
            </a:r>
            <a:r>
              <a:rPr lang="es-ES" baseline="0" dirty="0" err="1" smtClean="0"/>
              <a:t>assimilated</a:t>
            </a:r>
            <a:r>
              <a:rPr lang="es-ES" baseline="0" dirty="0" smtClean="0"/>
              <a:t> </a:t>
            </a:r>
            <a:r>
              <a:rPr lang="es-ES" baseline="0" dirty="0" err="1" smtClean="0"/>
              <a:t>lidars</a:t>
            </a:r>
            <a:r>
              <a:rPr lang="es-ES" baseline="0" dirty="0" smtClean="0"/>
              <a:t>. </a:t>
            </a:r>
          </a:p>
          <a:p>
            <a:endParaRPr lang="es-ES" dirty="0" smtClean="0"/>
          </a:p>
          <a:p>
            <a:r>
              <a:rPr lang="es-ES" baseline="0" dirty="0" err="1" smtClean="0"/>
              <a:t>Again</a:t>
            </a:r>
            <a:r>
              <a:rPr lang="es-ES" baseline="0" dirty="0" smtClean="0"/>
              <a:t>, no </a:t>
            </a:r>
            <a:r>
              <a:rPr lang="es-ES" baseline="0" dirty="0" err="1" smtClean="0"/>
              <a:t>assimliation</a:t>
            </a:r>
            <a:r>
              <a:rPr lang="es-ES" baseline="0" dirty="0" smtClean="0"/>
              <a:t> run </a:t>
            </a:r>
            <a:r>
              <a:rPr lang="es-ES" baseline="0" dirty="0" err="1" smtClean="0"/>
              <a:t>is</a:t>
            </a:r>
            <a:r>
              <a:rPr lang="es-ES" baseline="0" dirty="0" smtClean="0"/>
              <a:t> </a:t>
            </a:r>
            <a:r>
              <a:rPr lang="es-ES" baseline="0" dirty="0" err="1" smtClean="0"/>
              <a:t>better</a:t>
            </a:r>
            <a:r>
              <a:rPr lang="es-ES" baseline="0" dirty="0" smtClean="0"/>
              <a:t> </a:t>
            </a:r>
            <a:r>
              <a:rPr lang="es-ES" baseline="0" dirty="0" err="1" smtClean="0"/>
              <a:t>than</a:t>
            </a:r>
            <a:r>
              <a:rPr lang="es-ES" baseline="0" dirty="0" smtClean="0"/>
              <a:t> </a:t>
            </a:r>
            <a:r>
              <a:rPr lang="es-ES" baseline="0" dirty="0" err="1" smtClean="0"/>
              <a:t>forecast</a:t>
            </a:r>
            <a:r>
              <a:rPr lang="es-ES" baseline="0" dirty="0" smtClean="0"/>
              <a:t> and </a:t>
            </a:r>
            <a:r>
              <a:rPr lang="es-ES" baseline="0" dirty="0" err="1" smtClean="0"/>
              <a:t>analysis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only-ginoux</a:t>
            </a:r>
            <a:r>
              <a:rPr lang="es-ES" baseline="0" dirty="0" smtClean="0"/>
              <a:t> </a:t>
            </a:r>
            <a:r>
              <a:rPr lang="es-ES" baseline="0" dirty="0" err="1" smtClean="0"/>
              <a:t>dust</a:t>
            </a:r>
            <a:r>
              <a:rPr lang="es-ES" baseline="0" dirty="0" smtClean="0"/>
              <a:t> </a:t>
            </a:r>
            <a:r>
              <a:rPr lang="es-ES" baseline="0" dirty="0" err="1" smtClean="0"/>
              <a:t>emissions</a:t>
            </a:r>
            <a:r>
              <a:rPr lang="es-ES" baseline="0" dirty="0" smtClean="0"/>
              <a:t>. (</a:t>
            </a:r>
            <a:r>
              <a:rPr lang="es-ES" baseline="0" dirty="0" err="1" smtClean="0"/>
              <a:t>two</a:t>
            </a:r>
            <a:r>
              <a:rPr lang="es-ES" baseline="0" dirty="0" smtClean="0"/>
              <a:t> </a:t>
            </a:r>
            <a:r>
              <a:rPr lang="es-ES" baseline="0" dirty="0" err="1" smtClean="0"/>
              <a:t>left</a:t>
            </a:r>
            <a:r>
              <a:rPr lang="es-ES" baseline="0" dirty="0" smtClean="0"/>
              <a:t> </a:t>
            </a:r>
            <a:r>
              <a:rPr lang="es-ES" baseline="0" dirty="0" err="1" smtClean="0"/>
              <a:t>panels</a:t>
            </a:r>
            <a:r>
              <a:rPr lang="es-ES" baseline="0" dirty="0" smtClean="0"/>
              <a:t>)</a:t>
            </a:r>
            <a:endParaRPr lang="en-GB"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12</a:t>
            </a:fld>
            <a:endParaRPr lang="es-ES"/>
          </a:p>
        </p:txBody>
      </p:sp>
    </p:spTree>
    <p:extLst>
      <p:ext uri="{BB962C8B-B14F-4D97-AF65-F5344CB8AC3E}">
        <p14:creationId xmlns:p14="http://schemas.microsoft.com/office/powerpoint/2010/main" val="965242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solidFill>
                <a:srgbClr val="1A5FBC"/>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solidFill>
                <a:srgbClr val="1A5FBC"/>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solidFill>
                <a:srgbClr val="1A5FBC"/>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solidFill>
                  <a:srgbClr val="1A5FBC"/>
                </a:solidFill>
              </a:rPr>
              <a:t>Operational</a:t>
            </a:r>
            <a:r>
              <a:rPr lang="es-ES" dirty="0" smtClean="0">
                <a:solidFill>
                  <a:srgbClr val="1A5FBC"/>
                </a:solidFill>
              </a:rPr>
              <a:t> </a:t>
            </a:r>
            <a:r>
              <a:rPr lang="es-ES" b="1" dirty="0" err="1" smtClean="0">
                <a:solidFill>
                  <a:srgbClr val="1A5FBC"/>
                </a:solidFill>
              </a:rPr>
              <a:t>dust</a:t>
            </a:r>
            <a:r>
              <a:rPr lang="es-ES" b="1" dirty="0" smtClean="0">
                <a:solidFill>
                  <a:srgbClr val="1A5FBC"/>
                </a:solidFill>
              </a:rPr>
              <a:t> </a:t>
            </a:r>
            <a:r>
              <a:rPr lang="es-ES" b="1" dirty="0" err="1" smtClean="0">
                <a:solidFill>
                  <a:srgbClr val="1A5FBC"/>
                </a:solidFill>
              </a:rPr>
              <a:t>forecast</a:t>
            </a:r>
            <a:r>
              <a:rPr lang="es-ES" b="1" dirty="0" smtClean="0">
                <a:solidFill>
                  <a:srgbClr val="1A5FBC"/>
                </a:solidFill>
              </a:rPr>
              <a:t> </a:t>
            </a:r>
            <a:r>
              <a:rPr lang="es-ES" dirty="0" smtClean="0">
                <a:solidFill>
                  <a:srgbClr val="1A5FBC"/>
                </a:solidFill>
              </a:rPr>
              <a:t>and </a:t>
            </a:r>
            <a:r>
              <a:rPr lang="es-ES" b="1" dirty="0" err="1" smtClean="0">
                <a:solidFill>
                  <a:srgbClr val="1A5FBC"/>
                </a:solidFill>
              </a:rPr>
              <a:t>dust</a:t>
            </a:r>
            <a:r>
              <a:rPr lang="es-ES" b="1" dirty="0" smtClean="0">
                <a:solidFill>
                  <a:srgbClr val="1A5FBC"/>
                </a:solidFill>
              </a:rPr>
              <a:t> </a:t>
            </a:r>
            <a:r>
              <a:rPr lang="es-ES" b="1" dirty="0" err="1" smtClean="0">
                <a:solidFill>
                  <a:srgbClr val="1A5FBC"/>
                </a:solidFill>
              </a:rPr>
              <a:t>reanalyses</a:t>
            </a:r>
            <a:r>
              <a:rPr lang="es-ES" b="1" dirty="0" smtClean="0">
                <a:solidFill>
                  <a:srgbClr val="1A5FBC"/>
                </a:solidFill>
              </a:rPr>
              <a:t> </a:t>
            </a:r>
            <a:r>
              <a:rPr lang="es-ES" dirty="0" smtClean="0">
                <a:solidFill>
                  <a:srgbClr val="1A5FBC"/>
                </a:solidFill>
              </a:rPr>
              <a:t>are </a:t>
            </a:r>
            <a:r>
              <a:rPr lang="es-ES" dirty="0" err="1" smtClean="0">
                <a:solidFill>
                  <a:srgbClr val="1A5FBC"/>
                </a:solidFill>
              </a:rPr>
              <a:t>produced</a:t>
            </a:r>
            <a:r>
              <a:rPr lang="es-ES" dirty="0" smtClean="0">
                <a:solidFill>
                  <a:srgbClr val="1A5FBC"/>
                </a:solidFill>
              </a:rPr>
              <a:t> in </a:t>
            </a:r>
            <a:r>
              <a:rPr lang="es-ES" dirty="0" err="1" smtClean="0">
                <a:solidFill>
                  <a:srgbClr val="1A5FBC"/>
                </a:solidFill>
              </a:rPr>
              <a:t>the</a:t>
            </a:r>
            <a:r>
              <a:rPr lang="es-ES" dirty="0" smtClean="0">
                <a:solidFill>
                  <a:srgbClr val="1A5FBC"/>
                </a:solidFill>
              </a:rPr>
              <a:t> </a:t>
            </a:r>
            <a:r>
              <a:rPr lang="es-ES" dirty="0" err="1" smtClean="0">
                <a:solidFill>
                  <a:srgbClr val="1A5FBC"/>
                </a:solidFill>
              </a:rPr>
              <a:t>framework</a:t>
            </a:r>
            <a:r>
              <a:rPr lang="es-ES" dirty="0" smtClean="0">
                <a:solidFill>
                  <a:srgbClr val="1A5FBC"/>
                </a:solidFill>
              </a:rPr>
              <a:t> of aerosol data </a:t>
            </a:r>
            <a:r>
              <a:rPr lang="es-ES" dirty="0" err="1" smtClean="0">
                <a:solidFill>
                  <a:srgbClr val="1A5FBC"/>
                </a:solidFill>
              </a:rPr>
              <a:t>assimilation</a:t>
            </a:r>
            <a:r>
              <a:rPr lang="es-ES" dirty="0" smtClean="0">
                <a:solidFill>
                  <a:srgbClr val="1A5FBC"/>
                </a:solidFill>
              </a:rPr>
              <a:t>, </a:t>
            </a:r>
            <a:r>
              <a:rPr lang="es-ES" dirty="0" err="1" smtClean="0">
                <a:solidFill>
                  <a:srgbClr val="1A5FBC"/>
                </a:solidFill>
              </a:rPr>
              <a:t>where</a:t>
            </a:r>
            <a:r>
              <a:rPr lang="es-ES" dirty="0" smtClean="0">
                <a:solidFill>
                  <a:srgbClr val="1A5FBC"/>
                </a:solidFill>
              </a:rPr>
              <a:t> </a:t>
            </a:r>
            <a:r>
              <a:rPr lang="es-ES" b="1" dirty="0" smtClean="0">
                <a:solidFill>
                  <a:srgbClr val="1A5FBC"/>
                </a:solidFill>
              </a:rPr>
              <a:t>total AOD </a:t>
            </a:r>
            <a:r>
              <a:rPr lang="es-ES" dirty="0" err="1" smtClean="0">
                <a:solidFill>
                  <a:srgbClr val="1A5FBC"/>
                </a:solidFill>
              </a:rPr>
              <a:t>is</a:t>
            </a:r>
            <a:r>
              <a:rPr lang="es-ES" dirty="0" smtClean="0">
                <a:solidFill>
                  <a:srgbClr val="1A5FBC"/>
                </a:solidFill>
              </a:rPr>
              <a:t> </a:t>
            </a:r>
            <a:r>
              <a:rPr lang="es-ES" dirty="0" err="1" smtClean="0">
                <a:solidFill>
                  <a:srgbClr val="1A5FBC"/>
                </a:solidFill>
              </a:rPr>
              <a:t>used</a:t>
            </a:r>
            <a:r>
              <a:rPr lang="es-ES" dirty="0" smtClean="0">
                <a:solidFill>
                  <a:srgbClr val="1A5FBC"/>
                </a:solidFill>
              </a:rPr>
              <a:t> to </a:t>
            </a:r>
            <a:r>
              <a:rPr lang="es-ES" dirty="0" err="1" smtClean="0">
                <a:solidFill>
                  <a:srgbClr val="1A5FBC"/>
                </a:solidFill>
              </a:rPr>
              <a:t>constrain</a:t>
            </a:r>
            <a:r>
              <a:rPr lang="es-ES" dirty="0" smtClean="0">
                <a:solidFill>
                  <a:srgbClr val="1A5FBC"/>
                </a:solidFill>
              </a:rPr>
              <a:t> </a:t>
            </a:r>
            <a:r>
              <a:rPr lang="es-ES" dirty="0" err="1" smtClean="0">
                <a:solidFill>
                  <a:srgbClr val="1A5FBC"/>
                </a:solidFill>
              </a:rPr>
              <a:t>all</a:t>
            </a:r>
            <a:r>
              <a:rPr lang="es-ES" dirty="0" smtClean="0">
                <a:solidFill>
                  <a:srgbClr val="1A5FBC"/>
                </a:solidFill>
              </a:rPr>
              <a:t> </a:t>
            </a:r>
            <a:r>
              <a:rPr lang="es-ES" dirty="0" err="1" smtClean="0">
                <a:solidFill>
                  <a:srgbClr val="1A5FBC"/>
                </a:solidFill>
              </a:rPr>
              <a:t>the</a:t>
            </a:r>
            <a:r>
              <a:rPr lang="es-ES" dirty="0" smtClean="0">
                <a:solidFill>
                  <a:srgbClr val="1A5FBC"/>
                </a:solidFill>
              </a:rPr>
              <a:t> </a:t>
            </a:r>
            <a:r>
              <a:rPr lang="es-ES" dirty="0" err="1" smtClean="0">
                <a:solidFill>
                  <a:srgbClr val="1A5FBC"/>
                </a:solidFill>
              </a:rPr>
              <a:t>main</a:t>
            </a:r>
            <a:r>
              <a:rPr lang="es-ES" dirty="0" smtClean="0">
                <a:solidFill>
                  <a:srgbClr val="1A5FBC"/>
                </a:solidFill>
              </a:rPr>
              <a:t> aerosol </a:t>
            </a:r>
            <a:r>
              <a:rPr lang="es-ES" dirty="0" err="1" smtClean="0">
                <a:solidFill>
                  <a:srgbClr val="1A5FBC"/>
                </a:solidFill>
              </a:rPr>
              <a:t>species</a:t>
            </a:r>
            <a:endParaRPr lang="es-ES" dirty="0" smtClean="0">
              <a:solidFill>
                <a:srgbClr val="1A5FBC"/>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i="1" dirty="0" smtClean="0">
                <a:solidFill>
                  <a:srgbClr val="1A5FBC"/>
                </a:solidFill>
              </a:rPr>
              <a:t>Assess </a:t>
            </a:r>
            <a:r>
              <a:rPr lang="en-GB" altLang="en-US" i="1" dirty="0" smtClean="0">
                <a:solidFill>
                  <a:srgbClr val="1A5FBC"/>
                </a:solidFill>
              </a:rPr>
              <a:t>the potential benefit of </a:t>
            </a:r>
            <a:r>
              <a:rPr lang="en-GB" altLang="en-US" i="1" u="sng" dirty="0" smtClean="0">
                <a:solidFill>
                  <a:srgbClr val="1A5FBC"/>
                </a:solidFill>
              </a:rPr>
              <a:t>dedicated dust observation </a:t>
            </a:r>
            <a:r>
              <a:rPr lang="en-GB" altLang="en-US" i="1" dirty="0" smtClean="0">
                <a:solidFill>
                  <a:srgbClr val="1A5FBC"/>
                </a:solidFill>
              </a:rPr>
              <a:t>products in dust data assimilation</a:t>
            </a:r>
            <a:endParaRPr lang="es-ES" i="1" dirty="0" smtClean="0">
              <a:solidFill>
                <a:srgbClr val="1A5FBC"/>
              </a:solidFill>
            </a:endParaRPr>
          </a:p>
          <a:p>
            <a:endParaRPr lang="en-GB" u="sng" dirty="0" smtClean="0"/>
          </a:p>
          <a:p>
            <a:r>
              <a:rPr lang="en-GB" u="sng" dirty="0" smtClean="0"/>
              <a:t>Left side of the slide</a:t>
            </a:r>
          </a:p>
          <a:p>
            <a:endParaRPr lang="en-GB" b="1" dirty="0" smtClean="0"/>
          </a:p>
          <a:p>
            <a:r>
              <a:rPr lang="en-GB" b="1" dirty="0" smtClean="0"/>
              <a:t>Satellite observations </a:t>
            </a:r>
            <a:r>
              <a:rPr lang="en-GB" dirty="0" smtClean="0"/>
              <a:t>can used to constrain model simulations in a number of way</a:t>
            </a:r>
            <a:r>
              <a:rPr lang="en-GB" b="0" dirty="0" smtClean="0"/>
              <a:t> (</a:t>
            </a:r>
            <a:r>
              <a:rPr lang="en-GB" b="1" dirty="0" smtClean="0"/>
              <a:t>improve processes, parameters and initial conditions</a:t>
            </a:r>
            <a:r>
              <a:rPr lang="en-GB" dirty="0" smtClean="0"/>
              <a:t>).</a:t>
            </a:r>
          </a:p>
          <a:p>
            <a:r>
              <a:rPr lang="en-GB" b="1" dirty="0" smtClean="0"/>
              <a:t>Data assimilation </a:t>
            </a:r>
            <a:r>
              <a:rPr lang="en-GB" dirty="0" smtClean="0"/>
              <a:t>provides us with a sophisticated, and computationally expensive, mathematical framework to do that.</a:t>
            </a:r>
          </a:p>
          <a:p>
            <a:r>
              <a:rPr lang="en-GB" dirty="0" smtClean="0"/>
              <a:t>At BSC we use (in research mode) satellite observations to create better initial condition for our dust forecast (Figure with animation).</a:t>
            </a:r>
          </a:p>
          <a:p>
            <a:r>
              <a:rPr lang="en-GB" dirty="0" smtClean="0"/>
              <a:t>The Barcelona Dust Forecast </a:t>
            </a:r>
            <a:r>
              <a:rPr lang="en-GB" dirty="0" err="1" smtClean="0"/>
              <a:t>Center</a:t>
            </a:r>
            <a:r>
              <a:rPr lang="en-GB" dirty="0" smtClean="0"/>
              <a:t> operates under a </a:t>
            </a:r>
            <a:r>
              <a:rPr lang="en-GB" b="1" dirty="0" smtClean="0"/>
              <a:t>WMO initiative </a:t>
            </a:r>
            <a:r>
              <a:rPr lang="en-GB" dirty="0" smtClean="0"/>
              <a:t>and is run jointly by BSC and AEMET.</a:t>
            </a:r>
          </a:p>
          <a:p>
            <a:r>
              <a:rPr lang="en-GB" dirty="0" smtClean="0"/>
              <a:t>E.g. we make use of sensors </a:t>
            </a:r>
            <a:r>
              <a:rPr lang="en-GB" dirty="0" err="1" smtClean="0"/>
              <a:t>onboard</a:t>
            </a:r>
            <a:r>
              <a:rPr lang="en-GB" dirty="0" smtClean="0"/>
              <a:t> </a:t>
            </a:r>
            <a:r>
              <a:rPr lang="en-GB" b="1" dirty="0" smtClean="0"/>
              <a:t>NASA satellites </a:t>
            </a:r>
            <a:r>
              <a:rPr lang="en-GB" dirty="0" smtClean="0"/>
              <a:t>(Figure: NASA Aqua satellite is on the left, it carries the MODIS sensor) and </a:t>
            </a:r>
            <a:r>
              <a:rPr lang="en-GB" dirty="0" err="1" smtClean="0"/>
              <a:t>onboard</a:t>
            </a:r>
            <a:r>
              <a:rPr lang="en-GB" dirty="0" smtClean="0"/>
              <a:t> </a:t>
            </a:r>
            <a:r>
              <a:rPr lang="en-GB" b="1" dirty="0" smtClean="0"/>
              <a:t>ESA satellites </a:t>
            </a:r>
            <a:r>
              <a:rPr lang="en-GB" dirty="0" smtClean="0"/>
              <a:t>(Figure: ESA </a:t>
            </a:r>
            <a:r>
              <a:rPr lang="en-GB" dirty="0" err="1" smtClean="0"/>
              <a:t>Metop</a:t>
            </a:r>
            <a:r>
              <a:rPr lang="en-GB" dirty="0" smtClean="0"/>
              <a:t> satellite is on the right, it carries  the IASI sensor).</a:t>
            </a:r>
          </a:p>
          <a:p>
            <a:endParaRPr lang="en-GB" dirty="0" smtClean="0"/>
          </a:p>
          <a:p>
            <a:r>
              <a:rPr lang="en-GB" u="sng" dirty="0" smtClean="0"/>
              <a:t>Right side of the slide</a:t>
            </a:r>
          </a:p>
          <a:p>
            <a:endParaRPr lang="en-GB" dirty="0" smtClean="0"/>
          </a:p>
          <a:p>
            <a:r>
              <a:rPr lang="en-GB" dirty="0" smtClean="0"/>
              <a:t>This allows us to </a:t>
            </a:r>
            <a:r>
              <a:rPr lang="en-GB" b="1" dirty="0" smtClean="0"/>
              <a:t>improve monitoring and forecast of atmospheric constituents </a:t>
            </a:r>
            <a:r>
              <a:rPr lang="en-GB" dirty="0" smtClean="0"/>
              <a:t>with the production of reanalyses and analyses (for past and current conditions of the atmosphere) and of prediction initialized with improved initial conditions.</a:t>
            </a:r>
          </a:p>
          <a:p>
            <a:r>
              <a:rPr lang="en-GB" dirty="0" smtClean="0"/>
              <a:t>This has a positive impact, through </a:t>
            </a:r>
            <a:r>
              <a:rPr lang="en-GB" b="1" dirty="0" smtClean="0"/>
              <a:t>air quality services</a:t>
            </a:r>
            <a:r>
              <a:rPr lang="en-GB" dirty="0" smtClean="0"/>
              <a:t>, on key socio-economic sectors such as </a:t>
            </a:r>
            <a:r>
              <a:rPr lang="en-GB" b="1" dirty="0" smtClean="0"/>
              <a:t>energy, transport and health.</a:t>
            </a:r>
          </a:p>
          <a:p>
            <a:endParaRPr lang="en-GB"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16</a:t>
            </a:fld>
            <a:endParaRPr lang="es-ES"/>
          </a:p>
        </p:txBody>
      </p:sp>
    </p:spTree>
    <p:extLst>
      <p:ext uri="{BB962C8B-B14F-4D97-AF65-F5344CB8AC3E}">
        <p14:creationId xmlns:p14="http://schemas.microsoft.com/office/powerpoint/2010/main" val="3618280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smtClean="0"/>
              <a:t>Bottom</a:t>
            </a:r>
            <a:r>
              <a:rPr lang="es-ES" baseline="0" dirty="0" smtClean="0"/>
              <a:t>:  </a:t>
            </a:r>
            <a:r>
              <a:rPr lang="es-ES" baseline="0" dirty="0" err="1" smtClean="0"/>
              <a:t>none</a:t>
            </a:r>
            <a:r>
              <a:rPr lang="es-ES" baseline="0" dirty="0" smtClean="0"/>
              <a:t> of </a:t>
            </a:r>
            <a:r>
              <a:rPr lang="es-ES" baseline="0" dirty="0" err="1" smtClean="0"/>
              <a:t>the</a:t>
            </a:r>
            <a:r>
              <a:rPr lang="es-ES" baseline="0" dirty="0" smtClean="0"/>
              <a:t> </a:t>
            </a:r>
            <a:r>
              <a:rPr lang="es-ES" baseline="0" dirty="0" err="1" smtClean="0"/>
              <a:t>experiments</a:t>
            </a:r>
            <a:r>
              <a:rPr lang="es-ES" baseline="0" dirty="0" smtClean="0"/>
              <a:t> are </a:t>
            </a:r>
            <a:r>
              <a:rPr lang="es-ES" baseline="0" dirty="0" err="1" smtClean="0"/>
              <a:t>much</a:t>
            </a:r>
            <a:r>
              <a:rPr lang="es-ES" baseline="0" dirty="0" smtClean="0"/>
              <a:t> </a:t>
            </a:r>
            <a:r>
              <a:rPr lang="es-ES" baseline="0" dirty="0" err="1" smtClean="0"/>
              <a:t>better</a:t>
            </a:r>
            <a:r>
              <a:rPr lang="es-ES" baseline="0" dirty="0" smtClean="0"/>
              <a:t> tan </a:t>
            </a:r>
            <a:r>
              <a:rPr lang="es-ES" baseline="0" dirty="0" err="1" smtClean="0"/>
              <a:t>the</a:t>
            </a:r>
            <a:r>
              <a:rPr lang="es-ES" baseline="0" dirty="0" smtClean="0"/>
              <a:t> </a:t>
            </a:r>
            <a:r>
              <a:rPr lang="es-ES" baseline="0" dirty="0" err="1" smtClean="0"/>
              <a:t>others</a:t>
            </a:r>
            <a:r>
              <a:rPr lang="es-ES" baseline="0" dirty="0" smtClean="0"/>
              <a:t> (no </a:t>
            </a:r>
            <a:r>
              <a:rPr lang="es-ES" baseline="0" dirty="0" err="1" smtClean="0"/>
              <a:t>difference</a:t>
            </a:r>
            <a:r>
              <a:rPr lang="es-ES" baseline="0" dirty="0" smtClean="0"/>
              <a:t> in </a:t>
            </a:r>
            <a:r>
              <a:rPr lang="es-ES" baseline="0" dirty="0" err="1" smtClean="0"/>
              <a:t>multimeteo</a:t>
            </a:r>
            <a:r>
              <a:rPr lang="es-ES" baseline="0" dirty="0" smtClean="0"/>
              <a:t> </a:t>
            </a:r>
            <a:r>
              <a:rPr lang="es-ES" baseline="0" dirty="0" err="1" smtClean="0"/>
              <a:t>or</a:t>
            </a:r>
            <a:r>
              <a:rPr lang="es-ES" baseline="0" dirty="0" smtClean="0"/>
              <a:t> </a:t>
            </a:r>
            <a:r>
              <a:rPr lang="es-ES" baseline="0" dirty="0" err="1" smtClean="0"/>
              <a:t>multischeme</a:t>
            </a:r>
            <a:r>
              <a:rPr lang="es-ES" baseline="0" dirty="0" smtClean="0"/>
              <a:t>). </a:t>
            </a:r>
            <a:r>
              <a:rPr lang="es-ES" baseline="0" dirty="0" err="1" smtClean="0"/>
              <a:t>But</a:t>
            </a:r>
            <a:r>
              <a:rPr lang="es-ES" baseline="0" dirty="0" smtClean="0"/>
              <a:t> </a:t>
            </a:r>
            <a:r>
              <a:rPr lang="es-ES" baseline="0" dirty="0" err="1" smtClean="0"/>
              <a:t>it</a:t>
            </a:r>
            <a:r>
              <a:rPr lang="es-ES" baseline="0" dirty="0" smtClean="0"/>
              <a:t> </a:t>
            </a:r>
            <a:r>
              <a:rPr lang="es-ES" baseline="0" dirty="0" err="1" smtClean="0"/>
              <a:t>corrects</a:t>
            </a:r>
            <a:r>
              <a:rPr lang="es-ES" baseline="0" dirty="0" smtClean="0"/>
              <a:t> </a:t>
            </a:r>
            <a:r>
              <a:rPr lang="es-ES" baseline="0" dirty="0" err="1" smtClean="0"/>
              <a:t>the</a:t>
            </a:r>
            <a:r>
              <a:rPr lang="es-ES" baseline="0" dirty="0" smtClean="0"/>
              <a:t> </a:t>
            </a:r>
            <a:r>
              <a:rPr lang="es-ES" baseline="0" dirty="0" err="1" smtClean="0"/>
              <a:t>plume</a:t>
            </a:r>
            <a:r>
              <a:rPr lang="es-ES" baseline="0" dirty="0" smtClean="0"/>
              <a:t> </a:t>
            </a:r>
            <a:r>
              <a:rPr lang="es-ES" baseline="0" dirty="0" err="1" smtClean="0"/>
              <a:t>height</a:t>
            </a:r>
            <a:r>
              <a:rPr lang="es-ES" baseline="0" dirty="0" smtClean="0"/>
              <a:t>. 21_19UTC</a:t>
            </a:r>
          </a:p>
          <a:p>
            <a:endParaRPr lang="en-GB"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17</a:t>
            </a:fld>
            <a:endParaRPr lang="es-ES"/>
          </a:p>
        </p:txBody>
      </p:sp>
    </p:spTree>
    <p:extLst>
      <p:ext uri="{BB962C8B-B14F-4D97-AF65-F5344CB8AC3E}">
        <p14:creationId xmlns:p14="http://schemas.microsoft.com/office/powerpoint/2010/main" val="2806742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spin-up period</a:t>
            </a:r>
            <a:r>
              <a:rPr lang="en-GB" baseline="0" dirty="0" smtClean="0"/>
              <a:t> </a:t>
            </a:r>
            <a:r>
              <a:rPr lang="en-GB" dirty="0" smtClean="0"/>
              <a:t>for the ensemble ensures that perturbations applied at the</a:t>
            </a:r>
            <a:r>
              <a:rPr lang="en-GB" baseline="0" dirty="0" smtClean="0"/>
              <a:t> </a:t>
            </a:r>
            <a:r>
              <a:rPr lang="en-GB" dirty="0" smtClean="0"/>
              <a:t>sources propagate everywhere in the globe.</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dirty="0" smtClean="0"/>
          </a:p>
          <a:p>
            <a:r>
              <a:rPr lang="es-ES" dirty="0" smtClean="0"/>
              <a:t>(1)</a:t>
            </a:r>
          </a:p>
          <a:p>
            <a:r>
              <a:rPr lang="en-GB" b="0" dirty="0" smtClean="0"/>
              <a:t>- the threshold friction velocity </a:t>
            </a:r>
            <a:r>
              <a:rPr lang="en-GB" dirty="0" smtClean="0"/>
              <a:t>for dust emission</a:t>
            </a:r>
            <a:r>
              <a:rPr lang="en-GB" baseline="0" dirty="0" smtClean="0"/>
              <a:t> is perturbed </a:t>
            </a:r>
            <a:r>
              <a:rPr lang="en-GB" dirty="0" smtClean="0"/>
              <a:t>extracting a multiplicative random factor from a normal distribution with mean 1</a:t>
            </a:r>
            <a:r>
              <a:rPr lang="en-GB" baseline="0" dirty="0" smtClean="0"/>
              <a:t> </a:t>
            </a:r>
            <a:r>
              <a:rPr lang="en-GB" dirty="0" smtClean="0"/>
              <a:t>and spread 0.4. </a:t>
            </a:r>
          </a:p>
          <a:p>
            <a:pPr marL="0" marR="0" indent="0" algn="l" defTabSz="914400" rtl="0" eaLnBrk="0" fontAlgn="base" latinLnBrk="0" hangingPunct="0">
              <a:lnSpc>
                <a:spcPct val="100000"/>
              </a:lnSpc>
              <a:spcBef>
                <a:spcPct val="30000"/>
              </a:spcBef>
              <a:spcAft>
                <a:spcPct val="0"/>
              </a:spcAft>
              <a:buClrTx/>
              <a:buSzTx/>
              <a:buFontTx/>
              <a:buNone/>
              <a:tabLst/>
              <a:defRPr/>
            </a:pPr>
            <a:r>
              <a:rPr lang="es-ES" dirty="0" smtClean="0"/>
              <a:t>- </a:t>
            </a:r>
            <a:r>
              <a:rPr lang="es-ES" dirty="0" err="1" smtClean="0"/>
              <a:t>this</a:t>
            </a:r>
            <a:r>
              <a:rPr lang="es-ES" dirty="0" smtClean="0"/>
              <a:t> </a:t>
            </a:r>
            <a:r>
              <a:rPr lang="en-GB" dirty="0" smtClean="0"/>
              <a:t>considers the uncertainty of the model with respect to both surface winds and soil humidity: at low resolution, model surface winds are typically underestimated</a:t>
            </a:r>
          </a:p>
          <a:p>
            <a:r>
              <a:rPr lang="en-GB" dirty="0" smtClean="0"/>
              <a:t>over dust sources.</a:t>
            </a:r>
            <a:r>
              <a:rPr lang="en-GB" baseline="0" dirty="0" smtClean="0"/>
              <a:t> Furthermore,</a:t>
            </a:r>
            <a:r>
              <a:rPr lang="en-GB" dirty="0" smtClean="0"/>
              <a:t> the model uses the scheme of </a:t>
            </a:r>
            <a:r>
              <a:rPr lang="en-GB" dirty="0" err="1" smtClean="0"/>
              <a:t>Fécan</a:t>
            </a:r>
            <a:r>
              <a:rPr lang="en-GB" baseline="0" dirty="0" smtClean="0"/>
              <a:t> </a:t>
            </a:r>
            <a:r>
              <a:rPr lang="en-GB" dirty="0" smtClean="0"/>
              <a:t>et al. (1999) to calculate the increase in the threshold friction</a:t>
            </a:r>
            <a:r>
              <a:rPr lang="en-GB" baseline="0" dirty="0" smtClean="0"/>
              <a:t> </a:t>
            </a:r>
            <a:r>
              <a:rPr lang="en-GB" dirty="0" smtClean="0"/>
              <a:t>velocity with soil humidity, which is typically overestimated</a:t>
            </a:r>
            <a:r>
              <a:rPr lang="en-GB" baseline="0" dirty="0" smtClean="0"/>
              <a:t> </a:t>
            </a:r>
            <a:r>
              <a:rPr lang="en-GB" dirty="0" smtClean="0"/>
              <a:t>in arid regions (</a:t>
            </a:r>
            <a:r>
              <a:rPr lang="en-GB" dirty="0" err="1" smtClean="0"/>
              <a:t>Haustein</a:t>
            </a:r>
            <a:r>
              <a:rPr lang="en-GB" dirty="0" smtClean="0"/>
              <a:t> et al., 2015)</a:t>
            </a:r>
            <a:endParaRPr lang="es-E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ES" dirty="0" smtClean="0"/>
              <a:t>(2)</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t>
            </a:r>
            <a:r>
              <a:rPr lang="en-GB" baseline="0" dirty="0" smtClean="0"/>
              <a:t> </a:t>
            </a:r>
            <a:r>
              <a:rPr lang="en-GB" dirty="0" smtClean="0"/>
              <a:t>In the case of NMMB-MONARCH</a:t>
            </a:r>
            <a:r>
              <a:rPr lang="en-GB" baseline="0" dirty="0" smtClean="0"/>
              <a:t> </a:t>
            </a:r>
            <a:r>
              <a:rPr lang="en-GB" dirty="0" smtClean="0"/>
              <a:t>one of the components of the uncertainty in the emission term</a:t>
            </a:r>
            <a:r>
              <a:rPr lang="en-GB" baseline="0" dirty="0" smtClean="0"/>
              <a:t> </a:t>
            </a:r>
            <a:r>
              <a:rPr lang="en-GB" dirty="0" smtClean="0"/>
              <a:t>has been identified for example in the vertical flux distribution at sources (Gama et al., 2016).</a:t>
            </a:r>
          </a:p>
          <a:p>
            <a:r>
              <a:rPr lang="en-GB" dirty="0" smtClean="0"/>
              <a:t>- NMMB-MONARCH follows a sectional approach</a:t>
            </a:r>
            <a:r>
              <a:rPr lang="en-GB" baseline="0" dirty="0" smtClean="0"/>
              <a:t> </a:t>
            </a:r>
            <a:r>
              <a:rPr lang="en-GB" dirty="0" smtClean="0"/>
              <a:t>for dust, i.e. the size distribution is decomposed into small</a:t>
            </a:r>
          </a:p>
          <a:p>
            <a:r>
              <a:rPr lang="en-GB" dirty="0" smtClean="0"/>
              <a:t>size bins</a:t>
            </a:r>
          </a:p>
          <a:p>
            <a:pPr marL="0" marR="0" indent="0" algn="l" defTabSz="914400" rtl="0" eaLnBrk="0" fontAlgn="base" latinLnBrk="0" hangingPunct="0">
              <a:lnSpc>
                <a:spcPct val="100000"/>
              </a:lnSpc>
              <a:spcBef>
                <a:spcPct val="30000"/>
              </a:spcBef>
              <a:spcAft>
                <a:spcPct val="0"/>
              </a:spcAft>
              <a:buClrTx/>
              <a:buSzTx/>
              <a:buFontTx/>
              <a:buNone/>
              <a:tabLst/>
              <a:defRPr/>
            </a:pPr>
            <a:r>
              <a:rPr lang="es-ES" dirty="0" smtClean="0"/>
              <a:t>- </a:t>
            </a:r>
            <a:r>
              <a:rPr lang="en-GB" dirty="0" smtClean="0"/>
              <a:t>The perturbations are extracted imposing some physical constraint: correlated noise is used across the bins so that noise correlation decreases with increased difference of the normalized cubic radius among the bins; the noise has mean 1 and standard deviation of 30 % of the unperturbed value in each bin;  the final distribution is unimodal</a:t>
            </a:r>
          </a:p>
          <a:p>
            <a:endParaRPr lang="en-GB" dirty="0"/>
          </a:p>
        </p:txBody>
      </p:sp>
      <p:sp>
        <p:nvSpPr>
          <p:cNvPr id="4" name="Marcador de número de diapositiva 3"/>
          <p:cNvSpPr>
            <a:spLocks noGrp="1"/>
          </p:cNvSpPr>
          <p:nvPr>
            <p:ph type="sldNum" sz="quarter" idx="10"/>
          </p:nvPr>
        </p:nvSpPr>
        <p:spPr/>
        <p:txBody>
          <a:bodyPr/>
          <a:lstStyle/>
          <a:p>
            <a:fld id="{E258C1C0-407D-4780-BEA9-C2E4A46C2FB9}" type="slidenum">
              <a:rPr lang="en-US" altLang="en-US" smtClean="0"/>
              <a:pPr/>
              <a:t>18</a:t>
            </a:fld>
            <a:endParaRPr lang="en-US" altLang="en-US"/>
          </a:p>
        </p:txBody>
      </p:sp>
    </p:spTree>
    <p:extLst>
      <p:ext uri="{BB962C8B-B14F-4D97-AF65-F5344CB8AC3E}">
        <p14:creationId xmlns:p14="http://schemas.microsoft.com/office/powerpoint/2010/main" val="9347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20</a:t>
            </a:fld>
            <a:endParaRPr lang="es-ES"/>
          </a:p>
        </p:txBody>
      </p:sp>
    </p:spTree>
    <p:extLst>
      <p:ext uri="{BB962C8B-B14F-4D97-AF65-F5344CB8AC3E}">
        <p14:creationId xmlns:p14="http://schemas.microsoft.com/office/powerpoint/2010/main" val="78656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smtClean="0"/>
              <a:t>Our</a:t>
            </a:r>
            <a:r>
              <a:rPr lang="en-US" baseline="0" noProof="0" dirty="0" smtClean="0"/>
              <a:t> case of study is a dust plume over the Eastern </a:t>
            </a:r>
            <a:r>
              <a:rPr lang="en-US" baseline="0" noProof="0" dirty="0" err="1" smtClean="0"/>
              <a:t>mediterranean</a:t>
            </a:r>
            <a:r>
              <a:rPr lang="en-US" baseline="0" noProof="0" dirty="0" smtClean="0"/>
              <a:t> on </a:t>
            </a:r>
            <a:r>
              <a:rPr lang="en-US" baseline="0" noProof="0" dirty="0" err="1" smtClean="0"/>
              <a:t>april</a:t>
            </a:r>
            <a:r>
              <a:rPr lang="en-US" baseline="0" noProof="0" dirty="0" smtClean="0"/>
              <a:t> 2017. You can see in the figure the dust plume over the sea. In the right panel, there is a model simulation of this event, that is, the prior of our data assimilation and you can see how the plume moves eastwards, it passes over Crete and Cyprus</a:t>
            </a:r>
          </a:p>
          <a:p>
            <a:endParaRPr lang="en-GB"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2</a:t>
            </a:fld>
            <a:endParaRPr lang="es-ES"/>
          </a:p>
        </p:txBody>
      </p:sp>
    </p:spTree>
    <p:extLst>
      <p:ext uri="{BB962C8B-B14F-4D97-AF65-F5344CB8AC3E}">
        <p14:creationId xmlns:p14="http://schemas.microsoft.com/office/powerpoint/2010/main" val="215375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The</a:t>
            </a:r>
            <a:r>
              <a:rPr lang="es-ES" dirty="0" smtClean="0"/>
              <a:t> </a:t>
            </a:r>
            <a:r>
              <a:rPr lang="es-ES" dirty="0" err="1" smtClean="0"/>
              <a:t>observations</a:t>
            </a:r>
            <a:r>
              <a:rPr lang="es-ES" dirty="0" smtClean="0"/>
              <a:t> </a:t>
            </a:r>
            <a:r>
              <a:rPr lang="es-ES" dirty="0" err="1" smtClean="0"/>
              <a:t>we</a:t>
            </a:r>
            <a:r>
              <a:rPr lang="es-ES" dirty="0" smtClean="0"/>
              <a:t> </a:t>
            </a:r>
            <a:r>
              <a:rPr lang="es-ES" dirty="0" err="1" smtClean="0"/>
              <a:t>sill</a:t>
            </a:r>
            <a:r>
              <a:rPr lang="es-ES" dirty="0" smtClean="0"/>
              <a:t> use </a:t>
            </a:r>
            <a:r>
              <a:rPr lang="es-ES" dirty="0" err="1" smtClean="0"/>
              <a:t>were</a:t>
            </a:r>
            <a:r>
              <a:rPr lang="es-ES" dirty="0" smtClean="0"/>
              <a:t> </a:t>
            </a:r>
            <a:r>
              <a:rPr lang="es-ES" dirty="0" err="1" smtClean="0"/>
              <a:t>processed</a:t>
            </a:r>
            <a:r>
              <a:rPr lang="es-ES" dirty="0" smtClean="0"/>
              <a:t> </a:t>
            </a:r>
            <a:r>
              <a:rPr lang="es-ES" dirty="0" err="1" smtClean="0"/>
              <a:t>by</a:t>
            </a:r>
            <a:r>
              <a:rPr lang="es-ES" dirty="0" smtClean="0"/>
              <a:t> TROPOS, </a:t>
            </a:r>
            <a:r>
              <a:rPr lang="es-ES" dirty="0" err="1" smtClean="0"/>
              <a:t>the</a:t>
            </a:r>
            <a:r>
              <a:rPr lang="es-ES" baseline="0" dirty="0" err="1" smtClean="0"/>
              <a:t>y</a:t>
            </a:r>
            <a:r>
              <a:rPr lang="es-ES" baseline="0" dirty="0" smtClean="0"/>
              <a:t> are </a:t>
            </a:r>
            <a:r>
              <a:rPr lang="es-ES" baseline="0" dirty="0" err="1" smtClean="0"/>
              <a:t>dust</a:t>
            </a:r>
            <a:r>
              <a:rPr lang="es-ES" baseline="0" dirty="0" smtClean="0"/>
              <a:t> </a:t>
            </a:r>
            <a:r>
              <a:rPr lang="es-ES" baseline="0" dirty="0" err="1" smtClean="0"/>
              <a:t>exticntion</a:t>
            </a:r>
            <a:r>
              <a:rPr lang="es-ES" baseline="0" dirty="0" smtClean="0"/>
              <a:t> </a:t>
            </a:r>
            <a:r>
              <a:rPr lang="es-ES" baseline="0" dirty="0" err="1" smtClean="0"/>
              <a:t>coefficient</a:t>
            </a:r>
            <a:r>
              <a:rPr lang="es-ES" baseline="0" dirty="0" smtClean="0"/>
              <a:t> </a:t>
            </a:r>
            <a:r>
              <a:rPr lang="es-ES" baseline="0" dirty="0" err="1" smtClean="0"/>
              <a:t>for</a:t>
            </a:r>
            <a:r>
              <a:rPr lang="es-ES" baseline="0" dirty="0" smtClean="0"/>
              <a:t> 3 </a:t>
            </a:r>
            <a:r>
              <a:rPr lang="es-ES" baseline="0" dirty="0" err="1" smtClean="0"/>
              <a:t>lidar</a:t>
            </a:r>
            <a:r>
              <a:rPr lang="es-ES" baseline="0" dirty="0" smtClean="0"/>
              <a:t> </a:t>
            </a:r>
            <a:r>
              <a:rPr lang="es-ES" baseline="0" dirty="0" err="1" smtClean="0"/>
              <a:t>sited</a:t>
            </a:r>
            <a:r>
              <a:rPr lang="es-ES" baseline="0" dirty="0" smtClean="0"/>
              <a:t> in </a:t>
            </a:r>
            <a:r>
              <a:rPr lang="es-ES" baseline="0" dirty="0" err="1" smtClean="0"/>
              <a:t>Crete</a:t>
            </a:r>
            <a:r>
              <a:rPr lang="es-ES" baseline="0" dirty="0" smtClean="0"/>
              <a:t> (</a:t>
            </a:r>
            <a:r>
              <a:rPr lang="es-ES" baseline="0" dirty="0" err="1" smtClean="0"/>
              <a:t>upper</a:t>
            </a:r>
            <a:r>
              <a:rPr lang="es-ES" baseline="0" dirty="0" smtClean="0"/>
              <a:t>), </a:t>
            </a:r>
            <a:r>
              <a:rPr lang="es-ES" baseline="0" dirty="0" err="1" smtClean="0"/>
              <a:t>Cyprus</a:t>
            </a:r>
            <a:r>
              <a:rPr lang="es-ES" baseline="0" dirty="0" smtClean="0"/>
              <a:t>(</a:t>
            </a:r>
            <a:r>
              <a:rPr lang="es-ES" baseline="0" dirty="0" err="1" smtClean="0"/>
              <a:t>middle</a:t>
            </a:r>
            <a:r>
              <a:rPr lang="es-ES" baseline="0" dirty="0" smtClean="0"/>
              <a:t>) and Israel.(</a:t>
            </a:r>
            <a:r>
              <a:rPr lang="es-ES" baseline="0" dirty="0" err="1" smtClean="0"/>
              <a:t>lower</a:t>
            </a:r>
            <a:r>
              <a:rPr lang="es-ES" baseline="0" dirty="0" smtClean="0"/>
              <a:t>) </a:t>
            </a:r>
            <a:r>
              <a:rPr lang="es-ES" baseline="0" dirty="0" err="1" smtClean="0"/>
              <a:t>You</a:t>
            </a:r>
            <a:r>
              <a:rPr lang="es-ES" baseline="0" dirty="0" smtClean="0"/>
              <a:t> can </a:t>
            </a:r>
            <a:r>
              <a:rPr lang="es-ES" baseline="0" dirty="0" err="1" smtClean="0"/>
              <a:t>how</a:t>
            </a:r>
            <a:r>
              <a:rPr lang="es-ES" baseline="0" dirty="0" smtClean="0"/>
              <a:t> </a:t>
            </a:r>
            <a:r>
              <a:rPr lang="es-ES" baseline="0" dirty="0" err="1" smtClean="0"/>
              <a:t>the</a:t>
            </a:r>
            <a:r>
              <a:rPr lang="es-ES" baseline="0" dirty="0" smtClean="0"/>
              <a:t> </a:t>
            </a:r>
            <a:r>
              <a:rPr lang="es-ES" baseline="0" dirty="0" err="1" smtClean="0"/>
              <a:t>plume</a:t>
            </a:r>
            <a:r>
              <a:rPr lang="es-ES" baseline="0" dirty="0" smtClean="0"/>
              <a:t> </a:t>
            </a:r>
            <a:r>
              <a:rPr lang="es-ES" baseline="0" dirty="0" err="1" smtClean="0"/>
              <a:t>is</a:t>
            </a:r>
            <a:r>
              <a:rPr lang="es-ES" baseline="0" dirty="0" smtClean="0"/>
              <a:t> </a:t>
            </a:r>
            <a:r>
              <a:rPr lang="es-ES" baseline="0" dirty="0" err="1" smtClean="0"/>
              <a:t>captured</a:t>
            </a:r>
            <a:r>
              <a:rPr lang="es-ES" baseline="0" dirty="0" smtClean="0"/>
              <a:t> in </a:t>
            </a:r>
            <a:r>
              <a:rPr lang="es-ES" baseline="0" dirty="0" err="1" smtClean="0"/>
              <a:t>these</a:t>
            </a:r>
            <a:r>
              <a:rPr lang="es-ES" baseline="0" dirty="0" smtClean="0"/>
              <a:t> 3 </a:t>
            </a:r>
            <a:r>
              <a:rPr lang="es-ES" baseline="0" dirty="0" err="1" smtClean="0"/>
              <a:t>lidars</a:t>
            </a:r>
            <a:r>
              <a:rPr lang="es-ES" baseline="0" dirty="0" smtClean="0"/>
              <a:t> as </a:t>
            </a:r>
            <a:r>
              <a:rPr lang="es-ES" baseline="0" dirty="0" err="1" smtClean="0"/>
              <a:t>it</a:t>
            </a:r>
            <a:r>
              <a:rPr lang="es-ES" baseline="0" dirty="0" smtClean="0"/>
              <a:t> </a:t>
            </a:r>
            <a:r>
              <a:rPr lang="es-ES" baseline="0" dirty="0" err="1" smtClean="0"/>
              <a:t>moves</a:t>
            </a:r>
            <a:r>
              <a:rPr lang="es-ES" baseline="0" dirty="0" smtClean="0"/>
              <a:t> </a:t>
            </a:r>
            <a:r>
              <a:rPr lang="es-ES" baseline="0" dirty="0" err="1" smtClean="0"/>
              <a:t>eastward</a:t>
            </a:r>
            <a:r>
              <a:rPr lang="es-ES" baseline="0" dirty="0" smtClean="0"/>
              <a:t>. Tropos </a:t>
            </a:r>
            <a:r>
              <a:rPr lang="es-ES" baseline="0" dirty="0" err="1" smtClean="0"/>
              <a:t>provides</a:t>
            </a:r>
            <a:r>
              <a:rPr lang="es-ES" baseline="0" dirty="0" smtClean="0"/>
              <a:t> </a:t>
            </a:r>
            <a:r>
              <a:rPr lang="es-ES" baseline="0" dirty="0" err="1" smtClean="0"/>
              <a:t>the</a:t>
            </a:r>
            <a:r>
              <a:rPr lang="es-ES" baseline="0" dirty="0" smtClean="0"/>
              <a:t> </a:t>
            </a:r>
            <a:r>
              <a:rPr lang="es-ES" baseline="0" dirty="0" err="1" smtClean="0"/>
              <a:t>values</a:t>
            </a:r>
            <a:r>
              <a:rPr lang="es-ES" baseline="0" dirty="0" smtClean="0"/>
              <a:t> of </a:t>
            </a:r>
            <a:r>
              <a:rPr lang="es-ES" baseline="0" dirty="0" err="1" smtClean="0"/>
              <a:t>the</a:t>
            </a:r>
            <a:r>
              <a:rPr lang="es-ES" baseline="0" dirty="0" smtClean="0"/>
              <a:t> </a:t>
            </a:r>
            <a:r>
              <a:rPr lang="es-ES" baseline="0" dirty="0" err="1" smtClean="0"/>
              <a:t>exticntions</a:t>
            </a:r>
            <a:r>
              <a:rPr lang="es-ES" baseline="0" dirty="0" smtClean="0"/>
              <a:t> and </a:t>
            </a:r>
            <a:r>
              <a:rPr lang="es-ES" baseline="0" dirty="0" err="1" smtClean="0"/>
              <a:t>ther</a:t>
            </a:r>
            <a:r>
              <a:rPr lang="es-ES" baseline="0" dirty="0" smtClean="0"/>
              <a:t> </a:t>
            </a:r>
            <a:r>
              <a:rPr lang="es-ES" baseline="0" dirty="0" err="1" smtClean="0"/>
              <a:t>uncertainty</a:t>
            </a:r>
            <a:r>
              <a:rPr lang="es-ES" baseline="0" dirty="0" smtClean="0"/>
              <a:t>. </a:t>
            </a:r>
            <a:endParaRPr lang="en-GB"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3</a:t>
            </a:fld>
            <a:endParaRPr lang="es-ES"/>
          </a:p>
        </p:txBody>
      </p:sp>
    </p:spTree>
    <p:extLst>
      <p:ext uri="{BB962C8B-B14F-4D97-AF65-F5344CB8AC3E}">
        <p14:creationId xmlns:p14="http://schemas.microsoft.com/office/powerpoint/2010/main" val="174985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4</a:t>
            </a:fld>
            <a:endParaRPr lang="es-ES"/>
          </a:p>
        </p:txBody>
      </p:sp>
    </p:spTree>
    <p:extLst>
      <p:ext uri="{BB962C8B-B14F-4D97-AF65-F5344CB8AC3E}">
        <p14:creationId xmlns:p14="http://schemas.microsoft.com/office/powerpoint/2010/main" val="257006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5</a:t>
            </a:fld>
            <a:endParaRPr lang="es-ES"/>
          </a:p>
        </p:txBody>
      </p:sp>
    </p:spTree>
    <p:extLst>
      <p:ext uri="{BB962C8B-B14F-4D97-AF65-F5344CB8AC3E}">
        <p14:creationId xmlns:p14="http://schemas.microsoft.com/office/powerpoint/2010/main" val="174974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6</a:t>
            </a:fld>
            <a:endParaRPr lang="es-ES"/>
          </a:p>
        </p:txBody>
      </p:sp>
    </p:spTree>
    <p:extLst>
      <p:ext uri="{BB962C8B-B14F-4D97-AF65-F5344CB8AC3E}">
        <p14:creationId xmlns:p14="http://schemas.microsoft.com/office/powerpoint/2010/main" val="5736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 </a:t>
            </a:r>
            <a:r>
              <a:rPr lang="es-ES" dirty="0" err="1" smtClean="0"/>
              <a:t>these</a:t>
            </a:r>
            <a:r>
              <a:rPr lang="es-ES" baseline="0" dirty="0" smtClean="0"/>
              <a:t> 2 </a:t>
            </a:r>
            <a:r>
              <a:rPr lang="es-ES" baseline="0" dirty="0" err="1" smtClean="0"/>
              <a:t>examples</a:t>
            </a:r>
            <a:r>
              <a:rPr lang="es-ES" baseline="0" dirty="0" smtClean="0"/>
              <a:t>, </a:t>
            </a:r>
            <a:r>
              <a:rPr lang="es-ES" baseline="0" dirty="0" err="1" smtClean="0"/>
              <a:t>meteo</a:t>
            </a:r>
            <a:r>
              <a:rPr lang="es-ES" baseline="0" dirty="0" smtClean="0"/>
              <a:t> </a:t>
            </a:r>
            <a:r>
              <a:rPr lang="es-ES" baseline="0" dirty="0" err="1" smtClean="0"/>
              <a:t>pertrubations</a:t>
            </a:r>
            <a:r>
              <a:rPr lang="es-ES" baseline="0" dirty="0" smtClean="0"/>
              <a:t> show….</a:t>
            </a:r>
          </a:p>
          <a:p>
            <a:r>
              <a:rPr lang="es-ES" baseline="0" dirty="0" err="1" smtClean="0"/>
              <a:t>Below</a:t>
            </a:r>
            <a:r>
              <a:rPr lang="es-ES" baseline="0" dirty="0" smtClean="0"/>
              <a:t> 4km of </a:t>
            </a:r>
            <a:r>
              <a:rPr lang="es-ES" baseline="0" dirty="0" err="1" smtClean="0"/>
              <a:t>altitude</a:t>
            </a:r>
            <a:r>
              <a:rPr lang="es-ES" baseline="0" dirty="0" smtClean="0"/>
              <a:t>, </a:t>
            </a:r>
            <a:r>
              <a:rPr lang="es-ES" baseline="0" dirty="0" err="1" smtClean="0"/>
              <a:t>the</a:t>
            </a:r>
            <a:r>
              <a:rPr lang="es-ES" baseline="0" dirty="0" smtClean="0"/>
              <a:t> </a:t>
            </a:r>
            <a:r>
              <a:rPr lang="es-ES" baseline="0" dirty="0" err="1" smtClean="0"/>
              <a:t>second</a:t>
            </a:r>
            <a:r>
              <a:rPr lang="es-ES" baseline="0" dirty="0" smtClean="0"/>
              <a:t> </a:t>
            </a:r>
            <a:r>
              <a:rPr lang="es-ES" baseline="0" dirty="0" err="1" smtClean="0"/>
              <a:t>column</a:t>
            </a:r>
            <a:r>
              <a:rPr lang="es-ES" baseline="0" dirty="0" smtClean="0"/>
              <a:t> shows </a:t>
            </a:r>
            <a:r>
              <a:rPr lang="es-ES" baseline="0" dirty="0" err="1" smtClean="0"/>
              <a:t>how</a:t>
            </a:r>
            <a:r>
              <a:rPr lang="es-ES" baseline="0" dirty="0" smtClean="0"/>
              <a:t> </a:t>
            </a:r>
            <a:r>
              <a:rPr lang="es-ES" baseline="0" dirty="0" err="1" smtClean="0"/>
              <a:t>the</a:t>
            </a:r>
            <a:r>
              <a:rPr lang="es-ES" baseline="0" dirty="0" smtClean="0"/>
              <a:t> </a:t>
            </a:r>
            <a:r>
              <a:rPr lang="es-ES" baseline="0" dirty="0" err="1" smtClean="0"/>
              <a:t>mult</a:t>
            </a:r>
            <a:r>
              <a:rPr lang="es-ES" baseline="0" dirty="0" smtClean="0"/>
              <a:t> </a:t>
            </a:r>
            <a:r>
              <a:rPr lang="es-ES" baseline="0" dirty="0" err="1" smtClean="0"/>
              <a:t>meteorology</a:t>
            </a:r>
            <a:r>
              <a:rPr lang="es-ES" baseline="0" dirty="0" smtClean="0"/>
              <a:t> </a:t>
            </a:r>
            <a:r>
              <a:rPr lang="es-ES" baseline="0" dirty="0" err="1" smtClean="0"/>
              <a:t>ensemble</a:t>
            </a:r>
            <a:r>
              <a:rPr lang="es-ES" baseline="0" dirty="0" smtClean="0"/>
              <a:t> can </a:t>
            </a:r>
            <a:r>
              <a:rPr lang="es-ES" baseline="0" dirty="0" err="1" smtClean="0"/>
              <a:t>is</a:t>
            </a:r>
            <a:r>
              <a:rPr lang="es-ES" baseline="0" dirty="0" smtClean="0"/>
              <a:t> </a:t>
            </a:r>
            <a:r>
              <a:rPr lang="es-ES" baseline="0" dirty="0" err="1" smtClean="0"/>
              <a:t>closer</a:t>
            </a:r>
            <a:r>
              <a:rPr lang="es-ES" baseline="0" dirty="0" smtClean="0"/>
              <a:t> to </a:t>
            </a:r>
            <a:r>
              <a:rPr lang="es-ES" baseline="0" dirty="0" err="1" smtClean="0"/>
              <a:t>the</a:t>
            </a:r>
            <a:r>
              <a:rPr lang="es-ES" baseline="0" dirty="0" smtClean="0"/>
              <a:t> </a:t>
            </a:r>
            <a:r>
              <a:rPr lang="es-ES" baseline="0" dirty="0" err="1" smtClean="0"/>
              <a:t>assimilation</a:t>
            </a:r>
            <a:r>
              <a:rPr lang="es-ES" baseline="0" dirty="0" smtClean="0"/>
              <a:t> </a:t>
            </a:r>
            <a:r>
              <a:rPr lang="es-ES" baseline="0" dirty="0" err="1" smtClean="0"/>
              <a:t>observation</a:t>
            </a:r>
            <a:r>
              <a:rPr lang="es-ES" baseline="0" dirty="0" smtClean="0"/>
              <a:t>. </a:t>
            </a:r>
          </a:p>
          <a:p>
            <a:r>
              <a:rPr lang="es-ES" baseline="0" dirty="0" err="1" smtClean="0"/>
              <a:t>Larger</a:t>
            </a:r>
            <a:r>
              <a:rPr lang="es-ES" baseline="0" dirty="0" smtClean="0"/>
              <a:t> </a:t>
            </a:r>
            <a:r>
              <a:rPr lang="es-ES" baseline="0" dirty="0" err="1" smtClean="0"/>
              <a:t>std</a:t>
            </a:r>
            <a:r>
              <a:rPr lang="es-ES" baseline="0" dirty="0" smtClean="0"/>
              <a:t> (</a:t>
            </a:r>
            <a:r>
              <a:rPr lang="es-ES" baseline="0" dirty="0" err="1" smtClean="0"/>
              <a:t>down</a:t>
            </a:r>
            <a:r>
              <a:rPr lang="es-ES" baseline="0" dirty="0" smtClean="0"/>
              <a:t>)…. </a:t>
            </a:r>
            <a:endParaRPr lang="en-GB"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7</a:t>
            </a:fld>
            <a:endParaRPr lang="es-ES"/>
          </a:p>
        </p:txBody>
      </p:sp>
    </p:spTree>
    <p:extLst>
      <p:ext uri="{BB962C8B-B14F-4D97-AF65-F5344CB8AC3E}">
        <p14:creationId xmlns:p14="http://schemas.microsoft.com/office/powerpoint/2010/main" val="216229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smtClean="0"/>
              <a:t>Here</a:t>
            </a:r>
            <a:r>
              <a:rPr lang="es-ES" baseline="0" dirty="0" smtClean="0"/>
              <a:t> </a:t>
            </a:r>
            <a:r>
              <a:rPr lang="es-ES" baseline="0" dirty="0" err="1" smtClean="0"/>
              <a:t>is</a:t>
            </a:r>
            <a:r>
              <a:rPr lang="es-ES" baseline="0" dirty="0" smtClean="0"/>
              <a:t> </a:t>
            </a:r>
            <a:r>
              <a:rPr lang="es-ES" baseline="0" dirty="0" err="1" smtClean="0"/>
              <a:t>shown</a:t>
            </a:r>
            <a:r>
              <a:rPr lang="es-ES" baseline="0" dirty="0" smtClean="0"/>
              <a:t> </a:t>
            </a:r>
            <a:r>
              <a:rPr lang="es-ES" baseline="0" dirty="0" err="1" smtClean="0"/>
              <a:t>how</a:t>
            </a:r>
            <a:r>
              <a:rPr lang="es-ES" baseline="0" dirty="0" smtClean="0"/>
              <a:t> a </a:t>
            </a:r>
            <a:r>
              <a:rPr lang="es-ES" baseline="0" dirty="0" err="1" smtClean="0"/>
              <a:t>larger</a:t>
            </a:r>
            <a:r>
              <a:rPr lang="es-ES" baseline="0" dirty="0" smtClean="0"/>
              <a:t> and </a:t>
            </a:r>
            <a:r>
              <a:rPr lang="es-ES" baseline="0" dirty="0" err="1" smtClean="0"/>
              <a:t>probably</a:t>
            </a:r>
            <a:r>
              <a:rPr lang="es-ES" baseline="0" dirty="0" smtClean="0"/>
              <a:t> more </a:t>
            </a:r>
            <a:r>
              <a:rPr lang="es-ES" baseline="0" dirty="0" err="1" smtClean="0"/>
              <a:t>realistic</a:t>
            </a:r>
            <a:r>
              <a:rPr lang="es-ES" baseline="0" dirty="0" smtClean="0"/>
              <a:t> </a:t>
            </a:r>
            <a:r>
              <a:rPr lang="es-ES" baseline="0" dirty="0" err="1" smtClean="0"/>
              <a:t>model</a:t>
            </a:r>
            <a:r>
              <a:rPr lang="es-ES" baseline="0" dirty="0" smtClean="0"/>
              <a:t> spread </a:t>
            </a:r>
            <a:r>
              <a:rPr lang="es-ES" baseline="0" dirty="0" err="1" smtClean="0"/>
              <a:t>is</a:t>
            </a:r>
            <a:r>
              <a:rPr lang="es-ES" baseline="0" dirty="0" smtClean="0"/>
              <a:t> </a:t>
            </a:r>
            <a:r>
              <a:rPr lang="es-ES" baseline="0" dirty="0" err="1" smtClean="0"/>
              <a:t>given</a:t>
            </a:r>
            <a:r>
              <a:rPr lang="es-ES" baseline="0" dirty="0" smtClean="0"/>
              <a:t> </a:t>
            </a:r>
            <a:r>
              <a:rPr lang="es-ES" baseline="0" dirty="0" err="1" smtClean="0"/>
              <a:t>by</a:t>
            </a:r>
            <a:r>
              <a:rPr lang="es-ES" baseline="0" dirty="0" smtClean="0"/>
              <a:t> </a:t>
            </a:r>
            <a:r>
              <a:rPr lang="es-ES" baseline="0" dirty="0" err="1" smtClean="0"/>
              <a:t>both</a:t>
            </a:r>
            <a:r>
              <a:rPr lang="es-ES" baseline="0" dirty="0" smtClean="0"/>
              <a:t> cases </a:t>
            </a:r>
            <a:r>
              <a:rPr lang="es-ES" baseline="0" dirty="0" err="1" smtClean="0"/>
              <a:t>with</a:t>
            </a:r>
            <a:r>
              <a:rPr lang="es-ES" baseline="0" dirty="0" smtClean="0"/>
              <a:t> </a:t>
            </a:r>
            <a:r>
              <a:rPr lang="es-ES" baseline="0" dirty="0" err="1" smtClean="0"/>
              <a:t>mult-meteorological</a:t>
            </a:r>
            <a:r>
              <a:rPr lang="es-ES" baseline="0" dirty="0" smtClean="0"/>
              <a:t> </a:t>
            </a:r>
            <a:r>
              <a:rPr lang="es-ES" baseline="0" dirty="0" err="1" smtClean="0"/>
              <a:t>perturbations</a:t>
            </a:r>
            <a:r>
              <a:rPr lang="es-ES" baseline="0" dirty="0" smtClean="0"/>
              <a:t>. </a:t>
            </a:r>
          </a:p>
          <a:p>
            <a:r>
              <a:rPr lang="es-ES" baseline="0" dirty="0" err="1" smtClean="0"/>
              <a:t>For</a:t>
            </a:r>
            <a:r>
              <a:rPr lang="es-ES" baseline="0" dirty="0" smtClean="0"/>
              <a:t> </a:t>
            </a:r>
            <a:r>
              <a:rPr lang="es-ES" baseline="0" dirty="0" err="1" smtClean="0"/>
              <a:t>the</a:t>
            </a:r>
            <a:r>
              <a:rPr lang="es-ES" baseline="0" dirty="0" smtClean="0"/>
              <a:t> </a:t>
            </a:r>
            <a:r>
              <a:rPr lang="es-ES" baseline="0" dirty="0" err="1" smtClean="0"/>
              <a:t>multi-scheme</a:t>
            </a:r>
            <a:r>
              <a:rPr lang="es-ES" baseline="0" dirty="0" smtClean="0"/>
              <a:t> </a:t>
            </a:r>
            <a:r>
              <a:rPr lang="es-ES" baseline="0" dirty="0" err="1" smtClean="0"/>
              <a:t>pertrubations</a:t>
            </a:r>
            <a:r>
              <a:rPr lang="es-ES" baseline="0" dirty="0" smtClean="0"/>
              <a:t>, </a:t>
            </a:r>
            <a:r>
              <a:rPr lang="es-ES" baseline="0" dirty="0" err="1" smtClean="0"/>
              <a:t>it</a:t>
            </a:r>
            <a:r>
              <a:rPr lang="es-ES" baseline="0" dirty="0" smtClean="0"/>
              <a:t> can be </a:t>
            </a:r>
            <a:r>
              <a:rPr lang="es-ES" baseline="0" dirty="0" err="1" smtClean="0"/>
              <a:t>seen</a:t>
            </a:r>
            <a:r>
              <a:rPr lang="es-ES" baseline="0" dirty="0" smtClean="0"/>
              <a:t> </a:t>
            </a:r>
            <a:r>
              <a:rPr lang="es-ES" baseline="0" dirty="0" err="1" smtClean="0"/>
              <a:t>that</a:t>
            </a:r>
            <a:r>
              <a:rPr lang="es-ES" baseline="0" dirty="0" smtClean="0"/>
              <a:t> :</a:t>
            </a:r>
          </a:p>
          <a:p>
            <a:r>
              <a:rPr lang="es-ES" baseline="0" dirty="0" err="1" smtClean="0"/>
              <a:t>The</a:t>
            </a:r>
            <a:r>
              <a:rPr lang="es-ES" baseline="0" dirty="0" smtClean="0"/>
              <a:t> </a:t>
            </a:r>
            <a:r>
              <a:rPr lang="es-ES" baseline="0" dirty="0" err="1" smtClean="0"/>
              <a:t>fr</a:t>
            </a:r>
            <a:r>
              <a:rPr lang="es-ES" baseline="0" dirty="0" smtClean="0"/>
              <a:t> (</a:t>
            </a:r>
            <a:r>
              <a:rPr lang="es-ES" baseline="0" dirty="0" err="1" smtClean="0"/>
              <a:t>green</a:t>
            </a:r>
            <a:r>
              <a:rPr lang="es-ES" baseline="0" dirty="0" smtClean="0"/>
              <a:t>) curve shows </a:t>
            </a:r>
            <a:r>
              <a:rPr lang="es-ES" baseline="0" dirty="0" err="1" smtClean="0"/>
              <a:t>the</a:t>
            </a:r>
            <a:r>
              <a:rPr lang="es-ES" baseline="0" dirty="0" smtClean="0"/>
              <a:t> </a:t>
            </a:r>
            <a:r>
              <a:rPr lang="es-ES" baseline="0" dirty="0" err="1" smtClean="0"/>
              <a:t>heigh</a:t>
            </a:r>
            <a:r>
              <a:rPr lang="es-ES" baseline="0" dirty="0" smtClean="0"/>
              <a:t> of </a:t>
            </a:r>
            <a:r>
              <a:rPr lang="es-ES" baseline="0" dirty="0" err="1" smtClean="0"/>
              <a:t>the</a:t>
            </a:r>
            <a:r>
              <a:rPr lang="es-ES" baseline="0" dirty="0" smtClean="0"/>
              <a:t> </a:t>
            </a:r>
            <a:r>
              <a:rPr lang="es-ES" baseline="0" dirty="0" err="1" smtClean="0"/>
              <a:t>plume</a:t>
            </a:r>
            <a:r>
              <a:rPr lang="es-ES" baseline="0" dirty="0" smtClean="0"/>
              <a:t> in </a:t>
            </a:r>
            <a:r>
              <a:rPr lang="es-ES" baseline="0" dirty="0" err="1" smtClean="0"/>
              <a:t>the</a:t>
            </a:r>
            <a:r>
              <a:rPr lang="es-ES" baseline="0" dirty="0" smtClean="0"/>
              <a:t> </a:t>
            </a:r>
            <a:r>
              <a:rPr lang="es-ES" baseline="0" dirty="0" err="1" smtClean="0"/>
              <a:t>right</a:t>
            </a:r>
            <a:r>
              <a:rPr lang="es-ES" baseline="0" dirty="0" smtClean="0"/>
              <a:t> </a:t>
            </a:r>
            <a:r>
              <a:rPr lang="es-ES" baseline="0" dirty="0" err="1" smtClean="0"/>
              <a:t>altitude</a:t>
            </a:r>
            <a:r>
              <a:rPr lang="es-ES" baseline="0" dirty="0" smtClean="0"/>
              <a:t>, </a:t>
            </a:r>
            <a:r>
              <a:rPr lang="es-ES" baseline="0" dirty="0" err="1" smtClean="0"/>
              <a:t>wich</a:t>
            </a:r>
            <a:r>
              <a:rPr lang="es-ES" baseline="0" dirty="0" smtClean="0"/>
              <a:t> </a:t>
            </a:r>
            <a:r>
              <a:rPr lang="es-ES" baseline="0" dirty="0" err="1" smtClean="0"/>
              <a:t>means</a:t>
            </a:r>
            <a:r>
              <a:rPr lang="es-ES" baseline="0" dirty="0" smtClean="0"/>
              <a:t> </a:t>
            </a:r>
            <a:r>
              <a:rPr lang="es-ES" baseline="0" dirty="0" err="1" smtClean="0"/>
              <a:t>that</a:t>
            </a:r>
            <a:r>
              <a:rPr lang="es-ES" baseline="0" dirty="0" smtClean="0"/>
              <a:t> in </a:t>
            </a:r>
            <a:r>
              <a:rPr lang="es-ES" baseline="0" dirty="0" err="1" smtClean="0"/>
              <a:t>this</a:t>
            </a:r>
            <a:r>
              <a:rPr lang="es-ES" baseline="0" dirty="0" smtClean="0"/>
              <a:t> case, </a:t>
            </a:r>
            <a:r>
              <a:rPr lang="es-ES" baseline="0" dirty="0" err="1" smtClean="0"/>
              <a:t>including</a:t>
            </a:r>
            <a:r>
              <a:rPr lang="es-ES" baseline="0" dirty="0" smtClean="0"/>
              <a:t> a </a:t>
            </a:r>
            <a:r>
              <a:rPr lang="es-ES" baseline="0" dirty="0" err="1" smtClean="0"/>
              <a:t>second</a:t>
            </a:r>
            <a:r>
              <a:rPr lang="es-ES" baseline="0" dirty="0" smtClean="0"/>
              <a:t> </a:t>
            </a:r>
            <a:r>
              <a:rPr lang="es-ES" baseline="0" dirty="0" err="1" smtClean="0"/>
              <a:t>dust</a:t>
            </a:r>
            <a:r>
              <a:rPr lang="es-ES" baseline="0" dirty="0" smtClean="0"/>
              <a:t> </a:t>
            </a:r>
            <a:r>
              <a:rPr lang="es-ES" baseline="0" dirty="0" err="1" smtClean="0"/>
              <a:t>scheme</a:t>
            </a:r>
            <a:r>
              <a:rPr lang="es-ES" baseline="0" dirty="0" smtClean="0"/>
              <a:t> </a:t>
            </a:r>
            <a:r>
              <a:rPr lang="es-ES" baseline="0" dirty="0" err="1" smtClean="0"/>
              <a:t>is</a:t>
            </a:r>
            <a:r>
              <a:rPr lang="es-ES" baseline="0" dirty="0" smtClean="0"/>
              <a:t> beneficial and, </a:t>
            </a:r>
          </a:p>
          <a:p>
            <a:r>
              <a:rPr lang="es-ES" baseline="0" dirty="0" err="1" smtClean="0"/>
              <a:t>The</a:t>
            </a:r>
            <a:r>
              <a:rPr lang="es-ES" baseline="0" dirty="0" smtClean="0"/>
              <a:t> data </a:t>
            </a:r>
            <a:r>
              <a:rPr lang="es-ES" baseline="0" dirty="0" err="1" smtClean="0"/>
              <a:t>assimilatio</a:t>
            </a:r>
            <a:r>
              <a:rPr lang="es-ES" baseline="0" dirty="0" smtClean="0"/>
              <a:t> </a:t>
            </a:r>
            <a:r>
              <a:rPr lang="es-ES" baseline="0" dirty="0" err="1" smtClean="0"/>
              <a:t>system</a:t>
            </a:r>
            <a:r>
              <a:rPr lang="es-ES" baseline="0" dirty="0" smtClean="0"/>
              <a:t> s </a:t>
            </a:r>
            <a:r>
              <a:rPr lang="es-ES" baseline="0" dirty="0" err="1" smtClean="0"/>
              <a:t>able</a:t>
            </a:r>
            <a:r>
              <a:rPr lang="es-ES" baseline="0" dirty="0" smtClean="0"/>
              <a:t> to </a:t>
            </a:r>
            <a:r>
              <a:rPr lang="es-ES" baseline="0" dirty="0" err="1" smtClean="0"/>
              <a:t>move</a:t>
            </a:r>
            <a:r>
              <a:rPr lang="es-ES" baseline="0" dirty="0" smtClean="0"/>
              <a:t>, to </a:t>
            </a:r>
            <a:r>
              <a:rPr lang="es-ES" baseline="0" dirty="0" err="1" smtClean="0"/>
              <a:t>some</a:t>
            </a:r>
            <a:r>
              <a:rPr lang="es-ES" baseline="0" dirty="0" smtClean="0"/>
              <a:t> </a:t>
            </a:r>
            <a:r>
              <a:rPr lang="es-ES" baseline="0" dirty="0" err="1" smtClean="0"/>
              <a:t>extent</a:t>
            </a:r>
            <a:r>
              <a:rPr lang="es-ES" baseline="0" dirty="0" smtClean="0"/>
              <a:t>, </a:t>
            </a:r>
            <a:r>
              <a:rPr lang="es-ES" baseline="0" dirty="0" err="1" smtClean="0"/>
              <a:t>th</a:t>
            </a:r>
            <a:r>
              <a:rPr lang="es-ES" baseline="0" dirty="0" smtClean="0"/>
              <a:t> </a:t>
            </a:r>
            <a:r>
              <a:rPr lang="es-ES" baseline="0" dirty="0" err="1" smtClean="0"/>
              <a:t>epmaximum</a:t>
            </a:r>
            <a:r>
              <a:rPr lang="es-ES" baseline="0" dirty="0" smtClean="0"/>
              <a:t> of </a:t>
            </a:r>
            <a:r>
              <a:rPr lang="es-ES" baseline="0" dirty="0" err="1" smtClean="0"/>
              <a:t>the</a:t>
            </a:r>
            <a:r>
              <a:rPr lang="es-ES" baseline="0" dirty="0" smtClean="0"/>
              <a:t> </a:t>
            </a:r>
            <a:r>
              <a:rPr lang="es-ES" baseline="0" dirty="0" err="1" smtClean="0"/>
              <a:t>plume</a:t>
            </a:r>
            <a:r>
              <a:rPr lang="es-ES" baseline="0" dirty="0" smtClean="0"/>
              <a:t> in </a:t>
            </a:r>
            <a:r>
              <a:rPr lang="es-ES" baseline="0" dirty="0" err="1" smtClean="0"/>
              <a:t>both</a:t>
            </a:r>
            <a:r>
              <a:rPr lang="es-ES" baseline="0" dirty="0" smtClean="0"/>
              <a:t> </a:t>
            </a:r>
            <a:r>
              <a:rPr lang="es-ES" baseline="0" dirty="0" err="1" smtClean="0"/>
              <a:t>multi-sheme</a:t>
            </a:r>
            <a:r>
              <a:rPr lang="es-ES" baseline="0" dirty="0" smtClean="0"/>
              <a:t> cases.</a:t>
            </a:r>
          </a:p>
          <a:p>
            <a:r>
              <a:rPr lang="es-ES" baseline="0" dirty="0" err="1" smtClean="0"/>
              <a:t>We</a:t>
            </a:r>
            <a:r>
              <a:rPr lang="es-ES" baseline="0" dirty="0" smtClean="0"/>
              <a:t> </a:t>
            </a:r>
            <a:r>
              <a:rPr lang="es-ES" baseline="0" dirty="0" err="1" smtClean="0"/>
              <a:t>should</a:t>
            </a:r>
            <a:r>
              <a:rPr lang="es-ES" baseline="0" dirty="0" smtClean="0"/>
              <a:t> note </a:t>
            </a:r>
            <a:r>
              <a:rPr lang="es-ES" baseline="0" dirty="0" err="1" smtClean="0"/>
              <a:t>here</a:t>
            </a:r>
            <a:r>
              <a:rPr lang="es-ES" baseline="0" dirty="0" smtClean="0"/>
              <a:t> </a:t>
            </a:r>
            <a:r>
              <a:rPr lang="es-ES" baseline="0" dirty="0" err="1" smtClean="0"/>
              <a:t>that</a:t>
            </a:r>
            <a:r>
              <a:rPr lang="es-ES" baseline="0" dirty="0" smtClean="0"/>
              <a:t> </a:t>
            </a:r>
            <a:r>
              <a:rPr lang="es-ES" baseline="0" dirty="0" err="1" smtClean="0"/>
              <a:t>the</a:t>
            </a:r>
            <a:r>
              <a:rPr lang="es-ES" baseline="0" dirty="0" smtClean="0"/>
              <a:t> </a:t>
            </a:r>
            <a:r>
              <a:rPr lang="es-ES" baseline="0" dirty="0" err="1" smtClean="0"/>
              <a:t>multi-scheme</a:t>
            </a:r>
            <a:r>
              <a:rPr lang="es-ES" baseline="0" dirty="0" smtClean="0"/>
              <a:t> </a:t>
            </a:r>
            <a:r>
              <a:rPr lang="es-ES" baseline="0" dirty="0" err="1" smtClean="0"/>
              <a:t>experinmets</a:t>
            </a:r>
            <a:r>
              <a:rPr lang="es-ES" baseline="0" dirty="0" smtClean="0"/>
              <a:t> </a:t>
            </a:r>
            <a:r>
              <a:rPr lang="es-ES" baseline="0" dirty="0" err="1" smtClean="0"/>
              <a:t>provides</a:t>
            </a:r>
            <a:r>
              <a:rPr lang="es-ES" baseline="0" dirty="0" smtClean="0"/>
              <a:t> mor </a:t>
            </a:r>
            <a:r>
              <a:rPr lang="es-ES" baseline="0" dirty="0" err="1" smtClean="0"/>
              <a:t>valiaribility</a:t>
            </a:r>
            <a:r>
              <a:rPr lang="es-ES" baseline="0" dirty="0" smtClean="0"/>
              <a:t> in </a:t>
            </a:r>
            <a:r>
              <a:rPr lang="es-ES" baseline="0" dirty="0" err="1" smtClean="0"/>
              <a:t>the</a:t>
            </a:r>
            <a:r>
              <a:rPr lang="es-ES" baseline="0" dirty="0" smtClean="0"/>
              <a:t> </a:t>
            </a:r>
            <a:r>
              <a:rPr lang="es-ES" baseline="0" dirty="0" err="1" smtClean="0"/>
              <a:t>shape</a:t>
            </a:r>
            <a:r>
              <a:rPr lang="es-ES" baseline="0" dirty="0" smtClean="0"/>
              <a:t> of </a:t>
            </a:r>
            <a:r>
              <a:rPr lang="es-ES" baseline="0" dirty="0" err="1" smtClean="0"/>
              <a:t>the</a:t>
            </a:r>
            <a:r>
              <a:rPr lang="es-ES" baseline="0" dirty="0" smtClean="0"/>
              <a:t> vertical </a:t>
            </a:r>
            <a:r>
              <a:rPr lang="es-ES" baseline="0" dirty="0" err="1" smtClean="0"/>
              <a:t>profile</a:t>
            </a:r>
            <a:r>
              <a:rPr lang="es-ES" baseline="0" dirty="0" smtClean="0"/>
              <a:t>. </a:t>
            </a:r>
          </a:p>
          <a:p>
            <a:endParaRPr lang="es-ES" baseline="0" dirty="0" smtClean="0"/>
          </a:p>
          <a:p>
            <a:r>
              <a:rPr lang="es-ES" baseline="0" dirty="0" err="1" smtClean="0"/>
              <a:t>Larger</a:t>
            </a:r>
            <a:r>
              <a:rPr lang="es-ES" baseline="0" dirty="0" smtClean="0"/>
              <a:t> </a:t>
            </a:r>
            <a:r>
              <a:rPr lang="es-ES" baseline="0" dirty="0" err="1" smtClean="0"/>
              <a:t>std</a:t>
            </a:r>
            <a:r>
              <a:rPr lang="es-ES" baseline="0" dirty="0" smtClean="0"/>
              <a:t> (</a:t>
            </a:r>
            <a:r>
              <a:rPr lang="es-ES" baseline="0" dirty="0" err="1" smtClean="0"/>
              <a:t>down</a:t>
            </a:r>
            <a:r>
              <a:rPr lang="es-ES" baseline="0" dirty="0" smtClean="0"/>
              <a:t>)…. </a:t>
            </a:r>
            <a:endParaRPr lang="en-GB"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8</a:t>
            </a:fld>
            <a:endParaRPr lang="es-ES"/>
          </a:p>
        </p:txBody>
      </p:sp>
    </p:spTree>
    <p:extLst>
      <p:ext uri="{BB962C8B-B14F-4D97-AF65-F5344CB8AC3E}">
        <p14:creationId xmlns:p14="http://schemas.microsoft.com/office/powerpoint/2010/main" val="289687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Meteo</a:t>
            </a:r>
            <a:r>
              <a:rPr lang="es-ES" dirty="0" smtClean="0"/>
              <a:t> and </a:t>
            </a:r>
            <a:r>
              <a:rPr lang="es-ES" dirty="0" err="1" smtClean="0"/>
              <a:t>schemes</a:t>
            </a:r>
            <a:r>
              <a:rPr lang="es-ES" dirty="0" smtClean="0"/>
              <a:t> </a:t>
            </a:r>
            <a:r>
              <a:rPr lang="es-ES" dirty="0" err="1" smtClean="0"/>
              <a:t>alone</a:t>
            </a:r>
            <a:r>
              <a:rPr lang="es-ES" dirty="0" smtClean="0"/>
              <a:t> are </a:t>
            </a:r>
            <a:r>
              <a:rPr lang="es-ES" dirty="0" err="1" smtClean="0"/>
              <a:t>not</a:t>
            </a:r>
            <a:r>
              <a:rPr lang="es-ES" baseline="0" dirty="0" smtClean="0"/>
              <a:t> </a:t>
            </a:r>
            <a:r>
              <a:rPr lang="es-ES" baseline="0" dirty="0" err="1" smtClean="0"/>
              <a:t>enough</a:t>
            </a:r>
            <a:r>
              <a:rPr lang="es-ES" baseline="0" dirty="0" smtClean="0"/>
              <a:t> </a:t>
            </a:r>
            <a:r>
              <a:rPr lang="es-ES" baseline="0" dirty="0" err="1" smtClean="0"/>
              <a:t>for</a:t>
            </a:r>
            <a:r>
              <a:rPr lang="es-ES" baseline="0" dirty="0" smtClean="0"/>
              <a:t> </a:t>
            </a:r>
            <a:r>
              <a:rPr lang="es-ES" baseline="0" dirty="0" err="1" smtClean="0"/>
              <a:t>correct</a:t>
            </a:r>
            <a:r>
              <a:rPr lang="es-ES" baseline="0" dirty="0" smtClean="0"/>
              <a:t> </a:t>
            </a:r>
            <a:r>
              <a:rPr lang="es-ES" baseline="0" dirty="0" err="1" smtClean="0"/>
              <a:t>the</a:t>
            </a:r>
            <a:r>
              <a:rPr lang="es-ES" baseline="0" dirty="0" smtClean="0"/>
              <a:t> </a:t>
            </a:r>
            <a:r>
              <a:rPr lang="es-ES" baseline="0" dirty="0" err="1" smtClean="0"/>
              <a:t>plume</a:t>
            </a:r>
            <a:r>
              <a:rPr lang="es-ES" baseline="0" dirty="0" smtClean="0"/>
              <a:t> (</a:t>
            </a:r>
            <a:r>
              <a:rPr lang="es-ES" baseline="0" dirty="0" err="1" smtClean="0"/>
              <a:t>height</a:t>
            </a:r>
            <a:r>
              <a:rPr lang="es-ES" baseline="0" dirty="0" smtClean="0"/>
              <a:t>); </a:t>
            </a:r>
            <a:r>
              <a:rPr lang="es-ES" baseline="0" dirty="0" err="1" smtClean="0"/>
              <a:t>but</a:t>
            </a:r>
            <a:r>
              <a:rPr lang="es-ES" baseline="0" dirty="0" smtClean="0"/>
              <a:t> </a:t>
            </a:r>
            <a:r>
              <a:rPr lang="es-ES" baseline="0" dirty="0" err="1" smtClean="0"/>
              <a:t>both</a:t>
            </a:r>
            <a:r>
              <a:rPr lang="es-ES" baseline="0" dirty="0" smtClean="0"/>
              <a:t> </a:t>
            </a:r>
            <a:r>
              <a:rPr lang="es-ES" baseline="0" dirty="0" err="1" smtClean="0"/>
              <a:t>combined</a:t>
            </a:r>
            <a:r>
              <a:rPr lang="es-ES" baseline="0" dirty="0" smtClean="0"/>
              <a:t> </a:t>
            </a:r>
            <a:r>
              <a:rPr lang="es-ES" baseline="0" dirty="0" err="1" smtClean="0"/>
              <a:t>help</a:t>
            </a:r>
            <a:r>
              <a:rPr lang="es-ES" baseline="0" dirty="0" smtClean="0"/>
              <a:t>.</a:t>
            </a:r>
          </a:p>
          <a:p>
            <a:r>
              <a:rPr lang="es-ES" baseline="0" dirty="0" err="1" smtClean="0"/>
              <a:t>Bottom</a:t>
            </a:r>
            <a:r>
              <a:rPr lang="es-ES" baseline="0" dirty="0" smtClean="0"/>
              <a:t>:  </a:t>
            </a:r>
            <a:r>
              <a:rPr lang="es-ES" baseline="0" dirty="0" err="1" smtClean="0"/>
              <a:t>none</a:t>
            </a:r>
            <a:r>
              <a:rPr lang="es-ES" baseline="0" dirty="0" smtClean="0"/>
              <a:t> of </a:t>
            </a:r>
            <a:r>
              <a:rPr lang="es-ES" baseline="0" dirty="0" err="1" smtClean="0"/>
              <a:t>the</a:t>
            </a:r>
            <a:r>
              <a:rPr lang="es-ES" baseline="0" dirty="0" smtClean="0"/>
              <a:t> </a:t>
            </a:r>
            <a:r>
              <a:rPr lang="es-ES" baseline="0" dirty="0" err="1" smtClean="0"/>
              <a:t>experiments</a:t>
            </a:r>
            <a:r>
              <a:rPr lang="es-ES" baseline="0" dirty="0" smtClean="0"/>
              <a:t> are </a:t>
            </a:r>
            <a:r>
              <a:rPr lang="es-ES" baseline="0" dirty="0" err="1" smtClean="0"/>
              <a:t>much</a:t>
            </a:r>
            <a:r>
              <a:rPr lang="es-ES" baseline="0" dirty="0" smtClean="0"/>
              <a:t> </a:t>
            </a:r>
            <a:r>
              <a:rPr lang="es-ES" baseline="0" dirty="0" err="1" smtClean="0"/>
              <a:t>better</a:t>
            </a:r>
            <a:r>
              <a:rPr lang="es-ES" baseline="0" dirty="0" smtClean="0"/>
              <a:t> tan </a:t>
            </a:r>
            <a:r>
              <a:rPr lang="es-ES" baseline="0" dirty="0" err="1" smtClean="0"/>
              <a:t>the</a:t>
            </a:r>
            <a:r>
              <a:rPr lang="es-ES" baseline="0" dirty="0" smtClean="0"/>
              <a:t> </a:t>
            </a:r>
            <a:r>
              <a:rPr lang="es-ES" baseline="0" dirty="0" err="1" smtClean="0"/>
              <a:t>others</a:t>
            </a:r>
            <a:r>
              <a:rPr lang="es-ES" baseline="0" dirty="0" smtClean="0"/>
              <a:t> (no </a:t>
            </a:r>
            <a:r>
              <a:rPr lang="es-ES" baseline="0" dirty="0" err="1" smtClean="0"/>
              <a:t>difference</a:t>
            </a:r>
            <a:r>
              <a:rPr lang="es-ES" baseline="0" dirty="0" smtClean="0"/>
              <a:t> in </a:t>
            </a:r>
            <a:r>
              <a:rPr lang="es-ES" baseline="0" dirty="0" err="1" smtClean="0"/>
              <a:t>multimeteo</a:t>
            </a:r>
            <a:r>
              <a:rPr lang="es-ES" baseline="0" dirty="0" smtClean="0"/>
              <a:t> </a:t>
            </a:r>
            <a:r>
              <a:rPr lang="es-ES" baseline="0" dirty="0" err="1" smtClean="0"/>
              <a:t>or</a:t>
            </a:r>
            <a:r>
              <a:rPr lang="es-ES" baseline="0" dirty="0" smtClean="0"/>
              <a:t> </a:t>
            </a:r>
            <a:r>
              <a:rPr lang="es-ES" baseline="0" dirty="0" err="1" smtClean="0"/>
              <a:t>multischeme</a:t>
            </a:r>
            <a:r>
              <a:rPr lang="es-ES" baseline="0" dirty="0" smtClean="0"/>
              <a:t>). </a:t>
            </a:r>
            <a:r>
              <a:rPr lang="es-ES" baseline="0" dirty="0" err="1" smtClean="0"/>
              <a:t>But</a:t>
            </a:r>
            <a:r>
              <a:rPr lang="es-ES" baseline="0" dirty="0" smtClean="0"/>
              <a:t> </a:t>
            </a:r>
            <a:r>
              <a:rPr lang="es-ES" baseline="0" dirty="0" err="1" smtClean="0"/>
              <a:t>it</a:t>
            </a:r>
            <a:r>
              <a:rPr lang="es-ES" baseline="0" dirty="0" smtClean="0"/>
              <a:t> </a:t>
            </a:r>
            <a:r>
              <a:rPr lang="es-ES" baseline="0" dirty="0" err="1" smtClean="0"/>
              <a:t>corrects</a:t>
            </a:r>
            <a:r>
              <a:rPr lang="es-ES" baseline="0" dirty="0" smtClean="0"/>
              <a:t> </a:t>
            </a:r>
            <a:r>
              <a:rPr lang="es-ES" baseline="0" dirty="0" err="1" smtClean="0"/>
              <a:t>the</a:t>
            </a:r>
            <a:r>
              <a:rPr lang="es-ES" baseline="0" dirty="0" smtClean="0"/>
              <a:t> </a:t>
            </a:r>
            <a:r>
              <a:rPr lang="es-ES" baseline="0" dirty="0" err="1" smtClean="0"/>
              <a:t>plume</a:t>
            </a:r>
            <a:r>
              <a:rPr lang="es-ES" baseline="0" dirty="0" smtClean="0"/>
              <a:t> </a:t>
            </a:r>
            <a:r>
              <a:rPr lang="es-ES" baseline="0" dirty="0" err="1" smtClean="0"/>
              <a:t>height</a:t>
            </a:r>
            <a:r>
              <a:rPr lang="es-ES" baseline="0" dirty="0" smtClean="0"/>
              <a:t>.  20_13utc</a:t>
            </a:r>
          </a:p>
          <a:p>
            <a:endParaRPr lang="en-GB"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9</a:t>
            </a:fld>
            <a:endParaRPr lang="es-ES"/>
          </a:p>
        </p:txBody>
      </p:sp>
    </p:spTree>
    <p:extLst>
      <p:ext uri="{BB962C8B-B14F-4D97-AF65-F5344CB8AC3E}">
        <p14:creationId xmlns:p14="http://schemas.microsoft.com/office/powerpoint/2010/main" val="1481535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SC2017-Firs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3773489" y="6095692"/>
            <a:ext cx="8418512"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le 1"/>
          <p:cNvSpPr>
            <a:spLocks noGrp="1"/>
          </p:cNvSpPr>
          <p:nvPr>
            <p:ph type="ctrTitle"/>
          </p:nvPr>
        </p:nvSpPr>
        <p:spPr>
          <a:xfrm>
            <a:off x="4511610" y="1631730"/>
            <a:ext cx="6702593" cy="2998826"/>
          </a:xfrm>
          <a:prstGeom prst="rect">
            <a:avLst/>
          </a:prstGeom>
        </p:spPr>
        <p:txBody>
          <a:bodyPr anchor="ctr">
            <a:normAutofit/>
          </a:bodyPr>
          <a:lstStyle>
            <a:lvl1pPr algn="l">
              <a:defRPr sz="5200" b="1">
                <a:solidFill>
                  <a:srgbClr val="004890"/>
                </a:solidFill>
                <a:latin typeface="+mn-lt"/>
              </a:defRPr>
            </a:lvl1pPr>
          </a:lstStyle>
          <a:p>
            <a:r>
              <a:rPr lang="es-ES" dirty="0"/>
              <a:t>Haga clic para modificar el estilo de título del patrón</a:t>
            </a:r>
            <a:endParaRPr lang="en-US" dirty="0"/>
          </a:p>
        </p:txBody>
      </p:sp>
      <p:sp>
        <p:nvSpPr>
          <p:cNvPr id="3" name="Subtitle 2"/>
          <p:cNvSpPr>
            <a:spLocks noGrp="1"/>
          </p:cNvSpPr>
          <p:nvPr>
            <p:ph type="subTitle" idx="1" hasCustomPrompt="1"/>
          </p:nvPr>
        </p:nvSpPr>
        <p:spPr>
          <a:xfrm>
            <a:off x="4511610" y="4900141"/>
            <a:ext cx="6702593" cy="822742"/>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a:t>
            </a:r>
            <a:r>
              <a:rPr lang="es-ES" dirty="0" err="1"/>
              <a:t>click</a:t>
            </a:r>
            <a:r>
              <a:rPr lang="es-ES" dirty="0"/>
              <a:t> aquí para modificar el subtítulo</a:t>
            </a:r>
          </a:p>
        </p:txBody>
      </p:sp>
      <p:sp>
        <p:nvSpPr>
          <p:cNvPr id="13" name="Rectángulo 12"/>
          <p:cNvSpPr/>
          <p:nvPr userDrawn="1"/>
        </p:nvSpPr>
        <p:spPr>
          <a:xfrm>
            <a:off x="1" y="6095692"/>
            <a:ext cx="3759199"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15" name="Marcador de texto 14"/>
          <p:cNvSpPr>
            <a:spLocks noGrp="1"/>
          </p:cNvSpPr>
          <p:nvPr>
            <p:ph type="body" sz="quarter" idx="10" hasCustomPrompt="1"/>
          </p:nvPr>
        </p:nvSpPr>
        <p:spPr>
          <a:xfrm>
            <a:off x="325972" y="6095692"/>
            <a:ext cx="3255433" cy="487533"/>
          </a:xfrm>
          <a:prstGeom prst="rect">
            <a:avLst/>
          </a:prstGeom>
        </p:spPr>
        <p:txBody>
          <a:bodyPr anchor="ctr"/>
          <a:lstStyle>
            <a:lvl1pPr marL="0" indent="0" algn="ctr">
              <a:buNone/>
              <a:defRPr>
                <a:solidFill>
                  <a:schemeClr val="bg1"/>
                </a:solidFill>
              </a:defRPr>
            </a:lvl1pPr>
          </a:lstStyle>
          <a:p>
            <a:pPr lvl="0"/>
            <a:r>
              <a:rPr lang="es-ES" dirty="0" err="1"/>
              <a:t>day</a:t>
            </a:r>
            <a:r>
              <a:rPr lang="es-ES" dirty="0"/>
              <a:t>/</a:t>
            </a:r>
            <a:r>
              <a:rPr lang="es-ES" dirty="0" err="1"/>
              <a:t>month</a:t>
            </a:r>
            <a:r>
              <a:rPr lang="es-ES" dirty="0"/>
              <a:t>/</a:t>
            </a:r>
            <a:r>
              <a:rPr lang="es-ES" dirty="0" err="1"/>
              <a:t>year</a:t>
            </a:r>
            <a:endParaRPr lang="es-ES" dirty="0"/>
          </a:p>
        </p:txBody>
      </p:sp>
      <p:sp>
        <p:nvSpPr>
          <p:cNvPr id="17" name="Marcador de texto 16"/>
          <p:cNvSpPr>
            <a:spLocks noGrp="1"/>
          </p:cNvSpPr>
          <p:nvPr>
            <p:ph type="body" sz="quarter" idx="11" hasCustomPrompt="1"/>
          </p:nvPr>
        </p:nvSpPr>
        <p:spPr>
          <a:xfrm>
            <a:off x="4511606" y="6095691"/>
            <a:ext cx="6702595" cy="487533"/>
          </a:xfrm>
          <a:prstGeom prst="rect">
            <a:avLst/>
          </a:prstGeom>
        </p:spPr>
        <p:txBody>
          <a:bodyPr anchor="ctr"/>
          <a:lstStyle>
            <a:lvl1pPr marL="0" indent="0" algn="l">
              <a:buNone/>
              <a:defRPr>
                <a:solidFill>
                  <a:srgbClr val="004890"/>
                </a:solidFill>
              </a:defRPr>
            </a:lvl1pPr>
          </a:lstStyle>
          <a:p>
            <a:pPr lvl="0"/>
            <a:r>
              <a:rPr lang="es-ES" dirty="0" err="1"/>
              <a:t>Venue</a:t>
            </a:r>
            <a:endParaRPr lang="es-ES" dirty="0"/>
          </a:p>
        </p:txBody>
      </p:sp>
    </p:spTree>
    <p:extLst>
      <p:ext uri="{BB962C8B-B14F-4D97-AF65-F5344CB8AC3E}">
        <p14:creationId xmlns:p14="http://schemas.microsoft.com/office/powerpoint/2010/main" val="283381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ABC3EE6-DB83-41DD-A69E-13955D757E69}"/>
              </a:ext>
            </a:extLst>
          </p:cNvPr>
          <p:cNvSpPr>
            <a:spLocks noGrp="1"/>
          </p:cNvSpPr>
          <p:nvPr>
            <p:ph type="title"/>
          </p:nvPr>
        </p:nvSpPr>
        <p:spPr>
          <a:xfrm>
            <a:off x="464803" y="158900"/>
            <a:ext cx="11235584" cy="838397"/>
          </a:xfrm>
          <a:prstGeom prst="rect">
            <a:avLst/>
          </a:prstGeom>
        </p:spPr>
        <p:txBody>
          <a:bodyPr vert="horz" lIns="91440" tIns="45720" rIns="91440" bIns="45720" rtlCol="0" anchor="ctr">
            <a:noAutofit/>
          </a:bodyPr>
          <a:lstStyle>
            <a:lvl1pPr algn="ctr">
              <a:defRPr sz="3500" b="1">
                <a:solidFill>
                  <a:srgbClr val="004890"/>
                </a:solidFill>
                <a:latin typeface="+mn-lt"/>
              </a:defRPr>
            </a:lvl1pPr>
          </a:lstStyle>
          <a:p>
            <a:r>
              <a:rPr lang="es-ES" dirty="0"/>
              <a:t>Haga clic para modificar el estilo de título del patrón</a:t>
            </a:r>
            <a:endParaRPr lang="en-US" dirty="0"/>
          </a:p>
        </p:txBody>
      </p:sp>
      <p:sp>
        <p:nvSpPr>
          <p:cNvPr id="4" name="Text Placeholder 2">
            <a:extLst>
              <a:ext uri="{FF2B5EF4-FFF2-40B4-BE49-F238E27FC236}">
                <a16:creationId xmlns:a16="http://schemas.microsoft.com/office/drawing/2014/main" id="{8B3E8DBF-D34A-4300-8AF1-4DDD6F0112AD}"/>
              </a:ext>
            </a:extLst>
          </p:cNvPr>
          <p:cNvSpPr>
            <a:spLocks noGrp="1"/>
          </p:cNvSpPr>
          <p:nvPr>
            <p:ph idx="1"/>
          </p:nvPr>
        </p:nvSpPr>
        <p:spPr>
          <a:xfrm>
            <a:off x="464803" y="1215072"/>
            <a:ext cx="11235584" cy="4910425"/>
          </a:xfrm>
          <a:prstGeom prst="rect">
            <a:avLst/>
          </a:prstGeom>
        </p:spPr>
        <p:txBody>
          <a:bodyPr vert="horz" lIns="91440" tIns="45720" rIns="91440" bIns="45720" rtlCol="0">
            <a:normAutofit/>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6" name="Imagen 7">
            <a:extLst>
              <a:ext uri="{FF2B5EF4-FFF2-40B4-BE49-F238E27FC236}">
                <a16:creationId xmlns:a16="http://schemas.microsoft.com/office/drawing/2014/main" id="{32D8D85B-7F48-48C3-BFA5-9D6567DB7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709" y="6232144"/>
            <a:ext cx="1876425" cy="457200"/>
          </a:xfrm>
          <a:prstGeom prst="rect">
            <a:avLst/>
          </a:prstGeom>
        </p:spPr>
      </p:pic>
    </p:spTree>
    <p:extLst>
      <p:ext uri="{BB962C8B-B14F-4D97-AF65-F5344CB8AC3E}">
        <p14:creationId xmlns:p14="http://schemas.microsoft.com/office/powerpoint/2010/main" val="183937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SC2017-Las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3773489" y="6095692"/>
            <a:ext cx="8418512"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3" name="Rectángulo 12"/>
          <p:cNvSpPr/>
          <p:nvPr userDrawn="1"/>
        </p:nvSpPr>
        <p:spPr>
          <a:xfrm>
            <a:off x="1" y="6095692"/>
            <a:ext cx="3759199"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17" name="Marcador de texto 16"/>
          <p:cNvSpPr>
            <a:spLocks noGrp="1"/>
          </p:cNvSpPr>
          <p:nvPr>
            <p:ph type="body" sz="quarter" idx="11" hasCustomPrompt="1"/>
          </p:nvPr>
        </p:nvSpPr>
        <p:spPr>
          <a:xfrm>
            <a:off x="4511606" y="6095691"/>
            <a:ext cx="6702595" cy="487533"/>
          </a:xfrm>
          <a:prstGeom prst="rect">
            <a:avLst/>
          </a:prstGeom>
        </p:spPr>
        <p:txBody>
          <a:bodyPr anchor="ctr"/>
          <a:lstStyle>
            <a:lvl1pPr marL="0" indent="0" algn="ctr">
              <a:buNone/>
              <a:defRPr>
                <a:solidFill>
                  <a:srgbClr val="004890"/>
                </a:solidFill>
              </a:defRPr>
            </a:lvl1pPr>
          </a:lstStyle>
          <a:p>
            <a:pPr lvl="0"/>
            <a:r>
              <a:rPr lang="es-ES" dirty="0"/>
              <a:t>Email</a:t>
            </a:r>
          </a:p>
        </p:txBody>
      </p:sp>
    </p:spTree>
    <p:extLst>
      <p:ext uri="{BB962C8B-B14F-4D97-AF65-F5344CB8AC3E}">
        <p14:creationId xmlns:p14="http://schemas.microsoft.com/office/powerpoint/2010/main" val="380834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pic>
        <p:nvPicPr>
          <p:cNvPr id="4"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2"/>
            <a:ext cx="12386733" cy="82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Shape 3"/>
          <p:cNvSpPr txBox="1">
            <a:spLocks noChangeArrowheads="1"/>
          </p:cNvSpPr>
          <p:nvPr userDrawn="1"/>
        </p:nvSpPr>
        <p:spPr bwMode="auto">
          <a:xfrm>
            <a:off x="11277600" y="6355514"/>
            <a:ext cx="711200" cy="50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BC2F0DD-3D8A-4101-8B20-DA6561054A2D}" type="slidenum">
              <a:rPr lang="en-US" altLang="en-US" sz="977">
                <a:solidFill>
                  <a:srgbClr val="23589C"/>
                </a:solidFill>
              </a:rPr>
              <a:pPr algn="r" eaLnBrk="1" hangingPunct="1"/>
              <a:t>‹Nº›</a:t>
            </a:fld>
            <a:endParaRPr lang="en-US" altLang="en-US" sz="1758">
              <a:latin typeface="Calibri" pitchFamily="34" charset="0"/>
            </a:endParaRPr>
          </a:p>
        </p:txBody>
      </p:sp>
      <p:pic>
        <p:nvPicPr>
          <p:cNvPr id="6"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76784" y="141132"/>
            <a:ext cx="2582333" cy="56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93969" y="122521"/>
            <a:ext cx="766233" cy="29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529168" y="141100"/>
            <a:ext cx="8255131" cy="680868"/>
          </a:xfrm>
          <a:prstGeom prst="rect">
            <a:avLst/>
          </a:prstGeom>
        </p:spPr>
        <p:txBody>
          <a:bodyPr/>
          <a:lstStyle>
            <a:lvl1pPr algn="l">
              <a:defRPr sz="2735" baseline="0">
                <a:solidFill>
                  <a:schemeClr val="accent1"/>
                </a:solidFill>
                <a:latin typeface="+mj-lt"/>
              </a:defRPr>
            </a:lvl1pPr>
          </a:lstStyle>
          <a:p>
            <a:r>
              <a:rPr lang="en-US" dirty="0" smtClean="0"/>
              <a:t>Click to edit Master title style</a:t>
            </a:r>
            <a:endParaRPr lang="en-US" dirty="0"/>
          </a:p>
        </p:txBody>
      </p:sp>
      <p:sp>
        <p:nvSpPr>
          <p:cNvPr id="11" name="Text Placeholder 10"/>
          <p:cNvSpPr>
            <a:spLocks noGrp="1" noChangeAspect="1"/>
          </p:cNvSpPr>
          <p:nvPr>
            <p:ph type="body" sz="quarter" idx="10"/>
          </p:nvPr>
        </p:nvSpPr>
        <p:spPr>
          <a:xfrm>
            <a:off x="527382" y="962662"/>
            <a:ext cx="11105820" cy="5392853"/>
          </a:xfrm>
          <a:prstGeom prst="rect">
            <a:avLst/>
          </a:prstGeom>
        </p:spPr>
        <p:txBody>
          <a:bodyPr/>
          <a:lstStyle>
            <a:lvl1pPr>
              <a:defRPr sz="2345"/>
            </a:lvl1pPr>
            <a:lvl2pPr>
              <a:defRPr sz="1954"/>
            </a:lvl2pPr>
            <a:lvl3pPr>
              <a:defRPr sz="1758"/>
            </a:lvl3pPr>
            <a:lvl4pPr>
              <a:defRPr sz="1563"/>
            </a:lvl4pPr>
            <a:lvl5pPr>
              <a:defRPr sz="136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530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19737" y="217894"/>
            <a:ext cx="10972797" cy="838397"/>
          </a:xfrm>
          <a:prstGeom prst="rect">
            <a:avLst/>
          </a:prstGeom>
        </p:spPr>
        <p:txBody>
          <a:bodyPr vert="horz" lIns="91440" tIns="45720" rIns="91440" bIns="45720" rtlCol="0" anchor="ctr">
            <a:noAutofit/>
          </a:bodyPr>
          <a:lstStyle>
            <a:lvl1pPr algn="ctr">
              <a:defRPr sz="3500" b="1"/>
            </a:lvl1pPr>
          </a:lstStyle>
          <a:p>
            <a:r>
              <a:rPr lang="es-ES" dirty="0" smtClean="0"/>
              <a:t>Haga clic para modificar el estilo de título del patrón</a:t>
            </a:r>
            <a:endParaRPr lang="en-US" dirty="0"/>
          </a:p>
        </p:txBody>
      </p:sp>
    </p:spTree>
    <p:extLst>
      <p:ext uri="{BB962C8B-B14F-4D97-AF65-F5344CB8AC3E}">
        <p14:creationId xmlns:p14="http://schemas.microsoft.com/office/powerpoint/2010/main" val="3198881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118570007"/>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74" r:id="rId3"/>
    <p:sldLayoutId id="2147483677" r:id="rId4"/>
    <p:sldLayoutId id="2147483678" r:id="rId5"/>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653D-3A82-414A-96F9-A769D2BBF18E}"/>
              </a:ext>
            </a:extLst>
          </p:cNvPr>
          <p:cNvSpPr>
            <a:spLocks noGrp="1"/>
          </p:cNvSpPr>
          <p:nvPr>
            <p:ph type="ctrTitle"/>
          </p:nvPr>
        </p:nvSpPr>
        <p:spPr>
          <a:xfrm>
            <a:off x="4270310" y="1263430"/>
            <a:ext cx="7362890" cy="3007648"/>
          </a:xfrm>
        </p:spPr>
        <p:txBody>
          <a:bodyPr>
            <a:noAutofit/>
          </a:bodyPr>
          <a:lstStyle/>
          <a:p>
            <a:r>
              <a:rPr lang="en-US" sz="4000" dirty="0"/>
              <a:t>Assimilating vertical profiles of dust observations with ensemble</a:t>
            </a:r>
            <a:br>
              <a:rPr lang="en-US" sz="4000" dirty="0"/>
            </a:br>
            <a:r>
              <a:rPr lang="en-US" sz="4000" dirty="0"/>
              <a:t>meteorological initial and boundary conditions</a:t>
            </a:r>
            <a:endParaRPr lang="en-US" sz="3600" dirty="0"/>
          </a:p>
        </p:txBody>
      </p:sp>
      <p:sp>
        <p:nvSpPr>
          <p:cNvPr id="3" name="Subtitle 2">
            <a:extLst>
              <a:ext uri="{FF2B5EF4-FFF2-40B4-BE49-F238E27FC236}">
                <a16:creationId xmlns:a16="http://schemas.microsoft.com/office/drawing/2014/main" id="{940A1D87-9C76-4466-B258-D1004816C2BB}"/>
              </a:ext>
            </a:extLst>
          </p:cNvPr>
          <p:cNvSpPr>
            <a:spLocks noGrp="1"/>
          </p:cNvSpPr>
          <p:nvPr>
            <p:ph type="subTitle" idx="1"/>
          </p:nvPr>
        </p:nvSpPr>
        <p:spPr>
          <a:xfrm>
            <a:off x="4054410" y="4271078"/>
            <a:ext cx="7959790" cy="1891991"/>
          </a:xfrm>
        </p:spPr>
        <p:txBody>
          <a:bodyPr/>
          <a:lstStyle/>
          <a:p>
            <a:r>
              <a:rPr lang="es-ES" sz="2000" u="sng" dirty="0"/>
              <a:t>Jeronimo Escribano</a:t>
            </a:r>
            <a:r>
              <a:rPr lang="es-ES" sz="2000" dirty="0"/>
              <a:t> </a:t>
            </a:r>
            <a:r>
              <a:rPr lang="es-ES" sz="2000" baseline="30000" dirty="0"/>
              <a:t>(1)</a:t>
            </a:r>
            <a:r>
              <a:rPr lang="es-ES" sz="2000" dirty="0"/>
              <a:t>, Enza Di </a:t>
            </a:r>
            <a:r>
              <a:rPr lang="es-ES" sz="2000" dirty="0" err="1"/>
              <a:t>Tomaso</a:t>
            </a:r>
            <a:r>
              <a:rPr lang="es-ES" sz="2000" dirty="0"/>
              <a:t> </a:t>
            </a:r>
            <a:r>
              <a:rPr lang="es-ES" sz="2000" baseline="30000" dirty="0"/>
              <a:t>(1)</a:t>
            </a:r>
            <a:r>
              <a:rPr lang="es-ES" sz="2000" dirty="0"/>
              <a:t>, Carlos </a:t>
            </a:r>
            <a:r>
              <a:rPr lang="es-ES" sz="2000" dirty="0" err="1"/>
              <a:t>Perez</a:t>
            </a:r>
            <a:r>
              <a:rPr lang="es-ES" sz="2000" dirty="0"/>
              <a:t> </a:t>
            </a:r>
            <a:r>
              <a:rPr lang="es-ES" sz="2000" dirty="0" err="1"/>
              <a:t>Garcia</a:t>
            </a:r>
            <a:r>
              <a:rPr lang="es-ES" sz="2000" dirty="0"/>
              <a:t>-Pando </a:t>
            </a:r>
            <a:r>
              <a:rPr lang="es-ES" sz="2000" baseline="30000" dirty="0"/>
              <a:t>(1)</a:t>
            </a:r>
            <a:r>
              <a:rPr lang="es-ES" sz="2000" dirty="0"/>
              <a:t>, Oriol </a:t>
            </a:r>
            <a:r>
              <a:rPr lang="es-ES" sz="2000" dirty="0" err="1"/>
              <a:t>Jorba</a:t>
            </a:r>
            <a:r>
              <a:rPr lang="es-ES" sz="2000" dirty="0"/>
              <a:t> </a:t>
            </a:r>
            <a:r>
              <a:rPr lang="es-ES" sz="2000" baseline="30000" dirty="0"/>
              <a:t>(1)</a:t>
            </a:r>
            <a:r>
              <a:rPr lang="es-ES" sz="2000" dirty="0"/>
              <a:t>, Francesca </a:t>
            </a:r>
            <a:r>
              <a:rPr lang="es-ES" sz="2000" dirty="0" err="1"/>
              <a:t>Macchia</a:t>
            </a:r>
            <a:r>
              <a:rPr lang="es-ES" sz="2000" dirty="0"/>
              <a:t> </a:t>
            </a:r>
            <a:r>
              <a:rPr lang="es-ES" sz="2000" baseline="30000" dirty="0"/>
              <a:t>(1)</a:t>
            </a:r>
            <a:r>
              <a:rPr lang="es-ES" sz="2000" dirty="0"/>
              <a:t>, Claudia </a:t>
            </a:r>
            <a:r>
              <a:rPr lang="es-ES" sz="2000" dirty="0" err="1"/>
              <a:t>Urbanneck</a:t>
            </a:r>
            <a:r>
              <a:rPr lang="es-ES" sz="2000" dirty="0"/>
              <a:t> </a:t>
            </a:r>
            <a:r>
              <a:rPr lang="es-ES" sz="2000" baseline="30000" dirty="0"/>
              <a:t>(2)</a:t>
            </a:r>
            <a:r>
              <a:rPr lang="es-ES" sz="2000" dirty="0"/>
              <a:t>, </a:t>
            </a:r>
            <a:r>
              <a:rPr lang="es-ES" sz="2000" dirty="0" err="1"/>
              <a:t>Holger</a:t>
            </a:r>
            <a:r>
              <a:rPr lang="es-ES" sz="2000" dirty="0"/>
              <a:t> </a:t>
            </a:r>
            <a:r>
              <a:rPr lang="es-ES" sz="2000" dirty="0" err="1"/>
              <a:t>Baars</a:t>
            </a:r>
            <a:r>
              <a:rPr lang="es-ES" sz="2000" dirty="0"/>
              <a:t> </a:t>
            </a:r>
            <a:r>
              <a:rPr lang="es-ES" sz="2000" baseline="30000" dirty="0"/>
              <a:t>(2)</a:t>
            </a:r>
            <a:r>
              <a:rPr lang="es-ES" sz="2000" dirty="0"/>
              <a:t>, Albert </a:t>
            </a:r>
            <a:r>
              <a:rPr lang="es-ES" sz="2000" dirty="0" err="1"/>
              <a:t>Ansmann</a:t>
            </a:r>
            <a:r>
              <a:rPr lang="es-ES" sz="2000" dirty="0"/>
              <a:t> </a:t>
            </a:r>
            <a:r>
              <a:rPr lang="es-ES" sz="2000" baseline="30000" dirty="0"/>
              <a:t>(2)</a:t>
            </a:r>
            <a:r>
              <a:rPr lang="es-ES" sz="2000" dirty="0"/>
              <a:t>, and Ulla </a:t>
            </a:r>
            <a:r>
              <a:rPr lang="es-ES" sz="2000" dirty="0" err="1"/>
              <a:t>Wandinger</a:t>
            </a:r>
            <a:r>
              <a:rPr lang="es-ES" sz="2000" dirty="0"/>
              <a:t> </a:t>
            </a:r>
            <a:r>
              <a:rPr lang="es-ES" sz="2000" baseline="30000" dirty="0"/>
              <a:t>(</a:t>
            </a:r>
            <a:r>
              <a:rPr lang="es-ES" sz="2000" baseline="30000" dirty="0" smtClean="0"/>
              <a:t>2)</a:t>
            </a:r>
            <a:r>
              <a:rPr lang="es-ES" sz="2000" dirty="0" smtClean="0"/>
              <a:t> </a:t>
            </a:r>
            <a:r>
              <a:rPr lang="es-ES" sz="1800" dirty="0"/>
              <a:t>	</a:t>
            </a:r>
          </a:p>
          <a:p>
            <a:pPr marL="342900" indent="-342900">
              <a:buAutoNum type="arabicParenBoth"/>
            </a:pPr>
            <a:r>
              <a:rPr lang="es-ES" sz="1800" dirty="0" smtClean="0"/>
              <a:t>Barcelona </a:t>
            </a:r>
            <a:r>
              <a:rPr lang="es-ES" sz="1800" dirty="0" err="1"/>
              <a:t>Supercomputing</a:t>
            </a:r>
            <a:r>
              <a:rPr lang="es-ES" sz="1800" dirty="0"/>
              <a:t> Center, Barcelona, </a:t>
            </a:r>
            <a:r>
              <a:rPr lang="es-ES" sz="1800" dirty="0" err="1" smtClean="0"/>
              <a:t>Spain</a:t>
            </a:r>
            <a:endParaRPr lang="es-ES" sz="1800" dirty="0"/>
          </a:p>
          <a:p>
            <a:pPr marL="342900" indent="-342900">
              <a:buAutoNum type="arabicParenBoth"/>
            </a:pPr>
            <a:r>
              <a:rPr lang="es-ES" sz="1800" dirty="0" smtClean="0"/>
              <a:t>Leibniz </a:t>
            </a:r>
            <a:r>
              <a:rPr lang="es-ES" sz="1800" dirty="0" err="1"/>
              <a:t>Institute</a:t>
            </a:r>
            <a:r>
              <a:rPr lang="es-ES" sz="1800" dirty="0"/>
              <a:t> </a:t>
            </a:r>
            <a:r>
              <a:rPr lang="es-ES" sz="1800" dirty="0" err="1"/>
              <a:t>for</a:t>
            </a:r>
            <a:r>
              <a:rPr lang="es-ES" sz="1800" dirty="0"/>
              <a:t> </a:t>
            </a:r>
            <a:r>
              <a:rPr lang="es-ES" sz="1800" dirty="0" err="1"/>
              <a:t>Tropospheric</a:t>
            </a:r>
            <a:r>
              <a:rPr lang="es-ES" sz="1800" dirty="0"/>
              <a:t> </a:t>
            </a:r>
            <a:r>
              <a:rPr lang="es-ES" sz="1800" dirty="0" err="1"/>
              <a:t>Research</a:t>
            </a:r>
            <a:r>
              <a:rPr lang="es-ES" sz="1800" dirty="0"/>
              <a:t>, Leipzig, </a:t>
            </a:r>
            <a:r>
              <a:rPr lang="es-ES" sz="1800" dirty="0" err="1" smtClean="0"/>
              <a:t>Germany</a:t>
            </a:r>
            <a:endParaRPr lang="en-US" sz="1800" dirty="0"/>
          </a:p>
        </p:txBody>
      </p:sp>
      <p:sp>
        <p:nvSpPr>
          <p:cNvPr id="4" name="Text Placeholder 3">
            <a:extLst>
              <a:ext uri="{FF2B5EF4-FFF2-40B4-BE49-F238E27FC236}">
                <a16:creationId xmlns:a16="http://schemas.microsoft.com/office/drawing/2014/main" id="{7F5FFCFE-ECCA-4686-8688-53694FB4DC51}"/>
              </a:ext>
            </a:extLst>
          </p:cNvPr>
          <p:cNvSpPr>
            <a:spLocks noGrp="1"/>
          </p:cNvSpPr>
          <p:nvPr>
            <p:ph type="body" sz="quarter" idx="10"/>
          </p:nvPr>
        </p:nvSpPr>
        <p:spPr/>
        <p:txBody>
          <a:bodyPr>
            <a:normAutofit/>
          </a:bodyPr>
          <a:lstStyle/>
          <a:p>
            <a:r>
              <a:rPr lang="en-US" dirty="0" smtClean="0"/>
              <a:t>12/04/2019</a:t>
            </a:r>
            <a:endParaRPr lang="en-US" dirty="0"/>
          </a:p>
        </p:txBody>
      </p:sp>
      <p:sp>
        <p:nvSpPr>
          <p:cNvPr id="5" name="Text Placeholder 4">
            <a:extLst>
              <a:ext uri="{FF2B5EF4-FFF2-40B4-BE49-F238E27FC236}">
                <a16:creationId xmlns:a16="http://schemas.microsoft.com/office/drawing/2014/main" id="{244B789E-EC6E-4B44-9A97-0E70FE6B6620}"/>
              </a:ext>
            </a:extLst>
          </p:cNvPr>
          <p:cNvSpPr>
            <a:spLocks noGrp="1"/>
          </p:cNvSpPr>
          <p:nvPr>
            <p:ph type="body" sz="quarter" idx="11"/>
          </p:nvPr>
        </p:nvSpPr>
        <p:spPr>
          <a:xfrm>
            <a:off x="4541423" y="6095691"/>
            <a:ext cx="6702595" cy="487533"/>
          </a:xfrm>
        </p:spPr>
        <p:txBody>
          <a:bodyPr>
            <a:normAutofit/>
          </a:bodyPr>
          <a:lstStyle/>
          <a:p>
            <a:r>
              <a:rPr lang="es-ES" dirty="0"/>
              <a:t>EGU </a:t>
            </a:r>
            <a:r>
              <a:rPr lang="es-ES" dirty="0" smtClean="0"/>
              <a:t>2019</a:t>
            </a:r>
            <a:endParaRPr lang="es-ES" dirty="0"/>
          </a:p>
        </p:txBody>
      </p:sp>
    </p:spTree>
    <p:extLst>
      <p:ext uri="{BB962C8B-B14F-4D97-AF65-F5344CB8AC3E}">
        <p14:creationId xmlns:p14="http://schemas.microsoft.com/office/powerpoint/2010/main" val="1944465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Profiles for the assimilated observations</a:t>
            </a:r>
            <a:endParaRPr lang="en-US" dirty="0"/>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7054" r="18670"/>
          <a:stretch/>
        </p:blipFill>
        <p:spPr>
          <a:xfrm>
            <a:off x="91884" y="2928053"/>
            <a:ext cx="2832101" cy="3842997"/>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5756" r="19316"/>
          <a:stretch/>
        </p:blipFill>
        <p:spPr>
          <a:xfrm>
            <a:off x="3025585" y="2927575"/>
            <a:ext cx="2794000" cy="3842997"/>
          </a:xfrm>
          <a:prstGeom prst="rect">
            <a:avLst/>
          </a:prstGeom>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l="5909" r="18898"/>
          <a:stretch/>
        </p:blipFill>
        <p:spPr>
          <a:xfrm>
            <a:off x="5957054" y="2929956"/>
            <a:ext cx="2781301" cy="3842997"/>
          </a:xfrm>
          <a:prstGeom prst="rect">
            <a:avLst/>
          </a:prstGeom>
        </p:spPr>
      </p:pic>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l="5631" r="16829"/>
          <a:stretch/>
        </p:blipFill>
        <p:spPr>
          <a:xfrm>
            <a:off x="9035727" y="2930435"/>
            <a:ext cx="3124200" cy="3842997"/>
          </a:xfrm>
          <a:prstGeom prst="rect">
            <a:avLst/>
          </a:prstGeom>
        </p:spPr>
      </p:pic>
      <p:sp>
        <p:nvSpPr>
          <p:cNvPr id="8" name="CuadroTexto 7"/>
          <p:cNvSpPr txBox="1"/>
          <p:nvPr/>
        </p:nvSpPr>
        <p:spPr>
          <a:xfrm>
            <a:off x="7039704" y="1361800"/>
            <a:ext cx="4914392" cy="92333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s-ES" dirty="0" smtClean="0">
                <a:solidFill>
                  <a:srgbClr val="00B050"/>
                </a:solidFill>
              </a:rPr>
              <a:t>No </a:t>
            </a:r>
            <a:r>
              <a:rPr lang="es-ES" dirty="0" err="1" smtClean="0">
                <a:solidFill>
                  <a:srgbClr val="00B050"/>
                </a:solidFill>
              </a:rPr>
              <a:t>assimilation</a:t>
            </a:r>
            <a:endParaRPr lang="es-ES" dirty="0" smtClean="0">
              <a:solidFill>
                <a:srgbClr val="00B050"/>
              </a:solidFill>
            </a:endParaRPr>
          </a:p>
          <a:p>
            <a:r>
              <a:rPr lang="es-ES" dirty="0" err="1" smtClean="0">
                <a:solidFill>
                  <a:srgbClr val="FF0000"/>
                </a:solidFill>
              </a:rPr>
              <a:t>Forecast</a:t>
            </a:r>
            <a:r>
              <a:rPr lang="es-ES" dirty="0" smtClean="0">
                <a:solidFill>
                  <a:srgbClr val="FF0000"/>
                </a:solidFill>
              </a:rPr>
              <a:t> run (1 </a:t>
            </a:r>
            <a:r>
              <a:rPr lang="es-ES" dirty="0" err="1" smtClean="0">
                <a:solidFill>
                  <a:srgbClr val="FF0000"/>
                </a:solidFill>
              </a:rPr>
              <a:t>day</a:t>
            </a:r>
            <a:r>
              <a:rPr lang="es-ES" dirty="0" smtClean="0">
                <a:solidFill>
                  <a:srgbClr val="FF0000"/>
                </a:solidFill>
              </a:rPr>
              <a:t> run </a:t>
            </a:r>
            <a:r>
              <a:rPr lang="es-ES" dirty="0" err="1" smtClean="0">
                <a:solidFill>
                  <a:srgbClr val="FF0000"/>
                </a:solidFill>
              </a:rPr>
              <a:t>from</a:t>
            </a:r>
            <a:r>
              <a:rPr lang="es-ES" dirty="0" smtClean="0">
                <a:solidFill>
                  <a:srgbClr val="FF0000"/>
                </a:solidFill>
              </a:rPr>
              <a:t> </a:t>
            </a:r>
            <a:r>
              <a:rPr lang="es-ES" dirty="0" err="1" smtClean="0">
                <a:solidFill>
                  <a:srgbClr val="FF0000"/>
                </a:solidFill>
              </a:rPr>
              <a:t>previous</a:t>
            </a:r>
            <a:r>
              <a:rPr lang="es-ES" dirty="0" smtClean="0">
                <a:solidFill>
                  <a:srgbClr val="FF0000"/>
                </a:solidFill>
              </a:rPr>
              <a:t> </a:t>
            </a:r>
            <a:r>
              <a:rPr lang="es-ES" dirty="0" err="1" smtClean="0">
                <a:solidFill>
                  <a:srgbClr val="FF0000"/>
                </a:solidFill>
              </a:rPr>
              <a:t>analysis</a:t>
            </a:r>
            <a:r>
              <a:rPr lang="es-ES" dirty="0" smtClean="0">
                <a:solidFill>
                  <a:srgbClr val="FF0000"/>
                </a:solidFill>
              </a:rPr>
              <a:t>)</a:t>
            </a:r>
          </a:p>
          <a:p>
            <a:r>
              <a:rPr lang="es-ES" dirty="0" err="1">
                <a:solidFill>
                  <a:srgbClr val="0070C0"/>
                </a:solidFill>
              </a:rPr>
              <a:t>A</a:t>
            </a:r>
            <a:r>
              <a:rPr lang="es-ES" dirty="0" err="1" smtClean="0">
                <a:solidFill>
                  <a:srgbClr val="0070C0"/>
                </a:solidFill>
              </a:rPr>
              <a:t>nalysis</a:t>
            </a:r>
            <a:endParaRPr lang="en-GB" dirty="0">
              <a:solidFill>
                <a:srgbClr val="0070C0"/>
              </a:solidFill>
            </a:endParaRPr>
          </a:p>
        </p:txBody>
      </p:sp>
      <p:sp>
        <p:nvSpPr>
          <p:cNvPr id="9" name="CuadroTexto 8"/>
          <p:cNvSpPr txBox="1"/>
          <p:nvPr/>
        </p:nvSpPr>
        <p:spPr>
          <a:xfrm>
            <a:off x="797812" y="5630168"/>
            <a:ext cx="2904708" cy="646331"/>
          </a:xfrm>
          <a:prstGeom prst="rect">
            <a:avLst/>
          </a:prstGeom>
          <a:noFill/>
        </p:spPr>
        <p:txBody>
          <a:bodyPr wrap="square" rtlCol="0">
            <a:spAutoFit/>
          </a:bodyPr>
          <a:lstStyle/>
          <a:p>
            <a:r>
              <a:rPr lang="en-US" b="1" dirty="0" smtClean="0"/>
              <a:t>Pearson correlation coefficient</a:t>
            </a:r>
            <a:endParaRPr lang="en-US" b="1" dirty="0"/>
          </a:p>
        </p:txBody>
      </p:sp>
      <p:sp>
        <p:nvSpPr>
          <p:cNvPr id="10" name="CuadroTexto 9"/>
          <p:cNvSpPr txBox="1"/>
          <p:nvPr/>
        </p:nvSpPr>
        <p:spPr>
          <a:xfrm>
            <a:off x="3502482" y="5768668"/>
            <a:ext cx="3008100" cy="369332"/>
          </a:xfrm>
          <a:prstGeom prst="rect">
            <a:avLst/>
          </a:prstGeom>
          <a:noFill/>
        </p:spPr>
        <p:txBody>
          <a:bodyPr wrap="square" rtlCol="0">
            <a:spAutoFit/>
          </a:bodyPr>
          <a:lstStyle/>
          <a:p>
            <a:r>
              <a:rPr lang="en-US" b="1" dirty="0" smtClean="0"/>
              <a:t>Mean Fractional Bias</a:t>
            </a:r>
            <a:endParaRPr lang="en-US" b="1" dirty="0"/>
          </a:p>
        </p:txBody>
      </p:sp>
      <p:sp>
        <p:nvSpPr>
          <p:cNvPr id="11" name="CuadroTexto 10"/>
          <p:cNvSpPr txBox="1"/>
          <p:nvPr/>
        </p:nvSpPr>
        <p:spPr>
          <a:xfrm>
            <a:off x="6362230" y="3179091"/>
            <a:ext cx="2274724" cy="369332"/>
          </a:xfrm>
          <a:prstGeom prst="rect">
            <a:avLst/>
          </a:prstGeom>
          <a:noFill/>
        </p:spPr>
        <p:txBody>
          <a:bodyPr wrap="square" rtlCol="0">
            <a:spAutoFit/>
          </a:bodyPr>
          <a:lstStyle/>
          <a:p>
            <a:r>
              <a:rPr lang="en-US" b="1" dirty="0" smtClean="0"/>
              <a:t>Mean Fractional Error</a:t>
            </a:r>
            <a:endParaRPr lang="en-US" b="1" dirty="0"/>
          </a:p>
        </p:txBody>
      </p:sp>
      <p:sp>
        <p:nvSpPr>
          <p:cNvPr id="12" name="CuadroTexto 11"/>
          <p:cNvSpPr txBox="1"/>
          <p:nvPr/>
        </p:nvSpPr>
        <p:spPr>
          <a:xfrm>
            <a:off x="11394477" y="2993428"/>
            <a:ext cx="1017110" cy="369332"/>
          </a:xfrm>
          <a:prstGeom prst="rect">
            <a:avLst/>
          </a:prstGeom>
          <a:noFill/>
        </p:spPr>
        <p:txBody>
          <a:bodyPr wrap="square" rtlCol="0">
            <a:spAutoFit/>
          </a:bodyPr>
          <a:lstStyle/>
          <a:p>
            <a:r>
              <a:rPr lang="en-US" b="1" dirty="0" smtClean="0"/>
              <a:t>RMSE</a:t>
            </a:r>
            <a:endParaRPr lang="en-US" b="1" dirty="0"/>
          </a:p>
        </p:txBody>
      </p:sp>
      <p:sp>
        <p:nvSpPr>
          <p:cNvPr id="14" name="CuadroTexto 13"/>
          <p:cNvSpPr txBox="1"/>
          <p:nvPr/>
        </p:nvSpPr>
        <p:spPr>
          <a:xfrm rot="17165335">
            <a:off x="-169500" y="1677557"/>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15" name="CuadroTexto 14"/>
          <p:cNvSpPr txBox="1"/>
          <p:nvPr/>
        </p:nvSpPr>
        <p:spPr>
          <a:xfrm rot="17165335">
            <a:off x="394395" y="1685918"/>
            <a:ext cx="2566416" cy="369332"/>
          </a:xfrm>
          <a:prstGeom prst="rect">
            <a:avLst/>
          </a:prstGeom>
          <a:noFill/>
        </p:spPr>
        <p:txBody>
          <a:bodyPr wrap="square" rtlCol="0">
            <a:spAutoFit/>
          </a:bodyPr>
          <a:lstStyle/>
          <a:p>
            <a:r>
              <a:rPr lang="es-ES" dirty="0"/>
              <a:t> </a:t>
            </a:r>
            <a:r>
              <a:rPr lang="es-ES" b="1" dirty="0" smtClean="0"/>
              <a:t>2 </a:t>
            </a:r>
            <a:r>
              <a:rPr lang="es-ES" b="1"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16" name="CuadroTexto 15"/>
          <p:cNvSpPr txBox="1"/>
          <p:nvPr/>
        </p:nvSpPr>
        <p:spPr>
          <a:xfrm rot="17165335">
            <a:off x="1002532" y="1677557"/>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17" name="CuadroTexto 16"/>
          <p:cNvSpPr txBox="1"/>
          <p:nvPr/>
        </p:nvSpPr>
        <p:spPr>
          <a:xfrm rot="17165335">
            <a:off x="1510171" y="1627431"/>
            <a:ext cx="2688156" cy="369332"/>
          </a:xfrm>
          <a:prstGeom prst="rect">
            <a:avLst/>
          </a:prstGeom>
          <a:noFill/>
        </p:spPr>
        <p:txBody>
          <a:bodyPr wrap="square" rtlCol="0">
            <a:spAutoFit/>
          </a:bodyPr>
          <a:lstStyle/>
          <a:p>
            <a:r>
              <a:rPr lang="es-ES" b="1" dirty="0"/>
              <a:t> </a:t>
            </a:r>
            <a:r>
              <a:rPr lang="es-ES" b="1" dirty="0" smtClean="0"/>
              <a:t>2 </a:t>
            </a:r>
            <a:r>
              <a:rPr lang="es-ES" b="1"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18" name="CuadroTexto 17"/>
          <p:cNvSpPr txBox="1"/>
          <p:nvPr/>
        </p:nvSpPr>
        <p:spPr>
          <a:xfrm>
            <a:off x="11352849" y="6522395"/>
            <a:ext cx="877436" cy="370555"/>
          </a:xfrm>
          <a:prstGeom prst="rect">
            <a:avLst/>
          </a:prstGeom>
          <a:noFill/>
        </p:spPr>
        <p:txBody>
          <a:bodyPr wrap="square" rtlCol="0">
            <a:spAutoFit/>
          </a:bodyPr>
          <a:lstStyle/>
          <a:p>
            <a:r>
              <a:rPr lang="es-ES" dirty="0" smtClean="0"/>
              <a:t>N=352</a:t>
            </a:r>
            <a:endParaRPr lang="en-GB" dirty="0"/>
          </a:p>
        </p:txBody>
      </p:sp>
    </p:spTree>
    <p:extLst>
      <p:ext uri="{BB962C8B-B14F-4D97-AF65-F5344CB8AC3E}">
        <p14:creationId xmlns:p14="http://schemas.microsoft.com/office/powerpoint/2010/main" val="2994316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Profiles over Haifa (not assimilated)</a:t>
            </a:r>
            <a:endParaRPr lang="en-US" dirty="0"/>
          </a:p>
        </p:txBody>
      </p:sp>
      <p:sp>
        <p:nvSpPr>
          <p:cNvPr id="6" name="CuadroTexto 5"/>
          <p:cNvSpPr txBox="1"/>
          <p:nvPr/>
        </p:nvSpPr>
        <p:spPr>
          <a:xfrm>
            <a:off x="9126157" y="6104368"/>
            <a:ext cx="3755572" cy="369332"/>
          </a:xfrm>
          <a:prstGeom prst="rect">
            <a:avLst/>
          </a:prstGeom>
          <a:noFill/>
        </p:spPr>
        <p:txBody>
          <a:bodyPr wrap="square" rtlCol="0">
            <a:spAutoFit/>
          </a:bodyPr>
          <a:lstStyle/>
          <a:p>
            <a:r>
              <a:rPr lang="es-ES" dirty="0" smtClean="0"/>
              <a:t>Haifa, 20/04/2017, 22UTC</a:t>
            </a:r>
            <a:endParaRPr lang="en-GB" dirty="0"/>
          </a:p>
        </p:txBody>
      </p:sp>
      <p:sp>
        <p:nvSpPr>
          <p:cNvPr id="8" name="CuadroTexto 7"/>
          <p:cNvSpPr txBox="1"/>
          <p:nvPr/>
        </p:nvSpPr>
        <p:spPr>
          <a:xfrm>
            <a:off x="464803" y="849420"/>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9" name="CuadroTexto 8"/>
          <p:cNvSpPr txBox="1"/>
          <p:nvPr/>
        </p:nvSpPr>
        <p:spPr>
          <a:xfrm>
            <a:off x="3516179" y="851133"/>
            <a:ext cx="2566416" cy="369332"/>
          </a:xfrm>
          <a:prstGeom prst="rect">
            <a:avLst/>
          </a:prstGeom>
          <a:noFill/>
        </p:spPr>
        <p:txBody>
          <a:bodyPr wrap="square" rtlCol="0">
            <a:spAutoFit/>
          </a:bodyPr>
          <a:lstStyle/>
          <a:p>
            <a:r>
              <a:rPr lang="es-ES" dirty="0"/>
              <a:t> </a:t>
            </a:r>
            <a:r>
              <a:rPr lang="es-ES" b="1" dirty="0" smtClean="0"/>
              <a:t>2 </a:t>
            </a:r>
            <a:r>
              <a:rPr lang="es-ES" b="1"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10" name="CuadroTexto 9"/>
          <p:cNvSpPr txBox="1"/>
          <p:nvPr/>
        </p:nvSpPr>
        <p:spPr>
          <a:xfrm>
            <a:off x="6497272" y="851133"/>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11" name="CuadroTexto 10"/>
          <p:cNvSpPr txBox="1"/>
          <p:nvPr/>
        </p:nvSpPr>
        <p:spPr>
          <a:xfrm>
            <a:off x="9478364" y="851366"/>
            <a:ext cx="2815235" cy="369332"/>
          </a:xfrm>
          <a:prstGeom prst="rect">
            <a:avLst/>
          </a:prstGeom>
          <a:noFill/>
        </p:spPr>
        <p:txBody>
          <a:bodyPr wrap="square" rtlCol="0">
            <a:spAutoFit/>
          </a:bodyPr>
          <a:lstStyle/>
          <a:p>
            <a:r>
              <a:rPr lang="es-ES" b="1" dirty="0"/>
              <a:t> </a:t>
            </a:r>
            <a:r>
              <a:rPr lang="es-ES" b="1" dirty="0" smtClean="0"/>
              <a:t>2 </a:t>
            </a:r>
            <a:r>
              <a:rPr lang="es-ES" b="1"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12" name="Rectángulo 11"/>
          <p:cNvSpPr/>
          <p:nvPr/>
        </p:nvSpPr>
        <p:spPr>
          <a:xfrm>
            <a:off x="464803" y="4235196"/>
            <a:ext cx="11658505" cy="755904"/>
          </a:xfrm>
          <a:prstGeom prst="rect">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p:cNvSpPr/>
          <p:nvPr/>
        </p:nvSpPr>
        <p:spPr>
          <a:xfrm>
            <a:off x="215901" y="4006511"/>
            <a:ext cx="11907408" cy="977359"/>
          </a:xfrm>
          <a:prstGeom prst="rect">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2" y="1225982"/>
            <a:ext cx="12131035" cy="4330695"/>
          </a:xfrm>
          <a:prstGeom prst="rect">
            <a:avLst/>
          </a:prstGeom>
        </p:spPr>
      </p:pic>
      <p:sp>
        <p:nvSpPr>
          <p:cNvPr id="16" name="CuadroTexto 15"/>
          <p:cNvSpPr txBox="1"/>
          <p:nvPr/>
        </p:nvSpPr>
        <p:spPr>
          <a:xfrm>
            <a:off x="381000" y="5461191"/>
            <a:ext cx="2933700" cy="369332"/>
          </a:xfrm>
          <a:prstGeom prst="rect">
            <a:avLst/>
          </a:prstGeom>
          <a:noFill/>
        </p:spPr>
        <p:txBody>
          <a:bodyPr wrap="square" rtlCol="0">
            <a:spAutoFit/>
          </a:bodyPr>
          <a:lstStyle/>
          <a:p>
            <a:r>
              <a:rPr lang="en-US" dirty="0" smtClean="0"/>
              <a:t>Extinction coefficient [km</a:t>
            </a:r>
            <a:r>
              <a:rPr lang="en-US" baseline="30000" dirty="0" smtClean="0"/>
              <a:t>-1</a:t>
            </a:r>
            <a:r>
              <a:rPr lang="en-US" dirty="0" smtClean="0"/>
              <a:t>] </a:t>
            </a:r>
            <a:endParaRPr lang="en-US" dirty="0"/>
          </a:p>
        </p:txBody>
      </p:sp>
      <p:sp>
        <p:nvSpPr>
          <p:cNvPr id="7" name="CuadroTexto 6"/>
          <p:cNvSpPr txBox="1"/>
          <p:nvPr/>
        </p:nvSpPr>
        <p:spPr>
          <a:xfrm>
            <a:off x="3302001" y="5563908"/>
            <a:ext cx="4914392" cy="120032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s-ES" dirty="0" err="1" smtClean="0">
                <a:solidFill>
                  <a:schemeClr val="tx1"/>
                </a:solidFill>
              </a:rPr>
              <a:t>Observation</a:t>
            </a:r>
            <a:endParaRPr lang="es-ES" dirty="0" smtClean="0">
              <a:solidFill>
                <a:schemeClr val="tx1"/>
              </a:solidFill>
            </a:endParaRPr>
          </a:p>
          <a:p>
            <a:r>
              <a:rPr lang="es-ES" dirty="0" smtClean="0">
                <a:solidFill>
                  <a:srgbClr val="00B050"/>
                </a:solidFill>
              </a:rPr>
              <a:t>No </a:t>
            </a:r>
            <a:r>
              <a:rPr lang="es-ES" dirty="0" err="1" smtClean="0">
                <a:solidFill>
                  <a:srgbClr val="00B050"/>
                </a:solidFill>
              </a:rPr>
              <a:t>assimilation</a:t>
            </a:r>
            <a:endParaRPr lang="es-ES" dirty="0" smtClean="0">
              <a:solidFill>
                <a:srgbClr val="00B050"/>
              </a:solidFill>
            </a:endParaRPr>
          </a:p>
          <a:p>
            <a:r>
              <a:rPr lang="es-ES" dirty="0" err="1" smtClean="0">
                <a:solidFill>
                  <a:srgbClr val="FF0000"/>
                </a:solidFill>
              </a:rPr>
              <a:t>Forecast</a:t>
            </a:r>
            <a:r>
              <a:rPr lang="es-ES" dirty="0" smtClean="0">
                <a:solidFill>
                  <a:srgbClr val="FF0000"/>
                </a:solidFill>
              </a:rPr>
              <a:t> run (1 </a:t>
            </a:r>
            <a:r>
              <a:rPr lang="es-ES" dirty="0" err="1" smtClean="0">
                <a:solidFill>
                  <a:srgbClr val="FF0000"/>
                </a:solidFill>
              </a:rPr>
              <a:t>day</a:t>
            </a:r>
            <a:r>
              <a:rPr lang="es-ES" dirty="0" smtClean="0">
                <a:solidFill>
                  <a:srgbClr val="FF0000"/>
                </a:solidFill>
              </a:rPr>
              <a:t> run </a:t>
            </a:r>
            <a:r>
              <a:rPr lang="es-ES" dirty="0" err="1" smtClean="0">
                <a:solidFill>
                  <a:srgbClr val="FF0000"/>
                </a:solidFill>
              </a:rPr>
              <a:t>from</a:t>
            </a:r>
            <a:r>
              <a:rPr lang="es-ES" dirty="0" smtClean="0">
                <a:solidFill>
                  <a:srgbClr val="FF0000"/>
                </a:solidFill>
              </a:rPr>
              <a:t> </a:t>
            </a:r>
            <a:r>
              <a:rPr lang="es-ES" dirty="0" err="1" smtClean="0">
                <a:solidFill>
                  <a:srgbClr val="FF0000"/>
                </a:solidFill>
              </a:rPr>
              <a:t>previous</a:t>
            </a:r>
            <a:r>
              <a:rPr lang="es-ES" dirty="0" smtClean="0">
                <a:solidFill>
                  <a:srgbClr val="FF0000"/>
                </a:solidFill>
              </a:rPr>
              <a:t> </a:t>
            </a:r>
            <a:r>
              <a:rPr lang="es-ES" dirty="0" err="1" smtClean="0">
                <a:solidFill>
                  <a:srgbClr val="FF0000"/>
                </a:solidFill>
              </a:rPr>
              <a:t>analysis</a:t>
            </a:r>
            <a:r>
              <a:rPr lang="es-ES" dirty="0" smtClean="0">
                <a:solidFill>
                  <a:srgbClr val="FF0000"/>
                </a:solidFill>
              </a:rPr>
              <a:t>)</a:t>
            </a:r>
          </a:p>
          <a:p>
            <a:r>
              <a:rPr lang="es-ES" dirty="0" err="1">
                <a:solidFill>
                  <a:srgbClr val="0070C0"/>
                </a:solidFill>
              </a:rPr>
              <a:t>A</a:t>
            </a:r>
            <a:r>
              <a:rPr lang="es-ES" dirty="0" err="1" smtClean="0">
                <a:solidFill>
                  <a:srgbClr val="0070C0"/>
                </a:solidFill>
              </a:rPr>
              <a:t>nalysis</a:t>
            </a:r>
            <a:endParaRPr lang="en-GB" dirty="0">
              <a:solidFill>
                <a:srgbClr val="0070C0"/>
              </a:solidFill>
            </a:endParaRPr>
          </a:p>
        </p:txBody>
      </p:sp>
    </p:spTree>
    <p:extLst>
      <p:ext uri="{BB962C8B-B14F-4D97-AF65-F5344CB8AC3E}">
        <p14:creationId xmlns:p14="http://schemas.microsoft.com/office/powerpoint/2010/main" val="3657188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Profiles over Haifa (not assimilated)</a:t>
            </a:r>
            <a:endParaRPr lang="en-US" dirty="0"/>
          </a:p>
        </p:txBody>
      </p:sp>
      <p:sp>
        <p:nvSpPr>
          <p:cNvPr id="6" name="CuadroTexto 5"/>
          <p:cNvSpPr txBox="1"/>
          <p:nvPr/>
        </p:nvSpPr>
        <p:spPr>
          <a:xfrm>
            <a:off x="9126157" y="6104368"/>
            <a:ext cx="3755572" cy="369332"/>
          </a:xfrm>
          <a:prstGeom prst="rect">
            <a:avLst/>
          </a:prstGeom>
          <a:noFill/>
        </p:spPr>
        <p:txBody>
          <a:bodyPr wrap="square" rtlCol="0">
            <a:spAutoFit/>
          </a:bodyPr>
          <a:lstStyle/>
          <a:p>
            <a:r>
              <a:rPr lang="es-ES" dirty="0" smtClean="0"/>
              <a:t>Haifa, 21/04/2017, 20:30UTC</a:t>
            </a:r>
            <a:endParaRPr lang="en-GB" dirty="0"/>
          </a:p>
        </p:txBody>
      </p:sp>
      <p:sp>
        <p:nvSpPr>
          <p:cNvPr id="8" name="CuadroTexto 7"/>
          <p:cNvSpPr txBox="1"/>
          <p:nvPr/>
        </p:nvSpPr>
        <p:spPr>
          <a:xfrm>
            <a:off x="464803" y="849420"/>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9" name="CuadroTexto 8"/>
          <p:cNvSpPr txBox="1"/>
          <p:nvPr/>
        </p:nvSpPr>
        <p:spPr>
          <a:xfrm>
            <a:off x="3516179" y="851133"/>
            <a:ext cx="2566416" cy="369332"/>
          </a:xfrm>
          <a:prstGeom prst="rect">
            <a:avLst/>
          </a:prstGeom>
          <a:noFill/>
        </p:spPr>
        <p:txBody>
          <a:bodyPr wrap="square" rtlCol="0">
            <a:spAutoFit/>
          </a:bodyPr>
          <a:lstStyle/>
          <a:p>
            <a:r>
              <a:rPr lang="es-ES" dirty="0"/>
              <a:t> </a:t>
            </a:r>
            <a:r>
              <a:rPr lang="es-ES" b="1" dirty="0" smtClean="0"/>
              <a:t>2 </a:t>
            </a:r>
            <a:r>
              <a:rPr lang="es-ES" b="1"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10" name="CuadroTexto 9"/>
          <p:cNvSpPr txBox="1"/>
          <p:nvPr/>
        </p:nvSpPr>
        <p:spPr>
          <a:xfrm>
            <a:off x="6497272" y="851133"/>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11" name="CuadroTexto 10"/>
          <p:cNvSpPr txBox="1"/>
          <p:nvPr/>
        </p:nvSpPr>
        <p:spPr>
          <a:xfrm>
            <a:off x="9478364" y="851366"/>
            <a:ext cx="2777135" cy="369332"/>
          </a:xfrm>
          <a:prstGeom prst="rect">
            <a:avLst/>
          </a:prstGeom>
          <a:noFill/>
        </p:spPr>
        <p:txBody>
          <a:bodyPr wrap="square" rtlCol="0">
            <a:spAutoFit/>
          </a:bodyPr>
          <a:lstStyle/>
          <a:p>
            <a:r>
              <a:rPr lang="es-ES" b="1" dirty="0"/>
              <a:t> </a:t>
            </a:r>
            <a:r>
              <a:rPr lang="es-ES" b="1" dirty="0" smtClean="0"/>
              <a:t>2 </a:t>
            </a:r>
            <a:r>
              <a:rPr lang="es-ES" b="1"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12" name="Rectángulo 11"/>
          <p:cNvSpPr/>
          <p:nvPr/>
        </p:nvSpPr>
        <p:spPr>
          <a:xfrm>
            <a:off x="464803" y="4235196"/>
            <a:ext cx="11658505" cy="755904"/>
          </a:xfrm>
          <a:prstGeom prst="rect">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p:cNvSpPr/>
          <p:nvPr/>
        </p:nvSpPr>
        <p:spPr>
          <a:xfrm>
            <a:off x="215901" y="4006511"/>
            <a:ext cx="11907408" cy="977359"/>
          </a:xfrm>
          <a:prstGeom prst="rect">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2" y="1225982"/>
            <a:ext cx="12131035" cy="4330694"/>
          </a:xfrm>
          <a:prstGeom prst="rect">
            <a:avLst/>
          </a:prstGeom>
        </p:spPr>
      </p:pic>
      <p:sp>
        <p:nvSpPr>
          <p:cNvPr id="15" name="Rectángulo 14"/>
          <p:cNvSpPr/>
          <p:nvPr/>
        </p:nvSpPr>
        <p:spPr>
          <a:xfrm>
            <a:off x="60960" y="3962401"/>
            <a:ext cx="12062349" cy="1123070"/>
          </a:xfrm>
          <a:prstGeom prst="rect">
            <a:avLst/>
          </a:prstGeom>
          <a:noFill/>
          <a:ln w="47625">
            <a:solidFill>
              <a:schemeClr val="accent1">
                <a:shade val="50000"/>
                <a:alpha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uadroTexto 15"/>
          <p:cNvSpPr txBox="1"/>
          <p:nvPr/>
        </p:nvSpPr>
        <p:spPr>
          <a:xfrm>
            <a:off x="381000" y="5461191"/>
            <a:ext cx="2933700" cy="369332"/>
          </a:xfrm>
          <a:prstGeom prst="rect">
            <a:avLst/>
          </a:prstGeom>
          <a:noFill/>
        </p:spPr>
        <p:txBody>
          <a:bodyPr wrap="square" rtlCol="0">
            <a:spAutoFit/>
          </a:bodyPr>
          <a:lstStyle/>
          <a:p>
            <a:r>
              <a:rPr lang="en-US" dirty="0" smtClean="0"/>
              <a:t>Extinction coefficient [km</a:t>
            </a:r>
            <a:r>
              <a:rPr lang="en-US" baseline="30000" dirty="0" smtClean="0"/>
              <a:t>-1</a:t>
            </a:r>
            <a:r>
              <a:rPr lang="en-US" dirty="0" smtClean="0"/>
              <a:t>] </a:t>
            </a:r>
            <a:endParaRPr lang="en-US" dirty="0"/>
          </a:p>
        </p:txBody>
      </p:sp>
      <p:sp>
        <p:nvSpPr>
          <p:cNvPr id="7" name="CuadroTexto 6"/>
          <p:cNvSpPr txBox="1"/>
          <p:nvPr/>
        </p:nvSpPr>
        <p:spPr>
          <a:xfrm>
            <a:off x="3302001" y="5563908"/>
            <a:ext cx="4914392" cy="120032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s-ES" dirty="0" err="1" smtClean="0">
                <a:solidFill>
                  <a:schemeClr val="tx1"/>
                </a:solidFill>
              </a:rPr>
              <a:t>Observation</a:t>
            </a:r>
            <a:endParaRPr lang="es-ES" dirty="0" smtClean="0">
              <a:solidFill>
                <a:schemeClr val="tx1"/>
              </a:solidFill>
            </a:endParaRPr>
          </a:p>
          <a:p>
            <a:r>
              <a:rPr lang="es-ES" dirty="0" smtClean="0">
                <a:solidFill>
                  <a:srgbClr val="00B050"/>
                </a:solidFill>
              </a:rPr>
              <a:t>No </a:t>
            </a:r>
            <a:r>
              <a:rPr lang="es-ES" dirty="0" err="1" smtClean="0">
                <a:solidFill>
                  <a:srgbClr val="00B050"/>
                </a:solidFill>
              </a:rPr>
              <a:t>assimilation</a:t>
            </a:r>
            <a:endParaRPr lang="es-ES" dirty="0" smtClean="0">
              <a:solidFill>
                <a:srgbClr val="00B050"/>
              </a:solidFill>
            </a:endParaRPr>
          </a:p>
          <a:p>
            <a:r>
              <a:rPr lang="es-ES" dirty="0" err="1" smtClean="0">
                <a:solidFill>
                  <a:srgbClr val="FF0000"/>
                </a:solidFill>
              </a:rPr>
              <a:t>Forecast</a:t>
            </a:r>
            <a:r>
              <a:rPr lang="es-ES" dirty="0" smtClean="0">
                <a:solidFill>
                  <a:srgbClr val="FF0000"/>
                </a:solidFill>
              </a:rPr>
              <a:t> run (1 </a:t>
            </a:r>
            <a:r>
              <a:rPr lang="es-ES" dirty="0" err="1" smtClean="0">
                <a:solidFill>
                  <a:srgbClr val="FF0000"/>
                </a:solidFill>
              </a:rPr>
              <a:t>day</a:t>
            </a:r>
            <a:r>
              <a:rPr lang="es-ES" dirty="0" smtClean="0">
                <a:solidFill>
                  <a:srgbClr val="FF0000"/>
                </a:solidFill>
              </a:rPr>
              <a:t> run </a:t>
            </a:r>
            <a:r>
              <a:rPr lang="es-ES" dirty="0" err="1" smtClean="0">
                <a:solidFill>
                  <a:srgbClr val="FF0000"/>
                </a:solidFill>
              </a:rPr>
              <a:t>from</a:t>
            </a:r>
            <a:r>
              <a:rPr lang="es-ES" dirty="0" smtClean="0">
                <a:solidFill>
                  <a:srgbClr val="FF0000"/>
                </a:solidFill>
              </a:rPr>
              <a:t> </a:t>
            </a:r>
            <a:r>
              <a:rPr lang="es-ES" dirty="0" err="1" smtClean="0">
                <a:solidFill>
                  <a:srgbClr val="FF0000"/>
                </a:solidFill>
              </a:rPr>
              <a:t>previous</a:t>
            </a:r>
            <a:r>
              <a:rPr lang="es-ES" dirty="0" smtClean="0">
                <a:solidFill>
                  <a:srgbClr val="FF0000"/>
                </a:solidFill>
              </a:rPr>
              <a:t> </a:t>
            </a:r>
            <a:r>
              <a:rPr lang="es-ES" dirty="0" err="1" smtClean="0">
                <a:solidFill>
                  <a:srgbClr val="FF0000"/>
                </a:solidFill>
              </a:rPr>
              <a:t>analysis</a:t>
            </a:r>
            <a:r>
              <a:rPr lang="es-ES" dirty="0" smtClean="0">
                <a:solidFill>
                  <a:srgbClr val="FF0000"/>
                </a:solidFill>
              </a:rPr>
              <a:t>)</a:t>
            </a:r>
          </a:p>
          <a:p>
            <a:r>
              <a:rPr lang="es-ES" dirty="0" err="1">
                <a:solidFill>
                  <a:srgbClr val="0070C0"/>
                </a:solidFill>
              </a:rPr>
              <a:t>A</a:t>
            </a:r>
            <a:r>
              <a:rPr lang="es-ES" dirty="0" err="1" smtClean="0">
                <a:solidFill>
                  <a:srgbClr val="0070C0"/>
                </a:solidFill>
              </a:rPr>
              <a:t>nalysis</a:t>
            </a:r>
            <a:endParaRPr lang="en-GB" dirty="0">
              <a:solidFill>
                <a:srgbClr val="0070C0"/>
              </a:solidFill>
            </a:endParaRPr>
          </a:p>
        </p:txBody>
      </p:sp>
    </p:spTree>
    <p:extLst>
      <p:ext uri="{BB962C8B-B14F-4D97-AF65-F5344CB8AC3E}">
        <p14:creationId xmlns:p14="http://schemas.microsoft.com/office/powerpoint/2010/main" val="3694547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rotWithShape="1">
          <a:blip r:embed="rId2">
            <a:extLst>
              <a:ext uri="{28A0092B-C50C-407E-A947-70E740481C1C}">
                <a14:useLocalDpi xmlns:a14="http://schemas.microsoft.com/office/drawing/2010/main" val="0"/>
              </a:ext>
            </a:extLst>
          </a:blip>
          <a:srcRect l="4949" t="184" r="17839"/>
          <a:stretch/>
        </p:blipFill>
        <p:spPr>
          <a:xfrm>
            <a:off x="8931622" y="2923216"/>
            <a:ext cx="3178240" cy="3844800"/>
          </a:xfrm>
          <a:prstGeom prst="rect">
            <a:avLst/>
          </a:prstGeom>
        </p:spPr>
      </p:pic>
      <p:pic>
        <p:nvPicPr>
          <p:cNvPr id="20" name="Imagen 19"/>
          <p:cNvPicPr>
            <a:picLocks noChangeAspect="1"/>
          </p:cNvPicPr>
          <p:nvPr/>
        </p:nvPicPr>
        <p:blipFill rotWithShape="1">
          <a:blip r:embed="rId3">
            <a:extLst>
              <a:ext uri="{28A0092B-C50C-407E-A947-70E740481C1C}">
                <a14:useLocalDpi xmlns:a14="http://schemas.microsoft.com/office/drawing/2010/main" val="0"/>
              </a:ext>
            </a:extLst>
          </a:blip>
          <a:srcRect l="5905" r="19587"/>
          <a:stretch/>
        </p:blipFill>
        <p:spPr>
          <a:xfrm>
            <a:off x="5957050" y="2917565"/>
            <a:ext cx="2757261" cy="3844800"/>
          </a:xfrm>
          <a:prstGeom prst="rect">
            <a:avLst/>
          </a:prstGeom>
        </p:spPr>
      </p:pic>
      <p:pic>
        <p:nvPicPr>
          <p:cNvPr id="19" name="Imagen 18"/>
          <p:cNvPicPr>
            <a:picLocks noChangeAspect="1"/>
          </p:cNvPicPr>
          <p:nvPr/>
        </p:nvPicPr>
        <p:blipFill rotWithShape="1">
          <a:blip r:embed="rId4">
            <a:extLst>
              <a:ext uri="{28A0092B-C50C-407E-A947-70E740481C1C}">
                <a14:useLocalDpi xmlns:a14="http://schemas.microsoft.com/office/drawing/2010/main" val="0"/>
              </a:ext>
            </a:extLst>
          </a:blip>
          <a:srcRect l="5660" r="19797"/>
          <a:stretch/>
        </p:blipFill>
        <p:spPr>
          <a:xfrm>
            <a:off x="2991091" y="2922669"/>
            <a:ext cx="2780925" cy="3844800"/>
          </a:xfrm>
          <a:prstGeom prst="rect">
            <a:avLst/>
          </a:prstGeom>
        </p:spPr>
      </p:pic>
      <p:pic>
        <p:nvPicPr>
          <p:cNvPr id="18" name="Marcador de contenido 3"/>
          <p:cNvPicPr>
            <a:picLocks noGrp="1" noChangeAspect="1"/>
          </p:cNvPicPr>
          <p:nvPr>
            <p:ph idx="1"/>
          </p:nvPr>
        </p:nvPicPr>
        <p:blipFill rotWithShape="1">
          <a:blip r:embed="rId5">
            <a:extLst>
              <a:ext uri="{28A0092B-C50C-407E-A947-70E740481C1C}">
                <a14:useLocalDpi xmlns:a14="http://schemas.microsoft.com/office/drawing/2010/main" val="0"/>
              </a:ext>
            </a:extLst>
          </a:blip>
          <a:srcRect l="5377" r="19010"/>
          <a:stretch/>
        </p:blipFill>
        <p:spPr>
          <a:xfrm>
            <a:off x="27596" y="2920432"/>
            <a:ext cx="2884475" cy="3844800"/>
          </a:xfrm>
        </p:spPr>
      </p:pic>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Profiles over Haifa (not assimilated)</a:t>
            </a:r>
            <a:endParaRPr lang="en-US" dirty="0"/>
          </a:p>
        </p:txBody>
      </p:sp>
      <p:sp>
        <p:nvSpPr>
          <p:cNvPr id="8" name="CuadroTexto 7"/>
          <p:cNvSpPr txBox="1"/>
          <p:nvPr/>
        </p:nvSpPr>
        <p:spPr>
          <a:xfrm>
            <a:off x="7039704" y="1361800"/>
            <a:ext cx="4914392" cy="92333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dirty="0" smtClean="0">
                <a:solidFill>
                  <a:srgbClr val="00B050"/>
                </a:solidFill>
              </a:rPr>
              <a:t>No assimilation</a:t>
            </a:r>
          </a:p>
          <a:p>
            <a:r>
              <a:rPr lang="en-US" dirty="0" smtClean="0">
                <a:solidFill>
                  <a:srgbClr val="FF0000"/>
                </a:solidFill>
              </a:rPr>
              <a:t>Forecast run (1 day run from previous analysis)</a:t>
            </a:r>
          </a:p>
          <a:p>
            <a:r>
              <a:rPr lang="en-US" dirty="0" smtClean="0">
                <a:solidFill>
                  <a:srgbClr val="0070C0"/>
                </a:solidFill>
              </a:rPr>
              <a:t>Analysis</a:t>
            </a:r>
            <a:endParaRPr lang="en-US" dirty="0">
              <a:solidFill>
                <a:srgbClr val="0070C0"/>
              </a:solidFill>
            </a:endParaRPr>
          </a:p>
        </p:txBody>
      </p:sp>
      <p:sp>
        <p:nvSpPr>
          <p:cNvPr id="9" name="CuadroTexto 8"/>
          <p:cNvSpPr txBox="1"/>
          <p:nvPr/>
        </p:nvSpPr>
        <p:spPr>
          <a:xfrm>
            <a:off x="797812" y="5630168"/>
            <a:ext cx="2904708" cy="646331"/>
          </a:xfrm>
          <a:prstGeom prst="rect">
            <a:avLst/>
          </a:prstGeom>
          <a:noFill/>
        </p:spPr>
        <p:txBody>
          <a:bodyPr wrap="square" rtlCol="0">
            <a:spAutoFit/>
          </a:bodyPr>
          <a:lstStyle/>
          <a:p>
            <a:r>
              <a:rPr lang="en-US" b="1" dirty="0" smtClean="0"/>
              <a:t>Pearson correlation coefficient</a:t>
            </a:r>
            <a:endParaRPr lang="en-US" b="1" dirty="0"/>
          </a:p>
        </p:txBody>
      </p:sp>
      <p:sp>
        <p:nvSpPr>
          <p:cNvPr id="10" name="CuadroTexto 9"/>
          <p:cNvSpPr txBox="1"/>
          <p:nvPr/>
        </p:nvSpPr>
        <p:spPr>
          <a:xfrm>
            <a:off x="3502482" y="5768668"/>
            <a:ext cx="3008100" cy="369332"/>
          </a:xfrm>
          <a:prstGeom prst="rect">
            <a:avLst/>
          </a:prstGeom>
          <a:noFill/>
        </p:spPr>
        <p:txBody>
          <a:bodyPr wrap="square" rtlCol="0">
            <a:spAutoFit/>
          </a:bodyPr>
          <a:lstStyle/>
          <a:p>
            <a:r>
              <a:rPr lang="en-US" b="1" dirty="0" smtClean="0"/>
              <a:t>Mean Fractional Bias</a:t>
            </a:r>
            <a:endParaRPr lang="en-US" b="1" dirty="0"/>
          </a:p>
        </p:txBody>
      </p:sp>
      <p:sp>
        <p:nvSpPr>
          <p:cNvPr id="11" name="CuadroTexto 10"/>
          <p:cNvSpPr txBox="1"/>
          <p:nvPr/>
        </p:nvSpPr>
        <p:spPr>
          <a:xfrm>
            <a:off x="6362230" y="3179091"/>
            <a:ext cx="2274724" cy="369332"/>
          </a:xfrm>
          <a:prstGeom prst="rect">
            <a:avLst/>
          </a:prstGeom>
          <a:noFill/>
        </p:spPr>
        <p:txBody>
          <a:bodyPr wrap="square" rtlCol="0">
            <a:spAutoFit/>
          </a:bodyPr>
          <a:lstStyle/>
          <a:p>
            <a:r>
              <a:rPr lang="en-US" b="1" dirty="0" smtClean="0"/>
              <a:t>Mean Fractional Error</a:t>
            </a:r>
            <a:endParaRPr lang="en-US" b="1" dirty="0"/>
          </a:p>
        </p:txBody>
      </p:sp>
      <p:sp>
        <p:nvSpPr>
          <p:cNvPr id="12" name="CuadroTexto 11"/>
          <p:cNvSpPr txBox="1"/>
          <p:nvPr/>
        </p:nvSpPr>
        <p:spPr>
          <a:xfrm>
            <a:off x="11394477" y="2993428"/>
            <a:ext cx="1017110" cy="369332"/>
          </a:xfrm>
          <a:prstGeom prst="rect">
            <a:avLst/>
          </a:prstGeom>
          <a:noFill/>
        </p:spPr>
        <p:txBody>
          <a:bodyPr wrap="square" rtlCol="0">
            <a:spAutoFit/>
          </a:bodyPr>
          <a:lstStyle/>
          <a:p>
            <a:r>
              <a:rPr lang="en-US" b="1" dirty="0" smtClean="0"/>
              <a:t>RMSE</a:t>
            </a:r>
            <a:endParaRPr lang="en-US" b="1" dirty="0"/>
          </a:p>
        </p:txBody>
      </p:sp>
      <p:sp>
        <p:nvSpPr>
          <p:cNvPr id="14" name="CuadroTexto 13"/>
          <p:cNvSpPr txBox="1"/>
          <p:nvPr/>
        </p:nvSpPr>
        <p:spPr>
          <a:xfrm rot="17165335">
            <a:off x="-169500" y="1677557"/>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15" name="CuadroTexto 14"/>
          <p:cNvSpPr txBox="1"/>
          <p:nvPr/>
        </p:nvSpPr>
        <p:spPr>
          <a:xfrm rot="17165335">
            <a:off x="394395" y="1685918"/>
            <a:ext cx="2566416" cy="369332"/>
          </a:xfrm>
          <a:prstGeom prst="rect">
            <a:avLst/>
          </a:prstGeom>
          <a:noFill/>
        </p:spPr>
        <p:txBody>
          <a:bodyPr wrap="square" rtlCol="0">
            <a:spAutoFit/>
          </a:bodyPr>
          <a:lstStyle/>
          <a:p>
            <a:r>
              <a:rPr lang="es-ES" dirty="0"/>
              <a:t> </a:t>
            </a:r>
            <a:r>
              <a:rPr lang="es-ES" b="1" dirty="0" smtClean="0"/>
              <a:t>2 </a:t>
            </a:r>
            <a:r>
              <a:rPr lang="es-ES" b="1"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16" name="CuadroTexto 15"/>
          <p:cNvSpPr txBox="1"/>
          <p:nvPr/>
        </p:nvSpPr>
        <p:spPr>
          <a:xfrm rot="17165335">
            <a:off x="1002532" y="1677557"/>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17" name="CuadroTexto 16"/>
          <p:cNvSpPr txBox="1"/>
          <p:nvPr/>
        </p:nvSpPr>
        <p:spPr>
          <a:xfrm rot="17165335">
            <a:off x="1546873" y="1676217"/>
            <a:ext cx="2586607" cy="369332"/>
          </a:xfrm>
          <a:prstGeom prst="rect">
            <a:avLst/>
          </a:prstGeom>
          <a:noFill/>
        </p:spPr>
        <p:txBody>
          <a:bodyPr wrap="square" rtlCol="0">
            <a:spAutoFit/>
          </a:bodyPr>
          <a:lstStyle/>
          <a:p>
            <a:r>
              <a:rPr lang="es-ES" b="1" dirty="0"/>
              <a:t> </a:t>
            </a:r>
            <a:r>
              <a:rPr lang="es-ES" b="1" dirty="0" smtClean="0"/>
              <a:t>2 </a:t>
            </a:r>
            <a:r>
              <a:rPr lang="es-ES" b="1"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3" name="CuadroTexto 2"/>
          <p:cNvSpPr txBox="1"/>
          <p:nvPr/>
        </p:nvSpPr>
        <p:spPr>
          <a:xfrm>
            <a:off x="11352849" y="6522395"/>
            <a:ext cx="877436" cy="370555"/>
          </a:xfrm>
          <a:prstGeom prst="rect">
            <a:avLst/>
          </a:prstGeom>
          <a:noFill/>
        </p:spPr>
        <p:txBody>
          <a:bodyPr wrap="square" rtlCol="0">
            <a:spAutoFit/>
          </a:bodyPr>
          <a:lstStyle/>
          <a:p>
            <a:r>
              <a:rPr lang="es-ES" dirty="0" smtClean="0"/>
              <a:t>N=220</a:t>
            </a:r>
            <a:endParaRPr lang="en-GB" dirty="0"/>
          </a:p>
        </p:txBody>
      </p:sp>
    </p:spTree>
    <p:extLst>
      <p:ext uri="{BB962C8B-B14F-4D97-AF65-F5344CB8AC3E}">
        <p14:creationId xmlns:p14="http://schemas.microsoft.com/office/powerpoint/2010/main" val="1591051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Summary</a:t>
            </a:r>
            <a:endParaRPr lang="en-US" dirty="0"/>
          </a:p>
        </p:txBody>
      </p:sp>
      <p:sp>
        <p:nvSpPr>
          <p:cNvPr id="3" name="Content Placeholder 2">
            <a:extLst>
              <a:ext uri="{FF2B5EF4-FFF2-40B4-BE49-F238E27FC236}">
                <a16:creationId xmlns:a16="http://schemas.microsoft.com/office/drawing/2014/main" id="{A1B51308-AAA7-4401-AA21-F72A70ADBAD9}"/>
              </a:ext>
            </a:extLst>
          </p:cNvPr>
          <p:cNvSpPr>
            <a:spLocks noGrp="1"/>
          </p:cNvSpPr>
          <p:nvPr>
            <p:ph idx="1"/>
          </p:nvPr>
        </p:nvSpPr>
        <p:spPr>
          <a:xfrm>
            <a:off x="464802" y="1215072"/>
            <a:ext cx="11235585" cy="4910425"/>
          </a:xfrm>
        </p:spPr>
        <p:txBody>
          <a:bodyPr>
            <a:normAutofit fontScale="92500"/>
          </a:bodyPr>
          <a:lstStyle/>
          <a:p>
            <a:r>
              <a:rPr lang="en-US" dirty="0" smtClean="0"/>
              <a:t>Multi-model and multi-emission schemes increase variability in the ensemble profile shape </a:t>
            </a:r>
          </a:p>
          <a:p>
            <a:pPr lvl="1"/>
            <a:r>
              <a:rPr lang="en-US" dirty="0" smtClean="0"/>
              <a:t>Better description of profile prior uncertainties</a:t>
            </a:r>
          </a:p>
          <a:p>
            <a:r>
              <a:rPr lang="en-US" dirty="0" smtClean="0"/>
              <a:t>Multi-model and multi-emission schemes increase variability in </a:t>
            </a:r>
            <a:r>
              <a:rPr lang="en-US" dirty="0" err="1" smtClean="0"/>
              <a:t>spatio</a:t>
            </a:r>
            <a:r>
              <a:rPr lang="en-US" dirty="0" smtClean="0"/>
              <a:t>-temporal dust emissions</a:t>
            </a:r>
          </a:p>
          <a:p>
            <a:pPr marL="685800" lvl="2">
              <a:spcBef>
                <a:spcPts val="1000"/>
              </a:spcBef>
            </a:pPr>
            <a:r>
              <a:rPr lang="en-US" sz="2400" dirty="0"/>
              <a:t>Better </a:t>
            </a:r>
            <a:r>
              <a:rPr lang="en-US" sz="2400" dirty="0" smtClean="0"/>
              <a:t>description </a:t>
            </a:r>
            <a:r>
              <a:rPr lang="en-US" sz="2400" dirty="0"/>
              <a:t>of </a:t>
            </a:r>
            <a:r>
              <a:rPr lang="en-US" sz="2400" dirty="0" smtClean="0"/>
              <a:t>dust plume location and transport uncertainties</a:t>
            </a:r>
          </a:p>
          <a:p>
            <a:r>
              <a:rPr lang="en-US" dirty="0" smtClean="0"/>
              <a:t>Evaluation against a 3</a:t>
            </a:r>
            <a:r>
              <a:rPr lang="en-US" baseline="30000" dirty="0" smtClean="0"/>
              <a:t>rd</a:t>
            </a:r>
            <a:r>
              <a:rPr lang="en-US" dirty="0" smtClean="0"/>
              <a:t> LIDAR not convincing </a:t>
            </a:r>
          </a:p>
          <a:p>
            <a:pPr lvl="1"/>
            <a:r>
              <a:rPr lang="en-US" dirty="0" smtClean="0"/>
              <a:t>More work needed</a:t>
            </a:r>
          </a:p>
          <a:p>
            <a:pPr lvl="2"/>
            <a:r>
              <a:rPr lang="en-US" dirty="0" smtClean="0"/>
              <a:t>Quality of ensemble</a:t>
            </a:r>
          </a:p>
          <a:p>
            <a:pPr lvl="2"/>
            <a:r>
              <a:rPr lang="en-US" dirty="0" smtClean="0"/>
              <a:t>Observational errors and ensemble inflation (avoid overfitting)</a:t>
            </a:r>
          </a:p>
          <a:p>
            <a:pPr lvl="2"/>
            <a:r>
              <a:rPr lang="en-US" dirty="0" smtClean="0"/>
              <a:t>More observations to assimilate and evaluate</a:t>
            </a:r>
          </a:p>
          <a:p>
            <a:r>
              <a:rPr lang="en-US" dirty="0" smtClean="0">
                <a:solidFill>
                  <a:srgbClr val="FF0000"/>
                </a:solidFill>
              </a:rPr>
              <a:t>Forecast</a:t>
            </a:r>
            <a:r>
              <a:rPr lang="en-US" dirty="0" smtClean="0"/>
              <a:t> runs performs worse than </a:t>
            </a:r>
            <a:r>
              <a:rPr lang="en-US" dirty="0" smtClean="0">
                <a:solidFill>
                  <a:srgbClr val="00B050"/>
                </a:solidFill>
              </a:rPr>
              <a:t>non-assimilation</a:t>
            </a:r>
            <a:r>
              <a:rPr lang="en-US" dirty="0" smtClean="0"/>
              <a:t> case: to be investigated</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3558663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916AB9-DA95-4CF7-B7D2-808866548ABB}"/>
              </a:ext>
            </a:extLst>
          </p:cNvPr>
          <p:cNvSpPr>
            <a:spLocks noGrp="1"/>
          </p:cNvSpPr>
          <p:nvPr>
            <p:ph type="body" sz="quarter" idx="11"/>
          </p:nvPr>
        </p:nvSpPr>
        <p:spPr/>
        <p:txBody>
          <a:bodyPr/>
          <a:lstStyle/>
          <a:p>
            <a:r>
              <a:rPr lang="en-US" dirty="0"/>
              <a:t>j</a:t>
            </a:r>
            <a:r>
              <a:rPr lang="en-US" dirty="0" smtClean="0"/>
              <a:t>eronimo.escribano@bsc.es</a:t>
            </a:r>
            <a:endParaRPr lang="en-US" dirty="0"/>
          </a:p>
        </p:txBody>
      </p:sp>
      <p:sp>
        <p:nvSpPr>
          <p:cNvPr id="4" name="CuadroTexto 3"/>
          <p:cNvSpPr txBox="1"/>
          <p:nvPr/>
        </p:nvSpPr>
        <p:spPr>
          <a:xfrm>
            <a:off x="5930900" y="5124994"/>
            <a:ext cx="6261100" cy="830997"/>
          </a:xfrm>
          <a:prstGeom prst="rect">
            <a:avLst/>
          </a:prstGeom>
          <a:noFill/>
        </p:spPr>
        <p:txBody>
          <a:bodyPr wrap="square" rtlCol="0">
            <a:spAutoFit/>
          </a:bodyPr>
          <a:lstStyle/>
          <a:p>
            <a:r>
              <a:rPr lang="en-GB" sz="1600" dirty="0"/>
              <a:t>This project has received funding from the European Union’s Horizon 2020 research and innovation programme under the Marie </a:t>
            </a:r>
            <a:r>
              <a:rPr lang="en-GB" sz="1600" dirty="0" err="1"/>
              <a:t>Skłodowska</a:t>
            </a:r>
            <a:r>
              <a:rPr lang="en-GB" sz="1600" dirty="0"/>
              <a:t>-Curie grant agreement H2020-MSCA-COFUND-2016-754433</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635" y="3650528"/>
            <a:ext cx="1818635" cy="961278"/>
          </a:xfrm>
          <a:prstGeom prst="rect">
            <a:avLst/>
          </a:prstGeom>
        </p:spPr>
      </p:pic>
      <p:sp>
        <p:nvSpPr>
          <p:cNvPr id="7" name="TextBox 3">
            <a:extLst>
              <a:ext uri="{FF2B5EF4-FFF2-40B4-BE49-F238E27FC236}">
                <a16:creationId xmlns:a16="http://schemas.microsoft.com/office/drawing/2014/main" id="{AD921D95-08A2-42CB-A38E-0D20F4E6500A}"/>
              </a:ext>
            </a:extLst>
          </p:cNvPr>
          <p:cNvSpPr txBox="1"/>
          <p:nvPr/>
        </p:nvSpPr>
        <p:spPr>
          <a:xfrm>
            <a:off x="4705350" y="1668551"/>
            <a:ext cx="6583207" cy="1323439"/>
          </a:xfrm>
          <a:prstGeom prst="rect">
            <a:avLst/>
          </a:prstGeom>
          <a:noFill/>
        </p:spPr>
        <p:txBody>
          <a:bodyPr wrap="square" rtlCol="0">
            <a:spAutoFit/>
          </a:bodyPr>
          <a:lstStyle/>
          <a:p>
            <a:pPr algn="ctr"/>
            <a:r>
              <a:rPr kumimoji="0" lang="en-US" sz="8000" b="0" i="0" u="none" strike="noStrike" kern="1200" cap="none" spc="0" normalizeH="0" baseline="0" dirty="0" smtClean="0">
                <a:ln>
                  <a:noFill/>
                </a:ln>
                <a:solidFill>
                  <a:srgbClr val="004890"/>
                </a:solidFill>
                <a:effectLst/>
                <a:uLnTx/>
                <a:uFillTx/>
                <a:ea typeface="+mj-ea"/>
                <a:cs typeface="+mj-cs"/>
              </a:rPr>
              <a:t>Thank you </a:t>
            </a:r>
            <a:endParaRPr lang="en-US" sz="8000" b="0" dirty="0">
              <a:solidFill>
                <a:srgbClr val="004890"/>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7194" y="4820617"/>
            <a:ext cx="1698814" cy="1135374"/>
          </a:xfrm>
          <a:prstGeom prst="rect">
            <a:avLst/>
          </a:prstGeom>
        </p:spPr>
      </p:pic>
    </p:spTree>
    <p:extLst>
      <p:ext uri="{BB962C8B-B14F-4D97-AF65-F5344CB8AC3E}">
        <p14:creationId xmlns:p14="http://schemas.microsoft.com/office/powerpoint/2010/main" val="100815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Motivation</a:t>
            </a:r>
            <a:endParaRPr lang="en-US" dirty="0"/>
          </a:p>
        </p:txBody>
      </p:sp>
      <p:sp>
        <p:nvSpPr>
          <p:cNvPr id="4" name="TextBox 2"/>
          <p:cNvSpPr txBox="1"/>
          <p:nvPr/>
        </p:nvSpPr>
        <p:spPr>
          <a:xfrm>
            <a:off x="6619439" y="707833"/>
            <a:ext cx="4775159"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a:t>Constraining the representation of dust vertical structure</a:t>
            </a:r>
          </a:p>
          <a:p>
            <a:pPr marL="285750"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a:t>Implication on the radiation’s budget</a:t>
            </a:r>
          </a:p>
          <a:p>
            <a:pPr marL="742950" lvl="1" indent="-285750">
              <a:buFont typeface="Arial" panose="020B0604020202020204" pitchFamily="34" charset="0"/>
              <a:buChar char="•"/>
            </a:pPr>
            <a:r>
              <a:rPr lang="en-GB" sz="2000" dirty="0"/>
              <a:t>Implication on dust transport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Constraining an individual aerosol species through </a:t>
            </a:r>
            <a:r>
              <a:rPr lang="en-GB" sz="2000" dirty="0" smtClean="0"/>
              <a:t>data assimilation</a:t>
            </a:r>
            <a:endParaRPr lang="en-GB" sz="2000" dirty="0"/>
          </a:p>
          <a:p>
            <a:pPr marL="285750"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US" altLang="en-US" sz="2000" dirty="0"/>
              <a:t>Assess </a:t>
            </a:r>
            <a:r>
              <a:rPr lang="en-GB" altLang="en-US" sz="2000" dirty="0"/>
              <a:t>the potential benefit of  dedicated dust observation products in dust data </a:t>
            </a:r>
            <a:r>
              <a:rPr lang="en-GB" altLang="en-US" sz="2000" dirty="0" smtClean="0"/>
              <a:t>assimilation</a:t>
            </a:r>
            <a:endParaRPr lang="en-GB" sz="2000" dirty="0"/>
          </a:p>
        </p:txBody>
      </p:sp>
      <p:pic>
        <p:nvPicPr>
          <p:cNvPr id="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41" y="768469"/>
            <a:ext cx="5594873" cy="4118881"/>
          </a:xfrm>
          <a:prstGeom prst="rect">
            <a:avLst/>
          </a:prstGeom>
        </p:spPr>
      </p:pic>
      <p:sp>
        <p:nvSpPr>
          <p:cNvPr id="6" name="Flecha curvada hacia la derecha 16"/>
          <p:cNvSpPr/>
          <p:nvPr/>
        </p:nvSpPr>
        <p:spPr>
          <a:xfrm rot="9038044">
            <a:off x="5013435" y="2437124"/>
            <a:ext cx="860398" cy="3027148"/>
          </a:xfrm>
          <a:prstGeom prst="curvedRightArrow">
            <a:avLst/>
          </a:prstGeom>
          <a:gradFill flip="none" rotWithShape="1">
            <a:gsLst>
              <a:gs pos="0">
                <a:srgbClr val="96A1C3">
                  <a:alpha val="31765"/>
                </a:srgbClr>
              </a:gs>
              <a:gs pos="50000">
                <a:schemeClr val="accent1">
                  <a:tint val="44500"/>
                  <a:satMod val="160000"/>
                </a:schemeClr>
              </a:gs>
              <a:gs pos="100000">
                <a:schemeClr val="accent1">
                  <a:tint val="23500"/>
                  <a:satMod val="160000"/>
                </a:schemeClr>
              </a:gs>
            </a:gsLst>
            <a:lin ang="2700000" scaled="1"/>
            <a:tileRect/>
          </a:gradFill>
          <a:ln>
            <a:solidFill>
              <a:schemeClr val="accent1">
                <a:shade val="50000"/>
                <a:alpha val="2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7749" y="5503147"/>
            <a:ext cx="8328074" cy="906660"/>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628" y="5250141"/>
            <a:ext cx="2229180" cy="1450494"/>
          </a:xfrm>
          <a:prstGeom prst="rect">
            <a:avLst/>
          </a:prstGeom>
        </p:spPr>
      </p:pic>
      <p:sp>
        <p:nvSpPr>
          <p:cNvPr id="9" name="CuadroTexto 8"/>
          <p:cNvSpPr txBox="1"/>
          <p:nvPr/>
        </p:nvSpPr>
        <p:spPr>
          <a:xfrm>
            <a:off x="1346795" y="6362081"/>
            <a:ext cx="2015136" cy="338554"/>
          </a:xfrm>
          <a:prstGeom prst="rect">
            <a:avLst/>
          </a:prstGeom>
          <a:noFill/>
        </p:spPr>
        <p:txBody>
          <a:bodyPr wrap="square" rtlCol="0">
            <a:spAutoFit/>
          </a:bodyPr>
          <a:lstStyle/>
          <a:p>
            <a:r>
              <a:rPr lang="es-ES" sz="1600" dirty="0" smtClean="0">
                <a:solidFill>
                  <a:schemeClr val="bg1">
                    <a:lumMod val="75000"/>
                  </a:schemeClr>
                </a:solidFill>
              </a:rPr>
              <a:t>UPC- RSLAB</a:t>
            </a:r>
            <a:endParaRPr lang="en-GB" sz="1600" dirty="0">
              <a:solidFill>
                <a:schemeClr val="bg1">
                  <a:lumMod val="75000"/>
                </a:schemeClr>
              </a:solidFill>
            </a:endParaRPr>
          </a:p>
        </p:txBody>
      </p:sp>
      <p:sp>
        <p:nvSpPr>
          <p:cNvPr id="11" name="CuadroTexto 10"/>
          <p:cNvSpPr txBox="1"/>
          <p:nvPr/>
        </p:nvSpPr>
        <p:spPr>
          <a:xfrm>
            <a:off x="6943987" y="4812209"/>
            <a:ext cx="487867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t>We will present an exploratory case of study</a:t>
            </a:r>
            <a:endParaRPr lang="en-US" sz="2000" dirty="0"/>
          </a:p>
        </p:txBody>
      </p:sp>
      <p:sp>
        <p:nvSpPr>
          <p:cNvPr id="12" name="CuadroTexto 11"/>
          <p:cNvSpPr txBox="1"/>
          <p:nvPr/>
        </p:nvSpPr>
        <p:spPr>
          <a:xfrm rot="16200000">
            <a:off x="2131008" y="5817457"/>
            <a:ext cx="1314784" cy="369332"/>
          </a:xfrm>
          <a:prstGeom prst="rect">
            <a:avLst/>
          </a:prstGeom>
          <a:noFill/>
        </p:spPr>
        <p:txBody>
          <a:bodyPr wrap="none" rtlCol="0">
            <a:spAutoFit/>
          </a:bodyPr>
          <a:lstStyle/>
          <a:p>
            <a:r>
              <a:rPr lang="en-US" dirty="0" smtClean="0"/>
              <a:t>Altitude [m]</a:t>
            </a:r>
            <a:endParaRPr lang="en-US" dirty="0"/>
          </a:p>
        </p:txBody>
      </p:sp>
      <p:cxnSp>
        <p:nvCxnSpPr>
          <p:cNvPr id="14" name="Conector recto de flecha 13"/>
          <p:cNvCxnSpPr/>
          <p:nvPr/>
        </p:nvCxnSpPr>
        <p:spPr>
          <a:xfrm>
            <a:off x="5187871" y="6727248"/>
            <a:ext cx="37953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CuadroTexto 15"/>
          <p:cNvSpPr txBox="1"/>
          <p:nvPr/>
        </p:nvSpPr>
        <p:spPr>
          <a:xfrm>
            <a:off x="6619219" y="6409629"/>
            <a:ext cx="649537" cy="369332"/>
          </a:xfrm>
          <a:prstGeom prst="rect">
            <a:avLst/>
          </a:prstGeom>
          <a:noFill/>
        </p:spPr>
        <p:txBody>
          <a:bodyPr wrap="none" rtlCol="0">
            <a:spAutoFit/>
          </a:bodyPr>
          <a:lstStyle/>
          <a:p>
            <a:r>
              <a:rPr lang="es-ES" dirty="0" smtClean="0"/>
              <a:t>Time</a:t>
            </a:r>
            <a:endParaRPr lang="en-GB" dirty="0"/>
          </a:p>
        </p:txBody>
      </p:sp>
      <p:sp>
        <p:nvSpPr>
          <p:cNvPr id="17" name="CuadroTexto 16"/>
          <p:cNvSpPr txBox="1"/>
          <p:nvPr/>
        </p:nvSpPr>
        <p:spPr>
          <a:xfrm>
            <a:off x="9659298" y="5503147"/>
            <a:ext cx="2041089" cy="923330"/>
          </a:xfrm>
          <a:prstGeom prst="rect">
            <a:avLst/>
          </a:prstGeom>
          <a:noFill/>
        </p:spPr>
        <p:txBody>
          <a:bodyPr wrap="square" rtlCol="0">
            <a:spAutoFit/>
          </a:bodyPr>
          <a:lstStyle/>
          <a:p>
            <a:r>
              <a:rPr lang="es-ES" dirty="0" err="1" smtClean="0"/>
              <a:t>Dust</a:t>
            </a:r>
            <a:r>
              <a:rPr lang="es-ES" dirty="0" smtClean="0"/>
              <a:t> ext. </a:t>
            </a:r>
            <a:r>
              <a:rPr lang="es-ES" dirty="0" err="1"/>
              <a:t>c</a:t>
            </a:r>
            <a:r>
              <a:rPr lang="es-ES" dirty="0" err="1" smtClean="0"/>
              <a:t>oef</a:t>
            </a:r>
            <a:r>
              <a:rPr lang="es-ES" dirty="0" smtClean="0"/>
              <a:t>. </a:t>
            </a:r>
            <a:r>
              <a:rPr lang="es-ES" dirty="0" err="1" smtClean="0"/>
              <a:t>Earlinet</a:t>
            </a:r>
            <a:r>
              <a:rPr lang="es-ES" dirty="0" smtClean="0"/>
              <a:t> 72h, 2012, Granada</a:t>
            </a:r>
            <a:endParaRPr lang="en-GB" dirty="0"/>
          </a:p>
        </p:txBody>
      </p:sp>
    </p:spTree>
    <p:extLst>
      <p:ext uri="{BB962C8B-B14F-4D97-AF65-F5344CB8AC3E}">
        <p14:creationId xmlns:p14="http://schemas.microsoft.com/office/powerpoint/2010/main" val="74309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Profiles for the assimilated observations</a:t>
            </a:r>
            <a:endParaRPr lang="en-US" dirty="0"/>
          </a:p>
        </p:txBody>
      </p:sp>
      <p:sp>
        <p:nvSpPr>
          <p:cNvPr id="6" name="CuadroTexto 5"/>
          <p:cNvSpPr txBox="1"/>
          <p:nvPr/>
        </p:nvSpPr>
        <p:spPr>
          <a:xfrm>
            <a:off x="9126157" y="6104368"/>
            <a:ext cx="3755572" cy="369332"/>
          </a:xfrm>
          <a:prstGeom prst="rect">
            <a:avLst/>
          </a:prstGeom>
          <a:noFill/>
        </p:spPr>
        <p:txBody>
          <a:bodyPr wrap="square" rtlCol="0">
            <a:spAutoFit/>
          </a:bodyPr>
          <a:lstStyle/>
          <a:p>
            <a:r>
              <a:rPr lang="es-ES" dirty="0" err="1" smtClean="0"/>
              <a:t>Limassol</a:t>
            </a:r>
            <a:r>
              <a:rPr lang="es-ES" dirty="0" smtClean="0"/>
              <a:t>, 21/04/2017, 19UTC</a:t>
            </a:r>
            <a:endParaRPr lang="en-GB" dirty="0"/>
          </a:p>
        </p:txBody>
      </p:sp>
      <p:sp>
        <p:nvSpPr>
          <p:cNvPr id="8" name="CuadroTexto 7"/>
          <p:cNvSpPr txBox="1"/>
          <p:nvPr/>
        </p:nvSpPr>
        <p:spPr>
          <a:xfrm>
            <a:off x="464803" y="849420"/>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9" name="CuadroTexto 8"/>
          <p:cNvSpPr txBox="1"/>
          <p:nvPr/>
        </p:nvSpPr>
        <p:spPr>
          <a:xfrm>
            <a:off x="3516179" y="851133"/>
            <a:ext cx="2566416" cy="369332"/>
          </a:xfrm>
          <a:prstGeom prst="rect">
            <a:avLst/>
          </a:prstGeom>
          <a:noFill/>
        </p:spPr>
        <p:txBody>
          <a:bodyPr wrap="square" rtlCol="0">
            <a:spAutoFit/>
          </a:bodyPr>
          <a:lstStyle/>
          <a:p>
            <a:r>
              <a:rPr lang="es-ES" dirty="0"/>
              <a:t> </a:t>
            </a:r>
            <a:r>
              <a:rPr lang="es-ES" b="1" dirty="0" smtClean="0"/>
              <a:t>2 </a:t>
            </a:r>
            <a:r>
              <a:rPr lang="es-ES" b="1"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10" name="CuadroTexto 9"/>
          <p:cNvSpPr txBox="1"/>
          <p:nvPr/>
        </p:nvSpPr>
        <p:spPr>
          <a:xfrm>
            <a:off x="6497272" y="851133"/>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11" name="CuadroTexto 10"/>
          <p:cNvSpPr txBox="1"/>
          <p:nvPr/>
        </p:nvSpPr>
        <p:spPr>
          <a:xfrm>
            <a:off x="9478364" y="851366"/>
            <a:ext cx="3128311" cy="369332"/>
          </a:xfrm>
          <a:prstGeom prst="rect">
            <a:avLst/>
          </a:prstGeom>
          <a:noFill/>
        </p:spPr>
        <p:txBody>
          <a:bodyPr wrap="square" rtlCol="0">
            <a:spAutoFit/>
          </a:bodyPr>
          <a:lstStyle/>
          <a:p>
            <a:r>
              <a:rPr lang="es-ES" b="1" dirty="0"/>
              <a:t> </a:t>
            </a:r>
            <a:r>
              <a:rPr lang="es-ES" b="1" dirty="0" smtClean="0"/>
              <a:t>2 </a:t>
            </a:r>
            <a:r>
              <a:rPr lang="es-ES" b="1"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12" name="Rectángulo 11"/>
          <p:cNvSpPr/>
          <p:nvPr/>
        </p:nvSpPr>
        <p:spPr>
          <a:xfrm>
            <a:off x="464803" y="4235196"/>
            <a:ext cx="11658505" cy="755904"/>
          </a:xfrm>
          <a:prstGeom prst="rect">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p:cNvSpPr/>
          <p:nvPr/>
        </p:nvSpPr>
        <p:spPr>
          <a:xfrm>
            <a:off x="215901" y="4006511"/>
            <a:ext cx="11907408" cy="977359"/>
          </a:xfrm>
          <a:prstGeom prst="rect">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1" y="1225982"/>
            <a:ext cx="12131038" cy="4330695"/>
          </a:xfrm>
          <a:prstGeom prst="rect">
            <a:avLst/>
          </a:prstGeom>
        </p:spPr>
      </p:pic>
      <p:sp>
        <p:nvSpPr>
          <p:cNvPr id="15" name="CuadroTexto 14"/>
          <p:cNvSpPr txBox="1"/>
          <p:nvPr/>
        </p:nvSpPr>
        <p:spPr>
          <a:xfrm>
            <a:off x="381000" y="5461191"/>
            <a:ext cx="2933700" cy="369332"/>
          </a:xfrm>
          <a:prstGeom prst="rect">
            <a:avLst/>
          </a:prstGeom>
          <a:noFill/>
        </p:spPr>
        <p:txBody>
          <a:bodyPr wrap="square" rtlCol="0">
            <a:spAutoFit/>
          </a:bodyPr>
          <a:lstStyle/>
          <a:p>
            <a:r>
              <a:rPr lang="en-US" dirty="0" smtClean="0"/>
              <a:t>Extinction coefficient [km</a:t>
            </a:r>
            <a:r>
              <a:rPr lang="en-US" baseline="30000" dirty="0" smtClean="0"/>
              <a:t>-1</a:t>
            </a:r>
            <a:r>
              <a:rPr lang="en-US" dirty="0" smtClean="0"/>
              <a:t>] </a:t>
            </a:r>
            <a:endParaRPr lang="en-US" dirty="0"/>
          </a:p>
        </p:txBody>
      </p:sp>
      <p:sp>
        <p:nvSpPr>
          <p:cNvPr id="7" name="CuadroTexto 6"/>
          <p:cNvSpPr txBox="1"/>
          <p:nvPr/>
        </p:nvSpPr>
        <p:spPr>
          <a:xfrm>
            <a:off x="3302001" y="5563908"/>
            <a:ext cx="4914392" cy="120032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s-ES" dirty="0" err="1" smtClean="0">
                <a:solidFill>
                  <a:schemeClr val="tx1"/>
                </a:solidFill>
              </a:rPr>
              <a:t>Observation</a:t>
            </a:r>
            <a:endParaRPr lang="es-ES" dirty="0" smtClean="0">
              <a:solidFill>
                <a:schemeClr val="tx1"/>
              </a:solidFill>
            </a:endParaRPr>
          </a:p>
          <a:p>
            <a:r>
              <a:rPr lang="es-ES" dirty="0" smtClean="0">
                <a:solidFill>
                  <a:srgbClr val="00B050"/>
                </a:solidFill>
              </a:rPr>
              <a:t>No </a:t>
            </a:r>
            <a:r>
              <a:rPr lang="es-ES" dirty="0" err="1" smtClean="0">
                <a:solidFill>
                  <a:srgbClr val="00B050"/>
                </a:solidFill>
              </a:rPr>
              <a:t>assimilation</a:t>
            </a:r>
            <a:endParaRPr lang="es-ES" dirty="0" smtClean="0">
              <a:solidFill>
                <a:srgbClr val="00B050"/>
              </a:solidFill>
            </a:endParaRPr>
          </a:p>
          <a:p>
            <a:r>
              <a:rPr lang="es-ES" dirty="0" err="1" smtClean="0">
                <a:solidFill>
                  <a:srgbClr val="FF0000"/>
                </a:solidFill>
              </a:rPr>
              <a:t>Forecast</a:t>
            </a:r>
            <a:r>
              <a:rPr lang="es-ES" dirty="0" smtClean="0">
                <a:solidFill>
                  <a:srgbClr val="FF0000"/>
                </a:solidFill>
              </a:rPr>
              <a:t> run (1 </a:t>
            </a:r>
            <a:r>
              <a:rPr lang="es-ES" dirty="0" err="1" smtClean="0">
                <a:solidFill>
                  <a:srgbClr val="FF0000"/>
                </a:solidFill>
              </a:rPr>
              <a:t>day</a:t>
            </a:r>
            <a:r>
              <a:rPr lang="es-ES" dirty="0" smtClean="0">
                <a:solidFill>
                  <a:srgbClr val="FF0000"/>
                </a:solidFill>
              </a:rPr>
              <a:t> run </a:t>
            </a:r>
            <a:r>
              <a:rPr lang="es-ES" dirty="0" err="1" smtClean="0">
                <a:solidFill>
                  <a:srgbClr val="FF0000"/>
                </a:solidFill>
              </a:rPr>
              <a:t>from</a:t>
            </a:r>
            <a:r>
              <a:rPr lang="es-ES" dirty="0" smtClean="0">
                <a:solidFill>
                  <a:srgbClr val="FF0000"/>
                </a:solidFill>
              </a:rPr>
              <a:t> </a:t>
            </a:r>
            <a:r>
              <a:rPr lang="es-ES" dirty="0" err="1" smtClean="0">
                <a:solidFill>
                  <a:srgbClr val="FF0000"/>
                </a:solidFill>
              </a:rPr>
              <a:t>previous</a:t>
            </a:r>
            <a:r>
              <a:rPr lang="es-ES" dirty="0" smtClean="0">
                <a:solidFill>
                  <a:srgbClr val="FF0000"/>
                </a:solidFill>
              </a:rPr>
              <a:t> </a:t>
            </a:r>
            <a:r>
              <a:rPr lang="es-ES" dirty="0" err="1" smtClean="0">
                <a:solidFill>
                  <a:srgbClr val="FF0000"/>
                </a:solidFill>
              </a:rPr>
              <a:t>analysis</a:t>
            </a:r>
            <a:r>
              <a:rPr lang="es-ES" dirty="0" smtClean="0">
                <a:solidFill>
                  <a:srgbClr val="FF0000"/>
                </a:solidFill>
              </a:rPr>
              <a:t>)</a:t>
            </a:r>
          </a:p>
          <a:p>
            <a:r>
              <a:rPr lang="es-ES" dirty="0" err="1">
                <a:solidFill>
                  <a:srgbClr val="0070C0"/>
                </a:solidFill>
              </a:rPr>
              <a:t>A</a:t>
            </a:r>
            <a:r>
              <a:rPr lang="es-ES" dirty="0" err="1" smtClean="0">
                <a:solidFill>
                  <a:srgbClr val="0070C0"/>
                </a:solidFill>
              </a:rPr>
              <a:t>nalysis</a:t>
            </a:r>
            <a:endParaRPr lang="en-GB" dirty="0">
              <a:solidFill>
                <a:srgbClr val="0070C0"/>
              </a:solidFill>
            </a:endParaRPr>
          </a:p>
        </p:txBody>
      </p:sp>
    </p:spTree>
    <p:extLst>
      <p:ext uri="{BB962C8B-B14F-4D97-AF65-F5344CB8AC3E}">
        <p14:creationId xmlns:p14="http://schemas.microsoft.com/office/powerpoint/2010/main" val="2561362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3444" y="-18004"/>
            <a:ext cx="6880091" cy="680868"/>
          </a:xfrm>
        </p:spPr>
        <p:txBody>
          <a:bodyPr/>
          <a:lstStyle/>
          <a:p>
            <a:r>
              <a:rPr lang="es-ES" dirty="0" err="1" smtClean="0">
                <a:solidFill>
                  <a:schemeClr val="bg1"/>
                </a:solidFill>
              </a:rPr>
              <a:t>Ensemble-Based</a:t>
            </a:r>
            <a:r>
              <a:rPr lang="es-ES" dirty="0" smtClean="0">
                <a:solidFill>
                  <a:schemeClr val="bg1"/>
                </a:solidFill>
              </a:rPr>
              <a:t> Data </a:t>
            </a:r>
            <a:r>
              <a:rPr lang="es-ES" dirty="0" err="1" smtClean="0">
                <a:solidFill>
                  <a:schemeClr val="bg1"/>
                </a:solidFill>
              </a:rPr>
              <a:t>Assimilation</a:t>
            </a:r>
            <a:r>
              <a:rPr lang="es-ES" dirty="0" smtClean="0">
                <a:solidFill>
                  <a:schemeClr val="bg1"/>
                </a:solidFill>
              </a:rPr>
              <a:t> at BSC</a:t>
            </a:r>
            <a:endParaRPr lang="en-GB" dirty="0">
              <a:solidFill>
                <a:schemeClr val="bg1"/>
              </a:solidFill>
            </a:endParaRPr>
          </a:p>
        </p:txBody>
      </p:sp>
      <p:sp>
        <p:nvSpPr>
          <p:cNvPr id="5" name="Rectángulo 4"/>
          <p:cNvSpPr/>
          <p:nvPr/>
        </p:nvSpPr>
        <p:spPr>
          <a:xfrm>
            <a:off x="1699385" y="1037203"/>
            <a:ext cx="5662862" cy="1548487"/>
          </a:xfrm>
          <a:prstGeom prst="rect">
            <a:avLst/>
          </a:prstGeom>
        </p:spPr>
        <p:txBody>
          <a:bodyPr wrap="square">
            <a:spAutoFit/>
          </a:bodyPr>
          <a:lstStyle/>
          <a:p>
            <a:r>
              <a:rPr lang="en-GB" sz="1758" dirty="0"/>
              <a:t>The ensemble forecast has been designed considering model uncertainties with respect to:</a:t>
            </a:r>
          </a:p>
          <a:p>
            <a:endParaRPr lang="en-GB" sz="586" dirty="0"/>
          </a:p>
          <a:p>
            <a:pPr marL="279149" indent="-279149">
              <a:buFontTx/>
              <a:buChar char="-"/>
            </a:pPr>
            <a:r>
              <a:rPr lang="en-GB" sz="1758" b="1" dirty="0"/>
              <a:t>surface winds, </a:t>
            </a:r>
          </a:p>
          <a:p>
            <a:pPr marL="279149" indent="-279149">
              <a:buFontTx/>
              <a:buChar char="-"/>
            </a:pPr>
            <a:r>
              <a:rPr lang="en-GB" sz="1758" b="1" dirty="0"/>
              <a:t>soil humidity, </a:t>
            </a:r>
          </a:p>
          <a:p>
            <a:pPr marL="279149" indent="-279149">
              <a:buFontTx/>
              <a:buChar char="-"/>
            </a:pPr>
            <a:r>
              <a:rPr lang="en-GB" sz="1758" b="1" dirty="0"/>
              <a:t>vertical flux distribution at sources, </a:t>
            </a:r>
          </a:p>
        </p:txBody>
      </p:sp>
      <p:pic>
        <p:nvPicPr>
          <p:cNvPr id="12" name="Shape 152"/>
          <p:cNvPicPr preferRelativeResize="0"/>
          <p:nvPr/>
        </p:nvPicPr>
        <p:blipFill rotWithShape="1">
          <a:blip r:embed="rId3">
            <a:alphaModFix/>
          </a:blip>
          <a:srcRect/>
          <a:stretch/>
        </p:blipFill>
        <p:spPr>
          <a:xfrm>
            <a:off x="5921367" y="2927805"/>
            <a:ext cx="4606496" cy="3029981"/>
          </a:xfrm>
          <a:prstGeom prst="rect">
            <a:avLst/>
          </a:prstGeom>
          <a:noFill/>
          <a:ln>
            <a:noFill/>
          </a:ln>
        </p:spPr>
      </p:pic>
      <p:sp>
        <p:nvSpPr>
          <p:cNvPr id="13" name="TextBox 13"/>
          <p:cNvSpPr txBox="1"/>
          <p:nvPr/>
        </p:nvSpPr>
        <p:spPr>
          <a:xfrm>
            <a:off x="6898735" y="3695676"/>
            <a:ext cx="1021433" cy="453201"/>
          </a:xfrm>
          <a:prstGeom prst="rect">
            <a:avLst/>
          </a:prstGeom>
          <a:noFill/>
        </p:spPr>
        <p:txBody>
          <a:bodyPr wrap="none" rtlCol="0">
            <a:spAutoFit/>
          </a:bodyPr>
          <a:lstStyle/>
          <a:p>
            <a:r>
              <a:rPr lang="en-US" sz="2345" b="1" i="1" dirty="0">
                <a:solidFill>
                  <a:srgbClr val="FF0000"/>
                </a:solidFill>
              </a:rPr>
              <a:t>*</a:t>
            </a:r>
            <a:r>
              <a:rPr lang="en-US" sz="2345" b="1" i="1" dirty="0">
                <a:solidFill>
                  <a:srgbClr val="FF0000"/>
                </a:solidFill>
                <a:latin typeface="Gigi" panose="04040504061007020D02" pitchFamily="82" charset="0"/>
              </a:rPr>
              <a:t>N</a:t>
            </a:r>
            <a:r>
              <a:rPr lang="en-US" sz="1563" b="1" i="1" dirty="0">
                <a:solidFill>
                  <a:srgbClr val="FF0000"/>
                </a:solidFill>
              </a:rPr>
              <a:t>(1,0.4)</a:t>
            </a:r>
          </a:p>
        </p:txBody>
      </p:sp>
      <p:sp>
        <p:nvSpPr>
          <p:cNvPr id="14" name="TextBox 3"/>
          <p:cNvSpPr txBox="1"/>
          <p:nvPr/>
        </p:nvSpPr>
        <p:spPr>
          <a:xfrm>
            <a:off x="9882222" y="5786929"/>
            <a:ext cx="1356397"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(LISA website)</a:t>
            </a:r>
          </a:p>
        </p:txBody>
      </p:sp>
      <p:sp>
        <p:nvSpPr>
          <p:cNvPr id="4" name="Rectángulo 3"/>
          <p:cNvSpPr/>
          <p:nvPr/>
        </p:nvSpPr>
        <p:spPr>
          <a:xfrm>
            <a:off x="1699385" y="2645533"/>
            <a:ext cx="3904186" cy="3609130"/>
          </a:xfrm>
          <a:prstGeom prst="rect">
            <a:avLst/>
          </a:prstGeom>
        </p:spPr>
        <p:txBody>
          <a:bodyPr wrap="square">
            <a:spAutoFit/>
          </a:bodyPr>
          <a:lstStyle/>
          <a:p>
            <a:r>
              <a:rPr lang="en-GB" sz="1758" dirty="0"/>
              <a:t>by perturbing: </a:t>
            </a:r>
          </a:p>
          <a:p>
            <a:endParaRPr lang="en-GB" sz="1758" b="1" dirty="0"/>
          </a:p>
          <a:p>
            <a:r>
              <a:rPr lang="en-GB" sz="1758" b="1" dirty="0">
                <a:solidFill>
                  <a:srgbClr val="FF0000"/>
                </a:solidFill>
              </a:rPr>
              <a:t>(1) the threshold friction velocity </a:t>
            </a:r>
            <a:r>
              <a:rPr lang="en-GB" sz="1758" dirty="0">
                <a:solidFill>
                  <a:srgbClr val="FF0000"/>
                </a:solidFill>
              </a:rPr>
              <a:t> </a:t>
            </a:r>
            <a:r>
              <a:rPr lang="en-GB" sz="1758" dirty="0"/>
              <a:t>which is  soil moisture-dependent, and determines the velocity above which the soil particles begin to move in horizontal saltation flux;</a:t>
            </a:r>
          </a:p>
          <a:p>
            <a:endParaRPr lang="en-GB" sz="1758" dirty="0"/>
          </a:p>
          <a:p>
            <a:r>
              <a:rPr lang="en-GB" sz="1758" b="1" dirty="0">
                <a:solidFill>
                  <a:srgbClr val="FF0000"/>
                </a:solidFill>
              </a:rPr>
              <a:t>(2) the vertical flux of dust in each of the eight dust transport bins</a:t>
            </a:r>
            <a:r>
              <a:rPr lang="en-GB" sz="1758" dirty="0">
                <a:solidFill>
                  <a:srgbClr val="FF0000"/>
                </a:solidFill>
              </a:rPr>
              <a:t> </a:t>
            </a:r>
            <a:r>
              <a:rPr lang="en-GB" sz="1758" dirty="0"/>
              <a:t>imposing some physical constraint (correlated multiplicative noise  across the bins; unimodal distribution)</a:t>
            </a:r>
            <a:r>
              <a:rPr lang="en-GB" sz="1758" b="1" dirty="0"/>
              <a:t>.</a:t>
            </a:r>
          </a:p>
        </p:txBody>
      </p:sp>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536" y="1317836"/>
            <a:ext cx="2120385" cy="1646718"/>
          </a:xfrm>
          <a:prstGeom prst="rect">
            <a:avLst/>
          </a:prstGeom>
        </p:spPr>
      </p:pic>
      <p:sp>
        <p:nvSpPr>
          <p:cNvPr id="16" name="Elipse 15"/>
          <p:cNvSpPr/>
          <p:nvPr/>
        </p:nvSpPr>
        <p:spPr>
          <a:xfrm>
            <a:off x="8698841" y="1183826"/>
            <a:ext cx="1829023" cy="3441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8"/>
          </a:p>
        </p:txBody>
      </p:sp>
      <p:sp>
        <p:nvSpPr>
          <p:cNvPr id="17" name="Elipse 16"/>
          <p:cNvSpPr/>
          <p:nvPr/>
        </p:nvSpPr>
        <p:spPr>
          <a:xfrm>
            <a:off x="6588430" y="3430761"/>
            <a:ext cx="1829023" cy="816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8"/>
          </a:p>
        </p:txBody>
      </p:sp>
      <p:sp>
        <p:nvSpPr>
          <p:cNvPr id="19" name="Rectángulo 18"/>
          <p:cNvSpPr/>
          <p:nvPr/>
        </p:nvSpPr>
        <p:spPr>
          <a:xfrm>
            <a:off x="9758124" y="957022"/>
            <a:ext cx="490840" cy="362856"/>
          </a:xfrm>
          <a:prstGeom prst="rect">
            <a:avLst/>
          </a:prstGeom>
        </p:spPr>
        <p:txBody>
          <a:bodyPr wrap="none">
            <a:spAutoFit/>
          </a:bodyPr>
          <a:lstStyle/>
          <a:p>
            <a:r>
              <a:rPr lang="en-GB" sz="1758" b="1" dirty="0">
                <a:solidFill>
                  <a:srgbClr val="FF0000"/>
                </a:solidFill>
              </a:rPr>
              <a:t> (2)</a:t>
            </a:r>
            <a:endParaRPr lang="en-GB" sz="1758" dirty="0">
              <a:solidFill>
                <a:srgbClr val="FF0000"/>
              </a:solidFill>
            </a:endParaRPr>
          </a:p>
        </p:txBody>
      </p:sp>
      <p:sp>
        <p:nvSpPr>
          <p:cNvPr id="20" name="Rectángulo 19"/>
          <p:cNvSpPr/>
          <p:nvPr/>
        </p:nvSpPr>
        <p:spPr>
          <a:xfrm>
            <a:off x="7751592" y="3178059"/>
            <a:ext cx="490840" cy="362856"/>
          </a:xfrm>
          <a:prstGeom prst="rect">
            <a:avLst/>
          </a:prstGeom>
        </p:spPr>
        <p:txBody>
          <a:bodyPr wrap="none">
            <a:spAutoFit/>
          </a:bodyPr>
          <a:lstStyle/>
          <a:p>
            <a:r>
              <a:rPr lang="en-GB" sz="1758" b="1" dirty="0">
                <a:solidFill>
                  <a:srgbClr val="FF0000"/>
                </a:solidFill>
              </a:rPr>
              <a:t> (1)</a:t>
            </a:r>
            <a:endParaRPr lang="en-GB" sz="1758" dirty="0">
              <a:solidFill>
                <a:srgbClr val="FF0000"/>
              </a:solidFill>
            </a:endParaRPr>
          </a:p>
        </p:txBody>
      </p:sp>
    </p:spTree>
    <p:extLst>
      <p:ext uri="{BB962C8B-B14F-4D97-AF65-F5344CB8AC3E}">
        <p14:creationId xmlns:p14="http://schemas.microsoft.com/office/powerpoint/2010/main" val="2220867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U</a:t>
            </a:r>
            <a:r>
              <a:rPr lang="en-US" dirty="0" smtClean="0"/>
              <a:t>ncalibrated attenuated backscatter </a:t>
            </a:r>
            <a:r>
              <a:rPr lang="es-ES" dirty="0" smtClean="0"/>
              <a:t>(</a:t>
            </a:r>
            <a:r>
              <a:rPr lang="es-ES" dirty="0" err="1" smtClean="0"/>
              <a:t>Limassol</a:t>
            </a:r>
            <a:r>
              <a:rPr lang="es-ES" dirty="0" smtClean="0"/>
              <a:t>)</a:t>
            </a:r>
            <a:endParaRPr lang="en-GB"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602" y="1185301"/>
            <a:ext cx="9144000" cy="5453558"/>
          </a:xfrm>
          <a:prstGeom prst="rect">
            <a:avLst/>
          </a:prstGeom>
        </p:spPr>
      </p:pic>
    </p:spTree>
    <p:extLst>
      <p:ext uri="{BB962C8B-B14F-4D97-AF65-F5344CB8AC3E}">
        <p14:creationId xmlns:p14="http://schemas.microsoft.com/office/powerpoint/2010/main" val="175282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9096" y="59400"/>
            <a:ext cx="2875280" cy="6739816"/>
          </a:xfrm>
          <a:prstGeom prst="rect">
            <a:avLst/>
          </a:prstGeom>
        </p:spPr>
      </p:pic>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Case of study</a:t>
            </a:r>
            <a:endParaRPr lang="en-US" dirty="0"/>
          </a:p>
        </p:txBody>
      </p:sp>
      <p:sp>
        <p:nvSpPr>
          <p:cNvPr id="7" name="CuadroTexto 6"/>
          <p:cNvSpPr txBox="1"/>
          <p:nvPr/>
        </p:nvSpPr>
        <p:spPr>
          <a:xfrm>
            <a:off x="10332720" y="6464809"/>
            <a:ext cx="1127760" cy="369332"/>
          </a:xfrm>
          <a:prstGeom prst="rect">
            <a:avLst/>
          </a:prstGeom>
          <a:noFill/>
        </p:spPr>
        <p:txBody>
          <a:bodyPr wrap="square" rtlCol="0">
            <a:spAutoFit/>
          </a:bodyPr>
          <a:lstStyle/>
          <a:p>
            <a:r>
              <a:rPr lang="es-ES" dirty="0" err="1" smtClean="0"/>
              <a:t>Dust</a:t>
            </a:r>
            <a:r>
              <a:rPr lang="es-ES" dirty="0" smtClean="0"/>
              <a:t> AOD</a:t>
            </a:r>
            <a:endParaRPr lang="en-GB" dirty="0"/>
          </a:p>
        </p:txBody>
      </p:sp>
      <p:sp>
        <p:nvSpPr>
          <p:cNvPr id="9" name="Rectángulo 8"/>
          <p:cNvSpPr/>
          <p:nvPr/>
        </p:nvSpPr>
        <p:spPr>
          <a:xfrm>
            <a:off x="5860456" y="5861318"/>
            <a:ext cx="3207866" cy="369332"/>
          </a:xfrm>
          <a:prstGeom prst="rect">
            <a:avLst/>
          </a:prstGeom>
        </p:spPr>
        <p:txBody>
          <a:bodyPr wrap="none">
            <a:spAutoFit/>
          </a:bodyPr>
          <a:lstStyle/>
          <a:p>
            <a:r>
              <a:rPr lang="en-GB" dirty="0" smtClean="0"/>
              <a:t>MODIS-Aqua 21/04/2017, NASA</a:t>
            </a:r>
            <a:endParaRPr lang="en-GB" dirty="0"/>
          </a:p>
        </p:txBody>
      </p:sp>
      <p:sp>
        <p:nvSpPr>
          <p:cNvPr id="11" name="CuadroTexto 10"/>
          <p:cNvSpPr txBox="1"/>
          <p:nvPr/>
        </p:nvSpPr>
        <p:spPr>
          <a:xfrm>
            <a:off x="10501630" y="3609568"/>
            <a:ext cx="1552575" cy="584775"/>
          </a:xfrm>
          <a:prstGeom prst="rect">
            <a:avLst/>
          </a:prstGeom>
          <a:noFill/>
        </p:spPr>
        <p:txBody>
          <a:bodyPr wrap="square" rtlCol="0">
            <a:spAutoFit/>
          </a:bodyPr>
          <a:lstStyle/>
          <a:p>
            <a:pPr algn="r"/>
            <a:r>
              <a:rPr lang="es-ES" sz="1600" b="1" dirty="0" smtClean="0"/>
              <a:t>22/04/2017 </a:t>
            </a:r>
          </a:p>
          <a:p>
            <a:pPr algn="r"/>
            <a:r>
              <a:rPr lang="es-ES" sz="1600" b="1" dirty="0" smtClean="0"/>
              <a:t>18Z</a:t>
            </a:r>
            <a:endParaRPr lang="en-GB" sz="1600" b="1" dirty="0"/>
          </a:p>
        </p:txBody>
      </p:sp>
      <p:sp>
        <p:nvSpPr>
          <p:cNvPr id="12" name="CuadroTexto 11"/>
          <p:cNvSpPr txBox="1"/>
          <p:nvPr/>
        </p:nvSpPr>
        <p:spPr>
          <a:xfrm>
            <a:off x="10501631" y="1287212"/>
            <a:ext cx="1552575" cy="584775"/>
          </a:xfrm>
          <a:prstGeom prst="rect">
            <a:avLst/>
          </a:prstGeom>
          <a:noFill/>
        </p:spPr>
        <p:txBody>
          <a:bodyPr wrap="square" rtlCol="0">
            <a:spAutoFit/>
          </a:bodyPr>
          <a:lstStyle/>
          <a:p>
            <a:pPr algn="r"/>
            <a:r>
              <a:rPr lang="es-ES" sz="1600" b="1" dirty="0" smtClean="0"/>
              <a:t>20/04/2017 </a:t>
            </a:r>
          </a:p>
          <a:p>
            <a:pPr algn="r"/>
            <a:r>
              <a:rPr lang="es-ES" sz="1600" b="1" dirty="0" smtClean="0"/>
              <a:t>18Z</a:t>
            </a:r>
            <a:endParaRPr lang="en-GB" sz="1600" b="1" dirty="0"/>
          </a:p>
        </p:txBody>
      </p:sp>
      <p:sp>
        <p:nvSpPr>
          <p:cNvPr id="13" name="CuadroTexto 12"/>
          <p:cNvSpPr txBox="1"/>
          <p:nvPr/>
        </p:nvSpPr>
        <p:spPr>
          <a:xfrm>
            <a:off x="10501630" y="2448390"/>
            <a:ext cx="1552575" cy="584775"/>
          </a:xfrm>
          <a:prstGeom prst="rect">
            <a:avLst/>
          </a:prstGeom>
          <a:noFill/>
        </p:spPr>
        <p:txBody>
          <a:bodyPr wrap="square" rtlCol="0">
            <a:spAutoFit/>
          </a:bodyPr>
          <a:lstStyle/>
          <a:p>
            <a:pPr algn="r"/>
            <a:r>
              <a:rPr lang="es-ES" sz="1600" b="1" dirty="0" smtClean="0"/>
              <a:t>21/04/2017 </a:t>
            </a:r>
          </a:p>
          <a:p>
            <a:pPr algn="r"/>
            <a:r>
              <a:rPr lang="es-ES" sz="1600" b="1" dirty="0" smtClean="0"/>
              <a:t>18Z</a:t>
            </a:r>
            <a:endParaRPr lang="en-GB" sz="1600" b="1" dirty="0"/>
          </a:p>
        </p:txBody>
      </p:sp>
      <p:sp>
        <p:nvSpPr>
          <p:cNvPr id="14" name="CuadroTexto 13"/>
          <p:cNvSpPr txBox="1"/>
          <p:nvPr/>
        </p:nvSpPr>
        <p:spPr>
          <a:xfrm>
            <a:off x="10498966" y="123975"/>
            <a:ext cx="1552575" cy="584775"/>
          </a:xfrm>
          <a:prstGeom prst="rect">
            <a:avLst/>
          </a:prstGeom>
          <a:noFill/>
        </p:spPr>
        <p:txBody>
          <a:bodyPr wrap="square" rtlCol="0">
            <a:spAutoFit/>
          </a:bodyPr>
          <a:lstStyle/>
          <a:p>
            <a:pPr algn="r"/>
            <a:r>
              <a:rPr lang="es-ES" sz="1600" b="1" dirty="0" smtClean="0"/>
              <a:t>19/04/2017</a:t>
            </a:r>
          </a:p>
          <a:p>
            <a:pPr algn="r"/>
            <a:r>
              <a:rPr lang="es-ES" sz="1600" b="1" dirty="0" smtClean="0"/>
              <a:t>18Z</a:t>
            </a:r>
            <a:endParaRPr lang="en-GB" sz="1600" b="1" dirty="0"/>
          </a:p>
        </p:txBody>
      </p:sp>
      <p:sp>
        <p:nvSpPr>
          <p:cNvPr id="15" name="CuadroTexto 14"/>
          <p:cNvSpPr txBox="1"/>
          <p:nvPr/>
        </p:nvSpPr>
        <p:spPr>
          <a:xfrm>
            <a:off x="10498967" y="4790391"/>
            <a:ext cx="1552575" cy="584775"/>
          </a:xfrm>
          <a:prstGeom prst="rect">
            <a:avLst/>
          </a:prstGeom>
          <a:noFill/>
        </p:spPr>
        <p:txBody>
          <a:bodyPr wrap="square" rtlCol="0">
            <a:spAutoFit/>
          </a:bodyPr>
          <a:lstStyle/>
          <a:p>
            <a:pPr algn="r"/>
            <a:r>
              <a:rPr lang="es-ES" sz="1600" b="1" dirty="0" smtClean="0"/>
              <a:t>23/04/2017</a:t>
            </a:r>
          </a:p>
          <a:p>
            <a:pPr algn="r"/>
            <a:r>
              <a:rPr lang="es-ES" sz="1600" b="1" dirty="0" smtClean="0"/>
              <a:t> 18Z</a:t>
            </a:r>
            <a:endParaRPr lang="en-GB" sz="1600" b="1" dirty="0"/>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433" y="855342"/>
            <a:ext cx="9066071" cy="4846958"/>
          </a:xfrm>
          <a:prstGeom prst="rect">
            <a:avLst/>
          </a:prstGeom>
        </p:spPr>
      </p:pic>
    </p:spTree>
    <p:extLst>
      <p:ext uri="{BB962C8B-B14F-4D97-AF65-F5344CB8AC3E}">
        <p14:creationId xmlns:p14="http://schemas.microsoft.com/office/powerpoint/2010/main" val="2161552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Summary</a:t>
            </a:r>
            <a:endParaRPr lang="en-US" dirty="0"/>
          </a:p>
        </p:txBody>
      </p:sp>
      <p:sp>
        <p:nvSpPr>
          <p:cNvPr id="3" name="Content Placeholder 2">
            <a:extLst>
              <a:ext uri="{FF2B5EF4-FFF2-40B4-BE49-F238E27FC236}">
                <a16:creationId xmlns:a16="http://schemas.microsoft.com/office/drawing/2014/main" id="{A1B51308-AAA7-4401-AA21-F72A70ADBAD9}"/>
              </a:ext>
            </a:extLst>
          </p:cNvPr>
          <p:cNvSpPr>
            <a:spLocks noGrp="1"/>
          </p:cNvSpPr>
          <p:nvPr>
            <p:ph idx="1"/>
          </p:nvPr>
        </p:nvSpPr>
        <p:spPr/>
        <p:txBody>
          <a:bodyPr>
            <a:normAutofit/>
          </a:bodyPr>
          <a:lstStyle/>
          <a:p>
            <a:r>
              <a:rPr lang="en-US" dirty="0" smtClean="0"/>
              <a:t>Future:</a:t>
            </a:r>
          </a:p>
          <a:p>
            <a:pPr lvl="1"/>
            <a:r>
              <a:rPr lang="en-US" dirty="0" smtClean="0"/>
              <a:t>More members to investigate why Haifa comparison (spurious correlations – localization too large?)</a:t>
            </a:r>
          </a:p>
          <a:p>
            <a:pPr lvl="1"/>
            <a:r>
              <a:rPr lang="en-US" dirty="0" smtClean="0"/>
              <a:t>Observation uncertainty and inflation: avoid overfitting</a:t>
            </a:r>
          </a:p>
          <a:p>
            <a:pPr lvl="1"/>
            <a:r>
              <a:rPr lang="en-US" dirty="0" smtClean="0"/>
              <a:t>Earlinet72h 2012 case: observations in Granada, Potenza and Bucharest: no dust additional sources in the transport of the plume</a:t>
            </a:r>
          </a:p>
          <a:p>
            <a:pPr lvl="1"/>
            <a:r>
              <a:rPr lang="en-US" dirty="0" smtClean="0"/>
              <a:t>Observing </a:t>
            </a:r>
            <a:r>
              <a:rPr lang="en-US" dirty="0"/>
              <a:t>System Simulation </a:t>
            </a:r>
            <a:r>
              <a:rPr lang="en-US" dirty="0" smtClean="0"/>
              <a:t>Experiments (OSSEs)</a:t>
            </a:r>
          </a:p>
          <a:p>
            <a:r>
              <a:rPr lang="en-US" dirty="0" smtClean="0"/>
              <a:t>And..</a:t>
            </a:r>
          </a:p>
          <a:p>
            <a:pPr lvl="1"/>
            <a:r>
              <a:rPr lang="en-US" dirty="0" smtClean="0"/>
              <a:t>Less sparse observations and a longer period to assimilate and evaluate: CALIOP/LIVAS product?</a:t>
            </a:r>
          </a:p>
          <a:p>
            <a:pPr lvl="1"/>
            <a:r>
              <a:rPr lang="en-US" dirty="0" smtClean="0"/>
              <a:t>Add more aerosols to be able to use AERONET or total AOD retrievals.</a:t>
            </a:r>
          </a:p>
          <a:p>
            <a:pPr lvl="1"/>
            <a:r>
              <a:rPr lang="en-US" dirty="0" smtClean="0"/>
              <a:t>Look at the joint AOD + LIDAR assimilation problem</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1849635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Summary</a:t>
            </a:r>
            <a:endParaRPr lang="en-US" dirty="0"/>
          </a:p>
        </p:txBody>
      </p:sp>
      <p:sp>
        <p:nvSpPr>
          <p:cNvPr id="3" name="Content Placeholder 2">
            <a:extLst>
              <a:ext uri="{FF2B5EF4-FFF2-40B4-BE49-F238E27FC236}">
                <a16:creationId xmlns:a16="http://schemas.microsoft.com/office/drawing/2014/main" id="{A1B51308-AAA7-4401-AA21-F72A70ADBAD9}"/>
              </a:ext>
            </a:extLst>
          </p:cNvPr>
          <p:cNvSpPr>
            <a:spLocks noGrp="1"/>
          </p:cNvSpPr>
          <p:nvPr>
            <p:ph idx="1"/>
          </p:nvPr>
        </p:nvSpPr>
        <p:spPr/>
        <p:txBody>
          <a:bodyPr>
            <a:normAutofit fontScale="55000" lnSpcReduction="20000"/>
          </a:bodyPr>
          <a:lstStyle/>
          <a:p>
            <a:r>
              <a:rPr lang="en-US" dirty="0" smtClean="0"/>
              <a:t>Test localization parameters</a:t>
            </a:r>
          </a:p>
          <a:p>
            <a:r>
              <a:rPr lang="en-US" dirty="0" smtClean="0"/>
              <a:t>Balance error matrices (diagnostics)</a:t>
            </a:r>
          </a:p>
          <a:p>
            <a:r>
              <a:rPr lang="en-US" dirty="0" err="1" smtClean="0"/>
              <a:t>Unbias</a:t>
            </a:r>
            <a:r>
              <a:rPr lang="en-US" dirty="0" smtClean="0"/>
              <a:t> each ensemble (one by one)?</a:t>
            </a:r>
          </a:p>
          <a:p>
            <a:r>
              <a:rPr lang="en-US" dirty="0" smtClean="0"/>
              <a:t>More observations/ long term DA: </a:t>
            </a:r>
            <a:r>
              <a:rPr lang="en-US" dirty="0" err="1" smtClean="0"/>
              <a:t>earlinet</a:t>
            </a:r>
            <a:r>
              <a:rPr lang="en-US" dirty="0" smtClean="0"/>
              <a:t>? LIVAS product?</a:t>
            </a:r>
          </a:p>
          <a:p>
            <a:r>
              <a:rPr lang="en-US" dirty="0" smtClean="0"/>
              <a:t>Covariance structure: 3Dplots</a:t>
            </a:r>
          </a:p>
          <a:p>
            <a:r>
              <a:rPr lang="en-US" dirty="0" smtClean="0"/>
              <a:t>Vertical localization- level dependent (km?)</a:t>
            </a:r>
          </a:p>
          <a:p>
            <a:r>
              <a:rPr lang="en-US" dirty="0" smtClean="0"/>
              <a:t>Breaks assumptions of </a:t>
            </a:r>
            <a:r>
              <a:rPr lang="en-US" dirty="0" err="1" smtClean="0"/>
              <a:t>gaussianity</a:t>
            </a:r>
            <a:r>
              <a:rPr lang="en-US" dirty="0" smtClean="0"/>
              <a:t> errors (4 different configurations in the ensemble: 5 members each  more or less </a:t>
            </a:r>
            <a:r>
              <a:rPr lang="en-US" dirty="0" err="1" smtClean="0"/>
              <a:t>gaussian</a:t>
            </a:r>
            <a:r>
              <a:rPr lang="en-US" dirty="0" smtClean="0"/>
              <a:t>)</a:t>
            </a:r>
          </a:p>
          <a:p>
            <a:r>
              <a:rPr lang="en-US" dirty="0" smtClean="0"/>
              <a:t>Combine </a:t>
            </a:r>
            <a:r>
              <a:rPr lang="en-US" dirty="0" err="1" smtClean="0"/>
              <a:t>lidar</a:t>
            </a:r>
            <a:r>
              <a:rPr lang="en-US" dirty="0" smtClean="0"/>
              <a:t> + AOD: How to deal with the inconsistences? OSSEs to prepare?</a:t>
            </a:r>
          </a:p>
          <a:p>
            <a:r>
              <a:rPr lang="en-US" dirty="0" smtClean="0"/>
              <a:t>Assimilation window length: find optimal value, inflation?</a:t>
            </a:r>
          </a:p>
          <a:p>
            <a:r>
              <a:rPr lang="en-US" dirty="0" smtClean="0"/>
              <a:t>More weight to observations at the end of the </a:t>
            </a:r>
            <a:r>
              <a:rPr lang="en-US" dirty="0" err="1" smtClean="0"/>
              <a:t>assim</a:t>
            </a:r>
            <a:r>
              <a:rPr lang="en-US" dirty="0" smtClean="0"/>
              <a:t> window. </a:t>
            </a:r>
          </a:p>
          <a:p>
            <a:r>
              <a:rPr lang="en-US" dirty="0" smtClean="0"/>
              <a:t>Remember to do histograms of departures!</a:t>
            </a:r>
          </a:p>
          <a:p>
            <a:r>
              <a:rPr lang="en-US" dirty="0" smtClean="0"/>
              <a:t>Overfitting?: </a:t>
            </a:r>
            <a:r>
              <a:rPr lang="en-US" dirty="0" err="1" smtClean="0"/>
              <a:t>fr</a:t>
            </a:r>
            <a:r>
              <a:rPr lang="en-US" dirty="0" smtClean="0"/>
              <a:t> worse que fc </a:t>
            </a:r>
          </a:p>
          <a:p>
            <a:r>
              <a:rPr lang="en-US" dirty="0" smtClean="0"/>
              <a:t>Source affecting Haifa that the DA do not see. : ensemble- correlation matrix deficiencies?</a:t>
            </a:r>
          </a:p>
          <a:p>
            <a:r>
              <a:rPr lang="en-US" dirty="0" err="1" smtClean="0"/>
              <a:t>Earlinet</a:t>
            </a:r>
            <a:r>
              <a:rPr lang="en-US" dirty="0" smtClean="0"/>
              <a:t> 72h 2012 case possible.</a:t>
            </a:r>
          </a:p>
          <a:p>
            <a:r>
              <a:rPr lang="en-US" dirty="0" smtClean="0"/>
              <a:t>Localization parameters.</a:t>
            </a:r>
          </a:p>
          <a:p>
            <a:endParaRPr lang="en-US" dirty="0" smtClean="0"/>
          </a:p>
          <a:p>
            <a:endParaRPr lang="en-US" dirty="0" smtClean="0"/>
          </a:p>
          <a:p>
            <a:endParaRPr lang="en-US" dirty="0"/>
          </a:p>
        </p:txBody>
      </p:sp>
    </p:spTree>
    <p:extLst>
      <p:ext uri="{BB962C8B-B14F-4D97-AF65-F5344CB8AC3E}">
        <p14:creationId xmlns:p14="http://schemas.microsoft.com/office/powerpoint/2010/main" val="2279463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Summary</a:t>
            </a:r>
            <a:endParaRPr lang="en-US" dirty="0"/>
          </a:p>
        </p:txBody>
      </p:sp>
      <p:sp>
        <p:nvSpPr>
          <p:cNvPr id="3" name="Content Placeholder 2">
            <a:extLst>
              <a:ext uri="{FF2B5EF4-FFF2-40B4-BE49-F238E27FC236}">
                <a16:creationId xmlns:a16="http://schemas.microsoft.com/office/drawing/2014/main" id="{A1B51308-AAA7-4401-AA21-F72A70ADBAD9}"/>
              </a:ext>
            </a:extLst>
          </p:cNvPr>
          <p:cNvSpPr>
            <a:spLocks noGrp="1"/>
          </p:cNvSpPr>
          <p:nvPr>
            <p:ph idx="1"/>
          </p:nvPr>
        </p:nvSpPr>
        <p:spPr/>
        <p:txBody>
          <a:bodyPr/>
          <a:lstStyle/>
          <a:p>
            <a:r>
              <a:rPr lang="en-US" dirty="0" smtClean="0"/>
              <a:t>Skill are improved and profiles are qualitatively improved with respect to the assimilated observations for all the experiments</a:t>
            </a:r>
          </a:p>
          <a:p>
            <a:r>
              <a:rPr lang="en-US" dirty="0" smtClean="0"/>
              <a:t>Multi-meteorology initialization can help in correcting altitude of the plume in some cases</a:t>
            </a:r>
          </a:p>
          <a:p>
            <a:endParaRPr lang="en-US" dirty="0"/>
          </a:p>
          <a:p>
            <a:r>
              <a:rPr lang="en-US" dirty="0" smtClean="0"/>
              <a:t>Degradation of skills in all experiments </a:t>
            </a:r>
            <a:r>
              <a:rPr lang="en-US" dirty="0"/>
              <a:t>with respect to the </a:t>
            </a:r>
            <a:r>
              <a:rPr lang="en-US" dirty="0" smtClean="0"/>
              <a:t>no assimilated </a:t>
            </a:r>
            <a:r>
              <a:rPr lang="en-US" dirty="0"/>
              <a:t>observations</a:t>
            </a:r>
            <a:endParaRPr lang="en-US" dirty="0" smtClean="0"/>
          </a:p>
          <a:p>
            <a:endParaRPr lang="en-US" dirty="0" smtClean="0"/>
          </a:p>
          <a:p>
            <a:r>
              <a:rPr lang="en-US" dirty="0" smtClean="0"/>
              <a:t>Limited dataset to assimilate and validate</a:t>
            </a:r>
          </a:p>
          <a:p>
            <a:r>
              <a:rPr lang="en-US" dirty="0" smtClean="0"/>
              <a:t>A good prior is very important</a:t>
            </a:r>
            <a:endParaRPr lang="en-US" dirty="0"/>
          </a:p>
        </p:txBody>
      </p:sp>
    </p:spTree>
    <p:extLst>
      <p:ext uri="{BB962C8B-B14F-4D97-AF65-F5344CB8AC3E}">
        <p14:creationId xmlns:p14="http://schemas.microsoft.com/office/powerpoint/2010/main" val="3432573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823" y="2044658"/>
            <a:ext cx="8228273" cy="4639672"/>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9096" y="59400"/>
            <a:ext cx="2875280" cy="6739816"/>
          </a:xfrm>
          <a:prstGeom prst="rect">
            <a:avLst/>
          </a:prstGeom>
        </p:spPr>
      </p:pic>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Case of study</a:t>
            </a:r>
            <a:endParaRPr lang="en-US" dirty="0"/>
          </a:p>
        </p:txBody>
      </p:sp>
      <p:sp>
        <p:nvSpPr>
          <p:cNvPr id="7" name="CuadroTexto 6"/>
          <p:cNvSpPr txBox="1"/>
          <p:nvPr/>
        </p:nvSpPr>
        <p:spPr>
          <a:xfrm>
            <a:off x="10332720" y="6464809"/>
            <a:ext cx="1127760" cy="369332"/>
          </a:xfrm>
          <a:prstGeom prst="rect">
            <a:avLst/>
          </a:prstGeom>
          <a:noFill/>
        </p:spPr>
        <p:txBody>
          <a:bodyPr wrap="square" rtlCol="0">
            <a:spAutoFit/>
          </a:bodyPr>
          <a:lstStyle/>
          <a:p>
            <a:r>
              <a:rPr lang="es-ES" dirty="0" err="1" smtClean="0"/>
              <a:t>Dust</a:t>
            </a:r>
            <a:r>
              <a:rPr lang="es-ES" dirty="0" smtClean="0"/>
              <a:t> AOD</a:t>
            </a:r>
            <a:endParaRPr lang="en-GB" dirty="0"/>
          </a:p>
        </p:txBody>
      </p:sp>
      <p:sp>
        <p:nvSpPr>
          <p:cNvPr id="9" name="Rectángulo 8"/>
          <p:cNvSpPr/>
          <p:nvPr/>
        </p:nvSpPr>
        <p:spPr>
          <a:xfrm>
            <a:off x="3505208" y="2167111"/>
            <a:ext cx="2639633" cy="369332"/>
          </a:xfrm>
          <a:prstGeom prst="rect">
            <a:avLst/>
          </a:prstGeom>
        </p:spPr>
        <p:txBody>
          <a:bodyPr wrap="none">
            <a:spAutoFit/>
          </a:bodyPr>
          <a:lstStyle/>
          <a:p>
            <a:r>
              <a:rPr lang="en-GB" dirty="0"/>
              <a:t>Dust extinction coefficient</a:t>
            </a:r>
          </a:p>
        </p:txBody>
      </p:sp>
      <p:sp>
        <p:nvSpPr>
          <p:cNvPr id="10" name="Rectángulo 9"/>
          <p:cNvSpPr/>
          <p:nvPr/>
        </p:nvSpPr>
        <p:spPr>
          <a:xfrm>
            <a:off x="1040823" y="1006442"/>
            <a:ext cx="7926843"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Event </a:t>
            </a:r>
            <a:r>
              <a:rPr lang="en-GB" dirty="0"/>
              <a:t>observed by 3 </a:t>
            </a:r>
            <a:r>
              <a:rPr lang="en-GB" b="1" dirty="0" err="1"/>
              <a:t>lidar</a:t>
            </a:r>
            <a:r>
              <a:rPr lang="en-GB" dirty="0"/>
              <a:t> sensors located </a:t>
            </a:r>
            <a:r>
              <a:rPr lang="en-GB" b="1" dirty="0"/>
              <a:t>in </a:t>
            </a:r>
            <a:r>
              <a:rPr lang="en-GB" b="1" dirty="0" err="1"/>
              <a:t>Finokalia</a:t>
            </a:r>
            <a:r>
              <a:rPr lang="en-GB" b="1" dirty="0"/>
              <a:t> (Crete), Limassol (Cyprus) and Haifa (Israel) </a:t>
            </a:r>
            <a:r>
              <a:rPr lang="en-GB" dirty="0"/>
              <a:t>part of the </a:t>
            </a:r>
            <a:r>
              <a:rPr lang="en-GB" dirty="0" err="1"/>
              <a:t>PollyNet</a:t>
            </a:r>
            <a:r>
              <a:rPr lang="en-GB" dirty="0"/>
              <a:t> (http://polly.tropos.de/) system. Data (with uncertainty estimation)  processed by </a:t>
            </a:r>
            <a:r>
              <a:rPr lang="en-GB" dirty="0">
                <a:solidFill>
                  <a:srgbClr val="FF0000"/>
                </a:solidFill>
              </a:rPr>
              <a:t>TROPOS. </a:t>
            </a:r>
          </a:p>
        </p:txBody>
      </p:sp>
      <p:sp>
        <p:nvSpPr>
          <p:cNvPr id="11" name="CuadroTexto 10"/>
          <p:cNvSpPr txBox="1"/>
          <p:nvPr/>
        </p:nvSpPr>
        <p:spPr>
          <a:xfrm>
            <a:off x="10501630" y="3609568"/>
            <a:ext cx="1552575" cy="584775"/>
          </a:xfrm>
          <a:prstGeom prst="rect">
            <a:avLst/>
          </a:prstGeom>
          <a:noFill/>
        </p:spPr>
        <p:txBody>
          <a:bodyPr wrap="square" rtlCol="0">
            <a:spAutoFit/>
          </a:bodyPr>
          <a:lstStyle/>
          <a:p>
            <a:pPr algn="r"/>
            <a:r>
              <a:rPr lang="es-ES" sz="1600" b="1" dirty="0" smtClean="0"/>
              <a:t>22/04/2017 </a:t>
            </a:r>
          </a:p>
          <a:p>
            <a:pPr algn="r"/>
            <a:r>
              <a:rPr lang="es-ES" sz="1600" b="1" dirty="0" smtClean="0"/>
              <a:t>18Z</a:t>
            </a:r>
            <a:endParaRPr lang="en-GB" sz="1600" b="1" dirty="0"/>
          </a:p>
        </p:txBody>
      </p:sp>
      <p:sp>
        <p:nvSpPr>
          <p:cNvPr id="12" name="CuadroTexto 11"/>
          <p:cNvSpPr txBox="1"/>
          <p:nvPr/>
        </p:nvSpPr>
        <p:spPr>
          <a:xfrm>
            <a:off x="10501631" y="1287212"/>
            <a:ext cx="1552575" cy="584775"/>
          </a:xfrm>
          <a:prstGeom prst="rect">
            <a:avLst/>
          </a:prstGeom>
          <a:noFill/>
        </p:spPr>
        <p:txBody>
          <a:bodyPr wrap="square" rtlCol="0">
            <a:spAutoFit/>
          </a:bodyPr>
          <a:lstStyle/>
          <a:p>
            <a:pPr algn="r"/>
            <a:r>
              <a:rPr lang="es-ES" sz="1600" b="1" dirty="0" smtClean="0"/>
              <a:t>20/04/2017 </a:t>
            </a:r>
          </a:p>
          <a:p>
            <a:pPr algn="r"/>
            <a:r>
              <a:rPr lang="es-ES" sz="1600" b="1" dirty="0" smtClean="0"/>
              <a:t>18Z</a:t>
            </a:r>
            <a:endParaRPr lang="en-GB" sz="1600" b="1" dirty="0"/>
          </a:p>
        </p:txBody>
      </p:sp>
      <p:sp>
        <p:nvSpPr>
          <p:cNvPr id="13" name="CuadroTexto 12"/>
          <p:cNvSpPr txBox="1"/>
          <p:nvPr/>
        </p:nvSpPr>
        <p:spPr>
          <a:xfrm>
            <a:off x="10501630" y="2448390"/>
            <a:ext cx="1552575" cy="584775"/>
          </a:xfrm>
          <a:prstGeom prst="rect">
            <a:avLst/>
          </a:prstGeom>
          <a:noFill/>
        </p:spPr>
        <p:txBody>
          <a:bodyPr wrap="square" rtlCol="0">
            <a:spAutoFit/>
          </a:bodyPr>
          <a:lstStyle/>
          <a:p>
            <a:pPr algn="r"/>
            <a:r>
              <a:rPr lang="es-ES" sz="1600" b="1" dirty="0" smtClean="0"/>
              <a:t>21/04/2017 </a:t>
            </a:r>
          </a:p>
          <a:p>
            <a:pPr algn="r"/>
            <a:r>
              <a:rPr lang="es-ES" sz="1600" b="1" dirty="0" smtClean="0"/>
              <a:t>18Z</a:t>
            </a:r>
            <a:endParaRPr lang="en-GB" sz="1600" b="1" dirty="0"/>
          </a:p>
        </p:txBody>
      </p:sp>
      <p:sp>
        <p:nvSpPr>
          <p:cNvPr id="14" name="CuadroTexto 13"/>
          <p:cNvSpPr txBox="1"/>
          <p:nvPr/>
        </p:nvSpPr>
        <p:spPr>
          <a:xfrm>
            <a:off x="10498966" y="123975"/>
            <a:ext cx="1552575" cy="584775"/>
          </a:xfrm>
          <a:prstGeom prst="rect">
            <a:avLst/>
          </a:prstGeom>
          <a:noFill/>
        </p:spPr>
        <p:txBody>
          <a:bodyPr wrap="square" rtlCol="0">
            <a:spAutoFit/>
          </a:bodyPr>
          <a:lstStyle/>
          <a:p>
            <a:pPr algn="r"/>
            <a:r>
              <a:rPr lang="es-ES" sz="1600" b="1" dirty="0" smtClean="0"/>
              <a:t>19/04/2017</a:t>
            </a:r>
          </a:p>
          <a:p>
            <a:pPr algn="r"/>
            <a:r>
              <a:rPr lang="es-ES" sz="1600" b="1" dirty="0" smtClean="0"/>
              <a:t>18Z</a:t>
            </a:r>
            <a:endParaRPr lang="en-GB" sz="1600" b="1" dirty="0"/>
          </a:p>
        </p:txBody>
      </p:sp>
      <p:sp>
        <p:nvSpPr>
          <p:cNvPr id="15" name="CuadroTexto 14"/>
          <p:cNvSpPr txBox="1"/>
          <p:nvPr/>
        </p:nvSpPr>
        <p:spPr>
          <a:xfrm>
            <a:off x="10498967" y="4790391"/>
            <a:ext cx="1552575" cy="584775"/>
          </a:xfrm>
          <a:prstGeom prst="rect">
            <a:avLst/>
          </a:prstGeom>
          <a:noFill/>
        </p:spPr>
        <p:txBody>
          <a:bodyPr wrap="square" rtlCol="0">
            <a:spAutoFit/>
          </a:bodyPr>
          <a:lstStyle/>
          <a:p>
            <a:pPr algn="r"/>
            <a:r>
              <a:rPr lang="es-ES" sz="1600" b="1" dirty="0" smtClean="0"/>
              <a:t>23/04/2017</a:t>
            </a:r>
          </a:p>
          <a:p>
            <a:pPr algn="r"/>
            <a:r>
              <a:rPr lang="es-ES" sz="1600" b="1" dirty="0" smtClean="0"/>
              <a:t> 18Z</a:t>
            </a:r>
            <a:endParaRPr lang="en-GB" sz="1600" b="1" dirty="0"/>
          </a:p>
        </p:txBody>
      </p:sp>
      <p:sp>
        <p:nvSpPr>
          <p:cNvPr id="3" name="CuadroTexto 2"/>
          <p:cNvSpPr txBox="1"/>
          <p:nvPr/>
        </p:nvSpPr>
        <p:spPr>
          <a:xfrm>
            <a:off x="2997844" y="2750522"/>
            <a:ext cx="1724628" cy="369332"/>
          </a:xfrm>
          <a:prstGeom prst="rect">
            <a:avLst/>
          </a:prstGeom>
          <a:noFill/>
        </p:spPr>
        <p:txBody>
          <a:bodyPr wrap="square" rtlCol="0">
            <a:spAutoFit/>
          </a:bodyPr>
          <a:lstStyle/>
          <a:p>
            <a:r>
              <a:rPr lang="en-US" dirty="0" err="1" smtClean="0">
                <a:solidFill>
                  <a:srgbClr val="7030A0"/>
                </a:solidFill>
              </a:rPr>
              <a:t>Finokalia</a:t>
            </a:r>
            <a:r>
              <a:rPr lang="en-US" dirty="0" smtClean="0">
                <a:solidFill>
                  <a:srgbClr val="7030A0"/>
                </a:solidFill>
              </a:rPr>
              <a:t> (Crete)</a:t>
            </a:r>
            <a:endParaRPr lang="en-US" dirty="0">
              <a:solidFill>
                <a:srgbClr val="7030A0"/>
              </a:solidFill>
            </a:endParaRPr>
          </a:p>
        </p:txBody>
      </p:sp>
      <p:sp>
        <p:nvSpPr>
          <p:cNvPr id="16" name="CuadroTexto 15"/>
          <p:cNvSpPr txBox="1"/>
          <p:nvPr/>
        </p:nvSpPr>
        <p:spPr>
          <a:xfrm>
            <a:off x="1911753" y="3548012"/>
            <a:ext cx="1724628" cy="646331"/>
          </a:xfrm>
          <a:prstGeom prst="rect">
            <a:avLst/>
          </a:prstGeom>
          <a:noFill/>
        </p:spPr>
        <p:txBody>
          <a:bodyPr wrap="square" rtlCol="0">
            <a:spAutoFit/>
          </a:bodyPr>
          <a:lstStyle/>
          <a:p>
            <a:r>
              <a:rPr lang="en-US" dirty="0" smtClean="0">
                <a:solidFill>
                  <a:srgbClr val="7030A0"/>
                </a:solidFill>
              </a:rPr>
              <a:t>Limassol (Cyprus)</a:t>
            </a:r>
            <a:endParaRPr lang="en-US" dirty="0">
              <a:solidFill>
                <a:srgbClr val="7030A0"/>
              </a:solidFill>
            </a:endParaRPr>
          </a:p>
        </p:txBody>
      </p:sp>
      <p:sp>
        <p:nvSpPr>
          <p:cNvPr id="17" name="CuadroTexto 16"/>
          <p:cNvSpPr txBox="1"/>
          <p:nvPr/>
        </p:nvSpPr>
        <p:spPr>
          <a:xfrm>
            <a:off x="7075812" y="4708664"/>
            <a:ext cx="1176938" cy="666502"/>
          </a:xfrm>
          <a:prstGeom prst="rect">
            <a:avLst/>
          </a:prstGeom>
          <a:noFill/>
        </p:spPr>
        <p:txBody>
          <a:bodyPr wrap="square" rtlCol="0">
            <a:spAutoFit/>
          </a:bodyPr>
          <a:lstStyle/>
          <a:p>
            <a:r>
              <a:rPr lang="en-US" dirty="0" smtClean="0">
                <a:solidFill>
                  <a:srgbClr val="7030A0"/>
                </a:solidFill>
              </a:rPr>
              <a:t>Haifa (Israel)</a:t>
            </a:r>
            <a:endParaRPr lang="en-US" dirty="0">
              <a:solidFill>
                <a:srgbClr val="7030A0"/>
              </a:solidFill>
            </a:endParaRPr>
          </a:p>
        </p:txBody>
      </p:sp>
    </p:spTree>
    <p:extLst>
      <p:ext uri="{BB962C8B-B14F-4D97-AF65-F5344CB8AC3E}">
        <p14:creationId xmlns:p14="http://schemas.microsoft.com/office/powerpoint/2010/main" val="1129761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Model and Data Assimilation setup</a:t>
            </a:r>
            <a:endParaRPr lang="en-US" dirty="0"/>
          </a:p>
        </p:txBody>
      </p:sp>
      <p:sp>
        <p:nvSpPr>
          <p:cNvPr id="4" name="CuadroTexto 3"/>
          <p:cNvSpPr txBox="1"/>
          <p:nvPr/>
        </p:nvSpPr>
        <p:spPr>
          <a:xfrm>
            <a:off x="358721" y="782008"/>
            <a:ext cx="5330611" cy="2308324"/>
          </a:xfrm>
          <a:prstGeom prst="rect">
            <a:avLst/>
          </a:prstGeom>
          <a:noFill/>
        </p:spPr>
        <p:txBody>
          <a:bodyPr wrap="square" rtlCol="0">
            <a:spAutoFit/>
          </a:bodyPr>
          <a:lstStyle/>
          <a:p>
            <a:r>
              <a:rPr lang="en-GB" sz="2400" b="1" dirty="0" smtClean="0"/>
              <a:t>Model:</a:t>
            </a:r>
            <a:endParaRPr lang="en-GB" b="1" dirty="0" smtClean="0"/>
          </a:p>
          <a:p>
            <a:r>
              <a:rPr lang="en-GB" sz="2000" b="1" dirty="0" smtClean="0"/>
              <a:t>NMMB - MONARCH </a:t>
            </a:r>
            <a:r>
              <a:rPr lang="en-GB" sz="2000" dirty="0" smtClean="0"/>
              <a:t>multi-scale chemical weather prediction system </a:t>
            </a:r>
            <a:r>
              <a:rPr lang="en-GB" sz="2000" dirty="0" smtClean="0"/>
              <a:t>model</a:t>
            </a:r>
            <a:r>
              <a:rPr lang="en-GB" sz="2000" dirty="0" smtClean="0">
                <a:solidFill>
                  <a:schemeClr val="bg1">
                    <a:lumMod val="50000"/>
                  </a:schemeClr>
                </a:solidFill>
              </a:rPr>
              <a:t> (</a:t>
            </a:r>
            <a:r>
              <a:rPr lang="en-GB" sz="2000" dirty="0" err="1" smtClean="0">
                <a:solidFill>
                  <a:schemeClr val="bg1">
                    <a:lumMod val="50000"/>
                  </a:schemeClr>
                </a:solidFill>
              </a:rPr>
              <a:t>Janjic</a:t>
            </a:r>
            <a:r>
              <a:rPr lang="en-GB" sz="2000" dirty="0" smtClean="0">
                <a:solidFill>
                  <a:schemeClr val="bg1">
                    <a:lumMod val="50000"/>
                  </a:schemeClr>
                </a:solidFill>
              </a:rPr>
              <a:t> et al., 2011, Perez et al., 2011)</a:t>
            </a:r>
          </a:p>
          <a:p>
            <a:pPr marL="285750" indent="-285750">
              <a:buFont typeface="Arial" panose="020B0604020202020204" pitchFamily="34" charset="0"/>
              <a:buChar char="•"/>
            </a:pPr>
            <a:r>
              <a:rPr lang="en-GB" sz="2000" dirty="0" smtClean="0"/>
              <a:t>Aerosols: only dust configuration</a:t>
            </a:r>
          </a:p>
          <a:p>
            <a:pPr marL="285750" indent="-285750">
              <a:buFont typeface="Arial" panose="020B0604020202020204" pitchFamily="34" charset="0"/>
              <a:buChar char="•"/>
            </a:pPr>
            <a:r>
              <a:rPr lang="en-GB" sz="2000" dirty="0" smtClean="0"/>
              <a:t>0.66 </a:t>
            </a:r>
            <a:r>
              <a:rPr lang="en-GB" sz="2000" dirty="0" smtClean="0"/>
              <a:t>degrees resolution, 40 vertical levels</a:t>
            </a:r>
          </a:p>
          <a:p>
            <a:pPr marL="285750" indent="-285750">
              <a:buFont typeface="Arial" panose="020B0604020202020204" pitchFamily="34" charset="0"/>
              <a:buChar char="•"/>
            </a:pPr>
            <a:r>
              <a:rPr lang="en-GB" sz="2000" dirty="0" smtClean="0"/>
              <a:t>Dust emission schemes available</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9" y="3162624"/>
            <a:ext cx="5589993" cy="3078360"/>
          </a:xfrm>
          <a:prstGeom prst="rect">
            <a:avLst/>
          </a:prstGeom>
        </p:spPr>
      </p:pic>
      <p:sp>
        <p:nvSpPr>
          <p:cNvPr id="11" name="CuadroTexto 10"/>
          <p:cNvSpPr txBox="1"/>
          <p:nvPr/>
        </p:nvSpPr>
        <p:spPr>
          <a:xfrm>
            <a:off x="1465530" y="6056318"/>
            <a:ext cx="3970895" cy="369332"/>
          </a:xfrm>
          <a:prstGeom prst="rect">
            <a:avLst/>
          </a:prstGeom>
          <a:noFill/>
        </p:spPr>
        <p:txBody>
          <a:bodyPr wrap="none" rtlCol="0">
            <a:spAutoFit/>
          </a:bodyPr>
          <a:lstStyle/>
          <a:p>
            <a:r>
              <a:rPr lang="es-ES" i="1" dirty="0" smtClean="0"/>
              <a:t>Mean </a:t>
            </a:r>
            <a:r>
              <a:rPr lang="es-ES" i="1" dirty="0" err="1" smtClean="0"/>
              <a:t>ensemble</a:t>
            </a:r>
            <a:r>
              <a:rPr lang="es-ES" i="1" dirty="0" smtClean="0"/>
              <a:t> </a:t>
            </a:r>
            <a:r>
              <a:rPr lang="es-ES" i="1" dirty="0" err="1" smtClean="0"/>
              <a:t>forecast</a:t>
            </a:r>
            <a:r>
              <a:rPr lang="es-ES" i="1" dirty="0" smtClean="0"/>
              <a:t> </a:t>
            </a:r>
            <a:r>
              <a:rPr lang="es-ES" i="1" dirty="0" err="1" smtClean="0"/>
              <a:t>for</a:t>
            </a:r>
            <a:r>
              <a:rPr lang="es-ES" i="1" dirty="0" smtClean="0"/>
              <a:t> </a:t>
            </a:r>
            <a:r>
              <a:rPr lang="es-ES" i="1" dirty="0" err="1" smtClean="0"/>
              <a:t>April</a:t>
            </a:r>
            <a:r>
              <a:rPr lang="es-ES" i="1" dirty="0" smtClean="0"/>
              <a:t> 20 18Z</a:t>
            </a:r>
            <a:endParaRPr lang="en-GB" i="1" dirty="0"/>
          </a:p>
        </p:txBody>
      </p:sp>
      <p:pic>
        <p:nvPicPr>
          <p:cNvPr id="12" name="Marcador de contenido 5"/>
          <p:cNvPicPr>
            <a:picLocks noGrp="1" noChangeAspect="1"/>
          </p:cNvPicPr>
          <p:nvPr>
            <p:ph idx="1"/>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83716" y="3449612"/>
            <a:ext cx="363628" cy="271585"/>
          </a:xfrm>
        </p:spPr>
      </p:pic>
      <p:grpSp>
        <p:nvGrpSpPr>
          <p:cNvPr id="3" name="Grupo 2"/>
          <p:cNvGrpSpPr/>
          <p:nvPr/>
        </p:nvGrpSpPr>
        <p:grpSpPr>
          <a:xfrm>
            <a:off x="5954074" y="3870890"/>
            <a:ext cx="6237926" cy="1631216"/>
            <a:chOff x="5666900" y="3447698"/>
            <a:chExt cx="6237926" cy="1631216"/>
          </a:xfrm>
        </p:grpSpPr>
        <p:sp>
          <p:nvSpPr>
            <p:cNvPr id="14" name="CuadroTexto 13"/>
            <p:cNvSpPr txBox="1"/>
            <p:nvPr/>
          </p:nvSpPr>
          <p:spPr>
            <a:xfrm>
              <a:off x="5666900" y="3447698"/>
              <a:ext cx="6237926" cy="1631216"/>
            </a:xfrm>
            <a:prstGeom prst="rect">
              <a:avLst/>
            </a:prstGeom>
            <a:noFill/>
          </p:spPr>
          <p:txBody>
            <a:bodyPr wrap="none" rtlCol="0">
              <a:spAutoFit/>
            </a:bodyPr>
            <a:lstStyle/>
            <a:p>
              <a:r>
                <a:rPr lang="en-US" sz="2000" b="1" dirty="0" smtClean="0"/>
                <a:t>Ensemble generation:</a:t>
              </a:r>
            </a:p>
            <a:p>
              <a:pPr marL="342900" indent="-342900">
                <a:buFont typeface="Arial" panose="020B0604020202020204" pitchFamily="34" charset="0"/>
                <a:buChar char="•"/>
              </a:pPr>
              <a:r>
                <a:rPr lang="en-US" sz="2000" dirty="0" smtClean="0"/>
                <a:t>Perturbation in emission parameters </a:t>
              </a:r>
            </a:p>
            <a:p>
              <a:pPr marL="342900" indent="-342900">
                <a:buFont typeface="Arial" panose="020B0604020202020204" pitchFamily="34" charset="0"/>
                <a:buChar char="•"/>
              </a:pPr>
              <a:r>
                <a:rPr lang="en-US" sz="2000" dirty="0" smtClean="0"/>
                <a:t>Perturbation in emission strength</a:t>
              </a:r>
            </a:p>
            <a:p>
              <a:pPr marL="342900" indent="-342900">
                <a:buFont typeface="Arial" panose="020B0604020202020204" pitchFamily="34" charset="0"/>
                <a:buChar char="•"/>
              </a:pPr>
              <a:r>
                <a:rPr lang="en-US" sz="2000" dirty="0" smtClean="0"/>
                <a:t>Different dust emission schemes</a:t>
              </a:r>
            </a:p>
            <a:p>
              <a:pPr marL="342900" indent="-342900">
                <a:buFont typeface="Arial" panose="020B0604020202020204" pitchFamily="34" charset="0"/>
                <a:buChar char="•"/>
              </a:pPr>
              <a:r>
                <a:rPr lang="en-US" sz="2000" dirty="0" smtClean="0"/>
                <a:t>Different meteorological forcing for the regional model</a:t>
              </a:r>
              <a:endParaRPr lang="en-US" sz="2000" dirty="0"/>
            </a:p>
          </p:txBody>
        </p:sp>
        <p:sp>
          <p:nvSpPr>
            <p:cNvPr id="15" name="Rectángulo 14"/>
            <p:cNvSpPr/>
            <p:nvPr/>
          </p:nvSpPr>
          <p:spPr>
            <a:xfrm flipV="1">
              <a:off x="5666900" y="4410455"/>
              <a:ext cx="6137204" cy="66845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CuadroTexto 15"/>
          <p:cNvSpPr txBox="1"/>
          <p:nvPr/>
        </p:nvSpPr>
        <p:spPr>
          <a:xfrm>
            <a:off x="5954074" y="831489"/>
            <a:ext cx="5909359" cy="2923877"/>
          </a:xfrm>
          <a:prstGeom prst="rect">
            <a:avLst/>
          </a:prstGeom>
          <a:noFill/>
        </p:spPr>
        <p:txBody>
          <a:bodyPr wrap="square" rtlCol="0">
            <a:spAutoFit/>
          </a:bodyPr>
          <a:lstStyle/>
          <a:p>
            <a:r>
              <a:rPr lang="en-GB" sz="2400" b="1" dirty="0" smtClean="0"/>
              <a:t>Data assimilation: </a:t>
            </a:r>
          </a:p>
          <a:p>
            <a:r>
              <a:rPr lang="en-GB" sz="2000" b="1" dirty="0" smtClean="0"/>
              <a:t>Local Ensemble Transform </a:t>
            </a:r>
            <a:r>
              <a:rPr lang="en-GB" sz="2000" b="1" dirty="0" err="1" smtClean="0"/>
              <a:t>Kalman</a:t>
            </a:r>
            <a:r>
              <a:rPr lang="en-GB" sz="2000" b="1" dirty="0" smtClean="0"/>
              <a:t> Filter</a:t>
            </a:r>
            <a:r>
              <a:rPr lang="en-GB" sz="2000" dirty="0" smtClean="0"/>
              <a:t> </a:t>
            </a:r>
            <a:r>
              <a:rPr lang="en-GB" sz="2000" dirty="0" smtClean="0">
                <a:solidFill>
                  <a:schemeClr val="bg1">
                    <a:lumMod val="50000"/>
                  </a:schemeClr>
                </a:solidFill>
              </a:rPr>
              <a:t>(LETKF</a:t>
            </a:r>
            <a:r>
              <a:rPr lang="en-GB" sz="2000" dirty="0">
                <a:solidFill>
                  <a:schemeClr val="bg1">
                    <a:lumMod val="50000"/>
                  </a:schemeClr>
                </a:solidFill>
              </a:rPr>
              <a:t>, </a:t>
            </a:r>
            <a:r>
              <a:rPr lang="en-GB" sz="2000" dirty="0" smtClean="0">
                <a:solidFill>
                  <a:schemeClr val="bg1">
                    <a:lumMod val="50000"/>
                  </a:schemeClr>
                </a:solidFill>
              </a:rPr>
              <a:t>Hunt  </a:t>
            </a:r>
            <a:r>
              <a:rPr lang="en-GB" sz="2000" dirty="0">
                <a:solidFill>
                  <a:schemeClr val="bg1">
                    <a:lumMod val="50000"/>
                  </a:schemeClr>
                </a:solidFill>
              </a:rPr>
              <a:t>et  al.,  2007;  Miyoshi  and  Yamane,  2007, </a:t>
            </a:r>
            <a:r>
              <a:rPr lang="en-GB" sz="2000" dirty="0" err="1">
                <a:solidFill>
                  <a:schemeClr val="bg1">
                    <a:lumMod val="50000"/>
                  </a:schemeClr>
                </a:solidFill>
              </a:rPr>
              <a:t>Schutgens</a:t>
            </a:r>
            <a:r>
              <a:rPr lang="en-GB" sz="2000" dirty="0">
                <a:solidFill>
                  <a:schemeClr val="bg1">
                    <a:lumMod val="50000"/>
                  </a:schemeClr>
                </a:solidFill>
              </a:rPr>
              <a:t>  et  al.,  2010</a:t>
            </a:r>
            <a:r>
              <a:rPr lang="en-GB" sz="2000" dirty="0" smtClean="0">
                <a:solidFill>
                  <a:schemeClr val="bg1">
                    <a:lumMod val="50000"/>
                  </a:schemeClr>
                </a:solidFill>
              </a:rPr>
              <a:t>) </a:t>
            </a:r>
          </a:p>
          <a:p>
            <a:pPr marL="285750" indent="-285750">
              <a:buFont typeface="Arial" panose="020B0604020202020204" pitchFamily="34" charset="0"/>
              <a:buChar char="•"/>
            </a:pPr>
            <a:r>
              <a:rPr lang="en-GB" sz="2000" dirty="0" smtClean="0"/>
              <a:t>24 hours assimilation window</a:t>
            </a:r>
          </a:p>
          <a:p>
            <a:pPr marL="285750" indent="-285750">
              <a:buFont typeface="Arial" panose="020B0604020202020204" pitchFamily="34" charset="0"/>
              <a:buChar char="•"/>
            </a:pPr>
            <a:r>
              <a:rPr lang="en-GB" sz="2000" dirty="0" smtClean="0"/>
              <a:t>Horizontal localization : 400 km</a:t>
            </a:r>
          </a:p>
          <a:p>
            <a:pPr marL="285750" indent="-285750">
              <a:buFont typeface="Arial" panose="020B0604020202020204" pitchFamily="34" charset="0"/>
              <a:buChar char="•"/>
            </a:pPr>
            <a:r>
              <a:rPr lang="en-GB" sz="2000" dirty="0" smtClean="0"/>
              <a:t>Vertical localization : 1 model level</a:t>
            </a:r>
          </a:p>
          <a:p>
            <a:pPr marL="285750" indent="-285750">
              <a:buFont typeface="Arial" panose="020B0604020202020204" pitchFamily="34" charset="0"/>
              <a:buChar char="•"/>
            </a:pPr>
            <a:r>
              <a:rPr lang="en-GB" sz="2000" dirty="0" smtClean="0"/>
              <a:t>Time localization : 4 hours</a:t>
            </a:r>
          </a:p>
          <a:p>
            <a:pPr marL="285750" indent="-285750">
              <a:buFont typeface="Arial" panose="020B0604020202020204" pitchFamily="34" charset="0"/>
              <a:buChar char="•"/>
            </a:pPr>
            <a:r>
              <a:rPr lang="en-GB" sz="2000" dirty="0" smtClean="0"/>
              <a:t>Dust extinction coefficient observation operator</a:t>
            </a:r>
          </a:p>
        </p:txBody>
      </p:sp>
      <p:sp>
        <p:nvSpPr>
          <p:cNvPr id="17" name="CuadroTexto 16"/>
          <p:cNvSpPr txBox="1"/>
          <p:nvPr/>
        </p:nvSpPr>
        <p:spPr>
          <a:xfrm>
            <a:off x="5689332" y="5733153"/>
            <a:ext cx="6011055" cy="1015663"/>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smtClean="0"/>
              <a:t>Can we benefit from an ensemble with different meteorological inputs and emission schemes for aerosol vertical profiles data assimilation?</a:t>
            </a:r>
            <a:endParaRPr lang="en-US" sz="2000" dirty="0"/>
          </a:p>
        </p:txBody>
      </p:sp>
    </p:spTree>
    <p:extLst>
      <p:ext uri="{BB962C8B-B14F-4D97-AF65-F5344CB8AC3E}">
        <p14:creationId xmlns:p14="http://schemas.microsoft.com/office/powerpoint/2010/main" val="1378427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Experiments description</a:t>
            </a:r>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4292163547"/>
              </p:ext>
            </p:extLst>
          </p:nvPr>
        </p:nvGraphicFramePr>
        <p:xfrm>
          <a:off x="995424" y="1455436"/>
          <a:ext cx="7370270" cy="3810000"/>
        </p:xfrm>
        <a:graphic>
          <a:graphicData uri="http://schemas.openxmlformats.org/drawingml/2006/table">
            <a:tbl>
              <a:tblPr firstRow="1" bandRow="1">
                <a:tableStyleId>{21E4AEA4-8DFA-4A89-87EB-49C32662AFE0}</a:tableStyleId>
              </a:tblPr>
              <a:tblGrid>
                <a:gridCol w="2839938">
                  <a:extLst>
                    <a:ext uri="{9D8B030D-6E8A-4147-A177-3AD203B41FA5}">
                      <a16:colId xmlns:a16="http://schemas.microsoft.com/office/drawing/2014/main" val="799804038"/>
                    </a:ext>
                  </a:extLst>
                </a:gridCol>
                <a:gridCol w="2282872">
                  <a:extLst>
                    <a:ext uri="{9D8B030D-6E8A-4147-A177-3AD203B41FA5}">
                      <a16:colId xmlns:a16="http://schemas.microsoft.com/office/drawing/2014/main" val="257428017"/>
                    </a:ext>
                  </a:extLst>
                </a:gridCol>
                <a:gridCol w="2247460">
                  <a:extLst>
                    <a:ext uri="{9D8B030D-6E8A-4147-A177-3AD203B41FA5}">
                      <a16:colId xmlns:a16="http://schemas.microsoft.com/office/drawing/2014/main" val="3661559460"/>
                    </a:ext>
                  </a:extLst>
                </a:gridCol>
              </a:tblGrid>
              <a:tr h="324670">
                <a:tc>
                  <a:txBody>
                    <a:bodyPr/>
                    <a:lstStyle/>
                    <a:p>
                      <a:r>
                        <a:rPr lang="es-ES" sz="2000" noProof="0" dirty="0" err="1" smtClean="0"/>
                        <a:t>Experiment</a:t>
                      </a:r>
                      <a:endParaRPr lang="en-GB" sz="2000" noProof="0" dirty="0"/>
                    </a:p>
                  </a:txBody>
                  <a:tcPr/>
                </a:tc>
                <a:tc>
                  <a:txBody>
                    <a:bodyPr/>
                    <a:lstStyle/>
                    <a:p>
                      <a:r>
                        <a:rPr lang="en-GB" sz="2000" noProof="0" dirty="0" smtClean="0"/>
                        <a:t>Meteorology</a:t>
                      </a:r>
                    </a:p>
                    <a:p>
                      <a:r>
                        <a:rPr lang="es-ES" sz="2000" noProof="0" dirty="0" err="1" smtClean="0"/>
                        <a:t>boundary</a:t>
                      </a:r>
                      <a:r>
                        <a:rPr lang="es-ES" sz="2000" baseline="0" noProof="0" dirty="0" smtClean="0"/>
                        <a:t> and </a:t>
                      </a:r>
                      <a:r>
                        <a:rPr lang="es-ES" sz="2000" baseline="0" noProof="0" dirty="0" err="1" smtClean="0"/>
                        <a:t>initial</a:t>
                      </a:r>
                      <a:r>
                        <a:rPr lang="es-ES" sz="2000" baseline="0" noProof="0" dirty="0" smtClean="0"/>
                        <a:t> </a:t>
                      </a:r>
                      <a:r>
                        <a:rPr lang="es-ES" sz="2000" baseline="0" noProof="0" dirty="0" err="1" smtClean="0"/>
                        <a:t>conditions</a:t>
                      </a:r>
                      <a:r>
                        <a:rPr lang="es-ES" sz="2000" noProof="0" dirty="0" smtClean="0"/>
                        <a:t> </a:t>
                      </a:r>
                      <a:endParaRPr lang="en-GB" sz="2000" noProof="0" dirty="0"/>
                    </a:p>
                  </a:txBody>
                  <a:tcPr/>
                </a:tc>
                <a:tc>
                  <a:txBody>
                    <a:bodyPr/>
                    <a:lstStyle/>
                    <a:p>
                      <a:r>
                        <a:rPr lang="en-GB" sz="2000" noProof="0" dirty="0" smtClean="0"/>
                        <a:t>Dust emission</a:t>
                      </a:r>
                      <a:endParaRPr lang="en-GB" sz="2000" noProof="0" dirty="0"/>
                    </a:p>
                  </a:txBody>
                  <a:tcPr/>
                </a:tc>
                <a:extLst>
                  <a:ext uri="{0D108BD9-81ED-4DB2-BD59-A6C34878D82A}">
                    <a16:rowId xmlns:a16="http://schemas.microsoft.com/office/drawing/2014/main" val="1663912552"/>
                  </a:ext>
                </a:extLst>
              </a:tr>
              <a:tr h="324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t>1 </a:t>
                      </a:r>
                      <a:r>
                        <a:rPr lang="es-ES" sz="2000" dirty="0" err="1" smtClean="0"/>
                        <a:t>meteo</a:t>
                      </a:r>
                      <a:r>
                        <a:rPr lang="es-ES" sz="2000" dirty="0" smtClean="0"/>
                        <a:t>, 1 </a:t>
                      </a:r>
                      <a:r>
                        <a:rPr lang="es-ES" sz="2000" dirty="0" err="1" smtClean="0"/>
                        <a:t>dust</a:t>
                      </a:r>
                      <a:r>
                        <a:rPr lang="es-ES" sz="2000" dirty="0" smtClean="0"/>
                        <a:t> </a:t>
                      </a:r>
                      <a:r>
                        <a:rPr lang="es-ES" sz="2000" dirty="0" err="1" smtClean="0"/>
                        <a:t>scheme</a:t>
                      </a:r>
                      <a:endParaRPr lang="en-GB"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smtClean="0"/>
                        <a:t>ERA</a:t>
                      </a:r>
                      <a:r>
                        <a:rPr lang="en-GB" sz="2000" baseline="0" noProof="0" dirty="0" smtClean="0"/>
                        <a:t> Interim </a:t>
                      </a:r>
                      <a:r>
                        <a:rPr lang="en-GB" sz="2000" dirty="0" smtClean="0">
                          <a:solidFill>
                            <a:schemeClr val="bg1">
                              <a:lumMod val="50000"/>
                            </a:schemeClr>
                          </a:solidFill>
                        </a:rPr>
                        <a:t>(Dee et al., 2011)</a:t>
                      </a:r>
                    </a:p>
                  </a:txBody>
                  <a:tcPr/>
                </a:tc>
                <a:tc>
                  <a:txBody>
                    <a:bodyPr/>
                    <a:lstStyle/>
                    <a:p>
                      <a:r>
                        <a:rPr lang="en-GB" sz="2000" noProof="0" dirty="0" err="1" smtClean="0"/>
                        <a:t>Ginoux</a:t>
                      </a:r>
                      <a:r>
                        <a:rPr lang="en-GB" sz="2000" noProof="0" dirty="0" smtClean="0"/>
                        <a:t> et al., 2001</a:t>
                      </a:r>
                      <a:endParaRPr lang="en-GB" sz="2000" noProof="0" dirty="0"/>
                    </a:p>
                  </a:txBody>
                  <a:tcPr/>
                </a:tc>
                <a:extLst>
                  <a:ext uri="{0D108BD9-81ED-4DB2-BD59-A6C34878D82A}">
                    <a16:rowId xmlns:a16="http://schemas.microsoft.com/office/drawing/2014/main" val="1145217440"/>
                  </a:ext>
                </a:extLst>
              </a:tr>
              <a:tr h="568173">
                <a:tc>
                  <a:txBody>
                    <a:bodyPr/>
                    <a:lstStyle/>
                    <a:p>
                      <a:r>
                        <a:rPr lang="es-ES" sz="2000" b="1" dirty="0" smtClean="0"/>
                        <a:t>2 </a:t>
                      </a:r>
                      <a:r>
                        <a:rPr lang="es-ES" sz="2000" b="1" dirty="0" err="1" smtClean="0"/>
                        <a:t>meteo</a:t>
                      </a:r>
                      <a:r>
                        <a:rPr lang="es-ES" sz="2000" dirty="0" smtClean="0"/>
                        <a:t>, 1 </a:t>
                      </a:r>
                      <a:r>
                        <a:rPr lang="es-ES" sz="2000" dirty="0" err="1" smtClean="0"/>
                        <a:t>dust</a:t>
                      </a:r>
                      <a:r>
                        <a:rPr lang="es-ES" sz="2000" dirty="0" smtClean="0"/>
                        <a:t> </a:t>
                      </a:r>
                      <a:r>
                        <a:rPr lang="es-ES" sz="2000" dirty="0" err="1" smtClean="0"/>
                        <a:t>scheme</a:t>
                      </a:r>
                      <a:endParaRPr lang="en-GB" sz="2000" dirty="0"/>
                    </a:p>
                  </a:txBody>
                  <a:tcPr/>
                </a:tc>
                <a:tc>
                  <a:txBody>
                    <a:bodyPr/>
                    <a:lstStyle/>
                    <a:p>
                      <a:r>
                        <a:rPr lang="en-GB" sz="2000" noProof="0" dirty="0" smtClean="0"/>
                        <a:t>ERA Interim</a:t>
                      </a:r>
                    </a:p>
                    <a:p>
                      <a:r>
                        <a:rPr lang="en-GB" sz="2000" noProof="0" dirty="0" smtClean="0"/>
                        <a:t>FNL</a:t>
                      </a:r>
                      <a:endParaRPr lang="en-GB"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err="1" smtClean="0"/>
                        <a:t>Ginoux</a:t>
                      </a:r>
                      <a:r>
                        <a:rPr lang="en-GB" sz="2000" noProof="0" dirty="0" smtClean="0"/>
                        <a:t> et al., 2001</a:t>
                      </a:r>
                    </a:p>
                    <a:p>
                      <a:endParaRPr lang="en-GB" sz="2000" noProof="0" dirty="0"/>
                    </a:p>
                  </a:txBody>
                  <a:tcPr/>
                </a:tc>
                <a:extLst>
                  <a:ext uri="{0D108BD9-81ED-4DB2-BD59-A6C34878D82A}">
                    <a16:rowId xmlns:a16="http://schemas.microsoft.com/office/drawing/2014/main" val="3065802139"/>
                  </a:ext>
                </a:extLst>
              </a:tr>
              <a:tr h="568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t>1 </a:t>
                      </a:r>
                      <a:r>
                        <a:rPr lang="es-ES" sz="2000" dirty="0" err="1" smtClean="0"/>
                        <a:t>meteo</a:t>
                      </a:r>
                      <a:r>
                        <a:rPr lang="es-ES" sz="2000" dirty="0" smtClean="0"/>
                        <a:t>, </a:t>
                      </a:r>
                      <a:r>
                        <a:rPr lang="es-ES" sz="2000" b="1" dirty="0" smtClean="0"/>
                        <a:t>2 </a:t>
                      </a:r>
                      <a:r>
                        <a:rPr lang="es-ES" sz="2000" b="1" dirty="0" err="1" smtClean="0"/>
                        <a:t>dust</a:t>
                      </a:r>
                      <a:r>
                        <a:rPr lang="es-ES" sz="2000" b="1" dirty="0" smtClean="0"/>
                        <a:t> </a:t>
                      </a:r>
                      <a:r>
                        <a:rPr lang="es-ES" sz="2000" b="1" dirty="0" err="1" smtClean="0"/>
                        <a:t>schemes</a:t>
                      </a:r>
                      <a:endParaRPr lang="en-GB" sz="2000" b="1" dirty="0" smtClean="0"/>
                    </a:p>
                  </a:txBody>
                  <a:tcPr/>
                </a:tc>
                <a:tc>
                  <a:txBody>
                    <a:bodyPr/>
                    <a:lstStyle/>
                    <a:p>
                      <a:r>
                        <a:rPr lang="en-GB" sz="2000" noProof="0" dirty="0" smtClean="0"/>
                        <a:t>ERA Interim</a:t>
                      </a:r>
                      <a:endParaRPr lang="en-GB"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err="1" smtClean="0"/>
                        <a:t>Ginoux</a:t>
                      </a:r>
                      <a:r>
                        <a:rPr lang="en-GB" sz="2000" noProof="0" dirty="0" smtClean="0"/>
                        <a:t> et al., 2001</a:t>
                      </a:r>
                    </a:p>
                    <a:p>
                      <a:r>
                        <a:rPr lang="en-GB" sz="2000" noProof="0" dirty="0" smtClean="0"/>
                        <a:t>Perez et al., 2011</a:t>
                      </a:r>
                      <a:endParaRPr lang="en-GB" sz="2000" noProof="0" dirty="0"/>
                    </a:p>
                  </a:txBody>
                  <a:tcPr/>
                </a:tc>
                <a:extLst>
                  <a:ext uri="{0D108BD9-81ED-4DB2-BD59-A6C34878D82A}">
                    <a16:rowId xmlns:a16="http://schemas.microsoft.com/office/drawing/2014/main" val="519288916"/>
                  </a:ext>
                </a:extLst>
              </a:tr>
              <a:tr h="568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b="1" dirty="0" smtClean="0"/>
                        <a:t>2 </a:t>
                      </a:r>
                      <a:r>
                        <a:rPr lang="es-ES" sz="2000" b="1" dirty="0" err="1" smtClean="0"/>
                        <a:t>meteo</a:t>
                      </a:r>
                      <a:r>
                        <a:rPr lang="es-ES" sz="2000" dirty="0" smtClean="0"/>
                        <a:t>, </a:t>
                      </a:r>
                      <a:r>
                        <a:rPr lang="es-ES" sz="2000" b="1" dirty="0" smtClean="0"/>
                        <a:t>2 </a:t>
                      </a:r>
                      <a:r>
                        <a:rPr lang="es-ES" sz="2000" b="1" dirty="0" err="1" smtClean="0"/>
                        <a:t>dust</a:t>
                      </a:r>
                      <a:r>
                        <a:rPr lang="es-ES" sz="2000" b="1" dirty="0" smtClean="0"/>
                        <a:t> </a:t>
                      </a:r>
                      <a:r>
                        <a:rPr lang="es-ES" sz="2000" b="1" dirty="0" err="1" smtClean="0"/>
                        <a:t>schemes</a:t>
                      </a:r>
                      <a:endParaRPr lang="en-GB" sz="2000" b="1" noProof="0" dirty="0"/>
                    </a:p>
                  </a:txBody>
                  <a:tcPr/>
                </a:tc>
                <a:tc>
                  <a:txBody>
                    <a:bodyPr/>
                    <a:lstStyle/>
                    <a:p>
                      <a:r>
                        <a:rPr lang="en-GB" sz="2000" noProof="0" dirty="0" smtClean="0"/>
                        <a:t>ERA Interim</a:t>
                      </a:r>
                    </a:p>
                    <a:p>
                      <a:r>
                        <a:rPr lang="en-GB" sz="2000" noProof="0" dirty="0" smtClean="0"/>
                        <a:t>FNL</a:t>
                      </a:r>
                      <a:endParaRPr lang="en-GB"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err="1" smtClean="0"/>
                        <a:t>Ginoux</a:t>
                      </a:r>
                      <a:r>
                        <a:rPr lang="en-GB" sz="2000" noProof="0" dirty="0" smtClean="0"/>
                        <a:t> et al., 2001</a:t>
                      </a:r>
                    </a:p>
                    <a:p>
                      <a:r>
                        <a:rPr lang="en-GB" sz="2000" noProof="0" dirty="0" smtClean="0"/>
                        <a:t>Perez et al., 2011</a:t>
                      </a:r>
                      <a:endParaRPr lang="en-GB" sz="2000" noProof="0" dirty="0"/>
                    </a:p>
                  </a:txBody>
                  <a:tcPr/>
                </a:tc>
                <a:extLst>
                  <a:ext uri="{0D108BD9-81ED-4DB2-BD59-A6C34878D82A}">
                    <a16:rowId xmlns:a16="http://schemas.microsoft.com/office/drawing/2014/main" val="2029065883"/>
                  </a:ext>
                </a:extLst>
              </a:tr>
            </a:tbl>
          </a:graphicData>
        </a:graphic>
      </p:graphicFrame>
      <p:sp>
        <p:nvSpPr>
          <p:cNvPr id="6" name="CuadroTexto 5"/>
          <p:cNvSpPr txBox="1"/>
          <p:nvPr/>
        </p:nvSpPr>
        <p:spPr>
          <a:xfrm>
            <a:off x="2532353" y="6498633"/>
            <a:ext cx="5268984" cy="369332"/>
          </a:xfrm>
          <a:prstGeom prst="rect">
            <a:avLst/>
          </a:prstGeom>
          <a:noFill/>
        </p:spPr>
        <p:txBody>
          <a:bodyPr wrap="square" rtlCol="0">
            <a:spAutoFit/>
          </a:bodyPr>
          <a:lstStyle/>
          <a:p>
            <a:r>
              <a:rPr lang="en-GB" dirty="0" smtClean="0"/>
              <a:t>FNL: </a:t>
            </a:r>
            <a:r>
              <a:rPr lang="en-GB" dirty="0"/>
              <a:t>NCEP </a:t>
            </a:r>
            <a:r>
              <a:rPr lang="en-GB" dirty="0" smtClean="0"/>
              <a:t>Final </a:t>
            </a:r>
            <a:r>
              <a:rPr lang="en-GB" dirty="0"/>
              <a:t>Operational Global </a:t>
            </a:r>
            <a:r>
              <a:rPr lang="en-GB" dirty="0" smtClean="0"/>
              <a:t>Analysis</a:t>
            </a:r>
            <a:endParaRPr lang="en-GB" dirty="0"/>
          </a:p>
        </p:txBody>
      </p:sp>
      <p:sp>
        <p:nvSpPr>
          <p:cNvPr id="7" name="Rectángulo 6"/>
          <p:cNvSpPr/>
          <p:nvPr/>
        </p:nvSpPr>
        <p:spPr>
          <a:xfrm>
            <a:off x="1161485" y="882981"/>
            <a:ext cx="7120860" cy="461665"/>
          </a:xfrm>
          <a:prstGeom prst="rect">
            <a:avLst/>
          </a:prstGeom>
        </p:spPr>
        <p:txBody>
          <a:bodyPr wrap="none">
            <a:spAutoFit/>
          </a:bodyPr>
          <a:lstStyle/>
          <a:p>
            <a:r>
              <a:rPr lang="en-GB" sz="2400" b="1" dirty="0" smtClean="0"/>
              <a:t>4</a:t>
            </a:r>
            <a:r>
              <a:rPr lang="en-GB" sz="2400" dirty="0" smtClean="0"/>
              <a:t> experiments with different ensembles (</a:t>
            </a:r>
            <a:r>
              <a:rPr lang="en-GB" sz="2400" b="1" dirty="0" smtClean="0"/>
              <a:t>20</a:t>
            </a:r>
            <a:r>
              <a:rPr lang="en-GB" sz="2400" dirty="0" smtClean="0"/>
              <a:t> members): </a:t>
            </a:r>
            <a:endParaRPr lang="en-GB" sz="2400" dirty="0"/>
          </a:p>
        </p:txBody>
      </p:sp>
      <p:sp>
        <p:nvSpPr>
          <p:cNvPr id="8" name="CuadroTexto 7"/>
          <p:cNvSpPr txBox="1"/>
          <p:nvPr/>
        </p:nvSpPr>
        <p:spPr>
          <a:xfrm>
            <a:off x="8416492" y="2346498"/>
            <a:ext cx="3241422" cy="2246769"/>
          </a:xfrm>
          <a:prstGeom prst="rect">
            <a:avLst/>
          </a:prstGeom>
          <a:noFill/>
        </p:spPr>
        <p:txBody>
          <a:bodyPr wrap="square" rtlCol="0">
            <a:spAutoFit/>
          </a:bodyPr>
          <a:lstStyle/>
          <a:p>
            <a:r>
              <a:rPr lang="en-GB" sz="2000" dirty="0" smtClean="0"/>
              <a:t>+ random perturbations in :</a:t>
            </a:r>
          </a:p>
          <a:p>
            <a:pPr marL="285750" indent="-285750">
              <a:buFont typeface="Arial" panose="020B0604020202020204" pitchFamily="34" charset="0"/>
              <a:buChar char="•"/>
            </a:pPr>
            <a:r>
              <a:rPr lang="en-GB" sz="2000" dirty="0" smtClean="0"/>
              <a:t>source strength and dust size distribution </a:t>
            </a:r>
          </a:p>
          <a:p>
            <a:pPr marL="285750" indent="-285750">
              <a:buFont typeface="Arial" panose="020B0604020202020204" pitchFamily="34" charset="0"/>
              <a:buChar char="•"/>
            </a:pPr>
            <a:r>
              <a:rPr lang="en-GB" sz="2000" dirty="0" smtClean="0"/>
              <a:t>dust scheme threshold friction velocity</a:t>
            </a:r>
          </a:p>
          <a:p>
            <a:pPr marL="285750" indent="-285750">
              <a:buFont typeface="Arial" panose="020B0604020202020204" pitchFamily="34" charset="0"/>
              <a:buChar char="•"/>
            </a:pPr>
            <a:endParaRPr lang="en-GB" sz="2000" dirty="0" smtClean="0"/>
          </a:p>
          <a:p>
            <a:r>
              <a:rPr lang="en-GB" sz="2000" dirty="0" smtClean="0">
                <a:solidFill>
                  <a:schemeClr val="bg1">
                    <a:lumMod val="50000"/>
                  </a:schemeClr>
                </a:solidFill>
              </a:rPr>
              <a:t>(Di Tomaso et al., 2017)</a:t>
            </a:r>
            <a:endParaRPr lang="en-GB" sz="2000" dirty="0">
              <a:solidFill>
                <a:schemeClr val="bg1">
                  <a:lumMod val="50000"/>
                </a:schemeClr>
              </a:solidFill>
            </a:endParaRPr>
          </a:p>
        </p:txBody>
      </p:sp>
      <p:sp>
        <p:nvSpPr>
          <p:cNvPr id="3" name="CuadroTexto 2"/>
          <p:cNvSpPr txBox="1"/>
          <p:nvPr/>
        </p:nvSpPr>
        <p:spPr>
          <a:xfrm>
            <a:off x="6436175" y="5506603"/>
            <a:ext cx="5755825" cy="1015663"/>
          </a:xfrm>
          <a:prstGeom prst="rect">
            <a:avLst/>
          </a:prstGeom>
          <a:noFill/>
        </p:spPr>
        <p:txBody>
          <a:bodyPr wrap="square" rtlCol="0">
            <a:spAutoFit/>
          </a:bodyPr>
          <a:lstStyle/>
          <a:p>
            <a:r>
              <a:rPr lang="es-ES" sz="2000" b="1" dirty="0" err="1" smtClean="0">
                <a:solidFill>
                  <a:srgbClr val="00B050"/>
                </a:solidFill>
              </a:rPr>
              <a:t>fr</a:t>
            </a:r>
            <a:r>
              <a:rPr lang="es-ES" sz="2000" dirty="0" smtClean="0">
                <a:solidFill>
                  <a:srgbClr val="00B050"/>
                </a:solidFill>
              </a:rPr>
              <a:t>: “free” run (</a:t>
            </a:r>
            <a:r>
              <a:rPr lang="es-ES" sz="2000" dirty="0" err="1" smtClean="0">
                <a:solidFill>
                  <a:srgbClr val="00B050"/>
                </a:solidFill>
              </a:rPr>
              <a:t>simulations</a:t>
            </a:r>
            <a:r>
              <a:rPr lang="es-ES" sz="2000" dirty="0" smtClean="0">
                <a:solidFill>
                  <a:srgbClr val="00B050"/>
                </a:solidFill>
              </a:rPr>
              <a:t> </a:t>
            </a:r>
            <a:r>
              <a:rPr lang="es-ES" sz="2000" dirty="0" err="1" smtClean="0">
                <a:solidFill>
                  <a:srgbClr val="00B050"/>
                </a:solidFill>
              </a:rPr>
              <a:t>without</a:t>
            </a:r>
            <a:r>
              <a:rPr lang="es-ES" sz="2000" dirty="0" smtClean="0">
                <a:solidFill>
                  <a:srgbClr val="00B050"/>
                </a:solidFill>
              </a:rPr>
              <a:t> </a:t>
            </a:r>
            <a:r>
              <a:rPr lang="es-ES" sz="2000" dirty="0" err="1" smtClean="0">
                <a:solidFill>
                  <a:srgbClr val="00B050"/>
                </a:solidFill>
              </a:rPr>
              <a:t>assimilation</a:t>
            </a:r>
            <a:r>
              <a:rPr lang="es-ES" sz="2000" dirty="0" smtClean="0">
                <a:solidFill>
                  <a:srgbClr val="00B050"/>
                </a:solidFill>
              </a:rPr>
              <a:t>)</a:t>
            </a:r>
          </a:p>
          <a:p>
            <a:r>
              <a:rPr lang="es-ES" sz="2000" b="1" dirty="0" err="1">
                <a:solidFill>
                  <a:srgbClr val="FF0000"/>
                </a:solidFill>
              </a:rPr>
              <a:t>f</a:t>
            </a:r>
            <a:r>
              <a:rPr lang="es-ES" sz="2000" b="1" dirty="0" err="1" smtClean="0">
                <a:solidFill>
                  <a:srgbClr val="FF0000"/>
                </a:solidFill>
              </a:rPr>
              <a:t>c</a:t>
            </a:r>
            <a:r>
              <a:rPr lang="es-ES" sz="2000" dirty="0" smtClean="0">
                <a:solidFill>
                  <a:srgbClr val="FF0000"/>
                </a:solidFill>
              </a:rPr>
              <a:t>: “</a:t>
            </a:r>
            <a:r>
              <a:rPr lang="es-ES" sz="2000" dirty="0" err="1" smtClean="0">
                <a:solidFill>
                  <a:srgbClr val="FF0000"/>
                </a:solidFill>
              </a:rPr>
              <a:t>forecast</a:t>
            </a:r>
            <a:r>
              <a:rPr lang="es-ES" sz="2000" dirty="0" smtClean="0">
                <a:solidFill>
                  <a:srgbClr val="FF0000"/>
                </a:solidFill>
              </a:rPr>
              <a:t>” run (</a:t>
            </a:r>
            <a:r>
              <a:rPr lang="es-ES" sz="2000" dirty="0" err="1" smtClean="0">
                <a:solidFill>
                  <a:srgbClr val="FF0000"/>
                </a:solidFill>
              </a:rPr>
              <a:t>start</a:t>
            </a:r>
            <a:r>
              <a:rPr lang="es-ES" sz="2000" dirty="0" smtClean="0">
                <a:solidFill>
                  <a:srgbClr val="FF0000"/>
                </a:solidFill>
              </a:rPr>
              <a:t> </a:t>
            </a:r>
            <a:r>
              <a:rPr lang="es-ES" sz="2000" dirty="0" err="1" smtClean="0">
                <a:solidFill>
                  <a:srgbClr val="FF0000"/>
                </a:solidFill>
              </a:rPr>
              <a:t>from</a:t>
            </a:r>
            <a:r>
              <a:rPr lang="es-ES" sz="2000" dirty="0" smtClean="0">
                <a:solidFill>
                  <a:srgbClr val="FF0000"/>
                </a:solidFill>
              </a:rPr>
              <a:t> </a:t>
            </a:r>
            <a:r>
              <a:rPr lang="es-ES" sz="2000" dirty="0" err="1" smtClean="0">
                <a:solidFill>
                  <a:srgbClr val="FF0000"/>
                </a:solidFill>
              </a:rPr>
              <a:t>analysis</a:t>
            </a:r>
            <a:r>
              <a:rPr lang="es-ES" sz="2000" dirty="0" smtClean="0">
                <a:solidFill>
                  <a:srgbClr val="FF0000"/>
                </a:solidFill>
              </a:rPr>
              <a:t> of </a:t>
            </a:r>
            <a:r>
              <a:rPr lang="es-ES" sz="2000" dirty="0" err="1" smtClean="0">
                <a:solidFill>
                  <a:srgbClr val="FF0000"/>
                </a:solidFill>
              </a:rPr>
              <a:t>previous</a:t>
            </a:r>
            <a:r>
              <a:rPr lang="es-ES" sz="2000" dirty="0" smtClean="0">
                <a:solidFill>
                  <a:srgbClr val="FF0000"/>
                </a:solidFill>
              </a:rPr>
              <a:t> </a:t>
            </a:r>
            <a:r>
              <a:rPr lang="es-ES" sz="2000" dirty="0" err="1" smtClean="0">
                <a:solidFill>
                  <a:srgbClr val="FF0000"/>
                </a:solidFill>
              </a:rPr>
              <a:t>day</a:t>
            </a:r>
            <a:r>
              <a:rPr lang="es-ES" sz="2000" dirty="0" smtClean="0"/>
              <a:t>)</a:t>
            </a:r>
          </a:p>
          <a:p>
            <a:r>
              <a:rPr lang="es-ES" sz="2000" b="1" dirty="0" err="1">
                <a:solidFill>
                  <a:srgbClr val="0070C0"/>
                </a:solidFill>
              </a:rPr>
              <a:t>a</a:t>
            </a:r>
            <a:r>
              <a:rPr lang="es-ES" sz="2000" b="1" dirty="0" err="1" smtClean="0">
                <a:solidFill>
                  <a:srgbClr val="0070C0"/>
                </a:solidFill>
              </a:rPr>
              <a:t>n</a:t>
            </a:r>
            <a:r>
              <a:rPr lang="es-ES" sz="2000" dirty="0" smtClean="0">
                <a:solidFill>
                  <a:srgbClr val="0070C0"/>
                </a:solidFill>
              </a:rPr>
              <a:t>: </a:t>
            </a:r>
            <a:r>
              <a:rPr lang="es-ES" sz="2000" dirty="0" err="1" smtClean="0">
                <a:solidFill>
                  <a:srgbClr val="0070C0"/>
                </a:solidFill>
              </a:rPr>
              <a:t>analysis</a:t>
            </a:r>
            <a:r>
              <a:rPr lang="es-ES" sz="2000" dirty="0" smtClean="0">
                <a:solidFill>
                  <a:srgbClr val="0070C0"/>
                </a:solidFill>
              </a:rPr>
              <a:t> </a:t>
            </a:r>
            <a:endParaRPr lang="en-GB" sz="2000" dirty="0">
              <a:solidFill>
                <a:srgbClr val="0070C0"/>
              </a:solidFill>
            </a:endParaRPr>
          </a:p>
        </p:txBody>
      </p:sp>
      <p:pic>
        <p:nvPicPr>
          <p:cNvPr id="12" name="Marcador de contenido 5"/>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44287">
            <a:off x="10707171" y="1186383"/>
            <a:ext cx="363628" cy="271585"/>
          </a:xfrm>
        </p:spPr>
      </p:pic>
      <p:sp>
        <p:nvSpPr>
          <p:cNvPr id="9" name="Rectángulo redondeado 8"/>
          <p:cNvSpPr/>
          <p:nvPr/>
        </p:nvSpPr>
        <p:spPr>
          <a:xfrm>
            <a:off x="269930" y="855392"/>
            <a:ext cx="11235584" cy="45167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adroTexto 3"/>
          <p:cNvSpPr txBox="1"/>
          <p:nvPr/>
        </p:nvSpPr>
        <p:spPr>
          <a:xfrm>
            <a:off x="1723260" y="5506603"/>
            <a:ext cx="4527912"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err="1" smtClean="0"/>
              <a:t>Finokalia</a:t>
            </a:r>
            <a:r>
              <a:rPr lang="en-US" sz="2400" dirty="0" smtClean="0"/>
              <a:t> and Limassol assimilated</a:t>
            </a:r>
          </a:p>
          <a:p>
            <a:r>
              <a:rPr lang="en-US" sz="2400" dirty="0" smtClean="0"/>
              <a:t>Haifa for verification</a:t>
            </a:r>
            <a:endParaRPr lang="en-US" sz="2400" dirty="0"/>
          </a:p>
        </p:txBody>
      </p:sp>
    </p:spTree>
    <p:extLst>
      <p:ext uri="{BB962C8B-B14F-4D97-AF65-F5344CB8AC3E}">
        <p14:creationId xmlns:p14="http://schemas.microsoft.com/office/powerpoint/2010/main" val="3462278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Dust Aerosol Optical Depth 532 nm Analyses</a:t>
            </a:r>
            <a:endParaRPr lang="en-US" dirty="0"/>
          </a:p>
        </p:txBody>
      </p:sp>
      <p:sp>
        <p:nvSpPr>
          <p:cNvPr id="3" name="CuadroTexto 2"/>
          <p:cNvSpPr txBox="1"/>
          <p:nvPr/>
        </p:nvSpPr>
        <p:spPr>
          <a:xfrm>
            <a:off x="2115278" y="863633"/>
            <a:ext cx="2566416" cy="338554"/>
          </a:xfrm>
          <a:prstGeom prst="rect">
            <a:avLst/>
          </a:prstGeom>
          <a:noFill/>
        </p:spPr>
        <p:txBody>
          <a:bodyPr wrap="square" rtlCol="0">
            <a:spAutoFit/>
          </a:bodyPr>
          <a:lstStyle/>
          <a:p>
            <a:r>
              <a:rPr lang="es-ES" sz="1600" dirty="0"/>
              <a:t> </a:t>
            </a:r>
            <a:r>
              <a:rPr lang="es-ES" sz="1600" dirty="0" smtClean="0"/>
              <a:t>1 </a:t>
            </a:r>
            <a:r>
              <a:rPr lang="es-ES" sz="1600" dirty="0" err="1" smtClean="0"/>
              <a:t>meteo</a:t>
            </a:r>
            <a:r>
              <a:rPr lang="es-ES" sz="1600" dirty="0" smtClean="0"/>
              <a:t>, 1 </a:t>
            </a:r>
            <a:r>
              <a:rPr lang="es-ES" sz="1600" dirty="0" err="1" smtClean="0"/>
              <a:t>dust</a:t>
            </a:r>
            <a:r>
              <a:rPr lang="es-ES" sz="1600" dirty="0" smtClean="0"/>
              <a:t> </a:t>
            </a:r>
            <a:r>
              <a:rPr lang="es-ES" sz="1600" dirty="0" err="1" smtClean="0"/>
              <a:t>scheme</a:t>
            </a:r>
            <a:endParaRPr lang="en-GB" sz="1600" dirty="0"/>
          </a:p>
        </p:txBody>
      </p:sp>
      <p:sp>
        <p:nvSpPr>
          <p:cNvPr id="7" name="CuadroTexto 6"/>
          <p:cNvSpPr txBox="1"/>
          <p:nvPr/>
        </p:nvSpPr>
        <p:spPr>
          <a:xfrm>
            <a:off x="4490090" y="847892"/>
            <a:ext cx="2566416" cy="338554"/>
          </a:xfrm>
          <a:prstGeom prst="rect">
            <a:avLst/>
          </a:prstGeom>
          <a:noFill/>
        </p:spPr>
        <p:txBody>
          <a:bodyPr wrap="square" rtlCol="0">
            <a:spAutoFit/>
          </a:bodyPr>
          <a:lstStyle/>
          <a:p>
            <a:r>
              <a:rPr lang="es-ES" sz="1600" dirty="0"/>
              <a:t> </a:t>
            </a:r>
            <a:r>
              <a:rPr lang="es-ES" sz="1600" b="1" dirty="0" smtClean="0"/>
              <a:t>2 </a:t>
            </a:r>
            <a:r>
              <a:rPr lang="es-ES" sz="1600" b="1" dirty="0" err="1" smtClean="0"/>
              <a:t>meteo</a:t>
            </a:r>
            <a:r>
              <a:rPr lang="es-ES" sz="1600" dirty="0" smtClean="0"/>
              <a:t>, 1 </a:t>
            </a:r>
            <a:r>
              <a:rPr lang="es-ES" sz="1600" dirty="0" err="1" smtClean="0"/>
              <a:t>dust</a:t>
            </a:r>
            <a:r>
              <a:rPr lang="es-ES" sz="1600" dirty="0" smtClean="0"/>
              <a:t> </a:t>
            </a:r>
            <a:r>
              <a:rPr lang="es-ES" sz="1600" dirty="0" err="1" smtClean="0"/>
              <a:t>scheme</a:t>
            </a:r>
            <a:endParaRPr lang="en-GB" sz="1600" dirty="0"/>
          </a:p>
        </p:txBody>
      </p:sp>
      <p:sp>
        <p:nvSpPr>
          <p:cNvPr id="8" name="CuadroTexto 7"/>
          <p:cNvSpPr txBox="1"/>
          <p:nvPr/>
        </p:nvSpPr>
        <p:spPr>
          <a:xfrm>
            <a:off x="6900044" y="865213"/>
            <a:ext cx="2566416" cy="338554"/>
          </a:xfrm>
          <a:prstGeom prst="rect">
            <a:avLst/>
          </a:prstGeom>
          <a:noFill/>
        </p:spPr>
        <p:txBody>
          <a:bodyPr wrap="square" rtlCol="0">
            <a:spAutoFit/>
          </a:bodyPr>
          <a:lstStyle/>
          <a:p>
            <a:r>
              <a:rPr lang="es-ES" sz="1600" dirty="0"/>
              <a:t> </a:t>
            </a:r>
            <a:r>
              <a:rPr lang="es-ES" sz="1600" dirty="0" smtClean="0"/>
              <a:t>1 </a:t>
            </a:r>
            <a:r>
              <a:rPr lang="es-ES" sz="1600" dirty="0" err="1" smtClean="0"/>
              <a:t>meteo</a:t>
            </a:r>
            <a:r>
              <a:rPr lang="es-ES" sz="1600" dirty="0" smtClean="0"/>
              <a:t>, </a:t>
            </a:r>
            <a:r>
              <a:rPr lang="es-ES" sz="1600" b="1" dirty="0" smtClean="0"/>
              <a:t>2 </a:t>
            </a:r>
            <a:r>
              <a:rPr lang="es-ES" sz="1600" b="1" dirty="0" err="1" smtClean="0"/>
              <a:t>dust</a:t>
            </a:r>
            <a:r>
              <a:rPr lang="es-ES" sz="1600" b="1" dirty="0" smtClean="0"/>
              <a:t> </a:t>
            </a:r>
            <a:r>
              <a:rPr lang="es-ES" sz="1600" b="1" dirty="0" err="1" smtClean="0"/>
              <a:t>schemes</a:t>
            </a:r>
            <a:endParaRPr lang="en-GB" sz="1600" b="1" dirty="0"/>
          </a:p>
        </p:txBody>
      </p:sp>
      <p:sp>
        <p:nvSpPr>
          <p:cNvPr id="9" name="CuadroTexto 8"/>
          <p:cNvSpPr txBox="1"/>
          <p:nvPr/>
        </p:nvSpPr>
        <p:spPr>
          <a:xfrm>
            <a:off x="9239715" y="893639"/>
            <a:ext cx="2636699" cy="338554"/>
          </a:xfrm>
          <a:prstGeom prst="rect">
            <a:avLst/>
          </a:prstGeom>
          <a:noFill/>
        </p:spPr>
        <p:txBody>
          <a:bodyPr wrap="square" rtlCol="0">
            <a:spAutoFit/>
          </a:bodyPr>
          <a:lstStyle/>
          <a:p>
            <a:r>
              <a:rPr lang="es-ES" sz="1600" b="1" dirty="0"/>
              <a:t> </a:t>
            </a:r>
            <a:r>
              <a:rPr lang="es-ES" sz="1600" b="1" dirty="0" smtClean="0"/>
              <a:t>2 </a:t>
            </a:r>
            <a:r>
              <a:rPr lang="es-ES" sz="1600" b="1" dirty="0" err="1" smtClean="0"/>
              <a:t>meteo</a:t>
            </a:r>
            <a:r>
              <a:rPr lang="es-ES" sz="1600" dirty="0" smtClean="0"/>
              <a:t>, </a:t>
            </a:r>
            <a:r>
              <a:rPr lang="es-ES" sz="1600" b="1" dirty="0" smtClean="0"/>
              <a:t>2 </a:t>
            </a:r>
            <a:r>
              <a:rPr lang="es-ES" sz="1600" b="1" dirty="0" err="1" smtClean="0"/>
              <a:t>dust</a:t>
            </a:r>
            <a:r>
              <a:rPr lang="es-ES" sz="1600" b="1" dirty="0" smtClean="0"/>
              <a:t> </a:t>
            </a:r>
            <a:r>
              <a:rPr lang="es-ES" sz="1600" b="1" dirty="0" err="1" smtClean="0"/>
              <a:t>schemes</a:t>
            </a:r>
            <a:endParaRPr lang="en-GB" sz="1600" b="1" dirty="0"/>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8371" y="1202187"/>
            <a:ext cx="9502492" cy="4984566"/>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8697" y="6206625"/>
            <a:ext cx="5861840" cy="720024"/>
          </a:xfrm>
          <a:prstGeom prst="rect">
            <a:avLst/>
          </a:prstGeom>
        </p:spPr>
      </p:pic>
      <p:sp>
        <p:nvSpPr>
          <p:cNvPr id="15" name="CuadroTexto 14"/>
          <p:cNvSpPr txBox="1"/>
          <p:nvPr/>
        </p:nvSpPr>
        <p:spPr>
          <a:xfrm>
            <a:off x="9710537" y="6381971"/>
            <a:ext cx="1548663" cy="369332"/>
          </a:xfrm>
          <a:prstGeom prst="rect">
            <a:avLst/>
          </a:prstGeom>
          <a:noFill/>
        </p:spPr>
        <p:txBody>
          <a:bodyPr wrap="square" rtlCol="0">
            <a:spAutoFit/>
          </a:bodyPr>
          <a:lstStyle/>
          <a:p>
            <a:r>
              <a:rPr lang="es-ES" dirty="0" err="1" smtClean="0"/>
              <a:t>Dust</a:t>
            </a:r>
            <a:r>
              <a:rPr lang="es-ES" dirty="0" smtClean="0"/>
              <a:t> AOD</a:t>
            </a:r>
            <a:endParaRPr lang="en-GB" dirty="0"/>
          </a:p>
        </p:txBody>
      </p:sp>
      <p:sp>
        <p:nvSpPr>
          <p:cNvPr id="16" name="CuadroTexto 15"/>
          <p:cNvSpPr txBox="1"/>
          <p:nvPr/>
        </p:nvSpPr>
        <p:spPr>
          <a:xfrm>
            <a:off x="460385" y="4371412"/>
            <a:ext cx="1552575" cy="584775"/>
          </a:xfrm>
          <a:prstGeom prst="rect">
            <a:avLst/>
          </a:prstGeom>
          <a:noFill/>
        </p:spPr>
        <p:txBody>
          <a:bodyPr wrap="square" rtlCol="0">
            <a:spAutoFit/>
          </a:bodyPr>
          <a:lstStyle/>
          <a:p>
            <a:pPr algn="r"/>
            <a:r>
              <a:rPr lang="es-ES" sz="1600" b="1" dirty="0" smtClean="0"/>
              <a:t>22/04/2017 </a:t>
            </a:r>
          </a:p>
          <a:p>
            <a:pPr algn="r"/>
            <a:r>
              <a:rPr lang="es-ES" sz="1600" b="1" dirty="0" smtClean="0"/>
              <a:t>18Z</a:t>
            </a:r>
            <a:endParaRPr lang="en-GB" sz="1600" b="1" dirty="0"/>
          </a:p>
        </p:txBody>
      </p:sp>
      <p:sp>
        <p:nvSpPr>
          <p:cNvPr id="17" name="CuadroTexto 16"/>
          <p:cNvSpPr txBox="1"/>
          <p:nvPr/>
        </p:nvSpPr>
        <p:spPr>
          <a:xfrm>
            <a:off x="460386" y="2366556"/>
            <a:ext cx="1552575" cy="584775"/>
          </a:xfrm>
          <a:prstGeom prst="rect">
            <a:avLst/>
          </a:prstGeom>
          <a:noFill/>
        </p:spPr>
        <p:txBody>
          <a:bodyPr wrap="square" rtlCol="0">
            <a:spAutoFit/>
          </a:bodyPr>
          <a:lstStyle/>
          <a:p>
            <a:pPr algn="r"/>
            <a:r>
              <a:rPr lang="es-ES" sz="1600" b="1" dirty="0" smtClean="0"/>
              <a:t>20/04/2017 </a:t>
            </a:r>
          </a:p>
          <a:p>
            <a:pPr algn="r"/>
            <a:r>
              <a:rPr lang="es-ES" sz="1600" b="1" dirty="0" smtClean="0"/>
              <a:t>18Z</a:t>
            </a:r>
            <a:endParaRPr lang="en-GB" sz="1600" b="1" dirty="0"/>
          </a:p>
        </p:txBody>
      </p:sp>
      <p:sp>
        <p:nvSpPr>
          <p:cNvPr id="18" name="CuadroTexto 17"/>
          <p:cNvSpPr txBox="1"/>
          <p:nvPr/>
        </p:nvSpPr>
        <p:spPr>
          <a:xfrm>
            <a:off x="460385" y="3394384"/>
            <a:ext cx="1552575" cy="584775"/>
          </a:xfrm>
          <a:prstGeom prst="rect">
            <a:avLst/>
          </a:prstGeom>
          <a:noFill/>
        </p:spPr>
        <p:txBody>
          <a:bodyPr wrap="square" rtlCol="0">
            <a:spAutoFit/>
          </a:bodyPr>
          <a:lstStyle/>
          <a:p>
            <a:pPr algn="r"/>
            <a:r>
              <a:rPr lang="es-ES" sz="1600" b="1" dirty="0" smtClean="0"/>
              <a:t>21/04/2017 </a:t>
            </a:r>
          </a:p>
          <a:p>
            <a:pPr algn="r"/>
            <a:r>
              <a:rPr lang="es-ES" sz="1600" b="1" dirty="0" smtClean="0"/>
              <a:t>18Z</a:t>
            </a:r>
            <a:endParaRPr lang="en-GB" sz="1600" b="1" dirty="0"/>
          </a:p>
        </p:txBody>
      </p:sp>
      <p:sp>
        <p:nvSpPr>
          <p:cNvPr id="19" name="CuadroTexto 18"/>
          <p:cNvSpPr txBox="1"/>
          <p:nvPr/>
        </p:nvSpPr>
        <p:spPr>
          <a:xfrm>
            <a:off x="457721" y="1406519"/>
            <a:ext cx="1552575" cy="584775"/>
          </a:xfrm>
          <a:prstGeom prst="rect">
            <a:avLst/>
          </a:prstGeom>
          <a:noFill/>
        </p:spPr>
        <p:txBody>
          <a:bodyPr wrap="square" rtlCol="0">
            <a:spAutoFit/>
          </a:bodyPr>
          <a:lstStyle/>
          <a:p>
            <a:pPr algn="r"/>
            <a:r>
              <a:rPr lang="es-ES" sz="1600" b="1" dirty="0" smtClean="0"/>
              <a:t>19/04/2017</a:t>
            </a:r>
          </a:p>
          <a:p>
            <a:pPr algn="r"/>
            <a:r>
              <a:rPr lang="es-ES" sz="1600" b="1" dirty="0" smtClean="0"/>
              <a:t>18Z</a:t>
            </a:r>
            <a:endParaRPr lang="en-GB" sz="1600" b="1" dirty="0"/>
          </a:p>
        </p:txBody>
      </p:sp>
      <p:sp>
        <p:nvSpPr>
          <p:cNvPr id="20" name="CuadroTexto 19"/>
          <p:cNvSpPr txBox="1"/>
          <p:nvPr/>
        </p:nvSpPr>
        <p:spPr>
          <a:xfrm>
            <a:off x="457722" y="5349035"/>
            <a:ext cx="1552575" cy="584775"/>
          </a:xfrm>
          <a:prstGeom prst="rect">
            <a:avLst/>
          </a:prstGeom>
          <a:noFill/>
        </p:spPr>
        <p:txBody>
          <a:bodyPr wrap="square" rtlCol="0">
            <a:spAutoFit/>
          </a:bodyPr>
          <a:lstStyle/>
          <a:p>
            <a:pPr algn="r"/>
            <a:r>
              <a:rPr lang="es-ES" sz="1600" b="1" dirty="0" smtClean="0"/>
              <a:t>23/04/2017</a:t>
            </a:r>
          </a:p>
          <a:p>
            <a:pPr algn="r"/>
            <a:r>
              <a:rPr lang="es-ES" sz="1600" b="1" dirty="0" smtClean="0"/>
              <a:t> 18Z</a:t>
            </a:r>
            <a:endParaRPr lang="en-GB" sz="1600" b="1" dirty="0"/>
          </a:p>
        </p:txBody>
      </p:sp>
      <p:pic>
        <p:nvPicPr>
          <p:cNvPr id="21" name="Marcador de contenido 5"/>
          <p:cNvPicPr>
            <a:picLocks noGrp="1" noChangeAspect="1"/>
          </p:cNvPicPr>
          <p:nvPr>
            <p:ph idx="1"/>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44287">
            <a:off x="11661586" y="255503"/>
            <a:ext cx="363628" cy="271585"/>
          </a:xfrm>
        </p:spPr>
      </p:pic>
    </p:spTree>
    <p:extLst>
      <p:ext uri="{BB962C8B-B14F-4D97-AF65-F5344CB8AC3E}">
        <p14:creationId xmlns:p14="http://schemas.microsoft.com/office/powerpoint/2010/main" val="157237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Profiles for the assimilated observations</a:t>
            </a:r>
            <a:endParaRPr lang="en-US" dirty="0"/>
          </a:p>
        </p:txBody>
      </p:sp>
      <p:sp>
        <p:nvSpPr>
          <p:cNvPr id="11" name="CuadroTexto 10"/>
          <p:cNvSpPr txBox="1"/>
          <p:nvPr/>
        </p:nvSpPr>
        <p:spPr>
          <a:xfrm>
            <a:off x="9126157" y="6104368"/>
            <a:ext cx="3755572" cy="369332"/>
          </a:xfrm>
          <a:prstGeom prst="rect">
            <a:avLst/>
          </a:prstGeom>
          <a:noFill/>
        </p:spPr>
        <p:txBody>
          <a:bodyPr wrap="square" rtlCol="0">
            <a:spAutoFit/>
          </a:bodyPr>
          <a:lstStyle/>
          <a:p>
            <a:r>
              <a:rPr lang="es-ES" dirty="0" err="1" smtClean="0"/>
              <a:t>Limassol</a:t>
            </a:r>
            <a:r>
              <a:rPr lang="es-ES" dirty="0" smtClean="0"/>
              <a:t>, 21/04/2017, 13UTC</a:t>
            </a:r>
            <a:endParaRPr lang="en-GB" dirty="0"/>
          </a:p>
        </p:txBody>
      </p:sp>
      <p:sp>
        <p:nvSpPr>
          <p:cNvPr id="3" name="CuadroTexto 2"/>
          <p:cNvSpPr txBox="1"/>
          <p:nvPr/>
        </p:nvSpPr>
        <p:spPr>
          <a:xfrm>
            <a:off x="464803" y="849420"/>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7" name="CuadroTexto 6"/>
          <p:cNvSpPr txBox="1"/>
          <p:nvPr/>
        </p:nvSpPr>
        <p:spPr>
          <a:xfrm>
            <a:off x="3516179" y="851133"/>
            <a:ext cx="2566416" cy="369332"/>
          </a:xfrm>
          <a:prstGeom prst="rect">
            <a:avLst/>
          </a:prstGeom>
          <a:noFill/>
        </p:spPr>
        <p:txBody>
          <a:bodyPr wrap="square" rtlCol="0">
            <a:spAutoFit/>
          </a:bodyPr>
          <a:lstStyle/>
          <a:p>
            <a:r>
              <a:rPr lang="es-ES" dirty="0"/>
              <a:t> </a:t>
            </a:r>
            <a:r>
              <a:rPr lang="es-ES" b="1" dirty="0" smtClean="0"/>
              <a:t>2 </a:t>
            </a:r>
            <a:r>
              <a:rPr lang="es-ES" b="1"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8" name="CuadroTexto 7"/>
          <p:cNvSpPr txBox="1"/>
          <p:nvPr/>
        </p:nvSpPr>
        <p:spPr>
          <a:xfrm>
            <a:off x="6497272" y="851133"/>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9" name="CuadroTexto 8"/>
          <p:cNvSpPr txBox="1"/>
          <p:nvPr/>
        </p:nvSpPr>
        <p:spPr>
          <a:xfrm>
            <a:off x="9478364" y="851366"/>
            <a:ext cx="2636699" cy="369332"/>
          </a:xfrm>
          <a:prstGeom prst="rect">
            <a:avLst/>
          </a:prstGeom>
          <a:noFill/>
        </p:spPr>
        <p:txBody>
          <a:bodyPr wrap="square" rtlCol="0">
            <a:spAutoFit/>
          </a:bodyPr>
          <a:lstStyle/>
          <a:p>
            <a:r>
              <a:rPr lang="es-ES" b="1" dirty="0"/>
              <a:t> </a:t>
            </a:r>
            <a:r>
              <a:rPr lang="es-ES" b="1" dirty="0" smtClean="0"/>
              <a:t>2 </a:t>
            </a:r>
            <a:r>
              <a:rPr lang="es-ES" b="1"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5" name="Rectángulo 4"/>
          <p:cNvSpPr/>
          <p:nvPr/>
        </p:nvSpPr>
        <p:spPr>
          <a:xfrm>
            <a:off x="464803" y="4235196"/>
            <a:ext cx="11658505" cy="755904"/>
          </a:xfrm>
          <a:prstGeom prst="rect">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 y="1225982"/>
            <a:ext cx="12131040" cy="4330696"/>
          </a:xfrm>
          <a:prstGeom prst="rect">
            <a:avLst/>
          </a:prstGeom>
        </p:spPr>
      </p:pic>
      <p:sp>
        <p:nvSpPr>
          <p:cNvPr id="12" name="Rectángulo 11"/>
          <p:cNvSpPr/>
          <p:nvPr/>
        </p:nvSpPr>
        <p:spPr>
          <a:xfrm>
            <a:off x="60960" y="3860801"/>
            <a:ext cx="12062349" cy="1123070"/>
          </a:xfrm>
          <a:prstGeom prst="rect">
            <a:avLst/>
          </a:prstGeom>
          <a:noFill/>
          <a:ln w="47625">
            <a:solidFill>
              <a:schemeClr val="accent1">
                <a:shade val="50000"/>
                <a:alpha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uadroTexto 12"/>
          <p:cNvSpPr txBox="1"/>
          <p:nvPr/>
        </p:nvSpPr>
        <p:spPr>
          <a:xfrm>
            <a:off x="381000" y="5461191"/>
            <a:ext cx="2933700" cy="369332"/>
          </a:xfrm>
          <a:prstGeom prst="rect">
            <a:avLst/>
          </a:prstGeom>
          <a:noFill/>
        </p:spPr>
        <p:txBody>
          <a:bodyPr wrap="square" rtlCol="0">
            <a:spAutoFit/>
          </a:bodyPr>
          <a:lstStyle/>
          <a:p>
            <a:r>
              <a:rPr lang="en-US" dirty="0" smtClean="0"/>
              <a:t>Extinction coefficient [km</a:t>
            </a:r>
            <a:r>
              <a:rPr lang="en-US" baseline="30000" dirty="0" smtClean="0"/>
              <a:t>-1</a:t>
            </a:r>
            <a:r>
              <a:rPr lang="en-US" dirty="0" smtClean="0"/>
              <a:t>] </a:t>
            </a:r>
            <a:endParaRPr lang="en-US" dirty="0"/>
          </a:p>
        </p:txBody>
      </p:sp>
      <p:sp>
        <p:nvSpPr>
          <p:cNvPr id="4" name="CuadroTexto 3"/>
          <p:cNvSpPr txBox="1"/>
          <p:nvPr/>
        </p:nvSpPr>
        <p:spPr>
          <a:xfrm>
            <a:off x="3302001" y="5563908"/>
            <a:ext cx="4914392" cy="120032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s-ES" dirty="0" err="1" smtClean="0">
                <a:solidFill>
                  <a:schemeClr val="tx1"/>
                </a:solidFill>
              </a:rPr>
              <a:t>Observation</a:t>
            </a:r>
            <a:endParaRPr lang="es-ES" dirty="0" smtClean="0">
              <a:solidFill>
                <a:schemeClr val="tx1"/>
              </a:solidFill>
            </a:endParaRPr>
          </a:p>
          <a:p>
            <a:r>
              <a:rPr lang="es-ES" dirty="0" smtClean="0">
                <a:solidFill>
                  <a:srgbClr val="00B050"/>
                </a:solidFill>
              </a:rPr>
              <a:t>No </a:t>
            </a:r>
            <a:r>
              <a:rPr lang="es-ES" dirty="0" err="1" smtClean="0">
                <a:solidFill>
                  <a:srgbClr val="00B050"/>
                </a:solidFill>
              </a:rPr>
              <a:t>assimilation</a:t>
            </a:r>
            <a:endParaRPr lang="es-ES" dirty="0" smtClean="0">
              <a:solidFill>
                <a:srgbClr val="00B050"/>
              </a:solidFill>
            </a:endParaRPr>
          </a:p>
          <a:p>
            <a:r>
              <a:rPr lang="es-ES" dirty="0" err="1" smtClean="0">
                <a:solidFill>
                  <a:srgbClr val="FF0000"/>
                </a:solidFill>
              </a:rPr>
              <a:t>Forecast</a:t>
            </a:r>
            <a:r>
              <a:rPr lang="es-ES" dirty="0" smtClean="0">
                <a:solidFill>
                  <a:srgbClr val="FF0000"/>
                </a:solidFill>
              </a:rPr>
              <a:t> run (1 </a:t>
            </a:r>
            <a:r>
              <a:rPr lang="es-ES" dirty="0" err="1" smtClean="0">
                <a:solidFill>
                  <a:srgbClr val="FF0000"/>
                </a:solidFill>
              </a:rPr>
              <a:t>day</a:t>
            </a:r>
            <a:r>
              <a:rPr lang="es-ES" dirty="0" smtClean="0">
                <a:solidFill>
                  <a:srgbClr val="FF0000"/>
                </a:solidFill>
              </a:rPr>
              <a:t> run </a:t>
            </a:r>
            <a:r>
              <a:rPr lang="es-ES" dirty="0" err="1" smtClean="0">
                <a:solidFill>
                  <a:srgbClr val="FF0000"/>
                </a:solidFill>
              </a:rPr>
              <a:t>from</a:t>
            </a:r>
            <a:r>
              <a:rPr lang="es-ES" dirty="0" smtClean="0">
                <a:solidFill>
                  <a:srgbClr val="FF0000"/>
                </a:solidFill>
              </a:rPr>
              <a:t> </a:t>
            </a:r>
            <a:r>
              <a:rPr lang="es-ES" dirty="0" err="1" smtClean="0">
                <a:solidFill>
                  <a:srgbClr val="FF0000"/>
                </a:solidFill>
              </a:rPr>
              <a:t>previous</a:t>
            </a:r>
            <a:r>
              <a:rPr lang="es-ES" dirty="0" smtClean="0">
                <a:solidFill>
                  <a:srgbClr val="FF0000"/>
                </a:solidFill>
              </a:rPr>
              <a:t> </a:t>
            </a:r>
            <a:r>
              <a:rPr lang="es-ES" dirty="0" err="1" smtClean="0">
                <a:solidFill>
                  <a:srgbClr val="FF0000"/>
                </a:solidFill>
              </a:rPr>
              <a:t>analysis</a:t>
            </a:r>
            <a:r>
              <a:rPr lang="es-ES" dirty="0" smtClean="0">
                <a:solidFill>
                  <a:srgbClr val="FF0000"/>
                </a:solidFill>
              </a:rPr>
              <a:t>)</a:t>
            </a:r>
          </a:p>
          <a:p>
            <a:r>
              <a:rPr lang="es-ES" dirty="0" err="1">
                <a:solidFill>
                  <a:srgbClr val="0070C0"/>
                </a:solidFill>
              </a:rPr>
              <a:t>A</a:t>
            </a:r>
            <a:r>
              <a:rPr lang="es-ES" dirty="0" err="1" smtClean="0">
                <a:solidFill>
                  <a:srgbClr val="0070C0"/>
                </a:solidFill>
              </a:rPr>
              <a:t>nalysis</a:t>
            </a:r>
            <a:endParaRPr lang="en-GB" dirty="0">
              <a:solidFill>
                <a:srgbClr val="0070C0"/>
              </a:solidFill>
            </a:endParaRPr>
          </a:p>
        </p:txBody>
      </p:sp>
    </p:spTree>
    <p:extLst>
      <p:ext uri="{BB962C8B-B14F-4D97-AF65-F5344CB8AC3E}">
        <p14:creationId xmlns:p14="http://schemas.microsoft.com/office/powerpoint/2010/main" val="101183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Profiles for the assimilated observations</a:t>
            </a:r>
            <a:endParaRPr lang="en-US" dirty="0"/>
          </a:p>
        </p:txBody>
      </p:sp>
      <p:sp>
        <p:nvSpPr>
          <p:cNvPr id="7" name="CuadroTexto 6"/>
          <p:cNvSpPr txBox="1"/>
          <p:nvPr/>
        </p:nvSpPr>
        <p:spPr>
          <a:xfrm>
            <a:off x="9126157" y="6104368"/>
            <a:ext cx="3755572" cy="369332"/>
          </a:xfrm>
          <a:prstGeom prst="rect">
            <a:avLst/>
          </a:prstGeom>
          <a:noFill/>
        </p:spPr>
        <p:txBody>
          <a:bodyPr wrap="square" rtlCol="0">
            <a:spAutoFit/>
          </a:bodyPr>
          <a:lstStyle/>
          <a:p>
            <a:r>
              <a:rPr lang="es-ES" dirty="0" err="1" smtClean="0"/>
              <a:t>Limassol</a:t>
            </a:r>
            <a:r>
              <a:rPr lang="es-ES" dirty="0" smtClean="0"/>
              <a:t>, 22/04/2017, 07UTC</a:t>
            </a:r>
            <a:endParaRPr lang="en-GB" dirty="0"/>
          </a:p>
        </p:txBody>
      </p:sp>
      <p:sp>
        <p:nvSpPr>
          <p:cNvPr id="11" name="CuadroTexto 10"/>
          <p:cNvSpPr txBox="1"/>
          <p:nvPr/>
        </p:nvSpPr>
        <p:spPr>
          <a:xfrm>
            <a:off x="464803" y="849420"/>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12" name="CuadroTexto 11"/>
          <p:cNvSpPr txBox="1"/>
          <p:nvPr/>
        </p:nvSpPr>
        <p:spPr>
          <a:xfrm>
            <a:off x="3516179" y="851133"/>
            <a:ext cx="2566416" cy="369332"/>
          </a:xfrm>
          <a:prstGeom prst="rect">
            <a:avLst/>
          </a:prstGeom>
          <a:noFill/>
        </p:spPr>
        <p:txBody>
          <a:bodyPr wrap="square" rtlCol="0">
            <a:spAutoFit/>
          </a:bodyPr>
          <a:lstStyle/>
          <a:p>
            <a:r>
              <a:rPr lang="es-ES" dirty="0"/>
              <a:t> </a:t>
            </a:r>
            <a:r>
              <a:rPr lang="es-ES" b="1" dirty="0" smtClean="0"/>
              <a:t>2 </a:t>
            </a:r>
            <a:r>
              <a:rPr lang="es-ES" b="1"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13" name="CuadroTexto 12"/>
          <p:cNvSpPr txBox="1"/>
          <p:nvPr/>
        </p:nvSpPr>
        <p:spPr>
          <a:xfrm>
            <a:off x="6497272" y="851133"/>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14" name="CuadroTexto 13"/>
          <p:cNvSpPr txBox="1"/>
          <p:nvPr/>
        </p:nvSpPr>
        <p:spPr>
          <a:xfrm>
            <a:off x="9478364" y="851366"/>
            <a:ext cx="2713635" cy="369332"/>
          </a:xfrm>
          <a:prstGeom prst="rect">
            <a:avLst/>
          </a:prstGeom>
          <a:noFill/>
        </p:spPr>
        <p:txBody>
          <a:bodyPr wrap="square" rtlCol="0">
            <a:spAutoFit/>
          </a:bodyPr>
          <a:lstStyle/>
          <a:p>
            <a:r>
              <a:rPr lang="es-ES" b="1" dirty="0"/>
              <a:t> </a:t>
            </a:r>
            <a:r>
              <a:rPr lang="es-ES" b="1" dirty="0" smtClean="0"/>
              <a:t>2 </a:t>
            </a:r>
            <a:r>
              <a:rPr lang="es-ES" b="1"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15" name="Rectángulo 14"/>
          <p:cNvSpPr/>
          <p:nvPr/>
        </p:nvSpPr>
        <p:spPr>
          <a:xfrm>
            <a:off x="464803" y="4235196"/>
            <a:ext cx="11658505" cy="755904"/>
          </a:xfrm>
          <a:prstGeom prst="rect">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ángulo 16"/>
          <p:cNvSpPr/>
          <p:nvPr/>
        </p:nvSpPr>
        <p:spPr>
          <a:xfrm>
            <a:off x="215901" y="4006511"/>
            <a:ext cx="11907408" cy="977359"/>
          </a:xfrm>
          <a:prstGeom prst="rect">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1" y="1225982"/>
            <a:ext cx="12131038" cy="4330696"/>
          </a:xfrm>
          <a:prstGeom prst="rect">
            <a:avLst/>
          </a:prstGeom>
        </p:spPr>
      </p:pic>
      <p:sp>
        <p:nvSpPr>
          <p:cNvPr id="19" name="Rectángulo 18"/>
          <p:cNvSpPr/>
          <p:nvPr/>
        </p:nvSpPr>
        <p:spPr>
          <a:xfrm>
            <a:off x="60960" y="3416301"/>
            <a:ext cx="12062349" cy="1123070"/>
          </a:xfrm>
          <a:prstGeom prst="rect">
            <a:avLst/>
          </a:prstGeom>
          <a:noFill/>
          <a:ln w="47625">
            <a:solidFill>
              <a:schemeClr val="accent1">
                <a:shade val="50000"/>
                <a:alpha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uadroTexto 15"/>
          <p:cNvSpPr txBox="1"/>
          <p:nvPr/>
        </p:nvSpPr>
        <p:spPr>
          <a:xfrm>
            <a:off x="381000" y="5461191"/>
            <a:ext cx="2933700" cy="369332"/>
          </a:xfrm>
          <a:prstGeom prst="rect">
            <a:avLst/>
          </a:prstGeom>
          <a:noFill/>
        </p:spPr>
        <p:txBody>
          <a:bodyPr wrap="square" rtlCol="0">
            <a:spAutoFit/>
          </a:bodyPr>
          <a:lstStyle/>
          <a:p>
            <a:r>
              <a:rPr lang="en-US" dirty="0" smtClean="0"/>
              <a:t>Extinction coefficient [km</a:t>
            </a:r>
            <a:r>
              <a:rPr lang="en-US" baseline="30000" dirty="0" smtClean="0"/>
              <a:t>-1</a:t>
            </a:r>
            <a:r>
              <a:rPr lang="en-US" dirty="0" smtClean="0"/>
              <a:t>] </a:t>
            </a:r>
            <a:endParaRPr lang="en-US" dirty="0"/>
          </a:p>
        </p:txBody>
      </p:sp>
      <p:sp>
        <p:nvSpPr>
          <p:cNvPr id="10" name="CuadroTexto 9"/>
          <p:cNvSpPr txBox="1"/>
          <p:nvPr/>
        </p:nvSpPr>
        <p:spPr>
          <a:xfrm>
            <a:off x="3302001" y="5563908"/>
            <a:ext cx="4914392" cy="120032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s-ES" dirty="0" err="1" smtClean="0">
                <a:solidFill>
                  <a:schemeClr val="tx1"/>
                </a:solidFill>
              </a:rPr>
              <a:t>Observation</a:t>
            </a:r>
            <a:endParaRPr lang="es-ES" dirty="0" smtClean="0">
              <a:solidFill>
                <a:schemeClr val="tx1"/>
              </a:solidFill>
            </a:endParaRPr>
          </a:p>
          <a:p>
            <a:r>
              <a:rPr lang="es-ES" dirty="0" smtClean="0">
                <a:solidFill>
                  <a:srgbClr val="00B050"/>
                </a:solidFill>
              </a:rPr>
              <a:t>No </a:t>
            </a:r>
            <a:r>
              <a:rPr lang="es-ES" dirty="0" err="1" smtClean="0">
                <a:solidFill>
                  <a:srgbClr val="00B050"/>
                </a:solidFill>
              </a:rPr>
              <a:t>assimilation</a:t>
            </a:r>
            <a:endParaRPr lang="es-ES" dirty="0" smtClean="0">
              <a:solidFill>
                <a:srgbClr val="00B050"/>
              </a:solidFill>
            </a:endParaRPr>
          </a:p>
          <a:p>
            <a:r>
              <a:rPr lang="es-ES" dirty="0" err="1" smtClean="0">
                <a:solidFill>
                  <a:srgbClr val="FF0000"/>
                </a:solidFill>
              </a:rPr>
              <a:t>Forecast</a:t>
            </a:r>
            <a:r>
              <a:rPr lang="es-ES" dirty="0" smtClean="0">
                <a:solidFill>
                  <a:srgbClr val="FF0000"/>
                </a:solidFill>
              </a:rPr>
              <a:t> run (1 </a:t>
            </a:r>
            <a:r>
              <a:rPr lang="es-ES" dirty="0" err="1" smtClean="0">
                <a:solidFill>
                  <a:srgbClr val="FF0000"/>
                </a:solidFill>
              </a:rPr>
              <a:t>day</a:t>
            </a:r>
            <a:r>
              <a:rPr lang="es-ES" dirty="0" smtClean="0">
                <a:solidFill>
                  <a:srgbClr val="FF0000"/>
                </a:solidFill>
              </a:rPr>
              <a:t> run </a:t>
            </a:r>
            <a:r>
              <a:rPr lang="es-ES" dirty="0" err="1" smtClean="0">
                <a:solidFill>
                  <a:srgbClr val="FF0000"/>
                </a:solidFill>
              </a:rPr>
              <a:t>from</a:t>
            </a:r>
            <a:r>
              <a:rPr lang="es-ES" dirty="0" smtClean="0">
                <a:solidFill>
                  <a:srgbClr val="FF0000"/>
                </a:solidFill>
              </a:rPr>
              <a:t> </a:t>
            </a:r>
            <a:r>
              <a:rPr lang="es-ES" dirty="0" err="1" smtClean="0">
                <a:solidFill>
                  <a:srgbClr val="FF0000"/>
                </a:solidFill>
              </a:rPr>
              <a:t>previous</a:t>
            </a:r>
            <a:r>
              <a:rPr lang="es-ES" dirty="0" smtClean="0">
                <a:solidFill>
                  <a:srgbClr val="FF0000"/>
                </a:solidFill>
              </a:rPr>
              <a:t> </a:t>
            </a:r>
            <a:r>
              <a:rPr lang="es-ES" dirty="0" err="1" smtClean="0">
                <a:solidFill>
                  <a:srgbClr val="FF0000"/>
                </a:solidFill>
              </a:rPr>
              <a:t>analysis</a:t>
            </a:r>
            <a:r>
              <a:rPr lang="es-ES" dirty="0" smtClean="0">
                <a:solidFill>
                  <a:srgbClr val="FF0000"/>
                </a:solidFill>
              </a:rPr>
              <a:t>)</a:t>
            </a:r>
          </a:p>
          <a:p>
            <a:r>
              <a:rPr lang="es-ES" dirty="0" err="1">
                <a:solidFill>
                  <a:srgbClr val="0070C0"/>
                </a:solidFill>
              </a:rPr>
              <a:t>A</a:t>
            </a:r>
            <a:r>
              <a:rPr lang="es-ES" dirty="0" err="1" smtClean="0">
                <a:solidFill>
                  <a:srgbClr val="0070C0"/>
                </a:solidFill>
              </a:rPr>
              <a:t>nalysis</a:t>
            </a:r>
            <a:endParaRPr lang="en-GB" dirty="0">
              <a:solidFill>
                <a:srgbClr val="0070C0"/>
              </a:solidFill>
            </a:endParaRPr>
          </a:p>
        </p:txBody>
      </p:sp>
    </p:spTree>
    <p:extLst>
      <p:ext uri="{BB962C8B-B14F-4D97-AF65-F5344CB8AC3E}">
        <p14:creationId xmlns:p14="http://schemas.microsoft.com/office/powerpoint/2010/main" val="2131305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1427-969B-4D8D-B5C3-6532A9AC9225}"/>
              </a:ext>
            </a:extLst>
          </p:cNvPr>
          <p:cNvSpPr>
            <a:spLocks noGrp="1"/>
          </p:cNvSpPr>
          <p:nvPr>
            <p:ph type="title"/>
          </p:nvPr>
        </p:nvSpPr>
        <p:spPr/>
        <p:txBody>
          <a:bodyPr/>
          <a:lstStyle/>
          <a:p>
            <a:r>
              <a:rPr lang="en-US" dirty="0" smtClean="0"/>
              <a:t>Profiles for the assimilated observations</a:t>
            </a:r>
            <a:endParaRPr lang="en-US" dirty="0"/>
          </a:p>
        </p:txBody>
      </p:sp>
      <p:sp>
        <p:nvSpPr>
          <p:cNvPr id="6" name="CuadroTexto 5"/>
          <p:cNvSpPr txBox="1"/>
          <p:nvPr/>
        </p:nvSpPr>
        <p:spPr>
          <a:xfrm>
            <a:off x="9126157" y="6104368"/>
            <a:ext cx="3755572" cy="369332"/>
          </a:xfrm>
          <a:prstGeom prst="rect">
            <a:avLst/>
          </a:prstGeom>
          <a:noFill/>
        </p:spPr>
        <p:txBody>
          <a:bodyPr wrap="square" rtlCol="0">
            <a:spAutoFit/>
          </a:bodyPr>
          <a:lstStyle/>
          <a:p>
            <a:r>
              <a:rPr lang="es-ES" dirty="0" err="1" smtClean="0"/>
              <a:t>Limassol</a:t>
            </a:r>
            <a:r>
              <a:rPr lang="es-ES" dirty="0" smtClean="0"/>
              <a:t>, 20/04/2017, 13UTC</a:t>
            </a:r>
            <a:endParaRPr lang="en-GB" dirty="0"/>
          </a:p>
        </p:txBody>
      </p:sp>
      <p:sp>
        <p:nvSpPr>
          <p:cNvPr id="8" name="CuadroTexto 7"/>
          <p:cNvSpPr txBox="1"/>
          <p:nvPr/>
        </p:nvSpPr>
        <p:spPr>
          <a:xfrm>
            <a:off x="464803" y="849420"/>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9" name="CuadroTexto 8"/>
          <p:cNvSpPr txBox="1"/>
          <p:nvPr/>
        </p:nvSpPr>
        <p:spPr>
          <a:xfrm>
            <a:off x="3516179" y="851133"/>
            <a:ext cx="2566416" cy="369332"/>
          </a:xfrm>
          <a:prstGeom prst="rect">
            <a:avLst/>
          </a:prstGeom>
          <a:noFill/>
        </p:spPr>
        <p:txBody>
          <a:bodyPr wrap="square" rtlCol="0">
            <a:spAutoFit/>
          </a:bodyPr>
          <a:lstStyle/>
          <a:p>
            <a:r>
              <a:rPr lang="es-ES" dirty="0"/>
              <a:t> </a:t>
            </a:r>
            <a:r>
              <a:rPr lang="es-ES" b="1" dirty="0" smtClean="0"/>
              <a:t>2 </a:t>
            </a:r>
            <a:r>
              <a:rPr lang="es-ES" b="1" dirty="0" err="1" smtClean="0"/>
              <a:t>meteo</a:t>
            </a:r>
            <a:r>
              <a:rPr lang="es-ES" dirty="0" smtClean="0"/>
              <a:t>, 1 </a:t>
            </a:r>
            <a:r>
              <a:rPr lang="es-ES" dirty="0" err="1" smtClean="0"/>
              <a:t>dust</a:t>
            </a:r>
            <a:r>
              <a:rPr lang="es-ES" dirty="0" smtClean="0"/>
              <a:t> </a:t>
            </a:r>
            <a:r>
              <a:rPr lang="es-ES" dirty="0" err="1" smtClean="0"/>
              <a:t>scheme</a:t>
            </a:r>
            <a:endParaRPr lang="en-GB" dirty="0"/>
          </a:p>
        </p:txBody>
      </p:sp>
      <p:sp>
        <p:nvSpPr>
          <p:cNvPr id="10" name="CuadroTexto 9"/>
          <p:cNvSpPr txBox="1"/>
          <p:nvPr/>
        </p:nvSpPr>
        <p:spPr>
          <a:xfrm>
            <a:off x="6497272" y="851133"/>
            <a:ext cx="2566416" cy="369332"/>
          </a:xfrm>
          <a:prstGeom prst="rect">
            <a:avLst/>
          </a:prstGeom>
          <a:noFill/>
        </p:spPr>
        <p:txBody>
          <a:bodyPr wrap="square" rtlCol="0">
            <a:spAutoFit/>
          </a:bodyPr>
          <a:lstStyle/>
          <a:p>
            <a:r>
              <a:rPr lang="es-ES" dirty="0"/>
              <a:t> </a:t>
            </a:r>
            <a:r>
              <a:rPr lang="es-ES" dirty="0" smtClean="0"/>
              <a:t>1 </a:t>
            </a:r>
            <a:r>
              <a:rPr lang="es-ES"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11" name="CuadroTexto 10"/>
          <p:cNvSpPr txBox="1"/>
          <p:nvPr/>
        </p:nvSpPr>
        <p:spPr>
          <a:xfrm>
            <a:off x="9478364" y="851366"/>
            <a:ext cx="2713635" cy="369332"/>
          </a:xfrm>
          <a:prstGeom prst="rect">
            <a:avLst/>
          </a:prstGeom>
          <a:noFill/>
        </p:spPr>
        <p:txBody>
          <a:bodyPr wrap="square" rtlCol="0">
            <a:spAutoFit/>
          </a:bodyPr>
          <a:lstStyle/>
          <a:p>
            <a:r>
              <a:rPr lang="es-ES" b="1" dirty="0"/>
              <a:t> </a:t>
            </a:r>
            <a:r>
              <a:rPr lang="es-ES" b="1" dirty="0" smtClean="0"/>
              <a:t>2 </a:t>
            </a:r>
            <a:r>
              <a:rPr lang="es-ES" b="1" dirty="0" err="1" smtClean="0"/>
              <a:t>meteo</a:t>
            </a:r>
            <a:r>
              <a:rPr lang="es-ES" dirty="0" smtClean="0"/>
              <a:t>, </a:t>
            </a:r>
            <a:r>
              <a:rPr lang="es-ES" b="1" dirty="0" smtClean="0"/>
              <a:t>2 </a:t>
            </a:r>
            <a:r>
              <a:rPr lang="es-ES" b="1" dirty="0" err="1" smtClean="0"/>
              <a:t>dust</a:t>
            </a:r>
            <a:r>
              <a:rPr lang="es-ES" b="1" dirty="0" smtClean="0"/>
              <a:t> </a:t>
            </a:r>
            <a:r>
              <a:rPr lang="es-ES" b="1" dirty="0" err="1" smtClean="0"/>
              <a:t>schemes</a:t>
            </a:r>
            <a:endParaRPr lang="en-GB" b="1" dirty="0"/>
          </a:p>
        </p:txBody>
      </p:sp>
      <p:sp>
        <p:nvSpPr>
          <p:cNvPr id="12" name="Rectángulo 11"/>
          <p:cNvSpPr/>
          <p:nvPr/>
        </p:nvSpPr>
        <p:spPr>
          <a:xfrm>
            <a:off x="464803" y="4235196"/>
            <a:ext cx="11658505" cy="755904"/>
          </a:xfrm>
          <a:prstGeom prst="rect">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p:cNvSpPr/>
          <p:nvPr/>
        </p:nvSpPr>
        <p:spPr>
          <a:xfrm>
            <a:off x="215901" y="4006511"/>
            <a:ext cx="11907408" cy="977359"/>
          </a:xfrm>
          <a:prstGeom prst="rect">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1" y="1225982"/>
            <a:ext cx="12131038" cy="4330695"/>
          </a:xfrm>
          <a:prstGeom prst="rect">
            <a:avLst/>
          </a:prstGeom>
        </p:spPr>
      </p:pic>
      <p:sp>
        <p:nvSpPr>
          <p:cNvPr id="15" name="Rectángulo 14"/>
          <p:cNvSpPr/>
          <p:nvPr/>
        </p:nvSpPr>
        <p:spPr>
          <a:xfrm>
            <a:off x="60960" y="3543301"/>
            <a:ext cx="12062349" cy="1123070"/>
          </a:xfrm>
          <a:prstGeom prst="rect">
            <a:avLst/>
          </a:prstGeom>
          <a:noFill/>
          <a:ln w="47625">
            <a:solidFill>
              <a:schemeClr val="accent1">
                <a:shade val="50000"/>
                <a:alpha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uadroTexto 16"/>
          <p:cNvSpPr txBox="1"/>
          <p:nvPr/>
        </p:nvSpPr>
        <p:spPr>
          <a:xfrm>
            <a:off x="381000" y="5461191"/>
            <a:ext cx="2933700" cy="369332"/>
          </a:xfrm>
          <a:prstGeom prst="rect">
            <a:avLst/>
          </a:prstGeom>
          <a:noFill/>
        </p:spPr>
        <p:txBody>
          <a:bodyPr wrap="square" rtlCol="0">
            <a:spAutoFit/>
          </a:bodyPr>
          <a:lstStyle/>
          <a:p>
            <a:r>
              <a:rPr lang="en-US" dirty="0" smtClean="0"/>
              <a:t>Extinction coefficient [km</a:t>
            </a:r>
            <a:r>
              <a:rPr lang="en-US" baseline="30000" dirty="0" smtClean="0"/>
              <a:t>-1</a:t>
            </a:r>
            <a:r>
              <a:rPr lang="en-US" dirty="0" smtClean="0"/>
              <a:t>] </a:t>
            </a:r>
            <a:endParaRPr lang="en-US" dirty="0"/>
          </a:p>
        </p:txBody>
      </p:sp>
      <p:sp>
        <p:nvSpPr>
          <p:cNvPr id="7" name="CuadroTexto 6"/>
          <p:cNvSpPr txBox="1"/>
          <p:nvPr/>
        </p:nvSpPr>
        <p:spPr>
          <a:xfrm>
            <a:off x="3302001" y="5563908"/>
            <a:ext cx="4914392" cy="120032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s-ES" dirty="0" err="1" smtClean="0">
                <a:solidFill>
                  <a:schemeClr val="tx1"/>
                </a:solidFill>
              </a:rPr>
              <a:t>Observation</a:t>
            </a:r>
            <a:endParaRPr lang="es-ES" dirty="0" smtClean="0">
              <a:solidFill>
                <a:schemeClr val="tx1"/>
              </a:solidFill>
            </a:endParaRPr>
          </a:p>
          <a:p>
            <a:r>
              <a:rPr lang="es-ES" dirty="0" smtClean="0">
                <a:solidFill>
                  <a:srgbClr val="00B050"/>
                </a:solidFill>
              </a:rPr>
              <a:t>No </a:t>
            </a:r>
            <a:r>
              <a:rPr lang="es-ES" dirty="0" err="1" smtClean="0">
                <a:solidFill>
                  <a:srgbClr val="00B050"/>
                </a:solidFill>
              </a:rPr>
              <a:t>assimilation</a:t>
            </a:r>
            <a:endParaRPr lang="es-ES" dirty="0" smtClean="0">
              <a:solidFill>
                <a:srgbClr val="00B050"/>
              </a:solidFill>
            </a:endParaRPr>
          </a:p>
          <a:p>
            <a:r>
              <a:rPr lang="es-ES" dirty="0" err="1" smtClean="0">
                <a:solidFill>
                  <a:srgbClr val="FF0000"/>
                </a:solidFill>
              </a:rPr>
              <a:t>Forecast</a:t>
            </a:r>
            <a:r>
              <a:rPr lang="es-ES" dirty="0" smtClean="0">
                <a:solidFill>
                  <a:srgbClr val="FF0000"/>
                </a:solidFill>
              </a:rPr>
              <a:t> run (1 </a:t>
            </a:r>
            <a:r>
              <a:rPr lang="es-ES" dirty="0" err="1" smtClean="0">
                <a:solidFill>
                  <a:srgbClr val="FF0000"/>
                </a:solidFill>
              </a:rPr>
              <a:t>day</a:t>
            </a:r>
            <a:r>
              <a:rPr lang="es-ES" dirty="0" smtClean="0">
                <a:solidFill>
                  <a:srgbClr val="FF0000"/>
                </a:solidFill>
              </a:rPr>
              <a:t> run </a:t>
            </a:r>
            <a:r>
              <a:rPr lang="es-ES" dirty="0" err="1" smtClean="0">
                <a:solidFill>
                  <a:srgbClr val="FF0000"/>
                </a:solidFill>
              </a:rPr>
              <a:t>from</a:t>
            </a:r>
            <a:r>
              <a:rPr lang="es-ES" dirty="0" smtClean="0">
                <a:solidFill>
                  <a:srgbClr val="FF0000"/>
                </a:solidFill>
              </a:rPr>
              <a:t> </a:t>
            </a:r>
            <a:r>
              <a:rPr lang="es-ES" dirty="0" err="1" smtClean="0">
                <a:solidFill>
                  <a:srgbClr val="FF0000"/>
                </a:solidFill>
              </a:rPr>
              <a:t>previous</a:t>
            </a:r>
            <a:r>
              <a:rPr lang="es-ES" dirty="0" smtClean="0">
                <a:solidFill>
                  <a:srgbClr val="FF0000"/>
                </a:solidFill>
              </a:rPr>
              <a:t> </a:t>
            </a:r>
            <a:r>
              <a:rPr lang="es-ES" dirty="0" err="1" smtClean="0">
                <a:solidFill>
                  <a:srgbClr val="FF0000"/>
                </a:solidFill>
              </a:rPr>
              <a:t>analysis</a:t>
            </a:r>
            <a:r>
              <a:rPr lang="es-ES" dirty="0" smtClean="0">
                <a:solidFill>
                  <a:srgbClr val="FF0000"/>
                </a:solidFill>
              </a:rPr>
              <a:t>)</a:t>
            </a:r>
          </a:p>
          <a:p>
            <a:r>
              <a:rPr lang="es-ES" dirty="0" err="1">
                <a:solidFill>
                  <a:srgbClr val="0070C0"/>
                </a:solidFill>
              </a:rPr>
              <a:t>A</a:t>
            </a:r>
            <a:r>
              <a:rPr lang="es-ES" dirty="0" err="1" smtClean="0">
                <a:solidFill>
                  <a:srgbClr val="0070C0"/>
                </a:solidFill>
              </a:rPr>
              <a:t>nalysis</a:t>
            </a:r>
            <a:endParaRPr lang="en-GB" dirty="0">
              <a:solidFill>
                <a:srgbClr val="0070C0"/>
              </a:solidFill>
            </a:endParaRPr>
          </a:p>
        </p:txBody>
      </p:sp>
    </p:spTree>
    <p:extLst>
      <p:ext uri="{BB962C8B-B14F-4D97-AF65-F5344CB8AC3E}">
        <p14:creationId xmlns:p14="http://schemas.microsoft.com/office/powerpoint/2010/main" val="3164233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4767</TotalTime>
  <Words>2593</Words>
  <Application>Microsoft Office PowerPoint</Application>
  <PresentationFormat>Panorámica</PresentationFormat>
  <Paragraphs>352</Paragraphs>
  <Slides>22</Slides>
  <Notes>16</Notes>
  <HiddenSlides>5</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ＭＳ Ｐゴシック</vt:lpstr>
      <vt:lpstr>Arial</vt:lpstr>
      <vt:lpstr>Calibri</vt:lpstr>
      <vt:lpstr>Calibri Light</vt:lpstr>
      <vt:lpstr>Gigi</vt:lpstr>
      <vt:lpstr>Tema de Office</vt:lpstr>
      <vt:lpstr>Assimilating vertical profiles of dust observations with ensemble meteorological initial and boundary conditions</vt:lpstr>
      <vt:lpstr>Case of study</vt:lpstr>
      <vt:lpstr>Case of study</vt:lpstr>
      <vt:lpstr>Model and Data Assimilation setup</vt:lpstr>
      <vt:lpstr>Experiments description</vt:lpstr>
      <vt:lpstr>Dust Aerosol Optical Depth 532 nm Analyses</vt:lpstr>
      <vt:lpstr>Profiles for the assimilated observations</vt:lpstr>
      <vt:lpstr>Profiles for the assimilated observations</vt:lpstr>
      <vt:lpstr>Profiles for the assimilated observations</vt:lpstr>
      <vt:lpstr>Profiles for the assimilated observations</vt:lpstr>
      <vt:lpstr>Profiles over Haifa (not assimilated)</vt:lpstr>
      <vt:lpstr>Profiles over Haifa (not assimilated)</vt:lpstr>
      <vt:lpstr>Profiles over Haifa (not assimilated)</vt:lpstr>
      <vt:lpstr>Summary</vt:lpstr>
      <vt:lpstr>Presentación de PowerPoint</vt:lpstr>
      <vt:lpstr>Motivation</vt:lpstr>
      <vt:lpstr>Profiles for the assimilated observations</vt:lpstr>
      <vt:lpstr>Ensemble-Based Data Assimilation at BSC</vt:lpstr>
      <vt:lpstr>Uncalibrated attenuated backscatter (Limassol)</vt:lpstr>
      <vt:lpstr>Summary</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BSC Slides v.1</dc:title>
  <dc:creator>BSC-CNS</dc:creator>
  <cp:lastModifiedBy>Jeronimo Escribano</cp:lastModifiedBy>
  <cp:revision>406</cp:revision>
  <dcterms:created xsi:type="dcterms:W3CDTF">2016-07-07T10:13:32Z</dcterms:created>
  <dcterms:modified xsi:type="dcterms:W3CDTF">2019-04-11T20:47:16Z</dcterms:modified>
</cp:coreProperties>
</file>