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 id="2147483670" r:id="rId3"/>
    <p:sldMasterId id="2147483675" r:id="rId4"/>
    <p:sldMasterId id="2147483680" r:id="rId5"/>
    <p:sldMasterId id="2147483685" r:id="rId6"/>
  </p:sldMasterIdLst>
  <p:notesMasterIdLst>
    <p:notesMasterId r:id="rId92"/>
  </p:notesMasterIdLst>
  <p:handoutMasterIdLst>
    <p:handoutMasterId r:id="rId93"/>
  </p:handoutMasterIdLst>
  <p:sldIdLst>
    <p:sldId id="256" r:id="rId7"/>
    <p:sldId id="261" r:id="rId8"/>
    <p:sldId id="282" r:id="rId9"/>
    <p:sldId id="284" r:id="rId10"/>
    <p:sldId id="285" r:id="rId11"/>
    <p:sldId id="286" r:id="rId12"/>
    <p:sldId id="287" r:id="rId13"/>
    <p:sldId id="288" r:id="rId14"/>
    <p:sldId id="289" r:id="rId15"/>
    <p:sldId id="344" r:id="rId16"/>
    <p:sldId id="281" r:id="rId17"/>
    <p:sldId id="332" r:id="rId18"/>
    <p:sldId id="339" r:id="rId19"/>
    <p:sldId id="345" r:id="rId20"/>
    <p:sldId id="347" r:id="rId21"/>
    <p:sldId id="354" r:id="rId22"/>
    <p:sldId id="350" r:id="rId23"/>
    <p:sldId id="353" r:id="rId24"/>
    <p:sldId id="352" r:id="rId25"/>
    <p:sldId id="343" r:id="rId26"/>
    <p:sldId id="262" r:id="rId27"/>
    <p:sldId id="266" r:id="rId28"/>
    <p:sldId id="268" r:id="rId29"/>
    <p:sldId id="269" r:id="rId30"/>
    <p:sldId id="278" r:id="rId31"/>
    <p:sldId id="275" r:id="rId32"/>
    <p:sldId id="279" r:id="rId33"/>
    <p:sldId id="280" r:id="rId34"/>
    <p:sldId id="276" r:id="rId35"/>
    <p:sldId id="355" r:id="rId36"/>
    <p:sldId id="277" r:id="rId37"/>
    <p:sldId id="374" r:id="rId38"/>
    <p:sldId id="375" r:id="rId39"/>
    <p:sldId id="376" r:id="rId40"/>
    <p:sldId id="377" r:id="rId41"/>
    <p:sldId id="271" r:id="rId42"/>
    <p:sldId id="270" r:id="rId43"/>
    <p:sldId id="378" r:id="rId44"/>
    <p:sldId id="273" r:id="rId45"/>
    <p:sldId id="379" r:id="rId46"/>
    <p:sldId id="380" r:id="rId47"/>
    <p:sldId id="381" r:id="rId48"/>
    <p:sldId id="263" r:id="rId49"/>
    <p:sldId id="382" r:id="rId50"/>
    <p:sldId id="383" r:id="rId51"/>
    <p:sldId id="384" r:id="rId52"/>
    <p:sldId id="385" r:id="rId53"/>
    <p:sldId id="386" r:id="rId54"/>
    <p:sldId id="387" r:id="rId55"/>
    <p:sldId id="388" r:id="rId56"/>
    <p:sldId id="389" r:id="rId57"/>
    <p:sldId id="390" r:id="rId58"/>
    <p:sldId id="391" r:id="rId59"/>
    <p:sldId id="392" r:id="rId60"/>
    <p:sldId id="393" r:id="rId61"/>
    <p:sldId id="394" r:id="rId62"/>
    <p:sldId id="395" r:id="rId63"/>
    <p:sldId id="396" r:id="rId64"/>
    <p:sldId id="397" r:id="rId65"/>
    <p:sldId id="398" r:id="rId66"/>
    <p:sldId id="399" r:id="rId67"/>
    <p:sldId id="400" r:id="rId68"/>
    <p:sldId id="401" r:id="rId69"/>
    <p:sldId id="356" r:id="rId70"/>
    <p:sldId id="357" r:id="rId71"/>
    <p:sldId id="265" r:id="rId72"/>
    <p:sldId id="358" r:id="rId73"/>
    <p:sldId id="359" r:id="rId74"/>
    <p:sldId id="274" r:id="rId75"/>
    <p:sldId id="360" r:id="rId76"/>
    <p:sldId id="361" r:id="rId77"/>
    <p:sldId id="362" r:id="rId78"/>
    <p:sldId id="363" r:id="rId79"/>
    <p:sldId id="364" r:id="rId80"/>
    <p:sldId id="365" r:id="rId81"/>
    <p:sldId id="366" r:id="rId82"/>
    <p:sldId id="283" r:id="rId83"/>
    <p:sldId id="367" r:id="rId84"/>
    <p:sldId id="368" r:id="rId85"/>
    <p:sldId id="369" r:id="rId86"/>
    <p:sldId id="370" r:id="rId87"/>
    <p:sldId id="371" r:id="rId88"/>
    <p:sldId id="272" r:id="rId89"/>
    <p:sldId id="372" r:id="rId90"/>
    <p:sldId id="373" r:id="rId9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200">
          <p15:clr>
            <a:srgbClr val="A4A3A4"/>
          </p15:clr>
        </p15:guide>
        <p15:guide id="4" pos="50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7D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92"/>
    <p:restoredTop sz="94718"/>
  </p:normalViewPr>
  <p:slideViewPr>
    <p:cSldViewPr>
      <p:cViewPr varScale="1">
        <p:scale>
          <a:sx n="92" d="100"/>
          <a:sy n="92" d="100"/>
        </p:scale>
        <p:origin x="1416" y="176"/>
      </p:cViewPr>
      <p:guideLst>
        <p:guide orient="horz" pos="2160"/>
        <p:guide pos="2880"/>
        <p:guide orient="horz" pos="1200"/>
        <p:guide pos="5039"/>
      </p:guideLst>
    </p:cSldViewPr>
  </p:slideViewPr>
  <p:notesTextViewPr>
    <p:cViewPr>
      <p:scale>
        <a:sx n="100" d="100"/>
        <a:sy n="100" d="100"/>
      </p:scale>
      <p:origin x="0" y="0"/>
    </p:cViewPr>
  </p:notesTextViewPr>
  <p:notesViewPr>
    <p:cSldViewPr>
      <p:cViewPr varScale="1">
        <p:scale>
          <a:sx n="53" d="100"/>
          <a:sy n="53" d="100"/>
        </p:scale>
        <p:origin x="-285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viewProps" Target="viewProp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user\CloudStation\Lavori%20in%20Corso\VISCA\General%20Meeting%20Dec2018\results%20for%20GM201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
          <c:order val="0"/>
          <c:tx>
            <c:strRef>
              <c:f>Sheet1!$J$1</c:f>
              <c:strCache>
                <c:ptCount val="1"/>
                <c:pt idx="0">
                  <c:v>BrixSim</c:v>
                </c:pt>
              </c:strCache>
            </c:strRef>
          </c:tx>
          <c:spPr>
            <a:ln w="25400">
              <a:noFill/>
            </a:ln>
          </c:spPr>
          <c:marker>
            <c:symbol val="diamond"/>
            <c:size val="8"/>
            <c:spPr>
              <a:noFill/>
              <a:ln>
                <a:solidFill>
                  <a:schemeClr val="tx1"/>
                </a:solidFill>
              </a:ln>
            </c:spPr>
          </c:marker>
          <c:xVal>
            <c:numRef>
              <c:f>Sheet1!$I$17:$I$20</c:f>
              <c:numCache>
                <c:formatCode>General</c:formatCode>
                <c:ptCount val="4"/>
                <c:pt idx="0">
                  <c:v>23.05</c:v>
                </c:pt>
                <c:pt idx="1">
                  <c:v>20.149999999999999</c:v>
                </c:pt>
                <c:pt idx="2">
                  <c:v>21.02</c:v>
                </c:pt>
                <c:pt idx="3">
                  <c:v>21.2</c:v>
                </c:pt>
              </c:numCache>
            </c:numRef>
          </c:xVal>
          <c:yVal>
            <c:numRef>
              <c:f>Sheet1!$J$17:$J$20</c:f>
              <c:numCache>
                <c:formatCode>General</c:formatCode>
                <c:ptCount val="4"/>
                <c:pt idx="0">
                  <c:v>23.361432495006401</c:v>
                </c:pt>
                <c:pt idx="1">
                  <c:v>23.361432495006401</c:v>
                </c:pt>
                <c:pt idx="2">
                  <c:v>21.974699133246901</c:v>
                </c:pt>
                <c:pt idx="3">
                  <c:v>21.974699133246901</c:v>
                </c:pt>
              </c:numCache>
            </c:numRef>
          </c:yVal>
          <c:smooth val="0"/>
          <c:extLst>
            <c:ext xmlns:c16="http://schemas.microsoft.com/office/drawing/2014/chart" uri="{C3380CC4-5D6E-409C-BE32-E72D297353CC}">
              <c16:uniqueId val="{00000000-2D05-4AA3-9B1C-B60D7668EE21}"/>
            </c:ext>
          </c:extLst>
        </c:ser>
        <c:ser>
          <c:idx val="2"/>
          <c:order val="1"/>
          <c:tx>
            <c:strRef>
              <c:f>Sheet1!$J$1</c:f>
              <c:strCache>
                <c:ptCount val="1"/>
                <c:pt idx="0">
                  <c:v>BrixSim</c:v>
                </c:pt>
              </c:strCache>
            </c:strRef>
          </c:tx>
          <c:spPr>
            <a:ln w="25400" cap="rnd">
              <a:noFill/>
              <a:round/>
            </a:ln>
            <a:effectLst/>
          </c:spPr>
          <c:marker>
            <c:symbol val="circle"/>
            <c:size val="8"/>
            <c:spPr>
              <a:noFill/>
              <a:ln>
                <a:solidFill>
                  <a:schemeClr val="tx1"/>
                </a:solidFill>
              </a:ln>
            </c:spPr>
          </c:marker>
          <c:xVal>
            <c:numRef>
              <c:f>Sheet1!$I$2:$I$6</c:f>
              <c:numCache>
                <c:formatCode>General</c:formatCode>
                <c:ptCount val="5"/>
                <c:pt idx="0">
                  <c:v>25.3</c:v>
                </c:pt>
                <c:pt idx="1">
                  <c:v>25.1</c:v>
                </c:pt>
                <c:pt idx="2">
                  <c:v>22.4</c:v>
                </c:pt>
                <c:pt idx="3">
                  <c:v>24.8</c:v>
                </c:pt>
                <c:pt idx="4">
                  <c:v>24.1</c:v>
                </c:pt>
              </c:numCache>
            </c:numRef>
          </c:xVal>
          <c:yVal>
            <c:numRef>
              <c:f>Sheet1!$J$2:$J$6</c:f>
              <c:numCache>
                <c:formatCode>General</c:formatCode>
                <c:ptCount val="5"/>
                <c:pt idx="0">
                  <c:v>23.811576405444601</c:v>
                </c:pt>
                <c:pt idx="1">
                  <c:v>24.149306214861099</c:v>
                </c:pt>
                <c:pt idx="2">
                  <c:v>23.780456015818601</c:v>
                </c:pt>
                <c:pt idx="3">
                  <c:v>24.895214447794199</c:v>
                </c:pt>
                <c:pt idx="4">
                  <c:v>24.7081695818075</c:v>
                </c:pt>
              </c:numCache>
            </c:numRef>
          </c:yVal>
          <c:smooth val="0"/>
          <c:extLst>
            <c:ext xmlns:c16="http://schemas.microsoft.com/office/drawing/2014/chart" uri="{C3380CC4-5D6E-409C-BE32-E72D297353CC}">
              <c16:uniqueId val="{00000001-2D05-4AA3-9B1C-B60D7668EE21}"/>
            </c:ext>
          </c:extLst>
        </c:ser>
        <c:ser>
          <c:idx val="3"/>
          <c:order val="2"/>
          <c:tx>
            <c:strRef>
              <c:f>Sheet1!$J$1</c:f>
              <c:strCache>
                <c:ptCount val="1"/>
                <c:pt idx="0">
                  <c:v>BrixSim</c:v>
                </c:pt>
              </c:strCache>
            </c:strRef>
          </c:tx>
          <c:spPr>
            <a:ln w="25400" cap="rnd">
              <a:noFill/>
              <a:round/>
            </a:ln>
            <a:effectLst/>
          </c:spPr>
          <c:marker>
            <c:symbol val="circle"/>
            <c:size val="8"/>
            <c:spPr>
              <a:solidFill>
                <a:schemeClr val="tx1"/>
              </a:solidFill>
              <a:ln>
                <a:solidFill>
                  <a:schemeClr val="tx1"/>
                </a:solidFill>
              </a:ln>
            </c:spPr>
          </c:marker>
          <c:xVal>
            <c:numRef>
              <c:f>Sheet1!$I$7:$I$16</c:f>
              <c:numCache>
                <c:formatCode>General</c:formatCode>
                <c:ptCount val="10"/>
                <c:pt idx="0">
                  <c:v>24.5</c:v>
                </c:pt>
                <c:pt idx="1">
                  <c:v>24.2</c:v>
                </c:pt>
                <c:pt idx="2">
                  <c:v>23.25</c:v>
                </c:pt>
                <c:pt idx="3">
                  <c:v>24.2</c:v>
                </c:pt>
                <c:pt idx="4">
                  <c:v>24</c:v>
                </c:pt>
                <c:pt idx="5">
                  <c:v>23.7</c:v>
                </c:pt>
                <c:pt idx="6">
                  <c:v>23.78</c:v>
                </c:pt>
                <c:pt idx="7">
                  <c:v>23.5</c:v>
                </c:pt>
                <c:pt idx="8">
                  <c:v>24.28</c:v>
                </c:pt>
                <c:pt idx="9">
                  <c:v>22.9</c:v>
                </c:pt>
              </c:numCache>
            </c:numRef>
          </c:xVal>
          <c:yVal>
            <c:numRef>
              <c:f>Sheet1!$J$7:$J$16</c:f>
              <c:numCache>
                <c:formatCode>General</c:formatCode>
                <c:ptCount val="10"/>
                <c:pt idx="0">
                  <c:v>23.823740062911</c:v>
                </c:pt>
                <c:pt idx="1">
                  <c:v>23.827701495438401</c:v>
                </c:pt>
                <c:pt idx="2">
                  <c:v>22.543295238063699</c:v>
                </c:pt>
                <c:pt idx="3">
                  <c:v>20.789521761916902</c:v>
                </c:pt>
                <c:pt idx="4">
                  <c:v>24.403294367192601</c:v>
                </c:pt>
                <c:pt idx="5">
                  <c:v>24.300812258315499</c:v>
                </c:pt>
                <c:pt idx="6">
                  <c:v>24.031739901133498</c:v>
                </c:pt>
                <c:pt idx="7">
                  <c:v>24.425398087957898</c:v>
                </c:pt>
                <c:pt idx="8">
                  <c:v>24.019261045267299</c:v>
                </c:pt>
                <c:pt idx="9">
                  <c:v>20.809131942757599</c:v>
                </c:pt>
              </c:numCache>
            </c:numRef>
          </c:yVal>
          <c:smooth val="0"/>
          <c:extLst>
            <c:ext xmlns:c16="http://schemas.microsoft.com/office/drawing/2014/chart" uri="{C3380CC4-5D6E-409C-BE32-E72D297353CC}">
              <c16:uniqueId val="{00000002-2D05-4AA3-9B1C-B60D7668EE21}"/>
            </c:ext>
          </c:extLst>
        </c:ser>
        <c:ser>
          <c:idx val="0"/>
          <c:order val="3"/>
          <c:tx>
            <c:strRef>
              <c:f>Sheet1!$J$1</c:f>
              <c:strCache>
                <c:ptCount val="1"/>
                <c:pt idx="0">
                  <c:v>BrixSim</c:v>
                </c:pt>
              </c:strCache>
            </c:strRef>
          </c:tx>
          <c:spPr>
            <a:ln w="25400" cap="rnd">
              <a:noFill/>
              <a:round/>
            </a:ln>
            <a:effectLst/>
          </c:spPr>
          <c:marker>
            <c:symbol val="triangle"/>
            <c:size val="8"/>
            <c:spPr>
              <a:noFill/>
              <a:ln w="9525">
                <a:solidFill>
                  <a:schemeClr val="tx1"/>
                </a:solidFill>
              </a:ln>
              <a:effectLst/>
            </c:spPr>
          </c:marker>
          <c:xVal>
            <c:numRef>
              <c:f>Sheet1!$I$21:$I$24</c:f>
              <c:numCache>
                <c:formatCode>General</c:formatCode>
                <c:ptCount val="4"/>
                <c:pt idx="0">
                  <c:v>22.66</c:v>
                </c:pt>
                <c:pt idx="1">
                  <c:v>22.7</c:v>
                </c:pt>
                <c:pt idx="2">
                  <c:v>21.87</c:v>
                </c:pt>
                <c:pt idx="3">
                  <c:v>23.26</c:v>
                </c:pt>
              </c:numCache>
            </c:numRef>
          </c:xVal>
          <c:yVal>
            <c:numRef>
              <c:f>Sheet1!$J$21:$J$24</c:f>
              <c:numCache>
                <c:formatCode>General</c:formatCode>
                <c:ptCount val="4"/>
                <c:pt idx="0">
                  <c:v>22.515978933205101</c:v>
                </c:pt>
                <c:pt idx="1">
                  <c:v>22.515978933205101</c:v>
                </c:pt>
                <c:pt idx="2">
                  <c:v>22.515978933205101</c:v>
                </c:pt>
                <c:pt idx="3">
                  <c:v>22.515978933205101</c:v>
                </c:pt>
              </c:numCache>
            </c:numRef>
          </c:yVal>
          <c:smooth val="0"/>
          <c:extLst>
            <c:ext xmlns:c16="http://schemas.microsoft.com/office/drawing/2014/chart" uri="{C3380CC4-5D6E-409C-BE32-E72D297353CC}">
              <c16:uniqueId val="{00000003-2D05-4AA3-9B1C-B60D7668EE21}"/>
            </c:ext>
          </c:extLst>
        </c:ser>
        <c:ser>
          <c:idx val="4"/>
          <c:order val="4"/>
          <c:tx>
            <c:v>ita</c:v>
          </c:tx>
          <c:spPr>
            <a:ln w="19050">
              <a:noFill/>
            </a:ln>
          </c:spPr>
          <c:marker>
            <c:symbol val="square"/>
            <c:size val="6"/>
            <c:spPr>
              <a:noFill/>
              <a:ln>
                <a:solidFill>
                  <a:schemeClr val="tx1"/>
                </a:solidFill>
              </a:ln>
            </c:spPr>
          </c:marker>
          <c:xVal>
            <c:numRef>
              <c:f>Sheet1!$I$25:$I$60</c:f>
              <c:numCache>
                <c:formatCode>General</c:formatCode>
                <c:ptCount val="36"/>
                <c:pt idx="0">
                  <c:v>25.122499999999999</c:v>
                </c:pt>
                <c:pt idx="1">
                  <c:v>25.4575</c:v>
                </c:pt>
                <c:pt idx="2">
                  <c:v>25.6</c:v>
                </c:pt>
                <c:pt idx="3">
                  <c:v>24.9</c:v>
                </c:pt>
                <c:pt idx="4">
                  <c:v>25.682500000000001</c:v>
                </c:pt>
                <c:pt idx="5">
                  <c:v>25.6</c:v>
                </c:pt>
                <c:pt idx="6">
                  <c:v>26.037500000000001</c:v>
                </c:pt>
                <c:pt idx="7">
                  <c:v>25.4575</c:v>
                </c:pt>
                <c:pt idx="8">
                  <c:v>26.1897435897436</c:v>
                </c:pt>
                <c:pt idx="9">
                  <c:v>24.9</c:v>
                </c:pt>
                <c:pt idx="10">
                  <c:v>25.122499999999999</c:v>
                </c:pt>
                <c:pt idx="11">
                  <c:v>24.65</c:v>
                </c:pt>
                <c:pt idx="12">
                  <c:v>26.145</c:v>
                </c:pt>
                <c:pt idx="13">
                  <c:v>24.9</c:v>
                </c:pt>
                <c:pt idx="14">
                  <c:v>26.037500000000001</c:v>
                </c:pt>
                <c:pt idx="15">
                  <c:v>25.682500000000001</c:v>
                </c:pt>
                <c:pt idx="16">
                  <c:v>25.682500000000001</c:v>
                </c:pt>
                <c:pt idx="17">
                  <c:v>26.145</c:v>
                </c:pt>
                <c:pt idx="18">
                  <c:v>24.65</c:v>
                </c:pt>
                <c:pt idx="19">
                  <c:v>26.037500000000001</c:v>
                </c:pt>
                <c:pt idx="20">
                  <c:v>25.4575</c:v>
                </c:pt>
                <c:pt idx="21">
                  <c:v>26.145</c:v>
                </c:pt>
                <c:pt idx="22">
                  <c:v>26.037500000000001</c:v>
                </c:pt>
                <c:pt idx="23">
                  <c:v>26.1897435897436</c:v>
                </c:pt>
                <c:pt idx="24">
                  <c:v>25.682500000000001</c:v>
                </c:pt>
                <c:pt idx="25">
                  <c:v>25.122499999999999</c:v>
                </c:pt>
                <c:pt idx="26">
                  <c:v>24.65</c:v>
                </c:pt>
                <c:pt idx="27">
                  <c:v>24.9</c:v>
                </c:pt>
                <c:pt idx="28">
                  <c:v>24.65</c:v>
                </c:pt>
                <c:pt idx="29">
                  <c:v>25.6</c:v>
                </c:pt>
                <c:pt idx="30">
                  <c:v>25.122499999999999</c:v>
                </c:pt>
                <c:pt idx="31">
                  <c:v>25.6</c:v>
                </c:pt>
                <c:pt idx="32">
                  <c:v>26.145</c:v>
                </c:pt>
                <c:pt idx="33">
                  <c:v>26.1897435897436</c:v>
                </c:pt>
                <c:pt idx="34">
                  <c:v>26.1897435897436</c:v>
                </c:pt>
                <c:pt idx="35">
                  <c:v>25.4575</c:v>
                </c:pt>
              </c:numCache>
            </c:numRef>
          </c:xVal>
          <c:yVal>
            <c:numRef>
              <c:f>Sheet1!$J$25:$J$60</c:f>
              <c:numCache>
                <c:formatCode>General</c:formatCode>
                <c:ptCount val="36"/>
                <c:pt idx="0">
                  <c:v>25.7452783144157</c:v>
                </c:pt>
                <c:pt idx="1">
                  <c:v>26.1114200712478</c:v>
                </c:pt>
                <c:pt idx="2">
                  <c:v>25.421752742023099</c:v>
                </c:pt>
                <c:pt idx="3">
                  <c:v>25.388413125968501</c:v>
                </c:pt>
                <c:pt idx="4">
                  <c:v>25.785130011526999</c:v>
                </c:pt>
                <c:pt idx="5">
                  <c:v>25.421752742023099</c:v>
                </c:pt>
                <c:pt idx="6">
                  <c:v>25.4097321933471</c:v>
                </c:pt>
                <c:pt idx="7">
                  <c:v>26.1114200712478</c:v>
                </c:pt>
                <c:pt idx="8">
                  <c:v>25.0449852497627</c:v>
                </c:pt>
                <c:pt idx="9">
                  <c:v>25.388413125968501</c:v>
                </c:pt>
                <c:pt idx="10">
                  <c:v>25.7452783144157</c:v>
                </c:pt>
                <c:pt idx="11">
                  <c:v>25.031200243190298</c:v>
                </c:pt>
                <c:pt idx="12">
                  <c:v>25.772580807064301</c:v>
                </c:pt>
                <c:pt idx="13">
                  <c:v>25.388413125968501</c:v>
                </c:pt>
                <c:pt idx="14">
                  <c:v>25.4097321933471</c:v>
                </c:pt>
                <c:pt idx="15">
                  <c:v>25.785130011526999</c:v>
                </c:pt>
                <c:pt idx="16">
                  <c:v>25.785130011526999</c:v>
                </c:pt>
                <c:pt idx="17">
                  <c:v>25.772580807064301</c:v>
                </c:pt>
                <c:pt idx="18">
                  <c:v>25.031200243190298</c:v>
                </c:pt>
                <c:pt idx="19">
                  <c:v>25.4097321933471</c:v>
                </c:pt>
                <c:pt idx="20">
                  <c:v>26.1114200712478</c:v>
                </c:pt>
                <c:pt idx="21">
                  <c:v>25.772580807064301</c:v>
                </c:pt>
                <c:pt idx="22">
                  <c:v>25.4097321933471</c:v>
                </c:pt>
                <c:pt idx="23">
                  <c:v>25.0449852497627</c:v>
                </c:pt>
                <c:pt idx="24">
                  <c:v>25.785130011526999</c:v>
                </c:pt>
                <c:pt idx="25">
                  <c:v>25.7452783144157</c:v>
                </c:pt>
                <c:pt idx="26">
                  <c:v>25.031200243190298</c:v>
                </c:pt>
                <c:pt idx="27">
                  <c:v>25.388413125968501</c:v>
                </c:pt>
                <c:pt idx="28">
                  <c:v>25.031200243190298</c:v>
                </c:pt>
                <c:pt idx="29">
                  <c:v>25.421752742023099</c:v>
                </c:pt>
                <c:pt idx="30">
                  <c:v>25.7452783144157</c:v>
                </c:pt>
                <c:pt idx="31">
                  <c:v>25.421752742023099</c:v>
                </c:pt>
                <c:pt idx="32">
                  <c:v>25.772580807064301</c:v>
                </c:pt>
                <c:pt idx="33">
                  <c:v>25.0449852497627</c:v>
                </c:pt>
                <c:pt idx="34">
                  <c:v>25.0449852497627</c:v>
                </c:pt>
                <c:pt idx="35">
                  <c:v>26.1114200712478</c:v>
                </c:pt>
              </c:numCache>
            </c:numRef>
          </c:yVal>
          <c:smooth val="0"/>
          <c:extLst>
            <c:ext xmlns:c16="http://schemas.microsoft.com/office/drawing/2014/chart" uri="{C3380CC4-5D6E-409C-BE32-E72D297353CC}">
              <c16:uniqueId val="{00000004-2D05-4AA3-9B1C-B60D7668EE21}"/>
            </c:ext>
          </c:extLst>
        </c:ser>
        <c:dLbls>
          <c:showLegendKey val="0"/>
          <c:showVal val="0"/>
          <c:showCatName val="0"/>
          <c:showSerName val="0"/>
          <c:showPercent val="0"/>
          <c:showBubbleSize val="0"/>
        </c:dLbls>
        <c:axId val="930041247"/>
        <c:axId val="1073182399"/>
      </c:scatterChart>
      <c:valAx>
        <c:axId val="930041247"/>
        <c:scaling>
          <c:orientation val="minMax"/>
          <c:max val="28"/>
          <c:min val="18"/>
        </c:scaling>
        <c:delete val="0"/>
        <c:axPos val="b"/>
        <c:title>
          <c:tx>
            <c:rich>
              <a:bodyPr rot="0" vert="horz"/>
              <a:lstStyle/>
              <a:p>
                <a:pPr>
                  <a:defRPr/>
                </a:pPr>
                <a:r>
                  <a:rPr lang="en-GB" dirty="0"/>
                  <a:t>Achieved</a:t>
                </a:r>
              </a:p>
            </c:rich>
          </c:tx>
          <c:overlay val="0"/>
          <c:spPr>
            <a:noFill/>
            <a:ln>
              <a:noFill/>
            </a:ln>
            <a:effectLst/>
          </c:spPr>
        </c:title>
        <c:numFmt formatCode="General" sourceLinked="1"/>
        <c:majorTickMark val="out"/>
        <c:minorTickMark val="none"/>
        <c:tickLblPos val="nextTo"/>
        <c:spPr>
          <a:noFill/>
          <a:ln w="9525" cap="flat" cmpd="sng" algn="ctr">
            <a:solidFill>
              <a:sysClr val="windowText" lastClr="000000"/>
            </a:solidFill>
            <a:round/>
          </a:ln>
          <a:effectLst/>
        </c:spPr>
        <c:txPr>
          <a:bodyPr rot="-60000000" vert="horz"/>
          <a:lstStyle/>
          <a:p>
            <a:pPr>
              <a:defRPr/>
            </a:pPr>
            <a:endParaRPr lang="es-ES"/>
          </a:p>
        </c:txPr>
        <c:crossAx val="1073182399"/>
        <c:crosses val="autoZero"/>
        <c:crossBetween val="midCat"/>
        <c:majorUnit val="2"/>
      </c:valAx>
      <c:valAx>
        <c:axId val="1073182399"/>
        <c:scaling>
          <c:orientation val="minMax"/>
          <c:max val="28"/>
          <c:min val="18"/>
        </c:scaling>
        <c:delete val="0"/>
        <c:axPos val="l"/>
        <c:title>
          <c:tx>
            <c:rich>
              <a:bodyPr rot="-5400000" vert="horz"/>
              <a:lstStyle/>
              <a:p>
                <a:pPr>
                  <a:defRPr/>
                </a:pPr>
                <a:r>
                  <a:rPr lang="en-GB" dirty="0"/>
                  <a:t>Simulated</a:t>
                </a:r>
              </a:p>
            </c:rich>
          </c:tx>
          <c:overlay val="0"/>
          <c:spPr>
            <a:noFill/>
            <a:ln>
              <a:noFill/>
            </a:ln>
            <a:effectLst/>
          </c:spPr>
        </c:title>
        <c:numFmt formatCode="General" sourceLinked="1"/>
        <c:majorTickMark val="out"/>
        <c:minorTickMark val="none"/>
        <c:tickLblPos val="nextTo"/>
        <c:spPr>
          <a:noFill/>
          <a:ln w="9525" cap="flat" cmpd="sng" algn="ctr">
            <a:solidFill>
              <a:sysClr val="windowText" lastClr="000000"/>
            </a:solidFill>
            <a:round/>
          </a:ln>
          <a:effectLst/>
        </c:spPr>
        <c:txPr>
          <a:bodyPr rot="-60000000" vert="horz"/>
          <a:lstStyle/>
          <a:p>
            <a:pPr>
              <a:defRPr/>
            </a:pPr>
            <a:endParaRPr lang="es-ES"/>
          </a:p>
        </c:txPr>
        <c:crossAx val="930041247"/>
        <c:crosses val="autoZero"/>
        <c:crossBetween val="midCat"/>
        <c:majorUnit val="2"/>
      </c:valAx>
      <c:spPr>
        <a:ln>
          <a:solidFill>
            <a:schemeClr val="bg1">
              <a:lumMod val="85000"/>
            </a:schemeClr>
          </a:solidFill>
        </a:ln>
      </c:spPr>
    </c:plotArea>
    <c:plotVisOnly val="1"/>
    <c:dispBlanksAs val="gap"/>
    <c:showDLblsOverMax val="0"/>
    <c:extLst/>
  </c:chart>
  <c:txPr>
    <a:bodyPr/>
    <a:lstStyle/>
    <a:p>
      <a:pPr>
        <a:defRPr sz="1600">
          <a:solidFill>
            <a:sysClr val="windowText" lastClr="000000"/>
          </a:solidFill>
        </a:defRPr>
      </a:pPr>
      <a:endParaRPr lang="es-E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0.18938</cdr:x>
      <cdr:y>0.04344</cdr:y>
    </cdr:from>
    <cdr:to>
      <cdr:x>0.94057</cdr:x>
      <cdr:y>0.7939</cdr:y>
    </cdr:to>
    <cdr:cxnSp macro="">
      <cdr:nvCxnSpPr>
        <cdr:cNvPr id="4" name="Straight Connector 3">
          <a:extLst xmlns:a="http://schemas.openxmlformats.org/drawingml/2006/main">
            <a:ext uri="{FF2B5EF4-FFF2-40B4-BE49-F238E27FC236}">
              <a16:creationId xmlns:a16="http://schemas.microsoft.com/office/drawing/2014/main" id="{43A7A5BC-0C52-4D21-94BB-9288465B9E28}"/>
            </a:ext>
          </a:extLst>
        </cdr:cNvPr>
        <cdr:cNvCxnSpPr/>
      </cdr:nvCxnSpPr>
      <cdr:spPr>
        <a:xfrm xmlns:a="http://schemas.openxmlformats.org/drawingml/2006/main" flipV="1">
          <a:off x="838200" y="176651"/>
          <a:ext cx="3324726" cy="3052011"/>
        </a:xfrm>
        <a:prstGeom xmlns:a="http://schemas.openxmlformats.org/drawingml/2006/main" prst="line">
          <a:avLst/>
        </a:prstGeom>
        <a:ln xmlns:a="http://schemas.openxmlformats.org/drawingml/2006/main">
          <a:solidFill>
            <a:schemeClr val="bg1">
              <a:lumMod val="50000"/>
            </a:schemeClr>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a-E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F26C2C7-CE55-46DC-B7A3-23774A86FC0B}" type="datetimeFigureOut">
              <a:rPr lang="ca-ES" smtClean="0"/>
              <a:t>10/12/18</a:t>
            </a:fld>
            <a:endParaRPr lang="ca-E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ca-E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119A977-021E-4246-8D37-8A9642A6803C}" type="slidenum">
              <a:rPr lang="ca-ES" smtClean="0"/>
              <a:t>‹#›</a:t>
            </a:fld>
            <a:endParaRPr lang="ca-ES"/>
          </a:p>
        </p:txBody>
      </p:sp>
    </p:spTree>
    <p:extLst>
      <p:ext uri="{BB962C8B-B14F-4D97-AF65-F5344CB8AC3E}">
        <p14:creationId xmlns:p14="http://schemas.microsoft.com/office/powerpoint/2010/main" val="186067711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a-E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8D383E-85A3-4416-B016-A7118F77F03D}" type="datetimeFigureOut">
              <a:rPr lang="ca-ES" smtClean="0"/>
              <a:t>10/12/18</a:t>
            </a:fld>
            <a:endParaRPr lang="ca-E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a-E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a-E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a-E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2924A9-F843-4E01-9FBE-9C7AC2663D02}" type="slidenum">
              <a:rPr lang="ca-ES" smtClean="0"/>
              <a:t>‹#›</a:t>
            </a:fld>
            <a:endParaRPr lang="ca-ES"/>
          </a:p>
        </p:txBody>
      </p:sp>
    </p:spTree>
    <p:extLst>
      <p:ext uri="{BB962C8B-B14F-4D97-AF65-F5344CB8AC3E}">
        <p14:creationId xmlns:p14="http://schemas.microsoft.com/office/powerpoint/2010/main" val="94733296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a-ES"/>
          </a:p>
        </p:txBody>
      </p:sp>
      <p:sp>
        <p:nvSpPr>
          <p:cNvPr id="4" name="Slide Number Placeholder 3"/>
          <p:cNvSpPr>
            <a:spLocks noGrp="1"/>
          </p:cNvSpPr>
          <p:nvPr>
            <p:ph type="sldNum" sz="quarter" idx="10"/>
          </p:nvPr>
        </p:nvSpPr>
        <p:spPr/>
        <p:txBody>
          <a:bodyPr/>
          <a:lstStyle/>
          <a:p>
            <a:fld id="{A62924A9-F843-4E01-9FBE-9C7AC2663D02}" type="slidenum">
              <a:rPr lang="ca-ES" smtClean="0"/>
              <a:t>2</a:t>
            </a:fld>
            <a:endParaRPr lang="ca-ES"/>
          </a:p>
        </p:txBody>
      </p:sp>
    </p:spTree>
    <p:extLst>
      <p:ext uri="{BB962C8B-B14F-4D97-AF65-F5344CB8AC3E}">
        <p14:creationId xmlns:p14="http://schemas.microsoft.com/office/powerpoint/2010/main" val="2919478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A62924A9-F843-4E01-9FBE-9C7AC2663D02}" type="slidenum">
              <a:rPr lang="ca-ES" smtClean="0"/>
              <a:pPr/>
              <a:t>24</a:t>
            </a:fld>
            <a:endParaRPr lang="ca-ES"/>
          </a:p>
        </p:txBody>
      </p:sp>
    </p:spTree>
    <p:extLst>
      <p:ext uri="{BB962C8B-B14F-4D97-AF65-F5344CB8AC3E}">
        <p14:creationId xmlns:p14="http://schemas.microsoft.com/office/powerpoint/2010/main" val="1647423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Both,</a:t>
            </a:r>
            <a:r>
              <a:rPr lang="en-US" baseline="0" dirty="0"/>
              <a:t> the </a:t>
            </a:r>
            <a:r>
              <a:rPr lang="en-US" baseline="0" dirty="0" err="1"/>
              <a:t>phenological</a:t>
            </a:r>
            <a:r>
              <a:rPr lang="en-US" baseline="0" dirty="0"/>
              <a:t> and irrigation models descriptions can be found into the deliverables</a:t>
            </a:r>
            <a:endParaRPr lang="en-U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924A9-F843-4E01-9FBE-9C7AC2663D02}" type="slidenum">
              <a:rPr kumimoji="0" lang="ca-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ca-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6797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We see that deviation</a:t>
            </a:r>
            <a:r>
              <a:rPr lang="en-US" baseline="0" dirty="0"/>
              <a:t> increases as the CF date advance. This will have implications that we will discuss later</a:t>
            </a:r>
            <a:endParaRPr lang="en-U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924A9-F843-4E01-9FBE-9C7AC2663D02}" type="slidenum">
              <a:rPr kumimoji="0" lang="ca-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ca-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3576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err="1"/>
              <a:t>Veraison</a:t>
            </a:r>
            <a:r>
              <a:rPr lang="en-US" dirty="0"/>
              <a:t> at beginning of August</a:t>
            </a:r>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924A9-F843-4E01-9FBE-9C7AC2663D02}" type="slidenum">
              <a:rPr kumimoji="0" lang="ca-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ca-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51783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924A9-F843-4E01-9FBE-9C7AC2663D02}" type="slidenum">
              <a:rPr kumimoji="0" lang="ca-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ca-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7457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924A9-F843-4E01-9FBE-9C7AC2663D02}" type="slidenum">
              <a:rPr kumimoji="0" lang="ca-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ca-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852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924A9-F843-4E01-9FBE-9C7AC2663D02}" type="slidenum">
              <a:rPr kumimoji="0" lang="ca-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ca-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30921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924A9-F843-4E01-9FBE-9C7AC2663D02}" type="slidenum">
              <a:rPr kumimoji="0" lang="ca-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ca-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48413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A62924A9-F843-4E01-9FBE-9C7AC2663D02}" type="slidenum">
              <a:rPr lang="ca-ES" smtClean="0"/>
              <a:pPr/>
              <a:t>65</a:t>
            </a:fld>
            <a:endParaRPr lang="ca-ES"/>
          </a:p>
        </p:txBody>
      </p:sp>
    </p:spTree>
    <p:extLst>
      <p:ext uri="{BB962C8B-B14F-4D97-AF65-F5344CB8AC3E}">
        <p14:creationId xmlns:p14="http://schemas.microsoft.com/office/powerpoint/2010/main" val="832790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a-ES"/>
          </a:p>
        </p:txBody>
      </p:sp>
      <p:sp>
        <p:nvSpPr>
          <p:cNvPr id="4" name="Slide Number Placeholder 3"/>
          <p:cNvSpPr>
            <a:spLocks noGrp="1"/>
          </p:cNvSpPr>
          <p:nvPr>
            <p:ph type="sldNum" sz="quarter" idx="10"/>
          </p:nvPr>
        </p:nvSpPr>
        <p:spPr/>
        <p:txBody>
          <a:bodyPr/>
          <a:lstStyle/>
          <a:p>
            <a:fld id="{A62924A9-F843-4E01-9FBE-9C7AC2663D02}" type="slidenum">
              <a:rPr lang="ca-ES" smtClean="0"/>
              <a:t>3</a:t>
            </a:fld>
            <a:endParaRPr lang="ca-ES"/>
          </a:p>
        </p:txBody>
      </p:sp>
    </p:spTree>
    <p:extLst>
      <p:ext uri="{BB962C8B-B14F-4D97-AF65-F5344CB8AC3E}">
        <p14:creationId xmlns:p14="http://schemas.microsoft.com/office/powerpoint/2010/main" val="2919478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a-ES"/>
          </a:p>
        </p:txBody>
      </p:sp>
      <p:sp>
        <p:nvSpPr>
          <p:cNvPr id="4" name="Slide Number Placeholder 3"/>
          <p:cNvSpPr>
            <a:spLocks noGrp="1"/>
          </p:cNvSpPr>
          <p:nvPr>
            <p:ph type="sldNum" sz="quarter" idx="10"/>
          </p:nvPr>
        </p:nvSpPr>
        <p:spPr/>
        <p:txBody>
          <a:bodyPr/>
          <a:lstStyle/>
          <a:p>
            <a:fld id="{A62924A9-F843-4E01-9FBE-9C7AC2663D02}" type="slidenum">
              <a:rPr lang="ca-ES" smtClean="0"/>
              <a:t>4</a:t>
            </a:fld>
            <a:endParaRPr lang="ca-ES"/>
          </a:p>
        </p:txBody>
      </p:sp>
    </p:spTree>
    <p:extLst>
      <p:ext uri="{BB962C8B-B14F-4D97-AF65-F5344CB8AC3E}">
        <p14:creationId xmlns:p14="http://schemas.microsoft.com/office/powerpoint/2010/main" val="2919478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a-ES"/>
          </a:p>
        </p:txBody>
      </p:sp>
      <p:sp>
        <p:nvSpPr>
          <p:cNvPr id="4" name="Slide Number Placeholder 3"/>
          <p:cNvSpPr>
            <a:spLocks noGrp="1"/>
          </p:cNvSpPr>
          <p:nvPr>
            <p:ph type="sldNum" sz="quarter" idx="10"/>
          </p:nvPr>
        </p:nvSpPr>
        <p:spPr/>
        <p:txBody>
          <a:bodyPr/>
          <a:lstStyle/>
          <a:p>
            <a:fld id="{A62924A9-F843-4E01-9FBE-9C7AC2663D02}" type="slidenum">
              <a:rPr lang="ca-ES" smtClean="0"/>
              <a:t>5</a:t>
            </a:fld>
            <a:endParaRPr lang="ca-ES"/>
          </a:p>
        </p:txBody>
      </p:sp>
    </p:spTree>
    <p:extLst>
      <p:ext uri="{BB962C8B-B14F-4D97-AF65-F5344CB8AC3E}">
        <p14:creationId xmlns:p14="http://schemas.microsoft.com/office/powerpoint/2010/main" val="2919478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a-ES"/>
          </a:p>
        </p:txBody>
      </p:sp>
      <p:sp>
        <p:nvSpPr>
          <p:cNvPr id="4" name="Slide Number Placeholder 3"/>
          <p:cNvSpPr>
            <a:spLocks noGrp="1"/>
          </p:cNvSpPr>
          <p:nvPr>
            <p:ph type="sldNum" sz="quarter" idx="10"/>
          </p:nvPr>
        </p:nvSpPr>
        <p:spPr/>
        <p:txBody>
          <a:bodyPr/>
          <a:lstStyle/>
          <a:p>
            <a:fld id="{A62924A9-F843-4E01-9FBE-9C7AC2663D02}" type="slidenum">
              <a:rPr lang="ca-ES" smtClean="0"/>
              <a:t>6</a:t>
            </a:fld>
            <a:endParaRPr lang="ca-ES"/>
          </a:p>
        </p:txBody>
      </p:sp>
    </p:spTree>
    <p:extLst>
      <p:ext uri="{BB962C8B-B14F-4D97-AF65-F5344CB8AC3E}">
        <p14:creationId xmlns:p14="http://schemas.microsoft.com/office/powerpoint/2010/main" val="2919478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a-ES"/>
          </a:p>
        </p:txBody>
      </p:sp>
      <p:sp>
        <p:nvSpPr>
          <p:cNvPr id="4" name="Slide Number Placeholder 3"/>
          <p:cNvSpPr>
            <a:spLocks noGrp="1"/>
          </p:cNvSpPr>
          <p:nvPr>
            <p:ph type="sldNum" sz="quarter" idx="10"/>
          </p:nvPr>
        </p:nvSpPr>
        <p:spPr/>
        <p:txBody>
          <a:bodyPr/>
          <a:lstStyle/>
          <a:p>
            <a:fld id="{A62924A9-F843-4E01-9FBE-9C7AC2663D02}" type="slidenum">
              <a:rPr lang="ca-ES" smtClean="0"/>
              <a:t>7</a:t>
            </a:fld>
            <a:endParaRPr lang="ca-ES"/>
          </a:p>
        </p:txBody>
      </p:sp>
    </p:spTree>
    <p:extLst>
      <p:ext uri="{BB962C8B-B14F-4D97-AF65-F5344CB8AC3E}">
        <p14:creationId xmlns:p14="http://schemas.microsoft.com/office/powerpoint/2010/main" val="2919478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a-ES"/>
          </a:p>
        </p:txBody>
      </p:sp>
      <p:sp>
        <p:nvSpPr>
          <p:cNvPr id="4" name="Slide Number Placeholder 3"/>
          <p:cNvSpPr>
            <a:spLocks noGrp="1"/>
          </p:cNvSpPr>
          <p:nvPr>
            <p:ph type="sldNum" sz="quarter" idx="10"/>
          </p:nvPr>
        </p:nvSpPr>
        <p:spPr/>
        <p:txBody>
          <a:bodyPr/>
          <a:lstStyle/>
          <a:p>
            <a:fld id="{A62924A9-F843-4E01-9FBE-9C7AC2663D02}" type="slidenum">
              <a:rPr lang="ca-ES" smtClean="0"/>
              <a:t>8</a:t>
            </a:fld>
            <a:endParaRPr lang="ca-ES"/>
          </a:p>
        </p:txBody>
      </p:sp>
    </p:spTree>
    <p:extLst>
      <p:ext uri="{BB962C8B-B14F-4D97-AF65-F5344CB8AC3E}">
        <p14:creationId xmlns:p14="http://schemas.microsoft.com/office/powerpoint/2010/main" val="2919478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a-ES"/>
          </a:p>
        </p:txBody>
      </p:sp>
      <p:sp>
        <p:nvSpPr>
          <p:cNvPr id="4" name="Slide Number Placeholder 3"/>
          <p:cNvSpPr>
            <a:spLocks noGrp="1"/>
          </p:cNvSpPr>
          <p:nvPr>
            <p:ph type="sldNum" sz="quarter" idx="10"/>
          </p:nvPr>
        </p:nvSpPr>
        <p:spPr/>
        <p:txBody>
          <a:bodyPr/>
          <a:lstStyle/>
          <a:p>
            <a:fld id="{A62924A9-F843-4E01-9FBE-9C7AC2663D02}" type="slidenum">
              <a:rPr lang="ca-ES" smtClean="0"/>
              <a:t>9</a:t>
            </a:fld>
            <a:endParaRPr lang="ca-ES"/>
          </a:p>
        </p:txBody>
      </p:sp>
    </p:spTree>
    <p:extLst>
      <p:ext uri="{BB962C8B-B14F-4D97-AF65-F5344CB8AC3E}">
        <p14:creationId xmlns:p14="http://schemas.microsoft.com/office/powerpoint/2010/main" val="2919478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a-ES"/>
          </a:p>
        </p:txBody>
      </p:sp>
      <p:sp>
        <p:nvSpPr>
          <p:cNvPr id="4" name="Slide Number Placeholder 3"/>
          <p:cNvSpPr>
            <a:spLocks noGrp="1"/>
          </p:cNvSpPr>
          <p:nvPr>
            <p:ph type="sldNum" sz="quarter" idx="10"/>
          </p:nvPr>
        </p:nvSpPr>
        <p:spPr/>
        <p:txBody>
          <a:bodyPr/>
          <a:lstStyle/>
          <a:p>
            <a:fld id="{A62924A9-F843-4E01-9FBE-9C7AC2663D02}" type="slidenum">
              <a:rPr lang="ca-ES" smtClean="0"/>
              <a:t>10</a:t>
            </a:fld>
            <a:endParaRPr lang="ca-ES"/>
          </a:p>
        </p:txBody>
      </p:sp>
    </p:spTree>
    <p:extLst>
      <p:ext uri="{BB962C8B-B14F-4D97-AF65-F5344CB8AC3E}">
        <p14:creationId xmlns:p14="http://schemas.microsoft.com/office/powerpoint/2010/main" val="29805456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C15D145-7563-473F-BC68-3995D22FA147}"/>
              </a:ext>
            </a:extLst>
          </p:cNvPr>
          <p:cNvGrpSpPr/>
          <p:nvPr userDrawn="1"/>
        </p:nvGrpSpPr>
        <p:grpSpPr>
          <a:xfrm>
            <a:off x="-13634" y="6400799"/>
            <a:ext cx="9156799" cy="462765"/>
            <a:chOff x="-13634" y="6400799"/>
            <a:chExt cx="9081872" cy="462765"/>
          </a:xfrm>
        </p:grpSpPr>
        <p:pic>
          <p:nvPicPr>
            <p:cNvPr id="9" name="Picture 8" descr="Résultat de recherche d'images pour &quot;euro drapeau&quot;"/>
            <p:cNvPicPr>
              <a:picLocks noChangeAspect="1" noChangeArrowheads="1"/>
            </p:cNvPicPr>
            <p:nvPr/>
          </p:nvPicPr>
          <p:blipFill>
            <a:blip r:embed="rId2"/>
            <a:srcRect/>
            <a:stretch>
              <a:fillRect/>
            </a:stretch>
          </p:blipFill>
          <p:spPr bwMode="auto">
            <a:xfrm>
              <a:off x="-13634" y="6400800"/>
              <a:ext cx="653974" cy="462764"/>
            </a:xfrm>
            <a:prstGeom prst="rect">
              <a:avLst/>
            </a:prstGeom>
            <a:noFill/>
          </p:spPr>
        </p:pic>
        <p:sp>
          <p:nvSpPr>
            <p:cNvPr id="10" name="Rectangle 9"/>
            <p:cNvSpPr/>
            <p:nvPr/>
          </p:nvSpPr>
          <p:spPr>
            <a:xfrm>
              <a:off x="604500" y="6400799"/>
              <a:ext cx="8463738" cy="462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sz="1050" b="1" i="1" dirty="0">
                <a:solidFill>
                  <a:prstClr val="black"/>
                </a:solidFill>
                <a:ea typeface="Lato Light" panose="020F0502020204030203" pitchFamily="34" charset="0"/>
                <a:cs typeface="Lato Light" panose="020F0502020204030203" pitchFamily="34" charset="0"/>
              </a:endParaRPr>
            </a:p>
            <a:p>
              <a:pPr algn="just"/>
              <a:r>
                <a:rPr lang="en-GB" sz="1050" b="1" i="1" dirty="0">
                  <a:solidFill>
                    <a:prstClr val="black"/>
                  </a:solidFill>
                  <a:ea typeface="Lato Light" panose="020F0502020204030203" pitchFamily="34" charset="0"/>
                  <a:cs typeface="Lato Light" panose="020F0502020204030203" pitchFamily="34" charset="0"/>
                </a:rPr>
                <a:t>This project has received funding from the European Union's Horizon 2020 research and innovation programme under grant agreement No 730253.</a:t>
              </a:r>
            </a:p>
            <a:p>
              <a:pPr algn="just"/>
              <a:endParaRPr lang="fr-FR" sz="1400" dirty="0">
                <a:solidFill>
                  <a:prstClr val="black"/>
                </a:solidFill>
              </a:endParaRPr>
            </a:p>
          </p:txBody>
        </p:sp>
      </p:grpSp>
      <p:pic>
        <p:nvPicPr>
          <p:cNvPr id="26" name="Picture 25" descr="A picture containing grass, grape, outdoor, fruit&#10;&#10;Description generated with very high confidence">
            <a:extLst>
              <a:ext uri="{FF2B5EF4-FFF2-40B4-BE49-F238E27FC236}">
                <a16:creationId xmlns:a16="http://schemas.microsoft.com/office/drawing/2014/main" id="{4930F4F6-4668-4B0F-8CBC-F8230B2620A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8424" r="32155"/>
          <a:stretch/>
        </p:blipFill>
        <p:spPr>
          <a:xfrm>
            <a:off x="-13634" y="0"/>
            <a:ext cx="4151237" cy="6426000"/>
          </a:xfrm>
          <a:prstGeom prst="rect">
            <a:avLst/>
          </a:prstGeom>
        </p:spPr>
      </p:pic>
      <p:sp>
        <p:nvSpPr>
          <p:cNvPr id="15" name="Parallelogram 23"/>
          <p:cNvSpPr/>
          <p:nvPr userDrawn="1"/>
        </p:nvSpPr>
        <p:spPr>
          <a:xfrm>
            <a:off x="3581400" y="0"/>
            <a:ext cx="5562600" cy="6477000"/>
          </a:xfrm>
          <a:prstGeom prst="parallelogram">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p>
        </p:txBody>
      </p:sp>
      <p:pic>
        <p:nvPicPr>
          <p:cNvPr id="19" name="Picture 18"/>
          <p:cNvPicPr>
            <a:picLocks noChangeAspect="1"/>
          </p:cNvPicPr>
          <p:nvPr userDrawn="1"/>
        </p:nvPicPr>
        <p:blipFill rotWithShape="1">
          <a:blip r:embed="rId4" cstate="print">
            <a:extLst>
              <a:ext uri="{28A0092B-C50C-407E-A947-70E740481C1C}">
                <a14:useLocalDpi xmlns:a14="http://schemas.microsoft.com/office/drawing/2010/main" val="0"/>
              </a:ext>
            </a:extLst>
          </a:blip>
          <a:srcRect l="11428" t="21149" r="16207" b="23480"/>
          <a:stretch/>
        </p:blipFill>
        <p:spPr>
          <a:xfrm>
            <a:off x="3657600" y="76200"/>
            <a:ext cx="2160000" cy="1652736"/>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838200"/>
            <a:ext cx="8229600" cy="990600"/>
          </a:xfrm>
          <a:ln w="3175">
            <a:solidFill>
              <a:schemeClr val="tx1"/>
            </a:solidFill>
            <a:prstDash val="sysDot"/>
          </a:ln>
        </p:spPr>
        <p:txBody>
          <a:bodyPr>
            <a:normAutofit/>
          </a:bodyPr>
          <a:lstStyle>
            <a:lvl1pPr marL="342900" marR="0" indent="-342900" defTabSz="914400" rtl="0" eaLnBrk="1" fontAlgn="auto" latinLnBrk="0" hangingPunct="1">
              <a:lnSpc>
                <a:spcPct val="100000"/>
              </a:lnSpc>
              <a:spcBef>
                <a:spcPct val="20000"/>
              </a:spcBef>
              <a:spcAft>
                <a:spcPts val="0"/>
              </a:spcAft>
              <a:tabLst>
                <a:tab pos="7799388" algn="l"/>
              </a:tabLst>
              <a:defRPr sz="3600" b="1" cap="none" spc="0">
                <a:ln>
                  <a:noFill/>
                </a:ln>
                <a:solidFill>
                  <a:srgbClr val="507D2B"/>
                </a:solidFill>
                <a:effectLst/>
                <a:latin typeface="+mj-lt"/>
              </a:defRPr>
            </a:lvl1pPr>
          </a:lstStyle>
          <a:p>
            <a:pPr marL="342900" marR="0" lvl="0" indent="-342900" defTabSz="914400" rtl="0" eaLnBrk="1" fontAlgn="auto" latinLnBrk="0" hangingPunct="1">
              <a:lnSpc>
                <a:spcPct val="100000"/>
              </a:lnSpc>
              <a:spcBef>
                <a:spcPct val="20000"/>
              </a:spcBef>
              <a:spcAft>
                <a:spcPts val="0"/>
              </a:spcAft>
              <a:tabLst/>
              <a:defRPr/>
            </a:pPr>
            <a:r>
              <a:rPr kumimoji="0" lang="en-GB" sz="3200" b="0" i="0" u="none" strike="noStrike" kern="1200" cap="none" spc="0" normalizeH="0" baseline="0" noProof="0" dirty="0">
                <a:ln>
                  <a:noFill/>
                </a:ln>
                <a:solidFill>
                  <a:prstClr val="black"/>
                </a:solidFill>
                <a:effectLst/>
                <a:uLnTx/>
                <a:uFillTx/>
                <a:latin typeface="+mj-lt"/>
                <a:ea typeface="+mn-ea"/>
                <a:cs typeface="+mn-cs"/>
              </a:rPr>
              <a:t>&lt;Contents&gt;</a:t>
            </a:r>
          </a:p>
        </p:txBody>
      </p:sp>
      <p:sp>
        <p:nvSpPr>
          <p:cNvPr id="3" name="Content Placeholder 2"/>
          <p:cNvSpPr>
            <a:spLocks noGrp="1"/>
          </p:cNvSpPr>
          <p:nvPr>
            <p:ph idx="1"/>
          </p:nvPr>
        </p:nvSpPr>
        <p:spPr>
          <a:xfrm>
            <a:off x="457200" y="1905000"/>
            <a:ext cx="8229600" cy="4191000"/>
          </a:xfrm>
          <a:ln w="3175">
            <a:solidFill>
              <a:schemeClr val="tx1"/>
            </a:solidFill>
            <a:prstDash val="sysDot"/>
          </a:ln>
        </p:spPr>
        <p:txBody>
          <a:bodyPr/>
          <a:lstStyle>
            <a:lvl1pPr>
              <a:buClr>
                <a:schemeClr val="accent6">
                  <a:lumMod val="75000"/>
                </a:schemeClr>
              </a:buClr>
              <a:defRPr sz="2800" b="1"/>
            </a:lvl1pPr>
            <a:lvl2pPr>
              <a:buClr>
                <a:schemeClr val="accent6">
                  <a:lumMod val="75000"/>
                </a:schemeClr>
              </a:buClr>
              <a:defRPr sz="2400"/>
            </a:lvl2pPr>
            <a:lvl3pPr>
              <a:buClr>
                <a:schemeClr val="accent6">
                  <a:lumMod val="75000"/>
                </a:schemeClr>
              </a:buClr>
              <a:defRPr sz="2000"/>
            </a:lvl3pPr>
            <a:lvl4pPr>
              <a:buClr>
                <a:schemeClr val="accent6">
                  <a:lumMod val="75000"/>
                </a:schemeClr>
              </a:buClr>
              <a:defRPr sz="2000"/>
            </a:lvl4pPr>
            <a:lvl5pPr>
              <a:buClr>
                <a:schemeClr val="accent6">
                  <a:lumMod val="75000"/>
                </a:schemeClr>
              </a:buClr>
              <a:defRPr sz="2000"/>
            </a:lvl5pPr>
          </a:lstStyle>
          <a:p>
            <a:pPr lvl="0"/>
            <a:endParaRPr lang="en-US" dirty="0"/>
          </a:p>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12/10/18</a:t>
            </a:fld>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8" name="Picture 4" descr="Résultat de recherche d'images pour &quot;euro drapeau&quot;"/>
          <p:cNvPicPr>
            <a:picLocks noChangeAspect="1" noChangeArrowheads="1"/>
          </p:cNvPicPr>
          <p:nvPr userDrawn="1"/>
        </p:nvPicPr>
        <p:blipFill>
          <a:blip r:embed="rId2"/>
          <a:srcRect/>
          <a:stretch>
            <a:fillRect/>
          </a:stretch>
        </p:blipFill>
        <p:spPr bwMode="auto">
          <a:xfrm>
            <a:off x="526146" y="6412761"/>
            <a:ext cx="550179" cy="355217"/>
          </a:xfrm>
          <a:prstGeom prst="rect">
            <a:avLst/>
          </a:prstGeom>
          <a:noFill/>
        </p:spPr>
      </p:pic>
      <p:sp>
        <p:nvSpPr>
          <p:cNvPr id="9" name="Rectangle 8"/>
          <p:cNvSpPr/>
          <p:nvPr userDrawn="1"/>
        </p:nvSpPr>
        <p:spPr>
          <a:xfrm>
            <a:off x="1076325" y="6322742"/>
            <a:ext cx="3819525" cy="535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1000" b="1" i="1" dirty="0">
                <a:solidFill>
                  <a:schemeClr val="tx1"/>
                </a:solidFill>
                <a:ea typeface="Lato Light" panose="020F0502020204030203" pitchFamily="34" charset="0"/>
                <a:cs typeface="Lato Light" panose="020F0502020204030203" pitchFamily="34" charset="0"/>
              </a:rPr>
              <a:t>This project has received funding from the European Union's Horizon 2020 research and innovation programme under grant agreement No 730253.</a:t>
            </a:r>
          </a:p>
        </p:txBody>
      </p:sp>
      <p:pic>
        <p:nvPicPr>
          <p:cNvPr id="10" name="Picture 1" descr="D:\iMweb\Semide\VISCA\propal logo\logo.jpg"/>
          <p:cNvPicPr>
            <a:picLocks noChangeAspect="1" noChangeArrowheads="1"/>
          </p:cNvPicPr>
          <p:nvPr userDrawn="1"/>
        </p:nvPicPr>
        <p:blipFill>
          <a:blip r:embed="rId3" cstate="print"/>
          <a:srcRect/>
          <a:stretch>
            <a:fillRect/>
          </a:stretch>
        </p:blipFill>
        <p:spPr bwMode="auto">
          <a:xfrm>
            <a:off x="376394" y="53618"/>
            <a:ext cx="978767" cy="582478"/>
          </a:xfrm>
          <a:prstGeom prst="rect">
            <a:avLst/>
          </a:prstGeom>
          <a:noFill/>
        </p:spPr>
      </p:pic>
      <p:cxnSp>
        <p:nvCxnSpPr>
          <p:cNvPr id="11" name="Conector recto 18"/>
          <p:cNvCxnSpPr/>
          <p:nvPr userDrawn="1"/>
        </p:nvCxnSpPr>
        <p:spPr>
          <a:xfrm>
            <a:off x="468313" y="699949"/>
            <a:ext cx="8221435" cy="0"/>
          </a:xfrm>
          <a:prstGeom prst="line">
            <a:avLst/>
          </a:prstGeom>
          <a:ln>
            <a:solidFill>
              <a:srgbClr val="61A036"/>
            </a:solidFill>
          </a:ln>
        </p:spPr>
        <p:style>
          <a:lnRef idx="1">
            <a:schemeClr val="accent1"/>
          </a:lnRef>
          <a:fillRef idx="0">
            <a:schemeClr val="accent1"/>
          </a:fillRef>
          <a:effectRef idx="0">
            <a:schemeClr val="accent1"/>
          </a:effectRef>
          <a:fontRef idx="minor">
            <a:schemeClr val="tx1"/>
          </a:fontRef>
        </p:style>
      </p:cxnSp>
      <p:cxnSp>
        <p:nvCxnSpPr>
          <p:cNvPr id="13" name="Conector recto 18"/>
          <p:cNvCxnSpPr/>
          <p:nvPr userDrawn="1"/>
        </p:nvCxnSpPr>
        <p:spPr>
          <a:xfrm>
            <a:off x="526146" y="6292842"/>
            <a:ext cx="8221435" cy="0"/>
          </a:xfrm>
          <a:prstGeom prst="line">
            <a:avLst/>
          </a:prstGeom>
          <a:ln>
            <a:solidFill>
              <a:srgbClr val="61A036"/>
            </a:solidFill>
          </a:ln>
        </p:spPr>
        <p:style>
          <a:lnRef idx="1">
            <a:schemeClr val="accent1"/>
          </a:lnRef>
          <a:fillRef idx="0">
            <a:schemeClr val="accent1"/>
          </a:fillRef>
          <a:effectRef idx="0">
            <a:schemeClr val="accent1"/>
          </a:effectRef>
          <a:fontRef idx="minor">
            <a:schemeClr val="tx1"/>
          </a:fontRef>
        </p:style>
      </p:cxnSp>
      <p:sp>
        <p:nvSpPr>
          <p:cNvPr id="16" name="Espace réservé du numéro de diapositive 2"/>
          <p:cNvSpPr txBox="1">
            <a:spLocks/>
          </p:cNvSpPr>
          <p:nvPr userDrawn="1"/>
        </p:nvSpPr>
        <p:spPr>
          <a:xfrm>
            <a:off x="6602682" y="6316083"/>
            <a:ext cx="2131744" cy="441740"/>
          </a:xfrm>
          <a:prstGeom prst="roundRect">
            <a:avLst>
              <a:gd name="adj" fmla="val 48678"/>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IN" sz="1100" dirty="0"/>
              <a:t>Page </a:t>
            </a:r>
            <a:fld id="{459569DA-E6F8-43D1-950A-38087934A726}" type="slidenum">
              <a:rPr lang="en-IN" sz="1100" b="1" smtClean="0"/>
              <a:pPr algn="r"/>
              <a:t>‹#›</a:t>
            </a:fld>
            <a:endParaRPr lang="en-IN" sz="1100" b="1" dirty="0"/>
          </a:p>
          <a:p>
            <a:pPr algn="r"/>
            <a:r>
              <a:rPr lang="en-IN" sz="1100" dirty="0"/>
              <a:t> </a:t>
            </a:r>
            <a:fld id="{112A2714-4120-44DA-8445-096839123FBE}" type="datetime1">
              <a:rPr lang="en-IN" sz="1100"/>
              <a:pPr algn="r"/>
              <a:t>10/12/18</a:t>
            </a:fld>
            <a:r>
              <a:rPr lang="en-IN" sz="1100" dirty="0"/>
              <a:t> </a:t>
            </a:r>
          </a:p>
          <a:p>
            <a:pPr algn="r"/>
            <a:endParaRPr lang="en-IN" sz="1100" b="1" dirty="0"/>
          </a:p>
          <a:p>
            <a:pPr algn="r"/>
            <a:endParaRPr lang="en-IN" sz="1100" b="1" dirty="0"/>
          </a:p>
        </p:txBody>
      </p:sp>
      <p:sp>
        <p:nvSpPr>
          <p:cNvPr id="17" name="Rectangle 4"/>
          <p:cNvSpPr>
            <a:spLocks noChangeArrowheads="1"/>
          </p:cNvSpPr>
          <p:nvPr userDrawn="1"/>
        </p:nvSpPr>
        <p:spPr bwMode="auto">
          <a:xfrm>
            <a:off x="2667000" y="322123"/>
            <a:ext cx="3773713"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0" algn="ctr"/>
            <a:r>
              <a:rPr lang="en-GB" sz="1400" b="1" dirty="0">
                <a:latin typeface="+mn-lt"/>
              </a:rPr>
              <a:t>Vineyards Integrated Smart Climate Application </a:t>
            </a:r>
          </a:p>
        </p:txBody>
      </p:sp>
      <p:pic>
        <p:nvPicPr>
          <p:cNvPr id="14" name="Picture 13" descr="280.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62800" y="236334"/>
            <a:ext cx="1524000" cy="409154"/>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8172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8172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8172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8172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81725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hyperlink" Target="http://www.visca.eu/" TargetMode="External"/><Relationship Id="rId5" Type="http://schemas.openxmlformats.org/officeDocument/2006/relationships/image" Target="../media/image7.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3.xml"/><Relationship Id="rId1" Type="http://schemas.openxmlformats.org/officeDocument/2006/relationships/slideLayout" Target="../slideLayouts/slideLayout4.xml"/><Relationship Id="rId6" Type="http://schemas.openxmlformats.org/officeDocument/2006/relationships/hyperlink" Target="http://www.visca.eu/" TargetMode="External"/><Relationship Id="rId5" Type="http://schemas.openxmlformats.org/officeDocument/2006/relationships/image" Target="../media/image7.png"/><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4.xml"/><Relationship Id="rId1" Type="http://schemas.openxmlformats.org/officeDocument/2006/relationships/slideLayout" Target="../slideLayouts/slideLayout5.xml"/><Relationship Id="rId6" Type="http://schemas.openxmlformats.org/officeDocument/2006/relationships/hyperlink" Target="http://www.visca.eu/" TargetMode="External"/><Relationship Id="rId5" Type="http://schemas.openxmlformats.org/officeDocument/2006/relationships/image" Target="../media/image7.png"/><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5.xml"/><Relationship Id="rId1" Type="http://schemas.openxmlformats.org/officeDocument/2006/relationships/slideLayout" Target="../slideLayouts/slideLayout6.xml"/><Relationship Id="rId6" Type="http://schemas.openxmlformats.org/officeDocument/2006/relationships/hyperlink" Target="http://www.visca.eu/" TargetMode="External"/><Relationship Id="rId5" Type="http://schemas.openxmlformats.org/officeDocument/2006/relationships/image" Target="../media/image7.png"/><Relationship Id="rId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6.xml"/><Relationship Id="rId1" Type="http://schemas.openxmlformats.org/officeDocument/2006/relationships/slideLayout" Target="../slideLayouts/slideLayout7.xml"/><Relationship Id="rId6" Type="http://schemas.openxmlformats.org/officeDocument/2006/relationships/hyperlink" Target="http://www.visca.eu/" TargetMode="External"/><Relationship Id="rId5" Type="http://schemas.openxmlformats.org/officeDocument/2006/relationships/image" Target="../media/image7.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l="-32000" r="-32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40C2DB-DB2E-42B1-80C2-73DD581979F7}"/>
              </a:ext>
            </a:extLst>
          </p:cNvPr>
          <p:cNvSpPr/>
          <p:nvPr userDrawn="1"/>
        </p:nvSpPr>
        <p:spPr>
          <a:xfrm>
            <a:off x="914400" y="304800"/>
            <a:ext cx="7315200" cy="571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9" name="Group 8">
            <a:extLst>
              <a:ext uri="{FF2B5EF4-FFF2-40B4-BE49-F238E27FC236}">
                <a16:creationId xmlns:a16="http://schemas.microsoft.com/office/drawing/2014/main" id="{9F9682E3-323D-4477-94B4-B1507BD25D3A}"/>
              </a:ext>
            </a:extLst>
          </p:cNvPr>
          <p:cNvGrpSpPr/>
          <p:nvPr userDrawn="1"/>
        </p:nvGrpSpPr>
        <p:grpSpPr>
          <a:xfrm>
            <a:off x="1348654" y="5334000"/>
            <a:ext cx="6423746" cy="533400"/>
            <a:chOff x="2479508" y="4379360"/>
            <a:chExt cx="5314486" cy="432000"/>
          </a:xfrm>
        </p:grpSpPr>
        <p:pic>
          <p:nvPicPr>
            <p:cNvPr id="10" name="Picture 4" descr="Résultat de recherche d'images pour &quot;euro drapeau&quot;"/>
            <p:cNvPicPr>
              <a:picLocks noChangeAspect="1" noChangeArrowheads="1"/>
            </p:cNvPicPr>
            <p:nvPr/>
          </p:nvPicPr>
          <p:blipFill>
            <a:blip r:embed="rId4"/>
            <a:srcRect/>
            <a:stretch>
              <a:fillRect/>
            </a:stretch>
          </p:blipFill>
          <p:spPr bwMode="auto">
            <a:xfrm>
              <a:off x="2479508" y="4379360"/>
              <a:ext cx="669106" cy="432000"/>
            </a:xfrm>
            <a:prstGeom prst="rect">
              <a:avLst/>
            </a:prstGeom>
            <a:noFill/>
          </p:spPr>
        </p:pic>
        <p:sp>
          <p:nvSpPr>
            <p:cNvPr id="11" name="Rectangle 10"/>
            <p:cNvSpPr/>
            <p:nvPr/>
          </p:nvSpPr>
          <p:spPr>
            <a:xfrm>
              <a:off x="3148614" y="4379360"/>
              <a:ext cx="464538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sz="1200" b="1" i="1" dirty="0">
                <a:solidFill>
                  <a:schemeClr val="tx1"/>
                </a:solidFill>
                <a:ea typeface="Lato Light" panose="020F0502020204030203" pitchFamily="34" charset="0"/>
                <a:cs typeface="Lato Light" panose="020F0502020204030203" pitchFamily="34" charset="0"/>
              </a:endParaRPr>
            </a:p>
            <a:p>
              <a:pPr algn="just"/>
              <a:r>
                <a:rPr lang="en-GB" sz="1100" b="1" i="1" dirty="0">
                  <a:solidFill>
                    <a:schemeClr val="tx1"/>
                  </a:solidFill>
                  <a:ea typeface="Lato Light" panose="020F0502020204030203" pitchFamily="34" charset="0"/>
                  <a:cs typeface="Lato Light" panose="020F0502020204030203" pitchFamily="34" charset="0"/>
                </a:rPr>
                <a:t>This project has received funding from the European Union's Horizon 2020 research and innovation programme under grant agreement No 730253.</a:t>
              </a:r>
            </a:p>
            <a:p>
              <a:pPr algn="ctr"/>
              <a:endParaRPr lang="en-GB" sz="1200" b="1" i="1" dirty="0">
                <a:solidFill>
                  <a:schemeClr val="tx1"/>
                </a:solidFill>
                <a:ea typeface="Lato Light" panose="020F0502020204030203" pitchFamily="34" charset="0"/>
                <a:cs typeface="Lato Light" panose="020F0502020204030203" pitchFamily="34" charset="0"/>
              </a:endParaRPr>
            </a:p>
          </p:txBody>
        </p:sp>
      </p:grpSp>
      <p:sp>
        <p:nvSpPr>
          <p:cNvPr id="12" name="Rectangle 11"/>
          <p:cNvSpPr/>
          <p:nvPr userDrawn="1"/>
        </p:nvSpPr>
        <p:spPr>
          <a:xfrm>
            <a:off x="914400" y="6121679"/>
            <a:ext cx="7315200" cy="562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en-GB" sz="1100" b="1" i="1" dirty="0">
                <a:solidFill>
                  <a:schemeClr val="tx1"/>
                </a:solidFill>
                <a:ea typeface="Lato Light" panose="020F0502020204030203" pitchFamily="34" charset="0"/>
                <a:cs typeface="Lato Light" panose="020F0502020204030203" pitchFamily="34" charset="0"/>
              </a:rPr>
              <a:t>Copyright and legal notice: @ VISCA consortium</a:t>
            </a:r>
          </a:p>
          <a:p>
            <a:pPr algn="l"/>
            <a:r>
              <a:rPr lang="en-GB" sz="1100" i="1" dirty="0">
                <a:solidFill>
                  <a:schemeClr val="tx1"/>
                </a:solidFill>
                <a:ea typeface="Lato Light" panose="020F0502020204030203" pitchFamily="34" charset="0"/>
                <a:cs typeface="Lato Light" panose="020F0502020204030203" pitchFamily="34" charset="0"/>
              </a:rPr>
              <a:t>This document has been produced with the assistance of the European Union. The contents of this document are the sole responsibility of VISCA Consortium and can in no way be taken to reflect the views of the European Union.</a:t>
            </a:r>
          </a:p>
        </p:txBody>
      </p:sp>
      <p:pic>
        <p:nvPicPr>
          <p:cNvPr id="13"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276600" y="457200"/>
            <a:ext cx="2535804" cy="19459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Title 1"/>
          <p:cNvSpPr txBox="1">
            <a:spLocks/>
          </p:cNvSpPr>
          <p:nvPr userDrawn="1"/>
        </p:nvSpPr>
        <p:spPr>
          <a:xfrm>
            <a:off x="2368683" y="4772901"/>
            <a:ext cx="4413117" cy="387798"/>
          </a:xfrm>
          <a:prstGeom prst="rect">
            <a:avLst/>
          </a:prstGeom>
        </p:spPr>
        <p:txBody>
          <a:bodyPr wrap="square" lIns="0" tIns="0" rIns="0" bIns="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2800" b="1" dirty="0">
                <a:latin typeface="+mn-lt"/>
                <a:ea typeface="Lato Light" panose="020F0502020204030203" pitchFamily="34" charset="0"/>
                <a:cs typeface="Lato Light" panose="020F0502020204030203" pitchFamily="34" charset="0"/>
                <a:hlinkClick r:id="rId6"/>
              </a:rPr>
              <a:t>www.visca.eu</a:t>
            </a:r>
            <a:endParaRPr lang="en-IN" sz="2800" b="1" dirty="0">
              <a:latin typeface="+mn-lt"/>
              <a:ea typeface="Lato Light" panose="020F0502020204030203" pitchFamily="34" charset="0"/>
              <a:cs typeface="Lato Light" panose="020F0502020204030203" pitchFamily="34" charset="0"/>
            </a:endParaRPr>
          </a:p>
        </p:txBody>
      </p:sp>
    </p:spTree>
    <p:extLst>
      <p:ext uri="{BB962C8B-B14F-4D97-AF65-F5344CB8AC3E}">
        <p14:creationId xmlns:p14="http://schemas.microsoft.com/office/powerpoint/2010/main" val="401655539"/>
      </p:ext>
    </p:extLst>
  </p:cSld>
  <p:clrMap bg1="lt1" tx1="dk1" bg2="lt2" tx2="dk2" accent1="accent1" accent2="accent2" accent3="accent3" accent4="accent4" accent5="accent5" accent6="accent6" hlink="hlink" folHlink="folHlink"/>
  <p:sldLayoutIdLst>
    <p:sldLayoutId id="214748366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l="-32000" r="-32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40C2DB-DB2E-42B1-80C2-73DD581979F7}"/>
              </a:ext>
            </a:extLst>
          </p:cNvPr>
          <p:cNvSpPr/>
          <p:nvPr userDrawn="1"/>
        </p:nvSpPr>
        <p:spPr>
          <a:xfrm>
            <a:off x="914400" y="304800"/>
            <a:ext cx="7315200" cy="571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alibri"/>
            </a:endParaRPr>
          </a:p>
        </p:txBody>
      </p:sp>
      <p:grpSp>
        <p:nvGrpSpPr>
          <p:cNvPr id="9" name="Group 8">
            <a:extLst>
              <a:ext uri="{FF2B5EF4-FFF2-40B4-BE49-F238E27FC236}">
                <a16:creationId xmlns:a16="http://schemas.microsoft.com/office/drawing/2014/main" id="{9F9682E3-323D-4477-94B4-B1507BD25D3A}"/>
              </a:ext>
            </a:extLst>
          </p:cNvPr>
          <p:cNvGrpSpPr/>
          <p:nvPr userDrawn="1"/>
        </p:nvGrpSpPr>
        <p:grpSpPr>
          <a:xfrm>
            <a:off x="1348654" y="5334000"/>
            <a:ext cx="6423746" cy="533400"/>
            <a:chOff x="2479508" y="4379360"/>
            <a:chExt cx="5314486" cy="432000"/>
          </a:xfrm>
        </p:grpSpPr>
        <p:pic>
          <p:nvPicPr>
            <p:cNvPr id="10" name="Picture 4" descr="Résultat de recherche d'images pour &quot;euro drapeau&quot;"/>
            <p:cNvPicPr>
              <a:picLocks noChangeAspect="1" noChangeArrowheads="1"/>
            </p:cNvPicPr>
            <p:nvPr/>
          </p:nvPicPr>
          <p:blipFill>
            <a:blip r:embed="rId4" cstate="print"/>
            <a:srcRect/>
            <a:stretch>
              <a:fillRect/>
            </a:stretch>
          </p:blipFill>
          <p:spPr bwMode="auto">
            <a:xfrm>
              <a:off x="2479508" y="4379360"/>
              <a:ext cx="669106" cy="432000"/>
            </a:xfrm>
            <a:prstGeom prst="rect">
              <a:avLst/>
            </a:prstGeom>
            <a:noFill/>
          </p:spPr>
        </p:pic>
        <p:sp>
          <p:nvSpPr>
            <p:cNvPr id="11" name="Rectangle 10"/>
            <p:cNvSpPr/>
            <p:nvPr/>
          </p:nvSpPr>
          <p:spPr>
            <a:xfrm>
              <a:off x="3148614" y="4379360"/>
              <a:ext cx="464538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sz="1200" b="1" i="1" dirty="0">
                <a:solidFill>
                  <a:prstClr val="black"/>
                </a:solidFill>
                <a:latin typeface="Calibri"/>
                <a:ea typeface="Lato Light" panose="020F0502020204030203" pitchFamily="34" charset="0"/>
                <a:cs typeface="Lato Light" panose="020F0502020204030203" pitchFamily="34" charset="0"/>
              </a:endParaRPr>
            </a:p>
            <a:p>
              <a:pPr algn="just"/>
              <a:r>
                <a:rPr lang="en-GB" sz="1100" b="1" i="1" dirty="0">
                  <a:solidFill>
                    <a:prstClr val="black"/>
                  </a:solidFill>
                  <a:latin typeface="Calibri"/>
                  <a:ea typeface="Lato Light" panose="020F0502020204030203" pitchFamily="34" charset="0"/>
                  <a:cs typeface="Lato Light" panose="020F0502020204030203" pitchFamily="34" charset="0"/>
                </a:rPr>
                <a:t>This project has received funding from the European Union's Horizon 2020 research and innovation programme under grant agreement No 730253.</a:t>
              </a:r>
            </a:p>
            <a:p>
              <a:pPr algn="ctr"/>
              <a:endParaRPr lang="en-GB" sz="1200" b="1" i="1" dirty="0">
                <a:solidFill>
                  <a:prstClr val="black"/>
                </a:solidFill>
                <a:latin typeface="Calibri"/>
                <a:ea typeface="Lato Light" panose="020F0502020204030203" pitchFamily="34" charset="0"/>
                <a:cs typeface="Lato Light" panose="020F0502020204030203" pitchFamily="34" charset="0"/>
              </a:endParaRPr>
            </a:p>
          </p:txBody>
        </p:sp>
      </p:grpSp>
      <p:sp>
        <p:nvSpPr>
          <p:cNvPr id="12" name="Rectangle 11"/>
          <p:cNvSpPr/>
          <p:nvPr userDrawn="1"/>
        </p:nvSpPr>
        <p:spPr>
          <a:xfrm>
            <a:off x="914400" y="6121679"/>
            <a:ext cx="7315200" cy="562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b="1" i="1" dirty="0">
                <a:solidFill>
                  <a:prstClr val="black"/>
                </a:solidFill>
                <a:latin typeface="Calibri"/>
                <a:ea typeface="Lato Light" panose="020F0502020204030203" pitchFamily="34" charset="0"/>
                <a:cs typeface="Lato Light" panose="020F0502020204030203" pitchFamily="34" charset="0"/>
              </a:rPr>
              <a:t>Copyright and legal notice: @ VISCA consortium</a:t>
            </a:r>
          </a:p>
          <a:p>
            <a:r>
              <a:rPr lang="en-GB" sz="1100" i="1" dirty="0">
                <a:solidFill>
                  <a:prstClr val="black"/>
                </a:solidFill>
                <a:latin typeface="Calibri"/>
                <a:ea typeface="Lato Light" panose="020F0502020204030203" pitchFamily="34" charset="0"/>
                <a:cs typeface="Lato Light" panose="020F0502020204030203" pitchFamily="34" charset="0"/>
              </a:rPr>
              <a:t>This document has been produced with the assistance of the European Union. The contents of this document are the sole responsibility of VISCA Consortium and can in no way be taken to reflect the views of the European Union.</a:t>
            </a:r>
          </a:p>
        </p:txBody>
      </p:sp>
      <p:pic>
        <p:nvPicPr>
          <p:cNvPr id="13" name="Picture 2"/>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276600" y="457200"/>
            <a:ext cx="2535804" cy="19459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Title 1"/>
          <p:cNvSpPr txBox="1">
            <a:spLocks/>
          </p:cNvSpPr>
          <p:nvPr userDrawn="1"/>
        </p:nvSpPr>
        <p:spPr>
          <a:xfrm>
            <a:off x="2368683" y="4772901"/>
            <a:ext cx="4413117" cy="387798"/>
          </a:xfrm>
          <a:prstGeom prst="rect">
            <a:avLst/>
          </a:prstGeom>
        </p:spPr>
        <p:txBody>
          <a:bodyPr wrap="square" lIns="0" tIns="0" rIns="0" bIns="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2800" b="1" dirty="0">
                <a:solidFill>
                  <a:prstClr val="black"/>
                </a:solidFill>
                <a:latin typeface="Calibri"/>
                <a:ea typeface="Lato Light" panose="020F0502020204030203" pitchFamily="34" charset="0"/>
                <a:cs typeface="Lato Light" panose="020F0502020204030203" pitchFamily="34" charset="0"/>
                <a:hlinkClick r:id="rId6"/>
              </a:rPr>
              <a:t>www.visca.eu</a:t>
            </a:r>
            <a:endParaRPr lang="en-IN" sz="2800" b="1" dirty="0">
              <a:solidFill>
                <a:prstClr val="black"/>
              </a:solidFill>
              <a:latin typeface="Calibri"/>
              <a:ea typeface="Lato Light" panose="020F0502020204030203" pitchFamily="34" charset="0"/>
              <a:cs typeface="Lato Light" panose="020F0502020204030203" pitchFamily="34" charset="0"/>
            </a:endParaRPr>
          </a:p>
        </p:txBody>
      </p:sp>
    </p:spTree>
    <p:extLst>
      <p:ext uri="{BB962C8B-B14F-4D97-AF65-F5344CB8AC3E}">
        <p14:creationId xmlns:p14="http://schemas.microsoft.com/office/powerpoint/2010/main" val="401655539"/>
      </p:ext>
    </p:extLst>
  </p:cSld>
  <p:clrMap bg1="lt1" tx1="dk1" bg2="lt2" tx2="dk2" accent1="accent1" accent2="accent2" accent3="accent3" accent4="accent4" accent5="accent5" accent6="accent6" hlink="hlink" folHlink="folHlink"/>
  <p:sldLayoutIdLst>
    <p:sldLayoutId id="214748367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l="-32000" r="-32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40C2DB-DB2E-42B1-80C2-73DD581979F7}"/>
              </a:ext>
            </a:extLst>
          </p:cNvPr>
          <p:cNvSpPr/>
          <p:nvPr userDrawn="1"/>
        </p:nvSpPr>
        <p:spPr>
          <a:xfrm>
            <a:off x="914400" y="304800"/>
            <a:ext cx="7315200" cy="571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alibri"/>
            </a:endParaRPr>
          </a:p>
        </p:txBody>
      </p:sp>
      <p:grpSp>
        <p:nvGrpSpPr>
          <p:cNvPr id="9" name="Group 8">
            <a:extLst>
              <a:ext uri="{FF2B5EF4-FFF2-40B4-BE49-F238E27FC236}">
                <a16:creationId xmlns:a16="http://schemas.microsoft.com/office/drawing/2014/main" id="{9F9682E3-323D-4477-94B4-B1507BD25D3A}"/>
              </a:ext>
            </a:extLst>
          </p:cNvPr>
          <p:cNvGrpSpPr/>
          <p:nvPr userDrawn="1"/>
        </p:nvGrpSpPr>
        <p:grpSpPr>
          <a:xfrm>
            <a:off x="1348654" y="5334000"/>
            <a:ext cx="6423746" cy="533400"/>
            <a:chOff x="2479508" y="4379360"/>
            <a:chExt cx="5314486" cy="432000"/>
          </a:xfrm>
        </p:grpSpPr>
        <p:pic>
          <p:nvPicPr>
            <p:cNvPr id="10" name="Picture 4" descr="Résultat de recherche d'images pour &quot;euro drapeau&quot;"/>
            <p:cNvPicPr>
              <a:picLocks noChangeAspect="1" noChangeArrowheads="1"/>
            </p:cNvPicPr>
            <p:nvPr/>
          </p:nvPicPr>
          <p:blipFill>
            <a:blip r:embed="rId4" cstate="print"/>
            <a:srcRect/>
            <a:stretch>
              <a:fillRect/>
            </a:stretch>
          </p:blipFill>
          <p:spPr bwMode="auto">
            <a:xfrm>
              <a:off x="2479508" y="4379360"/>
              <a:ext cx="669106" cy="432000"/>
            </a:xfrm>
            <a:prstGeom prst="rect">
              <a:avLst/>
            </a:prstGeom>
            <a:noFill/>
          </p:spPr>
        </p:pic>
        <p:sp>
          <p:nvSpPr>
            <p:cNvPr id="11" name="Rectangle 10"/>
            <p:cNvSpPr/>
            <p:nvPr/>
          </p:nvSpPr>
          <p:spPr>
            <a:xfrm>
              <a:off x="3148614" y="4379360"/>
              <a:ext cx="464538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sz="1200" b="1" i="1" dirty="0">
                <a:solidFill>
                  <a:prstClr val="black"/>
                </a:solidFill>
                <a:latin typeface="Calibri"/>
                <a:ea typeface="Lato Light" panose="020F0502020204030203" pitchFamily="34" charset="0"/>
                <a:cs typeface="Lato Light" panose="020F0502020204030203" pitchFamily="34" charset="0"/>
              </a:endParaRPr>
            </a:p>
            <a:p>
              <a:pPr algn="just"/>
              <a:r>
                <a:rPr lang="en-GB" sz="1100" b="1" i="1" dirty="0">
                  <a:solidFill>
                    <a:prstClr val="black"/>
                  </a:solidFill>
                  <a:latin typeface="Calibri"/>
                  <a:ea typeface="Lato Light" panose="020F0502020204030203" pitchFamily="34" charset="0"/>
                  <a:cs typeface="Lato Light" panose="020F0502020204030203" pitchFamily="34" charset="0"/>
                </a:rPr>
                <a:t>This project has received funding from the European Union's Horizon 2020 research and innovation programme under grant agreement No 730253.</a:t>
              </a:r>
            </a:p>
            <a:p>
              <a:pPr algn="ctr"/>
              <a:endParaRPr lang="en-GB" sz="1200" b="1" i="1" dirty="0">
                <a:solidFill>
                  <a:prstClr val="black"/>
                </a:solidFill>
                <a:latin typeface="Calibri"/>
                <a:ea typeface="Lato Light" panose="020F0502020204030203" pitchFamily="34" charset="0"/>
                <a:cs typeface="Lato Light" panose="020F0502020204030203" pitchFamily="34" charset="0"/>
              </a:endParaRPr>
            </a:p>
          </p:txBody>
        </p:sp>
      </p:grpSp>
      <p:sp>
        <p:nvSpPr>
          <p:cNvPr id="12" name="Rectangle 11"/>
          <p:cNvSpPr/>
          <p:nvPr userDrawn="1"/>
        </p:nvSpPr>
        <p:spPr>
          <a:xfrm>
            <a:off x="914400" y="6121679"/>
            <a:ext cx="7315200" cy="562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b="1" i="1" dirty="0">
                <a:solidFill>
                  <a:prstClr val="black"/>
                </a:solidFill>
                <a:latin typeface="Calibri"/>
                <a:ea typeface="Lato Light" panose="020F0502020204030203" pitchFamily="34" charset="0"/>
                <a:cs typeface="Lato Light" panose="020F0502020204030203" pitchFamily="34" charset="0"/>
              </a:rPr>
              <a:t>Copyright and legal notice: @ VISCA consortium</a:t>
            </a:r>
          </a:p>
          <a:p>
            <a:r>
              <a:rPr lang="en-GB" sz="1100" i="1" dirty="0">
                <a:solidFill>
                  <a:prstClr val="black"/>
                </a:solidFill>
                <a:latin typeface="Calibri"/>
                <a:ea typeface="Lato Light" panose="020F0502020204030203" pitchFamily="34" charset="0"/>
                <a:cs typeface="Lato Light" panose="020F0502020204030203" pitchFamily="34" charset="0"/>
              </a:rPr>
              <a:t>This document has been produced with the assistance of the European Union. The contents of this document are the sole responsibility of VISCA Consortium and can in no way be taken to reflect the views of the European Union.</a:t>
            </a:r>
          </a:p>
        </p:txBody>
      </p:sp>
      <p:pic>
        <p:nvPicPr>
          <p:cNvPr id="13" name="Picture 2"/>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276600" y="457200"/>
            <a:ext cx="2535804" cy="19459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Title 1"/>
          <p:cNvSpPr txBox="1">
            <a:spLocks/>
          </p:cNvSpPr>
          <p:nvPr userDrawn="1"/>
        </p:nvSpPr>
        <p:spPr>
          <a:xfrm>
            <a:off x="2368683" y="4772901"/>
            <a:ext cx="4413117" cy="387798"/>
          </a:xfrm>
          <a:prstGeom prst="rect">
            <a:avLst/>
          </a:prstGeom>
        </p:spPr>
        <p:txBody>
          <a:bodyPr wrap="square" lIns="0" tIns="0" rIns="0" bIns="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2800" b="1" dirty="0">
                <a:solidFill>
                  <a:prstClr val="black"/>
                </a:solidFill>
                <a:latin typeface="Calibri"/>
                <a:ea typeface="Lato Light" panose="020F0502020204030203" pitchFamily="34" charset="0"/>
                <a:cs typeface="Lato Light" panose="020F0502020204030203" pitchFamily="34" charset="0"/>
                <a:hlinkClick r:id="rId6"/>
              </a:rPr>
              <a:t>www.visca.eu</a:t>
            </a:r>
            <a:endParaRPr lang="en-IN" sz="2800" b="1" dirty="0">
              <a:solidFill>
                <a:prstClr val="black"/>
              </a:solidFill>
              <a:latin typeface="Calibri"/>
              <a:ea typeface="Lato Light" panose="020F0502020204030203" pitchFamily="34" charset="0"/>
              <a:cs typeface="Lato Light" panose="020F0502020204030203" pitchFamily="34" charset="0"/>
            </a:endParaRPr>
          </a:p>
        </p:txBody>
      </p:sp>
    </p:spTree>
    <p:extLst>
      <p:ext uri="{BB962C8B-B14F-4D97-AF65-F5344CB8AC3E}">
        <p14:creationId xmlns:p14="http://schemas.microsoft.com/office/powerpoint/2010/main" val="401655539"/>
      </p:ext>
    </p:extLst>
  </p:cSld>
  <p:clrMap bg1="lt1" tx1="dk1" bg2="lt2" tx2="dk2" accent1="accent1" accent2="accent2" accent3="accent3" accent4="accent4" accent5="accent5" accent6="accent6" hlink="hlink" folHlink="folHlink"/>
  <p:sldLayoutIdLst>
    <p:sldLayoutId id="214748367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l="-32000" r="-32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40C2DB-DB2E-42B1-80C2-73DD581979F7}"/>
              </a:ext>
            </a:extLst>
          </p:cNvPr>
          <p:cNvSpPr/>
          <p:nvPr userDrawn="1"/>
        </p:nvSpPr>
        <p:spPr>
          <a:xfrm>
            <a:off x="914400" y="304800"/>
            <a:ext cx="7315200" cy="571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alibri"/>
            </a:endParaRPr>
          </a:p>
        </p:txBody>
      </p:sp>
      <p:grpSp>
        <p:nvGrpSpPr>
          <p:cNvPr id="9" name="Group 8">
            <a:extLst>
              <a:ext uri="{FF2B5EF4-FFF2-40B4-BE49-F238E27FC236}">
                <a16:creationId xmlns:a16="http://schemas.microsoft.com/office/drawing/2014/main" id="{9F9682E3-323D-4477-94B4-B1507BD25D3A}"/>
              </a:ext>
            </a:extLst>
          </p:cNvPr>
          <p:cNvGrpSpPr/>
          <p:nvPr userDrawn="1"/>
        </p:nvGrpSpPr>
        <p:grpSpPr>
          <a:xfrm>
            <a:off x="1348654" y="5334000"/>
            <a:ext cx="6423746" cy="533400"/>
            <a:chOff x="2479508" y="4379360"/>
            <a:chExt cx="5314486" cy="432000"/>
          </a:xfrm>
        </p:grpSpPr>
        <p:pic>
          <p:nvPicPr>
            <p:cNvPr id="10" name="Picture 4" descr="Résultat de recherche d'images pour &quot;euro drapeau&quot;"/>
            <p:cNvPicPr>
              <a:picLocks noChangeAspect="1" noChangeArrowheads="1"/>
            </p:cNvPicPr>
            <p:nvPr/>
          </p:nvPicPr>
          <p:blipFill>
            <a:blip r:embed="rId4"/>
            <a:srcRect/>
            <a:stretch>
              <a:fillRect/>
            </a:stretch>
          </p:blipFill>
          <p:spPr bwMode="auto">
            <a:xfrm>
              <a:off x="2479508" y="4379360"/>
              <a:ext cx="669106" cy="432000"/>
            </a:xfrm>
            <a:prstGeom prst="rect">
              <a:avLst/>
            </a:prstGeom>
            <a:noFill/>
          </p:spPr>
        </p:pic>
        <p:sp>
          <p:nvSpPr>
            <p:cNvPr id="11" name="Rectangle 10"/>
            <p:cNvSpPr/>
            <p:nvPr/>
          </p:nvSpPr>
          <p:spPr>
            <a:xfrm>
              <a:off x="3148614" y="4379360"/>
              <a:ext cx="464538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sz="1200" b="1" i="1" dirty="0">
                <a:solidFill>
                  <a:prstClr val="black"/>
                </a:solidFill>
                <a:latin typeface="Calibri"/>
                <a:ea typeface="Lato Light" panose="020F0502020204030203" pitchFamily="34" charset="0"/>
                <a:cs typeface="Lato Light" panose="020F0502020204030203" pitchFamily="34" charset="0"/>
              </a:endParaRPr>
            </a:p>
            <a:p>
              <a:pPr algn="just"/>
              <a:r>
                <a:rPr lang="en-GB" sz="1100" b="1" i="1" dirty="0">
                  <a:solidFill>
                    <a:prstClr val="black"/>
                  </a:solidFill>
                  <a:latin typeface="Calibri"/>
                  <a:ea typeface="Lato Light" panose="020F0502020204030203" pitchFamily="34" charset="0"/>
                  <a:cs typeface="Lato Light" panose="020F0502020204030203" pitchFamily="34" charset="0"/>
                </a:rPr>
                <a:t>This project has received funding from the European Union's Horizon 2020 research and innovation programme under grant agreement No 730253.</a:t>
              </a:r>
            </a:p>
            <a:p>
              <a:pPr algn="ctr"/>
              <a:endParaRPr lang="en-GB" sz="1200" b="1" i="1" dirty="0">
                <a:solidFill>
                  <a:prstClr val="black"/>
                </a:solidFill>
                <a:latin typeface="Calibri"/>
                <a:ea typeface="Lato Light" panose="020F0502020204030203" pitchFamily="34" charset="0"/>
                <a:cs typeface="Lato Light" panose="020F0502020204030203" pitchFamily="34" charset="0"/>
              </a:endParaRPr>
            </a:p>
          </p:txBody>
        </p:sp>
      </p:grpSp>
      <p:sp>
        <p:nvSpPr>
          <p:cNvPr id="12" name="Rectangle 11"/>
          <p:cNvSpPr/>
          <p:nvPr userDrawn="1"/>
        </p:nvSpPr>
        <p:spPr>
          <a:xfrm>
            <a:off x="914400" y="6121679"/>
            <a:ext cx="7315200" cy="562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b="1" i="1" dirty="0">
                <a:solidFill>
                  <a:prstClr val="black"/>
                </a:solidFill>
                <a:latin typeface="Calibri"/>
                <a:ea typeface="Lato Light" panose="020F0502020204030203" pitchFamily="34" charset="0"/>
                <a:cs typeface="Lato Light" panose="020F0502020204030203" pitchFamily="34" charset="0"/>
              </a:rPr>
              <a:t>Copyright and legal notice: @ VISCA consortium</a:t>
            </a:r>
          </a:p>
          <a:p>
            <a:r>
              <a:rPr lang="en-GB" sz="1100" i="1" dirty="0">
                <a:solidFill>
                  <a:prstClr val="black"/>
                </a:solidFill>
                <a:latin typeface="Calibri"/>
                <a:ea typeface="Lato Light" panose="020F0502020204030203" pitchFamily="34" charset="0"/>
                <a:cs typeface="Lato Light" panose="020F0502020204030203" pitchFamily="34" charset="0"/>
              </a:rPr>
              <a:t>This document has been produced with the assistance of the European Union. The contents of this document are the sole responsibility of VISCA Consortium and can in no way be taken to reflect the views of the European Union.</a:t>
            </a:r>
          </a:p>
        </p:txBody>
      </p:sp>
      <p:pic>
        <p:nvPicPr>
          <p:cNvPr id="13"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276600" y="457200"/>
            <a:ext cx="2535804" cy="19459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Title 1"/>
          <p:cNvSpPr txBox="1">
            <a:spLocks/>
          </p:cNvSpPr>
          <p:nvPr userDrawn="1"/>
        </p:nvSpPr>
        <p:spPr>
          <a:xfrm>
            <a:off x="2368683" y="4772901"/>
            <a:ext cx="4413117" cy="387798"/>
          </a:xfrm>
          <a:prstGeom prst="rect">
            <a:avLst/>
          </a:prstGeom>
        </p:spPr>
        <p:txBody>
          <a:bodyPr wrap="square" lIns="0" tIns="0" rIns="0" bIns="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2800" b="1" dirty="0">
                <a:solidFill>
                  <a:prstClr val="black"/>
                </a:solidFill>
                <a:latin typeface="Calibri"/>
                <a:ea typeface="Lato Light" panose="020F0502020204030203" pitchFamily="34" charset="0"/>
                <a:cs typeface="Lato Light" panose="020F0502020204030203" pitchFamily="34" charset="0"/>
                <a:hlinkClick r:id="rId6"/>
              </a:rPr>
              <a:t>www.visca.eu</a:t>
            </a:r>
            <a:endParaRPr lang="en-IN" sz="2800" b="1" dirty="0">
              <a:solidFill>
                <a:prstClr val="black"/>
              </a:solidFill>
              <a:latin typeface="Calibri"/>
              <a:ea typeface="Lato Light" panose="020F0502020204030203" pitchFamily="34" charset="0"/>
              <a:cs typeface="Lato Light" panose="020F0502020204030203" pitchFamily="34" charset="0"/>
            </a:endParaRPr>
          </a:p>
        </p:txBody>
      </p:sp>
    </p:spTree>
    <p:extLst>
      <p:ext uri="{BB962C8B-B14F-4D97-AF65-F5344CB8AC3E}">
        <p14:creationId xmlns:p14="http://schemas.microsoft.com/office/powerpoint/2010/main" val="401655539"/>
      </p:ext>
    </p:extLst>
  </p:cSld>
  <p:clrMap bg1="lt1" tx1="dk1" bg2="lt2" tx2="dk2" accent1="accent1" accent2="accent2" accent3="accent3" accent4="accent4" accent5="accent5" accent6="accent6" hlink="hlink" folHlink="folHlink"/>
  <p:sldLayoutIdLst>
    <p:sldLayoutId id="214748368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l="-32000" r="-32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40C2DB-DB2E-42B1-80C2-73DD581979F7}"/>
              </a:ext>
            </a:extLst>
          </p:cNvPr>
          <p:cNvSpPr/>
          <p:nvPr userDrawn="1"/>
        </p:nvSpPr>
        <p:spPr>
          <a:xfrm>
            <a:off x="914400" y="304800"/>
            <a:ext cx="7315200" cy="571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alibri"/>
            </a:endParaRPr>
          </a:p>
        </p:txBody>
      </p:sp>
      <p:grpSp>
        <p:nvGrpSpPr>
          <p:cNvPr id="9" name="Group 8">
            <a:extLst>
              <a:ext uri="{FF2B5EF4-FFF2-40B4-BE49-F238E27FC236}">
                <a16:creationId xmlns:a16="http://schemas.microsoft.com/office/drawing/2014/main" id="{9F9682E3-323D-4477-94B4-B1507BD25D3A}"/>
              </a:ext>
            </a:extLst>
          </p:cNvPr>
          <p:cNvGrpSpPr/>
          <p:nvPr userDrawn="1"/>
        </p:nvGrpSpPr>
        <p:grpSpPr>
          <a:xfrm>
            <a:off x="1348654" y="5334000"/>
            <a:ext cx="6423746" cy="533400"/>
            <a:chOff x="2479508" y="4379360"/>
            <a:chExt cx="5314486" cy="432000"/>
          </a:xfrm>
        </p:grpSpPr>
        <p:pic>
          <p:nvPicPr>
            <p:cNvPr id="10" name="Picture 4" descr="Résultat de recherche d'images pour &quot;euro drapeau&quot;"/>
            <p:cNvPicPr>
              <a:picLocks noChangeAspect="1" noChangeArrowheads="1"/>
            </p:cNvPicPr>
            <p:nvPr/>
          </p:nvPicPr>
          <p:blipFill>
            <a:blip r:embed="rId4" cstate="print"/>
            <a:srcRect/>
            <a:stretch>
              <a:fillRect/>
            </a:stretch>
          </p:blipFill>
          <p:spPr bwMode="auto">
            <a:xfrm>
              <a:off x="2479508" y="4379360"/>
              <a:ext cx="669106" cy="432000"/>
            </a:xfrm>
            <a:prstGeom prst="rect">
              <a:avLst/>
            </a:prstGeom>
            <a:noFill/>
          </p:spPr>
        </p:pic>
        <p:sp>
          <p:nvSpPr>
            <p:cNvPr id="11" name="Rectangle 10"/>
            <p:cNvSpPr/>
            <p:nvPr/>
          </p:nvSpPr>
          <p:spPr>
            <a:xfrm>
              <a:off x="3148614" y="4379360"/>
              <a:ext cx="464538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sz="1200" b="1" i="1" dirty="0">
                <a:solidFill>
                  <a:prstClr val="black"/>
                </a:solidFill>
                <a:latin typeface="Calibri"/>
                <a:ea typeface="Lato Light" panose="020F0502020204030203" pitchFamily="34" charset="0"/>
                <a:cs typeface="Lato Light" panose="020F0502020204030203" pitchFamily="34" charset="0"/>
              </a:endParaRPr>
            </a:p>
            <a:p>
              <a:pPr algn="just"/>
              <a:r>
                <a:rPr lang="en-GB" sz="1100" b="1" i="1" dirty="0">
                  <a:solidFill>
                    <a:prstClr val="black"/>
                  </a:solidFill>
                  <a:latin typeface="Calibri"/>
                  <a:ea typeface="Lato Light" panose="020F0502020204030203" pitchFamily="34" charset="0"/>
                  <a:cs typeface="Lato Light" panose="020F0502020204030203" pitchFamily="34" charset="0"/>
                </a:rPr>
                <a:t>This project has received funding from the European Union's Horizon 2020 research and innovation programme under grant agreement No 730253.</a:t>
              </a:r>
            </a:p>
            <a:p>
              <a:pPr algn="ctr"/>
              <a:endParaRPr lang="en-GB" sz="1200" b="1" i="1" dirty="0">
                <a:solidFill>
                  <a:prstClr val="black"/>
                </a:solidFill>
                <a:latin typeface="Calibri"/>
                <a:ea typeface="Lato Light" panose="020F0502020204030203" pitchFamily="34" charset="0"/>
                <a:cs typeface="Lato Light" panose="020F0502020204030203" pitchFamily="34" charset="0"/>
              </a:endParaRPr>
            </a:p>
          </p:txBody>
        </p:sp>
      </p:grpSp>
      <p:sp>
        <p:nvSpPr>
          <p:cNvPr id="12" name="Rectangle 11"/>
          <p:cNvSpPr/>
          <p:nvPr userDrawn="1"/>
        </p:nvSpPr>
        <p:spPr>
          <a:xfrm>
            <a:off x="914400" y="6121679"/>
            <a:ext cx="7315200" cy="562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b="1" i="1" dirty="0">
                <a:solidFill>
                  <a:prstClr val="black"/>
                </a:solidFill>
                <a:latin typeface="Calibri"/>
                <a:ea typeface="Lato Light" panose="020F0502020204030203" pitchFamily="34" charset="0"/>
                <a:cs typeface="Lato Light" panose="020F0502020204030203" pitchFamily="34" charset="0"/>
              </a:rPr>
              <a:t>Copyright and legal notice: @ VISCA consortium</a:t>
            </a:r>
          </a:p>
          <a:p>
            <a:r>
              <a:rPr lang="en-GB" sz="1100" i="1" dirty="0">
                <a:solidFill>
                  <a:prstClr val="black"/>
                </a:solidFill>
                <a:latin typeface="Calibri"/>
                <a:ea typeface="Lato Light" panose="020F0502020204030203" pitchFamily="34" charset="0"/>
                <a:cs typeface="Lato Light" panose="020F0502020204030203" pitchFamily="34" charset="0"/>
              </a:rPr>
              <a:t>This document has been produced with the assistance of the European Union. The contents of this document are the sole responsibility of VISCA Consortium and can in no way be taken to reflect the views of the European Union.</a:t>
            </a:r>
          </a:p>
        </p:txBody>
      </p:sp>
      <p:pic>
        <p:nvPicPr>
          <p:cNvPr id="13" name="Picture 2"/>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276600" y="457200"/>
            <a:ext cx="2535804" cy="19459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Title 1"/>
          <p:cNvSpPr txBox="1">
            <a:spLocks/>
          </p:cNvSpPr>
          <p:nvPr userDrawn="1"/>
        </p:nvSpPr>
        <p:spPr>
          <a:xfrm>
            <a:off x="2368683" y="4772901"/>
            <a:ext cx="4413117" cy="387798"/>
          </a:xfrm>
          <a:prstGeom prst="rect">
            <a:avLst/>
          </a:prstGeom>
        </p:spPr>
        <p:txBody>
          <a:bodyPr wrap="square" lIns="0" tIns="0" rIns="0" bIns="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2800" b="1" dirty="0">
                <a:solidFill>
                  <a:prstClr val="black"/>
                </a:solidFill>
                <a:latin typeface="Calibri"/>
                <a:ea typeface="Lato Light" panose="020F0502020204030203" pitchFamily="34" charset="0"/>
                <a:cs typeface="Lato Light" panose="020F0502020204030203" pitchFamily="34" charset="0"/>
                <a:hlinkClick r:id="rId6"/>
              </a:rPr>
              <a:t>www.visca.eu</a:t>
            </a:r>
            <a:endParaRPr lang="en-IN" sz="2800" b="1" dirty="0">
              <a:solidFill>
                <a:prstClr val="black"/>
              </a:solidFill>
              <a:latin typeface="Calibri"/>
              <a:ea typeface="Lato Light" panose="020F0502020204030203" pitchFamily="34" charset="0"/>
              <a:cs typeface="Lato Light" panose="020F0502020204030203" pitchFamily="34" charset="0"/>
            </a:endParaRPr>
          </a:p>
        </p:txBody>
      </p:sp>
    </p:spTree>
    <p:extLst>
      <p:ext uri="{BB962C8B-B14F-4D97-AF65-F5344CB8AC3E}">
        <p14:creationId xmlns:p14="http://schemas.microsoft.com/office/powerpoint/2010/main" val="401655539"/>
      </p:ext>
    </p:extLst>
  </p:cSld>
  <p:clrMap bg1="lt1" tx1="dk1" bg2="lt2" tx2="dk2" accent1="accent1" accent2="accent2" accent3="accent3" accent4="accent4" accent5="accent5" accent6="accent6" hlink="hlink" folHlink="folHlink"/>
  <p:sldLayoutIdLst>
    <p:sldLayoutId id="214748368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5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9.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3.gif"/><Relationship Id="rId5" Type="http://schemas.openxmlformats.org/officeDocument/2006/relationships/image" Target="../media/image58.emf"/><Relationship Id="rId4" Type="http://schemas.openxmlformats.org/officeDocument/2006/relationships/image" Target="../media/image57.emf"/></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61.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2CB1E4-BB1D-4C1C-867C-48364323C3BA}"/>
              </a:ext>
            </a:extLst>
          </p:cNvPr>
          <p:cNvSpPr txBox="1"/>
          <p:nvPr/>
        </p:nvSpPr>
        <p:spPr>
          <a:xfrm>
            <a:off x="4191000" y="3581400"/>
            <a:ext cx="4257656" cy="727892"/>
          </a:xfrm>
          <a:prstGeom prst="rect">
            <a:avLst/>
          </a:prstGeom>
          <a:noFill/>
        </p:spPr>
        <p:txBody>
          <a:bodyPr wrap="square" lIns="0" tIns="0" rIns="0" bIns="0" rtlCol="0" anchor="t" anchorCtr="0">
            <a:spAutoFit/>
          </a:bodyPr>
          <a:lstStyle/>
          <a:p>
            <a:pPr algn="ctr">
              <a:lnSpc>
                <a:spcPct val="110000"/>
              </a:lnSpc>
            </a:pPr>
            <a:r>
              <a:rPr lang="en-GB" sz="2400" b="1" dirty="0">
                <a:solidFill>
                  <a:schemeClr val="bg2">
                    <a:lumMod val="25000"/>
                  </a:schemeClr>
                </a:solidFill>
                <a:ea typeface="Lato Light" panose="020F0502020204030203" pitchFamily="34" charset="0"/>
                <a:cs typeface="Lato Light" panose="020F0502020204030203" pitchFamily="34" charset="0"/>
              </a:rPr>
              <a:t>2</a:t>
            </a:r>
            <a:r>
              <a:rPr lang="en-GB" sz="2400" b="1" baseline="30000" dirty="0">
                <a:solidFill>
                  <a:schemeClr val="bg2">
                    <a:lumMod val="25000"/>
                  </a:schemeClr>
                </a:solidFill>
                <a:ea typeface="Lato Light" panose="020F0502020204030203" pitchFamily="34" charset="0"/>
                <a:cs typeface="Lato Light" panose="020F0502020204030203" pitchFamily="34" charset="0"/>
              </a:rPr>
              <a:t>nd</a:t>
            </a:r>
            <a:r>
              <a:rPr lang="en-GB" sz="2400" b="1" dirty="0">
                <a:solidFill>
                  <a:schemeClr val="bg2">
                    <a:lumMod val="25000"/>
                  </a:schemeClr>
                </a:solidFill>
                <a:ea typeface="Lato Light" panose="020F0502020204030203" pitchFamily="34" charset="0"/>
                <a:cs typeface="Lato Light" panose="020F0502020204030203" pitchFamily="34" charset="0"/>
              </a:rPr>
              <a:t> General Meeting</a:t>
            </a:r>
            <a:endParaRPr lang="en-GB" sz="2400" dirty="0">
              <a:solidFill>
                <a:schemeClr val="bg2">
                  <a:lumMod val="25000"/>
                </a:schemeClr>
              </a:solidFill>
              <a:ea typeface="Lato Light" panose="020F0502020204030203" pitchFamily="34" charset="0"/>
              <a:cs typeface="Lato Light" panose="020F0502020204030203" pitchFamily="34" charset="0"/>
            </a:endParaRPr>
          </a:p>
          <a:p>
            <a:pPr algn="ctr">
              <a:lnSpc>
                <a:spcPct val="110000"/>
              </a:lnSpc>
            </a:pPr>
            <a:r>
              <a:rPr lang="en-GB" sz="2000" dirty="0">
                <a:solidFill>
                  <a:schemeClr val="bg2">
                    <a:lumMod val="25000"/>
                  </a:schemeClr>
                </a:solidFill>
                <a:ea typeface="Lato Light" panose="020F0502020204030203" pitchFamily="34" charset="0"/>
                <a:cs typeface="Lato Light" panose="020F0502020204030203" pitchFamily="34" charset="0"/>
              </a:rPr>
              <a:t>10</a:t>
            </a:r>
            <a:r>
              <a:rPr lang="en-GB" sz="2000" baseline="30000" dirty="0">
                <a:solidFill>
                  <a:schemeClr val="bg2">
                    <a:lumMod val="25000"/>
                  </a:schemeClr>
                </a:solidFill>
                <a:ea typeface="Lato Light" panose="020F0502020204030203" pitchFamily="34" charset="0"/>
                <a:cs typeface="Lato Light" panose="020F0502020204030203" pitchFamily="34" charset="0"/>
              </a:rPr>
              <a:t>th</a:t>
            </a:r>
            <a:r>
              <a:rPr lang="en-GB" sz="2000" dirty="0">
                <a:solidFill>
                  <a:schemeClr val="bg2">
                    <a:lumMod val="25000"/>
                  </a:schemeClr>
                </a:solidFill>
                <a:ea typeface="Lato Light" panose="020F0502020204030203" pitchFamily="34" charset="0"/>
                <a:cs typeface="Lato Light" panose="020F0502020204030203" pitchFamily="34" charset="0"/>
              </a:rPr>
              <a:t>-12</a:t>
            </a:r>
            <a:r>
              <a:rPr lang="en-GB" sz="2000" baseline="30000" dirty="0">
                <a:solidFill>
                  <a:schemeClr val="bg2">
                    <a:lumMod val="25000"/>
                  </a:schemeClr>
                </a:solidFill>
                <a:ea typeface="Lato Light" panose="020F0502020204030203" pitchFamily="34" charset="0"/>
                <a:cs typeface="Lato Light" panose="020F0502020204030203" pitchFamily="34" charset="0"/>
              </a:rPr>
              <a:t>th</a:t>
            </a:r>
            <a:r>
              <a:rPr lang="en-GB" sz="2000" dirty="0">
                <a:solidFill>
                  <a:schemeClr val="bg2">
                    <a:lumMod val="25000"/>
                  </a:schemeClr>
                </a:solidFill>
                <a:ea typeface="Lato Light" panose="020F0502020204030203" pitchFamily="34" charset="0"/>
                <a:cs typeface="Lato Light" panose="020F0502020204030203" pitchFamily="34" charset="0"/>
              </a:rPr>
              <a:t> November 2017</a:t>
            </a:r>
          </a:p>
        </p:txBody>
      </p:sp>
      <p:sp>
        <p:nvSpPr>
          <p:cNvPr id="3" name="Title 1">
            <a:extLst>
              <a:ext uri="{FF2B5EF4-FFF2-40B4-BE49-F238E27FC236}">
                <a16:creationId xmlns:a16="http://schemas.microsoft.com/office/drawing/2014/main" id="{EB5E3BFE-5934-4835-A40B-D1E3A3C4AC5E}"/>
              </a:ext>
            </a:extLst>
          </p:cNvPr>
          <p:cNvSpPr txBox="1">
            <a:spLocks/>
          </p:cNvSpPr>
          <p:nvPr/>
        </p:nvSpPr>
        <p:spPr>
          <a:xfrm>
            <a:off x="3962400" y="1981200"/>
            <a:ext cx="4752623" cy="984885"/>
          </a:xfrm>
          <a:prstGeom prst="rect">
            <a:avLst/>
          </a:prstGeom>
        </p:spPr>
        <p:txBody>
          <a:bodyPr wrap="square" lIns="0" tIns="0" rIns="0" bIns="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GB" altLang="en-US" sz="3200" b="1" dirty="0">
                <a:solidFill>
                  <a:srgbClr val="507D2B"/>
                </a:solidFill>
              </a:rPr>
              <a:t>Work Package 2: </a:t>
            </a:r>
          </a:p>
          <a:p>
            <a:pPr algn="ctr">
              <a:defRPr/>
            </a:pPr>
            <a:r>
              <a:rPr lang="en-GB" altLang="en-US" sz="3200" b="1" dirty="0">
                <a:solidFill>
                  <a:srgbClr val="507D2B"/>
                </a:solidFill>
              </a:rPr>
              <a:t>Climatic &amp; Agricultural Data</a:t>
            </a:r>
            <a:endParaRPr lang="en-GB" altLang="en-US" sz="2400" b="1" dirty="0">
              <a:solidFill>
                <a:srgbClr val="507D2B"/>
              </a:solidFill>
            </a:endParaRPr>
          </a:p>
        </p:txBody>
      </p:sp>
      <p:sp>
        <p:nvSpPr>
          <p:cNvPr id="4" name="Rectangle 4">
            <a:extLst>
              <a:ext uri="{FF2B5EF4-FFF2-40B4-BE49-F238E27FC236}">
                <a16:creationId xmlns:a16="http://schemas.microsoft.com/office/drawing/2014/main" id="{63CB1264-F1D3-4E43-B1CC-DDCC3F888FA1}"/>
              </a:ext>
            </a:extLst>
          </p:cNvPr>
          <p:cNvSpPr>
            <a:spLocks noChangeArrowheads="1"/>
          </p:cNvSpPr>
          <p:nvPr/>
        </p:nvSpPr>
        <p:spPr bwMode="auto">
          <a:xfrm>
            <a:off x="3505200" y="4941094"/>
            <a:ext cx="5715000" cy="12311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0" algn="ctr" eaLnBrk="1" fontAlgn="base" hangingPunct="1">
              <a:spcBef>
                <a:spcPct val="0"/>
              </a:spcBef>
              <a:spcAft>
                <a:spcPct val="0"/>
              </a:spcAft>
            </a:pPr>
            <a:r>
              <a:rPr lang="en-GB" altLang="en-US" sz="2000" b="1" kern="0" dirty="0">
                <a:solidFill>
                  <a:srgbClr val="507D2B"/>
                </a:solidFill>
                <a:latin typeface="+mn-lt"/>
              </a:rPr>
              <a:t>Raül Marcos</a:t>
            </a:r>
          </a:p>
          <a:p>
            <a:pPr lvl="0" algn="ctr" eaLnBrk="1" fontAlgn="base" hangingPunct="1">
              <a:spcBef>
                <a:spcPct val="0"/>
              </a:spcBef>
              <a:spcAft>
                <a:spcPct val="0"/>
              </a:spcAft>
            </a:pPr>
            <a:r>
              <a:rPr lang="en-GB" altLang="en-US" sz="1800" kern="0" dirty="0">
                <a:solidFill>
                  <a:srgbClr val="507D2B"/>
                </a:solidFill>
                <a:latin typeface="+mn-lt"/>
              </a:rPr>
              <a:t>Coordinators and developers of BSC tasks</a:t>
            </a:r>
          </a:p>
          <a:p>
            <a:pPr lvl="0" algn="ctr" eaLnBrk="1" fontAlgn="base" hangingPunct="1">
              <a:spcBef>
                <a:spcPct val="0"/>
              </a:spcBef>
              <a:spcAft>
                <a:spcPct val="0"/>
              </a:spcAft>
            </a:pPr>
            <a:r>
              <a:rPr lang="en-GB" altLang="en-US" sz="1800" kern="0" dirty="0" err="1">
                <a:solidFill>
                  <a:srgbClr val="507D2B"/>
                </a:solidFill>
                <a:latin typeface="+mn-lt"/>
              </a:rPr>
              <a:t>PostDoc</a:t>
            </a:r>
            <a:r>
              <a:rPr lang="en-GB" altLang="en-US" sz="1800" kern="0" dirty="0">
                <a:solidFill>
                  <a:srgbClr val="507D2B"/>
                </a:solidFill>
                <a:latin typeface="+mn-lt"/>
              </a:rPr>
              <a:t> Researchers </a:t>
            </a:r>
            <a:r>
              <a:rPr lang="mr-IN" altLang="en-US" sz="1800" kern="0" dirty="0">
                <a:solidFill>
                  <a:srgbClr val="507D2B"/>
                </a:solidFill>
                <a:latin typeface="+mn-lt"/>
              </a:rPr>
              <a:t>–</a:t>
            </a:r>
            <a:r>
              <a:rPr lang="en-GB" altLang="en-US" sz="1800" kern="0" dirty="0">
                <a:solidFill>
                  <a:srgbClr val="507D2B"/>
                </a:solidFill>
                <a:latin typeface="+mn-lt"/>
              </a:rPr>
              <a:t> </a:t>
            </a:r>
            <a:r>
              <a:rPr lang="en-GB" altLang="en-US" sz="1800" kern="0" dirty="0" err="1">
                <a:solidFill>
                  <a:srgbClr val="507D2B"/>
                </a:solidFill>
                <a:latin typeface="+mn-lt"/>
              </a:rPr>
              <a:t>Nube</a:t>
            </a:r>
            <a:r>
              <a:rPr lang="en-GB" altLang="en-US" sz="1800" kern="0" dirty="0">
                <a:solidFill>
                  <a:srgbClr val="507D2B"/>
                </a:solidFill>
                <a:latin typeface="+mn-lt"/>
              </a:rPr>
              <a:t> González </a:t>
            </a:r>
            <a:r>
              <a:rPr lang="mr-IN" altLang="en-US" sz="1800" kern="0" dirty="0">
                <a:solidFill>
                  <a:srgbClr val="507D2B"/>
                </a:solidFill>
                <a:latin typeface="+mn-lt"/>
              </a:rPr>
              <a:t>–</a:t>
            </a:r>
            <a:r>
              <a:rPr lang="es-ES" altLang="en-US" sz="1800" kern="0" dirty="0">
                <a:solidFill>
                  <a:srgbClr val="507D2B"/>
                </a:solidFill>
                <a:latin typeface="+mn-lt"/>
              </a:rPr>
              <a:t>Albert </a:t>
            </a:r>
            <a:r>
              <a:rPr lang="es-ES" altLang="en-US" sz="1800" kern="0" dirty="0" err="1">
                <a:solidFill>
                  <a:srgbClr val="507D2B"/>
                </a:solidFill>
                <a:latin typeface="+mn-lt"/>
              </a:rPr>
              <a:t>Soret</a:t>
            </a:r>
            <a:r>
              <a:rPr lang="es-ES" altLang="en-US" sz="1800" kern="0" dirty="0">
                <a:solidFill>
                  <a:srgbClr val="507D2B"/>
                </a:solidFill>
                <a:latin typeface="+mn-lt"/>
              </a:rPr>
              <a:t> </a:t>
            </a:r>
            <a:r>
              <a:rPr lang="en-GB" altLang="en-US" sz="1800" kern="0" dirty="0">
                <a:solidFill>
                  <a:srgbClr val="507D2B"/>
                </a:solidFill>
                <a:latin typeface="+mn-lt"/>
              </a:rPr>
              <a:t>Barcelona Supercomputing Centre, </a:t>
            </a:r>
            <a:r>
              <a:rPr lang="en-GB" altLang="en-US" sz="1800" kern="0" dirty="0" err="1">
                <a:solidFill>
                  <a:srgbClr val="507D2B"/>
                </a:solidFill>
                <a:latin typeface="+mn-lt"/>
              </a:rPr>
              <a:t>raul.marcos@bsc.es</a:t>
            </a:r>
            <a:endParaRPr lang="en-GB" altLang="en-US" sz="1800" kern="0" dirty="0">
              <a:solidFill>
                <a:srgbClr val="507D2B"/>
              </a:solidFill>
              <a:latin typeface="+mn-lt"/>
            </a:endParaRPr>
          </a:p>
        </p:txBody>
      </p:sp>
      <p:pic>
        <p:nvPicPr>
          <p:cNvPr id="6" name="Picture 5" descr="28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60850" y="665313"/>
            <a:ext cx="2630750" cy="706287"/>
          </a:xfrm>
          <a:prstGeom prst="rect">
            <a:avLst/>
          </a:prstGeom>
        </p:spPr>
      </p:pic>
    </p:spTree>
    <p:extLst>
      <p:ext uri="{BB962C8B-B14F-4D97-AF65-F5344CB8AC3E}">
        <p14:creationId xmlns:p14="http://schemas.microsoft.com/office/powerpoint/2010/main" val="1467898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ca-ES" dirty="0"/>
              <a:t>Gantt </a:t>
            </a:r>
            <a:r>
              <a:rPr lang="ca-ES" dirty="0" err="1"/>
              <a:t>Diagram</a:t>
            </a:r>
            <a:r>
              <a:rPr lang="ca-ES" dirty="0"/>
              <a:t> of WP2. </a:t>
            </a:r>
            <a:r>
              <a:rPr lang="ca-ES" dirty="0" err="1"/>
              <a:t>What</a:t>
            </a:r>
            <a:r>
              <a:rPr lang="ca-ES" dirty="0"/>
              <a:t> </a:t>
            </a:r>
            <a:r>
              <a:rPr lang="ca-ES" dirty="0" err="1"/>
              <a:t>we</a:t>
            </a:r>
            <a:r>
              <a:rPr lang="ca-ES" dirty="0"/>
              <a:t> </a:t>
            </a:r>
            <a:r>
              <a:rPr lang="ca-ES" dirty="0" err="1"/>
              <a:t>have</a:t>
            </a:r>
            <a:r>
              <a:rPr lang="ca-ES" dirty="0"/>
              <a:t> to do?</a:t>
            </a:r>
          </a:p>
        </p:txBody>
      </p:sp>
      <p:sp>
        <p:nvSpPr>
          <p:cNvPr id="3" name="Content Placeholder 2"/>
          <p:cNvSpPr>
            <a:spLocks noGrp="1"/>
          </p:cNvSpPr>
          <p:nvPr>
            <p:ph idx="1"/>
          </p:nvPr>
        </p:nvSpPr>
        <p:spPr/>
        <p:txBody>
          <a:bodyPr/>
          <a:lstStyle/>
          <a:p>
            <a:pPr marL="0" indent="0">
              <a:buNone/>
            </a:pPr>
            <a:endParaRPr lang="ca-ES" dirty="0"/>
          </a:p>
          <a:p>
            <a:pPr marL="0" indent="0">
              <a:buNone/>
            </a:pPr>
            <a:endParaRPr lang="ca-ES" dirty="0"/>
          </a:p>
        </p:txBody>
      </p:sp>
      <p:sp>
        <p:nvSpPr>
          <p:cNvPr id="14" name="TextBox 13"/>
          <p:cNvSpPr txBox="1"/>
          <p:nvPr/>
        </p:nvSpPr>
        <p:spPr>
          <a:xfrm>
            <a:off x="8378372" y="368765"/>
            <a:ext cx="184666" cy="369332"/>
          </a:xfrm>
          <a:prstGeom prst="rect">
            <a:avLst/>
          </a:prstGeom>
          <a:noFill/>
        </p:spPr>
        <p:txBody>
          <a:bodyPr wrap="none" rtlCol="0">
            <a:spAutoFit/>
          </a:bodyPr>
          <a:lstStyle/>
          <a:p>
            <a:endParaRPr lang="ca-ES" dirty="0"/>
          </a:p>
        </p:txBody>
      </p:sp>
      <p:pic>
        <p:nvPicPr>
          <p:cNvPr id="7" name="Picture 6" descr="gant_wp2focus.png"/>
          <p:cNvPicPr>
            <a:picLocks noChangeAspect="1"/>
          </p:cNvPicPr>
          <p:nvPr/>
        </p:nvPicPr>
        <p:blipFill rotWithShape="1">
          <a:blip r:embed="rId3" cstate="print">
            <a:extLst>
              <a:ext uri="{28A0092B-C50C-407E-A947-70E740481C1C}">
                <a14:useLocalDpi xmlns:a14="http://schemas.microsoft.com/office/drawing/2010/main" val="0"/>
              </a:ext>
            </a:extLst>
          </a:blip>
          <a:srcRect l="33345" t="-4463" r="33590"/>
          <a:stretch/>
        </p:blipFill>
        <p:spPr>
          <a:xfrm>
            <a:off x="741218" y="2895600"/>
            <a:ext cx="3906982" cy="432894"/>
          </a:xfrm>
          <a:prstGeom prst="rect">
            <a:avLst/>
          </a:prstGeom>
        </p:spPr>
      </p:pic>
      <p:pic>
        <p:nvPicPr>
          <p:cNvPr id="9" name="Picture 8" descr="wp2_focus.png"/>
          <p:cNvPicPr>
            <a:picLocks noChangeAspect="1"/>
          </p:cNvPicPr>
          <p:nvPr/>
        </p:nvPicPr>
        <p:blipFill rotWithShape="1">
          <a:blip r:embed="rId4" cstate="print">
            <a:extLst>
              <a:ext uri="{28A0092B-C50C-407E-A947-70E740481C1C}">
                <a14:useLocalDpi xmlns:a14="http://schemas.microsoft.com/office/drawing/2010/main" val="0"/>
              </a:ext>
            </a:extLst>
          </a:blip>
          <a:srcRect l="14491" t="13620" r="82933"/>
          <a:stretch/>
        </p:blipFill>
        <p:spPr>
          <a:xfrm>
            <a:off x="457200" y="3372977"/>
            <a:ext cx="367464" cy="1401802"/>
          </a:xfrm>
          <a:prstGeom prst="rect">
            <a:avLst/>
          </a:prstGeom>
        </p:spPr>
      </p:pic>
      <p:sp>
        <p:nvSpPr>
          <p:cNvPr id="20" name="TextBox 19"/>
          <p:cNvSpPr txBox="1"/>
          <p:nvPr/>
        </p:nvSpPr>
        <p:spPr>
          <a:xfrm>
            <a:off x="824664" y="4964668"/>
            <a:ext cx="26670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ca-ES" dirty="0"/>
              <a:t>2018</a:t>
            </a:r>
          </a:p>
        </p:txBody>
      </p:sp>
      <p:sp>
        <p:nvSpPr>
          <p:cNvPr id="21" name="TextBox 20"/>
          <p:cNvSpPr txBox="1"/>
          <p:nvPr/>
        </p:nvSpPr>
        <p:spPr>
          <a:xfrm>
            <a:off x="3276600" y="4964668"/>
            <a:ext cx="26670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ca-ES" dirty="0"/>
              <a:t>2019</a:t>
            </a:r>
          </a:p>
        </p:txBody>
      </p:sp>
      <p:sp>
        <p:nvSpPr>
          <p:cNvPr id="22" name="TextBox 21"/>
          <p:cNvSpPr txBox="1"/>
          <p:nvPr/>
        </p:nvSpPr>
        <p:spPr>
          <a:xfrm>
            <a:off x="5943600" y="4964668"/>
            <a:ext cx="2619438"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ca-ES" dirty="0"/>
              <a:t>2020</a:t>
            </a:r>
          </a:p>
        </p:txBody>
      </p:sp>
      <p:pic>
        <p:nvPicPr>
          <p:cNvPr id="6" name="Picture 5">
            <a:extLst>
              <a:ext uri="{FF2B5EF4-FFF2-40B4-BE49-F238E27FC236}">
                <a16:creationId xmlns:a16="http://schemas.microsoft.com/office/drawing/2014/main" id="{42DA1146-21AA-5C43-945A-70C909E474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 y="3372977"/>
            <a:ext cx="7801038" cy="1401802"/>
          </a:xfrm>
          <a:prstGeom prst="rect">
            <a:avLst/>
          </a:prstGeom>
        </p:spPr>
      </p:pic>
      <p:pic>
        <p:nvPicPr>
          <p:cNvPr id="11" name="Picture 10">
            <a:extLst>
              <a:ext uri="{FF2B5EF4-FFF2-40B4-BE49-F238E27FC236}">
                <a16:creationId xmlns:a16="http://schemas.microsoft.com/office/drawing/2014/main" id="{A8DE4490-757A-1941-AAA7-D90A2A150D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2819400"/>
            <a:ext cx="4114800" cy="511408"/>
          </a:xfrm>
          <a:prstGeom prst="rect">
            <a:avLst/>
          </a:prstGeom>
        </p:spPr>
      </p:pic>
      <p:sp>
        <p:nvSpPr>
          <p:cNvPr id="18" name="Rectangle 17">
            <a:extLst>
              <a:ext uri="{FF2B5EF4-FFF2-40B4-BE49-F238E27FC236}">
                <a16:creationId xmlns:a16="http://schemas.microsoft.com/office/drawing/2014/main" id="{497F6096-68DE-9143-B9E5-D3C00AE6F859}"/>
              </a:ext>
            </a:extLst>
          </p:cNvPr>
          <p:cNvSpPr/>
          <p:nvPr/>
        </p:nvSpPr>
        <p:spPr>
          <a:xfrm>
            <a:off x="7467600" y="4419600"/>
            <a:ext cx="533400" cy="431379"/>
          </a:xfrm>
          <a:prstGeom prst="rect">
            <a:avLst/>
          </a:prstGeom>
          <a:noFill/>
          <a:ln w="38100" cmpd="sng">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ca-ES"/>
          </a:p>
        </p:txBody>
      </p:sp>
      <p:sp>
        <p:nvSpPr>
          <p:cNvPr id="19" name="Rectangle 18">
            <a:extLst>
              <a:ext uri="{FF2B5EF4-FFF2-40B4-BE49-F238E27FC236}">
                <a16:creationId xmlns:a16="http://schemas.microsoft.com/office/drawing/2014/main" id="{1371B612-ACFF-DF45-9816-CF1BD6D3D1FA}"/>
              </a:ext>
            </a:extLst>
          </p:cNvPr>
          <p:cNvSpPr/>
          <p:nvPr/>
        </p:nvSpPr>
        <p:spPr>
          <a:xfrm>
            <a:off x="2895600" y="3450231"/>
            <a:ext cx="4419600" cy="1323439"/>
          </a:xfrm>
          <a:prstGeom prst="rect">
            <a:avLst/>
          </a:prstGeom>
          <a:solidFill>
            <a:srgbClr val="FFFFFF"/>
          </a:solidFill>
          <a:ln w="38100" cmpd="sng">
            <a:solidFill>
              <a:srgbClr val="FF0000"/>
            </a:solidFill>
          </a:ln>
        </p:spPr>
        <p:txBody>
          <a:bodyPr wrap="square">
            <a:spAutoFit/>
          </a:bodyPr>
          <a:lstStyle/>
          <a:p>
            <a:pPr algn="just"/>
            <a:r>
              <a:rPr lang="ca-ES" sz="2000" b="1" dirty="0" err="1"/>
              <a:t>Deliverable</a:t>
            </a:r>
            <a:r>
              <a:rPr lang="ca-ES" sz="2000" b="1" dirty="0"/>
              <a:t> 2.6: </a:t>
            </a:r>
            <a:r>
              <a:rPr lang="ca-ES" sz="2000" dirty="0"/>
              <a:t>Report on </a:t>
            </a:r>
            <a:r>
              <a:rPr lang="ca-ES" sz="2000" dirty="0" err="1"/>
              <a:t>coordinated</a:t>
            </a:r>
            <a:r>
              <a:rPr lang="ca-ES" sz="2000" dirty="0"/>
              <a:t> </a:t>
            </a:r>
            <a:r>
              <a:rPr lang="ca-ES" sz="2000" dirty="0" err="1"/>
              <a:t>seasonal</a:t>
            </a:r>
            <a:r>
              <a:rPr lang="ca-ES" sz="2000" dirty="0"/>
              <a:t> </a:t>
            </a:r>
            <a:r>
              <a:rPr lang="ca-ES" sz="2000" dirty="0" err="1"/>
              <a:t>forecast</a:t>
            </a:r>
            <a:r>
              <a:rPr lang="ca-ES" sz="2000" dirty="0"/>
              <a:t> – </a:t>
            </a:r>
            <a:r>
              <a:rPr lang="ca-ES" sz="2000" dirty="0" err="1"/>
              <a:t>phenological</a:t>
            </a:r>
            <a:r>
              <a:rPr lang="ca-ES" sz="2000" dirty="0"/>
              <a:t> – </a:t>
            </a:r>
            <a:r>
              <a:rPr lang="ca-ES" sz="2000" dirty="0" err="1"/>
              <a:t>irrigation</a:t>
            </a:r>
            <a:r>
              <a:rPr lang="ca-ES" sz="2000" dirty="0"/>
              <a:t> </a:t>
            </a:r>
            <a:r>
              <a:rPr lang="ca-ES" sz="2000" dirty="0" err="1"/>
              <a:t>requirement</a:t>
            </a:r>
            <a:r>
              <a:rPr lang="ca-ES" sz="2000" dirty="0"/>
              <a:t> models for real-</a:t>
            </a:r>
            <a:r>
              <a:rPr lang="ca-ES" sz="2000" dirty="0" err="1"/>
              <a:t>time</a:t>
            </a:r>
            <a:r>
              <a:rPr lang="ca-ES" sz="2000" dirty="0"/>
              <a:t> </a:t>
            </a:r>
            <a:r>
              <a:rPr lang="ca-ES" sz="2000" dirty="0" err="1"/>
              <a:t>applications</a:t>
            </a:r>
            <a:r>
              <a:rPr lang="ca-ES" sz="2000" dirty="0"/>
              <a:t> </a:t>
            </a:r>
            <a:r>
              <a:rPr lang="ca-ES" sz="2000" b="1" dirty="0"/>
              <a:t>(BSC)</a:t>
            </a:r>
          </a:p>
        </p:txBody>
      </p:sp>
    </p:spTree>
    <p:extLst>
      <p:ext uri="{BB962C8B-B14F-4D97-AF65-F5344CB8AC3E}">
        <p14:creationId xmlns:p14="http://schemas.microsoft.com/office/powerpoint/2010/main" val="19712170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p:cNvPicPr>
            <a:picLocks noChangeAspect="1"/>
          </p:cNvPicPr>
          <p:nvPr/>
        </p:nvPicPr>
        <p:blipFill>
          <a:blip r:embed="rId2"/>
          <a:stretch>
            <a:fillRect/>
          </a:stretch>
        </p:blipFill>
        <p:spPr>
          <a:xfrm>
            <a:off x="304800" y="838200"/>
            <a:ext cx="8306879" cy="5419030"/>
          </a:xfrm>
          <a:prstGeom prst="rect">
            <a:avLst/>
          </a:prstGeom>
        </p:spPr>
      </p:pic>
    </p:spTree>
    <p:extLst>
      <p:ext uri="{BB962C8B-B14F-4D97-AF65-F5344CB8AC3E}">
        <p14:creationId xmlns:p14="http://schemas.microsoft.com/office/powerpoint/2010/main" val="1164921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990600"/>
          </a:xfrm>
        </p:spPr>
        <p:txBody>
          <a:bodyPr>
            <a:normAutofit/>
          </a:bodyPr>
          <a:lstStyle/>
          <a:p>
            <a:r>
              <a:rPr lang="es-ES_tradnl" dirty="0"/>
              <a:t>Status of BSC </a:t>
            </a:r>
            <a:r>
              <a:rPr lang="es-ES_tradnl" dirty="0" err="1"/>
              <a:t>tasks</a:t>
            </a:r>
            <a:endParaRPr lang="ca-ES" dirty="0"/>
          </a:p>
        </p:txBody>
      </p:sp>
      <p:sp>
        <p:nvSpPr>
          <p:cNvPr id="5" name="Rectangle 4"/>
          <p:cNvSpPr>
            <a:spLocks noChangeArrowheads="1"/>
          </p:cNvSpPr>
          <p:nvPr/>
        </p:nvSpPr>
        <p:spPr bwMode="auto">
          <a:xfrm>
            <a:off x="4738416" y="6381424"/>
            <a:ext cx="1752280" cy="430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0" algn="ctr" eaLnBrk="1" fontAlgn="base" hangingPunct="1">
              <a:spcBef>
                <a:spcPct val="0"/>
              </a:spcBef>
              <a:spcAft>
                <a:spcPct val="0"/>
              </a:spcAft>
            </a:pPr>
            <a:r>
              <a:rPr lang="en-GB" altLang="en-US" sz="1000" b="1" kern="0" dirty="0">
                <a:solidFill>
                  <a:srgbClr val="61A036"/>
                </a:solidFill>
                <a:latin typeface="+mn-lt"/>
              </a:rPr>
              <a:t>&lt;Insert here</a:t>
            </a:r>
          </a:p>
          <a:p>
            <a:pPr lvl="0" algn="ctr" eaLnBrk="1" fontAlgn="base" hangingPunct="1">
              <a:spcBef>
                <a:spcPct val="0"/>
              </a:spcBef>
              <a:spcAft>
                <a:spcPct val="0"/>
              </a:spcAft>
            </a:pPr>
            <a:r>
              <a:rPr lang="en-GB" altLang="en-US" sz="1000" b="1" kern="0" dirty="0">
                <a:solidFill>
                  <a:srgbClr val="61A036"/>
                </a:solidFill>
                <a:latin typeface="+mn-lt"/>
              </a:rPr>
              <a:t>the event name</a:t>
            </a:r>
            <a:r>
              <a:rPr lang="en-GB" altLang="en-US" sz="1100" b="1" kern="0" dirty="0">
                <a:solidFill>
                  <a:srgbClr val="61A036"/>
                </a:solidFill>
                <a:latin typeface="+mn-lt"/>
              </a:rPr>
              <a:t>&gt;</a:t>
            </a:r>
          </a:p>
        </p:txBody>
      </p:sp>
      <p:sp>
        <p:nvSpPr>
          <p:cNvPr id="11" name="Content Placeholder 2"/>
          <p:cNvSpPr>
            <a:spLocks noGrp="1"/>
          </p:cNvSpPr>
          <p:nvPr>
            <p:ph idx="1"/>
          </p:nvPr>
        </p:nvSpPr>
        <p:spPr>
          <a:xfrm>
            <a:off x="457200" y="1905000"/>
            <a:ext cx="8229600" cy="4343400"/>
          </a:xfrm>
        </p:spPr>
        <p:txBody>
          <a:bodyPr>
            <a:normAutofit fontScale="62500" lnSpcReduction="20000"/>
          </a:bodyPr>
          <a:lstStyle/>
          <a:p>
            <a:pPr marL="0" indent="0">
              <a:lnSpc>
                <a:spcPct val="120000"/>
              </a:lnSpc>
              <a:buNone/>
            </a:pPr>
            <a:r>
              <a:rPr lang="ca-ES" sz="3800" dirty="0" err="1"/>
              <a:t>Completed</a:t>
            </a:r>
            <a:endParaRPr lang="ca-ES" sz="3800" dirty="0"/>
          </a:p>
          <a:p>
            <a:pPr marL="0" indent="0">
              <a:lnSpc>
                <a:spcPct val="120000"/>
              </a:lnSpc>
              <a:buNone/>
            </a:pPr>
            <a:endParaRPr lang="ca-ES" dirty="0"/>
          </a:p>
          <a:p>
            <a:pPr algn="just">
              <a:lnSpc>
                <a:spcPct val="120000"/>
              </a:lnSpc>
              <a:buFontTx/>
              <a:buChar char="•"/>
            </a:pPr>
            <a:r>
              <a:rPr lang="ca-ES" dirty="0" err="1"/>
              <a:t>Verification</a:t>
            </a:r>
            <a:r>
              <a:rPr lang="ca-ES" dirty="0"/>
              <a:t> of </a:t>
            </a:r>
            <a:r>
              <a:rPr lang="ca-ES" dirty="0" err="1"/>
              <a:t>raw</a:t>
            </a:r>
            <a:r>
              <a:rPr lang="ca-ES" dirty="0"/>
              <a:t> model (ECMWF System 4 </a:t>
            </a:r>
            <a:r>
              <a:rPr lang="ca-ES" dirty="0" err="1"/>
              <a:t>and</a:t>
            </a:r>
            <a:r>
              <a:rPr lang="ca-ES" dirty="0"/>
              <a:t> ECMWF System 5) </a:t>
            </a:r>
            <a:r>
              <a:rPr lang="ca-ES" dirty="0" err="1"/>
              <a:t>against</a:t>
            </a:r>
            <a:r>
              <a:rPr lang="ca-ES" dirty="0"/>
              <a:t> </a:t>
            </a:r>
            <a:r>
              <a:rPr lang="ca-ES" dirty="0" err="1"/>
              <a:t>reanalysis</a:t>
            </a:r>
            <a:r>
              <a:rPr lang="ca-ES" dirty="0"/>
              <a:t> (JRA55)</a:t>
            </a:r>
          </a:p>
          <a:p>
            <a:pPr lvl="1" algn="just"/>
            <a:r>
              <a:rPr lang="ca-ES" dirty="0" err="1"/>
              <a:t>Performed</a:t>
            </a:r>
            <a:r>
              <a:rPr lang="ca-ES" dirty="0"/>
              <a:t> </a:t>
            </a:r>
            <a:r>
              <a:rPr lang="ca-ES" dirty="0" err="1"/>
              <a:t>globally</a:t>
            </a:r>
            <a:r>
              <a:rPr lang="ca-ES" dirty="0"/>
              <a:t> (</a:t>
            </a:r>
            <a:r>
              <a:rPr lang="ca-ES" dirty="0" err="1"/>
              <a:t>monthly</a:t>
            </a:r>
            <a:r>
              <a:rPr lang="ca-ES" dirty="0"/>
              <a:t> / 3-monthly) for </a:t>
            </a:r>
            <a:r>
              <a:rPr lang="ca-ES" dirty="0" err="1"/>
              <a:t>Tmax</a:t>
            </a:r>
            <a:r>
              <a:rPr lang="ca-ES" dirty="0"/>
              <a:t>, </a:t>
            </a:r>
            <a:r>
              <a:rPr lang="ca-ES" dirty="0" err="1"/>
              <a:t>Tmin</a:t>
            </a:r>
            <a:r>
              <a:rPr lang="ca-ES" dirty="0"/>
              <a:t>, </a:t>
            </a:r>
            <a:r>
              <a:rPr lang="ca-ES" dirty="0" err="1"/>
              <a:t>Tmean</a:t>
            </a:r>
            <a:r>
              <a:rPr lang="ca-ES" dirty="0"/>
              <a:t> </a:t>
            </a:r>
            <a:r>
              <a:rPr lang="ca-ES" dirty="0" err="1"/>
              <a:t>and</a:t>
            </a:r>
            <a:r>
              <a:rPr lang="ca-ES" dirty="0"/>
              <a:t> </a:t>
            </a:r>
            <a:r>
              <a:rPr lang="ca-ES" dirty="0" err="1"/>
              <a:t>precip</a:t>
            </a:r>
            <a:endParaRPr lang="ca-ES" dirty="0"/>
          </a:p>
          <a:p>
            <a:pPr lvl="2" algn="just"/>
            <a:r>
              <a:rPr lang="ca-ES" dirty="0" err="1"/>
              <a:t>Fair</a:t>
            </a:r>
            <a:r>
              <a:rPr lang="ca-ES" dirty="0"/>
              <a:t> </a:t>
            </a:r>
            <a:r>
              <a:rPr lang="ca-ES" dirty="0" err="1"/>
              <a:t>Ranked</a:t>
            </a:r>
            <a:r>
              <a:rPr lang="ca-ES" dirty="0"/>
              <a:t> </a:t>
            </a:r>
            <a:r>
              <a:rPr lang="ca-ES" dirty="0" err="1"/>
              <a:t>Probability</a:t>
            </a:r>
            <a:r>
              <a:rPr lang="ca-ES" dirty="0"/>
              <a:t> </a:t>
            </a:r>
            <a:r>
              <a:rPr lang="ca-ES" dirty="0" err="1"/>
              <a:t>Skill</a:t>
            </a:r>
            <a:r>
              <a:rPr lang="ca-ES" dirty="0"/>
              <a:t> </a:t>
            </a:r>
            <a:r>
              <a:rPr lang="ca-ES" dirty="0" err="1"/>
              <a:t>Score</a:t>
            </a:r>
            <a:endParaRPr lang="ca-ES" dirty="0"/>
          </a:p>
          <a:p>
            <a:pPr lvl="2" algn="just"/>
            <a:r>
              <a:rPr lang="ca-ES" dirty="0" err="1"/>
              <a:t>Fair</a:t>
            </a:r>
            <a:r>
              <a:rPr lang="ca-ES" dirty="0"/>
              <a:t> </a:t>
            </a:r>
            <a:r>
              <a:rPr lang="ca-ES" dirty="0" err="1"/>
              <a:t>Continuous</a:t>
            </a:r>
            <a:r>
              <a:rPr lang="ca-ES" dirty="0"/>
              <a:t> </a:t>
            </a:r>
            <a:r>
              <a:rPr lang="ca-ES" dirty="0" err="1"/>
              <a:t>Ranked</a:t>
            </a:r>
            <a:r>
              <a:rPr lang="ca-ES" dirty="0"/>
              <a:t> </a:t>
            </a:r>
            <a:r>
              <a:rPr lang="ca-ES" dirty="0" err="1"/>
              <a:t>Probability</a:t>
            </a:r>
            <a:r>
              <a:rPr lang="ca-ES" dirty="0"/>
              <a:t> </a:t>
            </a:r>
            <a:r>
              <a:rPr lang="ca-ES" dirty="0" err="1"/>
              <a:t>Skill</a:t>
            </a:r>
            <a:r>
              <a:rPr lang="ca-ES" dirty="0"/>
              <a:t> </a:t>
            </a:r>
            <a:r>
              <a:rPr lang="ca-ES" dirty="0" err="1"/>
              <a:t>Score</a:t>
            </a:r>
            <a:endParaRPr lang="ca-ES" dirty="0"/>
          </a:p>
          <a:p>
            <a:pPr lvl="2" algn="just"/>
            <a:r>
              <a:rPr lang="ca-ES" dirty="0" err="1"/>
              <a:t>Ensemble</a:t>
            </a:r>
            <a:r>
              <a:rPr lang="ca-ES" dirty="0"/>
              <a:t> </a:t>
            </a:r>
            <a:r>
              <a:rPr lang="ca-ES" dirty="0" err="1"/>
              <a:t>Mean</a:t>
            </a:r>
            <a:r>
              <a:rPr lang="ca-ES" dirty="0"/>
              <a:t> </a:t>
            </a:r>
            <a:r>
              <a:rPr lang="ca-ES" dirty="0" err="1"/>
              <a:t>Correlation</a:t>
            </a:r>
            <a:endParaRPr lang="ca-ES" dirty="0"/>
          </a:p>
          <a:p>
            <a:pPr lvl="2" algn="just"/>
            <a:r>
              <a:rPr lang="ca-ES" dirty="0" err="1"/>
              <a:t>Reliability</a:t>
            </a:r>
            <a:r>
              <a:rPr lang="ca-ES" dirty="0"/>
              <a:t> </a:t>
            </a:r>
            <a:r>
              <a:rPr lang="ca-ES" dirty="0" err="1"/>
              <a:t>diagrams</a:t>
            </a:r>
            <a:endParaRPr lang="ca-ES" dirty="0"/>
          </a:p>
          <a:p>
            <a:pPr algn="just"/>
            <a:endParaRPr lang="ca-ES" dirty="0"/>
          </a:p>
          <a:p>
            <a:pPr algn="just">
              <a:lnSpc>
                <a:spcPct val="120000"/>
              </a:lnSpc>
              <a:buFontTx/>
              <a:buChar char="•"/>
            </a:pPr>
            <a:r>
              <a:rPr lang="ca-ES" dirty="0" err="1"/>
              <a:t>Verification</a:t>
            </a:r>
            <a:r>
              <a:rPr lang="ca-ES" dirty="0"/>
              <a:t> of </a:t>
            </a:r>
            <a:r>
              <a:rPr lang="ca-ES" dirty="0" err="1"/>
              <a:t>raw</a:t>
            </a:r>
            <a:r>
              <a:rPr lang="ca-ES" dirty="0"/>
              <a:t> model (ECMWF System 5) </a:t>
            </a:r>
            <a:r>
              <a:rPr lang="ca-ES" dirty="0" err="1"/>
              <a:t>against</a:t>
            </a:r>
            <a:r>
              <a:rPr lang="ca-ES" dirty="0"/>
              <a:t> </a:t>
            </a:r>
            <a:r>
              <a:rPr lang="ca-ES" dirty="0" err="1"/>
              <a:t>demo-site</a:t>
            </a:r>
            <a:r>
              <a:rPr lang="ca-ES" dirty="0"/>
              <a:t> </a:t>
            </a:r>
            <a:r>
              <a:rPr lang="ca-ES" dirty="0" err="1"/>
              <a:t>observations</a:t>
            </a:r>
            <a:r>
              <a:rPr lang="ca-ES" dirty="0"/>
              <a:t> (</a:t>
            </a:r>
            <a:r>
              <a:rPr lang="ca-ES" dirty="0" err="1"/>
              <a:t>Ataide</a:t>
            </a:r>
            <a:r>
              <a:rPr lang="ca-ES" dirty="0"/>
              <a:t>, Ra</a:t>
            </a:r>
            <a:r>
              <a:rPr lang="es-ES" dirty="0" err="1"/>
              <a:t>ïmat</a:t>
            </a:r>
            <a:r>
              <a:rPr lang="es-ES" dirty="0"/>
              <a:t> and </a:t>
            </a:r>
            <a:r>
              <a:rPr lang="es-ES" dirty="0" err="1"/>
              <a:t>Mirabella</a:t>
            </a:r>
            <a:r>
              <a:rPr lang="es-ES" dirty="0"/>
              <a:t>)</a:t>
            </a:r>
            <a:r>
              <a:rPr lang="ca-ES" dirty="0"/>
              <a:t> </a:t>
            </a:r>
          </a:p>
          <a:p>
            <a:pPr lvl="1" algn="just"/>
            <a:r>
              <a:rPr lang="ca-ES" dirty="0" err="1"/>
              <a:t>Performed</a:t>
            </a:r>
            <a:r>
              <a:rPr lang="ca-ES" dirty="0"/>
              <a:t> </a:t>
            </a:r>
            <a:r>
              <a:rPr lang="ca-ES" dirty="0" err="1"/>
              <a:t>globally</a:t>
            </a:r>
            <a:r>
              <a:rPr lang="ca-ES" dirty="0"/>
              <a:t> (</a:t>
            </a:r>
            <a:r>
              <a:rPr lang="ca-ES" dirty="0" err="1"/>
              <a:t>monthly</a:t>
            </a:r>
            <a:r>
              <a:rPr lang="ca-ES" dirty="0"/>
              <a:t> / 3-monthly) for </a:t>
            </a:r>
            <a:r>
              <a:rPr lang="ca-ES" dirty="0" err="1"/>
              <a:t>Tmax</a:t>
            </a:r>
            <a:r>
              <a:rPr lang="ca-ES" dirty="0"/>
              <a:t>, </a:t>
            </a:r>
            <a:r>
              <a:rPr lang="ca-ES" dirty="0" err="1"/>
              <a:t>Tmin</a:t>
            </a:r>
            <a:r>
              <a:rPr lang="ca-ES" dirty="0"/>
              <a:t>, </a:t>
            </a:r>
            <a:r>
              <a:rPr lang="ca-ES" dirty="0" err="1"/>
              <a:t>Tmean</a:t>
            </a:r>
            <a:r>
              <a:rPr lang="ca-ES" dirty="0"/>
              <a:t> </a:t>
            </a:r>
            <a:r>
              <a:rPr lang="ca-ES" dirty="0" err="1"/>
              <a:t>and</a:t>
            </a:r>
            <a:r>
              <a:rPr lang="ca-ES" dirty="0"/>
              <a:t> </a:t>
            </a:r>
            <a:r>
              <a:rPr lang="ca-ES" dirty="0" err="1"/>
              <a:t>precip</a:t>
            </a:r>
            <a:endParaRPr lang="ca-ES" dirty="0"/>
          </a:p>
          <a:p>
            <a:pPr lvl="2" algn="just"/>
            <a:r>
              <a:rPr lang="ca-ES" dirty="0" err="1"/>
              <a:t>Fair</a:t>
            </a:r>
            <a:r>
              <a:rPr lang="ca-ES" dirty="0"/>
              <a:t> </a:t>
            </a:r>
            <a:r>
              <a:rPr lang="ca-ES" dirty="0" err="1"/>
              <a:t>Ranked</a:t>
            </a:r>
            <a:r>
              <a:rPr lang="ca-ES" dirty="0"/>
              <a:t> </a:t>
            </a:r>
            <a:r>
              <a:rPr lang="ca-ES" dirty="0" err="1"/>
              <a:t>Probability</a:t>
            </a:r>
            <a:r>
              <a:rPr lang="ca-ES" dirty="0"/>
              <a:t> </a:t>
            </a:r>
            <a:r>
              <a:rPr lang="ca-ES" dirty="0" err="1"/>
              <a:t>Skill</a:t>
            </a:r>
            <a:r>
              <a:rPr lang="ca-ES" dirty="0"/>
              <a:t> </a:t>
            </a:r>
            <a:r>
              <a:rPr lang="ca-ES" dirty="0" err="1"/>
              <a:t>Score</a:t>
            </a:r>
            <a:endParaRPr lang="ca-ES" dirty="0"/>
          </a:p>
          <a:p>
            <a:pPr lvl="2" algn="just"/>
            <a:r>
              <a:rPr lang="ca-ES" dirty="0" err="1"/>
              <a:t>Fair</a:t>
            </a:r>
            <a:r>
              <a:rPr lang="ca-ES" dirty="0"/>
              <a:t> </a:t>
            </a:r>
            <a:r>
              <a:rPr lang="ca-ES" dirty="0" err="1"/>
              <a:t>Continuous</a:t>
            </a:r>
            <a:r>
              <a:rPr lang="ca-ES" dirty="0"/>
              <a:t> </a:t>
            </a:r>
            <a:r>
              <a:rPr lang="ca-ES" dirty="0" err="1"/>
              <a:t>Ranked</a:t>
            </a:r>
            <a:r>
              <a:rPr lang="ca-ES" dirty="0"/>
              <a:t> </a:t>
            </a:r>
            <a:r>
              <a:rPr lang="ca-ES" dirty="0" err="1"/>
              <a:t>Probability</a:t>
            </a:r>
            <a:r>
              <a:rPr lang="ca-ES" dirty="0"/>
              <a:t> </a:t>
            </a:r>
            <a:r>
              <a:rPr lang="ca-ES" dirty="0" err="1"/>
              <a:t>Skill</a:t>
            </a:r>
            <a:r>
              <a:rPr lang="ca-ES" dirty="0"/>
              <a:t> </a:t>
            </a:r>
            <a:r>
              <a:rPr lang="ca-ES" dirty="0" err="1"/>
              <a:t>Score</a:t>
            </a:r>
            <a:endParaRPr lang="ca-ES" dirty="0"/>
          </a:p>
          <a:p>
            <a:pPr lvl="2" algn="just"/>
            <a:r>
              <a:rPr lang="ca-ES" dirty="0" err="1"/>
              <a:t>Ensemble</a:t>
            </a:r>
            <a:r>
              <a:rPr lang="ca-ES" dirty="0"/>
              <a:t> </a:t>
            </a:r>
            <a:r>
              <a:rPr lang="ca-ES" dirty="0" err="1"/>
              <a:t>Mean</a:t>
            </a:r>
            <a:r>
              <a:rPr lang="ca-ES" dirty="0"/>
              <a:t> </a:t>
            </a:r>
            <a:r>
              <a:rPr lang="ca-ES" dirty="0" err="1"/>
              <a:t>Correlation</a:t>
            </a:r>
            <a:endParaRPr lang="ca-ES" dirty="0"/>
          </a:p>
          <a:p>
            <a:pPr lvl="2" algn="just"/>
            <a:r>
              <a:rPr lang="ca-ES" dirty="0" err="1"/>
              <a:t>Reliability</a:t>
            </a:r>
            <a:r>
              <a:rPr lang="ca-ES" dirty="0"/>
              <a:t> </a:t>
            </a:r>
            <a:r>
              <a:rPr lang="ca-ES" dirty="0" err="1"/>
              <a:t>diagrams</a:t>
            </a:r>
            <a:endParaRPr lang="ca-ES" dirty="0"/>
          </a:p>
          <a:p>
            <a:endParaRPr lang="ca-ES" dirty="0"/>
          </a:p>
          <a:p>
            <a:pPr marL="914400" lvl="2" indent="0">
              <a:buNone/>
            </a:pPr>
            <a:endParaRPr lang="ca-ES" dirty="0"/>
          </a:p>
          <a:p>
            <a:endParaRPr lang="ca-ES" dirty="0"/>
          </a:p>
          <a:p>
            <a:endParaRPr lang="ca-ES" dirty="0"/>
          </a:p>
          <a:p>
            <a:endParaRPr lang="ca-ES" dirty="0"/>
          </a:p>
        </p:txBody>
      </p:sp>
      <p:sp>
        <p:nvSpPr>
          <p:cNvPr id="7" name="Rectangle 6">
            <a:extLst>
              <a:ext uri="{FF2B5EF4-FFF2-40B4-BE49-F238E27FC236}">
                <a16:creationId xmlns:a16="http://schemas.microsoft.com/office/drawing/2014/main" id="{D19A3EBA-193E-D346-B1EA-7F0CBDB76366}"/>
              </a:ext>
            </a:extLst>
          </p:cNvPr>
          <p:cNvSpPr>
            <a:spLocks noChangeArrowheads="1"/>
          </p:cNvSpPr>
          <p:nvPr/>
        </p:nvSpPr>
        <p:spPr bwMode="auto">
          <a:xfrm>
            <a:off x="4800920" y="6381424"/>
            <a:ext cx="1752280" cy="400110"/>
          </a:xfrm>
          <a:prstGeom prst="rect">
            <a:avLst/>
          </a:prstGeom>
          <a:solidFill>
            <a:schemeClr val="bg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0" algn="ctr" eaLnBrk="1" fontAlgn="base" hangingPunct="1">
              <a:spcBef>
                <a:spcPct val="0"/>
              </a:spcBef>
              <a:spcAft>
                <a:spcPct val="0"/>
              </a:spcAft>
            </a:pPr>
            <a:r>
              <a:rPr lang="en-GB" altLang="en-US" sz="1000" b="1" kern="0" dirty="0">
                <a:solidFill>
                  <a:srgbClr val="61A036"/>
                </a:solidFill>
                <a:latin typeface="+mn-lt"/>
              </a:rPr>
              <a:t>1</a:t>
            </a:r>
            <a:r>
              <a:rPr lang="en-GB" altLang="en-US" sz="1000" b="1" kern="0" baseline="30000" dirty="0">
                <a:solidFill>
                  <a:srgbClr val="61A036"/>
                </a:solidFill>
                <a:latin typeface="+mn-lt"/>
              </a:rPr>
              <a:t>st</a:t>
            </a:r>
            <a:r>
              <a:rPr lang="en-GB" altLang="en-US" sz="1000" b="1" kern="0" dirty="0">
                <a:solidFill>
                  <a:srgbClr val="61A036"/>
                </a:solidFill>
                <a:latin typeface="+mn-lt"/>
              </a:rPr>
              <a:t> Technical Meeting</a:t>
            </a:r>
          </a:p>
          <a:p>
            <a:pPr lvl="0" algn="ctr" eaLnBrk="1" fontAlgn="base" hangingPunct="1">
              <a:spcBef>
                <a:spcPct val="0"/>
              </a:spcBef>
              <a:spcAft>
                <a:spcPct val="0"/>
              </a:spcAft>
            </a:pPr>
            <a:endParaRPr lang="en-GB" altLang="en-US" sz="1000" b="1" kern="0" dirty="0">
              <a:solidFill>
                <a:srgbClr val="61A036"/>
              </a:solidFill>
              <a:latin typeface="+mn-lt"/>
            </a:endParaRPr>
          </a:p>
        </p:txBody>
      </p:sp>
    </p:spTree>
    <p:extLst>
      <p:ext uri="{BB962C8B-B14F-4D97-AF65-F5344CB8AC3E}">
        <p14:creationId xmlns:p14="http://schemas.microsoft.com/office/powerpoint/2010/main" val="326225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990600"/>
          </a:xfrm>
        </p:spPr>
        <p:txBody>
          <a:bodyPr>
            <a:normAutofit/>
          </a:bodyPr>
          <a:lstStyle/>
          <a:p>
            <a:r>
              <a:rPr lang="es-ES_tradnl" dirty="0"/>
              <a:t>Status of BSC </a:t>
            </a:r>
            <a:r>
              <a:rPr lang="es-ES_tradnl" dirty="0" err="1"/>
              <a:t>tasks</a:t>
            </a:r>
            <a:endParaRPr lang="ca-ES" dirty="0"/>
          </a:p>
        </p:txBody>
      </p:sp>
      <p:sp>
        <p:nvSpPr>
          <p:cNvPr id="5" name="Rectangle 4"/>
          <p:cNvSpPr>
            <a:spLocks noChangeArrowheads="1"/>
          </p:cNvSpPr>
          <p:nvPr/>
        </p:nvSpPr>
        <p:spPr bwMode="auto">
          <a:xfrm>
            <a:off x="4738416" y="6381424"/>
            <a:ext cx="1752280" cy="430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0" algn="ctr" eaLnBrk="1" fontAlgn="base" hangingPunct="1">
              <a:spcBef>
                <a:spcPct val="0"/>
              </a:spcBef>
              <a:spcAft>
                <a:spcPct val="0"/>
              </a:spcAft>
            </a:pPr>
            <a:r>
              <a:rPr lang="en-GB" altLang="en-US" sz="1000" b="1" kern="0" dirty="0">
                <a:solidFill>
                  <a:srgbClr val="61A036"/>
                </a:solidFill>
                <a:latin typeface="+mn-lt"/>
              </a:rPr>
              <a:t>&lt;Insert here</a:t>
            </a:r>
          </a:p>
          <a:p>
            <a:pPr lvl="0" algn="ctr" eaLnBrk="1" fontAlgn="base" hangingPunct="1">
              <a:spcBef>
                <a:spcPct val="0"/>
              </a:spcBef>
              <a:spcAft>
                <a:spcPct val="0"/>
              </a:spcAft>
            </a:pPr>
            <a:r>
              <a:rPr lang="en-GB" altLang="en-US" sz="1000" b="1" kern="0" dirty="0">
                <a:solidFill>
                  <a:srgbClr val="61A036"/>
                </a:solidFill>
                <a:latin typeface="+mn-lt"/>
              </a:rPr>
              <a:t>the event name</a:t>
            </a:r>
            <a:r>
              <a:rPr lang="en-GB" altLang="en-US" sz="1100" b="1" kern="0" dirty="0">
                <a:solidFill>
                  <a:srgbClr val="61A036"/>
                </a:solidFill>
                <a:latin typeface="+mn-lt"/>
              </a:rPr>
              <a:t>&gt;</a:t>
            </a:r>
          </a:p>
        </p:txBody>
      </p:sp>
      <p:sp>
        <p:nvSpPr>
          <p:cNvPr id="11" name="Content Placeholder 2"/>
          <p:cNvSpPr>
            <a:spLocks noGrp="1"/>
          </p:cNvSpPr>
          <p:nvPr>
            <p:ph idx="1"/>
          </p:nvPr>
        </p:nvSpPr>
        <p:spPr>
          <a:xfrm>
            <a:off x="457200" y="1905000"/>
            <a:ext cx="8229600" cy="4343400"/>
          </a:xfrm>
        </p:spPr>
        <p:txBody>
          <a:bodyPr>
            <a:normAutofit fontScale="70000" lnSpcReduction="20000"/>
          </a:bodyPr>
          <a:lstStyle/>
          <a:p>
            <a:pPr marL="0" indent="0">
              <a:lnSpc>
                <a:spcPct val="120000"/>
              </a:lnSpc>
              <a:buNone/>
            </a:pPr>
            <a:r>
              <a:rPr lang="ca-ES" sz="3400" dirty="0" err="1"/>
              <a:t>Completed</a:t>
            </a:r>
            <a:endParaRPr lang="ca-ES" sz="3400" dirty="0"/>
          </a:p>
          <a:p>
            <a:pPr marL="0" indent="0" algn="just">
              <a:lnSpc>
                <a:spcPct val="120000"/>
              </a:lnSpc>
              <a:buNone/>
            </a:pPr>
            <a:endParaRPr lang="ca-ES" dirty="0"/>
          </a:p>
          <a:p>
            <a:pPr algn="just">
              <a:lnSpc>
                <a:spcPct val="120000"/>
              </a:lnSpc>
              <a:buFontTx/>
              <a:buChar char="•"/>
            </a:pPr>
            <a:r>
              <a:rPr lang="ca-ES" dirty="0" err="1"/>
              <a:t>Bias</a:t>
            </a:r>
            <a:r>
              <a:rPr lang="ca-ES" dirty="0"/>
              <a:t> </a:t>
            </a:r>
            <a:r>
              <a:rPr lang="ca-ES" dirty="0" err="1"/>
              <a:t>correction</a:t>
            </a:r>
            <a:endParaRPr lang="ca-ES" dirty="0"/>
          </a:p>
          <a:p>
            <a:pPr lvl="1" algn="just"/>
            <a:r>
              <a:rPr lang="ca-ES" dirty="0" err="1"/>
              <a:t>Performed</a:t>
            </a:r>
            <a:r>
              <a:rPr lang="ca-ES" dirty="0"/>
              <a:t> </a:t>
            </a:r>
            <a:r>
              <a:rPr lang="ca-ES" dirty="0" err="1"/>
              <a:t>globally</a:t>
            </a:r>
            <a:r>
              <a:rPr lang="ca-ES" dirty="0"/>
              <a:t> (</a:t>
            </a:r>
            <a:r>
              <a:rPr lang="ca-ES" dirty="0" err="1"/>
              <a:t>monthly</a:t>
            </a:r>
            <a:r>
              <a:rPr lang="ca-ES" dirty="0"/>
              <a:t> / 3-monthly) for ECMWF System5 </a:t>
            </a:r>
            <a:r>
              <a:rPr lang="ca-ES" dirty="0" err="1"/>
              <a:t>and</a:t>
            </a:r>
            <a:r>
              <a:rPr lang="ca-ES" dirty="0"/>
              <a:t> JRA55</a:t>
            </a:r>
          </a:p>
          <a:p>
            <a:pPr lvl="2" algn="just"/>
            <a:r>
              <a:rPr lang="ca-ES" dirty="0" err="1"/>
              <a:t>Calibration</a:t>
            </a:r>
            <a:endParaRPr lang="ca-ES" dirty="0"/>
          </a:p>
          <a:p>
            <a:pPr lvl="2" algn="just"/>
            <a:r>
              <a:rPr lang="ca-ES" dirty="0"/>
              <a:t>Simple </a:t>
            </a:r>
            <a:r>
              <a:rPr lang="ca-ES" dirty="0" err="1"/>
              <a:t>bias</a:t>
            </a:r>
            <a:r>
              <a:rPr lang="ca-ES" dirty="0"/>
              <a:t> </a:t>
            </a:r>
            <a:r>
              <a:rPr lang="ca-ES" dirty="0" err="1"/>
              <a:t>correction</a:t>
            </a:r>
            <a:endParaRPr lang="ca-ES" dirty="0"/>
          </a:p>
          <a:p>
            <a:pPr algn="just">
              <a:lnSpc>
                <a:spcPct val="120000"/>
              </a:lnSpc>
              <a:buFontTx/>
              <a:buChar char="•"/>
            </a:pPr>
            <a:endParaRPr lang="ca-ES" dirty="0"/>
          </a:p>
          <a:p>
            <a:pPr algn="just">
              <a:lnSpc>
                <a:spcPct val="120000"/>
              </a:lnSpc>
              <a:buFontTx/>
              <a:buChar char="•"/>
            </a:pPr>
            <a:r>
              <a:rPr lang="ca-ES" dirty="0" err="1"/>
              <a:t>Verification</a:t>
            </a:r>
            <a:r>
              <a:rPr lang="ca-ES" dirty="0"/>
              <a:t> of </a:t>
            </a:r>
            <a:r>
              <a:rPr lang="ca-ES" dirty="0" err="1"/>
              <a:t>bias-corrected</a:t>
            </a:r>
            <a:r>
              <a:rPr lang="ca-ES" dirty="0"/>
              <a:t> model (ECMWF System 5) </a:t>
            </a:r>
            <a:r>
              <a:rPr lang="ca-ES" dirty="0" err="1"/>
              <a:t>against</a:t>
            </a:r>
            <a:r>
              <a:rPr lang="ca-ES" dirty="0"/>
              <a:t> </a:t>
            </a:r>
            <a:r>
              <a:rPr lang="ca-ES" dirty="0" err="1"/>
              <a:t>reanalysis</a:t>
            </a:r>
            <a:r>
              <a:rPr lang="ca-ES" dirty="0"/>
              <a:t> (JRA55)</a:t>
            </a:r>
          </a:p>
          <a:p>
            <a:pPr lvl="1" algn="just"/>
            <a:r>
              <a:rPr lang="ca-ES" dirty="0" err="1"/>
              <a:t>Performed</a:t>
            </a:r>
            <a:r>
              <a:rPr lang="ca-ES" dirty="0"/>
              <a:t> </a:t>
            </a:r>
            <a:r>
              <a:rPr lang="ca-ES" dirty="0" err="1"/>
              <a:t>globally</a:t>
            </a:r>
            <a:r>
              <a:rPr lang="ca-ES" dirty="0"/>
              <a:t> (</a:t>
            </a:r>
            <a:r>
              <a:rPr lang="ca-ES" dirty="0" err="1"/>
              <a:t>monthly</a:t>
            </a:r>
            <a:r>
              <a:rPr lang="ca-ES" dirty="0"/>
              <a:t> / 3-monthly) for </a:t>
            </a:r>
            <a:r>
              <a:rPr lang="ca-ES" dirty="0" err="1"/>
              <a:t>Tmax</a:t>
            </a:r>
            <a:r>
              <a:rPr lang="ca-ES" dirty="0"/>
              <a:t>, </a:t>
            </a:r>
            <a:r>
              <a:rPr lang="ca-ES" dirty="0" err="1"/>
              <a:t>Tmin</a:t>
            </a:r>
            <a:r>
              <a:rPr lang="ca-ES" dirty="0"/>
              <a:t>, </a:t>
            </a:r>
            <a:r>
              <a:rPr lang="ca-ES" dirty="0" err="1"/>
              <a:t>Tmean</a:t>
            </a:r>
            <a:r>
              <a:rPr lang="ca-ES" dirty="0"/>
              <a:t> </a:t>
            </a:r>
            <a:r>
              <a:rPr lang="ca-ES" dirty="0" err="1"/>
              <a:t>and</a:t>
            </a:r>
            <a:r>
              <a:rPr lang="ca-ES" dirty="0"/>
              <a:t> </a:t>
            </a:r>
            <a:r>
              <a:rPr lang="ca-ES" dirty="0" err="1"/>
              <a:t>precip</a:t>
            </a:r>
            <a:endParaRPr lang="ca-ES" dirty="0"/>
          </a:p>
          <a:p>
            <a:pPr lvl="2" algn="just"/>
            <a:r>
              <a:rPr lang="ca-ES" dirty="0" err="1"/>
              <a:t>Fair</a:t>
            </a:r>
            <a:r>
              <a:rPr lang="ca-ES" dirty="0"/>
              <a:t> </a:t>
            </a:r>
            <a:r>
              <a:rPr lang="ca-ES" dirty="0" err="1"/>
              <a:t>Ranked</a:t>
            </a:r>
            <a:r>
              <a:rPr lang="ca-ES" dirty="0"/>
              <a:t> </a:t>
            </a:r>
            <a:r>
              <a:rPr lang="ca-ES" dirty="0" err="1"/>
              <a:t>Probability</a:t>
            </a:r>
            <a:r>
              <a:rPr lang="ca-ES" dirty="0"/>
              <a:t> </a:t>
            </a:r>
            <a:r>
              <a:rPr lang="ca-ES" dirty="0" err="1"/>
              <a:t>Skill</a:t>
            </a:r>
            <a:r>
              <a:rPr lang="ca-ES" dirty="0"/>
              <a:t> </a:t>
            </a:r>
            <a:r>
              <a:rPr lang="ca-ES" dirty="0" err="1"/>
              <a:t>Score</a:t>
            </a:r>
            <a:endParaRPr lang="ca-ES" dirty="0"/>
          </a:p>
          <a:p>
            <a:pPr lvl="2" algn="just"/>
            <a:r>
              <a:rPr lang="ca-ES" dirty="0" err="1"/>
              <a:t>Fair</a:t>
            </a:r>
            <a:r>
              <a:rPr lang="ca-ES" dirty="0"/>
              <a:t> </a:t>
            </a:r>
            <a:r>
              <a:rPr lang="ca-ES" dirty="0" err="1"/>
              <a:t>Continuous</a:t>
            </a:r>
            <a:r>
              <a:rPr lang="ca-ES" dirty="0"/>
              <a:t> </a:t>
            </a:r>
            <a:r>
              <a:rPr lang="ca-ES" dirty="0" err="1"/>
              <a:t>Ranked</a:t>
            </a:r>
            <a:r>
              <a:rPr lang="ca-ES" dirty="0"/>
              <a:t> </a:t>
            </a:r>
            <a:r>
              <a:rPr lang="ca-ES" dirty="0" err="1"/>
              <a:t>Probability</a:t>
            </a:r>
            <a:r>
              <a:rPr lang="ca-ES" dirty="0"/>
              <a:t> </a:t>
            </a:r>
            <a:r>
              <a:rPr lang="ca-ES" dirty="0" err="1"/>
              <a:t>Skill</a:t>
            </a:r>
            <a:r>
              <a:rPr lang="ca-ES" dirty="0"/>
              <a:t> </a:t>
            </a:r>
            <a:r>
              <a:rPr lang="ca-ES" dirty="0" err="1"/>
              <a:t>Score</a:t>
            </a:r>
            <a:endParaRPr lang="ca-ES" dirty="0"/>
          </a:p>
          <a:p>
            <a:pPr lvl="2" algn="just"/>
            <a:r>
              <a:rPr lang="ca-ES" dirty="0" err="1"/>
              <a:t>Ensemble</a:t>
            </a:r>
            <a:r>
              <a:rPr lang="ca-ES" dirty="0"/>
              <a:t> </a:t>
            </a:r>
            <a:r>
              <a:rPr lang="ca-ES" dirty="0" err="1"/>
              <a:t>Mean</a:t>
            </a:r>
            <a:r>
              <a:rPr lang="ca-ES" dirty="0"/>
              <a:t> </a:t>
            </a:r>
            <a:r>
              <a:rPr lang="ca-ES" dirty="0" err="1"/>
              <a:t>Correlation</a:t>
            </a:r>
            <a:endParaRPr lang="ca-ES" dirty="0"/>
          </a:p>
          <a:p>
            <a:pPr lvl="2" algn="just"/>
            <a:r>
              <a:rPr lang="ca-ES" dirty="0" err="1"/>
              <a:t>Reliability</a:t>
            </a:r>
            <a:r>
              <a:rPr lang="ca-ES" dirty="0"/>
              <a:t> </a:t>
            </a:r>
            <a:r>
              <a:rPr lang="ca-ES" dirty="0" err="1"/>
              <a:t>diagrams</a:t>
            </a:r>
            <a:endParaRPr lang="ca-ES" dirty="0"/>
          </a:p>
          <a:p>
            <a:pPr lvl="2" algn="just"/>
            <a:endParaRPr lang="ca-ES" dirty="0"/>
          </a:p>
          <a:p>
            <a:pPr lvl="2" algn="just"/>
            <a:endParaRPr lang="ca-ES" dirty="0"/>
          </a:p>
          <a:p>
            <a:pPr marL="914400" lvl="2" indent="0" algn="just">
              <a:buNone/>
            </a:pPr>
            <a:endParaRPr lang="ca-ES" dirty="0"/>
          </a:p>
          <a:p>
            <a:endParaRPr lang="ca-ES" dirty="0"/>
          </a:p>
          <a:p>
            <a:endParaRPr lang="ca-ES" dirty="0"/>
          </a:p>
          <a:p>
            <a:pPr marL="914400" lvl="2" indent="0">
              <a:buNone/>
            </a:pPr>
            <a:endParaRPr lang="ca-ES" dirty="0"/>
          </a:p>
          <a:p>
            <a:endParaRPr lang="ca-ES" dirty="0"/>
          </a:p>
          <a:p>
            <a:endParaRPr lang="ca-ES" dirty="0"/>
          </a:p>
          <a:p>
            <a:endParaRPr lang="ca-ES" dirty="0"/>
          </a:p>
        </p:txBody>
      </p:sp>
      <p:sp>
        <p:nvSpPr>
          <p:cNvPr id="7" name="Rectangle 6">
            <a:extLst>
              <a:ext uri="{FF2B5EF4-FFF2-40B4-BE49-F238E27FC236}">
                <a16:creationId xmlns:a16="http://schemas.microsoft.com/office/drawing/2014/main" id="{35E0FFB6-AF27-614C-8B6D-8E33C501E7C7}"/>
              </a:ext>
            </a:extLst>
          </p:cNvPr>
          <p:cNvSpPr>
            <a:spLocks noChangeArrowheads="1"/>
          </p:cNvSpPr>
          <p:nvPr/>
        </p:nvSpPr>
        <p:spPr bwMode="auto">
          <a:xfrm>
            <a:off x="4800920" y="6381424"/>
            <a:ext cx="1752280" cy="400110"/>
          </a:xfrm>
          <a:prstGeom prst="rect">
            <a:avLst/>
          </a:prstGeom>
          <a:solidFill>
            <a:schemeClr val="bg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0" algn="ctr" eaLnBrk="1" fontAlgn="base" hangingPunct="1">
              <a:spcBef>
                <a:spcPct val="0"/>
              </a:spcBef>
              <a:spcAft>
                <a:spcPct val="0"/>
              </a:spcAft>
            </a:pPr>
            <a:r>
              <a:rPr lang="en-GB" altLang="en-US" sz="1000" b="1" kern="0" dirty="0">
                <a:solidFill>
                  <a:srgbClr val="61A036"/>
                </a:solidFill>
                <a:latin typeface="+mn-lt"/>
              </a:rPr>
              <a:t>1</a:t>
            </a:r>
            <a:r>
              <a:rPr lang="en-GB" altLang="en-US" sz="1000" b="1" kern="0" baseline="30000" dirty="0">
                <a:solidFill>
                  <a:srgbClr val="61A036"/>
                </a:solidFill>
                <a:latin typeface="+mn-lt"/>
              </a:rPr>
              <a:t>st</a:t>
            </a:r>
            <a:r>
              <a:rPr lang="en-GB" altLang="en-US" sz="1000" b="1" kern="0" dirty="0">
                <a:solidFill>
                  <a:srgbClr val="61A036"/>
                </a:solidFill>
                <a:latin typeface="+mn-lt"/>
              </a:rPr>
              <a:t> Technical Meeting</a:t>
            </a:r>
          </a:p>
          <a:p>
            <a:pPr lvl="0" algn="ctr" eaLnBrk="1" fontAlgn="base" hangingPunct="1">
              <a:spcBef>
                <a:spcPct val="0"/>
              </a:spcBef>
              <a:spcAft>
                <a:spcPct val="0"/>
              </a:spcAft>
            </a:pPr>
            <a:endParaRPr lang="en-GB" altLang="en-US" sz="1000" b="1" kern="0" dirty="0">
              <a:solidFill>
                <a:srgbClr val="61A036"/>
              </a:solidFill>
              <a:latin typeface="+mn-lt"/>
            </a:endParaRPr>
          </a:p>
        </p:txBody>
      </p:sp>
    </p:spTree>
    <p:extLst>
      <p:ext uri="{BB962C8B-B14F-4D97-AF65-F5344CB8AC3E}">
        <p14:creationId xmlns:p14="http://schemas.microsoft.com/office/powerpoint/2010/main" val="3142754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990600"/>
          </a:xfrm>
        </p:spPr>
        <p:txBody>
          <a:bodyPr>
            <a:normAutofit/>
          </a:bodyPr>
          <a:lstStyle/>
          <a:p>
            <a:r>
              <a:rPr lang="es-ES_tradnl" dirty="0"/>
              <a:t>Status of BSC </a:t>
            </a:r>
            <a:r>
              <a:rPr lang="es-ES_tradnl" dirty="0" err="1"/>
              <a:t>tasks</a:t>
            </a:r>
            <a:endParaRPr lang="ca-ES" dirty="0"/>
          </a:p>
        </p:txBody>
      </p:sp>
      <p:sp>
        <p:nvSpPr>
          <p:cNvPr id="5" name="Rectangle 4"/>
          <p:cNvSpPr>
            <a:spLocks noChangeArrowheads="1"/>
          </p:cNvSpPr>
          <p:nvPr/>
        </p:nvSpPr>
        <p:spPr bwMode="auto">
          <a:xfrm>
            <a:off x="4738416" y="6381424"/>
            <a:ext cx="1752280" cy="430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0" algn="ctr" eaLnBrk="1" fontAlgn="base" hangingPunct="1">
              <a:spcBef>
                <a:spcPct val="0"/>
              </a:spcBef>
              <a:spcAft>
                <a:spcPct val="0"/>
              </a:spcAft>
            </a:pPr>
            <a:r>
              <a:rPr lang="en-GB" altLang="en-US" sz="1000" b="1" kern="0" dirty="0">
                <a:solidFill>
                  <a:srgbClr val="61A036"/>
                </a:solidFill>
                <a:latin typeface="+mn-lt"/>
              </a:rPr>
              <a:t>&lt;Insert here</a:t>
            </a:r>
          </a:p>
          <a:p>
            <a:pPr lvl="0" algn="ctr" eaLnBrk="1" fontAlgn="base" hangingPunct="1">
              <a:spcBef>
                <a:spcPct val="0"/>
              </a:spcBef>
              <a:spcAft>
                <a:spcPct val="0"/>
              </a:spcAft>
            </a:pPr>
            <a:r>
              <a:rPr lang="en-GB" altLang="en-US" sz="1000" b="1" kern="0" dirty="0">
                <a:solidFill>
                  <a:srgbClr val="61A036"/>
                </a:solidFill>
                <a:latin typeface="+mn-lt"/>
              </a:rPr>
              <a:t>the event name</a:t>
            </a:r>
            <a:r>
              <a:rPr lang="en-GB" altLang="en-US" sz="1100" b="1" kern="0" dirty="0">
                <a:solidFill>
                  <a:srgbClr val="61A036"/>
                </a:solidFill>
                <a:latin typeface="+mn-lt"/>
              </a:rPr>
              <a:t>&gt;</a:t>
            </a:r>
          </a:p>
        </p:txBody>
      </p:sp>
      <p:sp>
        <p:nvSpPr>
          <p:cNvPr id="11" name="Content Placeholder 2"/>
          <p:cNvSpPr>
            <a:spLocks noGrp="1"/>
          </p:cNvSpPr>
          <p:nvPr>
            <p:ph idx="1"/>
          </p:nvPr>
        </p:nvSpPr>
        <p:spPr>
          <a:xfrm>
            <a:off x="457200" y="1905000"/>
            <a:ext cx="8229600" cy="4343400"/>
          </a:xfrm>
        </p:spPr>
        <p:txBody>
          <a:bodyPr>
            <a:normAutofit fontScale="92500" lnSpcReduction="20000"/>
          </a:bodyPr>
          <a:lstStyle/>
          <a:p>
            <a:pPr marL="0" indent="0">
              <a:lnSpc>
                <a:spcPct val="120000"/>
              </a:lnSpc>
              <a:buNone/>
            </a:pPr>
            <a:r>
              <a:rPr lang="ca-ES" sz="3400" dirty="0" err="1"/>
              <a:t>Completed</a:t>
            </a:r>
            <a:endParaRPr lang="ca-ES" sz="3400" dirty="0"/>
          </a:p>
          <a:p>
            <a:pPr marL="0" indent="0" algn="just">
              <a:lnSpc>
                <a:spcPct val="120000"/>
              </a:lnSpc>
              <a:buNone/>
            </a:pPr>
            <a:endParaRPr lang="ca-ES" dirty="0"/>
          </a:p>
          <a:p>
            <a:pPr algn="just">
              <a:lnSpc>
                <a:spcPct val="120000"/>
              </a:lnSpc>
              <a:buFontTx/>
              <a:buChar char="•"/>
            </a:pPr>
            <a:r>
              <a:rPr lang="ca-ES" dirty="0" err="1"/>
              <a:t>Operational</a:t>
            </a:r>
            <a:r>
              <a:rPr lang="ca-ES" dirty="0"/>
              <a:t> </a:t>
            </a:r>
            <a:r>
              <a:rPr lang="ca-ES" dirty="0" err="1"/>
              <a:t>implementation</a:t>
            </a:r>
            <a:r>
              <a:rPr lang="ca-ES" dirty="0"/>
              <a:t> of </a:t>
            </a:r>
            <a:r>
              <a:rPr lang="ca-ES" dirty="0" err="1"/>
              <a:t>bias-corrected</a:t>
            </a:r>
            <a:r>
              <a:rPr lang="ca-ES" dirty="0"/>
              <a:t> System 5 </a:t>
            </a:r>
            <a:r>
              <a:rPr lang="ca-ES" dirty="0" err="1"/>
              <a:t>forecasts</a:t>
            </a:r>
            <a:endParaRPr lang="ca-ES" dirty="0"/>
          </a:p>
          <a:p>
            <a:pPr lvl="1" algn="just"/>
            <a:r>
              <a:rPr lang="ca-ES" dirty="0" err="1"/>
              <a:t>Performed</a:t>
            </a:r>
            <a:r>
              <a:rPr lang="ca-ES" dirty="0"/>
              <a:t> </a:t>
            </a:r>
            <a:r>
              <a:rPr lang="ca-ES" dirty="0" err="1"/>
              <a:t>globally</a:t>
            </a:r>
            <a:r>
              <a:rPr lang="ca-ES" dirty="0"/>
              <a:t> (</a:t>
            </a:r>
            <a:r>
              <a:rPr lang="ca-ES" dirty="0" err="1"/>
              <a:t>monthly</a:t>
            </a:r>
            <a:r>
              <a:rPr lang="ca-ES" dirty="0"/>
              <a:t> / 3-monthly) for ECMWF System5 </a:t>
            </a:r>
            <a:r>
              <a:rPr lang="ca-ES" dirty="0" err="1"/>
              <a:t>and</a:t>
            </a:r>
            <a:r>
              <a:rPr lang="ca-ES" dirty="0"/>
              <a:t> JRA55</a:t>
            </a:r>
          </a:p>
          <a:p>
            <a:pPr lvl="2" algn="just"/>
            <a:r>
              <a:rPr lang="ca-ES" dirty="0" err="1"/>
              <a:t>Calibrated</a:t>
            </a:r>
            <a:endParaRPr lang="ca-ES" dirty="0"/>
          </a:p>
          <a:p>
            <a:pPr lvl="2" algn="just"/>
            <a:r>
              <a:rPr lang="ca-ES" dirty="0" err="1"/>
              <a:t>Verified</a:t>
            </a:r>
            <a:r>
              <a:rPr lang="ca-ES" dirty="0"/>
              <a:t> </a:t>
            </a:r>
            <a:r>
              <a:rPr lang="ca-ES" dirty="0" err="1"/>
              <a:t>with</a:t>
            </a:r>
            <a:r>
              <a:rPr lang="ca-ES" dirty="0"/>
              <a:t> </a:t>
            </a:r>
            <a:r>
              <a:rPr lang="ca-ES" dirty="0" err="1"/>
              <a:t>the</a:t>
            </a:r>
            <a:r>
              <a:rPr lang="ca-ES" dirty="0"/>
              <a:t> </a:t>
            </a:r>
            <a:r>
              <a:rPr lang="ca-ES" dirty="0" err="1"/>
              <a:t>Fair</a:t>
            </a:r>
            <a:r>
              <a:rPr lang="ca-ES" dirty="0"/>
              <a:t> </a:t>
            </a:r>
            <a:r>
              <a:rPr lang="ca-ES" dirty="0" err="1"/>
              <a:t>Ranked</a:t>
            </a:r>
            <a:r>
              <a:rPr lang="ca-ES" dirty="0"/>
              <a:t> </a:t>
            </a:r>
            <a:r>
              <a:rPr lang="ca-ES" dirty="0" err="1"/>
              <a:t>Probability</a:t>
            </a:r>
            <a:r>
              <a:rPr lang="ca-ES" dirty="0"/>
              <a:t> </a:t>
            </a:r>
            <a:r>
              <a:rPr lang="ca-ES" dirty="0" err="1"/>
              <a:t>Skill</a:t>
            </a:r>
            <a:r>
              <a:rPr lang="ca-ES" dirty="0"/>
              <a:t> </a:t>
            </a:r>
            <a:r>
              <a:rPr lang="ca-ES" dirty="0" err="1"/>
              <a:t>Score</a:t>
            </a:r>
            <a:endParaRPr lang="ca-ES" dirty="0"/>
          </a:p>
          <a:p>
            <a:pPr marL="914400" lvl="2" indent="0" algn="just">
              <a:buNone/>
            </a:pPr>
            <a:endParaRPr lang="ca-ES" dirty="0"/>
          </a:p>
          <a:p>
            <a:pPr lvl="1" algn="just"/>
            <a:r>
              <a:rPr lang="ca-ES" dirty="0" err="1"/>
              <a:t>Performed</a:t>
            </a:r>
            <a:r>
              <a:rPr lang="ca-ES" dirty="0"/>
              <a:t> </a:t>
            </a:r>
            <a:r>
              <a:rPr lang="ca-ES" dirty="0" err="1"/>
              <a:t>at</a:t>
            </a:r>
            <a:r>
              <a:rPr lang="ca-ES" dirty="0"/>
              <a:t> </a:t>
            </a:r>
            <a:r>
              <a:rPr lang="ca-ES" dirty="0" err="1"/>
              <a:t>each</a:t>
            </a:r>
            <a:r>
              <a:rPr lang="ca-ES" dirty="0"/>
              <a:t> </a:t>
            </a:r>
            <a:r>
              <a:rPr lang="ca-ES" dirty="0" err="1"/>
              <a:t>demo-site</a:t>
            </a:r>
            <a:r>
              <a:rPr lang="ca-ES" dirty="0"/>
              <a:t> (</a:t>
            </a:r>
            <a:r>
              <a:rPr lang="ca-ES" dirty="0" err="1"/>
              <a:t>monthly</a:t>
            </a:r>
            <a:r>
              <a:rPr lang="ca-ES" dirty="0"/>
              <a:t> basis for tas </a:t>
            </a:r>
            <a:r>
              <a:rPr lang="ca-ES" dirty="0" err="1"/>
              <a:t>and</a:t>
            </a:r>
            <a:r>
              <a:rPr lang="ca-ES" dirty="0"/>
              <a:t> </a:t>
            </a:r>
            <a:r>
              <a:rPr lang="ca-ES" dirty="0" err="1"/>
              <a:t>prlr</a:t>
            </a:r>
            <a:r>
              <a:rPr lang="ca-ES" dirty="0"/>
              <a:t>)</a:t>
            </a:r>
          </a:p>
          <a:p>
            <a:pPr lvl="2" algn="just"/>
            <a:r>
              <a:rPr lang="ca-ES" dirty="0" err="1"/>
              <a:t>Downscaled</a:t>
            </a:r>
            <a:r>
              <a:rPr lang="ca-ES" dirty="0"/>
              <a:t> (</a:t>
            </a:r>
            <a:r>
              <a:rPr lang="ca-ES" dirty="0" err="1"/>
              <a:t>calibrated</a:t>
            </a:r>
            <a:r>
              <a:rPr lang="ca-ES" dirty="0"/>
              <a:t>)</a:t>
            </a:r>
          </a:p>
          <a:p>
            <a:pPr lvl="2" algn="just"/>
            <a:r>
              <a:rPr lang="ca-ES" dirty="0" err="1"/>
              <a:t>Verified</a:t>
            </a:r>
            <a:r>
              <a:rPr lang="ca-ES" dirty="0"/>
              <a:t> </a:t>
            </a:r>
            <a:r>
              <a:rPr lang="ca-ES" dirty="0" err="1"/>
              <a:t>with</a:t>
            </a:r>
            <a:r>
              <a:rPr lang="ca-ES" dirty="0"/>
              <a:t> </a:t>
            </a:r>
            <a:r>
              <a:rPr lang="ca-ES" dirty="0" err="1"/>
              <a:t>the</a:t>
            </a:r>
            <a:r>
              <a:rPr lang="ca-ES" dirty="0"/>
              <a:t> </a:t>
            </a:r>
            <a:r>
              <a:rPr lang="ca-ES" dirty="0" err="1"/>
              <a:t>Fair</a:t>
            </a:r>
            <a:r>
              <a:rPr lang="ca-ES" dirty="0"/>
              <a:t> </a:t>
            </a:r>
            <a:r>
              <a:rPr lang="ca-ES" dirty="0" err="1"/>
              <a:t>Ranked</a:t>
            </a:r>
            <a:r>
              <a:rPr lang="ca-ES" dirty="0"/>
              <a:t> </a:t>
            </a:r>
            <a:r>
              <a:rPr lang="ca-ES" dirty="0" err="1"/>
              <a:t>Probability</a:t>
            </a:r>
            <a:r>
              <a:rPr lang="ca-ES" dirty="0"/>
              <a:t> </a:t>
            </a:r>
            <a:r>
              <a:rPr lang="ca-ES" dirty="0" err="1"/>
              <a:t>Skill</a:t>
            </a:r>
            <a:r>
              <a:rPr lang="ca-ES" dirty="0"/>
              <a:t> </a:t>
            </a:r>
            <a:r>
              <a:rPr lang="ca-ES" dirty="0" err="1"/>
              <a:t>Score</a:t>
            </a:r>
            <a:endParaRPr lang="ca-ES" dirty="0"/>
          </a:p>
          <a:p>
            <a:pPr lvl="2" algn="just"/>
            <a:endParaRPr lang="ca-ES" dirty="0"/>
          </a:p>
          <a:p>
            <a:pPr lvl="2" algn="just"/>
            <a:endParaRPr lang="ca-ES" dirty="0"/>
          </a:p>
          <a:p>
            <a:pPr lvl="2" algn="just"/>
            <a:endParaRPr lang="ca-ES" dirty="0"/>
          </a:p>
          <a:p>
            <a:pPr lvl="2" algn="just"/>
            <a:endParaRPr lang="ca-ES" dirty="0"/>
          </a:p>
          <a:p>
            <a:pPr marL="914400" lvl="2" indent="0" algn="just">
              <a:buNone/>
            </a:pPr>
            <a:endParaRPr lang="ca-ES" dirty="0"/>
          </a:p>
          <a:p>
            <a:endParaRPr lang="ca-ES" dirty="0"/>
          </a:p>
          <a:p>
            <a:endParaRPr lang="ca-ES" dirty="0"/>
          </a:p>
          <a:p>
            <a:pPr marL="914400" lvl="2" indent="0">
              <a:buNone/>
            </a:pPr>
            <a:endParaRPr lang="ca-ES" dirty="0"/>
          </a:p>
          <a:p>
            <a:endParaRPr lang="ca-ES" dirty="0"/>
          </a:p>
          <a:p>
            <a:endParaRPr lang="ca-ES" dirty="0"/>
          </a:p>
          <a:p>
            <a:endParaRPr lang="ca-ES" dirty="0"/>
          </a:p>
        </p:txBody>
      </p:sp>
      <p:sp>
        <p:nvSpPr>
          <p:cNvPr id="7" name="Rectangle 6">
            <a:extLst>
              <a:ext uri="{FF2B5EF4-FFF2-40B4-BE49-F238E27FC236}">
                <a16:creationId xmlns:a16="http://schemas.microsoft.com/office/drawing/2014/main" id="{35E0FFB6-AF27-614C-8B6D-8E33C501E7C7}"/>
              </a:ext>
            </a:extLst>
          </p:cNvPr>
          <p:cNvSpPr>
            <a:spLocks noChangeArrowheads="1"/>
          </p:cNvSpPr>
          <p:nvPr/>
        </p:nvSpPr>
        <p:spPr bwMode="auto">
          <a:xfrm>
            <a:off x="4800920" y="6381424"/>
            <a:ext cx="1752280" cy="400110"/>
          </a:xfrm>
          <a:prstGeom prst="rect">
            <a:avLst/>
          </a:prstGeom>
          <a:solidFill>
            <a:schemeClr val="bg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0" algn="ctr" eaLnBrk="1" fontAlgn="base" hangingPunct="1">
              <a:spcBef>
                <a:spcPct val="0"/>
              </a:spcBef>
              <a:spcAft>
                <a:spcPct val="0"/>
              </a:spcAft>
            </a:pPr>
            <a:r>
              <a:rPr lang="en-GB" altLang="en-US" sz="1000" b="1" kern="0" dirty="0">
                <a:solidFill>
                  <a:srgbClr val="61A036"/>
                </a:solidFill>
                <a:latin typeface="+mn-lt"/>
              </a:rPr>
              <a:t>1</a:t>
            </a:r>
            <a:r>
              <a:rPr lang="en-GB" altLang="en-US" sz="1000" b="1" kern="0" baseline="30000" dirty="0">
                <a:solidFill>
                  <a:srgbClr val="61A036"/>
                </a:solidFill>
                <a:latin typeface="+mn-lt"/>
              </a:rPr>
              <a:t>st</a:t>
            </a:r>
            <a:r>
              <a:rPr lang="en-GB" altLang="en-US" sz="1000" b="1" kern="0" dirty="0">
                <a:solidFill>
                  <a:srgbClr val="61A036"/>
                </a:solidFill>
                <a:latin typeface="+mn-lt"/>
              </a:rPr>
              <a:t> Technical Meeting</a:t>
            </a:r>
          </a:p>
          <a:p>
            <a:pPr lvl="0" algn="ctr" eaLnBrk="1" fontAlgn="base" hangingPunct="1">
              <a:spcBef>
                <a:spcPct val="0"/>
              </a:spcBef>
              <a:spcAft>
                <a:spcPct val="0"/>
              </a:spcAft>
            </a:pPr>
            <a:endParaRPr lang="en-GB" altLang="en-US" sz="1000" b="1" kern="0" dirty="0">
              <a:solidFill>
                <a:srgbClr val="61A036"/>
              </a:solidFill>
              <a:latin typeface="+mn-lt"/>
            </a:endParaRPr>
          </a:p>
        </p:txBody>
      </p:sp>
    </p:spTree>
    <p:extLst>
      <p:ext uri="{BB962C8B-B14F-4D97-AF65-F5344CB8AC3E}">
        <p14:creationId xmlns:p14="http://schemas.microsoft.com/office/powerpoint/2010/main" val="3301403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a-ES" dirty="0" err="1"/>
              <a:t>Results</a:t>
            </a:r>
            <a:r>
              <a:rPr lang="ca-ES" dirty="0"/>
              <a:t> </a:t>
            </a:r>
            <a:r>
              <a:rPr lang="ca-ES" dirty="0" err="1"/>
              <a:t>achieved</a:t>
            </a:r>
            <a:endParaRPr lang="ca-ES" dirty="0"/>
          </a:p>
        </p:txBody>
      </p:sp>
      <p:sp>
        <p:nvSpPr>
          <p:cNvPr id="15" name="Rectangle 14">
            <a:extLst>
              <a:ext uri="{FF2B5EF4-FFF2-40B4-BE49-F238E27FC236}">
                <a16:creationId xmlns:a16="http://schemas.microsoft.com/office/drawing/2014/main" id="{A81D2154-A586-D145-BEC2-AD5EEBDB5AA8}"/>
              </a:ext>
            </a:extLst>
          </p:cNvPr>
          <p:cNvSpPr>
            <a:spLocks noChangeArrowheads="1"/>
          </p:cNvSpPr>
          <p:nvPr/>
        </p:nvSpPr>
        <p:spPr bwMode="auto">
          <a:xfrm>
            <a:off x="4800920" y="6381424"/>
            <a:ext cx="1752280" cy="400110"/>
          </a:xfrm>
          <a:prstGeom prst="rect">
            <a:avLst/>
          </a:prstGeom>
          <a:solidFill>
            <a:schemeClr val="bg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0" algn="ctr" eaLnBrk="1" fontAlgn="base" hangingPunct="1">
              <a:spcBef>
                <a:spcPct val="0"/>
              </a:spcBef>
              <a:spcAft>
                <a:spcPct val="0"/>
              </a:spcAft>
            </a:pPr>
            <a:r>
              <a:rPr lang="en-GB" altLang="en-US" sz="1000" b="1" kern="0" dirty="0">
                <a:solidFill>
                  <a:srgbClr val="61A036"/>
                </a:solidFill>
                <a:latin typeface="+mn-lt"/>
              </a:rPr>
              <a:t>1</a:t>
            </a:r>
            <a:r>
              <a:rPr lang="en-GB" altLang="en-US" sz="1000" b="1" kern="0" baseline="30000" dirty="0">
                <a:solidFill>
                  <a:srgbClr val="61A036"/>
                </a:solidFill>
                <a:latin typeface="+mn-lt"/>
              </a:rPr>
              <a:t>st</a:t>
            </a:r>
            <a:r>
              <a:rPr lang="en-GB" altLang="en-US" sz="1000" b="1" kern="0" dirty="0">
                <a:solidFill>
                  <a:srgbClr val="61A036"/>
                </a:solidFill>
                <a:latin typeface="+mn-lt"/>
              </a:rPr>
              <a:t> Technical Meeting</a:t>
            </a:r>
          </a:p>
          <a:p>
            <a:pPr lvl="0" algn="ctr" eaLnBrk="1" fontAlgn="base" hangingPunct="1">
              <a:spcBef>
                <a:spcPct val="0"/>
              </a:spcBef>
              <a:spcAft>
                <a:spcPct val="0"/>
              </a:spcAft>
            </a:pPr>
            <a:endParaRPr lang="en-GB" altLang="en-US" sz="1000" b="1" kern="0" dirty="0">
              <a:solidFill>
                <a:srgbClr val="61A036"/>
              </a:solidFill>
              <a:latin typeface="+mn-lt"/>
            </a:endParaRPr>
          </a:p>
        </p:txBody>
      </p:sp>
      <p:sp>
        <p:nvSpPr>
          <p:cNvPr id="5" name="TextBox 4">
            <a:extLst>
              <a:ext uri="{FF2B5EF4-FFF2-40B4-BE49-F238E27FC236}">
                <a16:creationId xmlns:a16="http://schemas.microsoft.com/office/drawing/2014/main" id="{83B24BCF-8997-164D-B3E0-57FE729D1401}"/>
              </a:ext>
            </a:extLst>
          </p:cNvPr>
          <p:cNvSpPr txBox="1"/>
          <p:nvPr/>
        </p:nvSpPr>
        <p:spPr>
          <a:xfrm>
            <a:off x="4438565" y="2972306"/>
            <a:ext cx="4629235" cy="615553"/>
          </a:xfrm>
          <a:prstGeom prst="rect">
            <a:avLst/>
          </a:prstGeom>
          <a:noFill/>
        </p:spPr>
        <p:txBody>
          <a:bodyPr wrap="square" rtlCol="0">
            <a:spAutoFit/>
          </a:bodyPr>
          <a:lstStyle/>
          <a:p>
            <a:pPr algn="ctr"/>
            <a:r>
              <a:rPr lang="es-ES" sz="1700" dirty="0"/>
              <a:t>JAS / tas / </a:t>
            </a:r>
            <a:r>
              <a:rPr lang="es-ES" sz="1700" dirty="0" err="1"/>
              <a:t>System</a:t>
            </a:r>
            <a:r>
              <a:rPr lang="es-ES" sz="1700" dirty="0"/>
              <a:t> 5 – </a:t>
            </a:r>
            <a:r>
              <a:rPr lang="es-ES" sz="1700" dirty="0" err="1"/>
              <a:t>System</a:t>
            </a:r>
            <a:r>
              <a:rPr lang="es-ES" sz="1700" dirty="0"/>
              <a:t> 4 </a:t>
            </a:r>
            <a:r>
              <a:rPr lang="es-ES" sz="1700" dirty="0" err="1"/>
              <a:t>ens</a:t>
            </a:r>
            <a:r>
              <a:rPr lang="es-ES" sz="1700" dirty="0"/>
              <a:t>. Mean </a:t>
            </a:r>
            <a:r>
              <a:rPr lang="es-ES" sz="1700" dirty="0" err="1"/>
              <a:t>correalation</a:t>
            </a:r>
            <a:r>
              <a:rPr lang="es-ES" sz="1700" dirty="0"/>
              <a:t> / </a:t>
            </a:r>
            <a:r>
              <a:rPr lang="es-ES" sz="1700" dirty="0" err="1"/>
              <a:t>Start</a:t>
            </a:r>
            <a:r>
              <a:rPr lang="es-ES" sz="1700" dirty="0"/>
              <a:t> Date: 1st June / 1981-2015</a:t>
            </a:r>
          </a:p>
        </p:txBody>
      </p:sp>
      <p:pic>
        <p:nvPicPr>
          <p:cNvPr id="10" name="Picture 9">
            <a:extLst>
              <a:ext uri="{FF2B5EF4-FFF2-40B4-BE49-F238E27FC236}">
                <a16:creationId xmlns:a16="http://schemas.microsoft.com/office/drawing/2014/main" id="{B814C1FC-EA67-A247-B514-FCCD5711AA25}"/>
              </a:ext>
            </a:extLst>
          </p:cNvPr>
          <p:cNvPicPr>
            <a:picLocks noChangeAspect="1"/>
          </p:cNvPicPr>
          <p:nvPr/>
        </p:nvPicPr>
        <p:blipFill rotWithShape="1">
          <a:blip r:embed="rId2">
            <a:extLst>
              <a:ext uri="{28A0092B-C50C-407E-A947-70E740481C1C}">
                <a14:useLocalDpi xmlns:a14="http://schemas.microsoft.com/office/drawing/2010/main" val="0"/>
              </a:ext>
            </a:extLst>
          </a:blip>
          <a:srcRect l="48399" t="2905" r="4301" b="64175"/>
          <a:stretch/>
        </p:blipFill>
        <p:spPr>
          <a:xfrm>
            <a:off x="3581400" y="3564273"/>
            <a:ext cx="5292002" cy="2570400"/>
          </a:xfrm>
          <a:prstGeom prst="rect">
            <a:avLst/>
          </a:prstGeom>
        </p:spPr>
      </p:pic>
      <p:sp>
        <p:nvSpPr>
          <p:cNvPr id="12" name="TextBox 11">
            <a:extLst>
              <a:ext uri="{FF2B5EF4-FFF2-40B4-BE49-F238E27FC236}">
                <a16:creationId xmlns:a16="http://schemas.microsoft.com/office/drawing/2014/main" id="{8926810E-BF86-EA4E-BDB6-00652421B753}"/>
              </a:ext>
            </a:extLst>
          </p:cNvPr>
          <p:cNvSpPr txBox="1"/>
          <p:nvPr/>
        </p:nvSpPr>
        <p:spPr>
          <a:xfrm>
            <a:off x="162599" y="1955908"/>
            <a:ext cx="4725154" cy="646331"/>
          </a:xfrm>
          <a:prstGeom prst="rect">
            <a:avLst/>
          </a:prstGeom>
          <a:noFill/>
        </p:spPr>
        <p:txBody>
          <a:bodyPr wrap="square" rtlCol="0">
            <a:spAutoFit/>
          </a:bodyPr>
          <a:lstStyle/>
          <a:p>
            <a:pPr algn="ctr"/>
            <a:r>
              <a:rPr lang="es-ES" dirty="0"/>
              <a:t>JAS / tas / </a:t>
            </a:r>
            <a:r>
              <a:rPr lang="es-ES" dirty="0" err="1"/>
              <a:t>System</a:t>
            </a:r>
            <a:r>
              <a:rPr lang="es-ES" dirty="0"/>
              <a:t> 5 </a:t>
            </a:r>
            <a:r>
              <a:rPr lang="es-ES" dirty="0" err="1"/>
              <a:t>Ens</a:t>
            </a:r>
            <a:r>
              <a:rPr lang="es-ES" dirty="0"/>
              <a:t>-mean </a:t>
            </a:r>
            <a:r>
              <a:rPr lang="es-ES" dirty="0" err="1"/>
              <a:t>correalation</a:t>
            </a:r>
            <a:r>
              <a:rPr lang="es-ES" dirty="0"/>
              <a:t> / </a:t>
            </a:r>
            <a:r>
              <a:rPr lang="es-ES" dirty="0" err="1"/>
              <a:t>Start</a:t>
            </a:r>
            <a:r>
              <a:rPr lang="es-ES" dirty="0"/>
              <a:t> Date: 1st June / 1981-2015</a:t>
            </a:r>
          </a:p>
        </p:txBody>
      </p:sp>
      <p:pic>
        <p:nvPicPr>
          <p:cNvPr id="4" name="Picture 3">
            <a:extLst>
              <a:ext uri="{FF2B5EF4-FFF2-40B4-BE49-F238E27FC236}">
                <a16:creationId xmlns:a16="http://schemas.microsoft.com/office/drawing/2014/main" id="{88D86B91-D8C4-F745-8ADF-AB23C53A2FEC}"/>
              </a:ext>
            </a:extLst>
          </p:cNvPr>
          <p:cNvPicPr>
            <a:picLocks noChangeAspect="1"/>
          </p:cNvPicPr>
          <p:nvPr/>
        </p:nvPicPr>
        <p:blipFill rotWithShape="1">
          <a:blip r:embed="rId2">
            <a:extLst>
              <a:ext uri="{28A0092B-C50C-407E-A947-70E740481C1C}">
                <a14:useLocalDpi xmlns:a14="http://schemas.microsoft.com/office/drawing/2010/main" val="0"/>
              </a:ext>
            </a:extLst>
          </a:blip>
          <a:srcRect l="4718" t="705" r="50685" b="63206"/>
          <a:stretch/>
        </p:blipFill>
        <p:spPr>
          <a:xfrm>
            <a:off x="249432" y="2402449"/>
            <a:ext cx="4551488" cy="2570400"/>
          </a:xfrm>
          <a:prstGeom prst="rect">
            <a:avLst/>
          </a:prstGeom>
        </p:spPr>
      </p:pic>
    </p:spTree>
    <p:extLst>
      <p:ext uri="{BB962C8B-B14F-4D97-AF65-F5344CB8AC3E}">
        <p14:creationId xmlns:p14="http://schemas.microsoft.com/office/powerpoint/2010/main" val="3757409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a-ES" dirty="0" err="1"/>
              <a:t>Results</a:t>
            </a:r>
            <a:r>
              <a:rPr lang="ca-ES" dirty="0"/>
              <a:t> </a:t>
            </a:r>
            <a:r>
              <a:rPr lang="ca-ES" dirty="0" err="1"/>
              <a:t>achieved</a:t>
            </a:r>
            <a:endParaRPr lang="ca-ES" dirty="0"/>
          </a:p>
        </p:txBody>
      </p:sp>
      <p:sp>
        <p:nvSpPr>
          <p:cNvPr id="15" name="Rectangle 14">
            <a:extLst>
              <a:ext uri="{FF2B5EF4-FFF2-40B4-BE49-F238E27FC236}">
                <a16:creationId xmlns:a16="http://schemas.microsoft.com/office/drawing/2014/main" id="{A81D2154-A586-D145-BEC2-AD5EEBDB5AA8}"/>
              </a:ext>
            </a:extLst>
          </p:cNvPr>
          <p:cNvSpPr>
            <a:spLocks noChangeArrowheads="1"/>
          </p:cNvSpPr>
          <p:nvPr/>
        </p:nvSpPr>
        <p:spPr bwMode="auto">
          <a:xfrm>
            <a:off x="4800920" y="6381424"/>
            <a:ext cx="1752280" cy="400110"/>
          </a:xfrm>
          <a:prstGeom prst="rect">
            <a:avLst/>
          </a:prstGeom>
          <a:solidFill>
            <a:schemeClr val="bg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0" algn="ctr" eaLnBrk="1" fontAlgn="base" hangingPunct="1">
              <a:spcBef>
                <a:spcPct val="0"/>
              </a:spcBef>
              <a:spcAft>
                <a:spcPct val="0"/>
              </a:spcAft>
            </a:pPr>
            <a:r>
              <a:rPr lang="en-GB" altLang="en-US" sz="1000" b="1" kern="0" dirty="0">
                <a:solidFill>
                  <a:srgbClr val="61A036"/>
                </a:solidFill>
                <a:latin typeface="+mn-lt"/>
              </a:rPr>
              <a:t>1</a:t>
            </a:r>
            <a:r>
              <a:rPr lang="en-GB" altLang="en-US" sz="1000" b="1" kern="0" baseline="30000" dirty="0">
                <a:solidFill>
                  <a:srgbClr val="61A036"/>
                </a:solidFill>
                <a:latin typeface="+mn-lt"/>
              </a:rPr>
              <a:t>st</a:t>
            </a:r>
            <a:r>
              <a:rPr lang="en-GB" altLang="en-US" sz="1000" b="1" kern="0" dirty="0">
                <a:solidFill>
                  <a:srgbClr val="61A036"/>
                </a:solidFill>
                <a:latin typeface="+mn-lt"/>
              </a:rPr>
              <a:t> Technical Meeting</a:t>
            </a:r>
          </a:p>
          <a:p>
            <a:pPr lvl="0" algn="ctr" eaLnBrk="1" fontAlgn="base" hangingPunct="1">
              <a:spcBef>
                <a:spcPct val="0"/>
              </a:spcBef>
              <a:spcAft>
                <a:spcPct val="0"/>
              </a:spcAft>
            </a:pPr>
            <a:endParaRPr lang="en-GB" altLang="en-US" sz="1000" b="1" kern="0" dirty="0">
              <a:solidFill>
                <a:srgbClr val="61A036"/>
              </a:solidFill>
              <a:latin typeface="+mn-lt"/>
            </a:endParaRPr>
          </a:p>
        </p:txBody>
      </p:sp>
      <p:sp>
        <p:nvSpPr>
          <p:cNvPr id="12" name="TextBox 11">
            <a:extLst>
              <a:ext uri="{FF2B5EF4-FFF2-40B4-BE49-F238E27FC236}">
                <a16:creationId xmlns:a16="http://schemas.microsoft.com/office/drawing/2014/main" id="{8926810E-BF86-EA4E-BDB6-00652421B753}"/>
              </a:ext>
            </a:extLst>
          </p:cNvPr>
          <p:cNvSpPr txBox="1"/>
          <p:nvPr/>
        </p:nvSpPr>
        <p:spPr>
          <a:xfrm>
            <a:off x="162599" y="1955908"/>
            <a:ext cx="4725154" cy="646331"/>
          </a:xfrm>
          <a:prstGeom prst="rect">
            <a:avLst/>
          </a:prstGeom>
          <a:noFill/>
        </p:spPr>
        <p:txBody>
          <a:bodyPr wrap="square" rtlCol="0">
            <a:spAutoFit/>
          </a:bodyPr>
          <a:lstStyle/>
          <a:p>
            <a:pPr algn="ctr"/>
            <a:r>
              <a:rPr lang="es-ES" dirty="0"/>
              <a:t>JAS / tas / </a:t>
            </a:r>
            <a:r>
              <a:rPr lang="es-ES" dirty="0" err="1"/>
              <a:t>System</a:t>
            </a:r>
            <a:r>
              <a:rPr lang="es-ES" dirty="0"/>
              <a:t> 5 </a:t>
            </a:r>
            <a:r>
              <a:rPr lang="es-ES" dirty="0" err="1"/>
              <a:t>Ens</a:t>
            </a:r>
            <a:r>
              <a:rPr lang="es-ES" dirty="0"/>
              <a:t>-mean </a:t>
            </a:r>
            <a:r>
              <a:rPr lang="es-ES" dirty="0" err="1"/>
              <a:t>correalation</a:t>
            </a:r>
            <a:r>
              <a:rPr lang="es-ES" dirty="0"/>
              <a:t> / </a:t>
            </a:r>
            <a:r>
              <a:rPr lang="es-ES" dirty="0" err="1"/>
              <a:t>Start</a:t>
            </a:r>
            <a:r>
              <a:rPr lang="es-ES" dirty="0"/>
              <a:t> Date: 1st June / 1981-2015</a:t>
            </a:r>
          </a:p>
        </p:txBody>
      </p:sp>
      <p:pic>
        <p:nvPicPr>
          <p:cNvPr id="9" name="Picture 8">
            <a:extLst>
              <a:ext uri="{FF2B5EF4-FFF2-40B4-BE49-F238E27FC236}">
                <a16:creationId xmlns:a16="http://schemas.microsoft.com/office/drawing/2014/main" id="{12B21E0D-EE1C-8B4B-A3C5-FC27203532C5}"/>
              </a:ext>
            </a:extLst>
          </p:cNvPr>
          <p:cNvPicPr>
            <a:picLocks noChangeAspect="1"/>
          </p:cNvPicPr>
          <p:nvPr/>
        </p:nvPicPr>
        <p:blipFill rotWithShape="1">
          <a:blip r:embed="rId2">
            <a:extLst>
              <a:ext uri="{28A0092B-C50C-407E-A947-70E740481C1C}">
                <a14:useLocalDpi xmlns:a14="http://schemas.microsoft.com/office/drawing/2010/main" val="0"/>
              </a:ext>
            </a:extLst>
          </a:blip>
          <a:srcRect l="49759" t="35678" r="5644" b="31256"/>
          <a:stretch/>
        </p:blipFill>
        <p:spPr>
          <a:xfrm>
            <a:off x="4114800" y="3587859"/>
            <a:ext cx="4712400" cy="2438400"/>
          </a:xfrm>
          <a:prstGeom prst="rect">
            <a:avLst/>
          </a:prstGeom>
        </p:spPr>
      </p:pic>
      <p:pic>
        <p:nvPicPr>
          <p:cNvPr id="8" name="Picture 7">
            <a:extLst>
              <a:ext uri="{FF2B5EF4-FFF2-40B4-BE49-F238E27FC236}">
                <a16:creationId xmlns:a16="http://schemas.microsoft.com/office/drawing/2014/main" id="{2AD62660-1514-8E45-A944-964548AFB6ED}"/>
              </a:ext>
            </a:extLst>
          </p:cNvPr>
          <p:cNvPicPr>
            <a:picLocks noChangeAspect="1"/>
          </p:cNvPicPr>
          <p:nvPr/>
        </p:nvPicPr>
        <p:blipFill rotWithShape="1">
          <a:blip r:embed="rId2">
            <a:extLst>
              <a:ext uri="{28A0092B-C50C-407E-A947-70E740481C1C}">
                <a14:useLocalDpi xmlns:a14="http://schemas.microsoft.com/office/drawing/2010/main" val="0"/>
              </a:ext>
            </a:extLst>
          </a:blip>
          <a:srcRect l="4718" t="36793" r="49333" b="28351"/>
          <a:stretch/>
        </p:blipFill>
        <p:spPr>
          <a:xfrm>
            <a:off x="162599" y="2602239"/>
            <a:ext cx="4855200" cy="2570400"/>
          </a:xfrm>
          <a:prstGeom prst="rect">
            <a:avLst/>
          </a:prstGeom>
        </p:spPr>
      </p:pic>
      <p:sp>
        <p:nvSpPr>
          <p:cNvPr id="11" name="TextBox 10">
            <a:extLst>
              <a:ext uri="{FF2B5EF4-FFF2-40B4-BE49-F238E27FC236}">
                <a16:creationId xmlns:a16="http://schemas.microsoft.com/office/drawing/2014/main" id="{7438D46E-9ECC-E74C-90D1-79397D18005B}"/>
              </a:ext>
            </a:extLst>
          </p:cNvPr>
          <p:cNvSpPr txBox="1"/>
          <p:nvPr/>
        </p:nvSpPr>
        <p:spPr>
          <a:xfrm>
            <a:off x="4438565" y="2972306"/>
            <a:ext cx="4629235" cy="615553"/>
          </a:xfrm>
          <a:prstGeom prst="rect">
            <a:avLst/>
          </a:prstGeom>
          <a:noFill/>
        </p:spPr>
        <p:txBody>
          <a:bodyPr wrap="square" rtlCol="0">
            <a:spAutoFit/>
          </a:bodyPr>
          <a:lstStyle/>
          <a:p>
            <a:pPr algn="ctr"/>
            <a:r>
              <a:rPr lang="es-ES" sz="1700" dirty="0"/>
              <a:t>JAS / </a:t>
            </a:r>
            <a:r>
              <a:rPr lang="es-ES" sz="1700" dirty="0" err="1"/>
              <a:t>prlr</a:t>
            </a:r>
            <a:r>
              <a:rPr lang="es-ES" sz="1700" dirty="0"/>
              <a:t> / </a:t>
            </a:r>
            <a:r>
              <a:rPr lang="es-ES" sz="1700" dirty="0" err="1"/>
              <a:t>System</a:t>
            </a:r>
            <a:r>
              <a:rPr lang="es-ES" sz="1700" dirty="0"/>
              <a:t> 5 – </a:t>
            </a:r>
            <a:r>
              <a:rPr lang="es-ES" sz="1700" dirty="0" err="1"/>
              <a:t>System</a:t>
            </a:r>
            <a:r>
              <a:rPr lang="es-ES" sz="1700" dirty="0"/>
              <a:t> 4 </a:t>
            </a:r>
            <a:r>
              <a:rPr lang="es-ES" sz="1700" dirty="0" err="1"/>
              <a:t>ens</a:t>
            </a:r>
            <a:r>
              <a:rPr lang="es-ES" sz="1700" dirty="0"/>
              <a:t>. Mean </a:t>
            </a:r>
            <a:r>
              <a:rPr lang="es-ES" sz="1700" dirty="0" err="1"/>
              <a:t>correalation</a:t>
            </a:r>
            <a:r>
              <a:rPr lang="es-ES" sz="1700" dirty="0"/>
              <a:t> / </a:t>
            </a:r>
            <a:r>
              <a:rPr lang="es-ES" sz="1700" dirty="0" err="1"/>
              <a:t>Start</a:t>
            </a:r>
            <a:r>
              <a:rPr lang="es-ES" sz="1700" dirty="0"/>
              <a:t> Date: 1st June / 1981-2015</a:t>
            </a:r>
          </a:p>
        </p:txBody>
      </p:sp>
    </p:spTree>
    <p:extLst>
      <p:ext uri="{BB962C8B-B14F-4D97-AF65-F5344CB8AC3E}">
        <p14:creationId xmlns:p14="http://schemas.microsoft.com/office/powerpoint/2010/main" val="25975484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a-ES" dirty="0" err="1"/>
              <a:t>Results</a:t>
            </a:r>
            <a:r>
              <a:rPr lang="ca-ES" dirty="0"/>
              <a:t> </a:t>
            </a:r>
            <a:r>
              <a:rPr lang="ca-ES" dirty="0" err="1"/>
              <a:t>achieved</a:t>
            </a:r>
            <a:endParaRPr lang="ca-ES" dirty="0"/>
          </a:p>
        </p:txBody>
      </p:sp>
      <p:sp>
        <p:nvSpPr>
          <p:cNvPr id="15" name="Rectangle 14">
            <a:extLst>
              <a:ext uri="{FF2B5EF4-FFF2-40B4-BE49-F238E27FC236}">
                <a16:creationId xmlns:a16="http://schemas.microsoft.com/office/drawing/2014/main" id="{A81D2154-A586-D145-BEC2-AD5EEBDB5AA8}"/>
              </a:ext>
            </a:extLst>
          </p:cNvPr>
          <p:cNvSpPr>
            <a:spLocks noChangeArrowheads="1"/>
          </p:cNvSpPr>
          <p:nvPr/>
        </p:nvSpPr>
        <p:spPr bwMode="auto">
          <a:xfrm>
            <a:off x="4800920" y="6381424"/>
            <a:ext cx="1752280" cy="400110"/>
          </a:xfrm>
          <a:prstGeom prst="rect">
            <a:avLst/>
          </a:prstGeom>
          <a:solidFill>
            <a:schemeClr val="bg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0" algn="ctr" eaLnBrk="1" fontAlgn="base" hangingPunct="1">
              <a:spcBef>
                <a:spcPct val="0"/>
              </a:spcBef>
              <a:spcAft>
                <a:spcPct val="0"/>
              </a:spcAft>
            </a:pPr>
            <a:r>
              <a:rPr lang="en-GB" altLang="en-US" sz="1000" b="1" kern="0" dirty="0">
                <a:solidFill>
                  <a:srgbClr val="61A036"/>
                </a:solidFill>
                <a:latin typeface="+mn-lt"/>
              </a:rPr>
              <a:t>1</a:t>
            </a:r>
            <a:r>
              <a:rPr lang="en-GB" altLang="en-US" sz="1000" b="1" kern="0" baseline="30000" dirty="0">
                <a:solidFill>
                  <a:srgbClr val="61A036"/>
                </a:solidFill>
                <a:latin typeface="+mn-lt"/>
              </a:rPr>
              <a:t>st</a:t>
            </a:r>
            <a:r>
              <a:rPr lang="en-GB" altLang="en-US" sz="1000" b="1" kern="0" dirty="0">
                <a:solidFill>
                  <a:srgbClr val="61A036"/>
                </a:solidFill>
                <a:latin typeface="+mn-lt"/>
              </a:rPr>
              <a:t> Technical Meeting</a:t>
            </a:r>
          </a:p>
          <a:p>
            <a:pPr lvl="0" algn="ctr" eaLnBrk="1" fontAlgn="base" hangingPunct="1">
              <a:spcBef>
                <a:spcPct val="0"/>
              </a:spcBef>
              <a:spcAft>
                <a:spcPct val="0"/>
              </a:spcAft>
            </a:pPr>
            <a:endParaRPr lang="en-GB" altLang="en-US" sz="1000" b="1" kern="0" dirty="0">
              <a:solidFill>
                <a:srgbClr val="61A036"/>
              </a:solidFill>
              <a:latin typeface="+mn-lt"/>
            </a:endParaRPr>
          </a:p>
        </p:txBody>
      </p:sp>
      <p:sp>
        <p:nvSpPr>
          <p:cNvPr id="5" name="TextBox 4">
            <a:extLst>
              <a:ext uri="{FF2B5EF4-FFF2-40B4-BE49-F238E27FC236}">
                <a16:creationId xmlns:a16="http://schemas.microsoft.com/office/drawing/2014/main" id="{83B24BCF-8997-164D-B3E0-57FE729D1401}"/>
              </a:ext>
            </a:extLst>
          </p:cNvPr>
          <p:cNvSpPr txBox="1"/>
          <p:nvPr/>
        </p:nvSpPr>
        <p:spPr>
          <a:xfrm>
            <a:off x="1981680" y="1802444"/>
            <a:ext cx="5410200" cy="646331"/>
          </a:xfrm>
          <a:prstGeom prst="rect">
            <a:avLst/>
          </a:prstGeom>
          <a:noFill/>
        </p:spPr>
        <p:txBody>
          <a:bodyPr wrap="square" rtlCol="0">
            <a:spAutoFit/>
          </a:bodyPr>
          <a:lstStyle/>
          <a:p>
            <a:pPr algn="ctr"/>
            <a:r>
              <a:rPr lang="es-ES" dirty="0"/>
              <a:t>JAS / ECMWF </a:t>
            </a:r>
            <a:r>
              <a:rPr lang="es-ES" dirty="0" err="1"/>
              <a:t>System</a:t>
            </a:r>
            <a:r>
              <a:rPr lang="es-ES" dirty="0"/>
              <a:t> 5/ FRPSS / </a:t>
            </a:r>
            <a:r>
              <a:rPr lang="es-ES" dirty="0" err="1"/>
              <a:t>Start</a:t>
            </a:r>
            <a:r>
              <a:rPr lang="es-ES" dirty="0"/>
              <a:t> Date: 1st June / 1981-2015</a:t>
            </a:r>
          </a:p>
        </p:txBody>
      </p:sp>
      <p:pic>
        <p:nvPicPr>
          <p:cNvPr id="11" name="Picture 10">
            <a:extLst>
              <a:ext uri="{FF2B5EF4-FFF2-40B4-BE49-F238E27FC236}">
                <a16:creationId xmlns:a16="http://schemas.microsoft.com/office/drawing/2014/main" id="{9BA153ED-9872-6046-A99C-28DFA4C3B25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412" t="7370" r="4845" b="7091"/>
          <a:stretch/>
        </p:blipFill>
        <p:spPr bwMode="auto">
          <a:xfrm>
            <a:off x="489000" y="3524244"/>
            <a:ext cx="4963455" cy="2570400"/>
          </a:xfrm>
          <a:prstGeom prst="rect">
            <a:avLst/>
          </a:prstGeom>
          <a:ln>
            <a:noFill/>
          </a:ln>
          <a:extLst>
            <a:ext uri="{53640926-AAD7-44d8-BBD7-CCE9431645EC}">
              <a14:shadowObscured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pic>
      <p:pic>
        <p:nvPicPr>
          <p:cNvPr id="6" name="Picture 5">
            <a:extLst>
              <a:ext uri="{FF2B5EF4-FFF2-40B4-BE49-F238E27FC236}">
                <a16:creationId xmlns:a16="http://schemas.microsoft.com/office/drawing/2014/main" id="{18FDE56C-5E5A-0743-BDE2-C54FD39EE40D}"/>
              </a:ext>
            </a:extLst>
          </p:cNvPr>
          <p:cNvPicPr>
            <a:picLocks/>
          </p:cNvPicPr>
          <p:nvPr/>
        </p:nvPicPr>
        <p:blipFill rotWithShape="1">
          <a:blip r:embed="rId3">
            <a:extLst>
              <a:ext uri="{28A0092B-C50C-407E-A947-70E740481C1C}">
                <a14:useLocalDpi xmlns:a14="http://schemas.microsoft.com/office/drawing/2010/main" val="0"/>
              </a:ext>
            </a:extLst>
          </a:blip>
          <a:srcRect l="50467" t="3745" r="3739" b="47563"/>
          <a:stretch/>
        </p:blipFill>
        <p:spPr>
          <a:xfrm>
            <a:off x="3808800" y="2673333"/>
            <a:ext cx="5335200" cy="2830922"/>
          </a:xfrm>
          <a:prstGeom prst="rect">
            <a:avLst/>
          </a:prstGeom>
        </p:spPr>
      </p:pic>
      <p:sp>
        <p:nvSpPr>
          <p:cNvPr id="9" name="TextBox 8">
            <a:extLst>
              <a:ext uri="{FF2B5EF4-FFF2-40B4-BE49-F238E27FC236}">
                <a16:creationId xmlns:a16="http://schemas.microsoft.com/office/drawing/2014/main" id="{95BEA8C7-0178-D94D-A2C5-8D8D879374A4}"/>
              </a:ext>
            </a:extLst>
          </p:cNvPr>
          <p:cNvSpPr txBox="1"/>
          <p:nvPr/>
        </p:nvSpPr>
        <p:spPr>
          <a:xfrm>
            <a:off x="533400" y="3124200"/>
            <a:ext cx="1377365" cy="369332"/>
          </a:xfrm>
          <a:prstGeom prst="rect">
            <a:avLst/>
          </a:prstGeom>
          <a:noFill/>
        </p:spPr>
        <p:txBody>
          <a:bodyPr wrap="none" rtlCol="0">
            <a:spAutoFit/>
          </a:bodyPr>
          <a:lstStyle/>
          <a:p>
            <a:r>
              <a:rPr lang="es-ES" dirty="0" err="1"/>
              <a:t>Precipitation</a:t>
            </a:r>
            <a:endParaRPr lang="es-ES" dirty="0"/>
          </a:p>
        </p:txBody>
      </p:sp>
      <p:sp>
        <p:nvSpPr>
          <p:cNvPr id="10" name="TextBox 9">
            <a:extLst>
              <a:ext uri="{FF2B5EF4-FFF2-40B4-BE49-F238E27FC236}">
                <a16:creationId xmlns:a16="http://schemas.microsoft.com/office/drawing/2014/main" id="{9CC5EEF7-1C6D-8642-9205-5EEC7D132F88}"/>
              </a:ext>
            </a:extLst>
          </p:cNvPr>
          <p:cNvSpPr txBox="1"/>
          <p:nvPr/>
        </p:nvSpPr>
        <p:spPr>
          <a:xfrm>
            <a:off x="8077200" y="2451495"/>
            <a:ext cx="479234" cy="369332"/>
          </a:xfrm>
          <a:prstGeom prst="rect">
            <a:avLst/>
          </a:prstGeom>
          <a:noFill/>
        </p:spPr>
        <p:txBody>
          <a:bodyPr wrap="none" rtlCol="0">
            <a:spAutoFit/>
          </a:bodyPr>
          <a:lstStyle/>
          <a:p>
            <a:r>
              <a:rPr lang="es-ES" dirty="0"/>
              <a:t>Tas</a:t>
            </a:r>
          </a:p>
        </p:txBody>
      </p:sp>
    </p:spTree>
    <p:extLst>
      <p:ext uri="{BB962C8B-B14F-4D97-AF65-F5344CB8AC3E}">
        <p14:creationId xmlns:p14="http://schemas.microsoft.com/office/powerpoint/2010/main" val="3401611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a-ES" dirty="0" err="1"/>
              <a:t>Results</a:t>
            </a:r>
            <a:r>
              <a:rPr lang="ca-ES" dirty="0"/>
              <a:t> </a:t>
            </a:r>
            <a:r>
              <a:rPr lang="ca-ES" dirty="0" err="1"/>
              <a:t>achieved</a:t>
            </a:r>
            <a:endParaRPr lang="ca-ES" dirty="0"/>
          </a:p>
        </p:txBody>
      </p:sp>
      <p:sp>
        <p:nvSpPr>
          <p:cNvPr id="15" name="Rectangle 14">
            <a:extLst>
              <a:ext uri="{FF2B5EF4-FFF2-40B4-BE49-F238E27FC236}">
                <a16:creationId xmlns:a16="http://schemas.microsoft.com/office/drawing/2014/main" id="{A81D2154-A586-D145-BEC2-AD5EEBDB5AA8}"/>
              </a:ext>
            </a:extLst>
          </p:cNvPr>
          <p:cNvSpPr>
            <a:spLocks noChangeArrowheads="1"/>
          </p:cNvSpPr>
          <p:nvPr/>
        </p:nvSpPr>
        <p:spPr bwMode="auto">
          <a:xfrm>
            <a:off x="4800920" y="6381424"/>
            <a:ext cx="1752280" cy="400110"/>
          </a:xfrm>
          <a:prstGeom prst="rect">
            <a:avLst/>
          </a:prstGeom>
          <a:solidFill>
            <a:schemeClr val="bg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0" algn="ctr" eaLnBrk="1" fontAlgn="base" hangingPunct="1">
              <a:spcBef>
                <a:spcPct val="0"/>
              </a:spcBef>
              <a:spcAft>
                <a:spcPct val="0"/>
              </a:spcAft>
            </a:pPr>
            <a:r>
              <a:rPr lang="en-GB" altLang="en-US" sz="1000" b="1" kern="0" dirty="0">
                <a:solidFill>
                  <a:srgbClr val="61A036"/>
                </a:solidFill>
                <a:latin typeface="+mn-lt"/>
              </a:rPr>
              <a:t>1</a:t>
            </a:r>
            <a:r>
              <a:rPr lang="en-GB" altLang="en-US" sz="1000" b="1" kern="0" baseline="30000" dirty="0">
                <a:solidFill>
                  <a:srgbClr val="61A036"/>
                </a:solidFill>
                <a:latin typeface="+mn-lt"/>
              </a:rPr>
              <a:t>st</a:t>
            </a:r>
            <a:r>
              <a:rPr lang="en-GB" altLang="en-US" sz="1000" b="1" kern="0" dirty="0">
                <a:solidFill>
                  <a:srgbClr val="61A036"/>
                </a:solidFill>
                <a:latin typeface="+mn-lt"/>
              </a:rPr>
              <a:t> Technical Meeting</a:t>
            </a:r>
          </a:p>
          <a:p>
            <a:pPr lvl="0" algn="ctr" eaLnBrk="1" fontAlgn="base" hangingPunct="1">
              <a:spcBef>
                <a:spcPct val="0"/>
              </a:spcBef>
              <a:spcAft>
                <a:spcPct val="0"/>
              </a:spcAft>
            </a:pPr>
            <a:endParaRPr lang="en-GB" altLang="en-US" sz="1000" b="1" kern="0" dirty="0">
              <a:solidFill>
                <a:srgbClr val="61A036"/>
              </a:solidFill>
              <a:latin typeface="+mn-lt"/>
            </a:endParaRPr>
          </a:p>
        </p:txBody>
      </p:sp>
      <p:sp>
        <p:nvSpPr>
          <p:cNvPr id="5" name="TextBox 4">
            <a:extLst>
              <a:ext uri="{FF2B5EF4-FFF2-40B4-BE49-F238E27FC236}">
                <a16:creationId xmlns:a16="http://schemas.microsoft.com/office/drawing/2014/main" id="{83B24BCF-8997-164D-B3E0-57FE729D1401}"/>
              </a:ext>
            </a:extLst>
          </p:cNvPr>
          <p:cNvSpPr txBox="1"/>
          <p:nvPr/>
        </p:nvSpPr>
        <p:spPr>
          <a:xfrm>
            <a:off x="1981680" y="1802444"/>
            <a:ext cx="5410200" cy="646331"/>
          </a:xfrm>
          <a:prstGeom prst="rect">
            <a:avLst/>
          </a:prstGeom>
          <a:noFill/>
        </p:spPr>
        <p:txBody>
          <a:bodyPr wrap="square" rtlCol="0">
            <a:spAutoFit/>
          </a:bodyPr>
          <a:lstStyle/>
          <a:p>
            <a:pPr algn="ctr"/>
            <a:r>
              <a:rPr lang="es-ES" dirty="0"/>
              <a:t>JAS / </a:t>
            </a:r>
            <a:r>
              <a:rPr lang="es-ES" dirty="0" err="1"/>
              <a:t>Calibrated</a:t>
            </a:r>
            <a:r>
              <a:rPr lang="es-ES" dirty="0"/>
              <a:t> ECMWF </a:t>
            </a:r>
            <a:r>
              <a:rPr lang="es-ES" dirty="0" err="1"/>
              <a:t>System</a:t>
            </a:r>
            <a:r>
              <a:rPr lang="es-ES" dirty="0"/>
              <a:t> 5 / CFRPSS / </a:t>
            </a:r>
            <a:r>
              <a:rPr lang="es-ES" dirty="0" err="1"/>
              <a:t>Start</a:t>
            </a:r>
            <a:r>
              <a:rPr lang="es-ES" dirty="0"/>
              <a:t> Date: 1st June / 1981-2015</a:t>
            </a:r>
          </a:p>
        </p:txBody>
      </p:sp>
      <p:pic>
        <p:nvPicPr>
          <p:cNvPr id="7" name="Picture 6">
            <a:extLst>
              <a:ext uri="{FF2B5EF4-FFF2-40B4-BE49-F238E27FC236}">
                <a16:creationId xmlns:a16="http://schemas.microsoft.com/office/drawing/2014/main" id="{EE609C54-717A-294B-A528-833E3391F480}"/>
              </a:ext>
            </a:extLst>
          </p:cNvPr>
          <p:cNvPicPr>
            <a:picLocks noChangeAspect="1"/>
          </p:cNvPicPr>
          <p:nvPr/>
        </p:nvPicPr>
        <p:blipFill rotWithShape="1">
          <a:blip r:embed="rId2">
            <a:extLst>
              <a:ext uri="{28A0092B-C50C-407E-A947-70E740481C1C}">
                <a14:useLocalDpi xmlns:a14="http://schemas.microsoft.com/office/drawing/2010/main" val="0"/>
              </a:ext>
            </a:extLst>
          </a:blip>
          <a:srcRect l="50467" t="51784" r="3739"/>
          <a:stretch/>
        </p:blipFill>
        <p:spPr>
          <a:xfrm>
            <a:off x="457200" y="3413019"/>
            <a:ext cx="5359503" cy="2816004"/>
          </a:xfrm>
          <a:prstGeom prst="rect">
            <a:avLst/>
          </a:prstGeom>
        </p:spPr>
      </p:pic>
      <p:pic>
        <p:nvPicPr>
          <p:cNvPr id="6" name="Picture 5">
            <a:extLst>
              <a:ext uri="{FF2B5EF4-FFF2-40B4-BE49-F238E27FC236}">
                <a16:creationId xmlns:a16="http://schemas.microsoft.com/office/drawing/2014/main" id="{18FDE56C-5E5A-0743-BDE2-C54FD39EE40D}"/>
              </a:ext>
            </a:extLst>
          </p:cNvPr>
          <p:cNvPicPr>
            <a:picLocks noChangeAspect="1"/>
          </p:cNvPicPr>
          <p:nvPr/>
        </p:nvPicPr>
        <p:blipFill rotWithShape="1">
          <a:blip r:embed="rId2">
            <a:extLst>
              <a:ext uri="{28A0092B-C50C-407E-A947-70E740481C1C}">
                <a14:useLocalDpi xmlns:a14="http://schemas.microsoft.com/office/drawing/2010/main" val="0"/>
              </a:ext>
            </a:extLst>
          </a:blip>
          <a:srcRect l="4673" t="51784" r="49703"/>
          <a:stretch/>
        </p:blipFill>
        <p:spPr>
          <a:xfrm>
            <a:off x="3733800" y="2601176"/>
            <a:ext cx="4862945" cy="2564618"/>
          </a:xfrm>
          <a:prstGeom prst="rect">
            <a:avLst/>
          </a:prstGeom>
        </p:spPr>
      </p:pic>
      <p:sp>
        <p:nvSpPr>
          <p:cNvPr id="3" name="TextBox 2">
            <a:extLst>
              <a:ext uri="{FF2B5EF4-FFF2-40B4-BE49-F238E27FC236}">
                <a16:creationId xmlns:a16="http://schemas.microsoft.com/office/drawing/2014/main" id="{6227C51B-E374-CA4F-91CC-AF5C11118883}"/>
              </a:ext>
            </a:extLst>
          </p:cNvPr>
          <p:cNvSpPr txBox="1"/>
          <p:nvPr/>
        </p:nvSpPr>
        <p:spPr>
          <a:xfrm>
            <a:off x="569679" y="3043687"/>
            <a:ext cx="1377365" cy="369332"/>
          </a:xfrm>
          <a:prstGeom prst="rect">
            <a:avLst/>
          </a:prstGeom>
          <a:noFill/>
        </p:spPr>
        <p:txBody>
          <a:bodyPr wrap="none" rtlCol="0">
            <a:spAutoFit/>
          </a:bodyPr>
          <a:lstStyle/>
          <a:p>
            <a:r>
              <a:rPr lang="es-ES" dirty="0" err="1"/>
              <a:t>Precipitation</a:t>
            </a:r>
            <a:endParaRPr lang="es-ES" dirty="0"/>
          </a:p>
        </p:txBody>
      </p:sp>
      <p:sp>
        <p:nvSpPr>
          <p:cNvPr id="8" name="TextBox 7">
            <a:extLst>
              <a:ext uri="{FF2B5EF4-FFF2-40B4-BE49-F238E27FC236}">
                <a16:creationId xmlns:a16="http://schemas.microsoft.com/office/drawing/2014/main" id="{B87FA93F-6C20-AA43-8505-22B05284A76D}"/>
              </a:ext>
            </a:extLst>
          </p:cNvPr>
          <p:cNvSpPr txBox="1"/>
          <p:nvPr/>
        </p:nvSpPr>
        <p:spPr>
          <a:xfrm>
            <a:off x="7745081" y="2271456"/>
            <a:ext cx="479234" cy="369332"/>
          </a:xfrm>
          <a:prstGeom prst="rect">
            <a:avLst/>
          </a:prstGeom>
          <a:noFill/>
        </p:spPr>
        <p:txBody>
          <a:bodyPr wrap="none" rtlCol="0">
            <a:spAutoFit/>
          </a:bodyPr>
          <a:lstStyle/>
          <a:p>
            <a:r>
              <a:rPr lang="es-ES" dirty="0"/>
              <a:t>Tas</a:t>
            </a:r>
          </a:p>
        </p:txBody>
      </p:sp>
    </p:spTree>
    <p:extLst>
      <p:ext uri="{BB962C8B-B14F-4D97-AF65-F5344CB8AC3E}">
        <p14:creationId xmlns:p14="http://schemas.microsoft.com/office/powerpoint/2010/main" val="41505749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a-ES" dirty="0" err="1"/>
              <a:t>Results</a:t>
            </a:r>
            <a:r>
              <a:rPr lang="ca-ES" dirty="0"/>
              <a:t> </a:t>
            </a:r>
            <a:r>
              <a:rPr lang="ca-ES" dirty="0" err="1"/>
              <a:t>achieved</a:t>
            </a:r>
            <a:endParaRPr lang="ca-ES" dirty="0"/>
          </a:p>
        </p:txBody>
      </p:sp>
      <p:sp>
        <p:nvSpPr>
          <p:cNvPr id="15" name="Rectangle 14">
            <a:extLst>
              <a:ext uri="{FF2B5EF4-FFF2-40B4-BE49-F238E27FC236}">
                <a16:creationId xmlns:a16="http://schemas.microsoft.com/office/drawing/2014/main" id="{A81D2154-A586-D145-BEC2-AD5EEBDB5AA8}"/>
              </a:ext>
            </a:extLst>
          </p:cNvPr>
          <p:cNvSpPr>
            <a:spLocks noChangeArrowheads="1"/>
          </p:cNvSpPr>
          <p:nvPr/>
        </p:nvSpPr>
        <p:spPr bwMode="auto">
          <a:xfrm>
            <a:off x="4800920" y="6381424"/>
            <a:ext cx="1752280" cy="400110"/>
          </a:xfrm>
          <a:prstGeom prst="rect">
            <a:avLst/>
          </a:prstGeom>
          <a:solidFill>
            <a:schemeClr val="bg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0" algn="ctr" eaLnBrk="1" fontAlgn="base" hangingPunct="1">
              <a:spcBef>
                <a:spcPct val="0"/>
              </a:spcBef>
              <a:spcAft>
                <a:spcPct val="0"/>
              </a:spcAft>
            </a:pPr>
            <a:r>
              <a:rPr lang="en-GB" altLang="en-US" sz="1000" b="1" kern="0" dirty="0">
                <a:solidFill>
                  <a:srgbClr val="61A036"/>
                </a:solidFill>
                <a:latin typeface="+mn-lt"/>
              </a:rPr>
              <a:t>1</a:t>
            </a:r>
            <a:r>
              <a:rPr lang="en-GB" altLang="en-US" sz="1000" b="1" kern="0" baseline="30000" dirty="0">
                <a:solidFill>
                  <a:srgbClr val="61A036"/>
                </a:solidFill>
                <a:latin typeface="+mn-lt"/>
              </a:rPr>
              <a:t>st</a:t>
            </a:r>
            <a:r>
              <a:rPr lang="en-GB" altLang="en-US" sz="1000" b="1" kern="0" dirty="0">
                <a:solidFill>
                  <a:srgbClr val="61A036"/>
                </a:solidFill>
                <a:latin typeface="+mn-lt"/>
              </a:rPr>
              <a:t> Technical Meeting</a:t>
            </a:r>
          </a:p>
          <a:p>
            <a:pPr lvl="0" algn="ctr" eaLnBrk="1" fontAlgn="base" hangingPunct="1">
              <a:spcBef>
                <a:spcPct val="0"/>
              </a:spcBef>
              <a:spcAft>
                <a:spcPct val="0"/>
              </a:spcAft>
            </a:pPr>
            <a:endParaRPr lang="en-GB" altLang="en-US" sz="1000" b="1" kern="0" dirty="0">
              <a:solidFill>
                <a:srgbClr val="61A036"/>
              </a:solidFill>
              <a:latin typeface="+mn-lt"/>
            </a:endParaRPr>
          </a:p>
        </p:txBody>
      </p:sp>
      <p:grpSp>
        <p:nvGrpSpPr>
          <p:cNvPr id="7" name="Group 6">
            <a:extLst>
              <a:ext uri="{FF2B5EF4-FFF2-40B4-BE49-F238E27FC236}">
                <a16:creationId xmlns:a16="http://schemas.microsoft.com/office/drawing/2014/main" id="{C32F750E-918A-4344-90F6-0D5E381FB888}"/>
              </a:ext>
            </a:extLst>
          </p:cNvPr>
          <p:cNvGrpSpPr/>
          <p:nvPr/>
        </p:nvGrpSpPr>
        <p:grpSpPr>
          <a:xfrm>
            <a:off x="4956464" y="3962400"/>
            <a:ext cx="4187536" cy="2175276"/>
            <a:chOff x="1291936" y="4075801"/>
            <a:chExt cx="4187536" cy="2175276"/>
          </a:xfrm>
        </p:grpSpPr>
        <p:pic>
          <p:nvPicPr>
            <p:cNvPr id="8" name="Picture 7">
              <a:extLst>
                <a:ext uri="{FF2B5EF4-FFF2-40B4-BE49-F238E27FC236}">
                  <a16:creationId xmlns:a16="http://schemas.microsoft.com/office/drawing/2014/main" id="{3E8E2E02-DD4B-514E-AB79-9C7905CCA2CD}"/>
                </a:ext>
              </a:extLst>
            </p:cNvPr>
            <p:cNvPicPr>
              <a:picLocks noChangeAspect="1"/>
            </p:cNvPicPr>
            <p:nvPr/>
          </p:nvPicPr>
          <p:blipFill rotWithShape="1">
            <a:blip r:embed="rId2">
              <a:extLst>
                <a:ext uri="{28A0092B-C50C-407E-A947-70E740481C1C}">
                  <a14:useLocalDpi xmlns:a14="http://schemas.microsoft.com/office/drawing/2010/main" val="0"/>
                </a:ext>
              </a:extLst>
            </a:blip>
            <a:srcRect l="70833"/>
            <a:stretch/>
          </p:blipFill>
          <p:spPr>
            <a:xfrm>
              <a:off x="2812472" y="4075801"/>
              <a:ext cx="2667000" cy="2174939"/>
            </a:xfrm>
            <a:prstGeom prst="rect">
              <a:avLst/>
            </a:prstGeom>
          </p:spPr>
        </p:pic>
        <p:pic>
          <p:nvPicPr>
            <p:cNvPr id="9" name="Picture 8">
              <a:extLst>
                <a:ext uri="{FF2B5EF4-FFF2-40B4-BE49-F238E27FC236}">
                  <a16:creationId xmlns:a16="http://schemas.microsoft.com/office/drawing/2014/main" id="{5AB8224D-3D0B-0448-BF35-725BD971316B}"/>
                </a:ext>
              </a:extLst>
            </p:cNvPr>
            <p:cNvPicPr>
              <a:picLocks noChangeAspect="1"/>
            </p:cNvPicPr>
            <p:nvPr/>
          </p:nvPicPr>
          <p:blipFill rotWithShape="1">
            <a:blip r:embed="rId2">
              <a:extLst>
                <a:ext uri="{28A0092B-C50C-407E-A947-70E740481C1C}">
                  <a14:useLocalDpi xmlns:a14="http://schemas.microsoft.com/office/drawing/2010/main" val="0"/>
                </a:ext>
              </a:extLst>
            </a:blip>
            <a:srcRect r="83371"/>
            <a:stretch/>
          </p:blipFill>
          <p:spPr>
            <a:xfrm>
              <a:off x="1291936" y="4076138"/>
              <a:ext cx="1520536" cy="2174939"/>
            </a:xfrm>
            <a:prstGeom prst="rect">
              <a:avLst/>
            </a:prstGeom>
          </p:spPr>
        </p:pic>
      </p:grpSp>
      <p:pic>
        <p:nvPicPr>
          <p:cNvPr id="11" name="Picture 10">
            <a:extLst>
              <a:ext uri="{FF2B5EF4-FFF2-40B4-BE49-F238E27FC236}">
                <a16:creationId xmlns:a16="http://schemas.microsoft.com/office/drawing/2014/main" id="{A23921D0-C1DA-7A4E-9F9E-37DECD1C0F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127" y="1931120"/>
            <a:ext cx="8797746" cy="966280"/>
          </a:xfrm>
          <a:prstGeom prst="rect">
            <a:avLst/>
          </a:prstGeom>
        </p:spPr>
      </p:pic>
      <p:pic>
        <p:nvPicPr>
          <p:cNvPr id="6" name="Picture 5">
            <a:extLst>
              <a:ext uri="{FF2B5EF4-FFF2-40B4-BE49-F238E27FC236}">
                <a16:creationId xmlns:a16="http://schemas.microsoft.com/office/drawing/2014/main" id="{4E8D6B2D-1C23-A24C-BD2E-9CFA064475BB}"/>
              </a:ext>
            </a:extLst>
          </p:cNvPr>
          <p:cNvPicPr>
            <a:picLocks noChangeAspect="1"/>
          </p:cNvPicPr>
          <p:nvPr/>
        </p:nvPicPr>
        <p:blipFill rotWithShape="1">
          <a:blip r:embed="rId2">
            <a:extLst>
              <a:ext uri="{28A0092B-C50C-407E-A947-70E740481C1C}">
                <a14:useLocalDpi xmlns:a14="http://schemas.microsoft.com/office/drawing/2010/main" val="0"/>
              </a:ext>
            </a:extLst>
          </a:blip>
          <a:srcRect l="1894" t="5610" r="28258" b="6633"/>
          <a:stretch/>
        </p:blipFill>
        <p:spPr>
          <a:xfrm>
            <a:off x="112570" y="2886777"/>
            <a:ext cx="6386945" cy="1908665"/>
          </a:xfrm>
          <a:prstGeom prst="rect">
            <a:avLst/>
          </a:prstGeom>
        </p:spPr>
      </p:pic>
    </p:spTree>
    <p:extLst>
      <p:ext uri="{BB962C8B-B14F-4D97-AF65-F5344CB8AC3E}">
        <p14:creationId xmlns:p14="http://schemas.microsoft.com/office/powerpoint/2010/main" val="1231794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a-ES" dirty="0" err="1"/>
              <a:t>Main</a:t>
            </a:r>
            <a:r>
              <a:rPr lang="ca-ES" dirty="0"/>
              <a:t> objectives of WP2</a:t>
            </a:r>
          </a:p>
        </p:txBody>
      </p:sp>
      <p:sp>
        <p:nvSpPr>
          <p:cNvPr id="3" name="Content Placeholder 2"/>
          <p:cNvSpPr>
            <a:spLocks noGrp="1"/>
          </p:cNvSpPr>
          <p:nvPr>
            <p:ph idx="1"/>
          </p:nvPr>
        </p:nvSpPr>
        <p:spPr/>
        <p:txBody>
          <a:bodyPr/>
          <a:lstStyle/>
          <a:p>
            <a:pPr marL="0" indent="0">
              <a:buNone/>
            </a:pPr>
            <a:endParaRPr lang="ca-ES" dirty="0"/>
          </a:p>
          <a:p>
            <a:pPr marL="0" indent="0">
              <a:buNone/>
            </a:pPr>
            <a:endParaRPr lang="ca-ES" dirty="0"/>
          </a:p>
        </p:txBody>
      </p:sp>
      <p:sp>
        <p:nvSpPr>
          <p:cNvPr id="8" name="TextBox 7"/>
          <p:cNvSpPr txBox="1"/>
          <p:nvPr/>
        </p:nvSpPr>
        <p:spPr>
          <a:xfrm>
            <a:off x="533401" y="2071489"/>
            <a:ext cx="8001000" cy="3795911"/>
          </a:xfrm>
          <a:prstGeom prst="rect">
            <a:avLst/>
          </a:prstGeom>
          <a:noFill/>
        </p:spPr>
        <p:txBody>
          <a:bodyPr wrap="square" rtlCol="0">
            <a:spAutoFit/>
          </a:bodyPr>
          <a:lstStyle/>
          <a:p>
            <a:pPr marL="342900" indent="-342900" algn="just">
              <a:lnSpc>
                <a:spcPct val="80000"/>
              </a:lnSpc>
              <a:buClr>
                <a:schemeClr val="accent6"/>
              </a:buClr>
              <a:buSzPct val="120000"/>
              <a:buFontTx/>
              <a:buChar char="•"/>
            </a:pPr>
            <a:r>
              <a:rPr lang="ca-ES" sz="2000" b="1" dirty="0" err="1"/>
              <a:t>Implementation</a:t>
            </a:r>
            <a:r>
              <a:rPr lang="ca-ES" sz="2000" b="1" dirty="0"/>
              <a:t> of </a:t>
            </a:r>
            <a:r>
              <a:rPr lang="ca-ES" sz="2000" b="1" dirty="0" err="1"/>
              <a:t>bias</a:t>
            </a:r>
            <a:r>
              <a:rPr lang="ca-ES" sz="2000" b="1" dirty="0"/>
              <a:t> </a:t>
            </a:r>
            <a:r>
              <a:rPr lang="ca-ES" sz="2000" b="1" dirty="0" err="1"/>
              <a:t>corrected</a:t>
            </a:r>
            <a:r>
              <a:rPr lang="ca-ES" sz="2000" b="1" dirty="0"/>
              <a:t> </a:t>
            </a:r>
            <a:r>
              <a:rPr lang="ca-ES" sz="2000" b="1" dirty="0" err="1"/>
              <a:t>seasonal</a:t>
            </a:r>
            <a:r>
              <a:rPr lang="ca-ES" sz="2000" b="1" dirty="0"/>
              <a:t> </a:t>
            </a:r>
            <a:r>
              <a:rPr lang="ca-ES" sz="2000" b="1" dirty="0" err="1"/>
              <a:t>predictions</a:t>
            </a:r>
            <a:r>
              <a:rPr lang="ca-ES" sz="2000" b="1" dirty="0"/>
              <a:t> </a:t>
            </a:r>
          </a:p>
          <a:p>
            <a:pPr marL="342900" indent="-342900" algn="just">
              <a:lnSpc>
                <a:spcPct val="80000"/>
              </a:lnSpc>
              <a:buClr>
                <a:schemeClr val="accent6"/>
              </a:buClr>
              <a:buSzPct val="120000"/>
              <a:buFontTx/>
              <a:buChar char="•"/>
            </a:pPr>
            <a:endParaRPr lang="ca-ES" sz="2000" b="1" dirty="0"/>
          </a:p>
          <a:p>
            <a:pPr marL="342900" indent="-342900" algn="just">
              <a:lnSpc>
                <a:spcPct val="80000"/>
              </a:lnSpc>
              <a:buClr>
                <a:schemeClr val="accent6"/>
              </a:buClr>
              <a:buSzPct val="120000"/>
              <a:buFontTx/>
              <a:buChar char="•"/>
            </a:pPr>
            <a:r>
              <a:rPr lang="ca-ES" sz="2000" b="1" dirty="0" err="1"/>
              <a:t>Monthly</a:t>
            </a:r>
            <a:r>
              <a:rPr lang="ca-ES" sz="2000" b="1" dirty="0"/>
              <a:t> </a:t>
            </a:r>
            <a:r>
              <a:rPr lang="ca-ES" sz="2000" b="1" dirty="0" err="1"/>
              <a:t>production</a:t>
            </a:r>
            <a:r>
              <a:rPr lang="ca-ES" sz="2000" b="1" dirty="0"/>
              <a:t> of </a:t>
            </a:r>
            <a:r>
              <a:rPr lang="ca-ES" sz="2000" b="1" dirty="0" err="1"/>
              <a:t>seasonal</a:t>
            </a:r>
            <a:r>
              <a:rPr lang="ca-ES" sz="2000" b="1" dirty="0"/>
              <a:t> </a:t>
            </a:r>
            <a:r>
              <a:rPr lang="ca-ES" sz="2000" b="1" dirty="0" err="1"/>
              <a:t>predictions</a:t>
            </a:r>
            <a:endParaRPr lang="ca-ES" sz="2000" b="1" dirty="0"/>
          </a:p>
          <a:p>
            <a:pPr marL="342900" indent="-342900" algn="just">
              <a:lnSpc>
                <a:spcPct val="80000"/>
              </a:lnSpc>
              <a:buClr>
                <a:schemeClr val="accent6"/>
              </a:buClr>
              <a:buSzPct val="120000"/>
              <a:buFontTx/>
              <a:buChar char="•"/>
            </a:pPr>
            <a:endParaRPr lang="ca-ES" sz="2000" b="1" dirty="0"/>
          </a:p>
          <a:p>
            <a:pPr marL="342900" indent="-342900" algn="just">
              <a:lnSpc>
                <a:spcPct val="80000"/>
              </a:lnSpc>
              <a:buClr>
                <a:schemeClr val="accent6"/>
              </a:buClr>
              <a:buSzPct val="120000"/>
              <a:buFontTx/>
              <a:buChar char="•"/>
            </a:pPr>
            <a:r>
              <a:rPr lang="ca-ES" sz="2000" b="1" dirty="0"/>
              <a:t>Deployment of </a:t>
            </a:r>
            <a:r>
              <a:rPr lang="ca-ES" sz="2000" b="1" dirty="0" err="1"/>
              <a:t>the</a:t>
            </a:r>
            <a:r>
              <a:rPr lang="ca-ES" sz="2000" b="1" dirty="0"/>
              <a:t> </a:t>
            </a:r>
            <a:r>
              <a:rPr lang="ca-ES" sz="2000" b="1" dirty="0" err="1"/>
              <a:t>operational</a:t>
            </a:r>
            <a:r>
              <a:rPr lang="ca-ES" sz="2000" b="1" dirty="0"/>
              <a:t> </a:t>
            </a:r>
            <a:r>
              <a:rPr lang="ca-ES" sz="2000" b="1" dirty="0" err="1"/>
              <a:t>weather</a:t>
            </a:r>
            <a:r>
              <a:rPr lang="ca-ES" sz="2000" b="1" dirty="0"/>
              <a:t> </a:t>
            </a:r>
            <a:r>
              <a:rPr lang="ca-ES" sz="2000" b="1" dirty="0" err="1"/>
              <a:t>forecast</a:t>
            </a:r>
            <a:r>
              <a:rPr lang="ca-ES" sz="2000" b="1" dirty="0"/>
              <a:t> </a:t>
            </a:r>
            <a:r>
              <a:rPr lang="ca-ES" sz="2000" b="1" dirty="0" err="1"/>
              <a:t>events</a:t>
            </a:r>
            <a:r>
              <a:rPr lang="ca-ES" sz="2000" b="1" dirty="0"/>
              <a:t> </a:t>
            </a:r>
            <a:r>
              <a:rPr lang="ca-ES" sz="2000" b="1" dirty="0" err="1"/>
              <a:t>system</a:t>
            </a:r>
            <a:r>
              <a:rPr lang="ca-ES" sz="2000" b="1" dirty="0"/>
              <a:t> (</a:t>
            </a:r>
            <a:r>
              <a:rPr lang="ca-ES" sz="2000" b="1" dirty="0" err="1"/>
              <a:t>e.g</a:t>
            </a:r>
            <a:r>
              <a:rPr lang="ca-ES" sz="2000" b="1" dirty="0"/>
              <a:t>. </a:t>
            </a:r>
            <a:r>
              <a:rPr lang="en-US" sz="2000" b="1" dirty="0"/>
              <a:t>f</a:t>
            </a:r>
            <a:r>
              <a:rPr lang="ca-ES" sz="2000" b="1" dirty="0"/>
              <a:t>or extremes)</a:t>
            </a:r>
          </a:p>
          <a:p>
            <a:pPr marL="342900" indent="-342900" algn="just">
              <a:lnSpc>
                <a:spcPct val="80000"/>
              </a:lnSpc>
              <a:buClr>
                <a:schemeClr val="accent6"/>
              </a:buClr>
              <a:buSzPct val="120000"/>
              <a:buFontTx/>
              <a:buChar char="•"/>
            </a:pPr>
            <a:endParaRPr lang="ca-ES" sz="2000" b="1" dirty="0"/>
          </a:p>
          <a:p>
            <a:pPr marL="342900" indent="-342900" algn="just">
              <a:lnSpc>
                <a:spcPct val="80000"/>
              </a:lnSpc>
              <a:buClr>
                <a:schemeClr val="accent6"/>
              </a:buClr>
              <a:buSzPct val="120000"/>
              <a:buFontTx/>
              <a:buChar char="•"/>
            </a:pPr>
            <a:r>
              <a:rPr lang="ca-ES" sz="2000" b="1" dirty="0" err="1"/>
              <a:t>Production</a:t>
            </a:r>
            <a:r>
              <a:rPr lang="ca-ES" sz="2000" b="1" dirty="0"/>
              <a:t> of </a:t>
            </a:r>
            <a:r>
              <a:rPr lang="ca-ES" sz="2000" b="1" dirty="0" err="1"/>
              <a:t>decadal</a:t>
            </a:r>
            <a:r>
              <a:rPr lang="ca-ES" sz="2000" b="1" dirty="0"/>
              <a:t> </a:t>
            </a:r>
            <a:r>
              <a:rPr lang="ca-ES" sz="2000" b="1" dirty="0" err="1"/>
              <a:t>projections</a:t>
            </a:r>
            <a:r>
              <a:rPr lang="ca-ES" sz="2000" b="1" dirty="0"/>
              <a:t> for </a:t>
            </a:r>
            <a:r>
              <a:rPr lang="ca-ES" sz="2000" b="1" dirty="0" err="1"/>
              <a:t>the</a:t>
            </a:r>
            <a:r>
              <a:rPr lang="ca-ES" sz="2000" b="1" dirty="0"/>
              <a:t> 3 </a:t>
            </a:r>
            <a:r>
              <a:rPr lang="ca-ES" sz="2000" b="1" dirty="0" err="1"/>
              <a:t>different</a:t>
            </a:r>
            <a:r>
              <a:rPr lang="ca-ES" sz="2000" b="1" dirty="0"/>
              <a:t> regions </a:t>
            </a:r>
            <a:r>
              <a:rPr lang="ca-ES" sz="2000" b="1" dirty="0" err="1"/>
              <a:t>considered</a:t>
            </a:r>
            <a:r>
              <a:rPr lang="ca-ES" sz="2000" b="1" dirty="0"/>
              <a:t> in </a:t>
            </a:r>
            <a:r>
              <a:rPr lang="ca-ES" sz="2000" b="1" dirty="0" err="1"/>
              <a:t>the</a:t>
            </a:r>
            <a:r>
              <a:rPr lang="ca-ES" sz="2000" b="1" dirty="0"/>
              <a:t> </a:t>
            </a:r>
            <a:r>
              <a:rPr lang="ca-ES" sz="2000" b="1" dirty="0" err="1"/>
              <a:t>project</a:t>
            </a:r>
            <a:endParaRPr lang="ca-ES" sz="2000" b="1" dirty="0"/>
          </a:p>
          <a:p>
            <a:pPr marL="342900" indent="-342900" algn="just">
              <a:lnSpc>
                <a:spcPct val="80000"/>
              </a:lnSpc>
              <a:buClr>
                <a:schemeClr val="accent6"/>
              </a:buClr>
              <a:buSzPct val="120000"/>
              <a:buFontTx/>
              <a:buChar char="•"/>
            </a:pPr>
            <a:endParaRPr lang="ca-ES" sz="2000" b="1" dirty="0"/>
          </a:p>
          <a:p>
            <a:pPr marL="342900" indent="-342900" algn="just">
              <a:lnSpc>
                <a:spcPct val="80000"/>
              </a:lnSpc>
              <a:buClr>
                <a:schemeClr val="accent6"/>
              </a:buClr>
              <a:buSzPct val="120000"/>
              <a:buFontTx/>
              <a:buChar char="•"/>
            </a:pPr>
            <a:r>
              <a:rPr lang="ca-ES" sz="2000" b="1" dirty="0" err="1"/>
              <a:t>Implementation</a:t>
            </a:r>
            <a:r>
              <a:rPr lang="ca-ES" sz="2000" b="1" dirty="0"/>
              <a:t> of </a:t>
            </a:r>
            <a:r>
              <a:rPr lang="ca-ES" sz="2000" b="1" dirty="0" err="1"/>
              <a:t>calibrated</a:t>
            </a:r>
            <a:r>
              <a:rPr lang="ca-ES" sz="2000" b="1" dirty="0"/>
              <a:t> models for </a:t>
            </a:r>
            <a:r>
              <a:rPr lang="ca-ES" sz="2000" b="1" dirty="0" err="1"/>
              <a:t>the</a:t>
            </a:r>
            <a:r>
              <a:rPr lang="ca-ES" sz="2000" b="1" dirty="0"/>
              <a:t> </a:t>
            </a:r>
            <a:r>
              <a:rPr lang="ca-ES" sz="2000" b="1" dirty="0" err="1"/>
              <a:t>prediction</a:t>
            </a:r>
            <a:r>
              <a:rPr lang="ca-ES" sz="2000" b="1" dirty="0"/>
              <a:t> of plant </a:t>
            </a:r>
            <a:r>
              <a:rPr lang="ca-ES" sz="2000" b="1" dirty="0" err="1"/>
              <a:t>phenology</a:t>
            </a:r>
            <a:r>
              <a:rPr lang="ca-ES" sz="2000" b="1" dirty="0"/>
              <a:t> </a:t>
            </a:r>
            <a:r>
              <a:rPr lang="ca-ES" sz="2000" b="1" dirty="0" err="1"/>
              <a:t>and</a:t>
            </a:r>
            <a:r>
              <a:rPr lang="ca-ES" sz="2000" b="1" dirty="0"/>
              <a:t> </a:t>
            </a:r>
            <a:r>
              <a:rPr lang="ca-ES" sz="2000" b="1" dirty="0" err="1"/>
              <a:t>yield</a:t>
            </a:r>
            <a:r>
              <a:rPr lang="ca-ES" sz="2000" b="1" dirty="0"/>
              <a:t>.  </a:t>
            </a:r>
          </a:p>
          <a:p>
            <a:pPr marL="342900" indent="-342900" algn="just">
              <a:lnSpc>
                <a:spcPct val="80000"/>
              </a:lnSpc>
              <a:buClr>
                <a:schemeClr val="accent6"/>
              </a:buClr>
              <a:buSzPct val="120000"/>
              <a:buFontTx/>
              <a:buChar char="•"/>
            </a:pPr>
            <a:endParaRPr lang="ca-ES" sz="2000" b="1" dirty="0"/>
          </a:p>
          <a:p>
            <a:pPr marL="342900" indent="-342900" algn="just">
              <a:lnSpc>
                <a:spcPct val="80000"/>
              </a:lnSpc>
              <a:buClr>
                <a:schemeClr val="accent6"/>
              </a:buClr>
              <a:buSzPct val="120000"/>
              <a:buFontTx/>
              <a:buChar char="•"/>
            </a:pPr>
            <a:r>
              <a:rPr lang="ca-ES" sz="2000" b="1" dirty="0" err="1"/>
              <a:t>Implementation</a:t>
            </a:r>
            <a:r>
              <a:rPr lang="ca-ES" sz="2000" b="1" dirty="0"/>
              <a:t> of </a:t>
            </a:r>
            <a:r>
              <a:rPr lang="ca-ES" sz="2000" b="1" dirty="0" err="1"/>
              <a:t>calibrated</a:t>
            </a:r>
            <a:r>
              <a:rPr lang="ca-ES" sz="2000" b="1" dirty="0"/>
              <a:t> </a:t>
            </a:r>
            <a:r>
              <a:rPr lang="ca-ES" sz="2000" b="1" dirty="0" err="1"/>
              <a:t>irrgiation</a:t>
            </a:r>
            <a:r>
              <a:rPr lang="ca-ES" sz="2000" b="1" dirty="0"/>
              <a:t> models for </a:t>
            </a:r>
            <a:r>
              <a:rPr lang="ca-ES" sz="2000" b="1" dirty="0" err="1"/>
              <a:t>the</a:t>
            </a:r>
            <a:r>
              <a:rPr lang="ca-ES" sz="2000" b="1" dirty="0"/>
              <a:t> </a:t>
            </a:r>
            <a:r>
              <a:rPr lang="ca-ES" sz="2000" b="1" dirty="0" err="1"/>
              <a:t>prediction</a:t>
            </a:r>
            <a:r>
              <a:rPr lang="ca-ES" sz="2000" b="1" dirty="0"/>
              <a:t> of </a:t>
            </a:r>
            <a:r>
              <a:rPr lang="ca-ES" sz="2000" b="1" dirty="0" err="1"/>
              <a:t>annual</a:t>
            </a:r>
            <a:r>
              <a:rPr lang="ca-ES" sz="2000" b="1" dirty="0"/>
              <a:t> </a:t>
            </a:r>
            <a:r>
              <a:rPr lang="ca-ES" sz="2000" b="1" dirty="0" err="1"/>
              <a:t>water</a:t>
            </a:r>
            <a:r>
              <a:rPr lang="ca-ES" sz="2000" b="1" dirty="0"/>
              <a:t> </a:t>
            </a:r>
            <a:r>
              <a:rPr lang="ca-ES" sz="2000" b="1" dirty="0" err="1"/>
              <a:t>requirements</a:t>
            </a:r>
            <a:r>
              <a:rPr lang="ca-ES" sz="2000" b="1" dirty="0"/>
              <a:t>. </a:t>
            </a:r>
          </a:p>
        </p:txBody>
      </p:sp>
      <p:sp>
        <p:nvSpPr>
          <p:cNvPr id="14" name="TextBox 13"/>
          <p:cNvSpPr txBox="1"/>
          <p:nvPr/>
        </p:nvSpPr>
        <p:spPr>
          <a:xfrm>
            <a:off x="8378372" y="368765"/>
            <a:ext cx="184666" cy="369332"/>
          </a:xfrm>
          <a:prstGeom prst="rect">
            <a:avLst/>
          </a:prstGeom>
          <a:noFill/>
        </p:spPr>
        <p:txBody>
          <a:bodyPr wrap="none" rtlCol="0">
            <a:spAutoFit/>
          </a:bodyPr>
          <a:lstStyle/>
          <a:p>
            <a:endParaRPr lang="ca-ES" dirty="0"/>
          </a:p>
        </p:txBody>
      </p:sp>
    </p:spTree>
    <p:extLst>
      <p:ext uri="{BB962C8B-B14F-4D97-AF65-F5344CB8AC3E}">
        <p14:creationId xmlns:p14="http://schemas.microsoft.com/office/powerpoint/2010/main" val="3543294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a-ES" dirty="0" err="1"/>
              <a:t>Next</a:t>
            </a:r>
            <a:r>
              <a:rPr lang="ca-ES" dirty="0"/>
              <a:t> </a:t>
            </a:r>
            <a:r>
              <a:rPr lang="ca-ES" dirty="0" err="1"/>
              <a:t>steps</a:t>
            </a:r>
            <a:endParaRPr lang="ca-ES" dirty="0"/>
          </a:p>
        </p:txBody>
      </p:sp>
      <p:sp>
        <p:nvSpPr>
          <p:cNvPr id="3" name="Content Placeholder 2"/>
          <p:cNvSpPr>
            <a:spLocks noGrp="1"/>
          </p:cNvSpPr>
          <p:nvPr>
            <p:ph idx="1"/>
          </p:nvPr>
        </p:nvSpPr>
        <p:spPr/>
        <p:txBody>
          <a:bodyPr>
            <a:normAutofit/>
          </a:bodyPr>
          <a:lstStyle/>
          <a:p>
            <a:pPr algn="just"/>
            <a:r>
              <a:rPr lang="ca-ES" dirty="0"/>
              <a:t>End of </a:t>
            </a:r>
            <a:r>
              <a:rPr lang="ca-ES" dirty="0" err="1"/>
              <a:t>perfect</a:t>
            </a:r>
            <a:r>
              <a:rPr lang="ca-ES" dirty="0"/>
              <a:t>-prognosis </a:t>
            </a:r>
            <a:r>
              <a:rPr lang="ca-ES" dirty="0" err="1"/>
              <a:t>analog</a:t>
            </a:r>
            <a:r>
              <a:rPr lang="ca-ES" dirty="0"/>
              <a:t> </a:t>
            </a:r>
            <a:r>
              <a:rPr lang="ca-ES" dirty="0" err="1"/>
              <a:t>downscaling</a:t>
            </a:r>
            <a:r>
              <a:rPr lang="ca-ES" dirty="0"/>
              <a:t> </a:t>
            </a:r>
            <a:r>
              <a:rPr lang="ca-ES" dirty="0" err="1"/>
              <a:t>application</a:t>
            </a:r>
            <a:r>
              <a:rPr lang="ca-ES" dirty="0"/>
              <a:t>. </a:t>
            </a:r>
            <a:r>
              <a:rPr lang="ca-ES" dirty="0" err="1"/>
              <a:t>Verification</a:t>
            </a:r>
            <a:r>
              <a:rPr lang="ca-ES" dirty="0"/>
              <a:t>. </a:t>
            </a:r>
          </a:p>
          <a:p>
            <a:endParaRPr lang="ca-ES" dirty="0"/>
          </a:p>
          <a:p>
            <a:r>
              <a:rPr lang="ca-ES" dirty="0" err="1"/>
              <a:t>Verification</a:t>
            </a:r>
            <a:r>
              <a:rPr lang="ca-ES" dirty="0"/>
              <a:t> </a:t>
            </a:r>
            <a:r>
              <a:rPr lang="ca-ES" dirty="0" err="1"/>
              <a:t>and</a:t>
            </a:r>
            <a:r>
              <a:rPr lang="ca-ES" dirty="0"/>
              <a:t> </a:t>
            </a:r>
            <a:r>
              <a:rPr lang="ca-ES" dirty="0" err="1"/>
              <a:t>bias</a:t>
            </a:r>
            <a:r>
              <a:rPr lang="ca-ES" dirty="0"/>
              <a:t> </a:t>
            </a:r>
            <a:r>
              <a:rPr lang="ca-ES" dirty="0" err="1"/>
              <a:t>correction</a:t>
            </a:r>
            <a:r>
              <a:rPr lang="ca-ES" dirty="0"/>
              <a:t> of </a:t>
            </a:r>
            <a:r>
              <a:rPr lang="ca-ES" dirty="0" err="1"/>
              <a:t>MeteoFrance</a:t>
            </a:r>
            <a:r>
              <a:rPr lang="ca-ES" dirty="0"/>
              <a:t> System 5 </a:t>
            </a:r>
            <a:r>
              <a:rPr lang="ca-ES" dirty="0" err="1"/>
              <a:t>and</a:t>
            </a:r>
            <a:r>
              <a:rPr lang="ca-ES" dirty="0"/>
              <a:t> GLOSEA 5 (</a:t>
            </a:r>
            <a:r>
              <a:rPr lang="ca-ES" dirty="0" err="1"/>
              <a:t>MetOffice</a:t>
            </a:r>
            <a:r>
              <a:rPr lang="ca-ES" dirty="0"/>
              <a:t>)</a:t>
            </a:r>
          </a:p>
          <a:p>
            <a:endParaRPr lang="ca-ES" dirty="0"/>
          </a:p>
          <a:p>
            <a:r>
              <a:rPr lang="ca-ES" dirty="0"/>
              <a:t>Multi-model </a:t>
            </a:r>
            <a:r>
              <a:rPr lang="ca-ES" dirty="0" err="1"/>
              <a:t>construction</a:t>
            </a:r>
            <a:r>
              <a:rPr lang="ca-ES" dirty="0"/>
              <a:t> </a:t>
            </a:r>
            <a:r>
              <a:rPr lang="ca-ES" dirty="0" err="1"/>
              <a:t>and</a:t>
            </a:r>
            <a:r>
              <a:rPr lang="ca-ES" dirty="0"/>
              <a:t> </a:t>
            </a:r>
            <a:r>
              <a:rPr lang="ca-ES" dirty="0" err="1"/>
              <a:t>verification</a:t>
            </a:r>
            <a:r>
              <a:rPr lang="ca-ES" dirty="0"/>
              <a:t>. </a:t>
            </a:r>
          </a:p>
        </p:txBody>
      </p:sp>
      <p:sp>
        <p:nvSpPr>
          <p:cNvPr id="4" name="Rectangle 3"/>
          <p:cNvSpPr>
            <a:spLocks noChangeArrowheads="1"/>
          </p:cNvSpPr>
          <p:nvPr/>
        </p:nvSpPr>
        <p:spPr bwMode="auto">
          <a:xfrm>
            <a:off x="4738416" y="6381424"/>
            <a:ext cx="1752280" cy="430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0" algn="ctr" eaLnBrk="1" fontAlgn="base" hangingPunct="1">
              <a:spcBef>
                <a:spcPct val="0"/>
              </a:spcBef>
              <a:spcAft>
                <a:spcPct val="0"/>
              </a:spcAft>
            </a:pPr>
            <a:r>
              <a:rPr lang="en-GB" altLang="en-US" sz="1000" b="1" kern="0" dirty="0">
                <a:solidFill>
                  <a:srgbClr val="61A036"/>
                </a:solidFill>
                <a:latin typeface="+mn-lt"/>
              </a:rPr>
              <a:t>&lt;Insert here</a:t>
            </a:r>
          </a:p>
          <a:p>
            <a:pPr lvl="0" algn="ctr" eaLnBrk="1" fontAlgn="base" hangingPunct="1">
              <a:spcBef>
                <a:spcPct val="0"/>
              </a:spcBef>
              <a:spcAft>
                <a:spcPct val="0"/>
              </a:spcAft>
            </a:pPr>
            <a:r>
              <a:rPr lang="en-GB" altLang="en-US" sz="1000" b="1" kern="0" dirty="0">
                <a:solidFill>
                  <a:srgbClr val="61A036"/>
                </a:solidFill>
                <a:latin typeface="+mn-lt"/>
              </a:rPr>
              <a:t>the event name</a:t>
            </a:r>
            <a:r>
              <a:rPr lang="en-GB" altLang="en-US" sz="1100" b="1" kern="0" dirty="0">
                <a:solidFill>
                  <a:srgbClr val="61A036"/>
                </a:solidFill>
                <a:latin typeface="+mn-lt"/>
              </a:rPr>
              <a:t>&gt;</a:t>
            </a:r>
          </a:p>
        </p:txBody>
      </p:sp>
      <p:sp>
        <p:nvSpPr>
          <p:cNvPr id="5" name="Rectangle 4">
            <a:extLst>
              <a:ext uri="{FF2B5EF4-FFF2-40B4-BE49-F238E27FC236}">
                <a16:creationId xmlns:a16="http://schemas.microsoft.com/office/drawing/2014/main" id="{7D73FB32-D0E9-A748-BF37-4872652C4C5C}"/>
              </a:ext>
            </a:extLst>
          </p:cNvPr>
          <p:cNvSpPr>
            <a:spLocks noChangeArrowheads="1"/>
          </p:cNvSpPr>
          <p:nvPr/>
        </p:nvSpPr>
        <p:spPr bwMode="auto">
          <a:xfrm>
            <a:off x="4800920" y="6381424"/>
            <a:ext cx="1752280" cy="400110"/>
          </a:xfrm>
          <a:prstGeom prst="rect">
            <a:avLst/>
          </a:prstGeom>
          <a:solidFill>
            <a:schemeClr val="bg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0" algn="ctr" eaLnBrk="1" fontAlgn="base" hangingPunct="1">
              <a:spcBef>
                <a:spcPct val="0"/>
              </a:spcBef>
              <a:spcAft>
                <a:spcPct val="0"/>
              </a:spcAft>
            </a:pPr>
            <a:r>
              <a:rPr lang="en-GB" altLang="en-US" sz="1000" b="1" kern="0" dirty="0">
                <a:solidFill>
                  <a:srgbClr val="61A036"/>
                </a:solidFill>
                <a:latin typeface="+mn-lt"/>
              </a:rPr>
              <a:t>1</a:t>
            </a:r>
            <a:r>
              <a:rPr lang="en-GB" altLang="en-US" sz="1000" b="1" kern="0" baseline="30000" dirty="0">
                <a:solidFill>
                  <a:srgbClr val="61A036"/>
                </a:solidFill>
                <a:latin typeface="+mn-lt"/>
              </a:rPr>
              <a:t>st</a:t>
            </a:r>
            <a:r>
              <a:rPr lang="en-GB" altLang="en-US" sz="1000" b="1" kern="0" dirty="0">
                <a:solidFill>
                  <a:srgbClr val="61A036"/>
                </a:solidFill>
                <a:latin typeface="+mn-lt"/>
              </a:rPr>
              <a:t> Technical Meeting</a:t>
            </a:r>
          </a:p>
          <a:p>
            <a:pPr lvl="0" algn="ctr" eaLnBrk="1" fontAlgn="base" hangingPunct="1">
              <a:spcBef>
                <a:spcPct val="0"/>
              </a:spcBef>
              <a:spcAft>
                <a:spcPct val="0"/>
              </a:spcAft>
            </a:pPr>
            <a:endParaRPr lang="en-GB" altLang="en-US" sz="1000" b="1" kern="0" dirty="0">
              <a:solidFill>
                <a:srgbClr val="61A036"/>
              </a:solidFill>
              <a:latin typeface="+mn-lt"/>
            </a:endParaRPr>
          </a:p>
        </p:txBody>
      </p:sp>
    </p:spTree>
    <p:extLst>
      <p:ext uri="{BB962C8B-B14F-4D97-AF65-F5344CB8AC3E}">
        <p14:creationId xmlns:p14="http://schemas.microsoft.com/office/powerpoint/2010/main" val="8185549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368683" y="3373600"/>
            <a:ext cx="4413117" cy="775597"/>
          </a:xfrm>
          <a:prstGeom prst="rect">
            <a:avLst/>
          </a:prstGeom>
        </p:spPr>
        <p:txBody>
          <a:bodyPr wrap="square" lIns="0" tIns="0" rIns="0" bIns="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2800" b="1" dirty="0">
                <a:latin typeface="+mn-lt"/>
                <a:ea typeface="Lato Light" panose="020F0502020204030203" pitchFamily="34" charset="0"/>
                <a:cs typeface="Lato Light" panose="020F0502020204030203" pitchFamily="34" charset="0"/>
              </a:rPr>
              <a:t>Raül Marcos-Matamoros</a:t>
            </a:r>
          </a:p>
          <a:p>
            <a:pPr algn="ctr"/>
            <a:r>
              <a:rPr lang="en-IN" sz="2800" dirty="0">
                <a:latin typeface="+mn-lt"/>
                <a:ea typeface="Lato Light" panose="020F0502020204030203" pitchFamily="34" charset="0"/>
                <a:cs typeface="Lato Light" panose="020F0502020204030203" pitchFamily="34" charset="0"/>
              </a:rPr>
              <a:t>raul.marcos@bsc.es</a:t>
            </a:r>
          </a:p>
        </p:txBody>
      </p:sp>
      <p:sp>
        <p:nvSpPr>
          <p:cNvPr id="3" name="Title 1"/>
          <p:cNvSpPr txBox="1">
            <a:spLocks/>
          </p:cNvSpPr>
          <p:nvPr/>
        </p:nvSpPr>
        <p:spPr>
          <a:xfrm>
            <a:off x="2368683" y="2667000"/>
            <a:ext cx="4413117" cy="332399"/>
          </a:xfrm>
          <a:prstGeom prst="rect">
            <a:avLst/>
          </a:prstGeom>
        </p:spPr>
        <p:txBody>
          <a:bodyPr wrap="square" lIns="0" tIns="0" rIns="0" bIns="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2400" dirty="0">
                <a:latin typeface="+mn-lt"/>
                <a:ea typeface="Lato Light" panose="020F0502020204030203" pitchFamily="34" charset="0"/>
                <a:cs typeface="Lato Light" panose="020F0502020204030203" pitchFamily="34" charset="0"/>
              </a:rPr>
              <a:t>Thank you for you Attention!</a:t>
            </a:r>
          </a:p>
        </p:txBody>
      </p:sp>
    </p:spTree>
    <p:extLst>
      <p:ext uri="{BB962C8B-B14F-4D97-AF65-F5344CB8AC3E}">
        <p14:creationId xmlns:p14="http://schemas.microsoft.com/office/powerpoint/2010/main" val="36801488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2CB1E4-BB1D-4C1C-867C-48364323C3BA}"/>
              </a:ext>
            </a:extLst>
          </p:cNvPr>
          <p:cNvSpPr txBox="1"/>
          <p:nvPr/>
        </p:nvSpPr>
        <p:spPr>
          <a:xfrm>
            <a:off x="4572000" y="3878315"/>
            <a:ext cx="3657600" cy="744819"/>
          </a:xfrm>
          <a:prstGeom prst="rect">
            <a:avLst/>
          </a:prstGeom>
          <a:noFill/>
        </p:spPr>
        <p:txBody>
          <a:bodyPr wrap="square" lIns="0" tIns="0" rIns="0" bIns="0" rtlCol="0" anchor="t" anchorCtr="0">
            <a:spAutoFit/>
          </a:bodyPr>
          <a:lstStyle/>
          <a:p>
            <a:pPr algn="ctr">
              <a:lnSpc>
                <a:spcPct val="110000"/>
              </a:lnSpc>
            </a:pPr>
            <a:r>
              <a:rPr lang="en-GB" sz="2400" b="1" baseline="30000" dirty="0">
                <a:solidFill>
                  <a:srgbClr val="507D2B"/>
                </a:solidFill>
                <a:ea typeface="Lato Light" panose="020F0502020204030203" pitchFamily="34" charset="0"/>
                <a:cs typeface="Lato Light" panose="020F0502020204030203" pitchFamily="34" charset="0"/>
              </a:rPr>
              <a:t>2nd</a:t>
            </a:r>
            <a:r>
              <a:rPr lang="en-GB" sz="2400" b="1" dirty="0">
                <a:solidFill>
                  <a:srgbClr val="507D2B"/>
                </a:solidFill>
                <a:ea typeface="Lato Light" panose="020F0502020204030203" pitchFamily="34" charset="0"/>
                <a:cs typeface="Lato Light" panose="020F0502020204030203" pitchFamily="34" charset="0"/>
              </a:rPr>
              <a:t> General Meeting</a:t>
            </a:r>
            <a:endParaRPr lang="en-GB" sz="2400" dirty="0">
              <a:solidFill>
                <a:srgbClr val="507D2B"/>
              </a:solidFill>
              <a:ea typeface="Lato Light" panose="020F0502020204030203" pitchFamily="34" charset="0"/>
              <a:cs typeface="Lato Light" panose="020F0502020204030203" pitchFamily="34" charset="0"/>
            </a:endParaRPr>
          </a:p>
          <a:p>
            <a:pPr algn="ctr">
              <a:lnSpc>
                <a:spcPct val="110000"/>
              </a:lnSpc>
            </a:pPr>
            <a:r>
              <a:rPr lang="en-GB" sz="2000" dirty="0">
                <a:solidFill>
                  <a:srgbClr val="507D2B"/>
                </a:solidFill>
                <a:ea typeface="Lato Light" panose="020F0502020204030203" pitchFamily="34" charset="0"/>
                <a:cs typeface="Lato Light" panose="020F0502020204030203" pitchFamily="34" charset="0"/>
              </a:rPr>
              <a:t>Napoli, 2018 Dec 10</a:t>
            </a:r>
            <a:r>
              <a:rPr lang="en-GB" sz="2000" baseline="30000" dirty="0">
                <a:solidFill>
                  <a:srgbClr val="507D2B"/>
                </a:solidFill>
                <a:ea typeface="Lato Light" panose="020F0502020204030203" pitchFamily="34" charset="0"/>
                <a:cs typeface="Lato Light" panose="020F0502020204030203" pitchFamily="34" charset="0"/>
              </a:rPr>
              <a:t>th</a:t>
            </a:r>
            <a:r>
              <a:rPr lang="en-GB" sz="2000" dirty="0">
                <a:solidFill>
                  <a:srgbClr val="507D2B"/>
                </a:solidFill>
                <a:ea typeface="Lato Light" panose="020F0502020204030203" pitchFamily="34" charset="0"/>
                <a:cs typeface="Lato Light" panose="020F0502020204030203" pitchFamily="34" charset="0"/>
              </a:rPr>
              <a:t> – 12</a:t>
            </a:r>
            <a:r>
              <a:rPr lang="en-GB" sz="2000" baseline="30000" dirty="0">
                <a:solidFill>
                  <a:srgbClr val="507D2B"/>
                </a:solidFill>
                <a:ea typeface="Lato Light" panose="020F0502020204030203" pitchFamily="34" charset="0"/>
                <a:cs typeface="Lato Light" panose="020F0502020204030203" pitchFamily="34" charset="0"/>
              </a:rPr>
              <a:t>th</a:t>
            </a:r>
            <a:r>
              <a:rPr lang="en-GB" sz="2000" dirty="0">
                <a:solidFill>
                  <a:srgbClr val="507D2B"/>
                </a:solidFill>
                <a:ea typeface="Lato Light" panose="020F0502020204030203" pitchFamily="34" charset="0"/>
                <a:cs typeface="Lato Light" panose="020F0502020204030203" pitchFamily="34" charset="0"/>
              </a:rPr>
              <a:t> </a:t>
            </a:r>
          </a:p>
        </p:txBody>
      </p:sp>
      <p:sp>
        <p:nvSpPr>
          <p:cNvPr id="3" name="Title 1">
            <a:extLst>
              <a:ext uri="{FF2B5EF4-FFF2-40B4-BE49-F238E27FC236}">
                <a16:creationId xmlns:a16="http://schemas.microsoft.com/office/drawing/2014/main" id="{EB5E3BFE-5934-4835-A40B-D1E3A3C4AC5E}"/>
              </a:ext>
            </a:extLst>
          </p:cNvPr>
          <p:cNvSpPr txBox="1">
            <a:spLocks/>
          </p:cNvSpPr>
          <p:nvPr/>
        </p:nvSpPr>
        <p:spPr>
          <a:xfrm>
            <a:off x="4010377" y="1687830"/>
            <a:ext cx="4752623" cy="1969770"/>
          </a:xfrm>
          <a:prstGeom prst="rect">
            <a:avLst/>
          </a:prstGeom>
        </p:spPr>
        <p:txBody>
          <a:bodyPr wrap="square" lIns="0" tIns="0" rIns="0" bIns="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sz="3200" b="1" dirty="0">
                <a:solidFill>
                  <a:srgbClr val="507D2B"/>
                </a:solidFill>
                <a:latin typeface="+mj-lt"/>
                <a:ea typeface="Lato Light" panose="020F0502020204030203" pitchFamily="34" charset="0"/>
                <a:cs typeface="Lato Light" panose="020F0502020204030203" pitchFamily="34" charset="0"/>
              </a:rPr>
              <a:t>TASK 2.2</a:t>
            </a:r>
          </a:p>
          <a:p>
            <a:pPr algn="ctr"/>
            <a:r>
              <a:rPr lang="en-IN" sz="3200" b="1" dirty="0">
                <a:solidFill>
                  <a:srgbClr val="507D2B"/>
                </a:solidFill>
                <a:latin typeface="+mj-lt"/>
                <a:ea typeface="Lato Light" panose="020F0502020204030203" pitchFamily="34" charset="0"/>
                <a:cs typeface="Lato Light" panose="020F0502020204030203" pitchFamily="34" charset="0"/>
              </a:rPr>
              <a:t>Operational weather forecast extreme events system</a:t>
            </a:r>
          </a:p>
        </p:txBody>
      </p:sp>
      <p:sp>
        <p:nvSpPr>
          <p:cNvPr id="4" name="Rectangle 4">
            <a:extLst>
              <a:ext uri="{FF2B5EF4-FFF2-40B4-BE49-F238E27FC236}">
                <a16:creationId xmlns:a16="http://schemas.microsoft.com/office/drawing/2014/main" id="{63CB1264-F1D3-4E43-B1CC-DDCC3F888FA1}"/>
              </a:ext>
            </a:extLst>
          </p:cNvPr>
          <p:cNvSpPr>
            <a:spLocks noChangeArrowheads="1"/>
          </p:cNvSpPr>
          <p:nvPr/>
        </p:nvSpPr>
        <p:spPr bwMode="auto">
          <a:xfrm>
            <a:off x="4010377" y="5087007"/>
            <a:ext cx="4752623"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0" algn="ctr" eaLnBrk="1" fontAlgn="base" hangingPunct="1">
              <a:spcBef>
                <a:spcPct val="0"/>
              </a:spcBef>
              <a:spcAft>
                <a:spcPct val="0"/>
              </a:spcAft>
            </a:pPr>
            <a:r>
              <a:rPr lang="en-GB" altLang="en-US" sz="2000" b="1" kern="0" dirty="0">
                <a:solidFill>
                  <a:srgbClr val="507D2B"/>
                </a:solidFill>
                <a:latin typeface="+mn-lt"/>
              </a:rPr>
              <a:t>Ignasi </a:t>
            </a:r>
            <a:r>
              <a:rPr lang="en-GB" altLang="en-US" sz="2000" b="1" kern="0" dirty="0" err="1">
                <a:solidFill>
                  <a:srgbClr val="507D2B"/>
                </a:solidFill>
                <a:latin typeface="+mn-lt"/>
              </a:rPr>
              <a:t>Porras</a:t>
            </a:r>
            <a:endParaRPr lang="en-GB" altLang="en-US" sz="2000" b="1" kern="0" dirty="0">
              <a:solidFill>
                <a:srgbClr val="507D2B"/>
              </a:solidFill>
              <a:latin typeface="+mn-lt"/>
            </a:endParaRPr>
          </a:p>
          <a:p>
            <a:pPr lvl="0" algn="ctr" eaLnBrk="1" fontAlgn="base" hangingPunct="1">
              <a:spcBef>
                <a:spcPct val="0"/>
              </a:spcBef>
              <a:spcAft>
                <a:spcPct val="0"/>
              </a:spcAft>
            </a:pPr>
            <a:r>
              <a:rPr lang="en-GB" altLang="en-US" sz="1800" kern="0" dirty="0">
                <a:solidFill>
                  <a:srgbClr val="507D2B"/>
                </a:solidFill>
                <a:latin typeface="+mn-lt"/>
              </a:rPr>
              <a:t>iporras</a:t>
            </a:r>
            <a:r>
              <a:rPr lang="en-GB" altLang="en-US" sz="1800" kern="0" dirty="0">
                <a:solidFill>
                  <a:srgbClr val="507D2B"/>
                </a:solidFill>
                <a:latin typeface="Consolas" pitchFamily="49" charset="0"/>
                <a:cs typeface="Consolas" pitchFamily="49" charset="0"/>
              </a:rPr>
              <a:t>@meteosim.com</a:t>
            </a:r>
          </a:p>
        </p:txBody>
      </p:sp>
      <p:pic>
        <p:nvPicPr>
          <p:cNvPr id="6" name="5 Imagen" descr="meteosim.png"/>
          <p:cNvPicPr>
            <a:picLocks noChangeAspect="1"/>
          </p:cNvPicPr>
          <p:nvPr/>
        </p:nvPicPr>
        <p:blipFill>
          <a:blip r:embed="rId2" cstate="print"/>
          <a:stretch>
            <a:fillRect/>
          </a:stretch>
        </p:blipFill>
        <p:spPr>
          <a:xfrm>
            <a:off x="7597090" y="444000"/>
            <a:ext cx="1165910" cy="1080000"/>
          </a:xfrm>
          <a:prstGeom prst="rect">
            <a:avLst/>
          </a:prstGeom>
        </p:spPr>
      </p:pic>
    </p:spTree>
    <p:extLst>
      <p:ext uri="{BB962C8B-B14F-4D97-AF65-F5344CB8AC3E}">
        <p14:creationId xmlns:p14="http://schemas.microsoft.com/office/powerpoint/2010/main" val="5825069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0" dirty="0"/>
              <a:t>T2.2 – Summary of the task</a:t>
            </a:r>
            <a:endParaRPr lang="ca-ES" sz="2800" b="0" dirty="0"/>
          </a:p>
        </p:txBody>
      </p:sp>
      <p:sp>
        <p:nvSpPr>
          <p:cNvPr id="8" name="Subtitle 16"/>
          <p:cNvSpPr>
            <a:spLocks noGrp="1"/>
          </p:cNvSpPr>
          <p:nvPr>
            <p:ph idx="1"/>
          </p:nvPr>
        </p:nvSpPr>
        <p:spPr bwMode="auto">
          <a:prstGeom prst="rect">
            <a:avLst/>
          </a:prstGeom>
          <a:noFill/>
          <a:ln w="9525">
            <a:noFill/>
            <a:miter lim="800000"/>
            <a:headEnd/>
            <a:tailEnd/>
          </a:ln>
        </p:spPr>
        <p:txBody>
          <a:bodyPr lIns="101882" tIns="50941" rIns="101882" bIns="50941">
            <a:normAutofit fontScale="85000" lnSpcReduction="20000"/>
          </a:bodyPr>
          <a:lstStyle/>
          <a:p>
            <a:pPr>
              <a:buClr>
                <a:srgbClr val="0F689B"/>
              </a:buClr>
              <a:buFontTx/>
              <a:buChar char="•"/>
            </a:pPr>
            <a:r>
              <a:rPr lang="en-US" sz="1800" dirty="0"/>
              <a:t>Main objectives of the task:</a:t>
            </a:r>
            <a:endParaRPr lang="en-US" altLang="en-US" sz="1800" dirty="0">
              <a:solidFill>
                <a:srgbClr val="7F7F7F"/>
              </a:solidFill>
              <a:latin typeface="Calibri" pitchFamily="34" charset="0"/>
            </a:endParaRPr>
          </a:p>
          <a:p>
            <a:pPr lvl="1">
              <a:buClr>
                <a:srgbClr val="0F689B"/>
              </a:buClr>
              <a:buFontTx/>
              <a:buChar char="•"/>
            </a:pPr>
            <a:r>
              <a:rPr lang="en-US" altLang="en-US" sz="1600" dirty="0">
                <a:latin typeface="Calibri" pitchFamily="34" charset="0"/>
              </a:rPr>
              <a:t>Develop and supply weather forecast services:</a:t>
            </a:r>
          </a:p>
          <a:p>
            <a:pPr lvl="2">
              <a:buClr>
                <a:srgbClr val="0F689B"/>
              </a:buClr>
              <a:buFontTx/>
              <a:buChar char="•"/>
            </a:pPr>
            <a:r>
              <a:rPr lang="en-US" altLang="en-US" sz="1600" dirty="0">
                <a:latin typeface="Calibri" pitchFamily="34" charset="0"/>
              </a:rPr>
              <a:t>Short-term forecast: up to 48 h.</a:t>
            </a:r>
          </a:p>
          <a:p>
            <a:pPr lvl="2">
              <a:buClr>
                <a:srgbClr val="0F689B"/>
              </a:buClr>
              <a:buFontTx/>
              <a:buChar char="•"/>
            </a:pPr>
            <a:r>
              <a:rPr lang="en-US" altLang="en-US" sz="1600" dirty="0">
                <a:latin typeface="Calibri" pitchFamily="34" charset="0"/>
              </a:rPr>
              <a:t>Medium-term forecast: up to 240 h.</a:t>
            </a:r>
          </a:p>
          <a:p>
            <a:pPr lvl="2">
              <a:buClr>
                <a:srgbClr val="0F689B"/>
              </a:buClr>
              <a:buFontTx/>
              <a:buChar char="•"/>
            </a:pPr>
            <a:endParaRPr lang="en-US" altLang="en-US" sz="1600" dirty="0">
              <a:latin typeface="Calibri" pitchFamily="34" charset="0"/>
            </a:endParaRPr>
          </a:p>
          <a:p>
            <a:pPr marL="342900" lvl="2" indent="-342900">
              <a:buClr>
                <a:srgbClr val="0F689B"/>
              </a:buClr>
              <a:buFontTx/>
              <a:buChar char="•"/>
            </a:pPr>
            <a:r>
              <a:rPr lang="ca-ES" altLang="en-US" sz="1800" b="1" dirty="0"/>
              <a:t>Delivery date: </a:t>
            </a:r>
          </a:p>
          <a:p>
            <a:pPr marL="800100" lvl="3" indent="-342900">
              <a:buClr>
                <a:srgbClr val="0F689B"/>
              </a:buClr>
              <a:buFontTx/>
              <a:buChar char="•"/>
            </a:pPr>
            <a:r>
              <a:rPr lang="ca-ES" altLang="en-US" sz="1600" dirty="0">
                <a:latin typeface="+mj-lt"/>
              </a:rPr>
              <a:t>Month #12 (Jun 2018)</a:t>
            </a:r>
          </a:p>
          <a:p>
            <a:pPr marL="800100" lvl="3" indent="-342900">
              <a:buClr>
                <a:srgbClr val="0F689B"/>
              </a:buClr>
              <a:buFontTx/>
              <a:buChar char="•"/>
            </a:pPr>
            <a:endParaRPr lang="ca-ES" altLang="en-US" sz="1600" dirty="0">
              <a:latin typeface="+mj-lt"/>
            </a:endParaRPr>
          </a:p>
          <a:p>
            <a:pPr marL="342900" lvl="2" indent="-342900">
              <a:buClr>
                <a:srgbClr val="0F689B"/>
              </a:buClr>
              <a:buFontTx/>
              <a:buChar char="•"/>
            </a:pPr>
            <a:r>
              <a:rPr lang="ca-ES" altLang="en-US" sz="1800" b="1" dirty="0"/>
              <a:t>Main use: </a:t>
            </a:r>
          </a:p>
          <a:p>
            <a:pPr marL="800100" lvl="3" indent="-342900">
              <a:buClr>
                <a:srgbClr val="0F689B"/>
              </a:buClr>
              <a:buFontTx/>
              <a:buChar char="•"/>
            </a:pPr>
            <a:r>
              <a:rPr lang="ca-ES" altLang="en-US" sz="1600" dirty="0">
                <a:latin typeface="Calibri" pitchFamily="34" charset="0"/>
              </a:rPr>
              <a:t>Minimize risks related to coming weather extreme events.</a:t>
            </a:r>
          </a:p>
          <a:p>
            <a:pPr marL="800100" lvl="3" indent="-342900">
              <a:buClr>
                <a:srgbClr val="0F689B"/>
              </a:buClr>
              <a:buFontTx/>
              <a:buChar char="•"/>
            </a:pPr>
            <a:r>
              <a:rPr lang="en-US" altLang="en-US" sz="1600" dirty="0">
                <a:latin typeface="Calibri" pitchFamily="34" charset="0"/>
              </a:rPr>
              <a:t>Planning short-term and mid-term vineyards activities.</a:t>
            </a:r>
          </a:p>
          <a:p>
            <a:pPr marL="800100" lvl="3" indent="-342900">
              <a:buClr>
                <a:srgbClr val="0F689B"/>
              </a:buClr>
              <a:buFontTx/>
              <a:buChar char="•"/>
            </a:pPr>
            <a:endParaRPr lang="en-US" altLang="en-US" sz="1600" dirty="0">
              <a:latin typeface="Calibri" pitchFamily="34" charset="0"/>
            </a:endParaRPr>
          </a:p>
          <a:p>
            <a:pPr marL="342900" lvl="2" indent="-342900">
              <a:buClr>
                <a:srgbClr val="0F689B"/>
              </a:buClr>
              <a:buFontTx/>
              <a:buChar char="•"/>
            </a:pPr>
            <a:r>
              <a:rPr lang="en-US" altLang="en-US" sz="1800" b="1" dirty="0"/>
              <a:t>Task status:</a:t>
            </a:r>
          </a:p>
          <a:p>
            <a:pPr marL="800100" lvl="3" indent="-342900">
              <a:buClr>
                <a:srgbClr val="0F689B"/>
              </a:buClr>
              <a:buFontTx/>
              <a:buChar char="•"/>
            </a:pPr>
            <a:r>
              <a:rPr lang="en-US" altLang="en-US" sz="1600" dirty="0">
                <a:latin typeface="+mj-lt"/>
              </a:rPr>
              <a:t>Short-term operational system				[</a:t>
            </a:r>
            <a:r>
              <a:rPr lang="ca-ES" sz="1600" b="1" dirty="0">
                <a:solidFill>
                  <a:srgbClr val="507D2B"/>
                </a:solidFill>
                <a:latin typeface="+mj-lt"/>
              </a:rPr>
              <a:t>COMPLETED]</a:t>
            </a:r>
          </a:p>
          <a:p>
            <a:pPr marL="800100" lvl="3" indent="-342900">
              <a:buClr>
                <a:srgbClr val="0F689B"/>
              </a:buClr>
              <a:buFontTx/>
              <a:buChar char="•"/>
            </a:pPr>
            <a:r>
              <a:rPr lang="en-US" altLang="en-US" sz="1600" dirty="0">
                <a:latin typeface="+mj-lt"/>
              </a:rPr>
              <a:t>Mid-term operational system				[</a:t>
            </a:r>
            <a:r>
              <a:rPr lang="ca-ES" sz="1600" b="1" dirty="0">
                <a:solidFill>
                  <a:srgbClr val="507D2B"/>
                </a:solidFill>
                <a:latin typeface="+mj-lt"/>
              </a:rPr>
              <a:t>COMPLETED]</a:t>
            </a:r>
          </a:p>
          <a:p>
            <a:pPr marL="800100" lvl="3" indent="-342900">
              <a:buClr>
                <a:srgbClr val="0F689B"/>
              </a:buClr>
              <a:buFontTx/>
              <a:buChar char="•"/>
            </a:pPr>
            <a:r>
              <a:rPr lang="en-US" altLang="en-US" sz="1600" dirty="0">
                <a:latin typeface="+mj-lt"/>
              </a:rPr>
              <a:t>Operational </a:t>
            </a:r>
            <a:r>
              <a:rPr lang="en-US" altLang="en-US" sz="1600" dirty="0" err="1">
                <a:latin typeface="+mj-lt"/>
              </a:rPr>
              <a:t>Raimat</a:t>
            </a:r>
            <a:r>
              <a:rPr lang="en-US" altLang="en-US" sz="1600" dirty="0">
                <a:latin typeface="+mj-lt"/>
              </a:rPr>
              <a:t> weather station data.			</a:t>
            </a:r>
            <a:r>
              <a:rPr lang="en-US" altLang="en-US" sz="1600" dirty="0">
                <a:latin typeface="Calibri" pitchFamily="34" charset="0"/>
              </a:rPr>
              <a:t>[</a:t>
            </a:r>
            <a:r>
              <a:rPr lang="ca-ES" sz="1600" b="1" dirty="0">
                <a:solidFill>
                  <a:srgbClr val="507D2B"/>
                </a:solidFill>
              </a:rPr>
              <a:t>COMPLETED]</a:t>
            </a:r>
            <a:endParaRPr lang="en-US" altLang="en-US" sz="1600" dirty="0">
              <a:latin typeface="+mj-lt"/>
            </a:endParaRPr>
          </a:p>
          <a:p>
            <a:pPr marL="800100" lvl="3" indent="-342900">
              <a:buClr>
                <a:srgbClr val="0F689B"/>
              </a:buClr>
              <a:buFontTx/>
              <a:buChar char="•"/>
            </a:pPr>
            <a:r>
              <a:rPr lang="en-US" altLang="en-US" sz="1600" dirty="0">
                <a:latin typeface="Calibri" pitchFamily="34" charset="0"/>
              </a:rPr>
              <a:t>D2.2. Report on weather forecast extreme events (M12).		[</a:t>
            </a:r>
            <a:r>
              <a:rPr lang="ca-ES" sz="1600" b="1" dirty="0">
                <a:solidFill>
                  <a:srgbClr val="507D2B"/>
                </a:solidFill>
              </a:rPr>
              <a:t>COMPLETED]</a:t>
            </a:r>
          </a:p>
          <a:p>
            <a:pPr marL="800100" lvl="3" indent="-342900">
              <a:buClr>
                <a:srgbClr val="0F689B"/>
              </a:buClr>
              <a:buFontTx/>
              <a:buChar char="•"/>
            </a:pPr>
            <a:r>
              <a:rPr lang="en-US" altLang="en-US" sz="1600" dirty="0">
                <a:latin typeface="Calibri" pitchFamily="34" charset="0"/>
              </a:rPr>
              <a:t>Short-term model bias reduction improvement.			</a:t>
            </a:r>
            <a:r>
              <a:rPr lang="ca-ES" sz="1600" dirty="0"/>
              <a:t>[</a:t>
            </a:r>
            <a:r>
              <a:rPr lang="ca-ES" sz="1600" b="1" dirty="0">
                <a:solidFill>
                  <a:srgbClr val="FFC000"/>
                </a:solidFill>
              </a:rPr>
              <a:t>ONGOING</a:t>
            </a:r>
            <a:r>
              <a:rPr lang="ca-ES" sz="1600" dirty="0"/>
              <a:t>]</a:t>
            </a:r>
            <a:endParaRPr lang="ca-ES" sz="1600" b="1" dirty="0">
              <a:solidFill>
                <a:srgbClr val="507D2B"/>
              </a:solidFill>
            </a:endParaRPr>
          </a:p>
          <a:p>
            <a:pPr marL="800100" lvl="3" indent="-342900">
              <a:buClr>
                <a:srgbClr val="0F689B"/>
              </a:buClr>
              <a:buFontTx/>
              <a:buChar char="•"/>
            </a:pPr>
            <a:r>
              <a:rPr lang="en-US" altLang="en-US" sz="1600" dirty="0">
                <a:latin typeface="Calibri" pitchFamily="34" charset="0"/>
              </a:rPr>
              <a:t>Update D2.2. (M24).					</a:t>
            </a:r>
            <a:r>
              <a:rPr lang="ca-ES" sz="1600" dirty="0"/>
              <a:t>[</a:t>
            </a:r>
            <a:r>
              <a:rPr lang="ca-ES" sz="1600" b="1" dirty="0">
                <a:solidFill>
                  <a:srgbClr val="FF0000"/>
                </a:solidFill>
              </a:rPr>
              <a:t>NOT STARTED</a:t>
            </a:r>
            <a:r>
              <a:rPr lang="ca-ES" sz="1600" dirty="0"/>
              <a:t>]</a:t>
            </a:r>
          </a:p>
        </p:txBody>
      </p:sp>
      <p:sp>
        <p:nvSpPr>
          <p:cNvPr id="4" name="Rectangle 3">
            <a:extLst>
              <a:ext uri="{FF2B5EF4-FFF2-40B4-BE49-F238E27FC236}">
                <a16:creationId xmlns:a16="http://schemas.microsoft.com/office/drawing/2014/main" id="{303DA757-369E-A74E-9170-3AB03A0C4545}"/>
              </a:ext>
            </a:extLst>
          </p:cNvPr>
          <p:cNvSpPr/>
          <p:nvPr/>
        </p:nvSpPr>
        <p:spPr>
          <a:xfrm>
            <a:off x="7086600" y="126474"/>
            <a:ext cx="1814993"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30244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2" end="1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3" end="1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14" end="1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15" end="1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16" end="1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17" end="1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0" dirty="0"/>
              <a:t>T2.2 – Results achieved</a:t>
            </a:r>
            <a:endParaRPr lang="ca-ES" sz="2800" b="0" dirty="0"/>
          </a:p>
        </p:txBody>
      </p:sp>
      <p:sp>
        <p:nvSpPr>
          <p:cNvPr id="32" name="Left Brace 50"/>
          <p:cNvSpPr/>
          <p:nvPr/>
        </p:nvSpPr>
        <p:spPr>
          <a:xfrm rot="16200000">
            <a:off x="3034262" y="499383"/>
            <a:ext cx="133747" cy="5115886"/>
          </a:xfrm>
          <a:prstGeom prst="leftBrace">
            <a:avLst>
              <a:gd name="adj1" fmla="val 8333"/>
              <a:gd name="adj2" fmla="val 50614"/>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solidFill>
                <a:schemeClr val="bg1">
                  <a:lumMod val="65000"/>
                </a:schemeClr>
              </a:solidFill>
            </a:endParaRPr>
          </a:p>
        </p:txBody>
      </p:sp>
      <p:cxnSp>
        <p:nvCxnSpPr>
          <p:cNvPr id="37" name="Straight Connector 8"/>
          <p:cNvCxnSpPr/>
          <p:nvPr/>
        </p:nvCxnSpPr>
        <p:spPr>
          <a:xfrm>
            <a:off x="731099" y="2463770"/>
            <a:ext cx="7422301" cy="0"/>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8" name="Oval 16"/>
          <p:cNvSpPr/>
          <p:nvPr/>
        </p:nvSpPr>
        <p:spPr>
          <a:xfrm>
            <a:off x="704645" y="2319754"/>
            <a:ext cx="288032" cy="28803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it-IT" sz="1200" dirty="0">
                <a:solidFill>
                  <a:schemeClr val="tx1"/>
                </a:solidFill>
                <a:latin typeface="Arial" panose="020B0604020202020204" pitchFamily="34" charset="0"/>
                <a:cs typeface="Arial" panose="020B0604020202020204" pitchFamily="34" charset="0"/>
              </a:rPr>
              <a:t>5</a:t>
            </a:r>
          </a:p>
        </p:txBody>
      </p:sp>
      <p:sp>
        <p:nvSpPr>
          <p:cNvPr id="39" name="Oval 17"/>
          <p:cNvSpPr/>
          <p:nvPr/>
        </p:nvSpPr>
        <p:spPr>
          <a:xfrm>
            <a:off x="1358763" y="2319754"/>
            <a:ext cx="288032" cy="28803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it-IT" sz="1200" dirty="0">
                <a:solidFill>
                  <a:schemeClr val="tx1"/>
                </a:solidFill>
                <a:latin typeface="Arial" panose="020B0604020202020204" pitchFamily="34" charset="0"/>
                <a:cs typeface="Arial" panose="020B0604020202020204" pitchFamily="34" charset="0"/>
              </a:rPr>
              <a:t>6</a:t>
            </a:r>
          </a:p>
        </p:txBody>
      </p:sp>
      <p:sp>
        <p:nvSpPr>
          <p:cNvPr id="40" name="Oval 18"/>
          <p:cNvSpPr/>
          <p:nvPr/>
        </p:nvSpPr>
        <p:spPr>
          <a:xfrm>
            <a:off x="2012881" y="2319754"/>
            <a:ext cx="288032" cy="28803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it-IT" sz="1200" dirty="0">
                <a:solidFill>
                  <a:schemeClr val="tx1"/>
                </a:solidFill>
                <a:latin typeface="Arial" panose="020B0604020202020204" pitchFamily="34" charset="0"/>
                <a:cs typeface="Arial" panose="020B0604020202020204" pitchFamily="34" charset="0"/>
              </a:rPr>
              <a:t>7</a:t>
            </a:r>
          </a:p>
        </p:txBody>
      </p:sp>
      <p:sp>
        <p:nvSpPr>
          <p:cNvPr id="41" name="Oval 19"/>
          <p:cNvSpPr/>
          <p:nvPr/>
        </p:nvSpPr>
        <p:spPr>
          <a:xfrm>
            <a:off x="2667000" y="2319754"/>
            <a:ext cx="288032" cy="28803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it-IT" sz="1200" dirty="0">
                <a:solidFill>
                  <a:schemeClr val="tx1"/>
                </a:solidFill>
                <a:latin typeface="Arial" panose="020B0604020202020204" pitchFamily="34" charset="0"/>
                <a:cs typeface="Arial" panose="020B0604020202020204" pitchFamily="34" charset="0"/>
              </a:rPr>
              <a:t>8</a:t>
            </a:r>
          </a:p>
        </p:txBody>
      </p:sp>
      <p:sp>
        <p:nvSpPr>
          <p:cNvPr id="42" name="Oval 20"/>
          <p:cNvSpPr/>
          <p:nvPr/>
        </p:nvSpPr>
        <p:spPr>
          <a:xfrm>
            <a:off x="3315568" y="2319754"/>
            <a:ext cx="288032" cy="28803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it-IT" sz="1200" dirty="0">
                <a:solidFill>
                  <a:schemeClr val="tx1"/>
                </a:solidFill>
                <a:latin typeface="Arial" panose="020B0604020202020204" pitchFamily="34" charset="0"/>
                <a:cs typeface="Arial" panose="020B0604020202020204" pitchFamily="34" charset="0"/>
              </a:rPr>
              <a:t>9</a:t>
            </a:r>
          </a:p>
        </p:txBody>
      </p:sp>
      <p:sp>
        <p:nvSpPr>
          <p:cNvPr id="43" name="Oval 21"/>
          <p:cNvSpPr/>
          <p:nvPr/>
        </p:nvSpPr>
        <p:spPr>
          <a:xfrm>
            <a:off x="3962400" y="2319754"/>
            <a:ext cx="288032" cy="28803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it-IT" sz="1200" dirty="0">
                <a:solidFill>
                  <a:schemeClr val="tx1"/>
                </a:solidFill>
                <a:latin typeface="Arial" panose="020B0604020202020204" pitchFamily="34" charset="0"/>
                <a:cs typeface="Arial" panose="020B0604020202020204" pitchFamily="34" charset="0"/>
              </a:rPr>
              <a:t>10</a:t>
            </a:r>
          </a:p>
        </p:txBody>
      </p:sp>
      <p:sp>
        <p:nvSpPr>
          <p:cNvPr id="44" name="Oval 22"/>
          <p:cNvSpPr/>
          <p:nvPr/>
        </p:nvSpPr>
        <p:spPr>
          <a:xfrm>
            <a:off x="4572000" y="2319754"/>
            <a:ext cx="288032" cy="28803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it-IT" sz="1200" dirty="0">
                <a:solidFill>
                  <a:schemeClr val="tx1"/>
                </a:solidFill>
                <a:latin typeface="Arial" panose="020B0604020202020204" pitchFamily="34" charset="0"/>
                <a:cs typeface="Arial" panose="020B0604020202020204" pitchFamily="34" charset="0"/>
              </a:rPr>
              <a:t>11</a:t>
            </a:r>
          </a:p>
        </p:txBody>
      </p:sp>
      <p:sp>
        <p:nvSpPr>
          <p:cNvPr id="45" name="Oval 23"/>
          <p:cNvSpPr/>
          <p:nvPr/>
        </p:nvSpPr>
        <p:spPr>
          <a:xfrm>
            <a:off x="5198368" y="2319754"/>
            <a:ext cx="288032" cy="28803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it-IT" sz="1200" dirty="0">
                <a:solidFill>
                  <a:schemeClr val="tx1"/>
                </a:solidFill>
                <a:latin typeface="Arial" panose="020B0604020202020204" pitchFamily="34" charset="0"/>
                <a:cs typeface="Arial" panose="020B0604020202020204" pitchFamily="34" charset="0"/>
              </a:rPr>
              <a:t>12</a:t>
            </a:r>
          </a:p>
        </p:txBody>
      </p:sp>
      <p:sp>
        <p:nvSpPr>
          <p:cNvPr id="46" name="Oval 24"/>
          <p:cNvSpPr/>
          <p:nvPr/>
        </p:nvSpPr>
        <p:spPr>
          <a:xfrm>
            <a:off x="5773975" y="2319754"/>
            <a:ext cx="288032" cy="288032"/>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it-IT" sz="1200" dirty="0">
                <a:solidFill>
                  <a:schemeClr val="tx1"/>
                </a:solidFill>
                <a:latin typeface="Arial" panose="020B0604020202020204" pitchFamily="34" charset="0"/>
                <a:cs typeface="Arial" panose="020B0604020202020204" pitchFamily="34" charset="0"/>
              </a:rPr>
              <a:t>1</a:t>
            </a:r>
          </a:p>
        </p:txBody>
      </p:sp>
      <p:sp>
        <p:nvSpPr>
          <p:cNvPr id="47" name="Oval 25"/>
          <p:cNvSpPr/>
          <p:nvPr/>
        </p:nvSpPr>
        <p:spPr>
          <a:xfrm>
            <a:off x="6335782" y="2319754"/>
            <a:ext cx="288032" cy="288032"/>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it-IT" sz="1200" dirty="0">
                <a:solidFill>
                  <a:schemeClr val="tx1"/>
                </a:solidFill>
                <a:latin typeface="Arial" panose="020B0604020202020204" pitchFamily="34" charset="0"/>
                <a:cs typeface="Arial" panose="020B0604020202020204" pitchFamily="34" charset="0"/>
              </a:rPr>
              <a:t>2</a:t>
            </a:r>
          </a:p>
        </p:txBody>
      </p:sp>
      <p:sp>
        <p:nvSpPr>
          <p:cNvPr id="48" name="TextBox 37"/>
          <p:cNvSpPr txBox="1"/>
          <p:nvPr/>
        </p:nvSpPr>
        <p:spPr>
          <a:xfrm>
            <a:off x="551217" y="2768907"/>
            <a:ext cx="603815" cy="246221"/>
          </a:xfrm>
          <a:prstGeom prst="rect">
            <a:avLst/>
          </a:prstGeom>
          <a:noFill/>
        </p:spPr>
        <p:txBody>
          <a:bodyPr wrap="square" rtlCol="0">
            <a:spAutoFit/>
          </a:bodyPr>
          <a:lstStyle/>
          <a:p>
            <a:pPr algn="ctr"/>
            <a:r>
              <a:rPr lang="en-US" sz="1000" dirty="0">
                <a:solidFill>
                  <a:srgbClr val="4D4D4D">
                    <a:lumMod val="75000"/>
                  </a:srgbClr>
                </a:solidFill>
              </a:rPr>
              <a:t>MAY</a:t>
            </a:r>
          </a:p>
        </p:txBody>
      </p:sp>
      <p:sp>
        <p:nvSpPr>
          <p:cNvPr id="49" name="TextBox 38"/>
          <p:cNvSpPr txBox="1"/>
          <p:nvPr/>
        </p:nvSpPr>
        <p:spPr>
          <a:xfrm>
            <a:off x="1204839" y="2768907"/>
            <a:ext cx="603815" cy="246221"/>
          </a:xfrm>
          <a:prstGeom prst="rect">
            <a:avLst/>
          </a:prstGeom>
          <a:noFill/>
        </p:spPr>
        <p:txBody>
          <a:bodyPr wrap="square" rtlCol="0">
            <a:spAutoFit/>
          </a:bodyPr>
          <a:lstStyle/>
          <a:p>
            <a:pPr algn="ctr"/>
            <a:r>
              <a:rPr lang="en-US" sz="1000" dirty="0">
                <a:solidFill>
                  <a:srgbClr val="4D4D4D">
                    <a:lumMod val="75000"/>
                  </a:srgbClr>
                </a:solidFill>
              </a:rPr>
              <a:t>JUN</a:t>
            </a:r>
          </a:p>
        </p:txBody>
      </p:sp>
      <p:sp>
        <p:nvSpPr>
          <p:cNvPr id="50" name="TextBox 39"/>
          <p:cNvSpPr txBox="1"/>
          <p:nvPr/>
        </p:nvSpPr>
        <p:spPr>
          <a:xfrm>
            <a:off x="1858461" y="2768907"/>
            <a:ext cx="603815" cy="246221"/>
          </a:xfrm>
          <a:prstGeom prst="rect">
            <a:avLst/>
          </a:prstGeom>
          <a:noFill/>
        </p:spPr>
        <p:txBody>
          <a:bodyPr wrap="square" rtlCol="0">
            <a:spAutoFit/>
          </a:bodyPr>
          <a:lstStyle/>
          <a:p>
            <a:pPr algn="ctr"/>
            <a:r>
              <a:rPr lang="en-US" sz="1000" dirty="0">
                <a:solidFill>
                  <a:srgbClr val="4D4D4D">
                    <a:lumMod val="75000"/>
                  </a:srgbClr>
                </a:solidFill>
              </a:rPr>
              <a:t>JUL</a:t>
            </a:r>
          </a:p>
        </p:txBody>
      </p:sp>
      <p:sp>
        <p:nvSpPr>
          <p:cNvPr id="51" name="TextBox 40"/>
          <p:cNvSpPr txBox="1"/>
          <p:nvPr/>
        </p:nvSpPr>
        <p:spPr>
          <a:xfrm>
            <a:off x="5616579" y="2768907"/>
            <a:ext cx="603815" cy="246221"/>
          </a:xfrm>
          <a:prstGeom prst="rect">
            <a:avLst/>
          </a:prstGeom>
          <a:noFill/>
        </p:spPr>
        <p:txBody>
          <a:bodyPr wrap="square" rtlCol="0">
            <a:spAutoFit/>
          </a:bodyPr>
          <a:lstStyle/>
          <a:p>
            <a:pPr algn="ctr"/>
            <a:r>
              <a:rPr lang="en-US" sz="1000" dirty="0">
                <a:solidFill>
                  <a:srgbClr val="4D4D4D">
                    <a:lumMod val="75000"/>
                  </a:srgbClr>
                </a:solidFill>
              </a:rPr>
              <a:t>JAN</a:t>
            </a:r>
          </a:p>
        </p:txBody>
      </p:sp>
      <p:sp>
        <p:nvSpPr>
          <p:cNvPr id="52" name="TextBox 41"/>
          <p:cNvSpPr txBox="1"/>
          <p:nvPr/>
        </p:nvSpPr>
        <p:spPr>
          <a:xfrm>
            <a:off x="6177890" y="2768907"/>
            <a:ext cx="603815" cy="246221"/>
          </a:xfrm>
          <a:prstGeom prst="rect">
            <a:avLst/>
          </a:prstGeom>
          <a:noFill/>
        </p:spPr>
        <p:txBody>
          <a:bodyPr wrap="square" rtlCol="0">
            <a:spAutoFit/>
          </a:bodyPr>
          <a:lstStyle/>
          <a:p>
            <a:pPr algn="ctr"/>
            <a:r>
              <a:rPr lang="en-US" sz="1000" dirty="0">
                <a:solidFill>
                  <a:srgbClr val="4D4D4D">
                    <a:lumMod val="75000"/>
                  </a:srgbClr>
                </a:solidFill>
              </a:rPr>
              <a:t>FEB</a:t>
            </a:r>
          </a:p>
        </p:txBody>
      </p:sp>
      <p:sp>
        <p:nvSpPr>
          <p:cNvPr id="53" name="TextBox 45"/>
          <p:cNvSpPr txBox="1"/>
          <p:nvPr/>
        </p:nvSpPr>
        <p:spPr>
          <a:xfrm>
            <a:off x="2512084" y="2768907"/>
            <a:ext cx="603815" cy="246221"/>
          </a:xfrm>
          <a:prstGeom prst="rect">
            <a:avLst/>
          </a:prstGeom>
          <a:noFill/>
        </p:spPr>
        <p:txBody>
          <a:bodyPr wrap="square" rtlCol="0">
            <a:spAutoFit/>
          </a:bodyPr>
          <a:lstStyle/>
          <a:p>
            <a:pPr algn="ctr"/>
            <a:r>
              <a:rPr lang="en-US" sz="1000" dirty="0">
                <a:solidFill>
                  <a:srgbClr val="4D4D4D">
                    <a:lumMod val="75000"/>
                  </a:srgbClr>
                </a:solidFill>
              </a:rPr>
              <a:t>AUG</a:t>
            </a:r>
          </a:p>
        </p:txBody>
      </p:sp>
      <p:sp>
        <p:nvSpPr>
          <p:cNvPr id="54" name="TextBox 46"/>
          <p:cNvSpPr txBox="1"/>
          <p:nvPr/>
        </p:nvSpPr>
        <p:spPr>
          <a:xfrm>
            <a:off x="3160156" y="2768907"/>
            <a:ext cx="603815" cy="246221"/>
          </a:xfrm>
          <a:prstGeom prst="rect">
            <a:avLst/>
          </a:prstGeom>
          <a:noFill/>
        </p:spPr>
        <p:txBody>
          <a:bodyPr wrap="square" rtlCol="0">
            <a:spAutoFit/>
          </a:bodyPr>
          <a:lstStyle/>
          <a:p>
            <a:pPr algn="ctr"/>
            <a:r>
              <a:rPr lang="en-US" sz="1000" dirty="0">
                <a:solidFill>
                  <a:srgbClr val="4D4D4D">
                    <a:lumMod val="75000"/>
                  </a:srgbClr>
                </a:solidFill>
              </a:rPr>
              <a:t>SEP</a:t>
            </a:r>
          </a:p>
        </p:txBody>
      </p:sp>
      <p:sp>
        <p:nvSpPr>
          <p:cNvPr id="55" name="TextBox 47"/>
          <p:cNvSpPr txBox="1"/>
          <p:nvPr/>
        </p:nvSpPr>
        <p:spPr>
          <a:xfrm>
            <a:off x="3810000" y="2768907"/>
            <a:ext cx="603815" cy="246221"/>
          </a:xfrm>
          <a:prstGeom prst="rect">
            <a:avLst/>
          </a:prstGeom>
          <a:noFill/>
        </p:spPr>
        <p:txBody>
          <a:bodyPr wrap="square" rtlCol="0">
            <a:spAutoFit/>
          </a:bodyPr>
          <a:lstStyle/>
          <a:p>
            <a:pPr algn="ctr"/>
            <a:r>
              <a:rPr lang="en-US" sz="1000" dirty="0">
                <a:solidFill>
                  <a:srgbClr val="4D4D4D">
                    <a:lumMod val="75000"/>
                  </a:srgbClr>
                </a:solidFill>
              </a:rPr>
              <a:t>OCT</a:t>
            </a:r>
          </a:p>
        </p:txBody>
      </p:sp>
      <p:sp>
        <p:nvSpPr>
          <p:cNvPr id="56" name="TextBox 48"/>
          <p:cNvSpPr txBox="1"/>
          <p:nvPr/>
        </p:nvSpPr>
        <p:spPr>
          <a:xfrm>
            <a:off x="4419600" y="2768907"/>
            <a:ext cx="603815" cy="246221"/>
          </a:xfrm>
          <a:prstGeom prst="rect">
            <a:avLst/>
          </a:prstGeom>
          <a:noFill/>
        </p:spPr>
        <p:txBody>
          <a:bodyPr wrap="square" rtlCol="0">
            <a:spAutoFit/>
          </a:bodyPr>
          <a:lstStyle/>
          <a:p>
            <a:pPr algn="ctr"/>
            <a:r>
              <a:rPr lang="en-US" sz="1000" dirty="0">
                <a:solidFill>
                  <a:srgbClr val="4D4D4D">
                    <a:lumMod val="75000"/>
                  </a:srgbClr>
                </a:solidFill>
              </a:rPr>
              <a:t>NOV</a:t>
            </a:r>
          </a:p>
        </p:txBody>
      </p:sp>
      <p:sp>
        <p:nvSpPr>
          <p:cNvPr id="57" name="TextBox 49"/>
          <p:cNvSpPr txBox="1"/>
          <p:nvPr/>
        </p:nvSpPr>
        <p:spPr>
          <a:xfrm>
            <a:off x="5055267" y="2768907"/>
            <a:ext cx="603815" cy="246221"/>
          </a:xfrm>
          <a:prstGeom prst="rect">
            <a:avLst/>
          </a:prstGeom>
          <a:noFill/>
        </p:spPr>
        <p:txBody>
          <a:bodyPr wrap="square" rtlCol="0">
            <a:spAutoFit/>
          </a:bodyPr>
          <a:lstStyle/>
          <a:p>
            <a:pPr algn="ctr"/>
            <a:r>
              <a:rPr lang="en-US" sz="1000" dirty="0">
                <a:solidFill>
                  <a:srgbClr val="4D4D4D">
                    <a:lumMod val="75000"/>
                  </a:srgbClr>
                </a:solidFill>
              </a:rPr>
              <a:t>DEC</a:t>
            </a:r>
          </a:p>
        </p:txBody>
      </p:sp>
      <p:sp>
        <p:nvSpPr>
          <p:cNvPr id="58" name="Oval 25"/>
          <p:cNvSpPr/>
          <p:nvPr/>
        </p:nvSpPr>
        <p:spPr>
          <a:xfrm>
            <a:off x="6934200" y="2319754"/>
            <a:ext cx="288032" cy="288032"/>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it-IT" sz="1200" dirty="0">
                <a:solidFill>
                  <a:schemeClr val="tx1"/>
                </a:solidFill>
                <a:latin typeface="Arial" panose="020B0604020202020204" pitchFamily="34" charset="0"/>
                <a:cs typeface="Arial" panose="020B0604020202020204" pitchFamily="34" charset="0"/>
              </a:rPr>
              <a:t>3</a:t>
            </a:r>
          </a:p>
        </p:txBody>
      </p:sp>
      <p:sp>
        <p:nvSpPr>
          <p:cNvPr id="59" name="Oval 25"/>
          <p:cNvSpPr/>
          <p:nvPr/>
        </p:nvSpPr>
        <p:spPr>
          <a:xfrm>
            <a:off x="7543800" y="2319754"/>
            <a:ext cx="288032" cy="288032"/>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it-IT" sz="1200" dirty="0">
                <a:solidFill>
                  <a:schemeClr val="tx1"/>
                </a:solidFill>
                <a:latin typeface="Arial" panose="020B0604020202020204" pitchFamily="34" charset="0"/>
                <a:cs typeface="Arial" panose="020B0604020202020204" pitchFamily="34" charset="0"/>
              </a:rPr>
              <a:t>4</a:t>
            </a:r>
          </a:p>
        </p:txBody>
      </p:sp>
      <p:sp>
        <p:nvSpPr>
          <p:cNvPr id="60" name="Oval 25"/>
          <p:cNvSpPr/>
          <p:nvPr/>
        </p:nvSpPr>
        <p:spPr>
          <a:xfrm>
            <a:off x="8136632" y="2319754"/>
            <a:ext cx="288032" cy="288032"/>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it-IT" sz="1200" dirty="0">
                <a:solidFill>
                  <a:schemeClr val="tx1"/>
                </a:solidFill>
                <a:latin typeface="Arial" panose="020B0604020202020204" pitchFamily="34" charset="0"/>
                <a:cs typeface="Arial" panose="020B0604020202020204" pitchFamily="34" charset="0"/>
              </a:rPr>
              <a:t>5</a:t>
            </a:r>
          </a:p>
        </p:txBody>
      </p:sp>
      <p:sp>
        <p:nvSpPr>
          <p:cNvPr id="61" name="TextBox 29"/>
          <p:cNvSpPr txBox="1"/>
          <p:nvPr/>
        </p:nvSpPr>
        <p:spPr>
          <a:xfrm>
            <a:off x="2667000" y="1918634"/>
            <a:ext cx="871635" cy="338554"/>
          </a:xfrm>
          <a:prstGeom prst="rect">
            <a:avLst/>
          </a:prstGeom>
          <a:noFill/>
        </p:spPr>
        <p:txBody>
          <a:bodyPr wrap="square" rtlCol="0">
            <a:spAutoFit/>
          </a:bodyPr>
          <a:lstStyle/>
          <a:p>
            <a:r>
              <a:rPr lang="en-US" sz="1600" b="1" dirty="0">
                <a:solidFill>
                  <a:srgbClr val="4D4D4D">
                    <a:lumMod val="75000"/>
                  </a:srgbClr>
                </a:solidFill>
              </a:rPr>
              <a:t>2018</a:t>
            </a:r>
          </a:p>
        </p:txBody>
      </p:sp>
      <p:sp>
        <p:nvSpPr>
          <p:cNvPr id="62" name="TextBox 29"/>
          <p:cNvSpPr txBox="1"/>
          <p:nvPr/>
        </p:nvSpPr>
        <p:spPr>
          <a:xfrm>
            <a:off x="6629400" y="1905000"/>
            <a:ext cx="871635" cy="338554"/>
          </a:xfrm>
          <a:prstGeom prst="rect">
            <a:avLst/>
          </a:prstGeom>
          <a:noFill/>
        </p:spPr>
        <p:txBody>
          <a:bodyPr wrap="square" rtlCol="0">
            <a:spAutoFit/>
          </a:bodyPr>
          <a:lstStyle/>
          <a:p>
            <a:r>
              <a:rPr lang="en-US" sz="1600" b="1" dirty="0">
                <a:solidFill>
                  <a:srgbClr val="4D4D4D">
                    <a:lumMod val="75000"/>
                  </a:srgbClr>
                </a:solidFill>
              </a:rPr>
              <a:t>2019</a:t>
            </a:r>
          </a:p>
        </p:txBody>
      </p:sp>
      <p:sp>
        <p:nvSpPr>
          <p:cNvPr id="63" name="TextBox 41"/>
          <p:cNvSpPr txBox="1"/>
          <p:nvPr/>
        </p:nvSpPr>
        <p:spPr>
          <a:xfrm>
            <a:off x="6787585" y="2759333"/>
            <a:ext cx="603815" cy="246221"/>
          </a:xfrm>
          <a:prstGeom prst="rect">
            <a:avLst/>
          </a:prstGeom>
          <a:noFill/>
        </p:spPr>
        <p:txBody>
          <a:bodyPr wrap="square" rtlCol="0">
            <a:spAutoFit/>
          </a:bodyPr>
          <a:lstStyle/>
          <a:p>
            <a:pPr algn="ctr"/>
            <a:r>
              <a:rPr lang="en-US" sz="1000" dirty="0">
                <a:solidFill>
                  <a:srgbClr val="4D4D4D">
                    <a:lumMod val="75000"/>
                  </a:srgbClr>
                </a:solidFill>
              </a:rPr>
              <a:t>MAR</a:t>
            </a:r>
          </a:p>
        </p:txBody>
      </p:sp>
      <p:sp>
        <p:nvSpPr>
          <p:cNvPr id="64" name="TextBox 41"/>
          <p:cNvSpPr txBox="1"/>
          <p:nvPr/>
        </p:nvSpPr>
        <p:spPr>
          <a:xfrm>
            <a:off x="7397185" y="2759333"/>
            <a:ext cx="603815" cy="246221"/>
          </a:xfrm>
          <a:prstGeom prst="rect">
            <a:avLst/>
          </a:prstGeom>
          <a:noFill/>
        </p:spPr>
        <p:txBody>
          <a:bodyPr wrap="square" rtlCol="0">
            <a:spAutoFit/>
          </a:bodyPr>
          <a:lstStyle/>
          <a:p>
            <a:pPr algn="ctr"/>
            <a:r>
              <a:rPr lang="en-US" sz="1000" dirty="0">
                <a:solidFill>
                  <a:srgbClr val="4D4D4D">
                    <a:lumMod val="75000"/>
                  </a:srgbClr>
                </a:solidFill>
              </a:rPr>
              <a:t>APR</a:t>
            </a:r>
          </a:p>
        </p:txBody>
      </p:sp>
      <p:sp>
        <p:nvSpPr>
          <p:cNvPr id="65" name="TextBox 37"/>
          <p:cNvSpPr txBox="1"/>
          <p:nvPr/>
        </p:nvSpPr>
        <p:spPr>
          <a:xfrm>
            <a:off x="8006785" y="2759333"/>
            <a:ext cx="603815" cy="246221"/>
          </a:xfrm>
          <a:prstGeom prst="rect">
            <a:avLst/>
          </a:prstGeom>
          <a:noFill/>
        </p:spPr>
        <p:txBody>
          <a:bodyPr wrap="square" rtlCol="0">
            <a:spAutoFit/>
          </a:bodyPr>
          <a:lstStyle/>
          <a:p>
            <a:pPr algn="ctr"/>
            <a:r>
              <a:rPr lang="en-US" sz="1000" dirty="0">
                <a:solidFill>
                  <a:srgbClr val="4D4D4D">
                    <a:lumMod val="75000"/>
                  </a:srgbClr>
                </a:solidFill>
              </a:rPr>
              <a:t>MAY</a:t>
            </a:r>
          </a:p>
        </p:txBody>
      </p:sp>
      <p:sp>
        <p:nvSpPr>
          <p:cNvPr id="66" name="65 Rectángulo"/>
          <p:cNvSpPr/>
          <p:nvPr/>
        </p:nvSpPr>
        <p:spPr>
          <a:xfrm>
            <a:off x="533400" y="3172968"/>
            <a:ext cx="5125679" cy="3151632"/>
          </a:xfrm>
          <a:prstGeom prst="rect">
            <a:avLst/>
          </a:prstGeom>
        </p:spPr>
        <p:txBody>
          <a:bodyPr wrap="square">
            <a:spAutoFit/>
          </a:bodyPr>
          <a:lstStyle/>
          <a:p>
            <a:pPr>
              <a:spcBef>
                <a:spcPct val="20000"/>
              </a:spcBef>
              <a:buClr>
                <a:srgbClr val="0F689B"/>
              </a:buClr>
              <a:buFontTx/>
              <a:buChar char="•"/>
            </a:pPr>
            <a:r>
              <a:rPr lang="en-US" altLang="en-US" sz="1400" b="1" dirty="0">
                <a:latin typeface="Calibri" pitchFamily="34" charset="0"/>
              </a:rPr>
              <a:t> Short Term Forecast:</a:t>
            </a:r>
          </a:p>
          <a:p>
            <a:pPr marL="180975" lvl="1">
              <a:spcBef>
                <a:spcPct val="20000"/>
              </a:spcBef>
              <a:buClr>
                <a:srgbClr val="0F689B"/>
              </a:buClr>
              <a:buFontTx/>
              <a:buChar char="•"/>
            </a:pPr>
            <a:r>
              <a:rPr lang="en-US" altLang="en-US" sz="1400" dirty="0">
                <a:latin typeface="Calibri" pitchFamily="34" charset="0"/>
              </a:rPr>
              <a:t> Configuration domains schema for the 3 demo-areas.</a:t>
            </a:r>
          </a:p>
          <a:p>
            <a:pPr marL="180975" lvl="1">
              <a:spcBef>
                <a:spcPct val="20000"/>
              </a:spcBef>
              <a:buClr>
                <a:srgbClr val="0F689B"/>
              </a:buClr>
              <a:buFontTx/>
              <a:buChar char="•"/>
            </a:pPr>
            <a:r>
              <a:rPr lang="en-US" altLang="en-US" sz="1400" dirty="0">
                <a:latin typeface="Calibri" pitchFamily="34" charset="0"/>
              </a:rPr>
              <a:t> JSON short-term data.</a:t>
            </a:r>
          </a:p>
          <a:p>
            <a:pPr marL="180975" lvl="1">
              <a:spcBef>
                <a:spcPct val="20000"/>
              </a:spcBef>
              <a:buClr>
                <a:srgbClr val="0F689B"/>
              </a:buClr>
              <a:buFontTx/>
              <a:buChar char="•"/>
            </a:pPr>
            <a:r>
              <a:rPr lang="en-US" altLang="en-US" sz="1400" dirty="0">
                <a:latin typeface="Calibri" pitchFamily="34" charset="0"/>
              </a:rPr>
              <a:t> Operational system.</a:t>
            </a:r>
          </a:p>
          <a:p>
            <a:pPr>
              <a:spcBef>
                <a:spcPct val="20000"/>
              </a:spcBef>
              <a:buClr>
                <a:srgbClr val="0F689B"/>
              </a:buClr>
              <a:buFontTx/>
              <a:buChar char="•"/>
            </a:pPr>
            <a:r>
              <a:rPr lang="en-US" altLang="en-US" sz="1400" b="1" dirty="0">
                <a:latin typeface="Calibri" pitchFamily="34" charset="0"/>
              </a:rPr>
              <a:t> Mid-Term Forecast:</a:t>
            </a:r>
          </a:p>
          <a:p>
            <a:pPr marL="180975" lvl="1">
              <a:spcBef>
                <a:spcPct val="20000"/>
              </a:spcBef>
              <a:buClr>
                <a:srgbClr val="0F689B"/>
              </a:buClr>
              <a:buFontTx/>
              <a:buChar char="•"/>
            </a:pPr>
            <a:r>
              <a:rPr lang="en-US" altLang="en-US" sz="1400" dirty="0">
                <a:latin typeface="Calibri" pitchFamily="34" charset="0"/>
              </a:rPr>
              <a:t> GEFS data operational download.</a:t>
            </a:r>
          </a:p>
          <a:p>
            <a:pPr marL="180975" lvl="1">
              <a:spcBef>
                <a:spcPct val="20000"/>
              </a:spcBef>
              <a:buClr>
                <a:srgbClr val="0F689B"/>
              </a:buClr>
              <a:buFontTx/>
              <a:buChar char="•"/>
            </a:pPr>
            <a:r>
              <a:rPr lang="en-US" altLang="en-US" sz="1400" dirty="0">
                <a:latin typeface="Calibri" pitchFamily="34" charset="0"/>
              </a:rPr>
              <a:t> Post-process -&gt;  Fractions of models that falls in each bin.</a:t>
            </a:r>
          </a:p>
          <a:p>
            <a:pPr marL="180975" lvl="1">
              <a:spcBef>
                <a:spcPct val="20000"/>
              </a:spcBef>
              <a:buClr>
                <a:srgbClr val="0F689B"/>
              </a:buClr>
              <a:buFontTx/>
              <a:buChar char="•"/>
            </a:pPr>
            <a:r>
              <a:rPr lang="en-US" altLang="en-US" sz="1400" dirty="0">
                <a:latin typeface="Calibri" pitchFamily="34" charset="0"/>
              </a:rPr>
              <a:t> JSON mid-term data.</a:t>
            </a:r>
          </a:p>
          <a:p>
            <a:pPr marL="180975" lvl="1">
              <a:spcBef>
                <a:spcPct val="20000"/>
              </a:spcBef>
              <a:buClr>
                <a:srgbClr val="0F689B"/>
              </a:buClr>
              <a:buFontTx/>
              <a:buChar char="•"/>
            </a:pPr>
            <a:r>
              <a:rPr lang="en-US" altLang="en-US" sz="1400" dirty="0">
                <a:latin typeface="Calibri" pitchFamily="34" charset="0"/>
              </a:rPr>
              <a:t> Operational system.</a:t>
            </a:r>
          </a:p>
          <a:p>
            <a:pPr>
              <a:spcBef>
                <a:spcPct val="20000"/>
              </a:spcBef>
              <a:buClr>
                <a:srgbClr val="0F689B"/>
              </a:buClr>
              <a:buFontTx/>
              <a:buChar char="•"/>
            </a:pPr>
            <a:r>
              <a:rPr lang="en-US" altLang="en-US" sz="1400" b="1" dirty="0">
                <a:latin typeface="Calibri" pitchFamily="34" charset="0"/>
              </a:rPr>
              <a:t> </a:t>
            </a:r>
            <a:r>
              <a:rPr lang="en-US" altLang="en-US" sz="1400" b="1" dirty="0" err="1">
                <a:latin typeface="Calibri" pitchFamily="34" charset="0"/>
              </a:rPr>
              <a:t>Raimat</a:t>
            </a:r>
            <a:r>
              <a:rPr lang="en-US" altLang="en-US" sz="1400" b="1" dirty="0">
                <a:latin typeface="Calibri" pitchFamily="34" charset="0"/>
              </a:rPr>
              <a:t> weather station:</a:t>
            </a:r>
          </a:p>
          <a:p>
            <a:pPr marL="180975" lvl="1">
              <a:spcBef>
                <a:spcPct val="20000"/>
              </a:spcBef>
              <a:buClr>
                <a:srgbClr val="0F689B"/>
              </a:buClr>
              <a:buFontTx/>
              <a:buChar char="•"/>
            </a:pPr>
            <a:r>
              <a:rPr lang="en-US" altLang="en-US" sz="1400" dirty="0">
                <a:latin typeface="Calibri" pitchFamily="34" charset="0"/>
              </a:rPr>
              <a:t> Send data operationally to </a:t>
            </a:r>
            <a:r>
              <a:rPr lang="en-US" altLang="en-US" sz="1400" dirty="0" err="1">
                <a:latin typeface="Calibri" pitchFamily="34" charset="0"/>
              </a:rPr>
              <a:t>Meteosim’s</a:t>
            </a:r>
            <a:r>
              <a:rPr lang="en-US" altLang="en-US" sz="1400" dirty="0">
                <a:latin typeface="Calibri" pitchFamily="34" charset="0"/>
              </a:rPr>
              <a:t> FTP.</a:t>
            </a:r>
          </a:p>
          <a:p>
            <a:pPr lvl="1">
              <a:spcBef>
                <a:spcPct val="20000"/>
              </a:spcBef>
              <a:buClr>
                <a:srgbClr val="0F689B"/>
              </a:buClr>
              <a:buFontTx/>
              <a:buChar char="•"/>
            </a:pPr>
            <a:endParaRPr lang="en-US" altLang="en-US" sz="1400" dirty="0">
              <a:latin typeface="Calibri" pitchFamily="34" charset="0"/>
            </a:endParaRPr>
          </a:p>
        </p:txBody>
      </p:sp>
      <p:cxnSp>
        <p:nvCxnSpPr>
          <p:cNvPr id="68" name="Straight Connector 81"/>
          <p:cNvCxnSpPr>
            <a:cxnSpLocks/>
            <a:endCxn id="57" idx="3"/>
          </p:cNvCxnSpPr>
          <p:nvPr/>
        </p:nvCxnSpPr>
        <p:spPr>
          <a:xfrm>
            <a:off x="5638800" y="1948328"/>
            <a:ext cx="20282" cy="943690"/>
          </a:xfrm>
          <a:prstGeom prst="line">
            <a:avLst/>
          </a:prstGeom>
          <a:ln w="1905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 name="Left Brace 50">
            <a:extLst>
              <a:ext uri="{FF2B5EF4-FFF2-40B4-BE49-F238E27FC236}">
                <a16:creationId xmlns:a16="http://schemas.microsoft.com/office/drawing/2014/main" id="{4E9707C9-2E8D-45DC-8074-952C3FDC6C52}"/>
              </a:ext>
            </a:extLst>
          </p:cNvPr>
          <p:cNvSpPr/>
          <p:nvPr/>
        </p:nvSpPr>
        <p:spPr>
          <a:xfrm rot="16200000">
            <a:off x="7138015" y="1661407"/>
            <a:ext cx="132453" cy="2793132"/>
          </a:xfrm>
          <a:prstGeom prst="leftBrace">
            <a:avLst>
              <a:gd name="adj1" fmla="val 8333"/>
              <a:gd name="adj2" fmla="val 50614"/>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solidFill>
                <a:schemeClr val="bg1">
                  <a:lumMod val="65000"/>
                </a:schemeClr>
              </a:solidFill>
            </a:endParaRPr>
          </a:p>
        </p:txBody>
      </p:sp>
      <p:sp>
        <p:nvSpPr>
          <p:cNvPr id="36" name="65 Rectángulo">
            <a:extLst>
              <a:ext uri="{FF2B5EF4-FFF2-40B4-BE49-F238E27FC236}">
                <a16:creationId xmlns:a16="http://schemas.microsoft.com/office/drawing/2014/main" id="{2317C51F-7357-4F75-93CB-CD0B4A79CDB6}"/>
              </a:ext>
            </a:extLst>
          </p:cNvPr>
          <p:cNvSpPr/>
          <p:nvPr/>
        </p:nvSpPr>
        <p:spPr>
          <a:xfrm>
            <a:off x="5602388" y="3200400"/>
            <a:ext cx="3465411" cy="2031325"/>
          </a:xfrm>
          <a:prstGeom prst="rect">
            <a:avLst/>
          </a:prstGeom>
        </p:spPr>
        <p:txBody>
          <a:bodyPr wrap="square">
            <a:spAutoFit/>
          </a:bodyPr>
          <a:lstStyle/>
          <a:p>
            <a:pPr>
              <a:spcBef>
                <a:spcPct val="20000"/>
              </a:spcBef>
              <a:buClr>
                <a:srgbClr val="0F689B"/>
              </a:buClr>
              <a:buFontTx/>
              <a:buChar char="•"/>
            </a:pPr>
            <a:r>
              <a:rPr lang="en-US" altLang="en-US" sz="1400" b="1" dirty="0">
                <a:latin typeface="Calibri" pitchFamily="34" charset="0"/>
              </a:rPr>
              <a:t> Short-term model bias reduction :</a:t>
            </a:r>
          </a:p>
          <a:p>
            <a:pPr marL="180975" lvl="1">
              <a:spcBef>
                <a:spcPct val="20000"/>
              </a:spcBef>
              <a:buClr>
                <a:srgbClr val="0F689B"/>
              </a:buClr>
              <a:buFontTx/>
              <a:buChar char="•"/>
            </a:pPr>
            <a:r>
              <a:rPr lang="en-US" altLang="en-US" sz="1400" dirty="0">
                <a:latin typeface="Calibri" pitchFamily="34" charset="0"/>
              </a:rPr>
              <a:t> Best WRF model configuration.</a:t>
            </a:r>
          </a:p>
          <a:p>
            <a:pPr marL="180975" lvl="1">
              <a:spcBef>
                <a:spcPct val="20000"/>
              </a:spcBef>
              <a:buClr>
                <a:srgbClr val="0F689B"/>
              </a:buClr>
              <a:buFontTx/>
              <a:buChar char="•"/>
            </a:pPr>
            <a:r>
              <a:rPr lang="en-US" altLang="en-US" sz="1400" dirty="0"/>
              <a:t> </a:t>
            </a:r>
            <a:r>
              <a:rPr lang="es-ES" sz="1400" dirty="0"/>
              <a:t>WRF Data </a:t>
            </a:r>
            <a:r>
              <a:rPr lang="es-ES" sz="1400" dirty="0" err="1"/>
              <a:t>Assimilation</a:t>
            </a:r>
            <a:r>
              <a:rPr lang="es-ES" sz="1400" dirty="0"/>
              <a:t> </a:t>
            </a:r>
            <a:r>
              <a:rPr lang="es-ES" sz="1400" dirty="0" err="1"/>
              <a:t>System</a:t>
            </a:r>
            <a:r>
              <a:rPr lang="es-ES" sz="1400" dirty="0"/>
              <a:t> (data</a:t>
            </a:r>
            <a:r>
              <a:rPr lang="en-US" altLang="en-US" sz="1400" dirty="0">
                <a:latin typeface="Calibri" pitchFamily="34" charset="0"/>
              </a:rPr>
              <a:t> from satellites, METAR, RAOB and weather stations)</a:t>
            </a:r>
          </a:p>
          <a:p>
            <a:pPr marL="180975" lvl="1">
              <a:spcBef>
                <a:spcPct val="20000"/>
              </a:spcBef>
              <a:buClr>
                <a:srgbClr val="0F689B"/>
              </a:buClr>
              <a:buFontTx/>
              <a:buChar char="•"/>
            </a:pPr>
            <a:r>
              <a:rPr lang="en-US" altLang="en-US" sz="1400" dirty="0">
                <a:latin typeface="Calibri" pitchFamily="34" charset="0"/>
              </a:rPr>
              <a:t> Background Error Covariance.</a:t>
            </a:r>
          </a:p>
          <a:p>
            <a:pPr marL="0" lvl="1">
              <a:spcBef>
                <a:spcPct val="20000"/>
              </a:spcBef>
              <a:buClr>
                <a:srgbClr val="0F689B"/>
              </a:buClr>
              <a:buFontTx/>
              <a:buChar char="•"/>
            </a:pPr>
            <a:r>
              <a:rPr lang="en-US" altLang="en-US" sz="1400" b="1" dirty="0">
                <a:latin typeface="Calibri" pitchFamily="34" charset="0"/>
              </a:rPr>
              <a:t> Update D2.2.</a:t>
            </a:r>
          </a:p>
          <a:p>
            <a:pPr marL="180975" lvl="1">
              <a:spcBef>
                <a:spcPct val="20000"/>
              </a:spcBef>
              <a:buClr>
                <a:srgbClr val="0F689B"/>
              </a:buClr>
              <a:buFontTx/>
              <a:buChar char="•"/>
            </a:pPr>
            <a:endParaRPr lang="en-US" altLang="en-US" sz="1400" dirty="0">
              <a:latin typeface="Calibri" pitchFamily="34" charset="0"/>
            </a:endParaRPr>
          </a:p>
        </p:txBody>
      </p:sp>
      <p:sp>
        <p:nvSpPr>
          <p:cNvPr id="67" name="Rectangle 66">
            <a:extLst>
              <a:ext uri="{FF2B5EF4-FFF2-40B4-BE49-F238E27FC236}">
                <a16:creationId xmlns:a16="http://schemas.microsoft.com/office/drawing/2014/main" id="{2CF7D73B-B035-2741-A165-5FD96BB46AA4}"/>
              </a:ext>
            </a:extLst>
          </p:cNvPr>
          <p:cNvSpPr/>
          <p:nvPr/>
        </p:nvSpPr>
        <p:spPr>
          <a:xfrm>
            <a:off x="7086600" y="126474"/>
            <a:ext cx="1814993"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69498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6">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6">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6">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6">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6">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xEl>
                                              <p:pRg st="1" end="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6">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6">
                                            <p:txEl>
                                              <p:pRg st="3" end="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4738416" y="6381424"/>
            <a:ext cx="175228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GB" sz="1100" b="1" dirty="0">
                <a:solidFill>
                  <a:srgbClr val="507D2B"/>
                </a:solidFill>
                <a:ea typeface="Lato Light" panose="020F0502020204030203" pitchFamily="34" charset="0"/>
                <a:cs typeface="Lato Light" panose="020F0502020204030203" pitchFamily="34" charset="0"/>
              </a:rPr>
              <a:t>1</a:t>
            </a:r>
            <a:r>
              <a:rPr lang="en-GB" sz="1100" b="1" baseline="30000" dirty="0">
                <a:solidFill>
                  <a:srgbClr val="507D2B"/>
                </a:solidFill>
                <a:ea typeface="Lato Light" panose="020F0502020204030203" pitchFamily="34" charset="0"/>
                <a:cs typeface="Lato Light" panose="020F0502020204030203" pitchFamily="34" charset="0"/>
              </a:rPr>
              <a:t>st</a:t>
            </a:r>
            <a:r>
              <a:rPr lang="en-GB" sz="1100" b="1" dirty="0">
                <a:solidFill>
                  <a:srgbClr val="507D2B"/>
                </a:solidFill>
                <a:ea typeface="Lato Light" panose="020F0502020204030203" pitchFamily="34" charset="0"/>
                <a:cs typeface="Lato Light" panose="020F0502020204030203" pitchFamily="34" charset="0"/>
              </a:rPr>
              <a:t> General Meeting</a:t>
            </a:r>
            <a:endParaRPr lang="en-GB" sz="1100" dirty="0">
              <a:solidFill>
                <a:srgbClr val="507D2B"/>
              </a:solidFill>
              <a:ea typeface="Lato Light" panose="020F0502020204030203" pitchFamily="34" charset="0"/>
              <a:cs typeface="Lato Light" panose="020F0502020204030203" pitchFamily="34" charset="0"/>
            </a:endParaRPr>
          </a:p>
        </p:txBody>
      </p:sp>
      <p:sp>
        <p:nvSpPr>
          <p:cNvPr id="8" name="Title 1"/>
          <p:cNvSpPr>
            <a:spLocks noGrp="1"/>
          </p:cNvSpPr>
          <p:nvPr>
            <p:ph type="title"/>
          </p:nvPr>
        </p:nvSpPr>
        <p:spPr>
          <a:xfrm>
            <a:off x="457200" y="838200"/>
            <a:ext cx="8229600" cy="990600"/>
          </a:xfrm>
        </p:spPr>
        <p:txBody>
          <a:bodyPr>
            <a:normAutofit/>
          </a:bodyPr>
          <a:lstStyle/>
          <a:p>
            <a:r>
              <a:rPr lang="en-US" sz="2800" b="0" dirty="0"/>
              <a:t>T2.2 – Short-term obtaining dataset</a:t>
            </a:r>
            <a:endParaRPr lang="ca-ES" sz="2800" b="0" dirty="0"/>
          </a:p>
        </p:txBody>
      </p:sp>
      <p:sp>
        <p:nvSpPr>
          <p:cNvPr id="6" name="2 Marcador de contenido">
            <a:extLst>
              <a:ext uri="{FF2B5EF4-FFF2-40B4-BE49-F238E27FC236}">
                <a16:creationId xmlns:a16="http://schemas.microsoft.com/office/drawing/2014/main" id="{B8226E6A-DDA2-421D-A095-E2A9EC59C8C6}"/>
              </a:ext>
            </a:extLst>
          </p:cNvPr>
          <p:cNvSpPr>
            <a:spLocks noGrp="1"/>
          </p:cNvSpPr>
          <p:nvPr>
            <p:ph idx="1"/>
          </p:nvPr>
        </p:nvSpPr>
        <p:spPr>
          <a:xfrm>
            <a:off x="457200" y="1981200"/>
            <a:ext cx="8229600" cy="4114800"/>
          </a:xfrm>
          <a:ln>
            <a:noFill/>
          </a:ln>
        </p:spPr>
        <p:txBody>
          <a:bodyPr>
            <a:noAutofit/>
          </a:bodyPr>
          <a:lstStyle/>
          <a:p>
            <a:pPr>
              <a:spcBef>
                <a:spcPts val="0"/>
              </a:spcBef>
              <a:buClr>
                <a:schemeClr val="accent1"/>
              </a:buClr>
            </a:pPr>
            <a:r>
              <a:rPr lang="ca-ES" sz="1500" dirty="0"/>
              <a:t>Model data:</a:t>
            </a:r>
          </a:p>
          <a:p>
            <a:pPr lvl="1">
              <a:spcBef>
                <a:spcPts val="0"/>
              </a:spcBef>
              <a:buClr>
                <a:schemeClr val="accent1"/>
              </a:buClr>
              <a:buFont typeface="Arial" panose="020B0604020202020204" pitchFamily="34" charset="0"/>
              <a:buChar char="•"/>
            </a:pPr>
            <a:r>
              <a:rPr lang="ca-ES" sz="1500" dirty="0"/>
              <a:t>Weather Research &amp; Forecasting (WRF-ARW).</a:t>
            </a:r>
          </a:p>
          <a:p>
            <a:pPr lvl="1">
              <a:spcBef>
                <a:spcPts val="0"/>
              </a:spcBef>
              <a:buClr>
                <a:schemeClr val="accent1"/>
              </a:buClr>
              <a:buFont typeface="Arial" panose="020B0604020202020204" pitchFamily="34" charset="0"/>
              <a:buChar char="•"/>
            </a:pPr>
            <a:r>
              <a:rPr lang="ca-ES" sz="1500" dirty="0"/>
              <a:t>1km horizontal resolution.</a:t>
            </a:r>
          </a:p>
          <a:p>
            <a:pPr lvl="1">
              <a:spcBef>
                <a:spcPts val="0"/>
              </a:spcBef>
              <a:buClr>
                <a:schemeClr val="accent1"/>
              </a:buClr>
              <a:buFont typeface="Arial" panose="020B0604020202020204" pitchFamily="34" charset="0"/>
              <a:buChar char="•"/>
            </a:pPr>
            <a:r>
              <a:rPr lang="ca-ES" sz="1500" dirty="0"/>
              <a:t>48h forecasting length.</a:t>
            </a:r>
          </a:p>
          <a:p>
            <a:pPr lvl="1">
              <a:spcBef>
                <a:spcPts val="0"/>
              </a:spcBef>
              <a:buClr>
                <a:schemeClr val="accent1"/>
              </a:buClr>
              <a:buFont typeface="Arial" panose="020B0604020202020204" pitchFamily="34" charset="0"/>
              <a:buChar char="•"/>
            </a:pPr>
            <a:r>
              <a:rPr lang="ca-ES" sz="1500" dirty="0"/>
              <a:t>2 updates per day: 00 and 12 UTC.</a:t>
            </a:r>
          </a:p>
          <a:p>
            <a:pPr lvl="1">
              <a:spcBef>
                <a:spcPts val="0"/>
              </a:spcBef>
              <a:buClr>
                <a:schemeClr val="accent1"/>
              </a:buClr>
              <a:buFont typeface="Arial" panose="020B0604020202020204" pitchFamily="34" charset="0"/>
              <a:buChar char="•"/>
            </a:pPr>
            <a:r>
              <a:rPr lang="ca-ES" sz="1500" dirty="0"/>
              <a:t>Deterministic forecasting.</a:t>
            </a:r>
          </a:p>
          <a:p>
            <a:pPr lvl="1">
              <a:spcBef>
                <a:spcPts val="0"/>
              </a:spcBef>
            </a:pPr>
            <a:endParaRPr lang="ca-ES" sz="1500" dirty="0"/>
          </a:p>
          <a:p>
            <a:pPr lvl="1">
              <a:spcBef>
                <a:spcPts val="0"/>
              </a:spcBef>
            </a:pPr>
            <a:endParaRPr lang="ca-ES" sz="1500" dirty="0"/>
          </a:p>
          <a:p>
            <a:pPr lvl="1">
              <a:spcBef>
                <a:spcPts val="0"/>
              </a:spcBef>
            </a:pPr>
            <a:endParaRPr lang="ca-ES" sz="1500" dirty="0"/>
          </a:p>
          <a:p>
            <a:pPr lvl="1">
              <a:spcBef>
                <a:spcPts val="0"/>
              </a:spcBef>
            </a:pPr>
            <a:endParaRPr lang="ca-ES" sz="1500" dirty="0"/>
          </a:p>
          <a:p>
            <a:pPr lvl="1">
              <a:spcBef>
                <a:spcPts val="0"/>
              </a:spcBef>
            </a:pPr>
            <a:endParaRPr lang="ca-ES" sz="1500" dirty="0"/>
          </a:p>
          <a:p>
            <a:pPr>
              <a:spcBef>
                <a:spcPts val="0"/>
              </a:spcBef>
            </a:pPr>
            <a:endParaRPr lang="ca-ES" sz="1500" dirty="0"/>
          </a:p>
          <a:p>
            <a:pPr>
              <a:spcBef>
                <a:spcPts val="0"/>
              </a:spcBef>
              <a:buClr>
                <a:schemeClr val="accent1"/>
              </a:buClr>
            </a:pPr>
            <a:r>
              <a:rPr lang="ca-ES" sz="1500" dirty="0"/>
              <a:t>Variables:</a:t>
            </a:r>
          </a:p>
          <a:p>
            <a:pPr lvl="1">
              <a:spcBef>
                <a:spcPts val="0"/>
              </a:spcBef>
              <a:buClr>
                <a:schemeClr val="accent1"/>
              </a:buClr>
              <a:buFont typeface="Arial" panose="020B0604020202020204" pitchFamily="34" charset="0"/>
              <a:buChar char="•"/>
            </a:pPr>
            <a:r>
              <a:rPr lang="ca-ES" sz="1500" dirty="0"/>
              <a:t>Temperature.</a:t>
            </a:r>
          </a:p>
          <a:p>
            <a:pPr lvl="1">
              <a:spcBef>
                <a:spcPts val="0"/>
              </a:spcBef>
              <a:buClr>
                <a:schemeClr val="accent1"/>
              </a:buClr>
              <a:buFont typeface="Arial" panose="020B0604020202020204" pitchFamily="34" charset="0"/>
              <a:buChar char="•"/>
            </a:pPr>
            <a:r>
              <a:rPr lang="ca-ES" sz="1500" dirty="0"/>
              <a:t>Precipitation.</a:t>
            </a:r>
          </a:p>
          <a:p>
            <a:pPr lvl="1">
              <a:spcBef>
                <a:spcPts val="0"/>
              </a:spcBef>
              <a:buClr>
                <a:schemeClr val="accent1"/>
              </a:buClr>
              <a:buFont typeface="Arial" panose="020B0604020202020204" pitchFamily="34" charset="0"/>
              <a:buChar char="•"/>
            </a:pPr>
            <a:r>
              <a:rPr lang="ca-ES" sz="1500" dirty="0"/>
              <a:t>Relative humidity.</a:t>
            </a:r>
          </a:p>
          <a:p>
            <a:pPr lvl="1">
              <a:spcBef>
                <a:spcPts val="0"/>
              </a:spcBef>
              <a:buClr>
                <a:schemeClr val="accent1"/>
              </a:buClr>
              <a:buFont typeface="Arial" panose="020B0604020202020204" pitchFamily="34" charset="0"/>
              <a:buChar char="•"/>
            </a:pPr>
            <a:r>
              <a:rPr lang="ca-ES" sz="1500" dirty="0"/>
              <a:t>Wind speed.</a:t>
            </a:r>
          </a:p>
          <a:p>
            <a:pPr lvl="1">
              <a:spcBef>
                <a:spcPts val="0"/>
              </a:spcBef>
              <a:buClr>
                <a:schemeClr val="accent1"/>
              </a:buClr>
              <a:buFont typeface="Arial" panose="020B0604020202020204" pitchFamily="34" charset="0"/>
              <a:buChar char="•"/>
            </a:pPr>
            <a:r>
              <a:rPr lang="ca-ES" sz="1500" dirty="0"/>
              <a:t>Global radiation.</a:t>
            </a:r>
          </a:p>
        </p:txBody>
      </p:sp>
      <p:pic>
        <p:nvPicPr>
          <p:cNvPr id="20" name="Picture 19">
            <a:extLst>
              <a:ext uri="{FF2B5EF4-FFF2-40B4-BE49-F238E27FC236}">
                <a16:creationId xmlns:a16="http://schemas.microsoft.com/office/drawing/2014/main" id="{58FA91E9-FE42-41C3-8007-346BAE1C19AA}"/>
              </a:ext>
            </a:extLst>
          </p:cNvPr>
          <p:cNvPicPr>
            <a:picLocks noChangeAspect="1"/>
          </p:cNvPicPr>
          <p:nvPr/>
        </p:nvPicPr>
        <p:blipFill>
          <a:blip r:embed="rId2"/>
          <a:stretch>
            <a:fillRect/>
          </a:stretch>
        </p:blipFill>
        <p:spPr>
          <a:xfrm>
            <a:off x="5180147" y="2590798"/>
            <a:ext cx="3506653" cy="3048001"/>
          </a:xfrm>
          <a:prstGeom prst="rect">
            <a:avLst/>
          </a:prstGeom>
        </p:spPr>
      </p:pic>
      <p:pic>
        <p:nvPicPr>
          <p:cNvPr id="21" name="Picture 20">
            <a:extLst>
              <a:ext uri="{FF2B5EF4-FFF2-40B4-BE49-F238E27FC236}">
                <a16:creationId xmlns:a16="http://schemas.microsoft.com/office/drawing/2014/main" id="{BA79B683-4B3E-4471-977E-A446F83CC6C6}"/>
              </a:ext>
            </a:extLst>
          </p:cNvPr>
          <p:cNvPicPr>
            <a:picLocks noChangeAspect="1"/>
          </p:cNvPicPr>
          <p:nvPr/>
        </p:nvPicPr>
        <p:blipFill>
          <a:blip r:embed="rId3"/>
          <a:stretch>
            <a:fillRect/>
          </a:stretch>
        </p:blipFill>
        <p:spPr>
          <a:xfrm>
            <a:off x="2057400" y="3496056"/>
            <a:ext cx="2438398" cy="1237487"/>
          </a:xfrm>
          <a:prstGeom prst="rect">
            <a:avLst/>
          </a:prstGeom>
        </p:spPr>
      </p:pic>
      <p:sp>
        <p:nvSpPr>
          <p:cNvPr id="7" name="Rectangle 6">
            <a:extLst>
              <a:ext uri="{FF2B5EF4-FFF2-40B4-BE49-F238E27FC236}">
                <a16:creationId xmlns:a16="http://schemas.microsoft.com/office/drawing/2014/main" id="{DD6BFA5C-8251-B847-A154-8C559399AC57}"/>
              </a:ext>
            </a:extLst>
          </p:cNvPr>
          <p:cNvSpPr/>
          <p:nvPr/>
        </p:nvSpPr>
        <p:spPr>
          <a:xfrm>
            <a:off x="7086600" y="126474"/>
            <a:ext cx="1814993"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264459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14" end="1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15" end="1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16" end="1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0" dirty="0"/>
              <a:t>T2.2 – Results short-term –</a:t>
            </a:r>
            <a:r>
              <a:rPr lang="en-US" sz="2800" dirty="0"/>
              <a:t> </a:t>
            </a:r>
            <a:r>
              <a:rPr lang="en-US" sz="2800" dirty="0" err="1"/>
              <a:t>Raimat</a:t>
            </a:r>
            <a:r>
              <a:rPr lang="en-US" sz="2800" dirty="0"/>
              <a:t> </a:t>
            </a:r>
            <a:r>
              <a:rPr lang="en-US" sz="2800" dirty="0" err="1"/>
              <a:t>fcst</a:t>
            </a:r>
            <a:endParaRPr lang="ca-ES" sz="2800" dirty="0"/>
          </a:p>
        </p:txBody>
      </p:sp>
      <p:pic>
        <p:nvPicPr>
          <p:cNvPr id="17" name="Picture 16">
            <a:extLst>
              <a:ext uri="{FF2B5EF4-FFF2-40B4-BE49-F238E27FC236}">
                <a16:creationId xmlns:a16="http://schemas.microsoft.com/office/drawing/2014/main" id="{7CD1172C-D4CA-42AB-AC29-BB6D76CC46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4978" y="2590800"/>
            <a:ext cx="4286512" cy="2880000"/>
          </a:xfrm>
          <a:prstGeom prst="rect">
            <a:avLst/>
          </a:prstGeom>
        </p:spPr>
      </p:pic>
      <p:pic>
        <p:nvPicPr>
          <p:cNvPr id="9" name="Picture 8">
            <a:extLst>
              <a:ext uri="{FF2B5EF4-FFF2-40B4-BE49-F238E27FC236}">
                <a16:creationId xmlns:a16="http://schemas.microsoft.com/office/drawing/2014/main" id="{8100A56C-0A90-4A58-A6B4-D92E269C99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1" y="2627364"/>
            <a:ext cx="4481503" cy="2520000"/>
          </a:xfrm>
          <a:prstGeom prst="rect">
            <a:avLst/>
          </a:prstGeom>
        </p:spPr>
      </p:pic>
      <p:pic>
        <p:nvPicPr>
          <p:cNvPr id="10" name="Picture 9">
            <a:extLst>
              <a:ext uri="{FF2B5EF4-FFF2-40B4-BE49-F238E27FC236}">
                <a16:creationId xmlns:a16="http://schemas.microsoft.com/office/drawing/2014/main" id="{516F66B6-173B-40A7-A80D-63C15B265F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868" y="2627364"/>
            <a:ext cx="4481503" cy="2520000"/>
          </a:xfrm>
          <a:prstGeom prst="rect">
            <a:avLst/>
          </a:prstGeom>
        </p:spPr>
      </p:pic>
      <p:pic>
        <p:nvPicPr>
          <p:cNvPr id="11" name="Picture 10">
            <a:extLst>
              <a:ext uri="{FF2B5EF4-FFF2-40B4-BE49-F238E27FC236}">
                <a16:creationId xmlns:a16="http://schemas.microsoft.com/office/drawing/2014/main" id="{CE27DAD0-FF7C-4818-8931-9027AF7B86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2620861"/>
            <a:ext cx="4481503" cy="2520000"/>
          </a:xfrm>
          <a:prstGeom prst="rect">
            <a:avLst/>
          </a:prstGeom>
        </p:spPr>
      </p:pic>
      <p:sp>
        <p:nvSpPr>
          <p:cNvPr id="7" name="Rectangle 6">
            <a:extLst>
              <a:ext uri="{FF2B5EF4-FFF2-40B4-BE49-F238E27FC236}">
                <a16:creationId xmlns:a16="http://schemas.microsoft.com/office/drawing/2014/main" id="{B7EDEFB4-AA47-654C-9ED0-60D8189207DC}"/>
              </a:ext>
            </a:extLst>
          </p:cNvPr>
          <p:cNvSpPr/>
          <p:nvPr/>
        </p:nvSpPr>
        <p:spPr>
          <a:xfrm>
            <a:off x="7086600" y="126474"/>
            <a:ext cx="1814993"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89889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300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nodeType="afterEffect">
                                  <p:stCondLst>
                                    <p:cond delay="300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300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0" dirty="0"/>
              <a:t>T2.2 – Results short-term –</a:t>
            </a:r>
            <a:r>
              <a:rPr lang="en-US" sz="2800" dirty="0"/>
              <a:t> </a:t>
            </a:r>
            <a:r>
              <a:rPr lang="en-US" sz="2800" dirty="0" err="1"/>
              <a:t>Mastroberardino</a:t>
            </a:r>
            <a:r>
              <a:rPr lang="en-US" sz="2800" dirty="0"/>
              <a:t> </a:t>
            </a:r>
            <a:r>
              <a:rPr lang="en-US" sz="2800" dirty="0" err="1"/>
              <a:t>fcst</a:t>
            </a:r>
            <a:endParaRPr lang="ca-ES" sz="2800" dirty="0"/>
          </a:p>
        </p:txBody>
      </p:sp>
      <p:pic>
        <p:nvPicPr>
          <p:cNvPr id="15" name="Picture 14">
            <a:extLst>
              <a:ext uri="{FF2B5EF4-FFF2-40B4-BE49-F238E27FC236}">
                <a16:creationId xmlns:a16="http://schemas.microsoft.com/office/drawing/2014/main" id="{D114FA2E-E98D-424C-90A9-418F33331C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6400" y="2592000"/>
            <a:ext cx="4286512" cy="2880000"/>
          </a:xfrm>
          <a:prstGeom prst="rect">
            <a:avLst/>
          </a:prstGeom>
        </p:spPr>
      </p:pic>
      <p:pic>
        <p:nvPicPr>
          <p:cNvPr id="4" name="Picture 3">
            <a:extLst>
              <a:ext uri="{FF2B5EF4-FFF2-40B4-BE49-F238E27FC236}">
                <a16:creationId xmlns:a16="http://schemas.microsoft.com/office/drawing/2014/main" id="{D85AF0C2-EB93-4488-83D5-102DC14A68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959" y="2620800"/>
            <a:ext cx="4481503" cy="2520000"/>
          </a:xfrm>
          <a:prstGeom prst="rect">
            <a:avLst/>
          </a:prstGeom>
        </p:spPr>
      </p:pic>
      <p:pic>
        <p:nvPicPr>
          <p:cNvPr id="6" name="Picture 5">
            <a:extLst>
              <a:ext uri="{FF2B5EF4-FFF2-40B4-BE49-F238E27FC236}">
                <a16:creationId xmlns:a16="http://schemas.microsoft.com/office/drawing/2014/main" id="{B909A415-2398-46EE-A97B-47E938C179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958" y="2620800"/>
            <a:ext cx="4481503" cy="2520000"/>
          </a:xfrm>
          <a:prstGeom prst="rect">
            <a:avLst/>
          </a:prstGeom>
        </p:spPr>
      </p:pic>
      <p:pic>
        <p:nvPicPr>
          <p:cNvPr id="8" name="Picture 7">
            <a:extLst>
              <a:ext uri="{FF2B5EF4-FFF2-40B4-BE49-F238E27FC236}">
                <a16:creationId xmlns:a16="http://schemas.microsoft.com/office/drawing/2014/main" id="{EAC524DA-A82D-4622-9F63-28C7CEA67F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2620800"/>
            <a:ext cx="4481503" cy="2520000"/>
          </a:xfrm>
          <a:prstGeom prst="rect">
            <a:avLst/>
          </a:prstGeom>
        </p:spPr>
      </p:pic>
      <p:sp>
        <p:nvSpPr>
          <p:cNvPr id="7" name="Rectangle 6">
            <a:extLst>
              <a:ext uri="{FF2B5EF4-FFF2-40B4-BE49-F238E27FC236}">
                <a16:creationId xmlns:a16="http://schemas.microsoft.com/office/drawing/2014/main" id="{55569803-729C-624E-97EE-A79E30C3705D}"/>
              </a:ext>
            </a:extLst>
          </p:cNvPr>
          <p:cNvSpPr/>
          <p:nvPr/>
        </p:nvSpPr>
        <p:spPr>
          <a:xfrm>
            <a:off x="7086600" y="126474"/>
            <a:ext cx="1814993"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494741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30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nodeType="afterEffect">
                                  <p:stCondLst>
                                    <p:cond delay="300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300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0" dirty="0"/>
              <a:t>T2.2 – Results short-term –</a:t>
            </a:r>
            <a:r>
              <a:rPr lang="en-US" sz="2800" dirty="0"/>
              <a:t> Symington </a:t>
            </a:r>
            <a:r>
              <a:rPr lang="en-US" sz="2800" dirty="0" err="1"/>
              <a:t>fcst</a:t>
            </a:r>
            <a:endParaRPr lang="ca-ES" sz="2800" dirty="0"/>
          </a:p>
        </p:txBody>
      </p:sp>
      <p:pic>
        <p:nvPicPr>
          <p:cNvPr id="19" name="Picture 18">
            <a:extLst>
              <a:ext uri="{FF2B5EF4-FFF2-40B4-BE49-F238E27FC236}">
                <a16:creationId xmlns:a16="http://schemas.microsoft.com/office/drawing/2014/main" id="{9A0087FF-8A86-4BDD-85CC-038884DB98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6400" y="2592000"/>
            <a:ext cx="4286512" cy="2880000"/>
          </a:xfrm>
          <a:prstGeom prst="rect">
            <a:avLst/>
          </a:prstGeom>
        </p:spPr>
      </p:pic>
      <p:pic>
        <p:nvPicPr>
          <p:cNvPr id="4" name="Picture 3">
            <a:extLst>
              <a:ext uri="{FF2B5EF4-FFF2-40B4-BE49-F238E27FC236}">
                <a16:creationId xmlns:a16="http://schemas.microsoft.com/office/drawing/2014/main" id="{6E373BE4-9043-4E58-B04C-B9EFB9852E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400" y="2620800"/>
            <a:ext cx="4481503" cy="2520000"/>
          </a:xfrm>
          <a:prstGeom prst="rect">
            <a:avLst/>
          </a:prstGeom>
        </p:spPr>
      </p:pic>
      <p:pic>
        <p:nvPicPr>
          <p:cNvPr id="6" name="Picture 5">
            <a:extLst>
              <a:ext uri="{FF2B5EF4-FFF2-40B4-BE49-F238E27FC236}">
                <a16:creationId xmlns:a16="http://schemas.microsoft.com/office/drawing/2014/main" id="{53822FCD-4FAD-4BF4-A644-E3068CA435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400" y="2620800"/>
            <a:ext cx="4481503" cy="2520000"/>
          </a:xfrm>
          <a:prstGeom prst="rect">
            <a:avLst/>
          </a:prstGeom>
        </p:spPr>
      </p:pic>
      <p:pic>
        <p:nvPicPr>
          <p:cNvPr id="8" name="Picture 7">
            <a:extLst>
              <a:ext uri="{FF2B5EF4-FFF2-40B4-BE49-F238E27FC236}">
                <a16:creationId xmlns:a16="http://schemas.microsoft.com/office/drawing/2014/main" id="{99D9FE65-843F-4D22-8D2E-2CFB0D549C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0400" y="2620800"/>
            <a:ext cx="4481503" cy="2520000"/>
          </a:xfrm>
          <a:prstGeom prst="rect">
            <a:avLst/>
          </a:prstGeom>
        </p:spPr>
      </p:pic>
      <p:sp>
        <p:nvSpPr>
          <p:cNvPr id="7" name="Rectangle 6">
            <a:extLst>
              <a:ext uri="{FF2B5EF4-FFF2-40B4-BE49-F238E27FC236}">
                <a16:creationId xmlns:a16="http://schemas.microsoft.com/office/drawing/2014/main" id="{3D414242-E337-1B4F-952C-E710F2B98FEB}"/>
              </a:ext>
            </a:extLst>
          </p:cNvPr>
          <p:cNvSpPr/>
          <p:nvPr/>
        </p:nvSpPr>
        <p:spPr>
          <a:xfrm>
            <a:off x="7086600" y="126474"/>
            <a:ext cx="1814993"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30459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30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nodeType="afterEffect">
                                  <p:stCondLst>
                                    <p:cond delay="300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300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0" dirty="0"/>
              <a:t>T2.2 – Mid-term obtaining dataset</a:t>
            </a:r>
            <a:endParaRPr lang="ca-ES" sz="2800" b="0" dirty="0"/>
          </a:p>
        </p:txBody>
      </p:sp>
      <p:sp>
        <p:nvSpPr>
          <p:cNvPr id="5" name="Subtitle 16">
            <a:extLst>
              <a:ext uri="{FF2B5EF4-FFF2-40B4-BE49-F238E27FC236}">
                <a16:creationId xmlns:a16="http://schemas.microsoft.com/office/drawing/2014/main" id="{B718537A-9E39-43B8-99E8-619F3A33CA79}"/>
              </a:ext>
            </a:extLst>
          </p:cNvPr>
          <p:cNvSpPr>
            <a:spLocks noGrp="1"/>
          </p:cNvSpPr>
          <p:nvPr>
            <p:ph idx="1"/>
          </p:nvPr>
        </p:nvSpPr>
        <p:spPr bwMode="auto">
          <a:xfrm>
            <a:off x="457200" y="1981200"/>
            <a:ext cx="4648200" cy="4191000"/>
          </a:xfrm>
          <a:prstGeom prst="rect">
            <a:avLst/>
          </a:prstGeom>
          <a:noFill/>
          <a:ln w="9525">
            <a:noFill/>
            <a:miter lim="800000"/>
            <a:headEnd/>
            <a:tailEnd/>
          </a:ln>
        </p:spPr>
        <p:txBody>
          <a:bodyPr lIns="101882" tIns="50941" rIns="101882" bIns="50941">
            <a:normAutofit/>
          </a:bodyPr>
          <a:lstStyle/>
          <a:p>
            <a:pPr>
              <a:buClr>
                <a:schemeClr val="accent1"/>
              </a:buClr>
            </a:pPr>
            <a:r>
              <a:rPr lang="en-US" sz="1500" dirty="0"/>
              <a:t>Model data: </a:t>
            </a:r>
          </a:p>
          <a:p>
            <a:pPr lvl="1">
              <a:spcBef>
                <a:spcPts val="0"/>
              </a:spcBef>
              <a:buClr>
                <a:schemeClr val="accent1"/>
              </a:buClr>
              <a:buFont typeface="Arial" panose="020B0604020202020204" pitchFamily="34" charset="0"/>
              <a:buChar char="•"/>
            </a:pPr>
            <a:r>
              <a:rPr lang="ca-ES" sz="1500" dirty="0"/>
              <a:t>Global Ensemble Forecasting System (GEFS).</a:t>
            </a:r>
          </a:p>
          <a:p>
            <a:pPr lvl="1">
              <a:spcBef>
                <a:spcPts val="0"/>
              </a:spcBef>
              <a:buClr>
                <a:schemeClr val="accent1"/>
              </a:buClr>
              <a:buFont typeface="Arial" panose="020B0604020202020204" pitchFamily="34" charset="0"/>
              <a:buChar char="•"/>
            </a:pPr>
            <a:r>
              <a:rPr lang="ca-ES" sz="1500" dirty="0"/>
              <a:t>0,5 deg horizontal resolution.</a:t>
            </a:r>
          </a:p>
          <a:p>
            <a:pPr lvl="1">
              <a:spcBef>
                <a:spcPts val="0"/>
              </a:spcBef>
              <a:buClr>
                <a:schemeClr val="accent1"/>
              </a:buClr>
              <a:buFont typeface="Arial" panose="020B0604020202020204" pitchFamily="34" charset="0"/>
              <a:buChar char="•"/>
            </a:pPr>
            <a:r>
              <a:rPr lang="ca-ES" sz="1500" dirty="0"/>
              <a:t>240h forecasting length.</a:t>
            </a:r>
          </a:p>
          <a:p>
            <a:pPr lvl="1">
              <a:spcBef>
                <a:spcPts val="0"/>
              </a:spcBef>
              <a:buClr>
                <a:schemeClr val="accent1"/>
              </a:buClr>
              <a:buFont typeface="Arial" panose="020B0604020202020204" pitchFamily="34" charset="0"/>
              <a:buChar char="•"/>
            </a:pPr>
            <a:r>
              <a:rPr lang="ca-ES" sz="1500" dirty="0"/>
              <a:t>2 updates per day: 00 and 12 UTC.</a:t>
            </a:r>
          </a:p>
          <a:p>
            <a:pPr lvl="1">
              <a:spcBef>
                <a:spcPts val="0"/>
              </a:spcBef>
              <a:buClr>
                <a:schemeClr val="accent1"/>
              </a:buClr>
              <a:buFont typeface="Arial" panose="020B0604020202020204" pitchFamily="34" charset="0"/>
              <a:buChar char="•"/>
            </a:pPr>
            <a:r>
              <a:rPr lang="ca-ES" sz="1500" dirty="0"/>
              <a:t>Probabilistic forecasting.</a:t>
            </a:r>
          </a:p>
          <a:p>
            <a:pPr lvl="1">
              <a:buClr>
                <a:srgbClr val="0F689B"/>
              </a:buClr>
              <a:buFontTx/>
              <a:buChar char="•"/>
            </a:pPr>
            <a:endParaRPr lang="en-US" sz="1500" dirty="0"/>
          </a:p>
          <a:p>
            <a:pPr lvl="1">
              <a:buClr>
                <a:srgbClr val="0F689B"/>
              </a:buClr>
              <a:buFontTx/>
              <a:buChar char="•"/>
            </a:pPr>
            <a:endParaRPr lang="en-US" sz="1400" dirty="0"/>
          </a:p>
          <a:p>
            <a:pPr>
              <a:spcBef>
                <a:spcPts val="0"/>
              </a:spcBef>
              <a:buClr>
                <a:schemeClr val="accent1"/>
              </a:buClr>
            </a:pPr>
            <a:r>
              <a:rPr lang="ca-ES" sz="1500" dirty="0"/>
              <a:t>Variables:</a:t>
            </a:r>
          </a:p>
          <a:p>
            <a:pPr lvl="1">
              <a:spcBef>
                <a:spcPts val="0"/>
              </a:spcBef>
              <a:buClr>
                <a:schemeClr val="accent1"/>
              </a:buClr>
              <a:buFont typeface="Arial" panose="020B0604020202020204" pitchFamily="34" charset="0"/>
              <a:buChar char="•"/>
            </a:pPr>
            <a:r>
              <a:rPr lang="ca-ES" sz="1500" dirty="0"/>
              <a:t>Temperature.</a:t>
            </a:r>
          </a:p>
          <a:p>
            <a:pPr lvl="1">
              <a:spcBef>
                <a:spcPts val="0"/>
              </a:spcBef>
              <a:buClr>
                <a:schemeClr val="accent1"/>
              </a:buClr>
              <a:buFont typeface="Arial" panose="020B0604020202020204" pitchFamily="34" charset="0"/>
              <a:buChar char="•"/>
            </a:pPr>
            <a:r>
              <a:rPr lang="ca-ES" sz="1500" dirty="0"/>
              <a:t>Maximum temperature.</a:t>
            </a:r>
          </a:p>
          <a:p>
            <a:pPr lvl="1">
              <a:spcBef>
                <a:spcPts val="0"/>
              </a:spcBef>
              <a:buClr>
                <a:schemeClr val="accent1"/>
              </a:buClr>
              <a:buFont typeface="Arial" panose="020B0604020202020204" pitchFamily="34" charset="0"/>
              <a:buChar char="•"/>
            </a:pPr>
            <a:r>
              <a:rPr lang="ca-ES" sz="1500" dirty="0"/>
              <a:t>Minimum temperature.</a:t>
            </a:r>
          </a:p>
          <a:p>
            <a:pPr lvl="1">
              <a:spcBef>
                <a:spcPts val="0"/>
              </a:spcBef>
              <a:buClr>
                <a:schemeClr val="accent1"/>
              </a:buClr>
              <a:buFont typeface="Arial" panose="020B0604020202020204" pitchFamily="34" charset="0"/>
              <a:buChar char="•"/>
            </a:pPr>
            <a:r>
              <a:rPr lang="ca-ES" sz="1500" dirty="0"/>
              <a:t>Precipitation.</a:t>
            </a:r>
          </a:p>
          <a:p>
            <a:pPr lvl="1">
              <a:spcBef>
                <a:spcPts val="0"/>
              </a:spcBef>
              <a:buClr>
                <a:schemeClr val="accent1"/>
              </a:buClr>
              <a:buFont typeface="Arial" panose="020B0604020202020204" pitchFamily="34" charset="0"/>
              <a:buChar char="•"/>
            </a:pPr>
            <a:r>
              <a:rPr lang="ca-ES" sz="1500" dirty="0"/>
              <a:t>Relative humidity.</a:t>
            </a:r>
          </a:p>
          <a:p>
            <a:pPr lvl="1">
              <a:spcBef>
                <a:spcPts val="0"/>
              </a:spcBef>
              <a:buClr>
                <a:schemeClr val="accent1"/>
              </a:buClr>
              <a:buFont typeface="Arial" panose="020B0604020202020204" pitchFamily="34" charset="0"/>
              <a:buChar char="•"/>
            </a:pPr>
            <a:r>
              <a:rPr lang="ca-ES" sz="1500" dirty="0"/>
              <a:t>Wind speed.</a:t>
            </a:r>
          </a:p>
          <a:p>
            <a:pPr lvl="1">
              <a:spcBef>
                <a:spcPts val="0"/>
              </a:spcBef>
              <a:buClr>
                <a:schemeClr val="accent1"/>
              </a:buClr>
              <a:buFont typeface="Arial" panose="020B0604020202020204" pitchFamily="34" charset="0"/>
              <a:buChar char="•"/>
            </a:pPr>
            <a:r>
              <a:rPr lang="ca-ES" sz="1500" dirty="0"/>
              <a:t>Global radiation.</a:t>
            </a:r>
          </a:p>
          <a:p>
            <a:pPr lvl="2">
              <a:buClr>
                <a:srgbClr val="0F689B"/>
              </a:buClr>
              <a:buFontTx/>
              <a:buChar char="•"/>
            </a:pPr>
            <a:endParaRPr lang="en-US" altLang="en-US" sz="1400" dirty="0">
              <a:latin typeface="Calibri" pitchFamily="34" charset="0"/>
            </a:endParaRPr>
          </a:p>
        </p:txBody>
      </p:sp>
      <p:pic>
        <p:nvPicPr>
          <p:cNvPr id="8" name="Picture 7">
            <a:extLst>
              <a:ext uri="{FF2B5EF4-FFF2-40B4-BE49-F238E27FC236}">
                <a16:creationId xmlns:a16="http://schemas.microsoft.com/office/drawing/2014/main" id="{043A7DFE-239B-44F3-9E98-65703714186D}"/>
              </a:ext>
            </a:extLst>
          </p:cNvPr>
          <p:cNvPicPr>
            <a:picLocks noChangeAspect="1"/>
          </p:cNvPicPr>
          <p:nvPr/>
        </p:nvPicPr>
        <p:blipFill>
          <a:blip r:embed="rId2"/>
          <a:stretch>
            <a:fillRect/>
          </a:stretch>
        </p:blipFill>
        <p:spPr>
          <a:xfrm>
            <a:off x="4191000" y="3303374"/>
            <a:ext cx="4411031" cy="1954426"/>
          </a:xfrm>
          <a:prstGeom prst="rect">
            <a:avLst/>
          </a:prstGeom>
        </p:spPr>
      </p:pic>
      <p:cxnSp>
        <p:nvCxnSpPr>
          <p:cNvPr id="12" name="Straight Arrow Connector 11">
            <a:extLst>
              <a:ext uri="{FF2B5EF4-FFF2-40B4-BE49-F238E27FC236}">
                <a16:creationId xmlns:a16="http://schemas.microsoft.com/office/drawing/2014/main" id="{231B7E5A-32DD-42F5-9DCA-97D3E5BF7C9B}"/>
              </a:ext>
            </a:extLst>
          </p:cNvPr>
          <p:cNvCxnSpPr/>
          <p:nvPr/>
        </p:nvCxnSpPr>
        <p:spPr>
          <a:xfrm>
            <a:off x="3352800" y="3303374"/>
            <a:ext cx="914400" cy="4304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02F78BC5-C51C-C842-B143-DA6EF4BB8E6D}"/>
              </a:ext>
            </a:extLst>
          </p:cNvPr>
          <p:cNvSpPr/>
          <p:nvPr/>
        </p:nvSpPr>
        <p:spPr>
          <a:xfrm>
            <a:off x="7086600" y="126474"/>
            <a:ext cx="1814993"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936004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14" end="1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ca-ES" dirty="0"/>
              <a:t>Gantt </a:t>
            </a:r>
            <a:r>
              <a:rPr lang="ca-ES" dirty="0" err="1"/>
              <a:t>Diagram</a:t>
            </a:r>
            <a:r>
              <a:rPr lang="ca-ES" dirty="0"/>
              <a:t> of WP2. </a:t>
            </a:r>
            <a:r>
              <a:rPr lang="ca-ES" dirty="0" err="1"/>
              <a:t>What</a:t>
            </a:r>
            <a:r>
              <a:rPr lang="ca-ES" dirty="0"/>
              <a:t> </a:t>
            </a:r>
            <a:r>
              <a:rPr lang="ca-ES" dirty="0" err="1"/>
              <a:t>have</a:t>
            </a:r>
            <a:r>
              <a:rPr lang="ca-ES" dirty="0"/>
              <a:t> </a:t>
            </a:r>
            <a:r>
              <a:rPr lang="ca-ES" dirty="0" err="1"/>
              <a:t>we</a:t>
            </a:r>
            <a:r>
              <a:rPr lang="ca-ES" dirty="0"/>
              <a:t> </a:t>
            </a:r>
            <a:r>
              <a:rPr lang="ca-ES" dirty="0" err="1"/>
              <a:t>done</a:t>
            </a:r>
            <a:r>
              <a:rPr lang="ca-ES" dirty="0"/>
              <a:t>?</a:t>
            </a:r>
          </a:p>
        </p:txBody>
      </p:sp>
      <p:sp>
        <p:nvSpPr>
          <p:cNvPr id="3" name="Content Placeholder 2"/>
          <p:cNvSpPr>
            <a:spLocks noGrp="1"/>
          </p:cNvSpPr>
          <p:nvPr>
            <p:ph idx="1"/>
          </p:nvPr>
        </p:nvSpPr>
        <p:spPr/>
        <p:txBody>
          <a:bodyPr/>
          <a:lstStyle/>
          <a:p>
            <a:pPr marL="0" indent="0">
              <a:buNone/>
            </a:pPr>
            <a:endParaRPr lang="ca-ES" dirty="0"/>
          </a:p>
          <a:p>
            <a:pPr marL="0" indent="0">
              <a:buNone/>
            </a:pPr>
            <a:endParaRPr lang="ca-ES" dirty="0"/>
          </a:p>
        </p:txBody>
      </p:sp>
      <p:sp>
        <p:nvSpPr>
          <p:cNvPr id="14" name="TextBox 13"/>
          <p:cNvSpPr txBox="1"/>
          <p:nvPr/>
        </p:nvSpPr>
        <p:spPr>
          <a:xfrm>
            <a:off x="8378372" y="368765"/>
            <a:ext cx="184666" cy="369332"/>
          </a:xfrm>
          <a:prstGeom prst="rect">
            <a:avLst/>
          </a:prstGeom>
          <a:noFill/>
        </p:spPr>
        <p:txBody>
          <a:bodyPr wrap="none" rtlCol="0">
            <a:spAutoFit/>
          </a:bodyPr>
          <a:lstStyle/>
          <a:p>
            <a:endParaRPr lang="ca-ES" dirty="0"/>
          </a:p>
        </p:txBody>
      </p:sp>
      <p:grpSp>
        <p:nvGrpSpPr>
          <p:cNvPr id="23" name="Group 22"/>
          <p:cNvGrpSpPr/>
          <p:nvPr/>
        </p:nvGrpSpPr>
        <p:grpSpPr>
          <a:xfrm>
            <a:off x="457200" y="2602468"/>
            <a:ext cx="8195906" cy="2731532"/>
            <a:chOff x="490894" y="2743200"/>
            <a:chExt cx="8195906" cy="2731532"/>
          </a:xfrm>
        </p:grpSpPr>
        <p:grpSp>
          <p:nvGrpSpPr>
            <p:cNvPr id="5" name="Group 4"/>
            <p:cNvGrpSpPr/>
            <p:nvPr/>
          </p:nvGrpSpPr>
          <p:grpSpPr>
            <a:xfrm>
              <a:off x="490894" y="2743200"/>
              <a:ext cx="8195906" cy="2209800"/>
              <a:chOff x="1969796" y="1880399"/>
              <a:chExt cx="5997510" cy="1575328"/>
            </a:xfrm>
          </p:grpSpPr>
          <p:pic>
            <p:nvPicPr>
              <p:cNvPr id="7" name="Picture 6" descr="gant_wp2focus.png"/>
              <p:cNvPicPr>
                <a:picLocks noChangeAspect="1"/>
              </p:cNvPicPr>
              <p:nvPr/>
            </p:nvPicPr>
            <p:blipFill rotWithShape="1">
              <a:blip r:embed="rId3" cstate="print">
                <a:extLst>
                  <a:ext uri="{28A0092B-C50C-407E-A947-70E740481C1C}">
                    <a14:useLocalDpi xmlns:a14="http://schemas.microsoft.com/office/drawing/2010/main" val="0"/>
                  </a:ext>
                </a:extLst>
              </a:blip>
              <a:srcRect r="33590"/>
              <a:stretch/>
            </p:blipFill>
            <p:spPr>
              <a:xfrm>
                <a:off x="2193202" y="1899651"/>
                <a:ext cx="5774104" cy="295415"/>
              </a:xfrm>
              <a:prstGeom prst="rect">
                <a:avLst/>
              </a:prstGeom>
            </p:spPr>
          </p:pic>
          <p:pic>
            <p:nvPicPr>
              <p:cNvPr id="9" name="Picture 8" descr="wp2_focus.png"/>
              <p:cNvPicPr>
                <a:picLocks noChangeAspect="1"/>
              </p:cNvPicPr>
              <p:nvPr/>
            </p:nvPicPr>
            <p:blipFill rotWithShape="1">
              <a:blip r:embed="rId4" cstate="print">
                <a:extLst>
                  <a:ext uri="{28A0092B-C50C-407E-A947-70E740481C1C}">
                    <a14:useLocalDpi xmlns:a14="http://schemas.microsoft.com/office/drawing/2010/main" val="0"/>
                  </a:ext>
                </a:extLst>
              </a:blip>
              <a:srcRect l="14491" r="28050"/>
              <a:stretch/>
            </p:blipFill>
            <p:spPr>
              <a:xfrm>
                <a:off x="1969796" y="2272105"/>
                <a:ext cx="5997510" cy="1156895"/>
              </a:xfrm>
              <a:prstGeom prst="rect">
                <a:avLst/>
              </a:prstGeom>
            </p:spPr>
          </p:pic>
          <p:sp>
            <p:nvSpPr>
              <p:cNvPr id="10" name="Rectangle 9"/>
              <p:cNvSpPr/>
              <p:nvPr/>
            </p:nvSpPr>
            <p:spPr>
              <a:xfrm>
                <a:off x="3673725" y="1880399"/>
                <a:ext cx="2174670" cy="1575328"/>
              </a:xfrm>
              <a:prstGeom prst="rect">
                <a:avLst/>
              </a:prstGeom>
              <a:noFill/>
              <a:ln w="38100" cmpd="sng">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ca-ES"/>
              </a:p>
            </p:txBody>
          </p:sp>
        </p:grpSp>
        <p:sp>
          <p:nvSpPr>
            <p:cNvPr id="20" name="TextBox 19"/>
            <p:cNvSpPr txBox="1"/>
            <p:nvPr/>
          </p:nvSpPr>
          <p:spPr>
            <a:xfrm>
              <a:off x="858358" y="5105400"/>
              <a:ext cx="26670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ca-ES" dirty="0"/>
                <a:t>2017</a:t>
              </a:r>
            </a:p>
          </p:txBody>
        </p:sp>
        <p:sp>
          <p:nvSpPr>
            <p:cNvPr id="21" name="TextBox 20"/>
            <p:cNvSpPr txBox="1"/>
            <p:nvPr/>
          </p:nvSpPr>
          <p:spPr>
            <a:xfrm>
              <a:off x="3520926" y="5105400"/>
              <a:ext cx="3870474"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ca-ES" dirty="0"/>
                <a:t>2018</a:t>
              </a:r>
            </a:p>
          </p:txBody>
        </p:sp>
        <p:sp>
          <p:nvSpPr>
            <p:cNvPr id="22" name="TextBox 21"/>
            <p:cNvSpPr txBox="1"/>
            <p:nvPr/>
          </p:nvSpPr>
          <p:spPr>
            <a:xfrm>
              <a:off x="7391400" y="5105400"/>
              <a:ext cx="12954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ca-ES" dirty="0"/>
                <a:t>2019</a:t>
              </a:r>
            </a:p>
          </p:txBody>
        </p:sp>
      </p:grpSp>
    </p:spTree>
    <p:extLst>
      <p:ext uri="{BB962C8B-B14F-4D97-AF65-F5344CB8AC3E}">
        <p14:creationId xmlns:p14="http://schemas.microsoft.com/office/powerpoint/2010/main" val="14946986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990600"/>
          </a:xfrm>
        </p:spPr>
        <p:txBody>
          <a:bodyPr>
            <a:normAutofit/>
          </a:bodyPr>
          <a:lstStyle/>
          <a:p>
            <a:r>
              <a:rPr lang="en-US" sz="2800" b="0" dirty="0"/>
              <a:t>T2.2 – Results mid-term</a:t>
            </a:r>
            <a:endParaRPr lang="ca-ES" sz="2800" dirty="0"/>
          </a:p>
        </p:txBody>
      </p:sp>
      <p:pic>
        <p:nvPicPr>
          <p:cNvPr id="8" name="Picture 7">
            <a:extLst>
              <a:ext uri="{FF2B5EF4-FFF2-40B4-BE49-F238E27FC236}">
                <a16:creationId xmlns:a16="http://schemas.microsoft.com/office/drawing/2014/main" id="{34B962FF-58D0-49F6-9742-66E1062DD9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2627819"/>
            <a:ext cx="3008139" cy="3371386"/>
          </a:xfrm>
          <a:prstGeom prst="rect">
            <a:avLst/>
          </a:prstGeom>
        </p:spPr>
      </p:pic>
      <p:sp>
        <p:nvSpPr>
          <p:cNvPr id="9" name="Rectangle 8">
            <a:extLst>
              <a:ext uri="{FF2B5EF4-FFF2-40B4-BE49-F238E27FC236}">
                <a16:creationId xmlns:a16="http://schemas.microsoft.com/office/drawing/2014/main" id="{366AED8F-0F8E-4395-A388-CF72363EDA2C}"/>
              </a:ext>
            </a:extLst>
          </p:cNvPr>
          <p:cNvSpPr/>
          <p:nvPr/>
        </p:nvSpPr>
        <p:spPr>
          <a:xfrm>
            <a:off x="990522" y="2128795"/>
            <a:ext cx="1363194" cy="369332"/>
          </a:xfrm>
          <a:prstGeom prst="rect">
            <a:avLst/>
          </a:prstGeom>
        </p:spPr>
        <p:txBody>
          <a:bodyPr wrap="none">
            <a:spAutoFit/>
          </a:bodyPr>
          <a:lstStyle/>
          <a:p>
            <a:r>
              <a:rPr lang="en-US" b="1" dirty="0"/>
              <a:t>Europe level</a:t>
            </a:r>
            <a:endParaRPr lang="es-ES" b="1" dirty="0"/>
          </a:p>
        </p:txBody>
      </p:sp>
      <p:sp>
        <p:nvSpPr>
          <p:cNvPr id="18" name="Rectangle 17">
            <a:extLst>
              <a:ext uri="{FF2B5EF4-FFF2-40B4-BE49-F238E27FC236}">
                <a16:creationId xmlns:a16="http://schemas.microsoft.com/office/drawing/2014/main" id="{FC878A79-C2BA-4028-9F44-C4DEDF3B6CDC}"/>
              </a:ext>
            </a:extLst>
          </p:cNvPr>
          <p:cNvSpPr/>
          <p:nvPr/>
        </p:nvSpPr>
        <p:spPr>
          <a:xfrm>
            <a:off x="4648200" y="2128795"/>
            <a:ext cx="2765822" cy="369332"/>
          </a:xfrm>
          <a:prstGeom prst="rect">
            <a:avLst/>
          </a:prstGeom>
        </p:spPr>
        <p:txBody>
          <a:bodyPr wrap="none">
            <a:spAutoFit/>
          </a:bodyPr>
          <a:lstStyle/>
          <a:p>
            <a:r>
              <a:rPr lang="en-US" b="1" dirty="0"/>
              <a:t>Demo-site time series level</a:t>
            </a:r>
            <a:endParaRPr lang="es-ES" b="1" dirty="0"/>
          </a:p>
        </p:txBody>
      </p:sp>
      <p:sp>
        <p:nvSpPr>
          <p:cNvPr id="12" name="Rectangle 11">
            <a:extLst>
              <a:ext uri="{FF2B5EF4-FFF2-40B4-BE49-F238E27FC236}">
                <a16:creationId xmlns:a16="http://schemas.microsoft.com/office/drawing/2014/main" id="{3D2F450D-8BAA-4011-8C7D-EB2839263AB1}"/>
              </a:ext>
            </a:extLst>
          </p:cNvPr>
          <p:cNvSpPr/>
          <p:nvPr/>
        </p:nvSpPr>
        <p:spPr>
          <a:xfrm>
            <a:off x="3200400" y="2806309"/>
            <a:ext cx="5943600" cy="3046988"/>
          </a:xfrm>
          <a:prstGeom prst="rect">
            <a:avLst/>
          </a:prstGeom>
          <a:solidFill>
            <a:schemeClr val="bg1"/>
          </a:solidFill>
        </p:spPr>
        <p:txBody>
          <a:bodyPr wrap="square">
            <a:spAutoFit/>
          </a:bodyPr>
          <a:lstStyle/>
          <a:p>
            <a:r>
              <a:rPr lang="es-ES" sz="1200" dirty="0"/>
              <a:t>MEMBER  </a:t>
            </a:r>
            <a:r>
              <a:rPr lang="es-ES" sz="1200" dirty="0" err="1"/>
              <a:t>valid_date</a:t>
            </a:r>
            <a:r>
              <a:rPr lang="es-ES" sz="1200" dirty="0"/>
              <a:t>      T2M     RH2M    WSPD10M PREC    DSWRF   LON     LAT     COMPANY</a:t>
            </a:r>
          </a:p>
          <a:p>
            <a:r>
              <a:rPr lang="es-ES" sz="1200" dirty="0"/>
              <a:t>01      2018120600      10.0    78      2.8     0.0     0       0.50742 41.6625 </a:t>
            </a:r>
            <a:r>
              <a:rPr lang="es-ES" sz="1200" dirty="0" err="1"/>
              <a:t>Codorniu</a:t>
            </a:r>
            <a:endParaRPr lang="es-ES" sz="1200" dirty="0"/>
          </a:p>
          <a:p>
            <a:r>
              <a:rPr lang="es-ES" sz="1200" dirty="0"/>
              <a:t>01      2018120603      9.1     70      3.2     0.0     0       0.50742 41.6625 </a:t>
            </a:r>
            <a:r>
              <a:rPr lang="es-ES" sz="1200" dirty="0" err="1"/>
              <a:t>Codorniu</a:t>
            </a:r>
            <a:endParaRPr lang="es-ES" sz="1200" dirty="0"/>
          </a:p>
          <a:p>
            <a:r>
              <a:rPr lang="es-ES" sz="1200" dirty="0"/>
              <a:t>01      2018120606      8.4     73      3.0     0.0     0       0.50742 41.6625 </a:t>
            </a:r>
            <a:r>
              <a:rPr lang="es-ES" sz="1200" dirty="0" err="1"/>
              <a:t>Codorniu</a:t>
            </a:r>
            <a:endParaRPr lang="es-ES" sz="1200" dirty="0"/>
          </a:p>
          <a:p>
            <a:r>
              <a:rPr lang="es-ES" sz="1200" dirty="0"/>
              <a:t>01      2018120609      10.9    68      3.0     0.0     60      0.50742 41.6625 </a:t>
            </a:r>
            <a:r>
              <a:rPr lang="es-ES" sz="1200" dirty="0" err="1"/>
              <a:t>Codorniu</a:t>
            </a:r>
            <a:endParaRPr lang="es-ES" sz="1200" dirty="0"/>
          </a:p>
          <a:p>
            <a:r>
              <a:rPr lang="es-ES" sz="1200" dirty="0"/>
              <a:t>01      2018120612      15.4    60      5.8     0.0     210     0.50742 41.6625 </a:t>
            </a:r>
            <a:r>
              <a:rPr lang="es-ES" sz="1200" dirty="0" err="1"/>
              <a:t>Codorniu</a:t>
            </a:r>
            <a:endParaRPr lang="es-ES" sz="1200" dirty="0"/>
          </a:p>
          <a:p>
            <a:r>
              <a:rPr lang="es-ES" sz="1200" dirty="0">
                <a:solidFill>
                  <a:schemeClr val="tx2"/>
                </a:solidFill>
              </a:rPr>
              <a:t>01      2018120600      6.2     81      0.8     0.0     0       14.9814 41.0615 </a:t>
            </a:r>
            <a:r>
              <a:rPr lang="es-ES" sz="1200" dirty="0" err="1">
                <a:solidFill>
                  <a:schemeClr val="tx2"/>
                </a:solidFill>
              </a:rPr>
              <a:t>Mastroberardino</a:t>
            </a:r>
            <a:endParaRPr lang="es-ES" sz="1200" dirty="0">
              <a:solidFill>
                <a:schemeClr val="tx2"/>
              </a:solidFill>
            </a:endParaRPr>
          </a:p>
          <a:p>
            <a:r>
              <a:rPr lang="es-ES" sz="1200" dirty="0">
                <a:solidFill>
                  <a:schemeClr val="tx2"/>
                </a:solidFill>
              </a:rPr>
              <a:t>01      2018120603      6.3     77      0.3     0.0     0       14.9814 41.0615 </a:t>
            </a:r>
            <a:r>
              <a:rPr lang="es-ES" sz="1200" dirty="0" err="1">
                <a:solidFill>
                  <a:schemeClr val="tx2"/>
                </a:solidFill>
              </a:rPr>
              <a:t>Mastroberardino</a:t>
            </a:r>
            <a:endParaRPr lang="es-ES" sz="1200" dirty="0">
              <a:solidFill>
                <a:schemeClr val="tx2"/>
              </a:solidFill>
            </a:endParaRPr>
          </a:p>
          <a:p>
            <a:r>
              <a:rPr lang="es-ES" sz="1200" dirty="0">
                <a:solidFill>
                  <a:schemeClr val="tx2"/>
                </a:solidFill>
              </a:rPr>
              <a:t>01      2018120606      7.0     79      1.2     0.0     0       14.9814 41.0615 </a:t>
            </a:r>
            <a:r>
              <a:rPr lang="es-ES" sz="1200" dirty="0" err="1">
                <a:solidFill>
                  <a:schemeClr val="tx2"/>
                </a:solidFill>
              </a:rPr>
              <a:t>Mastroberardino</a:t>
            </a:r>
            <a:endParaRPr lang="es-ES" sz="1200" dirty="0">
              <a:solidFill>
                <a:schemeClr val="tx2"/>
              </a:solidFill>
            </a:endParaRPr>
          </a:p>
          <a:p>
            <a:r>
              <a:rPr lang="es-ES" sz="1200" dirty="0">
                <a:solidFill>
                  <a:schemeClr val="tx2"/>
                </a:solidFill>
              </a:rPr>
              <a:t>01      2018120609      11.4    70      2.8     0.0     140     14.9814 41.0615 </a:t>
            </a:r>
            <a:r>
              <a:rPr lang="es-ES" sz="1200" dirty="0" err="1">
                <a:solidFill>
                  <a:schemeClr val="tx2"/>
                </a:solidFill>
              </a:rPr>
              <a:t>Mastroberardino</a:t>
            </a:r>
            <a:endParaRPr lang="es-ES" sz="1200" dirty="0">
              <a:solidFill>
                <a:schemeClr val="tx2"/>
              </a:solidFill>
            </a:endParaRPr>
          </a:p>
          <a:p>
            <a:r>
              <a:rPr lang="es-ES" sz="1200" dirty="0">
                <a:solidFill>
                  <a:schemeClr val="tx2"/>
                </a:solidFill>
              </a:rPr>
              <a:t>01      2018120612      13.7    57      3.6     0.0     280     14.9814 41.0615 </a:t>
            </a:r>
            <a:r>
              <a:rPr lang="es-ES" sz="1200" dirty="0" err="1">
                <a:solidFill>
                  <a:schemeClr val="tx2"/>
                </a:solidFill>
              </a:rPr>
              <a:t>Mastroberardino</a:t>
            </a:r>
            <a:endParaRPr lang="es-ES" sz="1200" dirty="0">
              <a:solidFill>
                <a:schemeClr val="tx2"/>
              </a:solidFill>
            </a:endParaRPr>
          </a:p>
          <a:p>
            <a:r>
              <a:rPr lang="es-ES" sz="1200" dirty="0"/>
              <a:t>01      2018120600      6.7     94      0.5     0.0     0       -7.1091 41.2484 </a:t>
            </a:r>
            <a:r>
              <a:rPr lang="es-ES" sz="1200" dirty="0" err="1"/>
              <a:t>Symington</a:t>
            </a:r>
            <a:endParaRPr lang="es-ES" sz="1200" dirty="0"/>
          </a:p>
          <a:p>
            <a:r>
              <a:rPr lang="es-ES" sz="1200" dirty="0"/>
              <a:t>01      2018120603      6.5     95      0.9     0.0     0       -7.1091 41.2484 </a:t>
            </a:r>
            <a:r>
              <a:rPr lang="es-ES" sz="1200" dirty="0" err="1"/>
              <a:t>Symington</a:t>
            </a:r>
            <a:endParaRPr lang="es-ES" sz="1200" dirty="0"/>
          </a:p>
          <a:p>
            <a:r>
              <a:rPr lang="es-ES" sz="1200" dirty="0"/>
              <a:t>01      2018120606      5.9     96      1.0     0.0     0       -7.1091 41.2484 </a:t>
            </a:r>
            <a:r>
              <a:rPr lang="es-ES" sz="1200" dirty="0" err="1"/>
              <a:t>Symington</a:t>
            </a:r>
            <a:endParaRPr lang="es-ES" sz="1200" dirty="0"/>
          </a:p>
          <a:p>
            <a:r>
              <a:rPr lang="es-ES" sz="1200" dirty="0"/>
              <a:t>01      2018120609      8.8     97      0.8     0.0     30      -7.1091 41.2484 </a:t>
            </a:r>
            <a:r>
              <a:rPr lang="es-ES" sz="1200" dirty="0" err="1"/>
              <a:t>Symington</a:t>
            </a:r>
            <a:endParaRPr lang="es-ES" sz="1200" dirty="0"/>
          </a:p>
          <a:p>
            <a:r>
              <a:rPr lang="es-ES" sz="1200" dirty="0"/>
              <a:t>01      2018120612      14.5    71      1.5     0.0     180     -7.1091 41.2484 </a:t>
            </a:r>
            <a:r>
              <a:rPr lang="es-ES" sz="1200" dirty="0" err="1"/>
              <a:t>Symington</a:t>
            </a:r>
            <a:endParaRPr lang="es-ES" sz="1200" dirty="0"/>
          </a:p>
        </p:txBody>
      </p:sp>
      <p:sp>
        <p:nvSpPr>
          <p:cNvPr id="7" name="Rectangle 6">
            <a:extLst>
              <a:ext uri="{FF2B5EF4-FFF2-40B4-BE49-F238E27FC236}">
                <a16:creationId xmlns:a16="http://schemas.microsoft.com/office/drawing/2014/main" id="{4BE55405-C2B8-9041-8AA0-649274B910F7}"/>
              </a:ext>
            </a:extLst>
          </p:cNvPr>
          <p:cNvSpPr/>
          <p:nvPr/>
        </p:nvSpPr>
        <p:spPr>
          <a:xfrm>
            <a:off x="7086600" y="126474"/>
            <a:ext cx="1814993"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76065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1" name="Straight Connector 8">
            <a:extLst>
              <a:ext uri="{FF2B5EF4-FFF2-40B4-BE49-F238E27FC236}">
                <a16:creationId xmlns:a16="http://schemas.microsoft.com/office/drawing/2014/main" id="{09D421D8-F2B7-4EDF-B39E-1F85E809DD62}"/>
              </a:ext>
            </a:extLst>
          </p:cNvPr>
          <p:cNvCxnSpPr>
            <a:cxnSpLocks/>
            <a:stCxn id="35" idx="2"/>
          </p:cNvCxnSpPr>
          <p:nvPr/>
        </p:nvCxnSpPr>
        <p:spPr>
          <a:xfrm>
            <a:off x="668575" y="2618150"/>
            <a:ext cx="2379425" cy="0"/>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rmAutofit/>
          </a:bodyPr>
          <a:lstStyle/>
          <a:p>
            <a:r>
              <a:rPr lang="en-US" sz="2800" b="0" dirty="0"/>
              <a:t>T2.2 – Next steps</a:t>
            </a:r>
            <a:endParaRPr lang="ca-ES" sz="2800" b="0" dirty="0"/>
          </a:p>
        </p:txBody>
      </p:sp>
      <p:sp>
        <p:nvSpPr>
          <p:cNvPr id="35" name="Oval 24">
            <a:extLst>
              <a:ext uri="{FF2B5EF4-FFF2-40B4-BE49-F238E27FC236}">
                <a16:creationId xmlns:a16="http://schemas.microsoft.com/office/drawing/2014/main" id="{3F136E67-C419-4B41-8D83-887D900C66A9}"/>
              </a:ext>
            </a:extLst>
          </p:cNvPr>
          <p:cNvSpPr/>
          <p:nvPr/>
        </p:nvSpPr>
        <p:spPr>
          <a:xfrm>
            <a:off x="668575" y="2474134"/>
            <a:ext cx="288032" cy="288032"/>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it-IT" sz="1200" dirty="0">
                <a:solidFill>
                  <a:schemeClr val="tx1"/>
                </a:solidFill>
                <a:latin typeface="Arial" panose="020B0604020202020204" pitchFamily="34" charset="0"/>
                <a:cs typeface="Arial" panose="020B0604020202020204" pitchFamily="34" charset="0"/>
              </a:rPr>
              <a:t>1</a:t>
            </a:r>
          </a:p>
        </p:txBody>
      </p:sp>
      <p:sp>
        <p:nvSpPr>
          <p:cNvPr id="66" name="Oval 25">
            <a:extLst>
              <a:ext uri="{FF2B5EF4-FFF2-40B4-BE49-F238E27FC236}">
                <a16:creationId xmlns:a16="http://schemas.microsoft.com/office/drawing/2014/main" id="{DC675390-5D9F-41BD-BD44-FDDD67E997FC}"/>
              </a:ext>
            </a:extLst>
          </p:cNvPr>
          <p:cNvSpPr/>
          <p:nvPr/>
        </p:nvSpPr>
        <p:spPr>
          <a:xfrm>
            <a:off x="1230382" y="2474134"/>
            <a:ext cx="288032" cy="288032"/>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it-IT" sz="1200" dirty="0">
                <a:solidFill>
                  <a:schemeClr val="tx1"/>
                </a:solidFill>
                <a:latin typeface="Arial" panose="020B0604020202020204" pitchFamily="34" charset="0"/>
                <a:cs typeface="Arial" panose="020B0604020202020204" pitchFamily="34" charset="0"/>
              </a:rPr>
              <a:t>2</a:t>
            </a:r>
          </a:p>
        </p:txBody>
      </p:sp>
      <p:sp>
        <p:nvSpPr>
          <p:cNvPr id="69" name="TextBox 40">
            <a:extLst>
              <a:ext uri="{FF2B5EF4-FFF2-40B4-BE49-F238E27FC236}">
                <a16:creationId xmlns:a16="http://schemas.microsoft.com/office/drawing/2014/main" id="{DA7A09F8-7886-46F0-8FD3-27BECAA77DBF}"/>
              </a:ext>
            </a:extLst>
          </p:cNvPr>
          <p:cNvSpPr txBox="1"/>
          <p:nvPr/>
        </p:nvSpPr>
        <p:spPr>
          <a:xfrm>
            <a:off x="511179" y="2923287"/>
            <a:ext cx="603815" cy="246221"/>
          </a:xfrm>
          <a:prstGeom prst="rect">
            <a:avLst/>
          </a:prstGeom>
          <a:noFill/>
        </p:spPr>
        <p:txBody>
          <a:bodyPr wrap="square" rtlCol="0">
            <a:spAutoFit/>
          </a:bodyPr>
          <a:lstStyle/>
          <a:p>
            <a:pPr algn="ctr"/>
            <a:r>
              <a:rPr lang="en-US" sz="1000" dirty="0">
                <a:solidFill>
                  <a:srgbClr val="4D4D4D">
                    <a:lumMod val="75000"/>
                  </a:srgbClr>
                </a:solidFill>
              </a:rPr>
              <a:t>JAN</a:t>
            </a:r>
          </a:p>
        </p:txBody>
      </p:sp>
      <p:sp>
        <p:nvSpPr>
          <p:cNvPr id="70" name="TextBox 41">
            <a:extLst>
              <a:ext uri="{FF2B5EF4-FFF2-40B4-BE49-F238E27FC236}">
                <a16:creationId xmlns:a16="http://schemas.microsoft.com/office/drawing/2014/main" id="{8773C5BB-64DD-431B-877E-64FACDF80E09}"/>
              </a:ext>
            </a:extLst>
          </p:cNvPr>
          <p:cNvSpPr txBox="1"/>
          <p:nvPr/>
        </p:nvSpPr>
        <p:spPr>
          <a:xfrm>
            <a:off x="1072490" y="2923287"/>
            <a:ext cx="603815" cy="246221"/>
          </a:xfrm>
          <a:prstGeom prst="rect">
            <a:avLst/>
          </a:prstGeom>
          <a:noFill/>
        </p:spPr>
        <p:txBody>
          <a:bodyPr wrap="square" rtlCol="0">
            <a:spAutoFit/>
          </a:bodyPr>
          <a:lstStyle/>
          <a:p>
            <a:pPr algn="ctr"/>
            <a:r>
              <a:rPr lang="en-US" sz="1000" dirty="0">
                <a:solidFill>
                  <a:srgbClr val="4D4D4D">
                    <a:lumMod val="75000"/>
                  </a:srgbClr>
                </a:solidFill>
              </a:rPr>
              <a:t>FEB</a:t>
            </a:r>
          </a:p>
        </p:txBody>
      </p:sp>
      <p:sp>
        <p:nvSpPr>
          <p:cNvPr id="71" name="Oval 25">
            <a:extLst>
              <a:ext uri="{FF2B5EF4-FFF2-40B4-BE49-F238E27FC236}">
                <a16:creationId xmlns:a16="http://schemas.microsoft.com/office/drawing/2014/main" id="{0A9885A5-F8AF-48F4-ADFA-D5B4C33E120F}"/>
              </a:ext>
            </a:extLst>
          </p:cNvPr>
          <p:cNvSpPr/>
          <p:nvPr/>
        </p:nvSpPr>
        <p:spPr>
          <a:xfrm>
            <a:off x="1828800" y="2474134"/>
            <a:ext cx="288032" cy="288032"/>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it-IT" sz="1200" dirty="0">
                <a:solidFill>
                  <a:schemeClr val="tx1"/>
                </a:solidFill>
                <a:latin typeface="Arial" panose="020B0604020202020204" pitchFamily="34" charset="0"/>
                <a:cs typeface="Arial" panose="020B0604020202020204" pitchFamily="34" charset="0"/>
              </a:rPr>
              <a:t>3</a:t>
            </a:r>
          </a:p>
        </p:txBody>
      </p:sp>
      <p:sp>
        <p:nvSpPr>
          <p:cNvPr id="72" name="Oval 25">
            <a:extLst>
              <a:ext uri="{FF2B5EF4-FFF2-40B4-BE49-F238E27FC236}">
                <a16:creationId xmlns:a16="http://schemas.microsoft.com/office/drawing/2014/main" id="{F0F41922-E1DC-405A-8B1A-4EB3B59E083D}"/>
              </a:ext>
            </a:extLst>
          </p:cNvPr>
          <p:cNvSpPr/>
          <p:nvPr/>
        </p:nvSpPr>
        <p:spPr>
          <a:xfrm>
            <a:off x="2438400" y="2474134"/>
            <a:ext cx="288032" cy="288032"/>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it-IT" sz="1200" dirty="0">
                <a:solidFill>
                  <a:schemeClr val="tx1"/>
                </a:solidFill>
                <a:latin typeface="Arial" panose="020B0604020202020204" pitchFamily="34" charset="0"/>
                <a:cs typeface="Arial" panose="020B0604020202020204" pitchFamily="34" charset="0"/>
              </a:rPr>
              <a:t>4</a:t>
            </a:r>
          </a:p>
        </p:txBody>
      </p:sp>
      <p:sp>
        <p:nvSpPr>
          <p:cNvPr id="73" name="Oval 25">
            <a:extLst>
              <a:ext uri="{FF2B5EF4-FFF2-40B4-BE49-F238E27FC236}">
                <a16:creationId xmlns:a16="http://schemas.microsoft.com/office/drawing/2014/main" id="{97B1B320-E2C4-414B-B4D6-3786630601E2}"/>
              </a:ext>
            </a:extLst>
          </p:cNvPr>
          <p:cNvSpPr/>
          <p:nvPr/>
        </p:nvSpPr>
        <p:spPr>
          <a:xfrm>
            <a:off x="3031232" y="2474134"/>
            <a:ext cx="288032" cy="288032"/>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it-IT" sz="1200" dirty="0">
                <a:solidFill>
                  <a:schemeClr val="tx1"/>
                </a:solidFill>
                <a:latin typeface="Arial" panose="020B0604020202020204" pitchFamily="34" charset="0"/>
                <a:cs typeface="Arial" panose="020B0604020202020204" pitchFamily="34" charset="0"/>
              </a:rPr>
              <a:t>5</a:t>
            </a:r>
          </a:p>
        </p:txBody>
      </p:sp>
      <p:sp>
        <p:nvSpPr>
          <p:cNvPr id="74" name="TextBox 29">
            <a:extLst>
              <a:ext uri="{FF2B5EF4-FFF2-40B4-BE49-F238E27FC236}">
                <a16:creationId xmlns:a16="http://schemas.microsoft.com/office/drawing/2014/main" id="{9736CF65-2399-44F7-9C9B-5BFC99A5E35D}"/>
              </a:ext>
            </a:extLst>
          </p:cNvPr>
          <p:cNvSpPr txBox="1"/>
          <p:nvPr/>
        </p:nvSpPr>
        <p:spPr>
          <a:xfrm>
            <a:off x="1641192" y="2009295"/>
            <a:ext cx="685800" cy="338554"/>
          </a:xfrm>
          <a:prstGeom prst="rect">
            <a:avLst/>
          </a:prstGeom>
          <a:noFill/>
        </p:spPr>
        <p:txBody>
          <a:bodyPr wrap="square" rtlCol="0">
            <a:spAutoFit/>
          </a:bodyPr>
          <a:lstStyle/>
          <a:p>
            <a:r>
              <a:rPr lang="en-US" sz="1600" b="1" dirty="0">
                <a:solidFill>
                  <a:srgbClr val="4D4D4D">
                    <a:lumMod val="75000"/>
                  </a:srgbClr>
                </a:solidFill>
              </a:rPr>
              <a:t>2019</a:t>
            </a:r>
          </a:p>
        </p:txBody>
      </p:sp>
      <p:sp>
        <p:nvSpPr>
          <p:cNvPr id="75" name="TextBox 41">
            <a:extLst>
              <a:ext uri="{FF2B5EF4-FFF2-40B4-BE49-F238E27FC236}">
                <a16:creationId xmlns:a16="http://schemas.microsoft.com/office/drawing/2014/main" id="{CBAAD704-9831-4F72-AE2C-C306574A44CA}"/>
              </a:ext>
            </a:extLst>
          </p:cNvPr>
          <p:cNvSpPr txBox="1"/>
          <p:nvPr/>
        </p:nvSpPr>
        <p:spPr>
          <a:xfrm>
            <a:off x="1682185" y="2913713"/>
            <a:ext cx="603815" cy="246221"/>
          </a:xfrm>
          <a:prstGeom prst="rect">
            <a:avLst/>
          </a:prstGeom>
          <a:noFill/>
        </p:spPr>
        <p:txBody>
          <a:bodyPr wrap="square" rtlCol="0">
            <a:spAutoFit/>
          </a:bodyPr>
          <a:lstStyle/>
          <a:p>
            <a:pPr algn="ctr"/>
            <a:r>
              <a:rPr lang="en-US" sz="1000" dirty="0">
                <a:solidFill>
                  <a:srgbClr val="4D4D4D">
                    <a:lumMod val="75000"/>
                  </a:srgbClr>
                </a:solidFill>
              </a:rPr>
              <a:t>MAR</a:t>
            </a:r>
          </a:p>
        </p:txBody>
      </p:sp>
      <p:sp>
        <p:nvSpPr>
          <p:cNvPr id="76" name="TextBox 41">
            <a:extLst>
              <a:ext uri="{FF2B5EF4-FFF2-40B4-BE49-F238E27FC236}">
                <a16:creationId xmlns:a16="http://schemas.microsoft.com/office/drawing/2014/main" id="{D55260BF-3F25-4C9C-B536-66E0FC9D7868}"/>
              </a:ext>
            </a:extLst>
          </p:cNvPr>
          <p:cNvSpPr txBox="1"/>
          <p:nvPr/>
        </p:nvSpPr>
        <p:spPr>
          <a:xfrm>
            <a:off x="2291785" y="2913713"/>
            <a:ext cx="603815" cy="246221"/>
          </a:xfrm>
          <a:prstGeom prst="rect">
            <a:avLst/>
          </a:prstGeom>
          <a:noFill/>
        </p:spPr>
        <p:txBody>
          <a:bodyPr wrap="square" rtlCol="0">
            <a:spAutoFit/>
          </a:bodyPr>
          <a:lstStyle/>
          <a:p>
            <a:pPr algn="ctr"/>
            <a:r>
              <a:rPr lang="en-US" sz="1000" dirty="0">
                <a:solidFill>
                  <a:srgbClr val="4D4D4D">
                    <a:lumMod val="75000"/>
                  </a:srgbClr>
                </a:solidFill>
              </a:rPr>
              <a:t>APR</a:t>
            </a:r>
          </a:p>
        </p:txBody>
      </p:sp>
      <p:sp>
        <p:nvSpPr>
          <p:cNvPr id="77" name="TextBox 37">
            <a:extLst>
              <a:ext uri="{FF2B5EF4-FFF2-40B4-BE49-F238E27FC236}">
                <a16:creationId xmlns:a16="http://schemas.microsoft.com/office/drawing/2014/main" id="{A4F581CC-D78B-4E08-9579-E5501BB5F827}"/>
              </a:ext>
            </a:extLst>
          </p:cNvPr>
          <p:cNvSpPr txBox="1"/>
          <p:nvPr/>
        </p:nvSpPr>
        <p:spPr>
          <a:xfrm>
            <a:off x="2901385" y="2913713"/>
            <a:ext cx="603815" cy="246221"/>
          </a:xfrm>
          <a:prstGeom prst="rect">
            <a:avLst/>
          </a:prstGeom>
          <a:noFill/>
        </p:spPr>
        <p:txBody>
          <a:bodyPr wrap="square" rtlCol="0">
            <a:spAutoFit/>
          </a:bodyPr>
          <a:lstStyle/>
          <a:p>
            <a:pPr algn="ctr"/>
            <a:r>
              <a:rPr lang="en-US" sz="1000" dirty="0">
                <a:solidFill>
                  <a:srgbClr val="4D4D4D">
                    <a:lumMod val="75000"/>
                  </a:srgbClr>
                </a:solidFill>
              </a:rPr>
              <a:t>MAY</a:t>
            </a:r>
          </a:p>
        </p:txBody>
      </p:sp>
      <p:sp>
        <p:nvSpPr>
          <p:cNvPr id="82" name="65 Rectángulo">
            <a:extLst>
              <a:ext uri="{FF2B5EF4-FFF2-40B4-BE49-F238E27FC236}">
                <a16:creationId xmlns:a16="http://schemas.microsoft.com/office/drawing/2014/main" id="{3B6CA80F-0C27-4D12-8B61-F3C3F485207B}"/>
              </a:ext>
            </a:extLst>
          </p:cNvPr>
          <p:cNvSpPr/>
          <p:nvPr/>
        </p:nvSpPr>
        <p:spPr>
          <a:xfrm>
            <a:off x="457200" y="3492421"/>
            <a:ext cx="3465411" cy="2289858"/>
          </a:xfrm>
          <a:prstGeom prst="rect">
            <a:avLst/>
          </a:prstGeom>
        </p:spPr>
        <p:txBody>
          <a:bodyPr wrap="square">
            <a:spAutoFit/>
          </a:bodyPr>
          <a:lstStyle/>
          <a:p>
            <a:pPr>
              <a:spcBef>
                <a:spcPct val="20000"/>
              </a:spcBef>
              <a:buClr>
                <a:srgbClr val="0F689B"/>
              </a:buClr>
              <a:buFontTx/>
              <a:buChar char="•"/>
            </a:pPr>
            <a:r>
              <a:rPr lang="en-US" altLang="en-US" sz="1400" b="1" dirty="0">
                <a:latin typeface="Calibri" pitchFamily="34" charset="0"/>
              </a:rPr>
              <a:t> Short-term model bias reduction :</a:t>
            </a:r>
          </a:p>
          <a:p>
            <a:pPr marL="180975" lvl="1">
              <a:spcBef>
                <a:spcPct val="20000"/>
              </a:spcBef>
              <a:buClr>
                <a:srgbClr val="0F689B"/>
              </a:buClr>
              <a:buFontTx/>
              <a:buChar char="•"/>
            </a:pPr>
            <a:r>
              <a:rPr lang="en-US" altLang="en-US" sz="1400" dirty="0">
                <a:latin typeface="Calibri" pitchFamily="34" charset="0"/>
              </a:rPr>
              <a:t> Best WRF model configuration.</a:t>
            </a:r>
          </a:p>
          <a:p>
            <a:pPr marL="180975" lvl="1">
              <a:spcBef>
                <a:spcPct val="20000"/>
              </a:spcBef>
              <a:buClr>
                <a:srgbClr val="0F689B"/>
              </a:buClr>
              <a:buFontTx/>
              <a:buChar char="•"/>
            </a:pPr>
            <a:r>
              <a:rPr lang="en-US" altLang="en-US" sz="1400" dirty="0"/>
              <a:t> </a:t>
            </a:r>
            <a:r>
              <a:rPr lang="es-ES" sz="1400" dirty="0"/>
              <a:t>WRF Data </a:t>
            </a:r>
            <a:r>
              <a:rPr lang="es-ES" sz="1400" dirty="0" err="1"/>
              <a:t>Assimilation</a:t>
            </a:r>
            <a:r>
              <a:rPr lang="es-ES" sz="1400" dirty="0"/>
              <a:t> </a:t>
            </a:r>
            <a:r>
              <a:rPr lang="es-ES" sz="1400" dirty="0" err="1"/>
              <a:t>System</a:t>
            </a:r>
            <a:r>
              <a:rPr lang="es-ES" sz="1400" dirty="0"/>
              <a:t> (data</a:t>
            </a:r>
            <a:r>
              <a:rPr lang="en-US" altLang="en-US" sz="1400" dirty="0">
                <a:latin typeface="Calibri" pitchFamily="34" charset="0"/>
              </a:rPr>
              <a:t> from satellites, METAR, RAOB and weather stations)</a:t>
            </a:r>
          </a:p>
          <a:p>
            <a:pPr marL="180975" lvl="1">
              <a:spcBef>
                <a:spcPct val="20000"/>
              </a:spcBef>
              <a:buClr>
                <a:srgbClr val="0F689B"/>
              </a:buClr>
              <a:buFontTx/>
              <a:buChar char="•"/>
            </a:pPr>
            <a:r>
              <a:rPr lang="en-US" altLang="en-US" sz="1400" dirty="0">
                <a:latin typeface="Calibri" pitchFamily="34" charset="0"/>
              </a:rPr>
              <a:t> Background Error Covariance.</a:t>
            </a:r>
          </a:p>
          <a:p>
            <a:pPr marL="180975" lvl="1">
              <a:spcBef>
                <a:spcPct val="20000"/>
              </a:spcBef>
              <a:buClr>
                <a:srgbClr val="0F689B"/>
              </a:buClr>
              <a:buFontTx/>
              <a:buChar char="•"/>
            </a:pPr>
            <a:endParaRPr lang="en-US" altLang="en-US" sz="1400" dirty="0">
              <a:latin typeface="Calibri" pitchFamily="34" charset="0"/>
            </a:endParaRPr>
          </a:p>
          <a:p>
            <a:pPr marL="0" lvl="1">
              <a:spcBef>
                <a:spcPct val="20000"/>
              </a:spcBef>
              <a:buClr>
                <a:srgbClr val="0F689B"/>
              </a:buClr>
              <a:buFontTx/>
              <a:buChar char="•"/>
              <a:tabLst>
                <a:tab pos="0" algn="l"/>
              </a:tabLst>
            </a:pPr>
            <a:r>
              <a:rPr lang="en-US" altLang="en-US" sz="1400" b="1" dirty="0">
                <a:latin typeface="Calibri" pitchFamily="34" charset="0"/>
              </a:rPr>
              <a:t> Update D2.2.</a:t>
            </a:r>
          </a:p>
          <a:p>
            <a:pPr marL="180975" lvl="1">
              <a:spcBef>
                <a:spcPct val="20000"/>
              </a:spcBef>
              <a:buClr>
                <a:srgbClr val="0F689B"/>
              </a:buClr>
              <a:buFontTx/>
              <a:buChar char="•"/>
            </a:pPr>
            <a:endParaRPr lang="en-US" altLang="en-US" sz="1400" dirty="0">
              <a:latin typeface="Calibri" pitchFamily="34" charset="0"/>
            </a:endParaRPr>
          </a:p>
        </p:txBody>
      </p:sp>
      <p:pic>
        <p:nvPicPr>
          <p:cNvPr id="4" name="Picture 3">
            <a:extLst>
              <a:ext uri="{FF2B5EF4-FFF2-40B4-BE49-F238E27FC236}">
                <a16:creationId xmlns:a16="http://schemas.microsoft.com/office/drawing/2014/main" id="{0C918C7C-44AF-4320-9490-B39C8EE7E95E}"/>
              </a:ext>
            </a:extLst>
          </p:cNvPr>
          <p:cNvPicPr>
            <a:picLocks noChangeAspect="1"/>
          </p:cNvPicPr>
          <p:nvPr/>
        </p:nvPicPr>
        <p:blipFill>
          <a:blip r:embed="rId2"/>
          <a:stretch>
            <a:fillRect/>
          </a:stretch>
        </p:blipFill>
        <p:spPr>
          <a:xfrm>
            <a:off x="4124325" y="3200400"/>
            <a:ext cx="4562475" cy="2435607"/>
          </a:xfrm>
          <a:prstGeom prst="rect">
            <a:avLst/>
          </a:prstGeom>
        </p:spPr>
      </p:pic>
      <p:sp>
        <p:nvSpPr>
          <p:cNvPr id="5" name="Right Brace 4">
            <a:extLst>
              <a:ext uri="{FF2B5EF4-FFF2-40B4-BE49-F238E27FC236}">
                <a16:creationId xmlns:a16="http://schemas.microsoft.com/office/drawing/2014/main" id="{7436766E-68E2-450E-AFE8-7CC402140426}"/>
              </a:ext>
            </a:extLst>
          </p:cNvPr>
          <p:cNvSpPr/>
          <p:nvPr/>
        </p:nvSpPr>
        <p:spPr>
          <a:xfrm>
            <a:off x="3810001" y="4038600"/>
            <a:ext cx="228600" cy="990600"/>
          </a:xfrm>
          <a:prstGeom prst="righ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b="1" dirty="0"/>
          </a:p>
        </p:txBody>
      </p:sp>
      <p:sp>
        <p:nvSpPr>
          <p:cNvPr id="18" name="Rectangle 17">
            <a:extLst>
              <a:ext uri="{FF2B5EF4-FFF2-40B4-BE49-F238E27FC236}">
                <a16:creationId xmlns:a16="http://schemas.microsoft.com/office/drawing/2014/main" id="{FCB67860-26CF-0848-99AB-059B3660D77B}"/>
              </a:ext>
            </a:extLst>
          </p:cNvPr>
          <p:cNvSpPr/>
          <p:nvPr/>
        </p:nvSpPr>
        <p:spPr>
          <a:xfrm>
            <a:off x="7086600" y="126474"/>
            <a:ext cx="1814993"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43893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368683" y="3373600"/>
            <a:ext cx="4413117" cy="775597"/>
          </a:xfrm>
          <a:prstGeom prst="rect">
            <a:avLst/>
          </a:prstGeom>
        </p:spPr>
        <p:txBody>
          <a:bodyPr wrap="square" lIns="0" tIns="0" rIns="0" bIns="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IN" sz="2800" b="1" i="0" u="none" strike="noStrike" kern="1200" cap="none" spc="0" normalizeH="0" baseline="0" noProof="0" dirty="0">
                <a:ln>
                  <a:noFill/>
                </a:ln>
                <a:solidFill>
                  <a:prstClr val="black"/>
                </a:solidFill>
                <a:effectLst/>
                <a:uLnTx/>
                <a:uFillTx/>
                <a:latin typeface="Calibri"/>
                <a:ea typeface="Lato Light" panose="020F0502020204030203" pitchFamily="34" charset="0"/>
                <a:cs typeface="Lato Light" panose="020F0502020204030203" pitchFamily="34" charset="0"/>
              </a:rPr>
              <a:t>Ignasi </a:t>
            </a:r>
            <a:r>
              <a:rPr kumimoji="0" lang="en-IN" sz="2800" b="1" i="0" u="none" strike="noStrike" kern="1200" cap="none" spc="0" normalizeH="0" baseline="0" noProof="0" dirty="0" err="1">
                <a:ln>
                  <a:noFill/>
                </a:ln>
                <a:solidFill>
                  <a:prstClr val="black"/>
                </a:solidFill>
                <a:effectLst/>
                <a:uLnTx/>
                <a:uFillTx/>
                <a:latin typeface="Calibri"/>
                <a:ea typeface="Lato Light" panose="020F0502020204030203" pitchFamily="34" charset="0"/>
                <a:cs typeface="Lato Light" panose="020F0502020204030203" pitchFamily="34" charset="0"/>
              </a:rPr>
              <a:t>Porras</a:t>
            </a:r>
            <a:endParaRPr kumimoji="0" lang="en-IN" sz="2800" b="1" i="0" u="none" strike="noStrike" kern="1200" cap="none" spc="0" normalizeH="0" baseline="0" noProof="0" dirty="0">
              <a:ln>
                <a:noFill/>
              </a:ln>
              <a:solidFill>
                <a:prstClr val="black"/>
              </a:solidFill>
              <a:effectLst/>
              <a:uLnTx/>
              <a:uFillTx/>
              <a:latin typeface="Calibri"/>
              <a:ea typeface="Lato Light" panose="020F0502020204030203" pitchFamily="34" charset="0"/>
              <a:cs typeface="Lato Light" panose="020F0502020204030203"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IN" sz="2800" b="0" i="0" u="none" strike="noStrike" kern="1200" cap="none" spc="0" normalizeH="0" baseline="0" noProof="0" dirty="0">
                <a:ln>
                  <a:noFill/>
                </a:ln>
                <a:solidFill>
                  <a:prstClr val="black"/>
                </a:solidFill>
                <a:effectLst/>
                <a:uLnTx/>
                <a:uFillTx/>
                <a:latin typeface="Consolas" pitchFamily="49" charset="0"/>
                <a:ea typeface="Lato Light" panose="020F0502020204030203" pitchFamily="34" charset="0"/>
                <a:cs typeface="Consolas" pitchFamily="49" charset="0"/>
              </a:rPr>
              <a:t>iporras@meteosim.com</a:t>
            </a:r>
          </a:p>
        </p:txBody>
      </p:sp>
      <p:sp>
        <p:nvSpPr>
          <p:cNvPr id="3" name="Title 1"/>
          <p:cNvSpPr txBox="1">
            <a:spLocks/>
          </p:cNvSpPr>
          <p:nvPr/>
        </p:nvSpPr>
        <p:spPr>
          <a:xfrm>
            <a:off x="2368683" y="2667000"/>
            <a:ext cx="4413117" cy="332399"/>
          </a:xfrm>
          <a:prstGeom prst="rect">
            <a:avLst/>
          </a:prstGeom>
        </p:spPr>
        <p:txBody>
          <a:bodyPr wrap="square" lIns="0" tIns="0" rIns="0" bIns="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IN" sz="2400" b="0" i="0" u="none" strike="noStrike" kern="1200" cap="none" spc="0" normalizeH="0" baseline="0" noProof="0" dirty="0">
                <a:ln>
                  <a:noFill/>
                </a:ln>
                <a:solidFill>
                  <a:prstClr val="black"/>
                </a:solidFill>
                <a:effectLst/>
                <a:uLnTx/>
                <a:uFillTx/>
                <a:latin typeface="Calibri"/>
                <a:ea typeface="Lato Light" panose="020F0502020204030203" pitchFamily="34" charset="0"/>
                <a:cs typeface="Lato Light" panose="020F0502020204030203" pitchFamily="34" charset="0"/>
              </a:rPr>
              <a:t>Thank you for you Attention!</a:t>
            </a:r>
          </a:p>
        </p:txBody>
      </p:sp>
    </p:spTree>
    <p:extLst>
      <p:ext uri="{BB962C8B-B14F-4D97-AF65-F5344CB8AC3E}">
        <p14:creationId xmlns:p14="http://schemas.microsoft.com/office/powerpoint/2010/main" val="8041241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2CB1E4-BB1D-4C1C-867C-48364323C3BA}"/>
              </a:ext>
            </a:extLst>
          </p:cNvPr>
          <p:cNvSpPr txBox="1"/>
          <p:nvPr/>
        </p:nvSpPr>
        <p:spPr>
          <a:xfrm>
            <a:off x="4505345" y="3657600"/>
            <a:ext cx="3762686" cy="744819"/>
          </a:xfrm>
          <a:prstGeom prst="rect">
            <a:avLst/>
          </a:prstGeom>
          <a:noFill/>
        </p:spPr>
        <p:txBody>
          <a:bodyPr wrap="square" lIns="0" tIns="0" rIns="0" bIns="0" rtlCol="0" anchor="t" anchorCtr="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ECE1">
                    <a:lumMod val="25000"/>
                  </a:srgbClr>
                </a:solidFill>
                <a:effectLst/>
                <a:uLnTx/>
                <a:uFillTx/>
                <a:latin typeface="Calibri"/>
                <a:ea typeface="Lato Light" panose="020F0502020204030203" pitchFamily="34" charset="0"/>
                <a:cs typeface="Lato Light" panose="020F0502020204030203" pitchFamily="34" charset="0"/>
              </a:rPr>
              <a:t>Technical Meeting</a:t>
            </a:r>
            <a:endParaRPr kumimoji="0" lang="en-GB" sz="2400" b="0" i="0" u="none" strike="noStrike" kern="1200" cap="none" spc="0" normalizeH="0" baseline="0" noProof="0" dirty="0">
              <a:ln>
                <a:noFill/>
              </a:ln>
              <a:solidFill>
                <a:srgbClr val="EEECE1">
                  <a:lumMod val="25000"/>
                </a:srgbClr>
              </a:solidFill>
              <a:effectLst/>
              <a:uLnTx/>
              <a:uFillTx/>
              <a:latin typeface="Calibri"/>
              <a:ea typeface="Lato Light" panose="020F0502020204030203" pitchFamily="34" charset="0"/>
              <a:cs typeface="Lato Light" panose="020F0502020204030203" pitchFamily="34" charset="0"/>
            </a:endParaRP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EECE1">
                    <a:lumMod val="25000"/>
                  </a:srgbClr>
                </a:solidFill>
                <a:effectLst/>
                <a:uLnTx/>
                <a:uFillTx/>
                <a:latin typeface="Calibri"/>
                <a:ea typeface="Lato Light" panose="020F0502020204030203" pitchFamily="34" charset="0"/>
                <a:cs typeface="Lato Light" panose="020F0502020204030203" pitchFamily="34" charset="0"/>
              </a:rPr>
              <a:t>10</a:t>
            </a:r>
            <a:r>
              <a:rPr kumimoji="0" lang="en-GB" sz="2000" b="0" i="0" u="none" strike="noStrike" kern="1200" cap="none" spc="0" normalizeH="0" baseline="30000" noProof="0" dirty="0">
                <a:ln>
                  <a:noFill/>
                </a:ln>
                <a:solidFill>
                  <a:srgbClr val="EEECE1">
                    <a:lumMod val="25000"/>
                  </a:srgbClr>
                </a:solidFill>
                <a:effectLst/>
                <a:uLnTx/>
                <a:uFillTx/>
                <a:latin typeface="Calibri"/>
                <a:ea typeface="Lato Light" panose="020F0502020204030203" pitchFamily="34" charset="0"/>
                <a:cs typeface="Lato Light" panose="020F0502020204030203" pitchFamily="34" charset="0"/>
              </a:rPr>
              <a:t>th</a:t>
            </a:r>
            <a:r>
              <a:rPr kumimoji="0" lang="en-GB" sz="2000" b="0" i="0" u="none" strike="noStrike" kern="1200" cap="none" spc="0" normalizeH="0" baseline="0" noProof="0" dirty="0">
                <a:ln>
                  <a:noFill/>
                </a:ln>
                <a:solidFill>
                  <a:srgbClr val="EEECE1">
                    <a:lumMod val="25000"/>
                  </a:srgbClr>
                </a:solidFill>
                <a:effectLst/>
                <a:uLnTx/>
                <a:uFillTx/>
                <a:latin typeface="Calibri"/>
                <a:ea typeface="Lato Light" panose="020F0502020204030203" pitchFamily="34" charset="0"/>
                <a:cs typeface="Lato Light" panose="020F0502020204030203" pitchFamily="34" charset="0"/>
              </a:rPr>
              <a:t> - 12</a:t>
            </a:r>
            <a:r>
              <a:rPr kumimoji="0" lang="en-GB" sz="2000" b="0" i="0" u="none" strike="noStrike" kern="1200" cap="none" spc="0" normalizeH="0" baseline="30000" noProof="0" dirty="0">
                <a:ln>
                  <a:noFill/>
                </a:ln>
                <a:solidFill>
                  <a:srgbClr val="EEECE1">
                    <a:lumMod val="25000"/>
                  </a:srgbClr>
                </a:solidFill>
                <a:effectLst/>
                <a:uLnTx/>
                <a:uFillTx/>
                <a:latin typeface="Calibri"/>
                <a:ea typeface="Lato Light" panose="020F0502020204030203" pitchFamily="34" charset="0"/>
                <a:cs typeface="Lato Light" panose="020F0502020204030203" pitchFamily="34" charset="0"/>
              </a:rPr>
              <a:t>th</a:t>
            </a:r>
            <a:r>
              <a:rPr kumimoji="0" lang="en-GB" sz="2000" b="0" i="0" u="none" strike="noStrike" kern="1200" cap="none" spc="0" normalizeH="0" baseline="0" noProof="0" dirty="0">
                <a:ln>
                  <a:noFill/>
                </a:ln>
                <a:solidFill>
                  <a:srgbClr val="EEECE1">
                    <a:lumMod val="25000"/>
                  </a:srgbClr>
                </a:solidFill>
                <a:effectLst/>
                <a:uLnTx/>
                <a:uFillTx/>
                <a:latin typeface="Calibri"/>
                <a:ea typeface="Lato Light" panose="020F0502020204030203" pitchFamily="34" charset="0"/>
                <a:cs typeface="Lato Light" panose="020F0502020204030203" pitchFamily="34" charset="0"/>
              </a:rPr>
              <a:t> November 2018, Naples</a:t>
            </a:r>
          </a:p>
        </p:txBody>
      </p:sp>
      <p:sp>
        <p:nvSpPr>
          <p:cNvPr id="3" name="Title 1">
            <a:extLst>
              <a:ext uri="{FF2B5EF4-FFF2-40B4-BE49-F238E27FC236}">
                <a16:creationId xmlns:a16="http://schemas.microsoft.com/office/drawing/2014/main" id="{EB5E3BFE-5934-4835-A40B-D1E3A3C4AC5E}"/>
              </a:ext>
            </a:extLst>
          </p:cNvPr>
          <p:cNvSpPr txBox="1">
            <a:spLocks/>
          </p:cNvSpPr>
          <p:nvPr/>
        </p:nvSpPr>
        <p:spPr>
          <a:xfrm>
            <a:off x="4010377" y="1775936"/>
            <a:ext cx="4752623" cy="984885"/>
          </a:xfrm>
          <a:prstGeom prst="rect">
            <a:avLst/>
          </a:prstGeom>
        </p:spPr>
        <p:txBody>
          <a:bodyPr wrap="square" lIns="0" tIns="0" rIns="0" bIns="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3200" b="1" i="0" u="none" strike="noStrike" kern="1200" cap="none" spc="0" normalizeH="0" baseline="0" noProof="0" dirty="0">
                <a:ln>
                  <a:noFill/>
                </a:ln>
                <a:solidFill>
                  <a:srgbClr val="507D2B"/>
                </a:solidFill>
                <a:effectLst/>
                <a:uLnTx/>
                <a:uFillTx/>
                <a:latin typeface="Calibri"/>
                <a:ea typeface="Lato Light" panose="020F0502020204030203" pitchFamily="34" charset="0"/>
                <a:cs typeface="Lato Light" panose="020F0502020204030203" pitchFamily="34" charset="0"/>
              </a:rPr>
              <a:t>WP2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3200" b="1" i="0" u="none" strike="noStrike" kern="1200" cap="none" spc="0" normalizeH="0" baseline="0" noProof="0" dirty="0">
                <a:ln>
                  <a:noFill/>
                </a:ln>
                <a:solidFill>
                  <a:srgbClr val="507D2B"/>
                </a:solidFill>
                <a:effectLst/>
                <a:uLnTx/>
                <a:uFillTx/>
                <a:latin typeface="Calibri"/>
                <a:ea typeface="Lato Light" panose="020F0502020204030203" pitchFamily="34" charset="0"/>
                <a:cs typeface="Lato Light" panose="020F0502020204030203" pitchFamily="34" charset="0"/>
              </a:rPr>
              <a:t>Task 2.3 &amp; 2.4</a:t>
            </a:r>
          </a:p>
        </p:txBody>
      </p:sp>
      <p:sp>
        <p:nvSpPr>
          <p:cNvPr id="4" name="Rectangle 4">
            <a:extLst>
              <a:ext uri="{FF2B5EF4-FFF2-40B4-BE49-F238E27FC236}">
                <a16:creationId xmlns:a16="http://schemas.microsoft.com/office/drawing/2014/main" id="{63CB1264-F1D3-4E43-B1CC-DDCC3F888FA1}"/>
              </a:ext>
            </a:extLst>
          </p:cNvPr>
          <p:cNvSpPr>
            <a:spLocks noChangeArrowheads="1"/>
          </p:cNvSpPr>
          <p:nvPr/>
        </p:nvSpPr>
        <p:spPr bwMode="auto">
          <a:xfrm>
            <a:off x="4010377" y="5087007"/>
            <a:ext cx="475262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000" b="1" i="0" u="none" strike="noStrike" kern="0" cap="none" spc="0" normalizeH="0" baseline="0" noProof="0" dirty="0">
                <a:ln>
                  <a:noFill/>
                </a:ln>
                <a:solidFill>
                  <a:srgbClr val="507D2B"/>
                </a:solidFill>
                <a:effectLst/>
                <a:uLnTx/>
                <a:uFillTx/>
                <a:latin typeface="Calibri"/>
                <a:ea typeface="ＭＳ Ｐゴシック" pitchFamily="34" charset="-128"/>
                <a:cs typeface="+mn-cs"/>
              </a:rPr>
              <a:t>Omar </a:t>
            </a:r>
            <a:r>
              <a:rPr kumimoji="0" lang="en-GB" altLang="en-US" sz="2000" b="1" i="0" u="none" strike="noStrike" kern="0" cap="none" spc="0" normalizeH="0" baseline="0" noProof="0" dirty="0" err="1">
                <a:ln>
                  <a:noFill/>
                </a:ln>
                <a:solidFill>
                  <a:srgbClr val="507D2B"/>
                </a:solidFill>
                <a:effectLst/>
                <a:uLnTx/>
                <a:uFillTx/>
                <a:latin typeface="Calibri"/>
                <a:ea typeface="ＭＳ Ｐゴシック" pitchFamily="34" charset="-128"/>
                <a:cs typeface="+mn-cs"/>
              </a:rPr>
              <a:t>García</a:t>
            </a:r>
            <a:r>
              <a:rPr kumimoji="0" lang="en-GB" altLang="en-US" sz="2000" b="1" i="0" u="none" strike="noStrike" kern="0" cap="none" spc="0" normalizeH="0" baseline="0" noProof="0" dirty="0">
                <a:ln>
                  <a:noFill/>
                </a:ln>
                <a:solidFill>
                  <a:srgbClr val="507D2B"/>
                </a:solidFill>
                <a:effectLst/>
                <a:uLnTx/>
                <a:uFillTx/>
                <a:latin typeface="Calibri"/>
                <a:ea typeface="ＭＳ Ｐゴシック" pitchFamily="34" charset="-128"/>
                <a:cs typeface="+mn-cs"/>
              </a:rPr>
              <a:t> Tejera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0" cap="none" spc="0" normalizeH="0" baseline="0" noProof="0" dirty="0">
                <a:ln>
                  <a:noFill/>
                </a:ln>
                <a:solidFill>
                  <a:srgbClr val="507D2B"/>
                </a:solidFill>
                <a:effectLst/>
                <a:uLnTx/>
                <a:uFillTx/>
                <a:latin typeface="Calibri"/>
                <a:ea typeface="ＭＳ Ｐゴシック" pitchFamily="34" charset="-128"/>
                <a:cs typeface="+mn-cs"/>
              </a:rPr>
              <a:t>Researcher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0" cap="none" spc="0" normalizeH="0" baseline="0" noProof="0" dirty="0">
                <a:ln>
                  <a:noFill/>
                </a:ln>
                <a:solidFill>
                  <a:srgbClr val="507D2B"/>
                </a:solidFill>
                <a:effectLst/>
                <a:uLnTx/>
                <a:uFillTx/>
                <a:latin typeface="Calibri"/>
                <a:ea typeface="ＭＳ Ｐゴシック" pitchFamily="34" charset="-128"/>
                <a:cs typeface="+mn-cs"/>
              </a:rPr>
              <a:t> omar.garcia@irta.cat</a:t>
            </a:r>
          </a:p>
        </p:txBody>
      </p:sp>
      <p:sp>
        <p:nvSpPr>
          <p:cNvPr id="5" name="Rectangle 4">
            <a:extLst>
              <a:ext uri="{FF2B5EF4-FFF2-40B4-BE49-F238E27FC236}">
                <a16:creationId xmlns:a16="http://schemas.microsoft.com/office/drawing/2014/main" id="{2FF9C30A-F07F-4EB7-9585-AE3814797278}"/>
              </a:ext>
            </a:extLst>
          </p:cNvPr>
          <p:cNvSpPr>
            <a:spLocks noChangeArrowheads="1"/>
          </p:cNvSpPr>
          <p:nvPr/>
        </p:nvSpPr>
        <p:spPr bwMode="auto">
          <a:xfrm>
            <a:off x="7453779" y="685800"/>
            <a:ext cx="1295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200" b="1" i="0" u="none" strike="noStrike" kern="0" cap="none" spc="0" normalizeH="0" baseline="0" noProof="0" dirty="0">
                <a:ln>
                  <a:noFill/>
                </a:ln>
                <a:solidFill>
                  <a:prstClr val="black"/>
                </a:solidFill>
                <a:effectLst/>
                <a:uLnTx/>
                <a:uFillTx/>
                <a:latin typeface="Calibri"/>
                <a:ea typeface="ＭＳ Ｐゴシック" pitchFamily="34" charset="-128"/>
                <a:cs typeface="+mn-cs"/>
              </a:rPr>
              <a:t>&lt;Insert here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200" b="1" i="0" u="none" strike="noStrike" kern="0" cap="none" spc="0" normalizeH="0" baseline="0" noProof="0" dirty="0">
                <a:ln>
                  <a:noFill/>
                </a:ln>
                <a:solidFill>
                  <a:prstClr val="black"/>
                </a:solidFill>
                <a:effectLst/>
                <a:uLnTx/>
                <a:uFillTx/>
                <a:latin typeface="Calibri"/>
                <a:ea typeface="ＭＳ Ｐゴシック" pitchFamily="34" charset="-128"/>
                <a:cs typeface="+mn-cs"/>
              </a:rPr>
              <a:t>Logo of the organisation&gt;</a:t>
            </a: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722650"/>
            <a:ext cx="1231426" cy="671512"/>
          </a:xfrm>
          <a:prstGeom prst="rect">
            <a:avLst/>
          </a:prstGeom>
        </p:spPr>
      </p:pic>
    </p:spTree>
    <p:extLst>
      <p:ext uri="{BB962C8B-B14F-4D97-AF65-F5344CB8AC3E}">
        <p14:creationId xmlns:p14="http://schemas.microsoft.com/office/powerpoint/2010/main" val="34829309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762000"/>
          </a:xfrm>
        </p:spPr>
        <p:txBody>
          <a:bodyPr/>
          <a:lstStyle/>
          <a:p>
            <a:r>
              <a:rPr lang="ca-ES" dirty="0" err="1"/>
              <a:t>Task’s</a:t>
            </a:r>
            <a:r>
              <a:rPr lang="ca-ES" dirty="0"/>
              <a:t> objectives</a:t>
            </a:r>
          </a:p>
        </p:txBody>
      </p:sp>
      <p:sp>
        <p:nvSpPr>
          <p:cNvPr id="3" name="Content Placeholder 2"/>
          <p:cNvSpPr>
            <a:spLocks noGrp="1"/>
          </p:cNvSpPr>
          <p:nvPr>
            <p:ph idx="1"/>
          </p:nvPr>
        </p:nvSpPr>
        <p:spPr>
          <a:xfrm>
            <a:off x="457200" y="1676400"/>
            <a:ext cx="8229600" cy="4419600"/>
          </a:xfrm>
        </p:spPr>
        <p:txBody>
          <a:bodyPr/>
          <a:lstStyle/>
          <a:p>
            <a:r>
              <a:rPr lang="en-US" dirty="0"/>
              <a:t>Task 2.3</a:t>
            </a:r>
          </a:p>
          <a:p>
            <a:pPr lvl="1"/>
            <a:r>
              <a:rPr lang="en-US" dirty="0"/>
              <a:t>Development and implementation of:</a:t>
            </a:r>
          </a:p>
          <a:p>
            <a:pPr lvl="2"/>
            <a:r>
              <a:rPr lang="en-US" dirty="0"/>
              <a:t>A model to predict bud break</a:t>
            </a:r>
          </a:p>
          <a:p>
            <a:pPr lvl="2"/>
            <a:r>
              <a:rPr lang="en-US" dirty="0"/>
              <a:t>A model to predict the different </a:t>
            </a:r>
            <a:r>
              <a:rPr lang="en-US" dirty="0" err="1"/>
              <a:t>phenological</a:t>
            </a:r>
            <a:r>
              <a:rPr lang="en-US" dirty="0"/>
              <a:t> stages (from bloom to </a:t>
            </a:r>
            <a:r>
              <a:rPr lang="en-US" dirty="0" err="1"/>
              <a:t>veraison</a:t>
            </a:r>
            <a:r>
              <a:rPr lang="en-US" dirty="0"/>
              <a:t>) </a:t>
            </a:r>
          </a:p>
          <a:p>
            <a:pPr lvl="2"/>
            <a:r>
              <a:rPr lang="en-US" dirty="0"/>
              <a:t>A model to predict harvest</a:t>
            </a:r>
          </a:p>
          <a:p>
            <a:pPr lvl="2"/>
            <a:r>
              <a:rPr lang="en-US" dirty="0"/>
              <a:t>A model to predict the leaf fall</a:t>
            </a:r>
          </a:p>
          <a:p>
            <a:r>
              <a:rPr lang="en-US" dirty="0"/>
              <a:t>Task 2.4</a:t>
            </a:r>
          </a:p>
          <a:p>
            <a:pPr lvl="1"/>
            <a:r>
              <a:rPr lang="en-US" dirty="0"/>
              <a:t>Development and implementation of:</a:t>
            </a:r>
          </a:p>
          <a:p>
            <a:pPr lvl="2"/>
            <a:r>
              <a:rPr lang="en-US" dirty="0"/>
              <a:t> A model to estimate future irrigation needs</a:t>
            </a: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2800" y="34636"/>
            <a:ext cx="1231426" cy="671512"/>
          </a:xfrm>
          <a:prstGeom prst="rect">
            <a:avLst/>
          </a:prstGeom>
        </p:spPr>
      </p:pic>
      <p:sp>
        <p:nvSpPr>
          <p:cNvPr id="5" name="Rectangle 4">
            <a:extLst>
              <a:ext uri="{FF2B5EF4-FFF2-40B4-BE49-F238E27FC236}">
                <a16:creationId xmlns:a16="http://schemas.microsoft.com/office/drawing/2014/main" id="{737D9B52-89E5-CD4D-B937-BB283EB52694}"/>
              </a:ext>
            </a:extLst>
          </p:cNvPr>
          <p:cNvSpPr/>
          <p:nvPr/>
        </p:nvSpPr>
        <p:spPr>
          <a:xfrm>
            <a:off x="8368193" y="126474"/>
            <a:ext cx="533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1483560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a-ES" dirty="0" err="1"/>
              <a:t>Task’s</a:t>
            </a:r>
            <a:r>
              <a:rPr lang="ca-ES" dirty="0"/>
              <a:t> objectives</a:t>
            </a:r>
          </a:p>
        </p:txBody>
      </p:sp>
      <p:sp>
        <p:nvSpPr>
          <p:cNvPr id="3" name="Content Placeholder 2"/>
          <p:cNvSpPr>
            <a:spLocks noGrp="1"/>
          </p:cNvSpPr>
          <p:nvPr>
            <p:ph idx="1"/>
          </p:nvPr>
        </p:nvSpPr>
        <p:spPr/>
        <p:txBody>
          <a:bodyPr/>
          <a:lstStyle/>
          <a:p>
            <a:r>
              <a:rPr lang="en-US" dirty="0"/>
              <a:t>Task 2.3</a:t>
            </a:r>
          </a:p>
          <a:p>
            <a:pPr lvl="1"/>
            <a:r>
              <a:rPr lang="en-US" dirty="0"/>
              <a:t>Development and implementation of</a:t>
            </a:r>
          </a:p>
          <a:p>
            <a:pPr lvl="2"/>
            <a:r>
              <a:rPr lang="en-US" dirty="0"/>
              <a:t>A model to predict bud break</a:t>
            </a:r>
          </a:p>
          <a:p>
            <a:pPr lvl="2"/>
            <a:r>
              <a:rPr lang="en-US" dirty="0"/>
              <a:t>A model to predict the different </a:t>
            </a:r>
            <a:r>
              <a:rPr lang="en-US" dirty="0" err="1"/>
              <a:t>phenological</a:t>
            </a:r>
            <a:r>
              <a:rPr lang="en-US" dirty="0"/>
              <a:t> stages (from bloom to </a:t>
            </a:r>
            <a:r>
              <a:rPr lang="en-US" dirty="0" err="1"/>
              <a:t>veraison</a:t>
            </a:r>
            <a:r>
              <a:rPr lang="en-US" dirty="0"/>
              <a:t>) </a:t>
            </a:r>
          </a:p>
          <a:p>
            <a:pPr lvl="2"/>
            <a:r>
              <a:rPr lang="en-US" dirty="0">
                <a:solidFill>
                  <a:schemeClr val="bg1">
                    <a:lumMod val="65000"/>
                  </a:schemeClr>
                </a:solidFill>
              </a:rPr>
              <a:t>A model to predict Harvest</a:t>
            </a:r>
          </a:p>
          <a:p>
            <a:pPr lvl="2"/>
            <a:r>
              <a:rPr lang="en-US" dirty="0">
                <a:solidFill>
                  <a:schemeClr val="bg1">
                    <a:lumMod val="65000"/>
                  </a:schemeClr>
                </a:solidFill>
              </a:rPr>
              <a:t>A model to predict the leaf fall</a:t>
            </a:r>
          </a:p>
          <a:p>
            <a:r>
              <a:rPr lang="en-US" dirty="0"/>
              <a:t>Task 2.4</a:t>
            </a:r>
          </a:p>
          <a:p>
            <a:pPr lvl="1"/>
            <a:r>
              <a:rPr lang="en-US" dirty="0"/>
              <a:t>Development and implementation of </a:t>
            </a:r>
          </a:p>
          <a:p>
            <a:pPr lvl="2"/>
            <a:r>
              <a:rPr lang="en-US" dirty="0"/>
              <a:t>A model to estimate future irrigation needs</a:t>
            </a: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6600" y="20782"/>
            <a:ext cx="1231426" cy="671512"/>
          </a:xfrm>
          <a:prstGeom prst="rect">
            <a:avLst/>
          </a:prstGeom>
        </p:spPr>
      </p:pic>
      <p:sp>
        <p:nvSpPr>
          <p:cNvPr id="5" name="Rectangle 4">
            <a:extLst>
              <a:ext uri="{FF2B5EF4-FFF2-40B4-BE49-F238E27FC236}">
                <a16:creationId xmlns:a16="http://schemas.microsoft.com/office/drawing/2014/main" id="{245270FE-8F0C-9840-A0F7-3B3D6C2A249D}"/>
              </a:ext>
            </a:extLst>
          </p:cNvPr>
          <p:cNvSpPr/>
          <p:nvPr/>
        </p:nvSpPr>
        <p:spPr>
          <a:xfrm>
            <a:off x="8305800" y="126474"/>
            <a:ext cx="533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0339787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ca-ES" dirty="0" err="1"/>
              <a:t>Task’s</a:t>
            </a:r>
            <a:r>
              <a:rPr lang="ca-ES" dirty="0"/>
              <a:t> objectives</a:t>
            </a:r>
            <a:endParaRPr lang="en-US" dirty="0"/>
          </a:p>
        </p:txBody>
      </p:sp>
      <p:pic>
        <p:nvPicPr>
          <p:cNvPr id="6" name="Marcador de contenido 5"/>
          <p:cNvPicPr>
            <a:picLocks noGrp="1" noChangeAspect="1"/>
          </p:cNvPicPr>
          <p:nvPr>
            <p:ph idx="1"/>
          </p:nvPr>
        </p:nvPicPr>
        <p:blipFill>
          <a:blip r:embed="rId2"/>
          <a:stretch>
            <a:fillRect/>
          </a:stretch>
        </p:blipFill>
        <p:spPr>
          <a:xfrm>
            <a:off x="3228213" y="2285998"/>
            <a:ext cx="2419350" cy="1895475"/>
          </a:xfrm>
          <a:prstGeom prst="rect">
            <a:avLst/>
          </a:prstGeom>
        </p:spPr>
      </p:pic>
      <p:sp>
        <p:nvSpPr>
          <p:cNvPr id="4" name="CuadroTexto 3"/>
          <p:cNvSpPr txBox="1"/>
          <p:nvPr/>
        </p:nvSpPr>
        <p:spPr>
          <a:xfrm>
            <a:off x="155575" y="2910569"/>
            <a:ext cx="2286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F81BD">
                    <a:lumMod val="75000"/>
                  </a:srgbClr>
                </a:solidFill>
                <a:effectLst/>
                <a:uLnTx/>
                <a:uFillTx/>
                <a:latin typeface="Calibri"/>
                <a:ea typeface="+mn-ea"/>
                <a:cs typeface="+mn-cs"/>
              </a:rPr>
              <a:t>Weather Forecasts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F81BD">
                    <a:lumMod val="75000"/>
                  </a:srgbClr>
                </a:solidFill>
                <a:effectLst/>
                <a:uLnTx/>
                <a:uFillTx/>
                <a:latin typeface="Calibri"/>
                <a:ea typeface="+mn-ea"/>
                <a:cs typeface="+mn-cs"/>
              </a:rPr>
              <a:t>(BSC &amp; </a:t>
            </a:r>
            <a:r>
              <a:rPr kumimoji="0" lang="en-US" sz="1800" b="1" i="0" u="none" strike="noStrike" kern="1200" cap="none" spc="0" normalizeH="0" baseline="0" noProof="0" dirty="0" err="1">
                <a:ln>
                  <a:noFill/>
                </a:ln>
                <a:solidFill>
                  <a:srgbClr val="4F81BD">
                    <a:lumMod val="75000"/>
                  </a:srgbClr>
                </a:solidFill>
                <a:effectLst/>
                <a:uLnTx/>
                <a:uFillTx/>
                <a:latin typeface="Calibri"/>
                <a:ea typeface="+mn-ea"/>
                <a:cs typeface="+mn-cs"/>
              </a:rPr>
              <a:t>MeteoSim</a:t>
            </a:r>
            <a:r>
              <a:rPr kumimoji="0" lang="en-US" sz="1800" b="1" i="0" u="none" strike="noStrike" kern="1200" cap="none" spc="0" normalizeH="0" baseline="0" noProof="0" dirty="0">
                <a:ln>
                  <a:noFill/>
                </a:ln>
                <a:solidFill>
                  <a:srgbClr val="4F81BD">
                    <a:lumMod val="75000"/>
                  </a:srgbClr>
                </a:solidFill>
                <a:effectLst/>
                <a:uLnTx/>
                <a:uFillTx/>
                <a:latin typeface="Calibri"/>
                <a:ea typeface="+mn-ea"/>
                <a:cs typeface="+mn-cs"/>
              </a:rPr>
              <a:t>)</a:t>
            </a:r>
          </a:p>
        </p:txBody>
      </p:sp>
      <p:sp>
        <p:nvSpPr>
          <p:cNvPr id="5" name="Flecha derecha 4"/>
          <p:cNvSpPr/>
          <p:nvPr/>
        </p:nvSpPr>
        <p:spPr>
          <a:xfrm>
            <a:off x="2362200" y="3081336"/>
            <a:ext cx="704088"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CuadroTexto 6"/>
          <p:cNvSpPr txBox="1"/>
          <p:nvPr/>
        </p:nvSpPr>
        <p:spPr>
          <a:xfrm>
            <a:off x="3228213" y="4343400"/>
            <a:ext cx="256298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F81BD">
                    <a:lumMod val="75000"/>
                  </a:srgbClr>
                </a:solidFill>
                <a:effectLst/>
                <a:uLnTx/>
                <a:uFillTx/>
                <a:latin typeface="Calibri"/>
                <a:ea typeface="+mn-ea"/>
                <a:cs typeface="+mn-cs"/>
              </a:rPr>
              <a:t> Run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F81BD">
                    <a:lumMod val="75000"/>
                  </a:srgbClr>
                </a:solidFill>
                <a:effectLst/>
                <a:uLnTx/>
                <a:uFillTx/>
                <a:latin typeface="Calibri"/>
                <a:ea typeface="+mn-ea"/>
                <a:cs typeface="+mn-cs"/>
              </a:rPr>
              <a:t>IRTA &amp; UNAP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F81BD">
                    <a:lumMod val="75000"/>
                  </a:srgbClr>
                </a:solidFill>
                <a:effectLst/>
                <a:uLnTx/>
                <a:uFillTx/>
                <a:latin typeface="Calibri"/>
                <a:ea typeface="+mn-ea"/>
                <a:cs typeface="+mn-cs"/>
              </a:rPr>
              <a:t> models</a:t>
            </a:r>
          </a:p>
        </p:txBody>
      </p:sp>
      <p:sp>
        <p:nvSpPr>
          <p:cNvPr id="8" name="Flecha derecha 7"/>
          <p:cNvSpPr/>
          <p:nvPr/>
        </p:nvSpPr>
        <p:spPr>
          <a:xfrm>
            <a:off x="5791200" y="3081336"/>
            <a:ext cx="838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CuadroTexto 9"/>
          <p:cNvSpPr txBox="1"/>
          <p:nvPr/>
        </p:nvSpPr>
        <p:spPr>
          <a:xfrm>
            <a:off x="6208395" y="4329887"/>
            <a:ext cx="256298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F81BD">
                    <a:lumMod val="75000"/>
                  </a:srgbClr>
                </a:solidFill>
                <a:effectLst/>
                <a:uLnTx/>
                <a:uFillTx/>
                <a:latin typeface="Calibri"/>
                <a:ea typeface="+mn-ea"/>
                <a:cs typeface="+mn-cs"/>
              </a:rPr>
              <a:t>Provide recommendations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F81BD">
                    <a:lumMod val="75000"/>
                  </a:srgbClr>
                </a:solidFill>
                <a:effectLst/>
                <a:uLnTx/>
                <a:uFillTx/>
                <a:latin typeface="Calibri"/>
                <a:ea typeface="+mn-ea"/>
                <a:cs typeface="+mn-cs"/>
              </a:rPr>
              <a:t> to the end users</a:t>
            </a:r>
          </a:p>
        </p:txBody>
      </p:sp>
      <p:sp>
        <p:nvSpPr>
          <p:cNvPr id="11" name="AutoShape 2" descr="Resultado de imagen de farmer harvesting grap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Imagen 11"/>
          <p:cNvPicPr>
            <a:picLocks noChangeAspect="1"/>
          </p:cNvPicPr>
          <p:nvPr/>
        </p:nvPicPr>
        <p:blipFill>
          <a:blip r:embed="rId3"/>
          <a:stretch>
            <a:fillRect/>
          </a:stretch>
        </p:blipFill>
        <p:spPr>
          <a:xfrm>
            <a:off x="6858000" y="2239160"/>
            <a:ext cx="1545336" cy="2063103"/>
          </a:xfrm>
          <a:prstGeom prst="rect">
            <a:avLst/>
          </a:prstGeom>
        </p:spPr>
      </p:pic>
      <p:pic>
        <p:nvPicPr>
          <p:cNvPr id="13" name="Imagen 5">
            <a:extLst>
              <a:ext uri="{FF2B5EF4-FFF2-40B4-BE49-F238E27FC236}">
                <a16:creationId xmlns:a16="http://schemas.microsoft.com/office/drawing/2014/main" id="{991F7F4A-47AA-6E43-B13A-31AE347C56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800" y="-6927"/>
            <a:ext cx="1231426" cy="671512"/>
          </a:xfrm>
          <a:prstGeom prst="rect">
            <a:avLst/>
          </a:prstGeom>
        </p:spPr>
      </p:pic>
      <p:sp>
        <p:nvSpPr>
          <p:cNvPr id="14" name="Rectangle 13">
            <a:extLst>
              <a:ext uri="{FF2B5EF4-FFF2-40B4-BE49-F238E27FC236}">
                <a16:creationId xmlns:a16="http://schemas.microsoft.com/office/drawing/2014/main" id="{49E7FE96-EB4C-5B45-9ADC-DE4A9A71F3B6}"/>
              </a:ext>
            </a:extLst>
          </p:cNvPr>
          <p:cNvSpPr/>
          <p:nvPr/>
        </p:nvSpPr>
        <p:spPr>
          <a:xfrm>
            <a:off x="8368193" y="126474"/>
            <a:ext cx="533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9119508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a-ES" dirty="0" err="1"/>
              <a:t>Presentation</a:t>
            </a:r>
            <a:r>
              <a:rPr lang="ca-ES" dirty="0"/>
              <a:t> </a:t>
            </a:r>
            <a:r>
              <a:rPr lang="ca-ES" dirty="0" err="1"/>
              <a:t>Index</a:t>
            </a:r>
            <a:endParaRPr lang="ca-ES" dirty="0"/>
          </a:p>
        </p:txBody>
      </p:sp>
      <p:sp>
        <p:nvSpPr>
          <p:cNvPr id="3" name="Content Placeholder 2"/>
          <p:cNvSpPr>
            <a:spLocks noGrp="1"/>
          </p:cNvSpPr>
          <p:nvPr>
            <p:ph idx="1"/>
          </p:nvPr>
        </p:nvSpPr>
        <p:spPr>
          <a:xfrm>
            <a:off x="457200" y="1905000"/>
            <a:ext cx="8229600" cy="4191000"/>
          </a:xfrm>
        </p:spPr>
        <p:txBody>
          <a:bodyPr lIns="2556000"/>
          <a:lstStyle/>
          <a:p>
            <a:pPr marL="514350" indent="-514350">
              <a:lnSpc>
                <a:spcPct val="200000"/>
              </a:lnSpc>
              <a:spcBef>
                <a:spcPts val="1000"/>
              </a:spcBef>
              <a:spcAft>
                <a:spcPts val="1000"/>
              </a:spcAft>
              <a:buFont typeface="+mj-lt"/>
              <a:buAutoNum type="alphaLcParenR"/>
            </a:pPr>
            <a:r>
              <a:rPr lang="en-US" dirty="0"/>
              <a:t>What have we done</a:t>
            </a:r>
          </a:p>
          <a:p>
            <a:pPr marL="514350" indent="-514350">
              <a:lnSpc>
                <a:spcPct val="200000"/>
              </a:lnSpc>
              <a:spcBef>
                <a:spcPts val="1000"/>
              </a:spcBef>
              <a:spcAft>
                <a:spcPts val="1000"/>
              </a:spcAft>
              <a:buFont typeface="+mj-lt"/>
              <a:buAutoNum type="alphaLcParenR"/>
            </a:pPr>
            <a:r>
              <a:rPr lang="en-US" dirty="0"/>
              <a:t>Where are we</a:t>
            </a:r>
          </a:p>
          <a:p>
            <a:pPr marL="514350" indent="-514350">
              <a:lnSpc>
                <a:spcPct val="200000"/>
              </a:lnSpc>
              <a:spcBef>
                <a:spcPts val="1000"/>
              </a:spcBef>
              <a:spcAft>
                <a:spcPts val="1000"/>
              </a:spcAft>
              <a:buFont typeface="+mj-lt"/>
              <a:buAutoNum type="alphaLcParenR"/>
            </a:pPr>
            <a:r>
              <a:rPr lang="en-US" dirty="0"/>
              <a:t>Future work</a:t>
            </a: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2800" y="0"/>
            <a:ext cx="1231426" cy="671512"/>
          </a:xfrm>
          <a:prstGeom prst="rect">
            <a:avLst/>
          </a:prstGeom>
        </p:spPr>
      </p:pic>
      <p:sp>
        <p:nvSpPr>
          <p:cNvPr id="5" name="Rectangle 4">
            <a:extLst>
              <a:ext uri="{FF2B5EF4-FFF2-40B4-BE49-F238E27FC236}">
                <a16:creationId xmlns:a16="http://schemas.microsoft.com/office/drawing/2014/main" id="{CA4857E2-DFBD-3B4E-B1A4-CC3181A84E51}"/>
              </a:ext>
            </a:extLst>
          </p:cNvPr>
          <p:cNvSpPr/>
          <p:nvPr/>
        </p:nvSpPr>
        <p:spPr>
          <a:xfrm>
            <a:off x="8368193" y="126474"/>
            <a:ext cx="533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451129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ca-ES" dirty="0" err="1"/>
              <a:t>What</a:t>
            </a:r>
            <a:r>
              <a:rPr lang="ca-ES" dirty="0"/>
              <a:t> </a:t>
            </a:r>
            <a:r>
              <a:rPr lang="ca-ES" dirty="0" err="1"/>
              <a:t>have</a:t>
            </a:r>
            <a:r>
              <a:rPr lang="ca-ES" dirty="0"/>
              <a:t> </a:t>
            </a:r>
            <a:r>
              <a:rPr lang="ca-ES" dirty="0" err="1"/>
              <a:t>we</a:t>
            </a:r>
            <a:r>
              <a:rPr lang="ca-ES" dirty="0"/>
              <a:t> </a:t>
            </a:r>
            <a:r>
              <a:rPr lang="ca-ES" dirty="0" err="1"/>
              <a:t>done</a:t>
            </a:r>
            <a:endParaRPr lang="ca-ES" dirty="0"/>
          </a:p>
        </p:txBody>
      </p:sp>
      <p:sp>
        <p:nvSpPr>
          <p:cNvPr id="3" name="Content Placeholder 2"/>
          <p:cNvSpPr>
            <a:spLocks noGrp="1"/>
          </p:cNvSpPr>
          <p:nvPr>
            <p:ph idx="1"/>
          </p:nvPr>
        </p:nvSpPr>
        <p:spPr/>
        <p:txBody>
          <a:bodyPr/>
          <a:lstStyle/>
          <a:p>
            <a:pPr>
              <a:lnSpc>
                <a:spcPct val="200000"/>
              </a:lnSpc>
              <a:spcBef>
                <a:spcPts val="1000"/>
              </a:spcBef>
              <a:spcAft>
                <a:spcPts val="1000"/>
              </a:spcAft>
            </a:pPr>
            <a:r>
              <a:rPr lang="en-US" dirty="0"/>
              <a:t>First approach. </a:t>
            </a:r>
          </a:p>
          <a:p>
            <a:pPr lvl="1">
              <a:lnSpc>
                <a:spcPct val="200000"/>
              </a:lnSpc>
              <a:spcBef>
                <a:spcPts val="1000"/>
              </a:spcBef>
              <a:spcAft>
                <a:spcPts val="1000"/>
              </a:spcAft>
            </a:pPr>
            <a:r>
              <a:rPr lang="en-US" sz="2000" dirty="0"/>
              <a:t>Bud Break</a:t>
            </a:r>
            <a:r>
              <a:rPr lang="en-US" sz="1400" dirty="0"/>
              <a:t>  	                 </a:t>
            </a:r>
            <a:r>
              <a:rPr lang="en-US" sz="2000" dirty="0"/>
              <a:t>BRIN (</a:t>
            </a:r>
            <a:r>
              <a:rPr lang="en-US" sz="2000" dirty="0" err="1"/>
              <a:t>García</a:t>
            </a:r>
            <a:r>
              <a:rPr lang="en-US" sz="2000" dirty="0"/>
              <a:t> de </a:t>
            </a:r>
            <a:r>
              <a:rPr lang="en-US" sz="2000" dirty="0" err="1"/>
              <a:t>Cortazar-Atauri</a:t>
            </a:r>
            <a:r>
              <a:rPr lang="en-US" sz="2000" dirty="0"/>
              <a:t> et al, 2009)</a:t>
            </a:r>
          </a:p>
          <a:p>
            <a:pPr lvl="1">
              <a:lnSpc>
                <a:spcPct val="200000"/>
              </a:lnSpc>
              <a:spcBef>
                <a:spcPts val="1000"/>
              </a:spcBef>
              <a:spcAft>
                <a:spcPts val="1000"/>
              </a:spcAft>
            </a:pPr>
            <a:r>
              <a:rPr lang="ca-ES" sz="2000" dirty="0" err="1"/>
              <a:t>Phenology</a:t>
            </a:r>
            <a:r>
              <a:rPr lang="ca-ES" sz="2000" dirty="0"/>
              <a:t>		            Berry model (Parker et al, 2011)</a:t>
            </a:r>
          </a:p>
          <a:p>
            <a:pPr lvl="1">
              <a:lnSpc>
                <a:spcPct val="200000"/>
              </a:lnSpc>
              <a:spcBef>
                <a:spcPts val="1000"/>
              </a:spcBef>
              <a:spcAft>
                <a:spcPts val="1000"/>
              </a:spcAft>
            </a:pPr>
            <a:r>
              <a:rPr lang="ca-ES" sz="2000" dirty="0" err="1"/>
              <a:t>Irrigation</a:t>
            </a:r>
            <a:r>
              <a:rPr lang="ca-ES" sz="2000" dirty="0"/>
              <a:t> 		             VSIM (Williams &amp; </a:t>
            </a:r>
            <a:r>
              <a:rPr lang="ca-ES" sz="2000" dirty="0" err="1"/>
              <a:t>Ayars</a:t>
            </a:r>
            <a:r>
              <a:rPr lang="ca-ES" sz="2000" dirty="0"/>
              <a:t>, 2005)</a:t>
            </a:r>
          </a:p>
          <a:p>
            <a:pPr marL="0" indent="0">
              <a:lnSpc>
                <a:spcPct val="200000"/>
              </a:lnSpc>
              <a:spcBef>
                <a:spcPts val="1000"/>
              </a:spcBef>
              <a:spcAft>
                <a:spcPts val="1000"/>
              </a:spcAft>
              <a:buNone/>
            </a:pPr>
            <a:endParaRPr lang="ca-ES" dirty="0"/>
          </a:p>
        </p:txBody>
      </p:sp>
      <p:sp>
        <p:nvSpPr>
          <p:cNvPr id="7" name="Flecha derecha 6"/>
          <p:cNvSpPr/>
          <p:nvPr/>
        </p:nvSpPr>
        <p:spPr>
          <a:xfrm>
            <a:off x="2663952" y="3361944"/>
            <a:ext cx="9144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lecha derecha 7"/>
          <p:cNvSpPr/>
          <p:nvPr/>
        </p:nvSpPr>
        <p:spPr>
          <a:xfrm>
            <a:off x="2667000" y="4209288"/>
            <a:ext cx="9144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lecha derecha 8"/>
          <p:cNvSpPr/>
          <p:nvPr/>
        </p:nvSpPr>
        <p:spPr>
          <a:xfrm>
            <a:off x="2667000" y="5105400"/>
            <a:ext cx="9144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Imagen 5">
            <a:extLst>
              <a:ext uri="{FF2B5EF4-FFF2-40B4-BE49-F238E27FC236}">
                <a16:creationId xmlns:a16="http://schemas.microsoft.com/office/drawing/2014/main" id="{EC77CFCD-C0FD-154E-91E2-A2E0FA4DFE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2800" y="0"/>
            <a:ext cx="1231426" cy="671512"/>
          </a:xfrm>
          <a:prstGeom prst="rect">
            <a:avLst/>
          </a:prstGeom>
        </p:spPr>
      </p:pic>
      <p:sp>
        <p:nvSpPr>
          <p:cNvPr id="11" name="Rectangle 10">
            <a:extLst>
              <a:ext uri="{FF2B5EF4-FFF2-40B4-BE49-F238E27FC236}">
                <a16:creationId xmlns:a16="http://schemas.microsoft.com/office/drawing/2014/main" id="{28E07899-2BEC-1D4F-BC40-BCFF8591B6EA}"/>
              </a:ext>
            </a:extLst>
          </p:cNvPr>
          <p:cNvSpPr/>
          <p:nvPr/>
        </p:nvSpPr>
        <p:spPr>
          <a:xfrm>
            <a:off x="8368193" y="126474"/>
            <a:ext cx="533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2394818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ca-ES" dirty="0" err="1"/>
              <a:t>What</a:t>
            </a:r>
            <a:r>
              <a:rPr lang="ca-ES" dirty="0"/>
              <a:t> </a:t>
            </a:r>
            <a:r>
              <a:rPr lang="ca-ES" dirty="0" err="1"/>
              <a:t>have</a:t>
            </a:r>
            <a:r>
              <a:rPr lang="ca-ES" dirty="0"/>
              <a:t> </a:t>
            </a:r>
            <a:r>
              <a:rPr lang="ca-ES" dirty="0" err="1"/>
              <a:t>we</a:t>
            </a:r>
            <a:r>
              <a:rPr lang="ca-ES" dirty="0"/>
              <a:t> </a:t>
            </a:r>
            <a:r>
              <a:rPr lang="ca-ES" dirty="0" err="1"/>
              <a:t>done</a:t>
            </a:r>
            <a:endParaRPr lang="ca-ES" dirty="0"/>
          </a:p>
        </p:txBody>
      </p:sp>
      <p:sp>
        <p:nvSpPr>
          <p:cNvPr id="4" name="CuadroTexto 3"/>
          <p:cNvSpPr txBox="1"/>
          <p:nvPr/>
        </p:nvSpPr>
        <p:spPr>
          <a:xfrm>
            <a:off x="380999" y="2090112"/>
            <a:ext cx="2438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F81BD">
                    <a:lumMod val="50000"/>
                  </a:srgbClr>
                </a:solidFill>
                <a:effectLst/>
                <a:uLnTx/>
                <a:uFillTx/>
                <a:latin typeface="Calibri"/>
                <a:ea typeface="+mn-ea"/>
                <a:cs typeface="+mn-cs"/>
              </a:rPr>
              <a:t>Seasonal weather forecasts</a:t>
            </a:r>
          </a:p>
        </p:txBody>
      </p:sp>
      <p:sp>
        <p:nvSpPr>
          <p:cNvPr id="5" name="CuadroTexto 4"/>
          <p:cNvSpPr txBox="1"/>
          <p:nvPr/>
        </p:nvSpPr>
        <p:spPr>
          <a:xfrm>
            <a:off x="5535207" y="1936224"/>
            <a:ext cx="22860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F81BD">
                    <a:lumMod val="50000"/>
                  </a:srgbClr>
                </a:solidFill>
                <a:effectLst/>
                <a:uLnTx/>
                <a:uFillTx/>
                <a:latin typeface="Calibri"/>
                <a:ea typeface="+mn-ea"/>
                <a:cs typeface="+mn-cs"/>
              </a:rPr>
              <a:t>Bud break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F81BD">
                    <a:lumMod val="50000"/>
                  </a:srgbClr>
                </a:solidFill>
                <a:effectLst/>
                <a:uLnTx/>
                <a:uFillTx/>
                <a:latin typeface="Calibri"/>
                <a:ea typeface="+mn-ea"/>
                <a:cs typeface="+mn-cs"/>
              </a:rPr>
              <a:t>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F81BD">
                    <a:lumMod val="50000"/>
                  </a:srgbClr>
                </a:solidFill>
                <a:effectLst/>
                <a:uLnTx/>
                <a:uFillTx/>
                <a:latin typeface="Calibri"/>
                <a:ea typeface="+mn-ea"/>
                <a:cs typeface="+mn-cs"/>
              </a:rPr>
              <a:t>Phenology model</a:t>
            </a:r>
          </a:p>
        </p:txBody>
      </p:sp>
      <p:sp>
        <p:nvSpPr>
          <p:cNvPr id="10" name="Flecha derecha 9"/>
          <p:cNvSpPr/>
          <p:nvPr/>
        </p:nvSpPr>
        <p:spPr>
          <a:xfrm rot="5400000">
            <a:off x="1179485" y="3202014"/>
            <a:ext cx="717947" cy="4861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CuadroTexto 10"/>
          <p:cNvSpPr txBox="1"/>
          <p:nvPr/>
        </p:nvSpPr>
        <p:spPr>
          <a:xfrm>
            <a:off x="814558" y="3804046"/>
            <a:ext cx="15476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F81BD">
                    <a:lumMod val="50000"/>
                  </a:srgbClr>
                </a:solidFill>
                <a:effectLst/>
                <a:uLnTx/>
                <a:uFillTx/>
                <a:latin typeface="Calibri"/>
                <a:ea typeface="+mn-ea"/>
                <a:cs typeface="+mn-cs"/>
              </a:rPr>
              <a:t>Temperature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F81BD">
                    <a:lumMod val="50000"/>
                  </a:srgbClr>
                </a:solidFill>
                <a:effectLst/>
                <a:uLnTx/>
                <a:uFillTx/>
                <a:latin typeface="Calibri"/>
                <a:ea typeface="+mn-ea"/>
                <a:cs typeface="+mn-cs"/>
              </a:rPr>
              <a:t>Monthly Basis</a:t>
            </a:r>
          </a:p>
        </p:txBody>
      </p:sp>
      <p:sp>
        <p:nvSpPr>
          <p:cNvPr id="12" name="CuadroTexto 11"/>
          <p:cNvSpPr txBox="1"/>
          <p:nvPr/>
        </p:nvSpPr>
        <p:spPr>
          <a:xfrm>
            <a:off x="5571782" y="3810142"/>
            <a:ext cx="22098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F81BD">
                    <a:lumMod val="50000"/>
                  </a:srgbClr>
                </a:solidFill>
                <a:effectLst/>
                <a:uLnTx/>
                <a:uFillTx/>
                <a:latin typeface="Calibri"/>
                <a:ea typeface="+mn-ea"/>
                <a:cs typeface="+mn-cs"/>
              </a:rPr>
              <a:t>Temperature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F81BD">
                    <a:lumMod val="50000"/>
                  </a:srgbClr>
                </a:solidFill>
                <a:effectLst/>
                <a:uLnTx/>
                <a:uFillTx/>
                <a:latin typeface="Calibri"/>
                <a:ea typeface="+mn-ea"/>
                <a:cs typeface="+mn-cs"/>
              </a:rPr>
              <a:t>Daily Basis</a:t>
            </a:r>
          </a:p>
        </p:txBody>
      </p:sp>
      <p:sp>
        <p:nvSpPr>
          <p:cNvPr id="15" name="Flecha derecha 14"/>
          <p:cNvSpPr/>
          <p:nvPr/>
        </p:nvSpPr>
        <p:spPr>
          <a:xfrm rot="5400000">
            <a:off x="6317709" y="3202014"/>
            <a:ext cx="717947" cy="4861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Flecha izquierda y derecha 2"/>
          <p:cNvSpPr/>
          <p:nvPr/>
        </p:nvSpPr>
        <p:spPr>
          <a:xfrm>
            <a:off x="2971800" y="3804046"/>
            <a:ext cx="2599982" cy="64633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Señal de prohibido 6"/>
          <p:cNvSpPr/>
          <p:nvPr/>
        </p:nvSpPr>
        <p:spPr>
          <a:xfrm>
            <a:off x="3669811" y="3555711"/>
            <a:ext cx="1143000" cy="1143000"/>
          </a:xfrm>
          <a:prstGeom prst="noSmoking">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Imagen 5">
            <a:extLst>
              <a:ext uri="{FF2B5EF4-FFF2-40B4-BE49-F238E27FC236}">
                <a16:creationId xmlns:a16="http://schemas.microsoft.com/office/drawing/2014/main" id="{023A0788-09E1-814B-8D2C-5BFD251E26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2800" y="0"/>
            <a:ext cx="1231426" cy="671512"/>
          </a:xfrm>
          <a:prstGeom prst="rect">
            <a:avLst/>
          </a:prstGeom>
        </p:spPr>
      </p:pic>
      <p:sp>
        <p:nvSpPr>
          <p:cNvPr id="14" name="Rectangle 13">
            <a:extLst>
              <a:ext uri="{FF2B5EF4-FFF2-40B4-BE49-F238E27FC236}">
                <a16:creationId xmlns:a16="http://schemas.microsoft.com/office/drawing/2014/main" id="{8632716E-6F37-3D46-9BD8-62FD3B0BD6D7}"/>
              </a:ext>
            </a:extLst>
          </p:cNvPr>
          <p:cNvSpPr/>
          <p:nvPr/>
        </p:nvSpPr>
        <p:spPr>
          <a:xfrm>
            <a:off x="8368193" y="126474"/>
            <a:ext cx="533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0029626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a-ES" dirty="0"/>
              <a:t>Gantt </a:t>
            </a:r>
            <a:r>
              <a:rPr lang="ca-ES" dirty="0" err="1"/>
              <a:t>Diagram</a:t>
            </a:r>
            <a:r>
              <a:rPr lang="ca-ES" dirty="0"/>
              <a:t> of WP2</a:t>
            </a:r>
          </a:p>
        </p:txBody>
      </p:sp>
      <p:sp>
        <p:nvSpPr>
          <p:cNvPr id="3" name="Content Placeholder 2"/>
          <p:cNvSpPr>
            <a:spLocks noGrp="1"/>
          </p:cNvSpPr>
          <p:nvPr>
            <p:ph idx="1"/>
          </p:nvPr>
        </p:nvSpPr>
        <p:spPr/>
        <p:txBody>
          <a:bodyPr/>
          <a:lstStyle/>
          <a:p>
            <a:pPr marL="0" indent="0">
              <a:buNone/>
            </a:pPr>
            <a:endParaRPr lang="ca-ES" dirty="0"/>
          </a:p>
          <a:p>
            <a:pPr marL="0" indent="0">
              <a:buNone/>
            </a:pPr>
            <a:endParaRPr lang="ca-ES" dirty="0"/>
          </a:p>
        </p:txBody>
      </p:sp>
      <p:sp>
        <p:nvSpPr>
          <p:cNvPr id="14" name="TextBox 13"/>
          <p:cNvSpPr txBox="1"/>
          <p:nvPr/>
        </p:nvSpPr>
        <p:spPr>
          <a:xfrm>
            <a:off x="8378372" y="368765"/>
            <a:ext cx="184666" cy="369332"/>
          </a:xfrm>
          <a:prstGeom prst="rect">
            <a:avLst/>
          </a:prstGeom>
          <a:noFill/>
        </p:spPr>
        <p:txBody>
          <a:bodyPr wrap="none" rtlCol="0">
            <a:spAutoFit/>
          </a:bodyPr>
          <a:lstStyle/>
          <a:p>
            <a:endParaRPr lang="ca-ES" dirty="0"/>
          </a:p>
        </p:txBody>
      </p:sp>
      <p:grpSp>
        <p:nvGrpSpPr>
          <p:cNvPr id="23" name="Group 22"/>
          <p:cNvGrpSpPr/>
          <p:nvPr/>
        </p:nvGrpSpPr>
        <p:grpSpPr>
          <a:xfrm>
            <a:off x="457200" y="2629475"/>
            <a:ext cx="8195906" cy="2704525"/>
            <a:chOff x="490894" y="2770207"/>
            <a:chExt cx="8195906" cy="2704525"/>
          </a:xfrm>
        </p:grpSpPr>
        <p:grpSp>
          <p:nvGrpSpPr>
            <p:cNvPr id="5" name="Group 4"/>
            <p:cNvGrpSpPr/>
            <p:nvPr/>
          </p:nvGrpSpPr>
          <p:grpSpPr>
            <a:xfrm>
              <a:off x="490894" y="2770207"/>
              <a:ext cx="8195906" cy="2145303"/>
              <a:chOff x="1969796" y="1899651"/>
              <a:chExt cx="5997510" cy="1529349"/>
            </a:xfrm>
          </p:grpSpPr>
          <p:pic>
            <p:nvPicPr>
              <p:cNvPr id="7" name="Picture 6" descr="gant_wp2focus.png"/>
              <p:cNvPicPr>
                <a:picLocks noChangeAspect="1"/>
              </p:cNvPicPr>
              <p:nvPr/>
            </p:nvPicPr>
            <p:blipFill rotWithShape="1">
              <a:blip r:embed="rId3" cstate="print">
                <a:extLst>
                  <a:ext uri="{28A0092B-C50C-407E-A947-70E740481C1C}">
                    <a14:useLocalDpi xmlns:a14="http://schemas.microsoft.com/office/drawing/2010/main" val="0"/>
                  </a:ext>
                </a:extLst>
              </a:blip>
              <a:srcRect r="33590"/>
              <a:stretch/>
            </p:blipFill>
            <p:spPr>
              <a:xfrm>
                <a:off x="2193202" y="1899651"/>
                <a:ext cx="5774104" cy="295415"/>
              </a:xfrm>
              <a:prstGeom prst="rect">
                <a:avLst/>
              </a:prstGeom>
            </p:spPr>
          </p:pic>
          <p:pic>
            <p:nvPicPr>
              <p:cNvPr id="9" name="Picture 8" descr="wp2_focus.png"/>
              <p:cNvPicPr>
                <a:picLocks noChangeAspect="1"/>
              </p:cNvPicPr>
              <p:nvPr/>
            </p:nvPicPr>
            <p:blipFill rotWithShape="1">
              <a:blip r:embed="rId4" cstate="print">
                <a:extLst>
                  <a:ext uri="{28A0092B-C50C-407E-A947-70E740481C1C}">
                    <a14:useLocalDpi xmlns:a14="http://schemas.microsoft.com/office/drawing/2010/main" val="0"/>
                  </a:ext>
                </a:extLst>
              </a:blip>
              <a:srcRect l="14491" r="28050"/>
              <a:stretch/>
            </p:blipFill>
            <p:spPr>
              <a:xfrm>
                <a:off x="1969796" y="2272105"/>
                <a:ext cx="5997510" cy="1156895"/>
              </a:xfrm>
              <a:prstGeom prst="rect">
                <a:avLst/>
              </a:prstGeom>
            </p:spPr>
          </p:pic>
          <p:sp>
            <p:nvSpPr>
              <p:cNvPr id="10" name="Rectangle 9"/>
              <p:cNvSpPr/>
              <p:nvPr/>
            </p:nvSpPr>
            <p:spPr>
              <a:xfrm>
                <a:off x="4590553" y="2360975"/>
                <a:ext cx="613370" cy="271609"/>
              </a:xfrm>
              <a:prstGeom prst="rect">
                <a:avLst/>
              </a:prstGeom>
              <a:noFill/>
              <a:ln w="38100" cmpd="sng">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ca-ES"/>
              </a:p>
            </p:txBody>
          </p:sp>
        </p:grpSp>
        <p:sp>
          <p:nvSpPr>
            <p:cNvPr id="20" name="TextBox 19"/>
            <p:cNvSpPr txBox="1"/>
            <p:nvPr/>
          </p:nvSpPr>
          <p:spPr>
            <a:xfrm>
              <a:off x="858358" y="5105400"/>
              <a:ext cx="26670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ca-ES" dirty="0"/>
                <a:t>2017</a:t>
              </a:r>
            </a:p>
          </p:txBody>
        </p:sp>
        <p:sp>
          <p:nvSpPr>
            <p:cNvPr id="21" name="TextBox 20"/>
            <p:cNvSpPr txBox="1"/>
            <p:nvPr/>
          </p:nvSpPr>
          <p:spPr>
            <a:xfrm>
              <a:off x="3520926" y="5105400"/>
              <a:ext cx="3870474"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ca-ES" dirty="0"/>
                <a:t>2018</a:t>
              </a:r>
            </a:p>
          </p:txBody>
        </p:sp>
        <p:sp>
          <p:nvSpPr>
            <p:cNvPr id="22" name="TextBox 21"/>
            <p:cNvSpPr txBox="1"/>
            <p:nvPr/>
          </p:nvSpPr>
          <p:spPr>
            <a:xfrm>
              <a:off x="7391400" y="5105400"/>
              <a:ext cx="12954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ca-ES" dirty="0"/>
                <a:t>2019</a:t>
              </a:r>
            </a:p>
          </p:txBody>
        </p:sp>
      </p:grpSp>
      <p:sp>
        <p:nvSpPr>
          <p:cNvPr id="13" name="Rectangle 12"/>
          <p:cNvSpPr/>
          <p:nvPr/>
        </p:nvSpPr>
        <p:spPr>
          <a:xfrm>
            <a:off x="1295400" y="2057400"/>
            <a:ext cx="3581400" cy="923330"/>
          </a:xfrm>
          <a:prstGeom prst="rect">
            <a:avLst/>
          </a:prstGeom>
          <a:solidFill>
            <a:schemeClr val="bg1"/>
          </a:solidFill>
          <a:ln w="38100" cmpd="sng">
            <a:solidFill>
              <a:srgbClr val="FF0000"/>
            </a:solidFill>
          </a:ln>
        </p:spPr>
        <p:txBody>
          <a:bodyPr wrap="square">
            <a:spAutoFit/>
          </a:bodyPr>
          <a:lstStyle/>
          <a:p>
            <a:pPr algn="just"/>
            <a:r>
              <a:rPr lang="ca-ES" b="1" dirty="0" err="1"/>
              <a:t>Milestone</a:t>
            </a:r>
            <a:r>
              <a:rPr lang="ca-ES" b="1" dirty="0"/>
              <a:t> 2.2: </a:t>
            </a:r>
            <a:r>
              <a:rPr lang="ca-ES" dirty="0" err="1"/>
              <a:t>Availability</a:t>
            </a:r>
            <a:r>
              <a:rPr lang="ca-ES" dirty="0"/>
              <a:t> of </a:t>
            </a:r>
            <a:r>
              <a:rPr lang="ca-ES" dirty="0" err="1"/>
              <a:t>seasonal</a:t>
            </a:r>
            <a:r>
              <a:rPr lang="ca-ES" dirty="0"/>
              <a:t> </a:t>
            </a:r>
            <a:r>
              <a:rPr lang="ca-ES" dirty="0" err="1"/>
              <a:t>forecast</a:t>
            </a:r>
            <a:r>
              <a:rPr lang="ca-ES" dirty="0"/>
              <a:t> </a:t>
            </a:r>
            <a:r>
              <a:rPr lang="ca-ES" dirty="0" err="1"/>
              <a:t>simulations</a:t>
            </a:r>
            <a:r>
              <a:rPr lang="ca-ES" dirty="0"/>
              <a:t> for </a:t>
            </a:r>
            <a:r>
              <a:rPr lang="ca-ES" dirty="0" err="1"/>
              <a:t>the</a:t>
            </a:r>
            <a:r>
              <a:rPr lang="ca-ES" dirty="0"/>
              <a:t> </a:t>
            </a:r>
            <a:r>
              <a:rPr lang="ca-ES" dirty="0" err="1"/>
              <a:t>diagnostic</a:t>
            </a:r>
            <a:r>
              <a:rPr lang="ca-ES" dirty="0"/>
              <a:t> </a:t>
            </a:r>
            <a:r>
              <a:rPr lang="ca-ES" dirty="0" err="1"/>
              <a:t>case</a:t>
            </a:r>
            <a:r>
              <a:rPr lang="ca-ES" dirty="0"/>
              <a:t> of </a:t>
            </a:r>
            <a:r>
              <a:rPr lang="ca-ES" dirty="0" err="1"/>
              <a:t>study</a:t>
            </a:r>
            <a:r>
              <a:rPr lang="ca-ES" dirty="0"/>
              <a:t> </a:t>
            </a:r>
            <a:r>
              <a:rPr lang="ca-ES" b="1" dirty="0"/>
              <a:t>(BSC)</a:t>
            </a:r>
          </a:p>
        </p:txBody>
      </p:sp>
      <p:sp>
        <p:nvSpPr>
          <p:cNvPr id="16" name="Rectangle 15"/>
          <p:cNvSpPr/>
          <p:nvPr/>
        </p:nvSpPr>
        <p:spPr>
          <a:xfrm>
            <a:off x="4038600" y="3962400"/>
            <a:ext cx="3581400" cy="923330"/>
          </a:xfrm>
          <a:prstGeom prst="rect">
            <a:avLst/>
          </a:prstGeom>
          <a:solidFill>
            <a:srgbClr val="FFFFFF"/>
          </a:solidFill>
          <a:ln w="38100" cmpd="sng">
            <a:solidFill>
              <a:srgbClr val="FF0000"/>
            </a:solidFill>
          </a:ln>
        </p:spPr>
        <p:txBody>
          <a:bodyPr wrap="square">
            <a:spAutoFit/>
          </a:bodyPr>
          <a:lstStyle/>
          <a:p>
            <a:r>
              <a:rPr lang="ca-ES" b="1" dirty="0" err="1"/>
              <a:t>Deliverable</a:t>
            </a:r>
            <a:r>
              <a:rPr lang="ca-ES" b="1" dirty="0"/>
              <a:t> 2.1: </a:t>
            </a:r>
            <a:r>
              <a:rPr lang="ca-ES" dirty="0" err="1"/>
              <a:t>Seasonal</a:t>
            </a:r>
            <a:r>
              <a:rPr lang="ca-ES" dirty="0"/>
              <a:t> </a:t>
            </a:r>
            <a:r>
              <a:rPr lang="ca-ES" dirty="0" err="1"/>
              <a:t>forecast</a:t>
            </a:r>
            <a:r>
              <a:rPr lang="ca-ES" dirty="0"/>
              <a:t> </a:t>
            </a:r>
            <a:r>
              <a:rPr lang="ca-ES" dirty="0" err="1"/>
              <a:t>predictions</a:t>
            </a:r>
            <a:r>
              <a:rPr lang="ca-ES" dirty="0"/>
              <a:t> </a:t>
            </a:r>
            <a:r>
              <a:rPr lang="ca-ES" dirty="0" err="1"/>
              <a:t>quality</a:t>
            </a:r>
            <a:r>
              <a:rPr lang="ca-ES" dirty="0"/>
              <a:t> </a:t>
            </a:r>
            <a:r>
              <a:rPr lang="ca-ES" dirty="0" err="1"/>
              <a:t>assessment</a:t>
            </a:r>
            <a:r>
              <a:rPr lang="ca-ES" dirty="0"/>
              <a:t> report </a:t>
            </a:r>
            <a:r>
              <a:rPr lang="ca-ES" b="1" dirty="0"/>
              <a:t>(BSC)</a:t>
            </a:r>
          </a:p>
        </p:txBody>
      </p:sp>
    </p:spTree>
    <p:extLst>
      <p:ext uri="{BB962C8B-B14F-4D97-AF65-F5344CB8AC3E}">
        <p14:creationId xmlns:p14="http://schemas.microsoft.com/office/powerpoint/2010/main" val="42405252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ca-ES" dirty="0" err="1"/>
              <a:t>What</a:t>
            </a:r>
            <a:r>
              <a:rPr lang="ca-ES" dirty="0"/>
              <a:t> </a:t>
            </a:r>
            <a:r>
              <a:rPr lang="ca-ES" dirty="0" err="1"/>
              <a:t>have</a:t>
            </a:r>
            <a:r>
              <a:rPr lang="ca-ES" dirty="0"/>
              <a:t> </a:t>
            </a:r>
            <a:r>
              <a:rPr lang="ca-ES" dirty="0" err="1"/>
              <a:t>we</a:t>
            </a:r>
            <a:r>
              <a:rPr lang="ca-ES" dirty="0"/>
              <a:t> </a:t>
            </a:r>
            <a:r>
              <a:rPr lang="ca-ES" dirty="0" err="1"/>
              <a:t>done</a:t>
            </a:r>
            <a:endParaRPr lang="ca-ES" dirty="0"/>
          </a:p>
        </p:txBody>
      </p:sp>
      <p:sp>
        <p:nvSpPr>
          <p:cNvPr id="4" name="CuadroTexto 3"/>
          <p:cNvSpPr txBox="1"/>
          <p:nvPr/>
        </p:nvSpPr>
        <p:spPr>
          <a:xfrm>
            <a:off x="420624" y="2537929"/>
            <a:ext cx="2438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F81BD">
                    <a:lumMod val="50000"/>
                  </a:srgbClr>
                </a:solidFill>
                <a:effectLst/>
                <a:uLnTx/>
                <a:uFillTx/>
                <a:latin typeface="Calibri"/>
                <a:ea typeface="+mn-ea"/>
                <a:cs typeface="+mn-cs"/>
              </a:rPr>
              <a:t>Seasonal weather forecasts</a:t>
            </a:r>
          </a:p>
        </p:txBody>
      </p:sp>
      <p:sp>
        <p:nvSpPr>
          <p:cNvPr id="5" name="CuadroTexto 4"/>
          <p:cNvSpPr txBox="1"/>
          <p:nvPr/>
        </p:nvSpPr>
        <p:spPr>
          <a:xfrm>
            <a:off x="5574832" y="2384041"/>
            <a:ext cx="22860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F81BD">
                    <a:lumMod val="50000"/>
                  </a:srgbClr>
                </a:solidFill>
                <a:effectLst/>
                <a:uLnTx/>
                <a:uFillTx/>
                <a:latin typeface="Calibri"/>
                <a:ea typeface="+mn-ea"/>
                <a:cs typeface="+mn-cs"/>
              </a:rPr>
              <a:t>Bud break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F81BD">
                    <a:lumMod val="50000"/>
                  </a:srgbClr>
                </a:solidFill>
                <a:effectLst/>
                <a:uLnTx/>
                <a:uFillTx/>
                <a:latin typeface="Calibri"/>
                <a:ea typeface="+mn-ea"/>
                <a:cs typeface="+mn-cs"/>
              </a:rPr>
              <a:t>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F81BD">
                    <a:lumMod val="50000"/>
                  </a:srgbClr>
                </a:solidFill>
                <a:effectLst/>
                <a:uLnTx/>
                <a:uFillTx/>
                <a:latin typeface="Calibri"/>
                <a:ea typeface="+mn-ea"/>
                <a:cs typeface="+mn-cs"/>
              </a:rPr>
              <a:t>Phenology model</a:t>
            </a:r>
          </a:p>
        </p:txBody>
      </p:sp>
      <p:sp>
        <p:nvSpPr>
          <p:cNvPr id="10" name="Flecha derecha 9"/>
          <p:cNvSpPr/>
          <p:nvPr/>
        </p:nvSpPr>
        <p:spPr>
          <a:xfrm rot="5400000">
            <a:off x="1219110" y="3649831"/>
            <a:ext cx="717947" cy="4861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CuadroTexto 10"/>
          <p:cNvSpPr txBox="1"/>
          <p:nvPr/>
        </p:nvSpPr>
        <p:spPr>
          <a:xfrm>
            <a:off x="854183" y="4251863"/>
            <a:ext cx="15476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F81BD">
                    <a:lumMod val="50000"/>
                  </a:srgbClr>
                </a:solidFill>
                <a:effectLst/>
                <a:uLnTx/>
                <a:uFillTx/>
                <a:latin typeface="Calibri"/>
                <a:ea typeface="+mn-ea"/>
                <a:cs typeface="+mn-cs"/>
              </a:rPr>
              <a:t>Temperature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F81BD">
                    <a:lumMod val="50000"/>
                  </a:srgbClr>
                </a:solidFill>
                <a:effectLst/>
                <a:uLnTx/>
                <a:uFillTx/>
                <a:latin typeface="Calibri"/>
                <a:ea typeface="+mn-ea"/>
                <a:cs typeface="+mn-cs"/>
              </a:rPr>
              <a:t>Monthly Basis</a:t>
            </a:r>
          </a:p>
        </p:txBody>
      </p:sp>
      <p:sp>
        <p:nvSpPr>
          <p:cNvPr id="12" name="CuadroTexto 11"/>
          <p:cNvSpPr txBox="1"/>
          <p:nvPr/>
        </p:nvSpPr>
        <p:spPr>
          <a:xfrm>
            <a:off x="5611407" y="4257959"/>
            <a:ext cx="22098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F81BD">
                    <a:lumMod val="50000"/>
                  </a:srgbClr>
                </a:solidFill>
                <a:effectLst/>
                <a:uLnTx/>
                <a:uFillTx/>
                <a:latin typeface="Calibri"/>
                <a:ea typeface="+mn-ea"/>
                <a:cs typeface="+mn-cs"/>
              </a:rPr>
              <a:t>Temperature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F81BD">
                    <a:lumMod val="50000"/>
                  </a:srgbClr>
                </a:solidFill>
                <a:effectLst/>
                <a:uLnTx/>
                <a:uFillTx/>
                <a:latin typeface="Calibri"/>
                <a:ea typeface="+mn-ea"/>
                <a:cs typeface="+mn-cs"/>
              </a:rPr>
              <a:t>Daily Basis</a:t>
            </a:r>
          </a:p>
        </p:txBody>
      </p:sp>
      <p:pic>
        <p:nvPicPr>
          <p:cNvPr id="14" name="Imagen 13"/>
          <p:cNvPicPr>
            <a:picLocks noChangeAspect="1"/>
          </p:cNvPicPr>
          <p:nvPr/>
        </p:nvPicPr>
        <p:blipFill>
          <a:blip r:embed="rId2"/>
          <a:stretch>
            <a:fillRect/>
          </a:stretch>
        </p:blipFill>
        <p:spPr>
          <a:xfrm>
            <a:off x="2924424" y="2020334"/>
            <a:ext cx="2619375" cy="1743075"/>
          </a:xfrm>
          <a:prstGeom prst="rect">
            <a:avLst/>
          </a:prstGeom>
        </p:spPr>
      </p:pic>
      <p:sp>
        <p:nvSpPr>
          <p:cNvPr id="15" name="Flecha derecha 14"/>
          <p:cNvSpPr/>
          <p:nvPr/>
        </p:nvSpPr>
        <p:spPr>
          <a:xfrm rot="5400000">
            <a:off x="6357334" y="3649831"/>
            <a:ext cx="717947" cy="4861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Flecha izquierda y derecha 15"/>
          <p:cNvSpPr/>
          <p:nvPr/>
        </p:nvSpPr>
        <p:spPr>
          <a:xfrm>
            <a:off x="2934121" y="4251863"/>
            <a:ext cx="2599982" cy="64633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CuadroTexto 12"/>
          <p:cNvSpPr txBox="1"/>
          <p:nvPr/>
        </p:nvSpPr>
        <p:spPr>
          <a:xfrm>
            <a:off x="3014912" y="3807581"/>
            <a:ext cx="259649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libri"/>
                <a:ea typeface="+mn-ea"/>
                <a:cs typeface="+mn-cs"/>
              </a:rPr>
              <a:t>Data accommodation</a:t>
            </a:r>
          </a:p>
        </p:txBody>
      </p:sp>
      <p:pic>
        <p:nvPicPr>
          <p:cNvPr id="17" name="Imagen 5">
            <a:extLst>
              <a:ext uri="{FF2B5EF4-FFF2-40B4-BE49-F238E27FC236}">
                <a16:creationId xmlns:a16="http://schemas.microsoft.com/office/drawing/2014/main" id="{6F28A9FE-530B-884F-886D-F5CDBB0BE2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800" y="0"/>
            <a:ext cx="1231426" cy="671512"/>
          </a:xfrm>
          <a:prstGeom prst="rect">
            <a:avLst/>
          </a:prstGeom>
        </p:spPr>
      </p:pic>
      <p:sp>
        <p:nvSpPr>
          <p:cNvPr id="18" name="Rectangle 17">
            <a:extLst>
              <a:ext uri="{FF2B5EF4-FFF2-40B4-BE49-F238E27FC236}">
                <a16:creationId xmlns:a16="http://schemas.microsoft.com/office/drawing/2014/main" id="{E08E7D4E-1F7D-E548-8F85-33B956078789}"/>
              </a:ext>
            </a:extLst>
          </p:cNvPr>
          <p:cNvSpPr/>
          <p:nvPr/>
        </p:nvSpPr>
        <p:spPr>
          <a:xfrm>
            <a:off x="8368193" y="126474"/>
            <a:ext cx="533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5244205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ca-ES" dirty="0" err="1"/>
              <a:t>What</a:t>
            </a:r>
            <a:r>
              <a:rPr lang="ca-ES" dirty="0"/>
              <a:t> </a:t>
            </a:r>
            <a:r>
              <a:rPr lang="ca-ES" dirty="0" err="1"/>
              <a:t>have</a:t>
            </a:r>
            <a:r>
              <a:rPr lang="ca-ES" dirty="0"/>
              <a:t> </a:t>
            </a:r>
            <a:r>
              <a:rPr lang="ca-ES" dirty="0" err="1"/>
              <a:t>we</a:t>
            </a:r>
            <a:r>
              <a:rPr lang="ca-ES" dirty="0"/>
              <a:t> </a:t>
            </a:r>
            <a:r>
              <a:rPr lang="ca-ES" dirty="0" err="1"/>
              <a:t>done</a:t>
            </a:r>
            <a:endParaRPr lang="ca-ES" dirty="0"/>
          </a:p>
        </p:txBody>
      </p:sp>
      <p:sp>
        <p:nvSpPr>
          <p:cNvPr id="3" name="Content Placeholder 2"/>
          <p:cNvSpPr>
            <a:spLocks noGrp="1"/>
          </p:cNvSpPr>
          <p:nvPr>
            <p:ph idx="1"/>
          </p:nvPr>
        </p:nvSpPr>
        <p:spPr/>
        <p:txBody>
          <a:bodyPr/>
          <a:lstStyle/>
          <a:p>
            <a:pPr>
              <a:lnSpc>
                <a:spcPct val="200000"/>
              </a:lnSpc>
              <a:spcBef>
                <a:spcPts val="600"/>
              </a:spcBef>
              <a:spcAft>
                <a:spcPts val="600"/>
              </a:spcAft>
            </a:pPr>
            <a:r>
              <a:rPr lang="en-US" dirty="0"/>
              <a:t>VSIM (Irrigation needs)</a:t>
            </a:r>
          </a:p>
          <a:p>
            <a:pPr lvl="1">
              <a:lnSpc>
                <a:spcPct val="200000"/>
              </a:lnSpc>
              <a:spcBef>
                <a:spcPts val="600"/>
              </a:spcBef>
              <a:spcAft>
                <a:spcPts val="600"/>
              </a:spcAft>
            </a:pPr>
            <a:r>
              <a:rPr lang="en-US" dirty="0"/>
              <a:t>Specific to California varieties and conditions</a:t>
            </a:r>
          </a:p>
          <a:p>
            <a:pPr lvl="1">
              <a:lnSpc>
                <a:spcPct val="200000"/>
              </a:lnSpc>
              <a:spcBef>
                <a:spcPts val="600"/>
              </a:spcBef>
              <a:spcAft>
                <a:spcPts val="600"/>
              </a:spcAft>
            </a:pPr>
            <a:r>
              <a:rPr lang="en-US" dirty="0"/>
              <a:t>Unit issues </a:t>
            </a:r>
          </a:p>
          <a:p>
            <a:pPr marL="0" indent="0">
              <a:lnSpc>
                <a:spcPct val="200000"/>
              </a:lnSpc>
              <a:spcBef>
                <a:spcPts val="1000"/>
              </a:spcBef>
              <a:spcAft>
                <a:spcPts val="1000"/>
              </a:spcAft>
              <a:buNone/>
            </a:pPr>
            <a:endParaRPr lang="ca-ES" dirty="0"/>
          </a:p>
        </p:txBody>
      </p:sp>
      <p:pic>
        <p:nvPicPr>
          <p:cNvPr id="5" name="Imagen 5">
            <a:extLst>
              <a:ext uri="{FF2B5EF4-FFF2-40B4-BE49-F238E27FC236}">
                <a16:creationId xmlns:a16="http://schemas.microsoft.com/office/drawing/2014/main" id="{6DDBD0BD-19E0-AD49-92C3-7975586CF4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2800" y="0"/>
            <a:ext cx="1231426" cy="671512"/>
          </a:xfrm>
          <a:prstGeom prst="rect">
            <a:avLst/>
          </a:prstGeom>
        </p:spPr>
      </p:pic>
      <p:sp>
        <p:nvSpPr>
          <p:cNvPr id="7" name="Rectangle 6">
            <a:extLst>
              <a:ext uri="{FF2B5EF4-FFF2-40B4-BE49-F238E27FC236}">
                <a16:creationId xmlns:a16="http://schemas.microsoft.com/office/drawing/2014/main" id="{34F6115E-CA61-DC44-A0F7-53BD218C43E5}"/>
              </a:ext>
            </a:extLst>
          </p:cNvPr>
          <p:cNvSpPr/>
          <p:nvPr/>
        </p:nvSpPr>
        <p:spPr>
          <a:xfrm>
            <a:off x="8368193" y="126474"/>
            <a:ext cx="533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0331563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ca-ES" dirty="0" err="1"/>
              <a:t>What</a:t>
            </a:r>
            <a:r>
              <a:rPr lang="ca-ES" dirty="0"/>
              <a:t> </a:t>
            </a:r>
            <a:r>
              <a:rPr lang="ca-ES" dirty="0" err="1"/>
              <a:t>have</a:t>
            </a:r>
            <a:r>
              <a:rPr lang="ca-ES" dirty="0"/>
              <a:t> </a:t>
            </a:r>
            <a:r>
              <a:rPr lang="ca-ES" dirty="0" err="1"/>
              <a:t>we</a:t>
            </a:r>
            <a:r>
              <a:rPr lang="ca-ES" dirty="0"/>
              <a:t> </a:t>
            </a:r>
            <a:r>
              <a:rPr lang="ca-ES" dirty="0" err="1"/>
              <a:t>done</a:t>
            </a:r>
            <a:endParaRPr lang="ca-ES" dirty="0"/>
          </a:p>
        </p:txBody>
      </p:sp>
      <p:pic>
        <p:nvPicPr>
          <p:cNvPr id="5" name="Imagen 4"/>
          <p:cNvPicPr>
            <a:picLocks noChangeAspect="1"/>
          </p:cNvPicPr>
          <p:nvPr/>
        </p:nvPicPr>
        <p:blipFill>
          <a:blip r:embed="rId3"/>
          <a:stretch>
            <a:fillRect/>
          </a:stretch>
        </p:blipFill>
        <p:spPr>
          <a:xfrm>
            <a:off x="2743200" y="2819400"/>
            <a:ext cx="2619375" cy="1743075"/>
          </a:xfrm>
          <a:prstGeom prst="rect">
            <a:avLst/>
          </a:prstGeom>
        </p:spPr>
      </p:pic>
      <p:sp>
        <p:nvSpPr>
          <p:cNvPr id="7" name="CuadroTexto 6"/>
          <p:cNvSpPr txBox="1"/>
          <p:nvPr/>
        </p:nvSpPr>
        <p:spPr>
          <a:xfrm>
            <a:off x="2895600" y="2093267"/>
            <a:ext cx="3962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F81BD">
                    <a:lumMod val="50000"/>
                  </a:srgbClr>
                </a:solidFill>
                <a:effectLst/>
                <a:uLnTx/>
                <a:uFillTx/>
                <a:latin typeface="Calibri"/>
                <a:ea typeface="+mn-ea"/>
                <a:cs typeface="+mn-cs"/>
              </a:rPr>
              <a:t>IRRIGATION NEEDS</a:t>
            </a:r>
          </a:p>
        </p:txBody>
      </p:sp>
      <p:sp>
        <p:nvSpPr>
          <p:cNvPr id="8" name="CuadroTexto 7"/>
          <p:cNvSpPr txBox="1"/>
          <p:nvPr/>
        </p:nvSpPr>
        <p:spPr>
          <a:xfrm>
            <a:off x="1447800" y="4626888"/>
            <a:ext cx="6172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libri"/>
                <a:ea typeface="+mn-ea"/>
                <a:cs typeface="+mn-cs"/>
              </a:rPr>
              <a:t>Development of a custom irrigation model for VISCA</a:t>
            </a:r>
          </a:p>
        </p:txBody>
      </p:sp>
      <p:pic>
        <p:nvPicPr>
          <p:cNvPr id="9" name="Imagen 5">
            <a:extLst>
              <a:ext uri="{FF2B5EF4-FFF2-40B4-BE49-F238E27FC236}">
                <a16:creationId xmlns:a16="http://schemas.microsoft.com/office/drawing/2014/main" id="{DAAD9939-E50A-4648-94B0-6968EF7399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800" y="0"/>
            <a:ext cx="1231426" cy="671512"/>
          </a:xfrm>
          <a:prstGeom prst="rect">
            <a:avLst/>
          </a:prstGeom>
        </p:spPr>
      </p:pic>
      <p:sp>
        <p:nvSpPr>
          <p:cNvPr id="10" name="Rectangle 9">
            <a:extLst>
              <a:ext uri="{FF2B5EF4-FFF2-40B4-BE49-F238E27FC236}">
                <a16:creationId xmlns:a16="http://schemas.microsoft.com/office/drawing/2014/main" id="{3FE811C6-C12D-0549-8E01-99642E192C85}"/>
              </a:ext>
            </a:extLst>
          </p:cNvPr>
          <p:cNvSpPr/>
          <p:nvPr/>
        </p:nvSpPr>
        <p:spPr>
          <a:xfrm>
            <a:off x="8368193" y="126474"/>
            <a:ext cx="533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1318233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a-ES" dirty="0" err="1"/>
              <a:t>Where</a:t>
            </a:r>
            <a:r>
              <a:rPr lang="ca-ES" dirty="0"/>
              <a:t> </a:t>
            </a:r>
            <a:r>
              <a:rPr lang="ca-ES" dirty="0" err="1"/>
              <a:t>are</a:t>
            </a:r>
            <a:r>
              <a:rPr lang="ca-ES" dirty="0"/>
              <a:t> </a:t>
            </a:r>
            <a:r>
              <a:rPr lang="ca-ES" dirty="0" err="1"/>
              <a:t>we</a:t>
            </a:r>
            <a:endParaRPr lang="ca-ES" dirty="0"/>
          </a:p>
        </p:txBody>
      </p:sp>
      <p:pic>
        <p:nvPicPr>
          <p:cNvPr id="4" name="Imagen 3"/>
          <p:cNvPicPr>
            <a:picLocks noChangeAspect="1"/>
          </p:cNvPicPr>
          <p:nvPr/>
        </p:nvPicPr>
        <p:blipFill rotWithShape="1">
          <a:blip r:embed="rId3">
            <a:extLst>
              <a:ext uri="{28A0092B-C50C-407E-A947-70E740481C1C}">
                <a14:useLocalDpi xmlns:a14="http://schemas.microsoft.com/office/drawing/2010/main" val="0"/>
              </a:ext>
            </a:extLst>
          </a:blip>
          <a:srcRect l="1655" t="4284" r="7285"/>
          <a:stretch/>
        </p:blipFill>
        <p:spPr>
          <a:xfrm>
            <a:off x="228600" y="2232993"/>
            <a:ext cx="4191000" cy="3290227"/>
          </a:xfrm>
          <a:prstGeom prst="rect">
            <a:avLst/>
          </a:prstGeom>
        </p:spPr>
      </p:pic>
      <p:pic>
        <p:nvPicPr>
          <p:cNvPr id="5" name="Imagen 4"/>
          <p:cNvPicPr>
            <a:picLocks noChangeAspect="1"/>
          </p:cNvPicPr>
          <p:nvPr/>
        </p:nvPicPr>
        <p:blipFill rotWithShape="1">
          <a:blip r:embed="rId4">
            <a:extLst>
              <a:ext uri="{28A0092B-C50C-407E-A947-70E740481C1C}">
                <a14:useLocalDpi xmlns:a14="http://schemas.microsoft.com/office/drawing/2010/main" val="0"/>
              </a:ext>
            </a:extLst>
          </a:blip>
          <a:srcRect l="1566" t="3969" r="6015"/>
          <a:stretch/>
        </p:blipFill>
        <p:spPr>
          <a:xfrm>
            <a:off x="4465213" y="2232820"/>
            <a:ext cx="4239875" cy="3290400"/>
          </a:xfrm>
          <a:prstGeom prst="rect">
            <a:avLst/>
          </a:prstGeom>
        </p:spPr>
      </p:pic>
      <p:pic>
        <p:nvPicPr>
          <p:cNvPr id="6" name="Imagen 5">
            <a:extLst>
              <a:ext uri="{FF2B5EF4-FFF2-40B4-BE49-F238E27FC236}">
                <a16:creationId xmlns:a16="http://schemas.microsoft.com/office/drawing/2014/main" id="{3BEF83E2-2F14-9A4E-8406-8D52C9935A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2800" y="0"/>
            <a:ext cx="1231426" cy="671512"/>
          </a:xfrm>
          <a:prstGeom prst="rect">
            <a:avLst/>
          </a:prstGeom>
        </p:spPr>
      </p:pic>
      <p:sp>
        <p:nvSpPr>
          <p:cNvPr id="7" name="Rectangle 6">
            <a:extLst>
              <a:ext uri="{FF2B5EF4-FFF2-40B4-BE49-F238E27FC236}">
                <a16:creationId xmlns:a16="http://schemas.microsoft.com/office/drawing/2014/main" id="{F5316593-E87D-A044-96A5-E9BC0C7F2C89}"/>
              </a:ext>
            </a:extLst>
          </p:cNvPr>
          <p:cNvSpPr/>
          <p:nvPr/>
        </p:nvSpPr>
        <p:spPr>
          <a:xfrm>
            <a:off x="8368193" y="126474"/>
            <a:ext cx="533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3425418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990600"/>
          </a:xfrm>
        </p:spPr>
        <p:txBody>
          <a:bodyPr>
            <a:normAutofit/>
          </a:bodyPr>
          <a:lstStyle/>
          <a:p>
            <a:r>
              <a:rPr lang="ca-ES" dirty="0" err="1"/>
              <a:t>Where</a:t>
            </a:r>
            <a:r>
              <a:rPr lang="ca-ES" dirty="0"/>
              <a:t> </a:t>
            </a:r>
            <a:r>
              <a:rPr lang="ca-ES" dirty="0" err="1"/>
              <a:t>are</a:t>
            </a:r>
            <a:r>
              <a:rPr lang="ca-ES" dirty="0"/>
              <a:t> </a:t>
            </a:r>
            <a:r>
              <a:rPr lang="ca-ES" dirty="0" err="1"/>
              <a:t>we</a:t>
            </a:r>
            <a:endParaRPr lang="ca-ES" dirty="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793" y="1981200"/>
            <a:ext cx="4291207" cy="3204995"/>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909" y="1944976"/>
            <a:ext cx="4339707" cy="3241219"/>
          </a:xfrm>
          <a:prstGeom prst="rect">
            <a:avLst/>
          </a:prstGeom>
        </p:spPr>
      </p:pic>
      <p:pic>
        <p:nvPicPr>
          <p:cNvPr id="6" name="Imagen 5">
            <a:extLst>
              <a:ext uri="{FF2B5EF4-FFF2-40B4-BE49-F238E27FC236}">
                <a16:creationId xmlns:a16="http://schemas.microsoft.com/office/drawing/2014/main" id="{D633DEC6-632F-F240-8F3F-939B39D270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800" y="0"/>
            <a:ext cx="1231426" cy="671512"/>
          </a:xfrm>
          <a:prstGeom prst="rect">
            <a:avLst/>
          </a:prstGeom>
        </p:spPr>
      </p:pic>
      <p:sp>
        <p:nvSpPr>
          <p:cNvPr id="7" name="Rectangle 6">
            <a:extLst>
              <a:ext uri="{FF2B5EF4-FFF2-40B4-BE49-F238E27FC236}">
                <a16:creationId xmlns:a16="http://schemas.microsoft.com/office/drawing/2014/main" id="{BAE3F804-92B1-B240-90E0-5584A33BDF20}"/>
              </a:ext>
            </a:extLst>
          </p:cNvPr>
          <p:cNvSpPr/>
          <p:nvPr/>
        </p:nvSpPr>
        <p:spPr>
          <a:xfrm>
            <a:off x="8368193" y="126474"/>
            <a:ext cx="533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789473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838200"/>
          </a:xfrm>
        </p:spPr>
        <p:txBody>
          <a:bodyPr>
            <a:normAutofit/>
          </a:bodyPr>
          <a:lstStyle/>
          <a:p>
            <a:r>
              <a:rPr lang="ca-ES" dirty="0" err="1"/>
              <a:t>Where</a:t>
            </a:r>
            <a:r>
              <a:rPr lang="ca-ES" dirty="0"/>
              <a:t> </a:t>
            </a:r>
            <a:r>
              <a:rPr lang="ca-ES" dirty="0" err="1"/>
              <a:t>are</a:t>
            </a:r>
            <a:r>
              <a:rPr lang="ca-ES" dirty="0"/>
              <a:t> </a:t>
            </a:r>
            <a:r>
              <a:rPr lang="ca-ES" dirty="0" err="1"/>
              <a:t>we</a:t>
            </a:r>
            <a:endParaRPr lang="ca-ES" dirty="0"/>
          </a:p>
        </p:txBody>
      </p:sp>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l="3212" t="5417" r="8487" b="4299"/>
          <a:stretch/>
        </p:blipFill>
        <p:spPr>
          <a:xfrm>
            <a:off x="76200" y="2209800"/>
            <a:ext cx="4191001" cy="3200400"/>
          </a:xfrm>
          <a:prstGeom prst="rect">
            <a:avLst/>
          </a:prstGeom>
        </p:spPr>
      </p:pic>
      <p:pic>
        <p:nvPicPr>
          <p:cNvPr id="9" name="Imagen 8"/>
          <p:cNvPicPr>
            <a:picLocks noChangeAspect="1"/>
          </p:cNvPicPr>
          <p:nvPr/>
        </p:nvPicPr>
        <p:blipFill rotWithShape="1">
          <a:blip r:embed="rId4">
            <a:extLst>
              <a:ext uri="{28A0092B-C50C-407E-A947-70E740481C1C}">
                <a14:useLocalDpi xmlns:a14="http://schemas.microsoft.com/office/drawing/2010/main" val="0"/>
              </a:ext>
            </a:extLst>
          </a:blip>
          <a:srcRect l="3893" t="5110" r="8321" b="5459"/>
          <a:stretch/>
        </p:blipFill>
        <p:spPr>
          <a:xfrm>
            <a:off x="4572000" y="2209800"/>
            <a:ext cx="4206238" cy="3200400"/>
          </a:xfrm>
          <a:prstGeom prst="rect">
            <a:avLst/>
          </a:prstGeom>
        </p:spPr>
      </p:pic>
      <p:pic>
        <p:nvPicPr>
          <p:cNvPr id="7" name="Imagen 5">
            <a:extLst>
              <a:ext uri="{FF2B5EF4-FFF2-40B4-BE49-F238E27FC236}">
                <a16:creationId xmlns:a16="http://schemas.microsoft.com/office/drawing/2014/main" id="{26CE6009-60F4-F54B-98BB-2AAE685E74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2800" y="0"/>
            <a:ext cx="1231426" cy="671512"/>
          </a:xfrm>
          <a:prstGeom prst="rect">
            <a:avLst/>
          </a:prstGeom>
        </p:spPr>
      </p:pic>
      <p:sp>
        <p:nvSpPr>
          <p:cNvPr id="10" name="Rectangle 9">
            <a:extLst>
              <a:ext uri="{FF2B5EF4-FFF2-40B4-BE49-F238E27FC236}">
                <a16:creationId xmlns:a16="http://schemas.microsoft.com/office/drawing/2014/main" id="{57E5E8C8-ACD9-6945-BBC2-9766E4703F49}"/>
              </a:ext>
            </a:extLst>
          </p:cNvPr>
          <p:cNvSpPr/>
          <p:nvPr/>
        </p:nvSpPr>
        <p:spPr>
          <a:xfrm>
            <a:off x="8382000" y="126474"/>
            <a:ext cx="533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6795620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a-ES" dirty="0" err="1"/>
              <a:t>Where</a:t>
            </a:r>
            <a:r>
              <a:rPr lang="ca-ES" dirty="0"/>
              <a:t> </a:t>
            </a:r>
            <a:r>
              <a:rPr lang="ca-ES" dirty="0" err="1"/>
              <a:t>are</a:t>
            </a:r>
            <a:r>
              <a:rPr lang="ca-ES" dirty="0"/>
              <a:t> </a:t>
            </a:r>
            <a:r>
              <a:rPr lang="ca-ES" dirty="0" err="1"/>
              <a:t>we</a:t>
            </a:r>
            <a:endParaRPr lang="ca-ES" dirty="0"/>
          </a:p>
        </p:txBody>
      </p:sp>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7500" t="8868" r="7500" b="4299"/>
          <a:stretch/>
        </p:blipFill>
        <p:spPr>
          <a:xfrm>
            <a:off x="1219200" y="2133600"/>
            <a:ext cx="6934200" cy="3874995"/>
          </a:xfrm>
          <a:prstGeom prst="rect">
            <a:avLst/>
          </a:prstGeom>
        </p:spPr>
      </p:pic>
      <p:pic>
        <p:nvPicPr>
          <p:cNvPr id="5" name="Imagen 7">
            <a:extLst>
              <a:ext uri="{FF2B5EF4-FFF2-40B4-BE49-F238E27FC236}">
                <a16:creationId xmlns:a16="http://schemas.microsoft.com/office/drawing/2014/main" id="{B212EBF9-A934-9846-865B-F250BA2B71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20955"/>
            <a:ext cx="1219200" cy="664845"/>
          </a:xfrm>
          <a:prstGeom prst="rect">
            <a:avLst/>
          </a:prstGeom>
        </p:spPr>
      </p:pic>
      <p:sp>
        <p:nvSpPr>
          <p:cNvPr id="6" name="Rectangle 5">
            <a:extLst>
              <a:ext uri="{FF2B5EF4-FFF2-40B4-BE49-F238E27FC236}">
                <a16:creationId xmlns:a16="http://schemas.microsoft.com/office/drawing/2014/main" id="{F795F43D-1359-1E4F-B1C4-93FC00EB0BB1}"/>
              </a:ext>
            </a:extLst>
          </p:cNvPr>
          <p:cNvSpPr/>
          <p:nvPr/>
        </p:nvSpPr>
        <p:spPr>
          <a:xfrm>
            <a:off x="8305800" y="126474"/>
            <a:ext cx="533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3881289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a-ES" dirty="0" err="1"/>
              <a:t>Where</a:t>
            </a:r>
            <a:r>
              <a:rPr lang="ca-ES" dirty="0"/>
              <a:t> </a:t>
            </a:r>
            <a:r>
              <a:rPr lang="ca-ES" dirty="0" err="1"/>
              <a:t>are</a:t>
            </a:r>
            <a:r>
              <a:rPr lang="ca-ES" dirty="0"/>
              <a:t> </a:t>
            </a:r>
            <a:r>
              <a:rPr lang="ca-ES" dirty="0" err="1"/>
              <a:t>we</a:t>
            </a:r>
            <a:endParaRPr lang="ca-ES" dirty="0"/>
          </a:p>
        </p:txBody>
      </p:sp>
      <p:pic>
        <p:nvPicPr>
          <p:cNvPr id="4" name="Imagen 3"/>
          <p:cNvPicPr>
            <a:picLocks noChangeAspect="1"/>
          </p:cNvPicPr>
          <p:nvPr/>
        </p:nvPicPr>
        <p:blipFill rotWithShape="1">
          <a:blip r:embed="rId3">
            <a:extLst>
              <a:ext uri="{28A0092B-C50C-407E-A947-70E740481C1C}">
                <a14:useLocalDpi xmlns:a14="http://schemas.microsoft.com/office/drawing/2010/main" val="0"/>
              </a:ext>
            </a:extLst>
          </a:blip>
          <a:srcRect l="6666" t="8868" r="6666" b="5822"/>
          <a:stretch/>
        </p:blipFill>
        <p:spPr>
          <a:xfrm>
            <a:off x="838200" y="1986345"/>
            <a:ext cx="7217229" cy="3886200"/>
          </a:xfrm>
          <a:prstGeom prst="rect">
            <a:avLst/>
          </a:prstGeom>
        </p:spPr>
      </p:pic>
      <p:pic>
        <p:nvPicPr>
          <p:cNvPr id="5" name="Imagen 7">
            <a:extLst>
              <a:ext uri="{FF2B5EF4-FFF2-40B4-BE49-F238E27FC236}">
                <a16:creationId xmlns:a16="http://schemas.microsoft.com/office/drawing/2014/main" id="{40039B32-CCD0-374B-98BC-1CB57C61E6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15810"/>
            <a:ext cx="1219200" cy="664845"/>
          </a:xfrm>
          <a:prstGeom prst="rect">
            <a:avLst/>
          </a:prstGeom>
        </p:spPr>
      </p:pic>
      <p:sp>
        <p:nvSpPr>
          <p:cNvPr id="6" name="Rectangle 5">
            <a:extLst>
              <a:ext uri="{FF2B5EF4-FFF2-40B4-BE49-F238E27FC236}">
                <a16:creationId xmlns:a16="http://schemas.microsoft.com/office/drawing/2014/main" id="{8789C290-DADF-D949-8EE1-BE44D1743A9E}"/>
              </a:ext>
            </a:extLst>
          </p:cNvPr>
          <p:cNvSpPr/>
          <p:nvPr/>
        </p:nvSpPr>
        <p:spPr>
          <a:xfrm>
            <a:off x="8305800" y="126474"/>
            <a:ext cx="533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0549636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685800"/>
          </a:xfrm>
        </p:spPr>
        <p:txBody>
          <a:bodyPr/>
          <a:lstStyle/>
          <a:p>
            <a:r>
              <a:rPr lang="ca-ES" dirty="0" err="1"/>
              <a:t>Where</a:t>
            </a:r>
            <a:r>
              <a:rPr lang="ca-ES" dirty="0"/>
              <a:t> </a:t>
            </a:r>
            <a:r>
              <a:rPr lang="ca-ES" dirty="0" err="1"/>
              <a:t>are</a:t>
            </a:r>
            <a:r>
              <a:rPr lang="ca-ES" dirty="0"/>
              <a:t> </a:t>
            </a:r>
            <a:r>
              <a:rPr lang="ca-ES" dirty="0" err="1"/>
              <a:t>we</a:t>
            </a:r>
            <a:endParaRPr lang="ca-ES" dirty="0"/>
          </a:p>
        </p:txBody>
      </p:sp>
      <p:pic>
        <p:nvPicPr>
          <p:cNvPr id="6" name="Imagen 5"/>
          <p:cNvPicPr>
            <a:picLocks noChangeAspect="1"/>
          </p:cNvPicPr>
          <p:nvPr/>
        </p:nvPicPr>
        <p:blipFill rotWithShape="1">
          <a:blip r:embed="rId2">
            <a:extLst>
              <a:ext uri="{28A0092B-C50C-407E-A947-70E740481C1C}">
                <a14:useLocalDpi xmlns:a14="http://schemas.microsoft.com/office/drawing/2010/main" val="0"/>
              </a:ext>
            </a:extLst>
          </a:blip>
          <a:srcRect l="7500" t="5822" r="4167" b="5822"/>
          <a:stretch/>
        </p:blipFill>
        <p:spPr>
          <a:xfrm>
            <a:off x="210102" y="1545336"/>
            <a:ext cx="8494986" cy="4648200"/>
          </a:xfrm>
          <a:prstGeom prst="rect">
            <a:avLst/>
          </a:prstGeom>
        </p:spPr>
      </p:pic>
      <p:pic>
        <p:nvPicPr>
          <p:cNvPr id="5" name="Imagen 7">
            <a:extLst>
              <a:ext uri="{FF2B5EF4-FFF2-40B4-BE49-F238E27FC236}">
                <a16:creationId xmlns:a16="http://schemas.microsoft.com/office/drawing/2014/main" id="{6897B210-A374-2246-BA73-F04D81499E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13855"/>
            <a:ext cx="1219200" cy="664845"/>
          </a:xfrm>
          <a:prstGeom prst="rect">
            <a:avLst/>
          </a:prstGeom>
        </p:spPr>
      </p:pic>
      <p:sp>
        <p:nvSpPr>
          <p:cNvPr id="7" name="Rectangle 6">
            <a:extLst>
              <a:ext uri="{FF2B5EF4-FFF2-40B4-BE49-F238E27FC236}">
                <a16:creationId xmlns:a16="http://schemas.microsoft.com/office/drawing/2014/main" id="{67620370-FA85-B04D-94D1-F6C2CB661A70}"/>
              </a:ext>
            </a:extLst>
          </p:cNvPr>
          <p:cNvSpPr/>
          <p:nvPr/>
        </p:nvSpPr>
        <p:spPr>
          <a:xfrm>
            <a:off x="8305800" y="126474"/>
            <a:ext cx="533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5170277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533400"/>
          </a:xfrm>
        </p:spPr>
        <p:txBody>
          <a:bodyPr>
            <a:normAutofit fontScale="90000"/>
          </a:bodyPr>
          <a:lstStyle/>
          <a:p>
            <a:r>
              <a:rPr lang="ca-ES" dirty="0" err="1"/>
              <a:t>Where</a:t>
            </a:r>
            <a:r>
              <a:rPr lang="ca-ES" dirty="0"/>
              <a:t> </a:t>
            </a:r>
            <a:r>
              <a:rPr lang="ca-ES" dirty="0" err="1"/>
              <a:t>are</a:t>
            </a:r>
            <a:r>
              <a:rPr lang="ca-ES" dirty="0"/>
              <a:t> </a:t>
            </a:r>
            <a:r>
              <a:rPr lang="ca-ES" dirty="0" err="1"/>
              <a:t>we</a:t>
            </a:r>
            <a:endParaRPr lang="ca-ES" dirty="0"/>
          </a:p>
        </p:txBody>
      </p:sp>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7500" t="5821" r="4167" b="4299"/>
          <a:stretch/>
        </p:blipFill>
        <p:spPr>
          <a:xfrm>
            <a:off x="357391" y="1524000"/>
            <a:ext cx="8487905" cy="4724400"/>
          </a:xfrm>
          <a:prstGeom prst="rect">
            <a:avLst/>
          </a:prstGeom>
        </p:spPr>
      </p:pic>
      <p:pic>
        <p:nvPicPr>
          <p:cNvPr id="5" name="Imagen 7">
            <a:extLst>
              <a:ext uri="{FF2B5EF4-FFF2-40B4-BE49-F238E27FC236}">
                <a16:creationId xmlns:a16="http://schemas.microsoft.com/office/drawing/2014/main" id="{41E152FD-5954-4846-91CA-B2831570F1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20955"/>
            <a:ext cx="1219200" cy="664845"/>
          </a:xfrm>
          <a:prstGeom prst="rect">
            <a:avLst/>
          </a:prstGeom>
        </p:spPr>
      </p:pic>
      <p:sp>
        <p:nvSpPr>
          <p:cNvPr id="6" name="Rectangle 5">
            <a:extLst>
              <a:ext uri="{FF2B5EF4-FFF2-40B4-BE49-F238E27FC236}">
                <a16:creationId xmlns:a16="http://schemas.microsoft.com/office/drawing/2014/main" id="{CFB2EE7E-0478-FB44-BD60-11829E3310BE}"/>
              </a:ext>
            </a:extLst>
          </p:cNvPr>
          <p:cNvSpPr/>
          <p:nvPr/>
        </p:nvSpPr>
        <p:spPr>
          <a:xfrm>
            <a:off x="8305800" y="126474"/>
            <a:ext cx="533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673772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a-ES" dirty="0"/>
              <a:t>Gantt </a:t>
            </a:r>
            <a:r>
              <a:rPr lang="ca-ES" dirty="0" err="1"/>
              <a:t>Diagram</a:t>
            </a:r>
            <a:r>
              <a:rPr lang="ca-ES" dirty="0"/>
              <a:t> of WP2</a:t>
            </a:r>
          </a:p>
        </p:txBody>
      </p:sp>
      <p:sp>
        <p:nvSpPr>
          <p:cNvPr id="3" name="Content Placeholder 2"/>
          <p:cNvSpPr>
            <a:spLocks noGrp="1"/>
          </p:cNvSpPr>
          <p:nvPr>
            <p:ph idx="1"/>
          </p:nvPr>
        </p:nvSpPr>
        <p:spPr/>
        <p:txBody>
          <a:bodyPr/>
          <a:lstStyle/>
          <a:p>
            <a:pPr marL="0" indent="0">
              <a:buNone/>
            </a:pPr>
            <a:endParaRPr lang="ca-ES" dirty="0"/>
          </a:p>
          <a:p>
            <a:pPr marL="0" indent="0">
              <a:buNone/>
            </a:pPr>
            <a:endParaRPr lang="ca-ES" dirty="0"/>
          </a:p>
        </p:txBody>
      </p:sp>
      <p:sp>
        <p:nvSpPr>
          <p:cNvPr id="14" name="TextBox 13"/>
          <p:cNvSpPr txBox="1"/>
          <p:nvPr/>
        </p:nvSpPr>
        <p:spPr>
          <a:xfrm>
            <a:off x="8378372" y="368765"/>
            <a:ext cx="184666" cy="369332"/>
          </a:xfrm>
          <a:prstGeom prst="rect">
            <a:avLst/>
          </a:prstGeom>
          <a:noFill/>
        </p:spPr>
        <p:txBody>
          <a:bodyPr wrap="none" rtlCol="0">
            <a:spAutoFit/>
          </a:bodyPr>
          <a:lstStyle/>
          <a:p>
            <a:endParaRPr lang="ca-ES" dirty="0"/>
          </a:p>
        </p:txBody>
      </p:sp>
      <p:grpSp>
        <p:nvGrpSpPr>
          <p:cNvPr id="23" name="Group 22"/>
          <p:cNvGrpSpPr/>
          <p:nvPr/>
        </p:nvGrpSpPr>
        <p:grpSpPr>
          <a:xfrm>
            <a:off x="457200" y="2629475"/>
            <a:ext cx="8195906" cy="2704525"/>
            <a:chOff x="490894" y="2770207"/>
            <a:chExt cx="8195906" cy="2704525"/>
          </a:xfrm>
        </p:grpSpPr>
        <p:grpSp>
          <p:nvGrpSpPr>
            <p:cNvPr id="5" name="Group 4"/>
            <p:cNvGrpSpPr/>
            <p:nvPr/>
          </p:nvGrpSpPr>
          <p:grpSpPr>
            <a:xfrm>
              <a:off x="490894" y="2770207"/>
              <a:ext cx="8195906" cy="2145303"/>
              <a:chOff x="1969796" y="1899651"/>
              <a:chExt cx="5997510" cy="1529349"/>
            </a:xfrm>
          </p:grpSpPr>
          <p:pic>
            <p:nvPicPr>
              <p:cNvPr id="7" name="Picture 6" descr="gant_wp2focus.png"/>
              <p:cNvPicPr>
                <a:picLocks noChangeAspect="1"/>
              </p:cNvPicPr>
              <p:nvPr/>
            </p:nvPicPr>
            <p:blipFill rotWithShape="1">
              <a:blip r:embed="rId3" cstate="print">
                <a:extLst>
                  <a:ext uri="{28A0092B-C50C-407E-A947-70E740481C1C}">
                    <a14:useLocalDpi xmlns:a14="http://schemas.microsoft.com/office/drawing/2010/main" val="0"/>
                  </a:ext>
                </a:extLst>
              </a:blip>
              <a:srcRect r="33590"/>
              <a:stretch/>
            </p:blipFill>
            <p:spPr>
              <a:xfrm>
                <a:off x="2193202" y="1899651"/>
                <a:ext cx="5774104" cy="295415"/>
              </a:xfrm>
              <a:prstGeom prst="rect">
                <a:avLst/>
              </a:prstGeom>
            </p:spPr>
          </p:pic>
          <p:pic>
            <p:nvPicPr>
              <p:cNvPr id="9" name="Picture 8" descr="wp2_focus.png"/>
              <p:cNvPicPr>
                <a:picLocks noChangeAspect="1"/>
              </p:cNvPicPr>
              <p:nvPr/>
            </p:nvPicPr>
            <p:blipFill rotWithShape="1">
              <a:blip r:embed="rId4" cstate="print">
                <a:extLst>
                  <a:ext uri="{28A0092B-C50C-407E-A947-70E740481C1C}">
                    <a14:useLocalDpi xmlns:a14="http://schemas.microsoft.com/office/drawing/2010/main" val="0"/>
                  </a:ext>
                </a:extLst>
              </a:blip>
              <a:srcRect l="14491" r="28050"/>
              <a:stretch/>
            </p:blipFill>
            <p:spPr>
              <a:xfrm>
                <a:off x="1969796" y="2272105"/>
                <a:ext cx="5997510" cy="1156895"/>
              </a:xfrm>
              <a:prstGeom prst="rect">
                <a:avLst/>
              </a:prstGeom>
            </p:spPr>
          </p:pic>
          <p:sp>
            <p:nvSpPr>
              <p:cNvPr id="10" name="Rectangle 9"/>
              <p:cNvSpPr/>
              <p:nvPr/>
            </p:nvSpPr>
            <p:spPr>
              <a:xfrm>
                <a:off x="3865663" y="2607000"/>
                <a:ext cx="1282498" cy="148595"/>
              </a:xfrm>
              <a:prstGeom prst="rect">
                <a:avLst/>
              </a:prstGeom>
              <a:noFill/>
              <a:ln w="38100" cmpd="sng">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ca-ES"/>
              </a:p>
            </p:txBody>
          </p:sp>
        </p:grpSp>
        <p:sp>
          <p:nvSpPr>
            <p:cNvPr id="20" name="TextBox 19"/>
            <p:cNvSpPr txBox="1"/>
            <p:nvPr/>
          </p:nvSpPr>
          <p:spPr>
            <a:xfrm>
              <a:off x="858358" y="5105400"/>
              <a:ext cx="26670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ca-ES" dirty="0"/>
                <a:t>2017</a:t>
              </a:r>
            </a:p>
          </p:txBody>
        </p:sp>
        <p:sp>
          <p:nvSpPr>
            <p:cNvPr id="21" name="TextBox 20"/>
            <p:cNvSpPr txBox="1"/>
            <p:nvPr/>
          </p:nvSpPr>
          <p:spPr>
            <a:xfrm>
              <a:off x="3520926" y="5105400"/>
              <a:ext cx="3870474"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ca-ES" dirty="0"/>
                <a:t>2018</a:t>
              </a:r>
            </a:p>
          </p:txBody>
        </p:sp>
        <p:sp>
          <p:nvSpPr>
            <p:cNvPr id="22" name="TextBox 21"/>
            <p:cNvSpPr txBox="1"/>
            <p:nvPr/>
          </p:nvSpPr>
          <p:spPr>
            <a:xfrm>
              <a:off x="7391400" y="5105400"/>
              <a:ext cx="12954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ca-ES" dirty="0"/>
                <a:t>2019</a:t>
              </a:r>
            </a:p>
          </p:txBody>
        </p:sp>
      </p:grpSp>
      <p:sp>
        <p:nvSpPr>
          <p:cNvPr id="15" name="Rectangle 14"/>
          <p:cNvSpPr/>
          <p:nvPr/>
        </p:nvSpPr>
        <p:spPr>
          <a:xfrm>
            <a:off x="1066800" y="2438400"/>
            <a:ext cx="3733800" cy="923330"/>
          </a:xfrm>
          <a:prstGeom prst="rect">
            <a:avLst/>
          </a:prstGeom>
          <a:solidFill>
            <a:srgbClr val="FFFFFF"/>
          </a:solidFill>
          <a:ln w="38100" cmpd="sng">
            <a:solidFill>
              <a:srgbClr val="FF0000"/>
            </a:solidFill>
          </a:ln>
        </p:spPr>
        <p:txBody>
          <a:bodyPr wrap="square">
            <a:spAutoFit/>
          </a:bodyPr>
          <a:lstStyle/>
          <a:p>
            <a:pPr algn="just"/>
            <a:r>
              <a:rPr lang="ca-ES" b="1" dirty="0" err="1"/>
              <a:t>Milestone</a:t>
            </a:r>
            <a:r>
              <a:rPr lang="ca-ES" b="1" dirty="0"/>
              <a:t> 2.1: </a:t>
            </a:r>
            <a:r>
              <a:rPr lang="ca-ES" dirty="0" err="1"/>
              <a:t>Availability</a:t>
            </a:r>
            <a:r>
              <a:rPr lang="ca-ES" dirty="0"/>
              <a:t> of </a:t>
            </a:r>
            <a:r>
              <a:rPr lang="ca-ES" dirty="0" err="1"/>
              <a:t>weather</a:t>
            </a:r>
            <a:r>
              <a:rPr lang="ca-ES" dirty="0"/>
              <a:t> </a:t>
            </a:r>
            <a:r>
              <a:rPr lang="ca-ES" dirty="0" err="1"/>
              <a:t>forecast</a:t>
            </a:r>
            <a:r>
              <a:rPr lang="ca-ES" dirty="0"/>
              <a:t> </a:t>
            </a:r>
            <a:r>
              <a:rPr lang="ca-ES" dirty="0" err="1"/>
              <a:t>information</a:t>
            </a:r>
            <a:r>
              <a:rPr lang="ca-ES" dirty="0"/>
              <a:t> for </a:t>
            </a:r>
            <a:r>
              <a:rPr lang="ca-ES" dirty="0" err="1"/>
              <a:t>the</a:t>
            </a:r>
            <a:r>
              <a:rPr lang="ca-ES" dirty="0"/>
              <a:t> 3 </a:t>
            </a:r>
            <a:r>
              <a:rPr lang="ca-ES" dirty="0" err="1"/>
              <a:t>demo-sites</a:t>
            </a:r>
            <a:r>
              <a:rPr lang="ca-ES" b="1" dirty="0"/>
              <a:t> (METEOSIM)</a:t>
            </a:r>
          </a:p>
        </p:txBody>
      </p:sp>
      <p:sp>
        <p:nvSpPr>
          <p:cNvPr id="16" name="Rectangle 15"/>
          <p:cNvSpPr/>
          <p:nvPr/>
        </p:nvSpPr>
        <p:spPr>
          <a:xfrm>
            <a:off x="4324567" y="4105870"/>
            <a:ext cx="3447833" cy="923330"/>
          </a:xfrm>
          <a:prstGeom prst="rect">
            <a:avLst/>
          </a:prstGeom>
          <a:solidFill>
            <a:srgbClr val="FFFFFF"/>
          </a:solidFill>
          <a:ln w="38100" cmpd="sng">
            <a:solidFill>
              <a:srgbClr val="FF0000"/>
            </a:solidFill>
          </a:ln>
        </p:spPr>
        <p:txBody>
          <a:bodyPr wrap="square">
            <a:spAutoFit/>
          </a:bodyPr>
          <a:lstStyle/>
          <a:p>
            <a:pPr algn="just"/>
            <a:r>
              <a:rPr lang="ca-ES" b="1" dirty="0" err="1"/>
              <a:t>Deliverable</a:t>
            </a:r>
            <a:r>
              <a:rPr lang="ca-ES" b="1" dirty="0"/>
              <a:t> 2.1: </a:t>
            </a:r>
            <a:r>
              <a:rPr lang="ca-ES" dirty="0"/>
              <a:t>Report on </a:t>
            </a:r>
            <a:r>
              <a:rPr lang="ca-ES" dirty="0" err="1"/>
              <a:t>weather</a:t>
            </a:r>
            <a:r>
              <a:rPr lang="ca-ES" dirty="0"/>
              <a:t> </a:t>
            </a:r>
            <a:r>
              <a:rPr lang="ca-ES" dirty="0" err="1"/>
              <a:t>forecast</a:t>
            </a:r>
            <a:r>
              <a:rPr lang="ca-ES" dirty="0"/>
              <a:t> </a:t>
            </a:r>
            <a:r>
              <a:rPr lang="ca-ES" dirty="0" err="1"/>
              <a:t>extreme</a:t>
            </a:r>
            <a:r>
              <a:rPr lang="ca-ES" dirty="0"/>
              <a:t> </a:t>
            </a:r>
            <a:r>
              <a:rPr lang="ca-ES" dirty="0" err="1"/>
              <a:t>events</a:t>
            </a:r>
            <a:r>
              <a:rPr lang="ca-ES" dirty="0"/>
              <a:t> </a:t>
            </a:r>
            <a:r>
              <a:rPr lang="ca-ES" b="1" dirty="0"/>
              <a:t>(METEOSIM)</a:t>
            </a:r>
          </a:p>
        </p:txBody>
      </p:sp>
    </p:spTree>
    <p:extLst>
      <p:ext uri="{BB962C8B-B14F-4D97-AF65-F5344CB8AC3E}">
        <p14:creationId xmlns:p14="http://schemas.microsoft.com/office/powerpoint/2010/main" val="36705222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609600"/>
          </a:xfrm>
        </p:spPr>
        <p:txBody>
          <a:bodyPr>
            <a:normAutofit fontScale="90000"/>
          </a:bodyPr>
          <a:lstStyle/>
          <a:p>
            <a:r>
              <a:rPr lang="ca-ES" dirty="0" err="1"/>
              <a:t>Future</a:t>
            </a:r>
            <a:r>
              <a:rPr lang="ca-ES" dirty="0"/>
              <a:t> </a:t>
            </a:r>
            <a:r>
              <a:rPr lang="ca-ES" dirty="0" err="1"/>
              <a:t>Work</a:t>
            </a:r>
            <a:endParaRPr lang="ca-ES" dirty="0"/>
          </a:p>
        </p:txBody>
      </p:sp>
      <p:pic>
        <p:nvPicPr>
          <p:cNvPr id="4" name="Imagen 3"/>
          <p:cNvPicPr>
            <a:picLocks noChangeAspect="1"/>
          </p:cNvPicPr>
          <p:nvPr/>
        </p:nvPicPr>
        <p:blipFill rotWithShape="1">
          <a:blip r:embed="rId2">
            <a:extLst>
              <a:ext uri="{28A0092B-C50C-407E-A947-70E740481C1C}">
                <a14:useLocalDpi xmlns:a14="http://schemas.microsoft.com/office/drawing/2010/main" val="0"/>
              </a:ext>
            </a:extLst>
          </a:blip>
          <a:srcRect l="3383" t="4122" r="6964" b="5284"/>
          <a:stretch/>
        </p:blipFill>
        <p:spPr>
          <a:xfrm>
            <a:off x="4572000" y="2293296"/>
            <a:ext cx="4440871" cy="3351600"/>
          </a:xfrm>
          <a:prstGeom prst="rect">
            <a:avLst/>
          </a:prstGeom>
        </p:spPr>
      </p:pic>
      <p:sp>
        <p:nvSpPr>
          <p:cNvPr id="7" name="CuadroTexto 6"/>
          <p:cNvSpPr txBox="1"/>
          <p:nvPr/>
        </p:nvSpPr>
        <p:spPr>
          <a:xfrm>
            <a:off x="1447800" y="1605344"/>
            <a:ext cx="69550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F81BD">
                    <a:lumMod val="50000"/>
                  </a:srgbClr>
                </a:solidFill>
                <a:effectLst/>
                <a:uLnTx/>
                <a:uFillTx/>
                <a:latin typeface="Calibri"/>
                <a:ea typeface="+mn-ea"/>
                <a:cs typeface="+mn-cs"/>
              </a:rPr>
              <a:t>Improving Model Response to Crop Forcing</a:t>
            </a:r>
          </a:p>
        </p:txBody>
      </p:sp>
      <p:pic>
        <p:nvPicPr>
          <p:cNvPr id="8" name="Imagen 7"/>
          <p:cNvPicPr>
            <a:picLocks noChangeAspect="1"/>
          </p:cNvPicPr>
          <p:nvPr/>
        </p:nvPicPr>
        <p:blipFill rotWithShape="1">
          <a:blip r:embed="rId3">
            <a:extLst>
              <a:ext uri="{28A0092B-C50C-407E-A947-70E740481C1C}">
                <a14:useLocalDpi xmlns:a14="http://schemas.microsoft.com/office/drawing/2010/main" val="0"/>
              </a:ext>
            </a:extLst>
          </a:blip>
          <a:srcRect l="3540" t="3728" r="7952" b="4793"/>
          <a:stretch/>
        </p:blipFill>
        <p:spPr>
          <a:xfrm>
            <a:off x="152400" y="2285999"/>
            <a:ext cx="4343400" cy="3352801"/>
          </a:xfrm>
          <a:prstGeom prst="rect">
            <a:avLst/>
          </a:prstGeom>
        </p:spPr>
      </p:pic>
      <p:pic>
        <p:nvPicPr>
          <p:cNvPr id="9" name="Imagen 7">
            <a:extLst>
              <a:ext uri="{FF2B5EF4-FFF2-40B4-BE49-F238E27FC236}">
                <a16:creationId xmlns:a16="http://schemas.microsoft.com/office/drawing/2014/main" id="{1DFBBCE7-5A55-5944-B4C4-E1B766340A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8993" y="15811"/>
            <a:ext cx="1219200" cy="664845"/>
          </a:xfrm>
          <a:prstGeom prst="rect">
            <a:avLst/>
          </a:prstGeom>
        </p:spPr>
      </p:pic>
      <p:sp>
        <p:nvSpPr>
          <p:cNvPr id="10" name="Rectangle 9">
            <a:extLst>
              <a:ext uri="{FF2B5EF4-FFF2-40B4-BE49-F238E27FC236}">
                <a16:creationId xmlns:a16="http://schemas.microsoft.com/office/drawing/2014/main" id="{F094EC92-C0EF-D04B-BE28-F0AF4ED1CB9E}"/>
              </a:ext>
            </a:extLst>
          </p:cNvPr>
          <p:cNvSpPr/>
          <p:nvPr/>
        </p:nvSpPr>
        <p:spPr>
          <a:xfrm>
            <a:off x="8368193" y="126474"/>
            <a:ext cx="533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5840239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609600"/>
          </a:xfrm>
        </p:spPr>
        <p:txBody>
          <a:bodyPr>
            <a:normAutofit fontScale="90000"/>
          </a:bodyPr>
          <a:lstStyle/>
          <a:p>
            <a:r>
              <a:rPr lang="ca-ES" dirty="0" err="1"/>
              <a:t>Future</a:t>
            </a:r>
            <a:r>
              <a:rPr lang="ca-ES" dirty="0"/>
              <a:t> </a:t>
            </a:r>
            <a:r>
              <a:rPr lang="ca-ES" dirty="0" err="1"/>
              <a:t>Work</a:t>
            </a:r>
            <a:endParaRPr lang="ca-ES" dirty="0"/>
          </a:p>
        </p:txBody>
      </p:sp>
      <p:sp>
        <p:nvSpPr>
          <p:cNvPr id="7" name="CuadroTexto 6"/>
          <p:cNvSpPr txBox="1"/>
          <p:nvPr/>
        </p:nvSpPr>
        <p:spPr>
          <a:xfrm>
            <a:off x="1066800" y="2743200"/>
            <a:ext cx="695502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F81BD">
                    <a:lumMod val="50000"/>
                  </a:srgbClr>
                </a:solidFill>
                <a:effectLst/>
                <a:uLnTx/>
                <a:uFillTx/>
                <a:latin typeface="Calibri"/>
                <a:ea typeface="+mn-ea"/>
                <a:cs typeface="+mn-cs"/>
              </a:rPr>
              <a:t>To compare crop coefficients values for </a:t>
            </a:r>
            <a:r>
              <a:rPr kumimoji="0" lang="en-US" sz="2400" b="1" i="0" u="none" strike="noStrike" kern="1200" cap="none" spc="0" normalizeH="0" baseline="0" noProof="0" dirty="0" err="1">
                <a:ln>
                  <a:noFill/>
                </a:ln>
                <a:solidFill>
                  <a:srgbClr val="4F81BD">
                    <a:lumMod val="50000"/>
                  </a:srgbClr>
                </a:solidFill>
                <a:effectLst/>
                <a:uLnTx/>
                <a:uFillTx/>
                <a:latin typeface="Calibri"/>
                <a:ea typeface="+mn-ea"/>
                <a:cs typeface="+mn-cs"/>
              </a:rPr>
              <a:t>Touriga</a:t>
            </a:r>
            <a:r>
              <a:rPr kumimoji="0" lang="en-US" sz="2400" b="1" i="0" u="none" strike="noStrike" kern="1200" cap="none" spc="0" normalizeH="0" baseline="0" noProof="0" dirty="0">
                <a:ln>
                  <a:noFill/>
                </a:ln>
                <a:solidFill>
                  <a:srgbClr val="4F81BD">
                    <a:lumMod val="50000"/>
                  </a:srgbClr>
                </a:solidFill>
                <a:effectLst/>
                <a:uLnTx/>
                <a:uFillTx/>
                <a:latin typeface="Calibri"/>
                <a:ea typeface="+mn-ea"/>
                <a:cs typeface="+mn-cs"/>
              </a:rPr>
              <a:t> Nacional and </a:t>
            </a:r>
            <a:r>
              <a:rPr kumimoji="0" lang="en-US" sz="2400" b="1" i="0" u="none" strike="noStrike" kern="1200" cap="none" spc="0" normalizeH="0" baseline="0" noProof="0" dirty="0" err="1">
                <a:ln>
                  <a:noFill/>
                </a:ln>
                <a:solidFill>
                  <a:srgbClr val="4F81BD">
                    <a:lumMod val="50000"/>
                  </a:srgbClr>
                </a:solidFill>
                <a:effectLst/>
                <a:uLnTx/>
                <a:uFillTx/>
                <a:latin typeface="Calibri"/>
                <a:ea typeface="+mn-ea"/>
                <a:cs typeface="+mn-cs"/>
              </a:rPr>
              <a:t>Aglianico</a:t>
            </a:r>
            <a:r>
              <a:rPr kumimoji="0" lang="en-US" sz="2400" b="1" i="0" u="none" strike="noStrike" kern="1200" cap="none" spc="0" normalizeH="0" baseline="0" noProof="0" dirty="0">
                <a:ln>
                  <a:noFill/>
                </a:ln>
                <a:solidFill>
                  <a:srgbClr val="4F81BD">
                    <a:lumMod val="50000"/>
                  </a:srgbClr>
                </a:solidFill>
                <a:effectLst/>
                <a:uLnTx/>
                <a:uFillTx/>
                <a:latin typeface="Calibri"/>
                <a:ea typeface="+mn-ea"/>
                <a:cs typeface="+mn-cs"/>
              </a:rPr>
              <a:t> to tune irrigation needs</a:t>
            </a:r>
          </a:p>
        </p:txBody>
      </p:sp>
      <p:pic>
        <p:nvPicPr>
          <p:cNvPr id="8" name="Imagen 7">
            <a:extLst>
              <a:ext uri="{FF2B5EF4-FFF2-40B4-BE49-F238E27FC236}">
                <a16:creationId xmlns:a16="http://schemas.microsoft.com/office/drawing/2014/main" id="{A2D1BF27-E004-7A42-9CA5-D7A1F39952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8993" y="15811"/>
            <a:ext cx="1219200" cy="664845"/>
          </a:xfrm>
          <a:prstGeom prst="rect">
            <a:avLst/>
          </a:prstGeom>
        </p:spPr>
      </p:pic>
      <p:sp>
        <p:nvSpPr>
          <p:cNvPr id="9" name="Rectangle 8">
            <a:extLst>
              <a:ext uri="{FF2B5EF4-FFF2-40B4-BE49-F238E27FC236}">
                <a16:creationId xmlns:a16="http://schemas.microsoft.com/office/drawing/2014/main" id="{320D2A21-56C3-1548-8874-EC8B67C186D4}"/>
              </a:ext>
            </a:extLst>
          </p:cNvPr>
          <p:cNvSpPr/>
          <p:nvPr/>
        </p:nvSpPr>
        <p:spPr>
          <a:xfrm>
            <a:off x="8368193" y="126474"/>
            <a:ext cx="533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5220425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368683" y="3373600"/>
            <a:ext cx="4413117" cy="775597"/>
          </a:xfrm>
          <a:prstGeom prst="rect">
            <a:avLst/>
          </a:prstGeom>
        </p:spPr>
        <p:txBody>
          <a:bodyPr wrap="square" lIns="0" tIns="0" rIns="0" bIns="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IN" sz="2800" b="1" i="0" u="none" strike="noStrike" kern="1200" cap="none" spc="0" normalizeH="0" baseline="0" noProof="0" dirty="0">
                <a:ln>
                  <a:noFill/>
                </a:ln>
                <a:solidFill>
                  <a:prstClr val="black"/>
                </a:solidFill>
                <a:effectLst/>
                <a:uLnTx/>
                <a:uFillTx/>
                <a:latin typeface="Calibri"/>
                <a:ea typeface="Lato Light" panose="020F0502020204030203" pitchFamily="34" charset="0"/>
                <a:cs typeface="Lato Light" panose="020F0502020204030203" pitchFamily="34" charset="0"/>
              </a:rPr>
              <a:t>Omar </a:t>
            </a:r>
            <a:r>
              <a:rPr kumimoji="0" lang="en-IN" sz="2800" b="1" i="0" u="none" strike="noStrike" kern="1200" cap="none" spc="0" normalizeH="0" baseline="0" noProof="0" dirty="0" err="1">
                <a:ln>
                  <a:noFill/>
                </a:ln>
                <a:solidFill>
                  <a:prstClr val="black"/>
                </a:solidFill>
                <a:effectLst/>
                <a:uLnTx/>
                <a:uFillTx/>
                <a:latin typeface="Calibri"/>
                <a:ea typeface="Lato Light" panose="020F0502020204030203" pitchFamily="34" charset="0"/>
                <a:cs typeface="Lato Light" panose="020F0502020204030203" pitchFamily="34" charset="0"/>
              </a:rPr>
              <a:t>García</a:t>
            </a:r>
            <a:endParaRPr kumimoji="0" lang="en-IN" sz="2800" b="1" i="0" u="none" strike="noStrike" kern="1200" cap="none" spc="0" normalizeH="0" baseline="0" noProof="0" dirty="0">
              <a:ln>
                <a:noFill/>
              </a:ln>
              <a:solidFill>
                <a:prstClr val="black"/>
              </a:solidFill>
              <a:effectLst/>
              <a:uLnTx/>
              <a:uFillTx/>
              <a:latin typeface="Calibri"/>
              <a:ea typeface="Lato Light" panose="020F0502020204030203" pitchFamily="34" charset="0"/>
              <a:cs typeface="Lato Light" panose="020F0502020204030203"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IN" sz="2800" b="0" i="0" u="none" strike="noStrike" kern="1200" cap="none" spc="0" normalizeH="0" baseline="0" noProof="0" dirty="0">
                <a:ln>
                  <a:noFill/>
                </a:ln>
                <a:solidFill>
                  <a:prstClr val="black"/>
                </a:solidFill>
                <a:effectLst/>
                <a:uLnTx/>
                <a:uFillTx/>
                <a:latin typeface="Calibri"/>
                <a:ea typeface="Lato Light" panose="020F0502020204030203" pitchFamily="34" charset="0"/>
                <a:cs typeface="Lato Light" panose="020F0502020204030203" pitchFamily="34" charset="0"/>
              </a:rPr>
              <a:t>omar.garcia@irta.cat</a:t>
            </a:r>
          </a:p>
        </p:txBody>
      </p:sp>
      <p:sp>
        <p:nvSpPr>
          <p:cNvPr id="3" name="Title 1"/>
          <p:cNvSpPr txBox="1">
            <a:spLocks/>
          </p:cNvSpPr>
          <p:nvPr/>
        </p:nvSpPr>
        <p:spPr>
          <a:xfrm>
            <a:off x="2368683" y="2667000"/>
            <a:ext cx="4413117" cy="332399"/>
          </a:xfrm>
          <a:prstGeom prst="rect">
            <a:avLst/>
          </a:prstGeom>
        </p:spPr>
        <p:txBody>
          <a:bodyPr wrap="square" lIns="0" tIns="0" rIns="0" bIns="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IN" sz="2400" b="0" i="0" u="none" strike="noStrike" kern="1200" cap="none" spc="0" normalizeH="0" baseline="0" noProof="0" dirty="0">
                <a:ln>
                  <a:noFill/>
                </a:ln>
                <a:solidFill>
                  <a:prstClr val="black"/>
                </a:solidFill>
                <a:effectLst/>
                <a:uLnTx/>
                <a:uFillTx/>
                <a:latin typeface="Calibri"/>
                <a:ea typeface="Lato Light" panose="020F0502020204030203" pitchFamily="34" charset="0"/>
                <a:cs typeface="Lato Light" panose="020F0502020204030203" pitchFamily="34" charset="0"/>
              </a:rPr>
              <a:t>Thank you for you Attention!</a:t>
            </a:r>
          </a:p>
        </p:txBody>
      </p:sp>
    </p:spTree>
    <p:extLst>
      <p:ext uri="{BB962C8B-B14F-4D97-AF65-F5344CB8AC3E}">
        <p14:creationId xmlns:p14="http://schemas.microsoft.com/office/powerpoint/2010/main" val="42599867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2CB1E4-BB1D-4C1C-867C-48364323C3BA}"/>
              </a:ext>
            </a:extLst>
          </p:cNvPr>
          <p:cNvSpPr txBox="1"/>
          <p:nvPr/>
        </p:nvSpPr>
        <p:spPr>
          <a:xfrm>
            <a:off x="4505345" y="3657600"/>
            <a:ext cx="3762686" cy="744819"/>
          </a:xfrm>
          <a:prstGeom prst="rect">
            <a:avLst/>
          </a:prstGeom>
          <a:noFill/>
        </p:spPr>
        <p:txBody>
          <a:bodyPr wrap="square" lIns="0" tIns="0" rIns="0" bIns="0" rtlCol="0" anchor="t" anchorCtr="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ECE1">
                    <a:lumMod val="25000"/>
                  </a:srgbClr>
                </a:solidFill>
                <a:effectLst/>
                <a:uLnTx/>
                <a:uFillTx/>
                <a:latin typeface="Calibri"/>
                <a:ea typeface="Lato Light" panose="020F0502020204030203" pitchFamily="34" charset="0"/>
                <a:cs typeface="Lato Light" panose="020F0502020204030203" pitchFamily="34" charset="0"/>
              </a:rPr>
              <a:t>General Meeting</a:t>
            </a:r>
            <a:endParaRPr kumimoji="0" lang="en-GB" sz="2400" b="0" i="0" u="none" strike="noStrike" kern="1200" cap="none" spc="0" normalizeH="0" baseline="0" noProof="0" dirty="0">
              <a:ln>
                <a:noFill/>
              </a:ln>
              <a:solidFill>
                <a:srgbClr val="EEECE1">
                  <a:lumMod val="25000"/>
                </a:srgbClr>
              </a:solidFill>
              <a:effectLst/>
              <a:uLnTx/>
              <a:uFillTx/>
              <a:latin typeface="Calibri"/>
              <a:ea typeface="Lato Light" panose="020F0502020204030203" pitchFamily="34" charset="0"/>
              <a:cs typeface="Lato Light" panose="020F0502020204030203" pitchFamily="34" charset="0"/>
            </a:endParaRP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EECE1">
                    <a:lumMod val="25000"/>
                  </a:srgbClr>
                </a:solidFill>
                <a:effectLst/>
                <a:uLnTx/>
                <a:uFillTx/>
                <a:latin typeface="Calibri"/>
                <a:ea typeface="Lato Light" panose="020F0502020204030203" pitchFamily="34" charset="0"/>
                <a:cs typeface="Lato Light" panose="020F0502020204030203" pitchFamily="34" charset="0"/>
              </a:rPr>
              <a:t>10</a:t>
            </a:r>
            <a:r>
              <a:rPr kumimoji="0" lang="en-GB" sz="2000" b="0" i="0" u="none" strike="noStrike" kern="1200" cap="none" spc="0" normalizeH="0" baseline="30000" noProof="0" dirty="0">
                <a:ln>
                  <a:noFill/>
                </a:ln>
                <a:solidFill>
                  <a:srgbClr val="EEECE1">
                    <a:lumMod val="25000"/>
                  </a:srgbClr>
                </a:solidFill>
                <a:effectLst/>
                <a:uLnTx/>
                <a:uFillTx/>
                <a:latin typeface="Calibri"/>
                <a:ea typeface="Lato Light" panose="020F0502020204030203" pitchFamily="34" charset="0"/>
                <a:cs typeface="Lato Light" panose="020F0502020204030203" pitchFamily="34" charset="0"/>
              </a:rPr>
              <a:t>th</a:t>
            </a:r>
            <a:r>
              <a:rPr kumimoji="0" lang="en-GB" sz="2000" b="0" i="0" u="none" strike="noStrike" kern="1200" cap="none" spc="0" normalizeH="0" baseline="0" noProof="0" dirty="0">
                <a:ln>
                  <a:noFill/>
                </a:ln>
                <a:solidFill>
                  <a:srgbClr val="EEECE1">
                    <a:lumMod val="25000"/>
                  </a:srgbClr>
                </a:solidFill>
                <a:effectLst/>
                <a:uLnTx/>
                <a:uFillTx/>
                <a:latin typeface="Calibri"/>
                <a:ea typeface="Lato Light" panose="020F0502020204030203" pitchFamily="34" charset="0"/>
                <a:cs typeface="Lato Light" panose="020F0502020204030203" pitchFamily="34" charset="0"/>
              </a:rPr>
              <a:t> - 12</a:t>
            </a:r>
            <a:r>
              <a:rPr kumimoji="0" lang="en-GB" sz="2000" b="0" i="0" u="none" strike="noStrike" kern="1200" cap="none" spc="0" normalizeH="0" baseline="30000" noProof="0" dirty="0">
                <a:ln>
                  <a:noFill/>
                </a:ln>
                <a:solidFill>
                  <a:srgbClr val="EEECE1">
                    <a:lumMod val="25000"/>
                  </a:srgbClr>
                </a:solidFill>
                <a:effectLst/>
                <a:uLnTx/>
                <a:uFillTx/>
                <a:latin typeface="Calibri"/>
                <a:ea typeface="Lato Light" panose="020F0502020204030203" pitchFamily="34" charset="0"/>
                <a:cs typeface="Lato Light" panose="020F0502020204030203" pitchFamily="34" charset="0"/>
              </a:rPr>
              <a:t>th</a:t>
            </a:r>
            <a:r>
              <a:rPr kumimoji="0" lang="en-GB" sz="2000" b="0" i="0" u="none" strike="noStrike" kern="1200" cap="none" spc="0" normalizeH="0" baseline="0" noProof="0" dirty="0">
                <a:ln>
                  <a:noFill/>
                </a:ln>
                <a:solidFill>
                  <a:srgbClr val="EEECE1">
                    <a:lumMod val="25000"/>
                  </a:srgbClr>
                </a:solidFill>
                <a:effectLst/>
                <a:uLnTx/>
                <a:uFillTx/>
                <a:latin typeface="Calibri"/>
                <a:ea typeface="Lato Light" panose="020F0502020204030203" pitchFamily="34" charset="0"/>
                <a:cs typeface="Lato Light" panose="020F0502020204030203" pitchFamily="34" charset="0"/>
              </a:rPr>
              <a:t> December 2018, Naples</a:t>
            </a:r>
          </a:p>
        </p:txBody>
      </p:sp>
      <p:sp>
        <p:nvSpPr>
          <p:cNvPr id="3" name="Title 1">
            <a:extLst>
              <a:ext uri="{FF2B5EF4-FFF2-40B4-BE49-F238E27FC236}">
                <a16:creationId xmlns:a16="http://schemas.microsoft.com/office/drawing/2014/main" id="{EB5E3BFE-5934-4835-A40B-D1E3A3C4AC5E}"/>
              </a:ext>
            </a:extLst>
          </p:cNvPr>
          <p:cNvSpPr txBox="1">
            <a:spLocks/>
          </p:cNvSpPr>
          <p:nvPr/>
        </p:nvSpPr>
        <p:spPr>
          <a:xfrm>
            <a:off x="4010377" y="1775936"/>
            <a:ext cx="4752623" cy="984885"/>
          </a:xfrm>
          <a:prstGeom prst="rect">
            <a:avLst/>
          </a:prstGeom>
        </p:spPr>
        <p:txBody>
          <a:bodyPr wrap="square" lIns="0" tIns="0" rIns="0" bIns="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3200" b="1" i="0" u="none" strike="noStrike" kern="1200" cap="none" spc="0" normalizeH="0" baseline="0" noProof="0" dirty="0">
                <a:ln>
                  <a:noFill/>
                </a:ln>
                <a:solidFill>
                  <a:srgbClr val="507D2B"/>
                </a:solidFill>
                <a:effectLst/>
                <a:uLnTx/>
                <a:uFillTx/>
                <a:latin typeface="Calibri"/>
                <a:ea typeface="Lato Light" panose="020F0502020204030203" pitchFamily="34" charset="0"/>
                <a:cs typeface="Lato Light" panose="020F0502020204030203" pitchFamily="34" charset="0"/>
              </a:rPr>
              <a:t>WP2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3200" b="1" i="0" u="none" strike="noStrike" kern="1200" cap="none" spc="0" normalizeH="0" baseline="0" noProof="0" dirty="0">
                <a:ln>
                  <a:noFill/>
                </a:ln>
                <a:solidFill>
                  <a:srgbClr val="507D2B"/>
                </a:solidFill>
                <a:effectLst/>
                <a:uLnTx/>
                <a:uFillTx/>
                <a:latin typeface="Calibri"/>
                <a:ea typeface="Lato Light" panose="020F0502020204030203" pitchFamily="34" charset="0"/>
                <a:cs typeface="Lato Light" panose="020F0502020204030203" pitchFamily="34" charset="0"/>
              </a:rPr>
              <a:t>Task 2.3</a:t>
            </a:r>
          </a:p>
        </p:txBody>
      </p:sp>
      <p:sp>
        <p:nvSpPr>
          <p:cNvPr id="4" name="Rectangle 4">
            <a:extLst>
              <a:ext uri="{FF2B5EF4-FFF2-40B4-BE49-F238E27FC236}">
                <a16:creationId xmlns:a16="http://schemas.microsoft.com/office/drawing/2014/main" id="{63CB1264-F1D3-4E43-B1CC-DDCC3F888FA1}"/>
              </a:ext>
            </a:extLst>
          </p:cNvPr>
          <p:cNvSpPr>
            <a:spLocks noChangeArrowheads="1"/>
          </p:cNvSpPr>
          <p:nvPr/>
        </p:nvSpPr>
        <p:spPr bwMode="auto">
          <a:xfrm>
            <a:off x="4010377" y="5087007"/>
            <a:ext cx="475262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000" b="1" i="0" u="none" strike="noStrike" kern="0" cap="none" spc="0" normalizeH="0" baseline="0" noProof="0" dirty="0">
                <a:ln>
                  <a:noFill/>
                </a:ln>
                <a:solidFill>
                  <a:srgbClr val="507D2B"/>
                </a:solidFill>
                <a:effectLst/>
                <a:uLnTx/>
                <a:uFillTx/>
                <a:latin typeface="Calibri"/>
                <a:ea typeface="ＭＳ Ｐゴシック" pitchFamily="34" charset="-128"/>
                <a:cs typeface="+mn-cs"/>
              </a:rPr>
              <a:t>Fabrizio Cartenì</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0" cap="none" spc="0" normalizeH="0" baseline="0" noProof="0" dirty="0">
                <a:ln>
                  <a:noFill/>
                </a:ln>
                <a:solidFill>
                  <a:srgbClr val="507D2B"/>
                </a:solidFill>
                <a:effectLst/>
                <a:uLnTx/>
                <a:uFillTx/>
                <a:latin typeface="Calibri"/>
                <a:ea typeface="ＭＳ Ｐゴシック" pitchFamily="34" charset="-128"/>
                <a:cs typeface="+mn-cs"/>
              </a:rPr>
              <a:t>Post-doc Researcher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0" cap="none" spc="0" normalizeH="0" baseline="0" noProof="0" dirty="0">
                <a:ln>
                  <a:noFill/>
                </a:ln>
                <a:solidFill>
                  <a:srgbClr val="507D2B"/>
                </a:solidFill>
                <a:effectLst/>
                <a:uLnTx/>
                <a:uFillTx/>
                <a:latin typeface="Calibri"/>
                <a:ea typeface="ＭＳ Ｐゴシック" pitchFamily="34" charset="-128"/>
                <a:cs typeface="+mn-cs"/>
              </a:rPr>
              <a:t> fabrizio.carteni@unina.it</a:t>
            </a:r>
          </a:p>
        </p:txBody>
      </p:sp>
      <p:sp>
        <p:nvSpPr>
          <p:cNvPr id="5" name="Rectangle 4">
            <a:extLst>
              <a:ext uri="{FF2B5EF4-FFF2-40B4-BE49-F238E27FC236}">
                <a16:creationId xmlns:a16="http://schemas.microsoft.com/office/drawing/2014/main" id="{2FF9C30A-F07F-4EB7-9585-AE3814797278}"/>
              </a:ext>
            </a:extLst>
          </p:cNvPr>
          <p:cNvSpPr>
            <a:spLocks noChangeArrowheads="1"/>
          </p:cNvSpPr>
          <p:nvPr/>
        </p:nvSpPr>
        <p:spPr bwMode="auto">
          <a:xfrm>
            <a:off x="7453779" y="685800"/>
            <a:ext cx="1295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200" b="1" i="0" u="none" strike="noStrike" kern="0" cap="none" spc="0" normalizeH="0" baseline="0" noProof="0" dirty="0">
                <a:ln>
                  <a:noFill/>
                </a:ln>
                <a:solidFill>
                  <a:prstClr val="black"/>
                </a:solidFill>
                <a:effectLst/>
                <a:uLnTx/>
                <a:uFillTx/>
                <a:latin typeface="Calibri"/>
                <a:ea typeface="ＭＳ Ｐゴシック" pitchFamily="34" charset="-128"/>
                <a:cs typeface="+mn-cs"/>
              </a:rPr>
              <a:t>&lt;Insert here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200" b="1" i="0" u="none" strike="noStrike" kern="0" cap="none" spc="0" normalizeH="0" baseline="0" noProof="0" dirty="0">
                <a:ln>
                  <a:noFill/>
                </a:ln>
                <a:solidFill>
                  <a:prstClr val="black"/>
                </a:solidFill>
                <a:effectLst/>
                <a:uLnTx/>
                <a:uFillTx/>
                <a:latin typeface="Calibri"/>
                <a:ea typeface="ＭＳ Ｐゴシック" pitchFamily="34" charset="-128"/>
                <a:cs typeface="+mn-cs"/>
              </a:rPr>
              <a:t>Logo of the organisation&gt;</a:t>
            </a:r>
          </a:p>
        </p:txBody>
      </p:sp>
      <p:grpSp>
        <p:nvGrpSpPr>
          <p:cNvPr id="7" name="Group 6">
            <a:extLst>
              <a:ext uri="{FF2B5EF4-FFF2-40B4-BE49-F238E27FC236}">
                <a16:creationId xmlns:a16="http://schemas.microsoft.com/office/drawing/2014/main" id="{E5506199-CF4D-457F-BE75-C47F9CA734B8}"/>
              </a:ext>
            </a:extLst>
          </p:cNvPr>
          <p:cNvGrpSpPr/>
          <p:nvPr/>
        </p:nvGrpSpPr>
        <p:grpSpPr>
          <a:xfrm>
            <a:off x="7467600" y="428275"/>
            <a:ext cx="1129886" cy="1108360"/>
            <a:chOff x="7725086" y="693160"/>
            <a:chExt cx="720000" cy="720000"/>
          </a:xfrm>
        </p:grpSpPr>
        <p:sp>
          <p:nvSpPr>
            <p:cNvPr id="8" name="Rectangle 7">
              <a:extLst>
                <a:ext uri="{FF2B5EF4-FFF2-40B4-BE49-F238E27FC236}">
                  <a16:creationId xmlns:a16="http://schemas.microsoft.com/office/drawing/2014/main" id="{E26E8851-94BF-4AD0-B296-9BD769693ED5}"/>
                </a:ext>
              </a:extLst>
            </p:cNvPr>
            <p:cNvSpPr/>
            <p:nvPr/>
          </p:nvSpPr>
          <p:spPr>
            <a:xfrm>
              <a:off x="7725086" y="693160"/>
              <a:ext cx="720000" cy="72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8255CB46-BD28-4E69-9323-036DD44127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5086" y="693160"/>
              <a:ext cx="720000" cy="720000"/>
            </a:xfrm>
            <a:prstGeom prst="rect">
              <a:avLst/>
            </a:prstGeom>
          </p:spPr>
        </p:pic>
      </p:grpSp>
    </p:spTree>
    <p:extLst>
      <p:ext uri="{BB962C8B-B14F-4D97-AF65-F5344CB8AC3E}">
        <p14:creationId xmlns:p14="http://schemas.microsoft.com/office/powerpoint/2010/main" val="38326566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792000"/>
          </a:xfrm>
          <a:ln>
            <a:noFill/>
          </a:ln>
        </p:spPr>
        <p:txBody>
          <a:bodyPr/>
          <a:lstStyle/>
          <a:p>
            <a:r>
              <a:rPr lang="en-GB"/>
              <a:t>Task’s objectives</a:t>
            </a:r>
          </a:p>
        </p:txBody>
      </p:sp>
      <p:sp>
        <p:nvSpPr>
          <p:cNvPr id="3" name="Content Placeholder 2"/>
          <p:cNvSpPr>
            <a:spLocks noGrp="1"/>
          </p:cNvSpPr>
          <p:nvPr>
            <p:ph idx="1"/>
          </p:nvPr>
        </p:nvSpPr>
        <p:spPr>
          <a:xfrm>
            <a:off x="457200" y="1676400"/>
            <a:ext cx="8229600" cy="4419600"/>
          </a:xfrm>
          <a:ln>
            <a:noFill/>
          </a:ln>
        </p:spPr>
        <p:txBody>
          <a:bodyPr/>
          <a:lstStyle/>
          <a:p>
            <a:r>
              <a:rPr lang="en-US" dirty="0"/>
              <a:t>Task 2.3</a:t>
            </a:r>
          </a:p>
          <a:p>
            <a:pPr lvl="1"/>
            <a:r>
              <a:rPr lang="en-US" dirty="0"/>
              <a:t>Development and implementation of:</a:t>
            </a:r>
          </a:p>
          <a:p>
            <a:pPr lvl="2"/>
            <a:r>
              <a:rPr lang="en-US" dirty="0">
                <a:solidFill>
                  <a:schemeClr val="bg1">
                    <a:lumMod val="65000"/>
                  </a:schemeClr>
                </a:solidFill>
              </a:rPr>
              <a:t>A model to predict bud break</a:t>
            </a:r>
          </a:p>
          <a:p>
            <a:pPr lvl="2"/>
            <a:r>
              <a:rPr lang="en-US" dirty="0">
                <a:solidFill>
                  <a:schemeClr val="bg1">
                    <a:lumMod val="65000"/>
                  </a:schemeClr>
                </a:solidFill>
              </a:rPr>
              <a:t>A model to predict the different phenological stages (from bloom to veraison) </a:t>
            </a:r>
          </a:p>
          <a:p>
            <a:pPr lvl="2"/>
            <a:r>
              <a:rPr lang="en-US" dirty="0"/>
              <a:t>A model to predict harvest</a:t>
            </a:r>
          </a:p>
          <a:p>
            <a:pPr lvl="2"/>
            <a:r>
              <a:rPr lang="en-US" dirty="0"/>
              <a:t>A model to predict the leaf fall</a:t>
            </a:r>
          </a:p>
        </p:txBody>
      </p:sp>
      <p:grpSp>
        <p:nvGrpSpPr>
          <p:cNvPr id="11" name="Group 10">
            <a:extLst>
              <a:ext uri="{FF2B5EF4-FFF2-40B4-BE49-F238E27FC236}">
                <a16:creationId xmlns:a16="http://schemas.microsoft.com/office/drawing/2014/main" id="{72482F96-D71A-4328-93B2-CDF6D46BB529}"/>
              </a:ext>
            </a:extLst>
          </p:cNvPr>
          <p:cNvGrpSpPr/>
          <p:nvPr/>
        </p:nvGrpSpPr>
        <p:grpSpPr>
          <a:xfrm>
            <a:off x="7543800" y="8066"/>
            <a:ext cx="1143000" cy="684000"/>
            <a:chOff x="7543800" y="8066"/>
            <a:chExt cx="1143000" cy="684000"/>
          </a:xfrm>
        </p:grpSpPr>
        <p:sp>
          <p:nvSpPr>
            <p:cNvPr id="9" name="Rectangle 8">
              <a:extLst>
                <a:ext uri="{FF2B5EF4-FFF2-40B4-BE49-F238E27FC236}">
                  <a16:creationId xmlns:a16="http://schemas.microsoft.com/office/drawing/2014/main" id="{CA3DE57C-EF54-4D80-8249-B4BA8EE7BA78}"/>
                </a:ext>
              </a:extLst>
            </p:cNvPr>
            <p:cNvSpPr/>
            <p:nvPr/>
          </p:nvSpPr>
          <p:spPr>
            <a:xfrm>
              <a:off x="7543800" y="8066"/>
              <a:ext cx="1143000" cy="677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8A65282E-AF55-4EB0-9DEE-2660B852CC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5300" y="8066"/>
              <a:ext cx="684000" cy="684000"/>
            </a:xfrm>
            <a:prstGeom prst="rect">
              <a:avLst/>
            </a:prstGeom>
          </p:spPr>
        </p:pic>
      </p:grpSp>
      <p:sp>
        <p:nvSpPr>
          <p:cNvPr id="7" name="Rectangle 6">
            <a:extLst>
              <a:ext uri="{FF2B5EF4-FFF2-40B4-BE49-F238E27FC236}">
                <a16:creationId xmlns:a16="http://schemas.microsoft.com/office/drawing/2014/main" id="{4B877EFA-A650-1946-90C1-62BA9844FCCF}"/>
              </a:ext>
            </a:extLst>
          </p:cNvPr>
          <p:cNvSpPr/>
          <p:nvPr/>
        </p:nvSpPr>
        <p:spPr>
          <a:xfrm>
            <a:off x="7010400" y="152400"/>
            <a:ext cx="533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6972128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792000"/>
          </a:xfrm>
          <a:ln>
            <a:noFill/>
          </a:ln>
        </p:spPr>
        <p:txBody>
          <a:bodyPr/>
          <a:lstStyle/>
          <a:p>
            <a:r>
              <a:rPr lang="ca-ES" dirty="0" err="1"/>
              <a:t>Presentation</a:t>
            </a:r>
            <a:r>
              <a:rPr lang="ca-ES" dirty="0"/>
              <a:t> </a:t>
            </a:r>
            <a:r>
              <a:rPr lang="ca-ES" dirty="0" err="1"/>
              <a:t>Index</a:t>
            </a:r>
            <a:endParaRPr lang="ca-ES" dirty="0"/>
          </a:p>
        </p:txBody>
      </p:sp>
      <p:sp>
        <p:nvSpPr>
          <p:cNvPr id="3" name="Content Placeholder 2"/>
          <p:cNvSpPr>
            <a:spLocks noGrp="1"/>
          </p:cNvSpPr>
          <p:nvPr>
            <p:ph idx="1"/>
          </p:nvPr>
        </p:nvSpPr>
        <p:spPr>
          <a:xfrm>
            <a:off x="457200" y="1905000"/>
            <a:ext cx="8229600" cy="4191000"/>
          </a:xfrm>
          <a:ln>
            <a:noFill/>
          </a:ln>
        </p:spPr>
        <p:txBody>
          <a:bodyPr lIns="2556000"/>
          <a:lstStyle/>
          <a:p>
            <a:pPr marL="514350" indent="-514350">
              <a:lnSpc>
                <a:spcPct val="200000"/>
              </a:lnSpc>
              <a:spcBef>
                <a:spcPts val="1000"/>
              </a:spcBef>
              <a:spcAft>
                <a:spcPts val="1000"/>
              </a:spcAft>
              <a:buFont typeface="+mj-lt"/>
              <a:buAutoNum type="alphaLcParenR"/>
            </a:pPr>
            <a:r>
              <a:rPr lang="en-US" dirty="0"/>
              <a:t>What have we done?</a:t>
            </a:r>
          </a:p>
          <a:p>
            <a:pPr marL="514350" indent="-514350">
              <a:lnSpc>
                <a:spcPct val="200000"/>
              </a:lnSpc>
              <a:spcBef>
                <a:spcPts val="1000"/>
              </a:spcBef>
              <a:spcAft>
                <a:spcPts val="1000"/>
              </a:spcAft>
              <a:buFont typeface="+mj-lt"/>
              <a:buAutoNum type="alphaLcParenR"/>
            </a:pPr>
            <a:r>
              <a:rPr lang="en-US" dirty="0"/>
              <a:t>Where are we?</a:t>
            </a:r>
          </a:p>
          <a:p>
            <a:pPr marL="514350" indent="-514350">
              <a:lnSpc>
                <a:spcPct val="200000"/>
              </a:lnSpc>
              <a:spcBef>
                <a:spcPts val="1000"/>
              </a:spcBef>
              <a:spcAft>
                <a:spcPts val="1000"/>
              </a:spcAft>
              <a:buFont typeface="+mj-lt"/>
              <a:buAutoNum type="alphaLcParenR"/>
            </a:pPr>
            <a:r>
              <a:rPr lang="en-US" dirty="0"/>
              <a:t>Future work</a:t>
            </a:r>
          </a:p>
        </p:txBody>
      </p:sp>
      <p:grpSp>
        <p:nvGrpSpPr>
          <p:cNvPr id="5" name="Group 4">
            <a:extLst>
              <a:ext uri="{FF2B5EF4-FFF2-40B4-BE49-F238E27FC236}">
                <a16:creationId xmlns:a16="http://schemas.microsoft.com/office/drawing/2014/main" id="{56EE1269-2674-41DA-B6C9-3EABFDFF847E}"/>
              </a:ext>
            </a:extLst>
          </p:cNvPr>
          <p:cNvGrpSpPr/>
          <p:nvPr/>
        </p:nvGrpSpPr>
        <p:grpSpPr>
          <a:xfrm>
            <a:off x="7543800" y="8066"/>
            <a:ext cx="1143000" cy="684000"/>
            <a:chOff x="7543800" y="8066"/>
            <a:chExt cx="1143000" cy="684000"/>
          </a:xfrm>
        </p:grpSpPr>
        <p:sp>
          <p:nvSpPr>
            <p:cNvPr id="7" name="Rectangle 6">
              <a:extLst>
                <a:ext uri="{FF2B5EF4-FFF2-40B4-BE49-F238E27FC236}">
                  <a16:creationId xmlns:a16="http://schemas.microsoft.com/office/drawing/2014/main" id="{9314B1CE-C745-43CA-924E-D30C27D27730}"/>
                </a:ext>
              </a:extLst>
            </p:cNvPr>
            <p:cNvSpPr/>
            <p:nvPr/>
          </p:nvSpPr>
          <p:spPr>
            <a:xfrm>
              <a:off x="7543800" y="8066"/>
              <a:ext cx="1143000" cy="677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D772EBA3-BBDF-4A88-BB6C-6D929FC8CC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5300" y="8066"/>
              <a:ext cx="684000" cy="684000"/>
            </a:xfrm>
            <a:prstGeom prst="rect">
              <a:avLst/>
            </a:prstGeom>
          </p:spPr>
        </p:pic>
      </p:grpSp>
      <p:sp>
        <p:nvSpPr>
          <p:cNvPr id="9" name="Rectangle 8">
            <a:extLst>
              <a:ext uri="{FF2B5EF4-FFF2-40B4-BE49-F238E27FC236}">
                <a16:creationId xmlns:a16="http://schemas.microsoft.com/office/drawing/2014/main" id="{99167C01-10C6-C147-BB5D-54B700F404F9}"/>
              </a:ext>
            </a:extLst>
          </p:cNvPr>
          <p:cNvSpPr/>
          <p:nvPr/>
        </p:nvSpPr>
        <p:spPr>
          <a:xfrm>
            <a:off x="7010400" y="152400"/>
            <a:ext cx="533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936899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792000"/>
          </a:xfrm>
          <a:ln>
            <a:noFill/>
          </a:ln>
        </p:spPr>
        <p:txBody>
          <a:bodyPr>
            <a:normAutofit/>
          </a:bodyPr>
          <a:lstStyle/>
          <a:p>
            <a:r>
              <a:rPr lang="en-GB" dirty="0"/>
              <a:t>What have we done?</a:t>
            </a:r>
          </a:p>
        </p:txBody>
      </p:sp>
      <p:pic>
        <p:nvPicPr>
          <p:cNvPr id="10" name="Content Placeholder 9">
            <a:extLst>
              <a:ext uri="{FF2B5EF4-FFF2-40B4-BE49-F238E27FC236}">
                <a16:creationId xmlns:a16="http://schemas.microsoft.com/office/drawing/2014/main" id="{60936D93-DD40-4C73-AE40-69FBAB074C3B}"/>
              </a:ext>
            </a:extLst>
          </p:cNvPr>
          <p:cNvPicPr>
            <a:picLocks noGrp="1" noChangeAspect="1"/>
          </p:cNvPicPr>
          <p:nvPr>
            <p:ph idx="1"/>
          </p:nvPr>
        </p:nvPicPr>
        <p:blipFill>
          <a:blip r:embed="rId2"/>
          <a:stretch>
            <a:fillRect/>
          </a:stretch>
        </p:blipFill>
        <p:spPr>
          <a:xfrm>
            <a:off x="1360258" y="2133600"/>
            <a:ext cx="6423484" cy="3974147"/>
          </a:xfrm>
          <a:prstGeom prst="rect">
            <a:avLst/>
          </a:prstGeom>
          <a:ln>
            <a:noFill/>
          </a:ln>
        </p:spPr>
      </p:pic>
      <p:grpSp>
        <p:nvGrpSpPr>
          <p:cNvPr id="11" name="Group 10">
            <a:extLst>
              <a:ext uri="{FF2B5EF4-FFF2-40B4-BE49-F238E27FC236}">
                <a16:creationId xmlns:a16="http://schemas.microsoft.com/office/drawing/2014/main" id="{EC0FE38A-81B7-4C05-919C-D3DBBDCC0C5E}"/>
              </a:ext>
            </a:extLst>
          </p:cNvPr>
          <p:cNvGrpSpPr/>
          <p:nvPr/>
        </p:nvGrpSpPr>
        <p:grpSpPr>
          <a:xfrm>
            <a:off x="7543800" y="8066"/>
            <a:ext cx="1143000" cy="684000"/>
            <a:chOff x="7543800" y="8066"/>
            <a:chExt cx="1143000" cy="684000"/>
          </a:xfrm>
        </p:grpSpPr>
        <p:sp>
          <p:nvSpPr>
            <p:cNvPr id="12" name="Rectangle 11">
              <a:extLst>
                <a:ext uri="{FF2B5EF4-FFF2-40B4-BE49-F238E27FC236}">
                  <a16:creationId xmlns:a16="http://schemas.microsoft.com/office/drawing/2014/main" id="{BF04EE21-30B1-4281-B9B2-9C399C0FAFE6}"/>
                </a:ext>
              </a:extLst>
            </p:cNvPr>
            <p:cNvSpPr/>
            <p:nvPr/>
          </p:nvSpPr>
          <p:spPr>
            <a:xfrm>
              <a:off x="7543800" y="8066"/>
              <a:ext cx="1143000" cy="677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6A366397-DB20-446F-81A2-BC73D54553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5300" y="8066"/>
              <a:ext cx="684000" cy="684000"/>
            </a:xfrm>
            <a:prstGeom prst="rect">
              <a:avLst/>
            </a:prstGeom>
          </p:spPr>
        </p:pic>
      </p:grpSp>
      <p:sp>
        <p:nvSpPr>
          <p:cNvPr id="4" name="Rectangle 3">
            <a:extLst>
              <a:ext uri="{FF2B5EF4-FFF2-40B4-BE49-F238E27FC236}">
                <a16:creationId xmlns:a16="http://schemas.microsoft.com/office/drawing/2014/main" id="{D9C6BD9F-0EB3-407F-8E1F-2FF84386919A}"/>
              </a:ext>
            </a:extLst>
          </p:cNvPr>
          <p:cNvSpPr/>
          <p:nvPr/>
        </p:nvSpPr>
        <p:spPr>
          <a:xfrm>
            <a:off x="445655" y="1524000"/>
            <a:ext cx="4986173" cy="727571"/>
          </a:xfrm>
          <a:prstGeom prst="rect">
            <a:avLst/>
          </a:prstGeom>
        </p:spPr>
        <p:txBody>
          <a:bodyPr wrap="none">
            <a:spAutoFit/>
          </a:bodyPr>
          <a:lstStyle/>
          <a:p>
            <a:pPr marL="342900" marR="0" lvl="0" indent="-342900" algn="l" defTabSz="914400" rtl="0" eaLnBrk="1" fontAlgn="auto" latinLnBrk="0" hangingPunct="1">
              <a:lnSpc>
                <a:spcPct val="200000"/>
              </a:lnSpc>
              <a:spcBef>
                <a:spcPts val="1000"/>
              </a:spcBef>
              <a:spcAft>
                <a:spcPts val="10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Development of LEAF model engine</a:t>
            </a:r>
          </a:p>
        </p:txBody>
      </p:sp>
      <p:sp>
        <p:nvSpPr>
          <p:cNvPr id="8" name="Rectangle 7">
            <a:extLst>
              <a:ext uri="{FF2B5EF4-FFF2-40B4-BE49-F238E27FC236}">
                <a16:creationId xmlns:a16="http://schemas.microsoft.com/office/drawing/2014/main" id="{7C815517-BC20-9E4A-9338-7E8E01BBAA59}"/>
              </a:ext>
            </a:extLst>
          </p:cNvPr>
          <p:cNvSpPr/>
          <p:nvPr/>
        </p:nvSpPr>
        <p:spPr>
          <a:xfrm>
            <a:off x="7010400" y="152400"/>
            <a:ext cx="533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66899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792000"/>
          </a:xfrm>
          <a:ln>
            <a:noFill/>
          </a:ln>
        </p:spPr>
        <p:txBody>
          <a:bodyPr>
            <a:normAutofit/>
          </a:bodyPr>
          <a:lstStyle/>
          <a:p>
            <a:r>
              <a:rPr lang="en-GB" dirty="0"/>
              <a:t>What have we done?</a:t>
            </a:r>
            <a:endParaRPr lang="ca-ES" dirty="0"/>
          </a:p>
        </p:txBody>
      </p:sp>
      <p:grpSp>
        <p:nvGrpSpPr>
          <p:cNvPr id="11" name="Group 10">
            <a:extLst>
              <a:ext uri="{FF2B5EF4-FFF2-40B4-BE49-F238E27FC236}">
                <a16:creationId xmlns:a16="http://schemas.microsoft.com/office/drawing/2014/main" id="{EC0FE38A-81B7-4C05-919C-D3DBBDCC0C5E}"/>
              </a:ext>
            </a:extLst>
          </p:cNvPr>
          <p:cNvGrpSpPr/>
          <p:nvPr/>
        </p:nvGrpSpPr>
        <p:grpSpPr>
          <a:xfrm>
            <a:off x="7543800" y="8066"/>
            <a:ext cx="1143000" cy="684000"/>
            <a:chOff x="7543800" y="8066"/>
            <a:chExt cx="1143000" cy="684000"/>
          </a:xfrm>
        </p:grpSpPr>
        <p:sp>
          <p:nvSpPr>
            <p:cNvPr id="12" name="Rectangle 11">
              <a:extLst>
                <a:ext uri="{FF2B5EF4-FFF2-40B4-BE49-F238E27FC236}">
                  <a16:creationId xmlns:a16="http://schemas.microsoft.com/office/drawing/2014/main" id="{BF04EE21-30B1-4281-B9B2-9C399C0FAFE6}"/>
                </a:ext>
              </a:extLst>
            </p:cNvPr>
            <p:cNvSpPr/>
            <p:nvPr/>
          </p:nvSpPr>
          <p:spPr>
            <a:xfrm>
              <a:off x="7543800" y="8066"/>
              <a:ext cx="1143000" cy="677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6A366397-DB20-446F-81A2-BC73D54553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5300" y="8066"/>
              <a:ext cx="684000" cy="684000"/>
            </a:xfrm>
            <a:prstGeom prst="rect">
              <a:avLst/>
            </a:prstGeom>
          </p:spPr>
        </p:pic>
      </p:grpSp>
      <p:sp>
        <p:nvSpPr>
          <p:cNvPr id="7" name="Rectangle 6">
            <a:extLst>
              <a:ext uri="{FF2B5EF4-FFF2-40B4-BE49-F238E27FC236}">
                <a16:creationId xmlns:a16="http://schemas.microsoft.com/office/drawing/2014/main" id="{D91B12F6-5730-4253-9B52-971FBB4CD63D}"/>
              </a:ext>
            </a:extLst>
          </p:cNvPr>
          <p:cNvSpPr/>
          <p:nvPr/>
        </p:nvSpPr>
        <p:spPr>
          <a:xfrm flipH="1">
            <a:off x="1377149" y="2553854"/>
            <a:ext cx="2802300" cy="1256146"/>
          </a:xfrm>
          <a:prstGeom prst="rect">
            <a:avLst/>
          </a:prstGeom>
          <a:solidFill>
            <a:schemeClr val="accent3">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LEAF MODEL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alibri"/>
                <a:ea typeface="+mn-ea"/>
                <a:cs typeface="+mn-cs"/>
              </a:rPr>
              <a:t>- </a:t>
            </a:r>
            <a:r>
              <a:rPr kumimoji="0" lang="en-GB" sz="1600" b="0" i="0" u="none" strike="noStrike" kern="1200" cap="none" spc="0" normalizeH="0" baseline="0" noProof="0" dirty="0">
                <a:ln>
                  <a:noFill/>
                </a:ln>
                <a:solidFill>
                  <a:prstClr val="black"/>
                </a:solidFill>
                <a:effectLst/>
                <a:uLnTx/>
                <a:uFillTx/>
                <a:latin typeface="Calibri"/>
                <a:ea typeface="+mn-ea"/>
                <a:cs typeface="+mn-cs"/>
              </a:rPr>
              <a:t>Vegetative growth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a:ea typeface="+mn-ea"/>
                <a:cs typeface="+mn-cs"/>
              </a:rPr>
              <a:t>- Soluble Solids accumulation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a:ea typeface="+mn-ea"/>
                <a:cs typeface="+mn-cs"/>
              </a:rPr>
              <a:t>- Leaf fall</a:t>
            </a:r>
          </a:p>
        </p:txBody>
      </p:sp>
      <p:grpSp>
        <p:nvGrpSpPr>
          <p:cNvPr id="38" name="Group 37">
            <a:extLst>
              <a:ext uri="{FF2B5EF4-FFF2-40B4-BE49-F238E27FC236}">
                <a16:creationId xmlns:a16="http://schemas.microsoft.com/office/drawing/2014/main" id="{DA05A899-7425-4C00-899E-590A88977907}"/>
              </a:ext>
            </a:extLst>
          </p:cNvPr>
          <p:cNvGrpSpPr/>
          <p:nvPr/>
        </p:nvGrpSpPr>
        <p:grpSpPr>
          <a:xfrm flipH="1">
            <a:off x="5322448" y="1531049"/>
            <a:ext cx="3288152" cy="4678095"/>
            <a:chOff x="521849" y="1531049"/>
            <a:chExt cx="3288152" cy="4678095"/>
          </a:xfrm>
        </p:grpSpPr>
        <p:sp>
          <p:nvSpPr>
            <p:cNvPr id="5" name="Rectangle 4">
              <a:extLst>
                <a:ext uri="{FF2B5EF4-FFF2-40B4-BE49-F238E27FC236}">
                  <a16:creationId xmlns:a16="http://schemas.microsoft.com/office/drawing/2014/main" id="{4A6CC1CF-4E59-468D-9325-5E82B45E33E6}"/>
                </a:ext>
              </a:extLst>
            </p:cNvPr>
            <p:cNvSpPr/>
            <p:nvPr/>
          </p:nvSpPr>
          <p:spPr>
            <a:xfrm>
              <a:off x="521849" y="1863435"/>
              <a:ext cx="3288152" cy="4345709"/>
            </a:xfrm>
            <a:prstGeom prst="rect">
              <a:avLst/>
            </a:prstGeom>
            <a:solidFill>
              <a:schemeClr val="bg1">
                <a:lumMod val="8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2FD86A75-62C3-4E8D-810E-576596809CA6}"/>
                </a:ext>
              </a:extLst>
            </p:cNvPr>
            <p:cNvSpPr txBox="1"/>
            <p:nvPr/>
          </p:nvSpPr>
          <p:spPr>
            <a:xfrm>
              <a:off x="1257022" y="1531049"/>
              <a:ext cx="18178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CLIMATE SERVICE</a:t>
              </a:r>
            </a:p>
          </p:txBody>
        </p:sp>
        <p:sp>
          <p:nvSpPr>
            <p:cNvPr id="14" name="Rectangle: Rounded Corners 13">
              <a:extLst>
                <a:ext uri="{FF2B5EF4-FFF2-40B4-BE49-F238E27FC236}">
                  <a16:creationId xmlns:a16="http://schemas.microsoft.com/office/drawing/2014/main" id="{40F76505-0CFA-4BC7-ADED-8D0526407C71}"/>
                </a:ext>
              </a:extLst>
            </p:cNvPr>
            <p:cNvSpPr/>
            <p:nvPr/>
          </p:nvSpPr>
          <p:spPr>
            <a:xfrm>
              <a:off x="756223" y="1995122"/>
              <a:ext cx="2819402" cy="1032096"/>
            </a:xfrm>
            <a:prstGeom prst="roundRect">
              <a:avLst>
                <a:gd name="adj" fmla="val 11169"/>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a:ea typeface="+mn-ea"/>
                  <a:cs typeface="+mn-cs"/>
                </a:rPr>
                <a:t>Sensor Service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 Weather stations data:</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Temperature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600" b="0" i="0" u="none" strike="noStrike" kern="1200" cap="none" spc="0" normalizeH="0" baseline="0" noProof="0" dirty="0">
                  <a:ln>
                    <a:noFill/>
                  </a:ln>
                  <a:solidFill>
                    <a:prstClr val="white"/>
                  </a:solidFill>
                  <a:effectLst/>
                  <a:uLnTx/>
                  <a:uFillTx/>
                  <a:latin typeface="Calibri"/>
                  <a:ea typeface="+mn-ea"/>
                  <a:cs typeface="+mn-cs"/>
                </a:rPr>
                <a:t>G</a:t>
              </a:r>
              <a:r>
                <a:rPr kumimoji="0" lang="en-GB" sz="1600" b="0" i="0" u="none" strike="noStrike" kern="1200" cap="none" spc="0" normalizeH="0" baseline="0" noProof="0" dirty="0">
                  <a:ln>
                    <a:noFill/>
                  </a:ln>
                  <a:solidFill>
                    <a:prstClr val="white"/>
                  </a:solidFill>
                  <a:effectLst/>
                  <a:uLnTx/>
                  <a:uFillTx/>
                  <a:latin typeface="Calibri"/>
                  <a:ea typeface="+mn-ea"/>
                  <a:cs typeface="+mn-cs"/>
                </a:rPr>
                <a:t>lobar Irradiation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Rectangle: Rounded Corners 14">
              <a:extLst>
                <a:ext uri="{FF2B5EF4-FFF2-40B4-BE49-F238E27FC236}">
                  <a16:creationId xmlns:a16="http://schemas.microsoft.com/office/drawing/2014/main" id="{AE9825C6-5B90-41ED-AE12-3B61423B4E17}"/>
                </a:ext>
              </a:extLst>
            </p:cNvPr>
            <p:cNvSpPr/>
            <p:nvPr/>
          </p:nvSpPr>
          <p:spPr>
            <a:xfrm>
              <a:off x="756223" y="3168947"/>
              <a:ext cx="2819402" cy="1032724"/>
            </a:xfrm>
            <a:prstGeom prst="roundRect">
              <a:avLst>
                <a:gd name="adj" fmla="val 11169"/>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a:ea typeface="+mn-ea"/>
                  <a:cs typeface="+mn-cs"/>
                </a:rPr>
                <a:t>VDI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 Mid-term weather forecast: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Temperature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600" b="0" i="0" u="none" strike="noStrike" kern="1200" cap="none" spc="0" normalizeH="0" baseline="0" noProof="0" dirty="0">
                  <a:ln>
                    <a:noFill/>
                  </a:ln>
                  <a:solidFill>
                    <a:prstClr val="white"/>
                  </a:solidFill>
                  <a:effectLst/>
                  <a:uLnTx/>
                  <a:uFillTx/>
                  <a:latin typeface="Calibri"/>
                  <a:ea typeface="+mn-ea"/>
                  <a:cs typeface="+mn-cs"/>
                </a:rPr>
                <a:t>G</a:t>
              </a:r>
              <a:r>
                <a:rPr kumimoji="0" lang="en-GB" sz="1600" b="0" i="0" u="none" strike="noStrike" kern="1200" cap="none" spc="0" normalizeH="0" baseline="0" noProof="0" dirty="0">
                  <a:ln>
                    <a:noFill/>
                  </a:ln>
                  <a:solidFill>
                    <a:prstClr val="white"/>
                  </a:solidFill>
                  <a:effectLst/>
                  <a:uLnTx/>
                  <a:uFillTx/>
                  <a:latin typeface="Calibri"/>
                  <a:ea typeface="+mn-ea"/>
                  <a:cs typeface="+mn-cs"/>
                </a:rPr>
                <a:t>lobar Irradiation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Rounded Corners 15">
              <a:extLst>
                <a:ext uri="{FF2B5EF4-FFF2-40B4-BE49-F238E27FC236}">
                  <a16:creationId xmlns:a16="http://schemas.microsoft.com/office/drawing/2014/main" id="{78DE8659-86BB-4758-B76A-AE513D91797C}"/>
                </a:ext>
              </a:extLst>
            </p:cNvPr>
            <p:cNvSpPr/>
            <p:nvPr/>
          </p:nvSpPr>
          <p:spPr>
            <a:xfrm>
              <a:off x="756223" y="4343400"/>
              <a:ext cx="2819402" cy="1752600"/>
            </a:xfrm>
            <a:prstGeom prst="roundRect">
              <a:avLst>
                <a:gd name="adj" fmla="val 5073"/>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a:ea typeface="+mn-ea"/>
                  <a:cs typeface="+mn-cs"/>
                </a:rPr>
                <a:t>Back-end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 Parcel info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 Achieved: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Phenology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 Predicted: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Phenology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Soil Water Deficit</a:t>
              </a:r>
            </a:p>
          </p:txBody>
        </p:sp>
      </p:grpSp>
      <p:grpSp>
        <p:nvGrpSpPr>
          <p:cNvPr id="36" name="Group 35">
            <a:extLst>
              <a:ext uri="{FF2B5EF4-FFF2-40B4-BE49-F238E27FC236}">
                <a16:creationId xmlns:a16="http://schemas.microsoft.com/office/drawing/2014/main" id="{05CB7774-3EB8-4486-A452-E7C33F65D05C}"/>
              </a:ext>
            </a:extLst>
          </p:cNvPr>
          <p:cNvGrpSpPr/>
          <p:nvPr/>
        </p:nvGrpSpPr>
        <p:grpSpPr>
          <a:xfrm flipH="1">
            <a:off x="2778299" y="3810001"/>
            <a:ext cx="2770441" cy="1904421"/>
            <a:chOff x="3583709" y="3810001"/>
            <a:chExt cx="2770441" cy="1904421"/>
          </a:xfrm>
        </p:grpSpPr>
        <p:cxnSp>
          <p:nvCxnSpPr>
            <p:cNvPr id="32" name="Connector: Elbow 31">
              <a:extLst>
                <a:ext uri="{FF2B5EF4-FFF2-40B4-BE49-F238E27FC236}">
                  <a16:creationId xmlns:a16="http://schemas.microsoft.com/office/drawing/2014/main" id="{0BBD22DB-8F8F-4C11-99BE-C1BA4C6C6D02}"/>
                </a:ext>
              </a:extLst>
            </p:cNvPr>
            <p:cNvCxnSpPr>
              <a:cxnSpLocks/>
              <a:stCxn id="7" idx="2"/>
            </p:cNvCxnSpPr>
            <p:nvPr/>
          </p:nvCxnSpPr>
          <p:spPr>
            <a:xfrm rot="5400000">
              <a:off x="4019892" y="3373818"/>
              <a:ext cx="1898076" cy="2770441"/>
            </a:xfrm>
            <a:prstGeom prst="bentConnector2">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3469C463-BE2D-413A-A737-D7678F613F14}"/>
                </a:ext>
              </a:extLst>
            </p:cNvPr>
            <p:cNvSpPr txBox="1"/>
            <p:nvPr/>
          </p:nvSpPr>
          <p:spPr>
            <a:xfrm>
              <a:off x="4213793" y="5345090"/>
              <a:ext cx="17365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send predictions</a:t>
              </a:r>
            </a:p>
          </p:txBody>
        </p:sp>
      </p:grpSp>
      <p:sp>
        <p:nvSpPr>
          <p:cNvPr id="40" name="Rectangle 39">
            <a:extLst>
              <a:ext uri="{FF2B5EF4-FFF2-40B4-BE49-F238E27FC236}">
                <a16:creationId xmlns:a16="http://schemas.microsoft.com/office/drawing/2014/main" id="{3B66A1CD-0D06-4188-87C6-661F8E25189C}"/>
              </a:ext>
            </a:extLst>
          </p:cNvPr>
          <p:cNvSpPr/>
          <p:nvPr/>
        </p:nvSpPr>
        <p:spPr>
          <a:xfrm>
            <a:off x="287817" y="1598167"/>
            <a:ext cx="4070858" cy="830997"/>
          </a:xfrm>
          <a:prstGeom prst="rect">
            <a:avLst/>
          </a:prstGeom>
        </p:spPr>
        <p:txBody>
          <a:bodyPr wrap="none">
            <a:spAutoFit/>
          </a:bodyPr>
          <a:lstStyle/>
          <a:p>
            <a:pPr marL="342900" marR="0" lvl="0" indent="-342900" algn="ctr" defTabSz="914400" rtl="0" eaLnBrk="1" fontAlgn="auto" latinLnBrk="0" hangingPunct="1">
              <a:lnSpc>
                <a:spcPct val="100000"/>
              </a:lnSpc>
              <a:spcBef>
                <a:spcPts val="1000"/>
              </a:spcBef>
              <a:spcAft>
                <a:spcPts val="10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Development of LEAF model</a:t>
            </a:r>
            <a:br>
              <a:rPr kumimoji="0" lang="en-US" sz="2400" b="0" i="0" u="none" strike="noStrike" kern="1200" cap="none" spc="0" normalizeH="0" baseline="0" noProof="0" dirty="0">
                <a:ln>
                  <a:noFill/>
                </a:ln>
                <a:solidFill>
                  <a:prstClr val="black"/>
                </a:solidFill>
                <a:effectLst/>
                <a:uLnTx/>
                <a:uFillTx/>
                <a:latin typeface="Calibri"/>
                <a:ea typeface="+mn-ea"/>
                <a:cs typeface="+mn-cs"/>
              </a:rPr>
            </a:br>
            <a:r>
              <a:rPr kumimoji="0" lang="en-US" sz="2400" b="0" i="0" u="none" strike="noStrike" kern="1200" cap="none" spc="0" normalizeH="0" baseline="0" noProof="0" dirty="0">
                <a:ln>
                  <a:noFill/>
                </a:ln>
                <a:solidFill>
                  <a:prstClr val="black"/>
                </a:solidFill>
                <a:effectLst/>
                <a:uLnTx/>
                <a:uFillTx/>
                <a:latin typeface="Calibri"/>
                <a:ea typeface="+mn-ea"/>
                <a:cs typeface="+mn-cs"/>
              </a:rPr>
              <a:t>(Operational Version)</a:t>
            </a:r>
          </a:p>
        </p:txBody>
      </p:sp>
      <p:grpSp>
        <p:nvGrpSpPr>
          <p:cNvPr id="31" name="Group 30">
            <a:extLst>
              <a:ext uri="{FF2B5EF4-FFF2-40B4-BE49-F238E27FC236}">
                <a16:creationId xmlns:a16="http://schemas.microsoft.com/office/drawing/2014/main" id="{6D2C261A-5984-4305-B93B-86CA1D784029}"/>
              </a:ext>
            </a:extLst>
          </p:cNvPr>
          <p:cNvGrpSpPr/>
          <p:nvPr/>
        </p:nvGrpSpPr>
        <p:grpSpPr>
          <a:xfrm flipH="1">
            <a:off x="4179449" y="2511170"/>
            <a:ext cx="1377375" cy="2708530"/>
            <a:chOff x="3575625" y="2511170"/>
            <a:chExt cx="1377375" cy="2708530"/>
          </a:xfrm>
        </p:grpSpPr>
        <p:cxnSp>
          <p:nvCxnSpPr>
            <p:cNvPr id="18" name="Connector: Elbow 17">
              <a:extLst>
                <a:ext uri="{FF2B5EF4-FFF2-40B4-BE49-F238E27FC236}">
                  <a16:creationId xmlns:a16="http://schemas.microsoft.com/office/drawing/2014/main" id="{1E46543A-46A2-4587-B94A-29446B95CCCD}"/>
                </a:ext>
              </a:extLst>
            </p:cNvPr>
            <p:cNvCxnSpPr>
              <a:cxnSpLocks/>
              <a:stCxn id="14" idx="3"/>
              <a:endCxn id="7" idx="1"/>
            </p:cNvCxnSpPr>
            <p:nvPr/>
          </p:nvCxnSpPr>
          <p:spPr>
            <a:xfrm>
              <a:off x="3575625" y="2511170"/>
              <a:ext cx="1377375" cy="670757"/>
            </a:xfrm>
            <a:prstGeom prst="bentConnector3">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B244174B-96C5-4B11-89AD-3FD38F89458C}"/>
                </a:ext>
              </a:extLst>
            </p:cNvPr>
            <p:cNvCxnSpPr>
              <a:cxnSpLocks/>
              <a:stCxn id="15" idx="3"/>
              <a:endCxn id="7" idx="1"/>
            </p:cNvCxnSpPr>
            <p:nvPr/>
          </p:nvCxnSpPr>
          <p:spPr>
            <a:xfrm flipV="1">
              <a:off x="3575625" y="3181927"/>
              <a:ext cx="1377375" cy="503382"/>
            </a:xfrm>
            <a:prstGeom prst="bentConnector3">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2BDBCC07-7B19-4431-A84E-DE5A363BBA64}"/>
                </a:ext>
              </a:extLst>
            </p:cNvPr>
            <p:cNvCxnSpPr>
              <a:cxnSpLocks/>
              <a:stCxn id="16" idx="3"/>
              <a:endCxn id="7" idx="1"/>
            </p:cNvCxnSpPr>
            <p:nvPr/>
          </p:nvCxnSpPr>
          <p:spPr>
            <a:xfrm flipV="1">
              <a:off x="3575625" y="3181927"/>
              <a:ext cx="1377375" cy="2037773"/>
            </a:xfrm>
            <a:prstGeom prst="bentConnector3">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Rectangle 20">
            <a:extLst>
              <a:ext uri="{FF2B5EF4-FFF2-40B4-BE49-F238E27FC236}">
                <a16:creationId xmlns:a16="http://schemas.microsoft.com/office/drawing/2014/main" id="{9256AC68-D79E-6E48-90BC-094635FE330D}"/>
              </a:ext>
            </a:extLst>
          </p:cNvPr>
          <p:cNvSpPr/>
          <p:nvPr/>
        </p:nvSpPr>
        <p:spPr>
          <a:xfrm>
            <a:off x="7010400" y="152400"/>
            <a:ext cx="533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2911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792000"/>
          </a:xfrm>
          <a:ln>
            <a:noFill/>
          </a:ln>
        </p:spPr>
        <p:txBody>
          <a:bodyPr/>
          <a:lstStyle/>
          <a:p>
            <a:r>
              <a:rPr lang="en-GB" dirty="0"/>
              <a:t>Where are we?</a:t>
            </a:r>
          </a:p>
        </p:txBody>
      </p:sp>
      <p:grpSp>
        <p:nvGrpSpPr>
          <p:cNvPr id="6" name="Group 5">
            <a:extLst>
              <a:ext uri="{FF2B5EF4-FFF2-40B4-BE49-F238E27FC236}">
                <a16:creationId xmlns:a16="http://schemas.microsoft.com/office/drawing/2014/main" id="{BC9D0036-6DB0-40EC-8B83-B03F9A69E388}"/>
              </a:ext>
            </a:extLst>
          </p:cNvPr>
          <p:cNvGrpSpPr/>
          <p:nvPr/>
        </p:nvGrpSpPr>
        <p:grpSpPr>
          <a:xfrm>
            <a:off x="7543800" y="8066"/>
            <a:ext cx="1143000" cy="684000"/>
            <a:chOff x="7543800" y="8066"/>
            <a:chExt cx="1143000" cy="684000"/>
          </a:xfrm>
        </p:grpSpPr>
        <p:sp>
          <p:nvSpPr>
            <p:cNvPr id="7" name="Rectangle 6">
              <a:extLst>
                <a:ext uri="{FF2B5EF4-FFF2-40B4-BE49-F238E27FC236}">
                  <a16:creationId xmlns:a16="http://schemas.microsoft.com/office/drawing/2014/main" id="{615E4CD2-9F6A-45E0-9540-6FC9D3E00E10}"/>
                </a:ext>
              </a:extLst>
            </p:cNvPr>
            <p:cNvSpPr/>
            <p:nvPr/>
          </p:nvSpPr>
          <p:spPr>
            <a:xfrm>
              <a:off x="7543800" y="8066"/>
              <a:ext cx="1143000" cy="677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D1620D9F-30D5-4F15-ADFA-35D60F2CC1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5300" y="8066"/>
              <a:ext cx="684000" cy="684000"/>
            </a:xfrm>
            <a:prstGeom prst="rect">
              <a:avLst/>
            </a:prstGeom>
          </p:spPr>
        </p:pic>
      </p:grpSp>
      <p:sp>
        <p:nvSpPr>
          <p:cNvPr id="10" name="Rectangle 9">
            <a:extLst>
              <a:ext uri="{FF2B5EF4-FFF2-40B4-BE49-F238E27FC236}">
                <a16:creationId xmlns:a16="http://schemas.microsoft.com/office/drawing/2014/main" id="{232A439D-AB1E-497A-BB7B-9DE59BAA5E09}"/>
              </a:ext>
            </a:extLst>
          </p:cNvPr>
          <p:cNvSpPr/>
          <p:nvPr/>
        </p:nvSpPr>
        <p:spPr>
          <a:xfrm>
            <a:off x="287817" y="1598167"/>
            <a:ext cx="3460563" cy="461665"/>
          </a:xfrm>
          <a:prstGeom prst="rect">
            <a:avLst/>
          </a:prstGeom>
        </p:spPr>
        <p:txBody>
          <a:bodyPr wrap="none">
            <a:spAutoFit/>
          </a:bodyPr>
          <a:lstStyle/>
          <a:p>
            <a:pPr marL="342900" marR="0" lvl="0" indent="-342900" algn="l" defTabSz="914400" rtl="0" eaLnBrk="1" fontAlgn="auto" latinLnBrk="0" hangingPunct="1">
              <a:lnSpc>
                <a:spcPct val="100000"/>
              </a:lnSpc>
              <a:spcBef>
                <a:spcPts val="1000"/>
              </a:spcBef>
              <a:spcAft>
                <a:spcPts val="10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LEAF model calibration</a:t>
            </a:r>
          </a:p>
        </p:txBody>
      </p:sp>
      <p:sp>
        <p:nvSpPr>
          <p:cNvPr id="11" name="Rectangle 10">
            <a:extLst>
              <a:ext uri="{FF2B5EF4-FFF2-40B4-BE49-F238E27FC236}">
                <a16:creationId xmlns:a16="http://schemas.microsoft.com/office/drawing/2014/main" id="{1D3D11BD-F452-451D-94E4-8A5EB0A6D485}"/>
              </a:ext>
            </a:extLst>
          </p:cNvPr>
          <p:cNvSpPr/>
          <p:nvPr/>
        </p:nvSpPr>
        <p:spPr>
          <a:xfrm>
            <a:off x="842150" y="2059832"/>
            <a:ext cx="2603918" cy="830997"/>
          </a:xfrm>
          <a:prstGeom prst="rect">
            <a:avLst/>
          </a:prstGeom>
        </p:spPr>
        <p:txBody>
          <a:bodyPr wrap="none">
            <a:spAutoFit/>
          </a:bodyPr>
          <a:lstStyle/>
          <a:p>
            <a:pPr marL="0" marR="0" lvl="0" indent="0" algn="ctr" defTabSz="914400" rtl="0" eaLnBrk="1" fontAlgn="auto" latinLnBrk="0" hangingPunct="1">
              <a:lnSpc>
                <a:spcPct val="100000"/>
              </a:lnSpc>
              <a:spcBef>
                <a:spcPts val="1000"/>
              </a:spcBef>
              <a:spcAft>
                <a:spcPts val="10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 Mastroberardino</a:t>
            </a:r>
            <a:br>
              <a:rPr kumimoji="0" lang="en-US" sz="2400" b="0" i="0" u="none" strike="noStrike" kern="1200" cap="none" spc="0" normalizeH="0" baseline="0" noProof="0" dirty="0">
                <a:ln>
                  <a:noFill/>
                </a:ln>
                <a:solidFill>
                  <a:prstClr val="black"/>
                </a:solidFill>
                <a:effectLst/>
                <a:uLnTx/>
                <a:uFillTx/>
                <a:latin typeface="Calibri"/>
                <a:ea typeface="+mn-ea"/>
                <a:cs typeface="+mn-cs"/>
              </a:rPr>
            </a:br>
            <a:r>
              <a:rPr kumimoji="0" lang="en-US" sz="2400" b="0" i="0" u="none" strike="noStrike" kern="1200" cap="none" spc="0" normalizeH="0" baseline="0" noProof="0" dirty="0">
                <a:ln>
                  <a:noFill/>
                </a:ln>
                <a:solidFill>
                  <a:prstClr val="black"/>
                </a:solidFill>
                <a:effectLst/>
                <a:uLnTx/>
                <a:uFillTx/>
                <a:latin typeface="Calibri"/>
                <a:ea typeface="+mn-ea"/>
                <a:cs typeface="+mn-cs"/>
              </a:rPr>
              <a:t>- Aglianico</a:t>
            </a:r>
          </a:p>
        </p:txBody>
      </p:sp>
      <p:pic>
        <p:nvPicPr>
          <p:cNvPr id="12" name="Imagen 11">
            <a:extLst>
              <a:ext uri="{FF2B5EF4-FFF2-40B4-BE49-F238E27FC236}">
                <a16:creationId xmlns:a16="http://schemas.microsoft.com/office/drawing/2014/main" id="{0A73F418-9873-44BE-85B1-1CD46AAF8D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22563" y="2059832"/>
            <a:ext cx="4239591" cy="3823834"/>
          </a:xfrm>
          <a:prstGeom prst="rect">
            <a:avLst/>
          </a:prstGeom>
        </p:spPr>
      </p:pic>
      <p:sp>
        <p:nvSpPr>
          <p:cNvPr id="13" name="Rectangle 12">
            <a:extLst>
              <a:ext uri="{FF2B5EF4-FFF2-40B4-BE49-F238E27FC236}">
                <a16:creationId xmlns:a16="http://schemas.microsoft.com/office/drawing/2014/main" id="{68D3094A-6B54-4200-B174-609367CD4C54}"/>
              </a:ext>
            </a:extLst>
          </p:cNvPr>
          <p:cNvSpPr/>
          <p:nvPr/>
        </p:nvSpPr>
        <p:spPr>
          <a:xfrm>
            <a:off x="5448940" y="1659722"/>
            <a:ext cx="1786836" cy="400110"/>
          </a:xfrm>
          <a:prstGeom prst="rect">
            <a:avLst/>
          </a:prstGeom>
        </p:spPr>
        <p:txBody>
          <a:bodyPr wrap="none">
            <a:spAutoFit/>
          </a:bodyPr>
          <a:lstStyle/>
          <a:p>
            <a:pPr marL="0" marR="0" lvl="0" indent="0" algn="ctr" defTabSz="914400" rtl="0" eaLnBrk="1" fontAlgn="auto" latinLnBrk="0" hangingPunct="1">
              <a:lnSpc>
                <a:spcPct val="100000"/>
              </a:lnSpc>
              <a:spcBef>
                <a:spcPts val="1000"/>
              </a:spcBef>
              <a:spcAft>
                <a:spcPts val="10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TENUTA RADICI</a:t>
            </a:r>
          </a:p>
        </p:txBody>
      </p:sp>
      <p:sp>
        <p:nvSpPr>
          <p:cNvPr id="14" name="Rectangle 13">
            <a:extLst>
              <a:ext uri="{FF2B5EF4-FFF2-40B4-BE49-F238E27FC236}">
                <a16:creationId xmlns:a16="http://schemas.microsoft.com/office/drawing/2014/main" id="{138AB50C-D1A3-8C48-A2ED-56753C7439A5}"/>
              </a:ext>
            </a:extLst>
          </p:cNvPr>
          <p:cNvSpPr/>
          <p:nvPr/>
        </p:nvSpPr>
        <p:spPr>
          <a:xfrm>
            <a:off x="7010400" y="152400"/>
            <a:ext cx="533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018200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7A2ECCA-0D3E-4542-8313-75EA18CAC53F}"/>
              </a:ext>
            </a:extLst>
          </p:cNvPr>
          <p:cNvPicPr>
            <a:picLocks noChangeAspect="1"/>
          </p:cNvPicPr>
          <p:nvPr/>
        </p:nvPicPr>
        <p:blipFill>
          <a:blip r:embed="rId3"/>
          <a:stretch>
            <a:fillRect/>
          </a:stretch>
        </p:blipFill>
        <p:spPr>
          <a:xfrm>
            <a:off x="93134" y="1968829"/>
            <a:ext cx="3278470" cy="4408788"/>
          </a:xfrm>
          <a:prstGeom prst="rect">
            <a:avLst/>
          </a:prstGeom>
        </p:spPr>
      </p:pic>
      <p:pic>
        <p:nvPicPr>
          <p:cNvPr id="45" name="Picture 44">
            <a:extLst>
              <a:ext uri="{FF2B5EF4-FFF2-40B4-BE49-F238E27FC236}">
                <a16:creationId xmlns:a16="http://schemas.microsoft.com/office/drawing/2014/main" id="{2FDB695C-BCCF-45E6-ACFF-12628257A8BB}"/>
              </a:ext>
            </a:extLst>
          </p:cNvPr>
          <p:cNvPicPr>
            <a:picLocks noChangeAspect="1"/>
          </p:cNvPicPr>
          <p:nvPr/>
        </p:nvPicPr>
        <p:blipFill>
          <a:blip r:embed="rId4"/>
          <a:stretch>
            <a:fillRect/>
          </a:stretch>
        </p:blipFill>
        <p:spPr>
          <a:xfrm>
            <a:off x="5772876" y="1967310"/>
            <a:ext cx="3279600" cy="4410307"/>
          </a:xfrm>
          <a:prstGeom prst="rect">
            <a:avLst/>
          </a:prstGeom>
        </p:spPr>
      </p:pic>
      <p:pic>
        <p:nvPicPr>
          <p:cNvPr id="46" name="Picture 45">
            <a:extLst>
              <a:ext uri="{FF2B5EF4-FFF2-40B4-BE49-F238E27FC236}">
                <a16:creationId xmlns:a16="http://schemas.microsoft.com/office/drawing/2014/main" id="{F7385565-C0A1-4032-8FD0-37B60779D8DF}"/>
              </a:ext>
            </a:extLst>
          </p:cNvPr>
          <p:cNvPicPr>
            <a:picLocks noChangeAspect="1"/>
          </p:cNvPicPr>
          <p:nvPr/>
        </p:nvPicPr>
        <p:blipFill>
          <a:blip r:embed="rId5"/>
          <a:stretch>
            <a:fillRect/>
          </a:stretch>
        </p:blipFill>
        <p:spPr>
          <a:xfrm>
            <a:off x="2938087" y="1967310"/>
            <a:ext cx="3279600" cy="4410307"/>
          </a:xfrm>
          <a:prstGeom prst="rect">
            <a:avLst/>
          </a:prstGeom>
        </p:spPr>
      </p:pic>
      <p:sp>
        <p:nvSpPr>
          <p:cNvPr id="2" name="Title 1"/>
          <p:cNvSpPr>
            <a:spLocks noGrp="1"/>
          </p:cNvSpPr>
          <p:nvPr>
            <p:ph type="title"/>
          </p:nvPr>
        </p:nvSpPr>
        <p:spPr>
          <a:xfrm>
            <a:off x="457200" y="838200"/>
            <a:ext cx="8229600" cy="792000"/>
          </a:xfrm>
          <a:ln>
            <a:noFill/>
          </a:ln>
        </p:spPr>
        <p:txBody>
          <a:bodyPr/>
          <a:lstStyle/>
          <a:p>
            <a:r>
              <a:rPr lang="en-GB" dirty="0"/>
              <a:t>Where are we?</a:t>
            </a:r>
          </a:p>
        </p:txBody>
      </p:sp>
      <p:grpSp>
        <p:nvGrpSpPr>
          <p:cNvPr id="6" name="Group 5">
            <a:extLst>
              <a:ext uri="{FF2B5EF4-FFF2-40B4-BE49-F238E27FC236}">
                <a16:creationId xmlns:a16="http://schemas.microsoft.com/office/drawing/2014/main" id="{BC9D0036-6DB0-40EC-8B83-B03F9A69E388}"/>
              </a:ext>
            </a:extLst>
          </p:cNvPr>
          <p:cNvGrpSpPr/>
          <p:nvPr/>
        </p:nvGrpSpPr>
        <p:grpSpPr>
          <a:xfrm>
            <a:off x="7543800" y="8066"/>
            <a:ext cx="1143000" cy="684000"/>
            <a:chOff x="7543800" y="8066"/>
            <a:chExt cx="1143000" cy="684000"/>
          </a:xfrm>
        </p:grpSpPr>
        <p:sp>
          <p:nvSpPr>
            <p:cNvPr id="7" name="Rectangle 6">
              <a:extLst>
                <a:ext uri="{FF2B5EF4-FFF2-40B4-BE49-F238E27FC236}">
                  <a16:creationId xmlns:a16="http://schemas.microsoft.com/office/drawing/2014/main" id="{615E4CD2-9F6A-45E0-9540-6FC9D3E00E10}"/>
                </a:ext>
              </a:extLst>
            </p:cNvPr>
            <p:cNvSpPr/>
            <p:nvPr/>
          </p:nvSpPr>
          <p:spPr>
            <a:xfrm>
              <a:off x="7543800" y="8066"/>
              <a:ext cx="1143000" cy="677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D1620D9F-30D5-4F15-ADFA-35D60F2CC1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55300" y="8066"/>
              <a:ext cx="684000" cy="684000"/>
            </a:xfrm>
            <a:prstGeom prst="rect">
              <a:avLst/>
            </a:prstGeom>
          </p:spPr>
        </p:pic>
      </p:grpSp>
      <p:sp>
        <p:nvSpPr>
          <p:cNvPr id="10" name="Rectangle 9">
            <a:extLst>
              <a:ext uri="{FF2B5EF4-FFF2-40B4-BE49-F238E27FC236}">
                <a16:creationId xmlns:a16="http://schemas.microsoft.com/office/drawing/2014/main" id="{232A439D-AB1E-497A-BB7B-9DE59BAA5E09}"/>
              </a:ext>
            </a:extLst>
          </p:cNvPr>
          <p:cNvSpPr/>
          <p:nvPr/>
        </p:nvSpPr>
        <p:spPr>
          <a:xfrm>
            <a:off x="287817" y="1598167"/>
            <a:ext cx="7381573" cy="461665"/>
          </a:xfrm>
          <a:prstGeom prst="rect">
            <a:avLst/>
          </a:prstGeom>
        </p:spPr>
        <p:txBody>
          <a:bodyPr wrap="none">
            <a:spAutoFit/>
          </a:bodyPr>
          <a:lstStyle/>
          <a:p>
            <a:pPr marL="342900" marR="0" lvl="0" indent="-342900" algn="l" defTabSz="914400" rtl="0" eaLnBrk="1" fontAlgn="auto" latinLnBrk="0" hangingPunct="1">
              <a:lnSpc>
                <a:spcPct val="100000"/>
              </a:lnSpc>
              <a:spcBef>
                <a:spcPts val="1000"/>
              </a:spcBef>
              <a:spcAft>
                <a:spcPts val="10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LEAF model calibration (2017 - Aglianico - No irrigation)</a:t>
            </a:r>
          </a:p>
        </p:txBody>
      </p:sp>
      <p:sp>
        <p:nvSpPr>
          <p:cNvPr id="4" name="TextBox 3">
            <a:extLst>
              <a:ext uri="{FF2B5EF4-FFF2-40B4-BE49-F238E27FC236}">
                <a16:creationId xmlns:a16="http://schemas.microsoft.com/office/drawing/2014/main" id="{E08C40F2-D92B-4942-9224-1E1D11727ED3}"/>
              </a:ext>
            </a:extLst>
          </p:cNvPr>
          <p:cNvSpPr txBox="1"/>
          <p:nvPr/>
        </p:nvSpPr>
        <p:spPr>
          <a:xfrm>
            <a:off x="1556515" y="5972388"/>
            <a:ext cx="497251"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Calibri"/>
                <a:ea typeface="+mn-ea"/>
                <a:cs typeface="+mn-cs"/>
              </a:rPr>
              <a:t>DOY</a:t>
            </a:r>
            <a:endParaRPr kumimoji="0" lang="en-GB"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1CA34A2D-3CF1-4A30-8CAC-C8B937EA3E21}"/>
              </a:ext>
            </a:extLst>
          </p:cNvPr>
          <p:cNvSpPr txBox="1"/>
          <p:nvPr/>
        </p:nvSpPr>
        <p:spPr>
          <a:xfrm>
            <a:off x="491226" y="2293997"/>
            <a:ext cx="118987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92D050"/>
                </a:solidFill>
                <a:effectLst/>
                <a:uLnTx/>
                <a:uFillTx/>
                <a:latin typeface="Calibri"/>
                <a:ea typeface="+mn-ea"/>
                <a:cs typeface="+mn-cs"/>
              </a:rPr>
              <a:t>Leaves FW [g]</a:t>
            </a:r>
          </a:p>
        </p:txBody>
      </p:sp>
      <p:sp>
        <p:nvSpPr>
          <p:cNvPr id="17" name="TextBox 16">
            <a:extLst>
              <a:ext uri="{FF2B5EF4-FFF2-40B4-BE49-F238E27FC236}">
                <a16:creationId xmlns:a16="http://schemas.microsoft.com/office/drawing/2014/main" id="{8A52149C-BF3F-46C9-9D9F-1F136A60811A}"/>
              </a:ext>
            </a:extLst>
          </p:cNvPr>
          <p:cNvSpPr txBox="1"/>
          <p:nvPr/>
        </p:nvSpPr>
        <p:spPr>
          <a:xfrm>
            <a:off x="487284" y="2502342"/>
            <a:ext cx="119776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Shoots FW [g]</a:t>
            </a:r>
          </a:p>
        </p:txBody>
      </p:sp>
      <p:sp>
        <p:nvSpPr>
          <p:cNvPr id="18" name="TextBox 17">
            <a:extLst>
              <a:ext uri="{FF2B5EF4-FFF2-40B4-BE49-F238E27FC236}">
                <a16:creationId xmlns:a16="http://schemas.microsoft.com/office/drawing/2014/main" id="{6D8FBEF8-255E-41EC-8467-278410214D56}"/>
              </a:ext>
            </a:extLst>
          </p:cNvPr>
          <p:cNvSpPr txBox="1"/>
          <p:nvPr/>
        </p:nvSpPr>
        <p:spPr>
          <a:xfrm>
            <a:off x="499693" y="3590046"/>
            <a:ext cx="11128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Fruits FW [g]</a:t>
            </a:r>
          </a:p>
        </p:txBody>
      </p:sp>
      <p:sp>
        <p:nvSpPr>
          <p:cNvPr id="19" name="TextBox 18">
            <a:extLst>
              <a:ext uri="{FF2B5EF4-FFF2-40B4-BE49-F238E27FC236}">
                <a16:creationId xmlns:a16="http://schemas.microsoft.com/office/drawing/2014/main" id="{8CDAEF41-B006-470E-AB03-0B5D810CC6B0}"/>
              </a:ext>
            </a:extLst>
          </p:cNvPr>
          <p:cNvSpPr txBox="1"/>
          <p:nvPr/>
        </p:nvSpPr>
        <p:spPr>
          <a:xfrm>
            <a:off x="495751" y="3820160"/>
            <a:ext cx="114044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0000"/>
                </a:solidFill>
                <a:effectLst/>
                <a:uLnTx/>
                <a:uFillTx/>
                <a:latin typeface="Calibri"/>
                <a:ea typeface="+mn-ea"/>
                <a:cs typeface="+mn-cs"/>
              </a:rPr>
              <a:t>Fruits DW [g]</a:t>
            </a:r>
          </a:p>
        </p:txBody>
      </p:sp>
      <p:sp>
        <p:nvSpPr>
          <p:cNvPr id="20" name="TextBox 19">
            <a:extLst>
              <a:ext uri="{FF2B5EF4-FFF2-40B4-BE49-F238E27FC236}">
                <a16:creationId xmlns:a16="http://schemas.microsoft.com/office/drawing/2014/main" id="{931795FF-E416-491E-AF7E-B17CCAE8EB8B}"/>
              </a:ext>
            </a:extLst>
          </p:cNvPr>
          <p:cNvSpPr txBox="1"/>
          <p:nvPr/>
        </p:nvSpPr>
        <p:spPr>
          <a:xfrm>
            <a:off x="476720" y="4941556"/>
            <a:ext cx="161454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70C0"/>
                </a:solidFill>
                <a:effectLst/>
                <a:uLnTx/>
                <a:uFillTx/>
                <a:latin typeface="Calibri"/>
                <a:ea typeface="+mn-ea"/>
                <a:cs typeface="+mn-cs"/>
              </a:rPr>
              <a:t>Soluble Solids [brix]</a:t>
            </a:r>
          </a:p>
        </p:txBody>
      </p:sp>
      <p:sp>
        <p:nvSpPr>
          <p:cNvPr id="25" name="TextBox 24">
            <a:extLst>
              <a:ext uri="{FF2B5EF4-FFF2-40B4-BE49-F238E27FC236}">
                <a16:creationId xmlns:a16="http://schemas.microsoft.com/office/drawing/2014/main" id="{E9B7F953-06BB-4074-B5D6-43257786D43C}"/>
              </a:ext>
            </a:extLst>
          </p:cNvPr>
          <p:cNvSpPr txBox="1"/>
          <p:nvPr/>
        </p:nvSpPr>
        <p:spPr>
          <a:xfrm>
            <a:off x="4391149" y="5972388"/>
            <a:ext cx="497251"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Calibri"/>
                <a:ea typeface="+mn-ea"/>
                <a:cs typeface="+mn-cs"/>
              </a:rPr>
              <a:t>DOY</a:t>
            </a:r>
            <a:endParaRPr kumimoji="0" lang="en-GB"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TextBox 34">
            <a:extLst>
              <a:ext uri="{FF2B5EF4-FFF2-40B4-BE49-F238E27FC236}">
                <a16:creationId xmlns:a16="http://schemas.microsoft.com/office/drawing/2014/main" id="{973C405A-0E57-4D13-A40F-988EB826EDD7}"/>
              </a:ext>
            </a:extLst>
          </p:cNvPr>
          <p:cNvSpPr txBox="1"/>
          <p:nvPr/>
        </p:nvSpPr>
        <p:spPr>
          <a:xfrm>
            <a:off x="7225784" y="5972388"/>
            <a:ext cx="497251"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Calibri"/>
                <a:ea typeface="+mn-ea"/>
                <a:cs typeface="+mn-cs"/>
              </a:rPr>
              <a:t>DOY</a:t>
            </a:r>
            <a:endParaRPr kumimoji="0" lang="en-GB"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41" name="TextBox 40">
            <a:extLst>
              <a:ext uri="{FF2B5EF4-FFF2-40B4-BE49-F238E27FC236}">
                <a16:creationId xmlns:a16="http://schemas.microsoft.com/office/drawing/2014/main" id="{C1EE4511-FC53-48AF-8E66-9EC3AC0E10AB}"/>
              </a:ext>
            </a:extLst>
          </p:cNvPr>
          <p:cNvSpPr txBox="1"/>
          <p:nvPr/>
        </p:nvSpPr>
        <p:spPr>
          <a:xfrm>
            <a:off x="1220050" y="1993257"/>
            <a:ext cx="1265219"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a:ea typeface="+mn-ea"/>
                <a:cs typeface="+mn-cs"/>
              </a:rPr>
              <a:t>Trimming 0%</a:t>
            </a:r>
          </a:p>
        </p:txBody>
      </p:sp>
      <p:sp>
        <p:nvSpPr>
          <p:cNvPr id="42" name="TextBox 41">
            <a:extLst>
              <a:ext uri="{FF2B5EF4-FFF2-40B4-BE49-F238E27FC236}">
                <a16:creationId xmlns:a16="http://schemas.microsoft.com/office/drawing/2014/main" id="{9931B568-A5DF-424A-8D32-3EDAB1A14884}"/>
              </a:ext>
            </a:extLst>
          </p:cNvPr>
          <p:cNvSpPr txBox="1"/>
          <p:nvPr/>
        </p:nvSpPr>
        <p:spPr>
          <a:xfrm>
            <a:off x="4049455" y="1993257"/>
            <a:ext cx="1369414"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a:ea typeface="+mn-ea"/>
                <a:cs typeface="+mn-cs"/>
              </a:rPr>
              <a:t>Trimming 30%</a:t>
            </a:r>
          </a:p>
        </p:txBody>
      </p:sp>
      <p:sp>
        <p:nvSpPr>
          <p:cNvPr id="43" name="TextBox 42">
            <a:extLst>
              <a:ext uri="{FF2B5EF4-FFF2-40B4-BE49-F238E27FC236}">
                <a16:creationId xmlns:a16="http://schemas.microsoft.com/office/drawing/2014/main" id="{EA479B0B-8F5F-4479-AC48-82ADE23A56C6}"/>
              </a:ext>
            </a:extLst>
          </p:cNvPr>
          <p:cNvSpPr txBox="1"/>
          <p:nvPr/>
        </p:nvSpPr>
        <p:spPr>
          <a:xfrm>
            <a:off x="6884089" y="1993256"/>
            <a:ext cx="1369414"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a:ea typeface="+mn-ea"/>
                <a:cs typeface="+mn-cs"/>
              </a:rPr>
              <a:t>Trimming 60%</a:t>
            </a:r>
          </a:p>
        </p:txBody>
      </p:sp>
      <p:sp>
        <p:nvSpPr>
          <p:cNvPr id="21" name="Rectangle 20">
            <a:extLst>
              <a:ext uri="{FF2B5EF4-FFF2-40B4-BE49-F238E27FC236}">
                <a16:creationId xmlns:a16="http://schemas.microsoft.com/office/drawing/2014/main" id="{75BEB7AB-444F-6640-B4B4-33ADCB4D47CD}"/>
              </a:ext>
            </a:extLst>
          </p:cNvPr>
          <p:cNvSpPr/>
          <p:nvPr/>
        </p:nvSpPr>
        <p:spPr>
          <a:xfrm>
            <a:off x="7010400" y="152400"/>
            <a:ext cx="533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419083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a-ES" dirty="0"/>
              <a:t>Gantt </a:t>
            </a:r>
            <a:r>
              <a:rPr lang="ca-ES" dirty="0" err="1"/>
              <a:t>Diagram</a:t>
            </a:r>
            <a:r>
              <a:rPr lang="ca-ES" dirty="0"/>
              <a:t> of WP2</a:t>
            </a:r>
          </a:p>
        </p:txBody>
      </p:sp>
      <p:sp>
        <p:nvSpPr>
          <p:cNvPr id="3" name="Content Placeholder 2"/>
          <p:cNvSpPr>
            <a:spLocks noGrp="1"/>
          </p:cNvSpPr>
          <p:nvPr>
            <p:ph idx="1"/>
          </p:nvPr>
        </p:nvSpPr>
        <p:spPr/>
        <p:txBody>
          <a:bodyPr/>
          <a:lstStyle/>
          <a:p>
            <a:pPr marL="0" indent="0">
              <a:buNone/>
            </a:pPr>
            <a:endParaRPr lang="ca-ES" dirty="0"/>
          </a:p>
          <a:p>
            <a:pPr marL="0" indent="0">
              <a:buNone/>
            </a:pPr>
            <a:endParaRPr lang="ca-ES" dirty="0"/>
          </a:p>
        </p:txBody>
      </p:sp>
      <p:sp>
        <p:nvSpPr>
          <p:cNvPr id="14" name="TextBox 13"/>
          <p:cNvSpPr txBox="1"/>
          <p:nvPr/>
        </p:nvSpPr>
        <p:spPr>
          <a:xfrm>
            <a:off x="8378372" y="368765"/>
            <a:ext cx="184666" cy="369332"/>
          </a:xfrm>
          <a:prstGeom prst="rect">
            <a:avLst/>
          </a:prstGeom>
          <a:noFill/>
        </p:spPr>
        <p:txBody>
          <a:bodyPr wrap="none" rtlCol="0">
            <a:spAutoFit/>
          </a:bodyPr>
          <a:lstStyle/>
          <a:p>
            <a:endParaRPr lang="ca-ES" dirty="0"/>
          </a:p>
        </p:txBody>
      </p:sp>
      <p:grpSp>
        <p:nvGrpSpPr>
          <p:cNvPr id="23" name="Group 22"/>
          <p:cNvGrpSpPr/>
          <p:nvPr/>
        </p:nvGrpSpPr>
        <p:grpSpPr>
          <a:xfrm>
            <a:off x="457200" y="2629475"/>
            <a:ext cx="8195906" cy="2704525"/>
            <a:chOff x="490894" y="2770207"/>
            <a:chExt cx="8195906" cy="2704525"/>
          </a:xfrm>
        </p:grpSpPr>
        <p:grpSp>
          <p:nvGrpSpPr>
            <p:cNvPr id="5" name="Group 4"/>
            <p:cNvGrpSpPr/>
            <p:nvPr/>
          </p:nvGrpSpPr>
          <p:grpSpPr>
            <a:xfrm>
              <a:off x="490894" y="2770207"/>
              <a:ext cx="8195906" cy="2145303"/>
              <a:chOff x="1969796" y="1899651"/>
              <a:chExt cx="5997510" cy="1529349"/>
            </a:xfrm>
          </p:grpSpPr>
          <p:pic>
            <p:nvPicPr>
              <p:cNvPr id="7" name="Picture 6" descr="gant_wp2focus.png"/>
              <p:cNvPicPr>
                <a:picLocks noChangeAspect="1"/>
              </p:cNvPicPr>
              <p:nvPr/>
            </p:nvPicPr>
            <p:blipFill rotWithShape="1">
              <a:blip r:embed="rId3" cstate="print">
                <a:extLst>
                  <a:ext uri="{28A0092B-C50C-407E-A947-70E740481C1C}">
                    <a14:useLocalDpi xmlns:a14="http://schemas.microsoft.com/office/drawing/2010/main" val="0"/>
                  </a:ext>
                </a:extLst>
              </a:blip>
              <a:srcRect r="33590"/>
              <a:stretch/>
            </p:blipFill>
            <p:spPr>
              <a:xfrm>
                <a:off x="2193202" y="1899651"/>
                <a:ext cx="5774104" cy="295415"/>
              </a:xfrm>
              <a:prstGeom prst="rect">
                <a:avLst/>
              </a:prstGeom>
            </p:spPr>
          </p:pic>
          <p:pic>
            <p:nvPicPr>
              <p:cNvPr id="9" name="Picture 8" descr="wp2_focus.png"/>
              <p:cNvPicPr>
                <a:picLocks noChangeAspect="1"/>
              </p:cNvPicPr>
              <p:nvPr/>
            </p:nvPicPr>
            <p:blipFill rotWithShape="1">
              <a:blip r:embed="rId4" cstate="print">
                <a:extLst>
                  <a:ext uri="{28A0092B-C50C-407E-A947-70E740481C1C}">
                    <a14:useLocalDpi xmlns:a14="http://schemas.microsoft.com/office/drawing/2010/main" val="0"/>
                  </a:ext>
                </a:extLst>
              </a:blip>
              <a:srcRect l="14491" r="28050"/>
              <a:stretch/>
            </p:blipFill>
            <p:spPr>
              <a:xfrm>
                <a:off x="1969796" y="2272105"/>
                <a:ext cx="5997510" cy="1156895"/>
              </a:xfrm>
              <a:prstGeom prst="rect">
                <a:avLst/>
              </a:prstGeom>
            </p:spPr>
          </p:pic>
          <p:sp>
            <p:nvSpPr>
              <p:cNvPr id="10" name="Rectangle 9"/>
              <p:cNvSpPr/>
              <p:nvPr/>
            </p:nvSpPr>
            <p:spPr>
              <a:xfrm>
                <a:off x="4590554" y="2686905"/>
                <a:ext cx="613370" cy="271608"/>
              </a:xfrm>
              <a:prstGeom prst="rect">
                <a:avLst/>
              </a:prstGeom>
              <a:noFill/>
              <a:ln w="38100" cmpd="sng">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ca-ES"/>
              </a:p>
            </p:txBody>
          </p:sp>
        </p:grpSp>
        <p:sp>
          <p:nvSpPr>
            <p:cNvPr id="20" name="TextBox 19"/>
            <p:cNvSpPr txBox="1"/>
            <p:nvPr/>
          </p:nvSpPr>
          <p:spPr>
            <a:xfrm>
              <a:off x="858358" y="5105400"/>
              <a:ext cx="26670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ca-ES" dirty="0"/>
                <a:t>2017</a:t>
              </a:r>
            </a:p>
          </p:txBody>
        </p:sp>
        <p:sp>
          <p:nvSpPr>
            <p:cNvPr id="21" name="TextBox 20"/>
            <p:cNvSpPr txBox="1"/>
            <p:nvPr/>
          </p:nvSpPr>
          <p:spPr>
            <a:xfrm>
              <a:off x="3520926" y="5105400"/>
              <a:ext cx="3870474"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ca-ES" dirty="0"/>
                <a:t>2018</a:t>
              </a:r>
            </a:p>
          </p:txBody>
        </p:sp>
        <p:sp>
          <p:nvSpPr>
            <p:cNvPr id="22" name="TextBox 21"/>
            <p:cNvSpPr txBox="1"/>
            <p:nvPr/>
          </p:nvSpPr>
          <p:spPr>
            <a:xfrm>
              <a:off x="7391400" y="5105400"/>
              <a:ext cx="12954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ca-ES" dirty="0"/>
                <a:t>2019</a:t>
              </a:r>
            </a:p>
          </p:txBody>
        </p:sp>
      </p:grpSp>
      <p:sp>
        <p:nvSpPr>
          <p:cNvPr id="13" name="Rectangle 12"/>
          <p:cNvSpPr/>
          <p:nvPr/>
        </p:nvSpPr>
        <p:spPr>
          <a:xfrm>
            <a:off x="990600" y="2286000"/>
            <a:ext cx="3894909" cy="1200329"/>
          </a:xfrm>
          <a:prstGeom prst="rect">
            <a:avLst/>
          </a:prstGeom>
          <a:solidFill>
            <a:srgbClr val="FFFFFF"/>
          </a:solidFill>
          <a:ln w="38100" cmpd="sng">
            <a:solidFill>
              <a:srgbClr val="FF0000"/>
            </a:solidFill>
          </a:ln>
        </p:spPr>
        <p:txBody>
          <a:bodyPr wrap="square">
            <a:spAutoFit/>
          </a:bodyPr>
          <a:lstStyle/>
          <a:p>
            <a:pPr algn="just"/>
            <a:r>
              <a:rPr lang="ca-ES" b="1" dirty="0" err="1"/>
              <a:t>Milestone</a:t>
            </a:r>
            <a:r>
              <a:rPr lang="ca-ES" b="1" dirty="0"/>
              <a:t> 2.3: </a:t>
            </a:r>
            <a:r>
              <a:rPr lang="ca-ES" dirty="0" err="1"/>
              <a:t>Availability</a:t>
            </a:r>
            <a:r>
              <a:rPr lang="ca-ES" dirty="0"/>
              <a:t> of </a:t>
            </a:r>
            <a:r>
              <a:rPr lang="ca-ES" dirty="0" err="1"/>
              <a:t>calibrated</a:t>
            </a:r>
            <a:r>
              <a:rPr lang="ca-ES" dirty="0"/>
              <a:t> </a:t>
            </a:r>
            <a:r>
              <a:rPr lang="ca-ES" dirty="0" err="1"/>
              <a:t>phenological</a:t>
            </a:r>
            <a:r>
              <a:rPr lang="ca-ES" dirty="0"/>
              <a:t> </a:t>
            </a:r>
            <a:r>
              <a:rPr lang="ca-ES" dirty="0" err="1"/>
              <a:t>and</a:t>
            </a:r>
            <a:r>
              <a:rPr lang="ca-ES" dirty="0"/>
              <a:t> </a:t>
            </a:r>
            <a:r>
              <a:rPr lang="ca-ES" dirty="0" err="1"/>
              <a:t>irrigation</a:t>
            </a:r>
            <a:r>
              <a:rPr lang="ca-ES" dirty="0"/>
              <a:t> </a:t>
            </a:r>
            <a:r>
              <a:rPr lang="ca-ES" dirty="0" err="1"/>
              <a:t>requirement</a:t>
            </a:r>
            <a:r>
              <a:rPr lang="ca-ES" dirty="0"/>
              <a:t> models for </a:t>
            </a:r>
            <a:r>
              <a:rPr lang="ca-ES" dirty="0" err="1"/>
              <a:t>the</a:t>
            </a:r>
            <a:r>
              <a:rPr lang="ca-ES" dirty="0"/>
              <a:t> </a:t>
            </a:r>
            <a:r>
              <a:rPr lang="ca-ES" dirty="0" err="1"/>
              <a:t>different</a:t>
            </a:r>
            <a:r>
              <a:rPr lang="ca-ES" dirty="0"/>
              <a:t> </a:t>
            </a:r>
            <a:r>
              <a:rPr lang="ca-ES" dirty="0" err="1"/>
              <a:t>demo</a:t>
            </a:r>
            <a:r>
              <a:rPr lang="ca-ES" dirty="0"/>
              <a:t> zones </a:t>
            </a:r>
            <a:r>
              <a:rPr lang="ca-ES" dirty="0" err="1"/>
              <a:t>and</a:t>
            </a:r>
            <a:r>
              <a:rPr lang="ca-ES" dirty="0"/>
              <a:t> cultivars </a:t>
            </a:r>
            <a:r>
              <a:rPr lang="ca-ES" b="1" dirty="0"/>
              <a:t>(IRTA)</a:t>
            </a:r>
          </a:p>
        </p:txBody>
      </p:sp>
      <p:sp>
        <p:nvSpPr>
          <p:cNvPr id="15" name="Rectangle 14"/>
          <p:cNvSpPr/>
          <p:nvPr/>
        </p:nvSpPr>
        <p:spPr>
          <a:xfrm>
            <a:off x="4038600" y="4394537"/>
            <a:ext cx="3505200" cy="1015663"/>
          </a:xfrm>
          <a:prstGeom prst="rect">
            <a:avLst/>
          </a:prstGeom>
          <a:solidFill>
            <a:srgbClr val="FFFFFF"/>
          </a:solidFill>
          <a:ln w="38100" cmpd="sng">
            <a:solidFill>
              <a:srgbClr val="FF0000"/>
            </a:solidFill>
          </a:ln>
        </p:spPr>
        <p:txBody>
          <a:bodyPr wrap="square">
            <a:spAutoFit/>
          </a:bodyPr>
          <a:lstStyle/>
          <a:p>
            <a:pPr algn="just"/>
            <a:r>
              <a:rPr lang="ca-ES" sz="2000" b="1" dirty="0" err="1"/>
              <a:t>Deliverable</a:t>
            </a:r>
            <a:r>
              <a:rPr lang="ca-ES" sz="2000" b="1" dirty="0"/>
              <a:t> 2.3: </a:t>
            </a:r>
            <a:r>
              <a:rPr lang="ca-ES" sz="2000" dirty="0"/>
              <a:t>Report on </a:t>
            </a:r>
            <a:r>
              <a:rPr lang="ca-ES" sz="2000" dirty="0" err="1"/>
              <a:t>the</a:t>
            </a:r>
            <a:r>
              <a:rPr lang="ca-ES" sz="2000" dirty="0"/>
              <a:t> performance of </a:t>
            </a:r>
            <a:r>
              <a:rPr lang="ca-ES" sz="2000" dirty="0" err="1"/>
              <a:t>the</a:t>
            </a:r>
            <a:r>
              <a:rPr lang="ca-ES" sz="2000" dirty="0"/>
              <a:t> </a:t>
            </a:r>
            <a:r>
              <a:rPr lang="ca-ES" sz="2000" dirty="0" err="1"/>
              <a:t>phenological</a:t>
            </a:r>
            <a:r>
              <a:rPr lang="ca-ES" sz="2000" dirty="0"/>
              <a:t> model </a:t>
            </a:r>
            <a:r>
              <a:rPr lang="ca-ES" sz="2000" b="1" dirty="0"/>
              <a:t>(IRTA)</a:t>
            </a:r>
          </a:p>
        </p:txBody>
      </p:sp>
    </p:spTree>
    <p:extLst>
      <p:ext uri="{BB962C8B-B14F-4D97-AF65-F5344CB8AC3E}">
        <p14:creationId xmlns:p14="http://schemas.microsoft.com/office/powerpoint/2010/main" val="36705222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792000"/>
          </a:xfrm>
          <a:ln>
            <a:noFill/>
          </a:ln>
        </p:spPr>
        <p:txBody>
          <a:bodyPr/>
          <a:lstStyle/>
          <a:p>
            <a:r>
              <a:rPr lang="en-GB" dirty="0"/>
              <a:t>Where are we?</a:t>
            </a:r>
          </a:p>
        </p:txBody>
      </p:sp>
      <p:grpSp>
        <p:nvGrpSpPr>
          <p:cNvPr id="6" name="Group 5">
            <a:extLst>
              <a:ext uri="{FF2B5EF4-FFF2-40B4-BE49-F238E27FC236}">
                <a16:creationId xmlns:a16="http://schemas.microsoft.com/office/drawing/2014/main" id="{BC9D0036-6DB0-40EC-8B83-B03F9A69E388}"/>
              </a:ext>
            </a:extLst>
          </p:cNvPr>
          <p:cNvGrpSpPr/>
          <p:nvPr/>
        </p:nvGrpSpPr>
        <p:grpSpPr>
          <a:xfrm>
            <a:off x="7543800" y="8066"/>
            <a:ext cx="1143000" cy="684000"/>
            <a:chOff x="7543800" y="8066"/>
            <a:chExt cx="1143000" cy="684000"/>
          </a:xfrm>
        </p:grpSpPr>
        <p:sp>
          <p:nvSpPr>
            <p:cNvPr id="7" name="Rectangle 6">
              <a:extLst>
                <a:ext uri="{FF2B5EF4-FFF2-40B4-BE49-F238E27FC236}">
                  <a16:creationId xmlns:a16="http://schemas.microsoft.com/office/drawing/2014/main" id="{615E4CD2-9F6A-45E0-9540-6FC9D3E00E10}"/>
                </a:ext>
              </a:extLst>
            </p:cNvPr>
            <p:cNvSpPr/>
            <p:nvPr/>
          </p:nvSpPr>
          <p:spPr>
            <a:xfrm>
              <a:off x="7543800" y="8066"/>
              <a:ext cx="1143000" cy="677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D1620D9F-30D5-4F15-ADFA-35D60F2CC1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5300" y="8066"/>
              <a:ext cx="684000" cy="684000"/>
            </a:xfrm>
            <a:prstGeom prst="rect">
              <a:avLst/>
            </a:prstGeom>
          </p:spPr>
        </p:pic>
      </p:grpSp>
      <p:sp>
        <p:nvSpPr>
          <p:cNvPr id="8" name="Rectangle 7">
            <a:extLst>
              <a:ext uri="{FF2B5EF4-FFF2-40B4-BE49-F238E27FC236}">
                <a16:creationId xmlns:a16="http://schemas.microsoft.com/office/drawing/2014/main" id="{84C970DF-4CBB-47CC-834D-C02159221E49}"/>
              </a:ext>
            </a:extLst>
          </p:cNvPr>
          <p:cNvSpPr/>
          <p:nvPr/>
        </p:nvSpPr>
        <p:spPr>
          <a:xfrm>
            <a:off x="287817" y="1598167"/>
            <a:ext cx="3378810" cy="461665"/>
          </a:xfrm>
          <a:prstGeom prst="rect">
            <a:avLst/>
          </a:prstGeom>
        </p:spPr>
        <p:txBody>
          <a:bodyPr wrap="none">
            <a:spAutoFit/>
          </a:bodyPr>
          <a:lstStyle/>
          <a:p>
            <a:pPr marL="342900" marR="0" lvl="0" indent="-342900" algn="l" defTabSz="914400" rtl="0" eaLnBrk="1" fontAlgn="auto" latinLnBrk="0" hangingPunct="1">
              <a:lnSpc>
                <a:spcPct val="100000"/>
              </a:lnSpc>
              <a:spcBef>
                <a:spcPts val="1000"/>
              </a:spcBef>
              <a:spcAft>
                <a:spcPts val="10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LEAF model calibration</a:t>
            </a:r>
          </a:p>
        </p:txBody>
      </p:sp>
      <p:sp>
        <p:nvSpPr>
          <p:cNvPr id="23" name="Rectangle 22">
            <a:extLst>
              <a:ext uri="{FF2B5EF4-FFF2-40B4-BE49-F238E27FC236}">
                <a16:creationId xmlns:a16="http://schemas.microsoft.com/office/drawing/2014/main" id="{2AD31AC3-6160-4ABC-B68C-6C73EAA35092}"/>
              </a:ext>
            </a:extLst>
          </p:cNvPr>
          <p:cNvSpPr/>
          <p:nvPr/>
        </p:nvSpPr>
        <p:spPr>
          <a:xfrm>
            <a:off x="4918170" y="1914625"/>
            <a:ext cx="4120755"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Soluble Solids [brix] at harvest</a:t>
            </a:r>
          </a:p>
        </p:txBody>
      </p:sp>
      <p:grpSp>
        <p:nvGrpSpPr>
          <p:cNvPr id="42" name="Group 41">
            <a:extLst>
              <a:ext uri="{FF2B5EF4-FFF2-40B4-BE49-F238E27FC236}">
                <a16:creationId xmlns:a16="http://schemas.microsoft.com/office/drawing/2014/main" id="{D822272B-A54D-4B50-95B9-EECD43C755ED}"/>
              </a:ext>
            </a:extLst>
          </p:cNvPr>
          <p:cNvGrpSpPr/>
          <p:nvPr/>
        </p:nvGrpSpPr>
        <p:grpSpPr>
          <a:xfrm>
            <a:off x="222645" y="3552360"/>
            <a:ext cx="6025755" cy="1795048"/>
            <a:chOff x="222645" y="3552360"/>
            <a:chExt cx="6025755" cy="1795048"/>
          </a:xfrm>
        </p:grpSpPr>
        <p:sp>
          <p:nvSpPr>
            <p:cNvPr id="24" name="Oval 23">
              <a:extLst>
                <a:ext uri="{FF2B5EF4-FFF2-40B4-BE49-F238E27FC236}">
                  <a16:creationId xmlns:a16="http://schemas.microsoft.com/office/drawing/2014/main" id="{B7264AE1-6742-4FE1-A846-6C078C712E66}"/>
                </a:ext>
              </a:extLst>
            </p:cNvPr>
            <p:cNvSpPr/>
            <p:nvPr/>
          </p:nvSpPr>
          <p:spPr>
            <a:xfrm>
              <a:off x="5791200" y="355236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7" name="Straight Arrow Connector 26">
              <a:extLst>
                <a:ext uri="{FF2B5EF4-FFF2-40B4-BE49-F238E27FC236}">
                  <a16:creationId xmlns:a16="http://schemas.microsoft.com/office/drawing/2014/main" id="{D2F7799C-6C5B-4763-9E49-D771D5CE0A9D}"/>
                </a:ext>
              </a:extLst>
            </p:cNvPr>
            <p:cNvCxnSpPr>
              <a:cxnSpLocks/>
              <a:stCxn id="24" idx="3"/>
            </p:cNvCxnSpPr>
            <p:nvPr/>
          </p:nvCxnSpPr>
          <p:spPr>
            <a:xfrm flipH="1">
              <a:off x="4340994" y="3942605"/>
              <a:ext cx="1517161" cy="1101033"/>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0EEC3B0A-1BA1-4815-9732-2A3D22B98CBD}"/>
                </a:ext>
              </a:extLst>
            </p:cNvPr>
            <p:cNvSpPr/>
            <p:nvPr/>
          </p:nvSpPr>
          <p:spPr>
            <a:xfrm>
              <a:off x="222645" y="4978076"/>
              <a:ext cx="4120755" cy="369332"/>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a:ea typeface="+mn-ea"/>
                  <a:cs typeface="+mn-cs"/>
                </a:rPr>
                <a:t>Same conditions, different observed SS</a:t>
              </a:r>
            </a:p>
          </p:txBody>
        </p:sp>
      </p:grpSp>
      <p:grpSp>
        <p:nvGrpSpPr>
          <p:cNvPr id="43" name="Group 42">
            <a:extLst>
              <a:ext uri="{FF2B5EF4-FFF2-40B4-BE49-F238E27FC236}">
                <a16:creationId xmlns:a16="http://schemas.microsoft.com/office/drawing/2014/main" id="{084C3FDF-A48F-4172-8299-10CD26EA4C7B}"/>
              </a:ext>
            </a:extLst>
          </p:cNvPr>
          <p:cNvGrpSpPr/>
          <p:nvPr/>
        </p:nvGrpSpPr>
        <p:grpSpPr>
          <a:xfrm>
            <a:off x="222645" y="4328160"/>
            <a:ext cx="7321154" cy="1647390"/>
            <a:chOff x="222645" y="4328160"/>
            <a:chExt cx="7321154" cy="1647390"/>
          </a:xfrm>
        </p:grpSpPr>
        <p:sp>
          <p:nvSpPr>
            <p:cNvPr id="25" name="Oval 24">
              <a:extLst>
                <a:ext uri="{FF2B5EF4-FFF2-40B4-BE49-F238E27FC236}">
                  <a16:creationId xmlns:a16="http://schemas.microsoft.com/office/drawing/2014/main" id="{AB81E8E4-C574-4DB1-B280-BD0F389C9FE8}"/>
                </a:ext>
              </a:extLst>
            </p:cNvPr>
            <p:cNvSpPr/>
            <p:nvPr/>
          </p:nvSpPr>
          <p:spPr>
            <a:xfrm>
              <a:off x="6751504" y="4328160"/>
              <a:ext cx="792295"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8" name="Straight Arrow Connector 27">
              <a:extLst>
                <a:ext uri="{FF2B5EF4-FFF2-40B4-BE49-F238E27FC236}">
                  <a16:creationId xmlns:a16="http://schemas.microsoft.com/office/drawing/2014/main" id="{DBFE21AA-BCD1-45D7-ABBB-FE1240C04860}"/>
                </a:ext>
              </a:extLst>
            </p:cNvPr>
            <p:cNvCxnSpPr>
              <a:cxnSpLocks/>
              <a:stCxn id="25" idx="2"/>
            </p:cNvCxnSpPr>
            <p:nvPr/>
          </p:nvCxnSpPr>
          <p:spPr>
            <a:xfrm flipH="1">
              <a:off x="4379495" y="4556760"/>
              <a:ext cx="2372009" cy="1228023"/>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CA816DF1-4B9D-4223-9611-28B11051E702}"/>
                </a:ext>
              </a:extLst>
            </p:cNvPr>
            <p:cNvSpPr/>
            <p:nvPr/>
          </p:nvSpPr>
          <p:spPr>
            <a:xfrm>
              <a:off x="222645" y="5606218"/>
              <a:ext cx="4120755" cy="369332"/>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a:ea typeface="+mn-ea"/>
                  <a:cs typeface="+mn-cs"/>
                </a:rPr>
                <a:t>No water stress treatment</a:t>
              </a:r>
            </a:p>
          </p:txBody>
        </p:sp>
      </p:grpSp>
      <p:grpSp>
        <p:nvGrpSpPr>
          <p:cNvPr id="38" name="Group 37">
            <a:extLst>
              <a:ext uri="{FF2B5EF4-FFF2-40B4-BE49-F238E27FC236}">
                <a16:creationId xmlns:a16="http://schemas.microsoft.com/office/drawing/2014/main" id="{DCCBC1C3-FF13-4E10-A165-7A51BF7B5B0E}"/>
              </a:ext>
            </a:extLst>
          </p:cNvPr>
          <p:cNvGrpSpPr/>
          <p:nvPr/>
        </p:nvGrpSpPr>
        <p:grpSpPr>
          <a:xfrm>
            <a:off x="457199" y="2152850"/>
            <a:ext cx="3378810" cy="2571550"/>
            <a:chOff x="457199" y="2152850"/>
            <a:chExt cx="3378810" cy="2571550"/>
          </a:xfrm>
        </p:grpSpPr>
        <p:sp>
          <p:nvSpPr>
            <p:cNvPr id="12" name="Rectangle 11">
              <a:extLst>
                <a:ext uri="{FF2B5EF4-FFF2-40B4-BE49-F238E27FC236}">
                  <a16:creationId xmlns:a16="http://schemas.microsoft.com/office/drawing/2014/main" id="{2FECD388-0C99-4C77-AE8A-2DD0F7CA4C24}"/>
                </a:ext>
              </a:extLst>
            </p:cNvPr>
            <p:cNvSpPr/>
            <p:nvPr/>
          </p:nvSpPr>
          <p:spPr>
            <a:xfrm>
              <a:off x="457199" y="2930794"/>
              <a:ext cx="2990445" cy="1015663"/>
            </a:xfrm>
            <a:prstGeom prst="rect">
              <a:avLst/>
            </a:prstGeom>
          </p:spPr>
          <p:txBody>
            <a:bodyPr wrap="square">
              <a:spAutoFit/>
            </a:bodyPr>
            <a:lstStyle/>
            <a:p>
              <a:pPr marL="0" marR="0" lvl="0" indent="0" algn="l" defTabSz="914400" rtl="0" eaLnBrk="1" fontAlgn="auto" latinLnBrk="0" hangingPunct="1">
                <a:lnSpc>
                  <a:spcPct val="100000"/>
                </a:lnSpc>
                <a:spcBef>
                  <a:spcPts val="1000"/>
                </a:spcBef>
                <a:spcAft>
                  <a:spcPts val="10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 Codorniu (2018)</a:t>
              </a:r>
              <a:br>
                <a:rPr kumimoji="0" lang="en-US" sz="2000" b="0" i="0" u="none" strike="noStrike" kern="1200" cap="none" spc="0" normalizeH="0" baseline="0" noProof="0" dirty="0">
                  <a:ln>
                    <a:noFill/>
                  </a:ln>
                  <a:solidFill>
                    <a:prstClr val="black"/>
                  </a:solidFill>
                  <a:effectLst/>
                  <a:uLnTx/>
                  <a:uFillTx/>
                  <a:latin typeface="Calibri"/>
                  <a:ea typeface="+mn-ea"/>
                  <a:cs typeface="+mn-cs"/>
                </a:rPr>
              </a:br>
              <a:r>
                <a:rPr kumimoji="0" lang="en-US" sz="2000" b="0" i="0" u="none" strike="noStrike" kern="1200" cap="none" spc="0" normalizeH="0" baseline="0" noProof="0" dirty="0">
                  <a:ln>
                    <a:noFill/>
                  </a:ln>
                  <a:solidFill>
                    <a:prstClr val="black"/>
                  </a:solidFill>
                  <a:effectLst/>
                  <a:uLnTx/>
                  <a:uFillTx/>
                  <a:latin typeface="Calibri"/>
                  <a:ea typeface="+mn-ea"/>
                  <a:cs typeface="+mn-cs"/>
                </a:rPr>
                <a:t>      - Tempranillo</a:t>
              </a:r>
              <a:br>
                <a:rPr kumimoji="0" lang="en-US" sz="2000" b="0" i="0" u="none" strike="noStrike" kern="1200" cap="none" spc="0" normalizeH="0" baseline="0" noProof="0" dirty="0">
                  <a:ln>
                    <a:noFill/>
                  </a:ln>
                  <a:solidFill>
                    <a:prstClr val="black"/>
                  </a:solidFill>
                  <a:effectLst/>
                  <a:uLnTx/>
                  <a:uFillTx/>
                  <a:latin typeface="Calibri"/>
                  <a:ea typeface="+mn-ea"/>
                  <a:cs typeface="+mn-cs"/>
                </a:rPr>
              </a:br>
              <a:r>
                <a:rPr kumimoji="0" lang="en-US" sz="2000" b="0" i="0" u="none" strike="noStrike" kern="1200" cap="none" spc="0" normalizeH="0" baseline="0" noProof="0" dirty="0">
                  <a:ln>
                    <a:noFill/>
                  </a:ln>
                  <a:solidFill>
                    <a:prstClr val="black"/>
                  </a:solidFill>
                  <a:effectLst/>
                  <a:uLnTx/>
                  <a:uFillTx/>
                  <a:latin typeface="Calibri"/>
                  <a:ea typeface="+mn-ea"/>
                  <a:cs typeface="+mn-cs"/>
                </a:rPr>
                <a:t>      - Chardonnay</a:t>
              </a:r>
            </a:p>
          </p:txBody>
        </p:sp>
        <p:sp>
          <p:nvSpPr>
            <p:cNvPr id="13" name="Rectangle 12">
              <a:extLst>
                <a:ext uri="{FF2B5EF4-FFF2-40B4-BE49-F238E27FC236}">
                  <a16:creationId xmlns:a16="http://schemas.microsoft.com/office/drawing/2014/main" id="{03C15F00-4C25-4EBA-BF9C-9014E6165DDE}"/>
                </a:ext>
              </a:extLst>
            </p:cNvPr>
            <p:cNvSpPr/>
            <p:nvPr/>
          </p:nvSpPr>
          <p:spPr>
            <a:xfrm>
              <a:off x="457199" y="4016514"/>
              <a:ext cx="3044050" cy="707886"/>
            </a:xfrm>
            <a:prstGeom prst="rect">
              <a:avLst/>
            </a:prstGeom>
          </p:spPr>
          <p:txBody>
            <a:bodyPr wrap="square">
              <a:spAutoFit/>
            </a:bodyPr>
            <a:lstStyle/>
            <a:p>
              <a:pPr marL="0" marR="0" lvl="0" indent="0" algn="l" defTabSz="914400" rtl="0" eaLnBrk="1" fontAlgn="auto" latinLnBrk="0" hangingPunct="1">
                <a:lnSpc>
                  <a:spcPct val="100000"/>
                </a:lnSpc>
                <a:spcBef>
                  <a:spcPts val="1000"/>
                </a:spcBef>
                <a:spcAft>
                  <a:spcPts val="10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3. Symington (2018)</a:t>
              </a:r>
              <a:br>
                <a:rPr kumimoji="0" lang="en-US" sz="2000" b="0" i="0" u="none" strike="noStrike" kern="1200" cap="none" spc="0" normalizeH="0" baseline="0" noProof="0" dirty="0">
                  <a:ln>
                    <a:noFill/>
                  </a:ln>
                  <a:solidFill>
                    <a:prstClr val="black"/>
                  </a:solidFill>
                  <a:effectLst/>
                  <a:uLnTx/>
                  <a:uFillTx/>
                  <a:latin typeface="Calibri"/>
                  <a:ea typeface="+mn-ea"/>
                  <a:cs typeface="+mn-cs"/>
                </a:rPr>
              </a:br>
              <a:r>
                <a:rPr kumimoji="0" lang="en-US" sz="2000" b="0" i="0" u="none" strike="noStrike" kern="1200" cap="none" spc="0" normalizeH="0" baseline="0" noProof="0" dirty="0">
                  <a:ln>
                    <a:noFill/>
                  </a:ln>
                  <a:solidFill>
                    <a:prstClr val="black"/>
                  </a:solidFill>
                  <a:effectLst/>
                  <a:uLnTx/>
                  <a:uFillTx/>
                  <a:latin typeface="Calibri"/>
                  <a:ea typeface="+mn-ea"/>
                  <a:cs typeface="+mn-cs"/>
                </a:rPr>
                <a:t>      - </a:t>
              </a:r>
              <a:r>
                <a:rPr kumimoji="0" lang="en-GB" sz="2000" b="0" i="0" u="none" strike="noStrike" kern="1200" cap="none" spc="0" normalizeH="0" baseline="0" noProof="0" dirty="0">
                  <a:ln>
                    <a:noFill/>
                  </a:ln>
                  <a:solidFill>
                    <a:prstClr val="black"/>
                  </a:solidFill>
                  <a:effectLst/>
                  <a:uLnTx/>
                  <a:uFillTx/>
                  <a:latin typeface="Calibri"/>
                  <a:ea typeface="+mn-ea"/>
                  <a:cs typeface="+mn-cs"/>
                </a:rPr>
                <a:t>Touriga Nacional</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33" name="Rectangle 32">
              <a:extLst>
                <a:ext uri="{FF2B5EF4-FFF2-40B4-BE49-F238E27FC236}">
                  <a16:creationId xmlns:a16="http://schemas.microsoft.com/office/drawing/2014/main" id="{3D9D2D16-E192-4DBF-A616-0C952E714A06}"/>
                </a:ext>
              </a:extLst>
            </p:cNvPr>
            <p:cNvSpPr/>
            <p:nvPr/>
          </p:nvSpPr>
          <p:spPr>
            <a:xfrm>
              <a:off x="457199" y="2152850"/>
              <a:ext cx="3378810" cy="707886"/>
            </a:xfrm>
            <a:prstGeom prst="rect">
              <a:avLst/>
            </a:prstGeom>
          </p:spPr>
          <p:txBody>
            <a:bodyPr wrap="square">
              <a:spAutoFit/>
            </a:bodyPr>
            <a:lstStyle/>
            <a:p>
              <a:pPr marL="0" marR="0" lvl="0" indent="0" algn="l" defTabSz="914400" rtl="0" eaLnBrk="1" fontAlgn="auto" latinLnBrk="0" hangingPunct="1">
                <a:lnSpc>
                  <a:spcPct val="100000"/>
                </a:lnSpc>
                <a:spcBef>
                  <a:spcPts val="1000"/>
                </a:spcBef>
                <a:spcAft>
                  <a:spcPts val="10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1. Mastroberardino (2017)</a:t>
              </a:r>
              <a:br>
                <a:rPr kumimoji="0" lang="en-US" sz="2000" b="0" i="0" u="none" strike="noStrike" kern="1200" cap="none" spc="0" normalizeH="0" baseline="0" noProof="0" dirty="0">
                  <a:ln>
                    <a:noFill/>
                  </a:ln>
                  <a:solidFill>
                    <a:prstClr val="black"/>
                  </a:solidFill>
                  <a:effectLst/>
                  <a:uLnTx/>
                  <a:uFillTx/>
                  <a:latin typeface="Calibri"/>
                  <a:ea typeface="+mn-ea"/>
                  <a:cs typeface="+mn-cs"/>
                </a:rPr>
              </a:br>
              <a:r>
                <a:rPr kumimoji="0" lang="en-US" sz="2000" b="0" i="0" u="none" strike="noStrike" kern="1200" cap="none" spc="0" normalizeH="0" baseline="0" noProof="0" dirty="0">
                  <a:ln>
                    <a:noFill/>
                  </a:ln>
                  <a:solidFill>
                    <a:prstClr val="black"/>
                  </a:solidFill>
                  <a:effectLst/>
                  <a:uLnTx/>
                  <a:uFillTx/>
                  <a:latin typeface="Calibri"/>
                  <a:ea typeface="+mn-ea"/>
                  <a:cs typeface="+mn-cs"/>
                </a:rPr>
                <a:t>      - Aglianico</a:t>
              </a:r>
            </a:p>
          </p:txBody>
        </p:sp>
      </p:grpSp>
      <p:grpSp>
        <p:nvGrpSpPr>
          <p:cNvPr id="41" name="Group 40">
            <a:extLst>
              <a:ext uri="{FF2B5EF4-FFF2-40B4-BE49-F238E27FC236}">
                <a16:creationId xmlns:a16="http://schemas.microsoft.com/office/drawing/2014/main" id="{66F024B9-EADD-4BA4-9325-31128D78C169}"/>
              </a:ext>
            </a:extLst>
          </p:cNvPr>
          <p:cNvGrpSpPr/>
          <p:nvPr/>
        </p:nvGrpSpPr>
        <p:grpSpPr>
          <a:xfrm>
            <a:off x="2950712" y="2184841"/>
            <a:ext cx="5951821" cy="4066862"/>
            <a:chOff x="2950712" y="2184841"/>
            <a:chExt cx="5951821" cy="4066862"/>
          </a:xfrm>
        </p:grpSpPr>
        <p:graphicFrame>
          <p:nvGraphicFramePr>
            <p:cNvPr id="35" name="Chart 34">
              <a:extLst>
                <a:ext uri="{FF2B5EF4-FFF2-40B4-BE49-F238E27FC236}">
                  <a16:creationId xmlns:a16="http://schemas.microsoft.com/office/drawing/2014/main" id="{1A9B9D5C-F888-4F7B-A021-D38E1EF420A4}"/>
                </a:ext>
              </a:extLst>
            </p:cNvPr>
            <p:cNvGraphicFramePr>
              <a:graphicFrameLocks noChangeAspect="1"/>
            </p:cNvGraphicFramePr>
            <p:nvPr>
              <p:extLst/>
            </p:nvPr>
          </p:nvGraphicFramePr>
          <p:xfrm>
            <a:off x="4476583" y="2184841"/>
            <a:ext cx="4425950" cy="4066862"/>
          </p:xfrm>
          <a:graphic>
            <a:graphicData uri="http://schemas.openxmlformats.org/drawingml/2006/chart">
              <c:chart xmlns:c="http://schemas.openxmlformats.org/drawingml/2006/chart" xmlns:r="http://schemas.openxmlformats.org/officeDocument/2006/relationships" r:id="rId4"/>
            </a:graphicData>
          </a:graphic>
        </p:graphicFrame>
        <p:grpSp>
          <p:nvGrpSpPr>
            <p:cNvPr id="39" name="Group 38">
              <a:extLst>
                <a:ext uri="{FF2B5EF4-FFF2-40B4-BE49-F238E27FC236}">
                  <a16:creationId xmlns:a16="http://schemas.microsoft.com/office/drawing/2014/main" id="{C46F54B1-B952-4E36-9893-D1C5D15E7735}"/>
                </a:ext>
              </a:extLst>
            </p:cNvPr>
            <p:cNvGrpSpPr/>
            <p:nvPr/>
          </p:nvGrpSpPr>
          <p:grpSpPr>
            <a:xfrm>
              <a:off x="2950712" y="2581984"/>
              <a:ext cx="1261486" cy="2019261"/>
              <a:chOff x="2950712" y="2581984"/>
              <a:chExt cx="1261486" cy="2019261"/>
            </a:xfrm>
          </p:grpSpPr>
          <p:sp>
            <p:nvSpPr>
              <p:cNvPr id="5" name="Oval 4">
                <a:extLst>
                  <a:ext uri="{FF2B5EF4-FFF2-40B4-BE49-F238E27FC236}">
                    <a16:creationId xmlns:a16="http://schemas.microsoft.com/office/drawing/2014/main" id="{D53629DE-814B-49F9-AD82-E42E8CC36A3C}"/>
                  </a:ext>
                </a:extLst>
              </p:cNvPr>
              <p:cNvSpPr/>
              <p:nvPr/>
            </p:nvSpPr>
            <p:spPr>
              <a:xfrm>
                <a:off x="3367524" y="3342312"/>
                <a:ext cx="180000" cy="180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5">
                <a:extLst>
                  <a:ext uri="{FF2B5EF4-FFF2-40B4-BE49-F238E27FC236}">
                    <a16:creationId xmlns:a16="http://schemas.microsoft.com/office/drawing/2014/main" id="{7DFED5F2-4B7A-4610-B2FF-286C88755710}"/>
                  </a:ext>
                </a:extLst>
              </p:cNvPr>
              <p:cNvSpPr/>
              <p:nvPr/>
            </p:nvSpPr>
            <p:spPr>
              <a:xfrm>
                <a:off x="2950712" y="3342312"/>
                <a:ext cx="180000" cy="18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Isosceles Triangle 17">
                <a:extLst>
                  <a:ext uri="{FF2B5EF4-FFF2-40B4-BE49-F238E27FC236}">
                    <a16:creationId xmlns:a16="http://schemas.microsoft.com/office/drawing/2014/main" id="{066C48E1-3B15-4790-86E2-D7CAF357D744}"/>
                  </a:ext>
                </a:extLst>
              </p:cNvPr>
              <p:cNvSpPr/>
              <p:nvPr/>
            </p:nvSpPr>
            <p:spPr>
              <a:xfrm>
                <a:off x="2950712" y="4421245"/>
                <a:ext cx="180000" cy="1800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Diamond 19">
                <a:extLst>
                  <a:ext uri="{FF2B5EF4-FFF2-40B4-BE49-F238E27FC236}">
                    <a16:creationId xmlns:a16="http://schemas.microsoft.com/office/drawing/2014/main" id="{B2630E98-231B-42A2-9414-AA4B5302283D}"/>
                  </a:ext>
                </a:extLst>
              </p:cNvPr>
              <p:cNvSpPr/>
              <p:nvPr/>
            </p:nvSpPr>
            <p:spPr>
              <a:xfrm>
                <a:off x="2950712" y="3657600"/>
                <a:ext cx="180000" cy="180000"/>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F386E000-731A-4511-AF8A-AD10F79322AB}"/>
                  </a:ext>
                </a:extLst>
              </p:cNvPr>
              <p:cNvSpPr/>
              <p:nvPr/>
            </p:nvSpPr>
            <p:spPr>
              <a:xfrm>
                <a:off x="3573433" y="3201480"/>
                <a:ext cx="63876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Crop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Forcing</a:t>
                </a:r>
              </a:p>
            </p:txBody>
          </p:sp>
          <p:sp>
            <p:nvSpPr>
              <p:cNvPr id="34" name="Rectangle 33">
                <a:extLst>
                  <a:ext uri="{FF2B5EF4-FFF2-40B4-BE49-F238E27FC236}">
                    <a16:creationId xmlns:a16="http://schemas.microsoft.com/office/drawing/2014/main" id="{950CC925-0B9D-4719-9841-19293AFFA119}"/>
                  </a:ext>
                </a:extLst>
              </p:cNvPr>
              <p:cNvSpPr/>
              <p:nvPr/>
            </p:nvSpPr>
            <p:spPr>
              <a:xfrm>
                <a:off x="2950712" y="2581984"/>
                <a:ext cx="180000" cy="18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29" name="Rectangle 28">
            <a:extLst>
              <a:ext uri="{FF2B5EF4-FFF2-40B4-BE49-F238E27FC236}">
                <a16:creationId xmlns:a16="http://schemas.microsoft.com/office/drawing/2014/main" id="{306E9058-6C7D-7E49-964F-E6FE95A71EBC}"/>
              </a:ext>
            </a:extLst>
          </p:cNvPr>
          <p:cNvSpPr/>
          <p:nvPr/>
        </p:nvSpPr>
        <p:spPr>
          <a:xfrm>
            <a:off x="7010400" y="152400"/>
            <a:ext cx="533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69061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4B97840-951E-473E-A63B-C62F0F88BFA8}"/>
              </a:ext>
            </a:extLst>
          </p:cNvPr>
          <p:cNvSpPr>
            <a:spLocks noGrp="1"/>
          </p:cNvSpPr>
          <p:nvPr>
            <p:ph type="title"/>
          </p:nvPr>
        </p:nvSpPr>
        <p:spPr>
          <a:xfrm>
            <a:off x="457200" y="838200"/>
            <a:ext cx="8229600" cy="792000"/>
          </a:xfrm>
          <a:ln>
            <a:noFill/>
          </a:ln>
        </p:spPr>
        <p:txBody>
          <a:bodyPr/>
          <a:lstStyle/>
          <a:p>
            <a:r>
              <a:rPr lang="en-GB" dirty="0"/>
              <a:t>Where are we?</a:t>
            </a:r>
          </a:p>
        </p:txBody>
      </p:sp>
      <p:sp>
        <p:nvSpPr>
          <p:cNvPr id="6" name="Rectangle 5">
            <a:extLst>
              <a:ext uri="{FF2B5EF4-FFF2-40B4-BE49-F238E27FC236}">
                <a16:creationId xmlns:a16="http://schemas.microsoft.com/office/drawing/2014/main" id="{534848D1-EBBA-466D-8ECD-B22F62E308BC}"/>
              </a:ext>
            </a:extLst>
          </p:cNvPr>
          <p:cNvSpPr/>
          <p:nvPr/>
        </p:nvSpPr>
        <p:spPr>
          <a:xfrm>
            <a:off x="287817" y="1598167"/>
            <a:ext cx="3378810" cy="461665"/>
          </a:xfrm>
          <a:prstGeom prst="rect">
            <a:avLst/>
          </a:prstGeom>
        </p:spPr>
        <p:txBody>
          <a:bodyPr wrap="none">
            <a:spAutoFit/>
          </a:bodyPr>
          <a:lstStyle/>
          <a:p>
            <a:pPr marL="342900" marR="0" lvl="0" indent="-342900" algn="l" defTabSz="914400" rtl="0" eaLnBrk="1" fontAlgn="auto" latinLnBrk="0" hangingPunct="1">
              <a:lnSpc>
                <a:spcPct val="100000"/>
              </a:lnSpc>
              <a:spcBef>
                <a:spcPts val="1000"/>
              </a:spcBef>
              <a:spcAft>
                <a:spcPts val="10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LEAF model calibration</a:t>
            </a:r>
          </a:p>
        </p:txBody>
      </p:sp>
      <p:grpSp>
        <p:nvGrpSpPr>
          <p:cNvPr id="9" name="Group 8">
            <a:extLst>
              <a:ext uri="{FF2B5EF4-FFF2-40B4-BE49-F238E27FC236}">
                <a16:creationId xmlns:a16="http://schemas.microsoft.com/office/drawing/2014/main" id="{A5977BB1-C3BD-43CD-8712-173BBB2A9F13}"/>
              </a:ext>
            </a:extLst>
          </p:cNvPr>
          <p:cNvGrpSpPr/>
          <p:nvPr/>
        </p:nvGrpSpPr>
        <p:grpSpPr>
          <a:xfrm>
            <a:off x="7543800" y="8066"/>
            <a:ext cx="1143000" cy="684000"/>
            <a:chOff x="7543800" y="8066"/>
            <a:chExt cx="1143000" cy="684000"/>
          </a:xfrm>
        </p:grpSpPr>
        <p:sp>
          <p:nvSpPr>
            <p:cNvPr id="10" name="Rectangle 9">
              <a:extLst>
                <a:ext uri="{FF2B5EF4-FFF2-40B4-BE49-F238E27FC236}">
                  <a16:creationId xmlns:a16="http://schemas.microsoft.com/office/drawing/2014/main" id="{85522D53-BA8F-45D8-992F-CDC8423BB300}"/>
                </a:ext>
              </a:extLst>
            </p:cNvPr>
            <p:cNvSpPr/>
            <p:nvPr/>
          </p:nvSpPr>
          <p:spPr>
            <a:xfrm>
              <a:off x="7543800" y="8066"/>
              <a:ext cx="1143000" cy="677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51DCE3D7-0396-4611-B503-BB0F77060E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5300" y="8066"/>
              <a:ext cx="684000" cy="684000"/>
            </a:xfrm>
            <a:prstGeom prst="rect">
              <a:avLst/>
            </a:prstGeom>
          </p:spPr>
        </p:pic>
      </p:grpSp>
      <p:sp>
        <p:nvSpPr>
          <p:cNvPr id="13" name="Rectangle 12">
            <a:extLst>
              <a:ext uri="{FF2B5EF4-FFF2-40B4-BE49-F238E27FC236}">
                <a16:creationId xmlns:a16="http://schemas.microsoft.com/office/drawing/2014/main" id="{1C892CA2-7A8C-493B-A432-2C8189259C6B}"/>
              </a:ext>
            </a:extLst>
          </p:cNvPr>
          <p:cNvSpPr/>
          <p:nvPr/>
        </p:nvSpPr>
        <p:spPr>
          <a:xfrm>
            <a:off x="4729913" y="1801164"/>
            <a:ext cx="4120755"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Leaf Fall predictions</a:t>
            </a:r>
          </a:p>
        </p:txBody>
      </p:sp>
      <p:grpSp>
        <p:nvGrpSpPr>
          <p:cNvPr id="14" name="Group 13">
            <a:extLst>
              <a:ext uri="{FF2B5EF4-FFF2-40B4-BE49-F238E27FC236}">
                <a16:creationId xmlns:a16="http://schemas.microsoft.com/office/drawing/2014/main" id="{4B937633-EB63-4FBA-96F2-67EFAEBF9B07}"/>
              </a:ext>
            </a:extLst>
          </p:cNvPr>
          <p:cNvGrpSpPr/>
          <p:nvPr/>
        </p:nvGrpSpPr>
        <p:grpSpPr>
          <a:xfrm>
            <a:off x="457199" y="2152850"/>
            <a:ext cx="3378810" cy="2571550"/>
            <a:chOff x="457199" y="2152850"/>
            <a:chExt cx="3378810" cy="2571550"/>
          </a:xfrm>
        </p:grpSpPr>
        <p:sp>
          <p:nvSpPr>
            <p:cNvPr id="15" name="Rectangle 14">
              <a:extLst>
                <a:ext uri="{FF2B5EF4-FFF2-40B4-BE49-F238E27FC236}">
                  <a16:creationId xmlns:a16="http://schemas.microsoft.com/office/drawing/2014/main" id="{E0EB1BD6-836B-4B13-89F0-CE10AC1F83D8}"/>
                </a:ext>
              </a:extLst>
            </p:cNvPr>
            <p:cNvSpPr/>
            <p:nvPr/>
          </p:nvSpPr>
          <p:spPr>
            <a:xfrm>
              <a:off x="457199" y="2930794"/>
              <a:ext cx="2990445" cy="1015663"/>
            </a:xfrm>
            <a:prstGeom prst="rect">
              <a:avLst/>
            </a:prstGeom>
          </p:spPr>
          <p:txBody>
            <a:bodyPr wrap="square">
              <a:spAutoFit/>
            </a:bodyPr>
            <a:lstStyle/>
            <a:p>
              <a:pPr marL="0" marR="0" lvl="0" indent="0" algn="l" defTabSz="914400" rtl="0" eaLnBrk="1" fontAlgn="auto" latinLnBrk="0" hangingPunct="1">
                <a:lnSpc>
                  <a:spcPct val="100000"/>
                </a:lnSpc>
                <a:spcBef>
                  <a:spcPts val="1000"/>
                </a:spcBef>
                <a:spcAft>
                  <a:spcPts val="10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 Codorniu (2018)</a:t>
              </a:r>
              <a:br>
                <a:rPr kumimoji="0" lang="en-US" sz="2000" b="0" i="0" u="none" strike="noStrike" kern="1200" cap="none" spc="0" normalizeH="0" baseline="0" noProof="0" dirty="0">
                  <a:ln>
                    <a:noFill/>
                  </a:ln>
                  <a:solidFill>
                    <a:prstClr val="black"/>
                  </a:solidFill>
                  <a:effectLst/>
                  <a:uLnTx/>
                  <a:uFillTx/>
                  <a:latin typeface="Calibri"/>
                  <a:ea typeface="+mn-ea"/>
                  <a:cs typeface="+mn-cs"/>
                </a:rPr>
              </a:br>
              <a:r>
                <a:rPr kumimoji="0" lang="en-US" sz="2000" b="0" i="0" u="none" strike="noStrike" kern="1200" cap="none" spc="0" normalizeH="0" baseline="0" noProof="0" dirty="0">
                  <a:ln>
                    <a:noFill/>
                  </a:ln>
                  <a:solidFill>
                    <a:prstClr val="black"/>
                  </a:solidFill>
                  <a:effectLst/>
                  <a:uLnTx/>
                  <a:uFillTx/>
                  <a:latin typeface="Calibri"/>
                  <a:ea typeface="+mn-ea"/>
                  <a:cs typeface="+mn-cs"/>
                </a:rPr>
                <a:t>      - Tempranillo</a:t>
              </a:r>
              <a:br>
                <a:rPr kumimoji="0" lang="en-US" sz="2000" b="0" i="0" u="none" strike="noStrike" kern="1200" cap="none" spc="0" normalizeH="0" baseline="0" noProof="0" dirty="0">
                  <a:ln>
                    <a:noFill/>
                  </a:ln>
                  <a:solidFill>
                    <a:prstClr val="black"/>
                  </a:solidFill>
                  <a:effectLst/>
                  <a:uLnTx/>
                  <a:uFillTx/>
                  <a:latin typeface="Calibri"/>
                  <a:ea typeface="+mn-ea"/>
                  <a:cs typeface="+mn-cs"/>
                </a:rPr>
              </a:br>
              <a:r>
                <a:rPr kumimoji="0" lang="en-US" sz="2000" b="0" i="0" u="none" strike="noStrike" kern="1200" cap="none" spc="0" normalizeH="0" baseline="0" noProof="0" dirty="0">
                  <a:ln>
                    <a:noFill/>
                  </a:ln>
                  <a:solidFill>
                    <a:prstClr val="black"/>
                  </a:solidFill>
                  <a:effectLst/>
                  <a:uLnTx/>
                  <a:uFillTx/>
                  <a:latin typeface="Calibri"/>
                  <a:ea typeface="+mn-ea"/>
                  <a:cs typeface="+mn-cs"/>
                </a:rPr>
                <a:t>      - Chardonnay</a:t>
              </a:r>
            </a:p>
          </p:txBody>
        </p:sp>
        <p:sp>
          <p:nvSpPr>
            <p:cNvPr id="16" name="Rectangle 15">
              <a:extLst>
                <a:ext uri="{FF2B5EF4-FFF2-40B4-BE49-F238E27FC236}">
                  <a16:creationId xmlns:a16="http://schemas.microsoft.com/office/drawing/2014/main" id="{018ACFC4-B84D-4175-823D-FF0090A4F52E}"/>
                </a:ext>
              </a:extLst>
            </p:cNvPr>
            <p:cNvSpPr/>
            <p:nvPr/>
          </p:nvSpPr>
          <p:spPr>
            <a:xfrm>
              <a:off x="457199" y="4016514"/>
              <a:ext cx="3044050" cy="707886"/>
            </a:xfrm>
            <a:prstGeom prst="rect">
              <a:avLst/>
            </a:prstGeom>
          </p:spPr>
          <p:txBody>
            <a:bodyPr wrap="square">
              <a:spAutoFit/>
            </a:bodyPr>
            <a:lstStyle/>
            <a:p>
              <a:pPr marL="0" marR="0" lvl="0" indent="0" algn="l" defTabSz="914400" rtl="0" eaLnBrk="1" fontAlgn="auto" latinLnBrk="0" hangingPunct="1">
                <a:lnSpc>
                  <a:spcPct val="100000"/>
                </a:lnSpc>
                <a:spcBef>
                  <a:spcPts val="1000"/>
                </a:spcBef>
                <a:spcAft>
                  <a:spcPts val="10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3. Symington (2018)</a:t>
              </a:r>
              <a:br>
                <a:rPr kumimoji="0" lang="en-US" sz="2000" b="0" i="0" u="none" strike="noStrike" kern="1200" cap="none" spc="0" normalizeH="0" baseline="0" noProof="0" dirty="0">
                  <a:ln>
                    <a:noFill/>
                  </a:ln>
                  <a:solidFill>
                    <a:prstClr val="black"/>
                  </a:solidFill>
                  <a:effectLst/>
                  <a:uLnTx/>
                  <a:uFillTx/>
                  <a:latin typeface="Calibri"/>
                  <a:ea typeface="+mn-ea"/>
                  <a:cs typeface="+mn-cs"/>
                </a:rPr>
              </a:br>
              <a:r>
                <a:rPr kumimoji="0" lang="en-US" sz="2000" b="0" i="0" u="none" strike="noStrike" kern="1200" cap="none" spc="0" normalizeH="0" baseline="0" noProof="0" dirty="0">
                  <a:ln>
                    <a:noFill/>
                  </a:ln>
                  <a:solidFill>
                    <a:prstClr val="black"/>
                  </a:solidFill>
                  <a:effectLst/>
                  <a:uLnTx/>
                  <a:uFillTx/>
                  <a:latin typeface="Calibri"/>
                  <a:ea typeface="+mn-ea"/>
                  <a:cs typeface="+mn-cs"/>
                </a:rPr>
                <a:t>      - </a:t>
              </a:r>
              <a:r>
                <a:rPr kumimoji="0" lang="en-GB" sz="2000" b="0" i="0" u="none" strike="noStrike" kern="1200" cap="none" spc="0" normalizeH="0" baseline="0" noProof="0" dirty="0">
                  <a:ln>
                    <a:noFill/>
                  </a:ln>
                  <a:solidFill>
                    <a:prstClr val="black"/>
                  </a:solidFill>
                  <a:effectLst/>
                  <a:uLnTx/>
                  <a:uFillTx/>
                  <a:latin typeface="Calibri"/>
                  <a:ea typeface="+mn-ea"/>
                  <a:cs typeface="+mn-cs"/>
                </a:rPr>
                <a:t>Touriga Nacional</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A711ABD4-0200-4B26-9860-08C49E5086A4}"/>
                </a:ext>
              </a:extLst>
            </p:cNvPr>
            <p:cNvSpPr/>
            <p:nvPr/>
          </p:nvSpPr>
          <p:spPr>
            <a:xfrm>
              <a:off x="457199" y="2152850"/>
              <a:ext cx="3378810" cy="707886"/>
            </a:xfrm>
            <a:prstGeom prst="rect">
              <a:avLst/>
            </a:prstGeom>
          </p:spPr>
          <p:txBody>
            <a:bodyPr wrap="square">
              <a:spAutoFit/>
            </a:bodyPr>
            <a:lstStyle/>
            <a:p>
              <a:pPr marL="0" marR="0" lvl="0" indent="0" algn="l" defTabSz="914400" rtl="0" eaLnBrk="1" fontAlgn="auto" latinLnBrk="0" hangingPunct="1">
                <a:lnSpc>
                  <a:spcPct val="100000"/>
                </a:lnSpc>
                <a:spcBef>
                  <a:spcPts val="1000"/>
                </a:spcBef>
                <a:spcAft>
                  <a:spcPts val="10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1. Mastroberardino (2017)</a:t>
              </a:r>
              <a:br>
                <a:rPr kumimoji="0" lang="en-US" sz="2000" b="0" i="0" u="none" strike="noStrike" kern="1200" cap="none" spc="0" normalizeH="0" baseline="0" noProof="0" dirty="0">
                  <a:ln>
                    <a:noFill/>
                  </a:ln>
                  <a:solidFill>
                    <a:prstClr val="black"/>
                  </a:solidFill>
                  <a:effectLst/>
                  <a:uLnTx/>
                  <a:uFillTx/>
                  <a:latin typeface="Calibri"/>
                  <a:ea typeface="+mn-ea"/>
                  <a:cs typeface="+mn-cs"/>
                </a:rPr>
              </a:br>
              <a:r>
                <a:rPr kumimoji="0" lang="en-US" sz="2000" b="0" i="0" u="none" strike="noStrike" kern="1200" cap="none" spc="0" normalizeH="0" baseline="0" noProof="0" dirty="0">
                  <a:ln>
                    <a:noFill/>
                  </a:ln>
                  <a:solidFill>
                    <a:prstClr val="black"/>
                  </a:solidFill>
                  <a:effectLst/>
                  <a:uLnTx/>
                  <a:uFillTx/>
                  <a:latin typeface="Calibri"/>
                  <a:ea typeface="+mn-ea"/>
                  <a:cs typeface="+mn-cs"/>
                </a:rPr>
                <a:t>      - Aglianico</a:t>
              </a:r>
            </a:p>
          </p:txBody>
        </p:sp>
      </p:grpSp>
      <p:graphicFrame>
        <p:nvGraphicFramePr>
          <p:cNvPr id="18" name="Table 17">
            <a:extLst>
              <a:ext uri="{FF2B5EF4-FFF2-40B4-BE49-F238E27FC236}">
                <a16:creationId xmlns:a16="http://schemas.microsoft.com/office/drawing/2014/main" id="{B0ACB7E8-1715-4D5B-BFF3-67FBEEC210E9}"/>
              </a:ext>
            </a:extLst>
          </p:cNvPr>
          <p:cNvGraphicFramePr>
            <a:graphicFrameLocks noGrp="1"/>
          </p:cNvGraphicFramePr>
          <p:nvPr>
            <p:extLst/>
          </p:nvPr>
        </p:nvGraphicFramePr>
        <p:xfrm>
          <a:off x="5004545" y="2211213"/>
          <a:ext cx="3571490" cy="3722238"/>
        </p:xfrm>
        <a:graphic>
          <a:graphicData uri="http://schemas.openxmlformats.org/drawingml/2006/table">
            <a:tbl>
              <a:tblPr>
                <a:tableStyleId>{5C22544A-7EE6-4342-B048-85BDC9FD1C3A}</a:tableStyleId>
              </a:tblPr>
              <a:tblGrid>
                <a:gridCol w="879780">
                  <a:extLst>
                    <a:ext uri="{9D8B030D-6E8A-4147-A177-3AD203B41FA5}">
                      <a16:colId xmlns:a16="http://schemas.microsoft.com/office/drawing/2014/main" val="919933434"/>
                    </a:ext>
                  </a:extLst>
                </a:gridCol>
                <a:gridCol w="994990">
                  <a:extLst>
                    <a:ext uri="{9D8B030D-6E8A-4147-A177-3AD203B41FA5}">
                      <a16:colId xmlns:a16="http://schemas.microsoft.com/office/drawing/2014/main" val="2175990896"/>
                    </a:ext>
                  </a:extLst>
                </a:gridCol>
                <a:gridCol w="586521">
                  <a:extLst>
                    <a:ext uri="{9D8B030D-6E8A-4147-A177-3AD203B41FA5}">
                      <a16:colId xmlns:a16="http://schemas.microsoft.com/office/drawing/2014/main" val="1256249730"/>
                    </a:ext>
                  </a:extLst>
                </a:gridCol>
                <a:gridCol w="1110199">
                  <a:extLst>
                    <a:ext uri="{9D8B030D-6E8A-4147-A177-3AD203B41FA5}">
                      <a16:colId xmlns:a16="http://schemas.microsoft.com/office/drawing/2014/main" val="1502588083"/>
                    </a:ext>
                  </a:extLst>
                </a:gridCol>
              </a:tblGrid>
              <a:tr h="130361">
                <a:tc>
                  <a:txBody>
                    <a:bodyPr/>
                    <a:lstStyle/>
                    <a:p>
                      <a:pPr algn="ctr" fontAlgn="b"/>
                      <a:r>
                        <a:rPr lang="en-GB" sz="900" b="1" u="none" strike="noStrike" dirty="0">
                          <a:effectLst/>
                        </a:rPr>
                        <a:t>COMPANY</a:t>
                      </a:r>
                      <a:endParaRPr lang="en-GB" sz="900" b="1" i="0" u="none" strike="noStrike" dirty="0">
                        <a:solidFill>
                          <a:srgbClr val="000000"/>
                        </a:solidFill>
                        <a:effectLst/>
                        <a:latin typeface="Calibri" panose="020F0502020204030204" pitchFamily="34" charset="0"/>
                      </a:endParaRPr>
                    </a:p>
                  </a:txBody>
                  <a:tcPr marL="6003" marR="6003" marT="6003" marB="0" anchor="b"/>
                </a:tc>
                <a:tc>
                  <a:txBody>
                    <a:bodyPr/>
                    <a:lstStyle/>
                    <a:p>
                      <a:pPr algn="ctr" fontAlgn="b"/>
                      <a:r>
                        <a:rPr lang="en-GB" sz="900" b="1" u="none" strike="noStrike" dirty="0">
                          <a:effectLst/>
                        </a:rPr>
                        <a:t>VARIETY</a:t>
                      </a:r>
                      <a:endParaRPr lang="en-GB" sz="900" b="1" i="0" u="none" strike="noStrike" dirty="0">
                        <a:solidFill>
                          <a:srgbClr val="000000"/>
                        </a:solidFill>
                        <a:effectLst/>
                        <a:latin typeface="Calibri" panose="020F0502020204030204" pitchFamily="34" charset="0"/>
                      </a:endParaRPr>
                    </a:p>
                  </a:txBody>
                  <a:tcPr marL="6003" marR="6003" marT="6003" marB="0" anchor="b"/>
                </a:tc>
                <a:tc>
                  <a:txBody>
                    <a:bodyPr/>
                    <a:lstStyle/>
                    <a:p>
                      <a:pPr algn="ctr" fontAlgn="b"/>
                      <a:r>
                        <a:rPr lang="en-GB" sz="900" b="1" u="none" strike="noStrike" dirty="0">
                          <a:effectLst/>
                        </a:rPr>
                        <a:t>PU_ID</a:t>
                      </a:r>
                      <a:endParaRPr lang="en-GB" sz="900" b="1" i="0" u="none" strike="noStrike" dirty="0">
                        <a:solidFill>
                          <a:srgbClr val="000000"/>
                        </a:solidFill>
                        <a:effectLst/>
                        <a:latin typeface="Calibri" panose="020F0502020204030204" pitchFamily="34" charset="0"/>
                      </a:endParaRPr>
                    </a:p>
                  </a:txBody>
                  <a:tcPr marL="6003" marR="6003" marT="6003" marB="0" anchor="b"/>
                </a:tc>
                <a:tc>
                  <a:txBody>
                    <a:bodyPr/>
                    <a:lstStyle/>
                    <a:p>
                      <a:pPr algn="ctr" fontAlgn="b"/>
                      <a:r>
                        <a:rPr lang="en-GB" sz="900" b="1" u="none" strike="noStrike" dirty="0">
                          <a:effectLst/>
                        </a:rPr>
                        <a:t>predicted Leaf Fall</a:t>
                      </a:r>
                      <a:endParaRPr lang="en-GB" sz="900" b="1" i="0" u="none" strike="noStrike" dirty="0">
                        <a:solidFill>
                          <a:srgbClr val="000000"/>
                        </a:solidFill>
                        <a:effectLst/>
                        <a:latin typeface="Calibri" panose="020F0502020204030204" pitchFamily="34" charset="0"/>
                      </a:endParaRPr>
                    </a:p>
                  </a:txBody>
                  <a:tcPr marL="6003" marR="6003" marT="6003" marB="0" anchor="b">
                    <a:solidFill>
                      <a:srgbClr val="FFFF00"/>
                    </a:solidFill>
                  </a:tcPr>
                </a:tc>
                <a:extLst>
                  <a:ext uri="{0D108BD9-81ED-4DB2-BD59-A6C34878D82A}">
                    <a16:rowId xmlns:a16="http://schemas.microsoft.com/office/drawing/2014/main" val="1038432609"/>
                  </a:ext>
                </a:extLst>
              </a:tr>
              <a:tr h="130361">
                <a:tc>
                  <a:txBody>
                    <a:bodyPr/>
                    <a:lstStyle/>
                    <a:p>
                      <a:pPr algn="ctr" fontAlgn="b"/>
                      <a:r>
                        <a:rPr lang="en-GB" sz="900" u="none" strike="noStrike">
                          <a:effectLst/>
                        </a:rPr>
                        <a:t>Mastroberardino</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a:effectLst/>
                        </a:rPr>
                        <a:t>Aglianico</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it-IT" sz="900" b="0" i="0" u="none" strike="noStrike" dirty="0">
                          <a:solidFill>
                            <a:srgbClr val="000000"/>
                          </a:solidFill>
                          <a:effectLst/>
                          <a:latin typeface="Calibri" panose="020F0502020204030204" pitchFamily="34" charset="0"/>
                        </a:rPr>
                        <a:t>3</a:t>
                      </a:r>
                      <a:r>
                        <a:rPr lang="en-GB" sz="900" b="0" i="0" u="none" strike="noStrike" dirty="0">
                          <a:solidFill>
                            <a:srgbClr val="000000"/>
                          </a:solidFill>
                          <a:effectLst/>
                          <a:latin typeface="Calibri" panose="020F0502020204030204" pitchFamily="34" charset="0"/>
                        </a:rPr>
                        <a:t>7</a:t>
                      </a:r>
                    </a:p>
                  </a:txBody>
                  <a:tcPr marL="6003" marR="6003" marT="6003" marB="0" anchor="b"/>
                </a:tc>
                <a:tc>
                  <a:txBody>
                    <a:bodyPr/>
                    <a:lstStyle/>
                    <a:p>
                      <a:pPr algn="ctr" fontAlgn="b"/>
                      <a:r>
                        <a:rPr lang="en-GB" sz="900" u="none" strike="noStrike" dirty="0">
                          <a:effectLst/>
                        </a:rPr>
                        <a:t>309</a:t>
                      </a:r>
                      <a:endParaRPr lang="en-GB" sz="900" b="0" i="0" u="none" strike="noStrike" dirty="0">
                        <a:solidFill>
                          <a:srgbClr val="000000"/>
                        </a:solidFill>
                        <a:effectLst/>
                        <a:latin typeface="Calibri" panose="020F0502020204030204" pitchFamily="34" charset="0"/>
                      </a:endParaRPr>
                    </a:p>
                  </a:txBody>
                  <a:tcPr marL="6003" marR="6003" marT="6003" marB="0" anchor="b">
                    <a:solidFill>
                      <a:srgbClr val="FFFF00"/>
                    </a:solidFill>
                  </a:tcPr>
                </a:tc>
                <a:extLst>
                  <a:ext uri="{0D108BD9-81ED-4DB2-BD59-A6C34878D82A}">
                    <a16:rowId xmlns:a16="http://schemas.microsoft.com/office/drawing/2014/main" val="1764814081"/>
                  </a:ext>
                </a:extLst>
              </a:tr>
              <a:tr h="130361">
                <a:tc>
                  <a:txBody>
                    <a:bodyPr/>
                    <a:lstStyle/>
                    <a:p>
                      <a:pPr algn="ctr" fontAlgn="b"/>
                      <a:r>
                        <a:rPr lang="en-GB" sz="900" u="none" strike="noStrike">
                          <a:effectLst/>
                        </a:rPr>
                        <a:t>Mastroberardino</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a:effectLst/>
                        </a:rPr>
                        <a:t>Aglianico</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a:effectLst/>
                        </a:rPr>
                        <a:t>43</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dirty="0">
                          <a:effectLst/>
                        </a:rPr>
                        <a:t>339</a:t>
                      </a:r>
                      <a:endParaRPr lang="en-GB" sz="900" b="0" i="0" u="none" strike="noStrike" dirty="0">
                        <a:solidFill>
                          <a:srgbClr val="000000"/>
                        </a:solidFill>
                        <a:effectLst/>
                        <a:latin typeface="Calibri" panose="020F0502020204030204" pitchFamily="34" charset="0"/>
                      </a:endParaRPr>
                    </a:p>
                  </a:txBody>
                  <a:tcPr marL="6003" marR="6003" marT="6003" marB="0" anchor="b">
                    <a:solidFill>
                      <a:srgbClr val="FFFF00"/>
                    </a:solidFill>
                  </a:tcPr>
                </a:tc>
                <a:extLst>
                  <a:ext uri="{0D108BD9-81ED-4DB2-BD59-A6C34878D82A}">
                    <a16:rowId xmlns:a16="http://schemas.microsoft.com/office/drawing/2014/main" val="806099768"/>
                  </a:ext>
                </a:extLst>
              </a:tr>
              <a:tr h="130361">
                <a:tc>
                  <a:txBody>
                    <a:bodyPr/>
                    <a:lstStyle/>
                    <a:p>
                      <a:pPr algn="ctr" fontAlgn="b"/>
                      <a:r>
                        <a:rPr lang="en-GB" sz="900" u="none" strike="noStrike">
                          <a:effectLst/>
                        </a:rPr>
                        <a:t>Mastroberardino</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a:effectLst/>
                        </a:rPr>
                        <a:t>Aglianico</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a:effectLst/>
                        </a:rPr>
                        <a:t>45</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a:effectLst/>
                        </a:rPr>
                        <a:t>339</a:t>
                      </a:r>
                      <a:endParaRPr lang="en-GB" sz="900" b="0" i="0" u="none" strike="noStrike">
                        <a:solidFill>
                          <a:srgbClr val="000000"/>
                        </a:solidFill>
                        <a:effectLst/>
                        <a:latin typeface="Calibri" panose="020F0502020204030204" pitchFamily="34" charset="0"/>
                      </a:endParaRPr>
                    </a:p>
                  </a:txBody>
                  <a:tcPr marL="6003" marR="6003" marT="6003" marB="0" anchor="b">
                    <a:solidFill>
                      <a:srgbClr val="FFFF00"/>
                    </a:solidFill>
                  </a:tcPr>
                </a:tc>
                <a:extLst>
                  <a:ext uri="{0D108BD9-81ED-4DB2-BD59-A6C34878D82A}">
                    <a16:rowId xmlns:a16="http://schemas.microsoft.com/office/drawing/2014/main" val="2895330806"/>
                  </a:ext>
                </a:extLst>
              </a:tr>
              <a:tr h="130361">
                <a:tc>
                  <a:txBody>
                    <a:bodyPr/>
                    <a:lstStyle/>
                    <a:p>
                      <a:pPr algn="ctr" fontAlgn="b"/>
                      <a:r>
                        <a:rPr lang="en-GB" sz="900" u="none" strike="noStrike">
                          <a:effectLst/>
                        </a:rPr>
                        <a:t>Mastroberardino</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a:effectLst/>
                        </a:rPr>
                        <a:t>Aglianico</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a:effectLst/>
                        </a:rPr>
                        <a:t>51</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a:effectLst/>
                        </a:rPr>
                        <a:t>339</a:t>
                      </a:r>
                      <a:endParaRPr lang="en-GB" sz="900" b="0" i="0" u="none" strike="noStrike">
                        <a:solidFill>
                          <a:srgbClr val="000000"/>
                        </a:solidFill>
                        <a:effectLst/>
                        <a:latin typeface="Calibri" panose="020F0502020204030204" pitchFamily="34" charset="0"/>
                      </a:endParaRPr>
                    </a:p>
                  </a:txBody>
                  <a:tcPr marL="6003" marR="6003" marT="6003" marB="0" anchor="b">
                    <a:solidFill>
                      <a:srgbClr val="FFFF00"/>
                    </a:solidFill>
                  </a:tcPr>
                </a:tc>
                <a:extLst>
                  <a:ext uri="{0D108BD9-81ED-4DB2-BD59-A6C34878D82A}">
                    <a16:rowId xmlns:a16="http://schemas.microsoft.com/office/drawing/2014/main" val="36067298"/>
                  </a:ext>
                </a:extLst>
              </a:tr>
              <a:tr h="130361">
                <a:tc>
                  <a:txBody>
                    <a:bodyPr/>
                    <a:lstStyle/>
                    <a:p>
                      <a:pPr algn="ctr" fontAlgn="b"/>
                      <a:r>
                        <a:rPr lang="en-GB" sz="900" u="none" strike="noStrike">
                          <a:effectLst/>
                        </a:rPr>
                        <a:t>Mastroberardino</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a:effectLst/>
                        </a:rPr>
                        <a:t>Aglianico</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a:effectLst/>
                        </a:rPr>
                        <a:t>52</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dirty="0">
                          <a:effectLst/>
                        </a:rPr>
                        <a:t>340</a:t>
                      </a:r>
                      <a:endParaRPr lang="en-GB" sz="900" b="0" i="0" u="none" strike="noStrike" dirty="0">
                        <a:solidFill>
                          <a:srgbClr val="000000"/>
                        </a:solidFill>
                        <a:effectLst/>
                        <a:latin typeface="Calibri" panose="020F0502020204030204" pitchFamily="34" charset="0"/>
                      </a:endParaRPr>
                    </a:p>
                  </a:txBody>
                  <a:tcPr marL="6003" marR="6003" marT="6003" marB="0" anchor="b">
                    <a:solidFill>
                      <a:srgbClr val="FFFF00"/>
                    </a:solidFill>
                  </a:tcPr>
                </a:tc>
                <a:extLst>
                  <a:ext uri="{0D108BD9-81ED-4DB2-BD59-A6C34878D82A}">
                    <a16:rowId xmlns:a16="http://schemas.microsoft.com/office/drawing/2014/main" val="3159562318"/>
                  </a:ext>
                </a:extLst>
              </a:tr>
              <a:tr h="130361">
                <a:tc>
                  <a:txBody>
                    <a:bodyPr/>
                    <a:lstStyle/>
                    <a:p>
                      <a:pPr algn="ctr" fontAlgn="b"/>
                      <a:r>
                        <a:rPr lang="en-GB" sz="900" u="none" strike="noStrike">
                          <a:effectLst/>
                        </a:rPr>
                        <a:t>Mastroberardino</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a:effectLst/>
                        </a:rPr>
                        <a:t>Aglianico</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a:effectLst/>
                        </a:rPr>
                        <a:t>53</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a:effectLst/>
                        </a:rPr>
                        <a:t>340</a:t>
                      </a:r>
                      <a:endParaRPr lang="en-GB" sz="900" b="0" i="0" u="none" strike="noStrike">
                        <a:solidFill>
                          <a:srgbClr val="000000"/>
                        </a:solidFill>
                        <a:effectLst/>
                        <a:latin typeface="Calibri" panose="020F0502020204030204" pitchFamily="34" charset="0"/>
                      </a:endParaRPr>
                    </a:p>
                  </a:txBody>
                  <a:tcPr marL="6003" marR="6003" marT="6003" marB="0" anchor="b">
                    <a:solidFill>
                      <a:srgbClr val="FFFF00"/>
                    </a:solidFill>
                  </a:tcPr>
                </a:tc>
                <a:extLst>
                  <a:ext uri="{0D108BD9-81ED-4DB2-BD59-A6C34878D82A}">
                    <a16:rowId xmlns:a16="http://schemas.microsoft.com/office/drawing/2014/main" val="2309723688"/>
                  </a:ext>
                </a:extLst>
              </a:tr>
              <a:tr h="130361">
                <a:tc>
                  <a:txBody>
                    <a:bodyPr/>
                    <a:lstStyle/>
                    <a:p>
                      <a:pPr algn="ctr" fontAlgn="b"/>
                      <a:r>
                        <a:rPr lang="en-GB" sz="900" u="none" strike="noStrike">
                          <a:effectLst/>
                        </a:rPr>
                        <a:t>Mastroberardino</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a:effectLst/>
                        </a:rPr>
                        <a:t>Aglianico</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a:effectLst/>
                        </a:rPr>
                        <a:t>56</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a:effectLst/>
                        </a:rPr>
                        <a:t>339</a:t>
                      </a:r>
                      <a:endParaRPr lang="en-GB" sz="900" b="0" i="0" u="none" strike="noStrike">
                        <a:solidFill>
                          <a:srgbClr val="000000"/>
                        </a:solidFill>
                        <a:effectLst/>
                        <a:latin typeface="Calibri" panose="020F0502020204030204" pitchFamily="34" charset="0"/>
                      </a:endParaRPr>
                    </a:p>
                  </a:txBody>
                  <a:tcPr marL="6003" marR="6003" marT="6003" marB="0" anchor="b">
                    <a:solidFill>
                      <a:srgbClr val="FFFF00"/>
                    </a:solidFill>
                  </a:tcPr>
                </a:tc>
                <a:extLst>
                  <a:ext uri="{0D108BD9-81ED-4DB2-BD59-A6C34878D82A}">
                    <a16:rowId xmlns:a16="http://schemas.microsoft.com/office/drawing/2014/main" val="3457831983"/>
                  </a:ext>
                </a:extLst>
              </a:tr>
              <a:tr h="130361">
                <a:tc>
                  <a:txBody>
                    <a:bodyPr/>
                    <a:lstStyle/>
                    <a:p>
                      <a:pPr algn="ctr" fontAlgn="b"/>
                      <a:r>
                        <a:rPr lang="en-GB" sz="900" u="none" strike="noStrike">
                          <a:effectLst/>
                        </a:rPr>
                        <a:t>Mastroberardino</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a:effectLst/>
                        </a:rPr>
                        <a:t>Aglianico</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a:effectLst/>
                        </a:rPr>
                        <a:t>61</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dirty="0">
                          <a:effectLst/>
                        </a:rPr>
                        <a:t>340</a:t>
                      </a:r>
                      <a:endParaRPr lang="en-GB" sz="900" b="0" i="0" u="none" strike="noStrike" dirty="0">
                        <a:solidFill>
                          <a:srgbClr val="000000"/>
                        </a:solidFill>
                        <a:effectLst/>
                        <a:latin typeface="Calibri" panose="020F0502020204030204" pitchFamily="34" charset="0"/>
                      </a:endParaRPr>
                    </a:p>
                  </a:txBody>
                  <a:tcPr marL="6003" marR="6003" marT="6003" marB="0" anchor="b">
                    <a:solidFill>
                      <a:srgbClr val="FFFF00"/>
                    </a:solidFill>
                  </a:tcPr>
                </a:tc>
                <a:extLst>
                  <a:ext uri="{0D108BD9-81ED-4DB2-BD59-A6C34878D82A}">
                    <a16:rowId xmlns:a16="http://schemas.microsoft.com/office/drawing/2014/main" val="2676304515"/>
                  </a:ext>
                </a:extLst>
              </a:tr>
              <a:tr h="130361">
                <a:tc>
                  <a:txBody>
                    <a:bodyPr/>
                    <a:lstStyle/>
                    <a:p>
                      <a:pPr algn="ctr" fontAlgn="b"/>
                      <a:r>
                        <a:rPr lang="en-GB" sz="900" u="none" strike="noStrike">
                          <a:effectLst/>
                        </a:rPr>
                        <a:t>Codorniu</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a:effectLst/>
                        </a:rPr>
                        <a:t>Tempranillo</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a:effectLst/>
                        </a:rPr>
                        <a:t>123</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a:effectLst/>
                        </a:rPr>
                        <a:t>319</a:t>
                      </a:r>
                      <a:endParaRPr lang="en-GB" sz="900" b="0" i="0" u="none" strike="noStrike">
                        <a:solidFill>
                          <a:srgbClr val="000000"/>
                        </a:solidFill>
                        <a:effectLst/>
                        <a:latin typeface="Calibri" panose="020F0502020204030204" pitchFamily="34" charset="0"/>
                      </a:endParaRPr>
                    </a:p>
                  </a:txBody>
                  <a:tcPr marL="6003" marR="6003" marT="6003" marB="0" anchor="b">
                    <a:solidFill>
                      <a:srgbClr val="FFFF00"/>
                    </a:solidFill>
                  </a:tcPr>
                </a:tc>
                <a:extLst>
                  <a:ext uri="{0D108BD9-81ED-4DB2-BD59-A6C34878D82A}">
                    <a16:rowId xmlns:a16="http://schemas.microsoft.com/office/drawing/2014/main" val="2611859530"/>
                  </a:ext>
                </a:extLst>
              </a:tr>
              <a:tr h="130361">
                <a:tc>
                  <a:txBody>
                    <a:bodyPr/>
                    <a:lstStyle/>
                    <a:p>
                      <a:pPr algn="ctr" fontAlgn="b"/>
                      <a:r>
                        <a:rPr lang="en-GB" sz="900" u="none" strike="noStrike">
                          <a:effectLst/>
                        </a:rPr>
                        <a:t>Codorniu</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a:effectLst/>
                        </a:rPr>
                        <a:t>Tempranillo</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a:effectLst/>
                        </a:rPr>
                        <a:t>124</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a:effectLst/>
                        </a:rPr>
                        <a:t>331</a:t>
                      </a:r>
                      <a:endParaRPr lang="en-GB" sz="900" b="0" i="0" u="none" strike="noStrike">
                        <a:solidFill>
                          <a:srgbClr val="000000"/>
                        </a:solidFill>
                        <a:effectLst/>
                        <a:latin typeface="Calibri" panose="020F0502020204030204" pitchFamily="34" charset="0"/>
                      </a:endParaRPr>
                    </a:p>
                  </a:txBody>
                  <a:tcPr marL="6003" marR="6003" marT="6003" marB="0" anchor="b">
                    <a:solidFill>
                      <a:srgbClr val="FFFF00"/>
                    </a:solidFill>
                  </a:tcPr>
                </a:tc>
                <a:extLst>
                  <a:ext uri="{0D108BD9-81ED-4DB2-BD59-A6C34878D82A}">
                    <a16:rowId xmlns:a16="http://schemas.microsoft.com/office/drawing/2014/main" val="3604483984"/>
                  </a:ext>
                </a:extLst>
              </a:tr>
              <a:tr h="130361">
                <a:tc>
                  <a:txBody>
                    <a:bodyPr/>
                    <a:lstStyle/>
                    <a:p>
                      <a:pPr algn="ctr" fontAlgn="b"/>
                      <a:r>
                        <a:rPr lang="en-GB" sz="900" u="none" strike="noStrike">
                          <a:effectLst/>
                        </a:rPr>
                        <a:t>Codorniu</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a:effectLst/>
                        </a:rPr>
                        <a:t>Tempranillo</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a:effectLst/>
                        </a:rPr>
                        <a:t>125</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dirty="0">
                          <a:effectLst/>
                        </a:rPr>
                        <a:t>274</a:t>
                      </a:r>
                      <a:endParaRPr lang="en-GB" sz="900" b="0" i="0" u="none" strike="noStrike" dirty="0">
                        <a:solidFill>
                          <a:srgbClr val="000000"/>
                        </a:solidFill>
                        <a:effectLst/>
                        <a:latin typeface="Calibri" panose="020F0502020204030204" pitchFamily="34" charset="0"/>
                      </a:endParaRPr>
                    </a:p>
                  </a:txBody>
                  <a:tcPr marL="6003" marR="6003" marT="6003" marB="0" anchor="b">
                    <a:solidFill>
                      <a:srgbClr val="FFFF00"/>
                    </a:solidFill>
                  </a:tcPr>
                </a:tc>
                <a:extLst>
                  <a:ext uri="{0D108BD9-81ED-4DB2-BD59-A6C34878D82A}">
                    <a16:rowId xmlns:a16="http://schemas.microsoft.com/office/drawing/2014/main" val="2825273663"/>
                  </a:ext>
                </a:extLst>
              </a:tr>
              <a:tr h="130361">
                <a:tc>
                  <a:txBody>
                    <a:bodyPr/>
                    <a:lstStyle/>
                    <a:p>
                      <a:pPr algn="ctr" fontAlgn="b"/>
                      <a:r>
                        <a:rPr lang="en-GB" sz="900" u="none" strike="noStrike">
                          <a:effectLst/>
                        </a:rPr>
                        <a:t>Codorniu</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a:effectLst/>
                        </a:rPr>
                        <a:t>Tempranillo</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a:effectLst/>
                        </a:rPr>
                        <a:t>126</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dirty="0">
                          <a:effectLst/>
                        </a:rPr>
                        <a:t>331</a:t>
                      </a:r>
                      <a:endParaRPr lang="en-GB" sz="900" b="0" i="0" u="none" strike="noStrike" dirty="0">
                        <a:solidFill>
                          <a:srgbClr val="000000"/>
                        </a:solidFill>
                        <a:effectLst/>
                        <a:latin typeface="Calibri" panose="020F0502020204030204" pitchFamily="34" charset="0"/>
                      </a:endParaRPr>
                    </a:p>
                  </a:txBody>
                  <a:tcPr marL="6003" marR="6003" marT="6003" marB="0" anchor="b">
                    <a:solidFill>
                      <a:srgbClr val="FFFF00"/>
                    </a:solidFill>
                  </a:tcPr>
                </a:tc>
                <a:extLst>
                  <a:ext uri="{0D108BD9-81ED-4DB2-BD59-A6C34878D82A}">
                    <a16:rowId xmlns:a16="http://schemas.microsoft.com/office/drawing/2014/main" val="987379238"/>
                  </a:ext>
                </a:extLst>
              </a:tr>
              <a:tr h="130361">
                <a:tc>
                  <a:txBody>
                    <a:bodyPr/>
                    <a:lstStyle/>
                    <a:p>
                      <a:pPr algn="ctr" fontAlgn="b"/>
                      <a:r>
                        <a:rPr lang="en-GB" sz="900" u="none" strike="noStrike">
                          <a:effectLst/>
                        </a:rPr>
                        <a:t>Codorniu</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a:effectLst/>
                        </a:rPr>
                        <a:t>Tempranillo</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a:effectLst/>
                        </a:rPr>
                        <a:t>114</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dirty="0">
                          <a:effectLst/>
                        </a:rPr>
                        <a:t>297</a:t>
                      </a:r>
                      <a:endParaRPr lang="en-GB" sz="900" b="0" i="0" u="none" strike="noStrike" dirty="0">
                        <a:solidFill>
                          <a:srgbClr val="000000"/>
                        </a:solidFill>
                        <a:effectLst/>
                        <a:latin typeface="Calibri" panose="020F0502020204030204" pitchFamily="34" charset="0"/>
                      </a:endParaRPr>
                    </a:p>
                  </a:txBody>
                  <a:tcPr marL="6003" marR="6003" marT="6003" marB="0" anchor="b">
                    <a:solidFill>
                      <a:srgbClr val="FFFF00"/>
                    </a:solidFill>
                  </a:tcPr>
                </a:tc>
                <a:extLst>
                  <a:ext uri="{0D108BD9-81ED-4DB2-BD59-A6C34878D82A}">
                    <a16:rowId xmlns:a16="http://schemas.microsoft.com/office/drawing/2014/main" val="2485702365"/>
                  </a:ext>
                </a:extLst>
              </a:tr>
              <a:tr h="130361">
                <a:tc>
                  <a:txBody>
                    <a:bodyPr/>
                    <a:lstStyle/>
                    <a:p>
                      <a:pPr algn="ctr" fontAlgn="b"/>
                      <a:r>
                        <a:rPr lang="en-GB" sz="900" u="none" strike="noStrike">
                          <a:effectLst/>
                        </a:rPr>
                        <a:t>Codorniu</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a:effectLst/>
                        </a:rPr>
                        <a:t>Tempranillo</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a:effectLst/>
                        </a:rPr>
                        <a:t>115</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dirty="0">
                          <a:effectLst/>
                        </a:rPr>
                        <a:t>293</a:t>
                      </a:r>
                      <a:endParaRPr lang="en-GB" sz="900" b="0" i="0" u="none" strike="noStrike" dirty="0">
                        <a:solidFill>
                          <a:srgbClr val="000000"/>
                        </a:solidFill>
                        <a:effectLst/>
                        <a:latin typeface="Calibri" panose="020F0502020204030204" pitchFamily="34" charset="0"/>
                      </a:endParaRPr>
                    </a:p>
                  </a:txBody>
                  <a:tcPr marL="6003" marR="6003" marT="6003" marB="0" anchor="b">
                    <a:solidFill>
                      <a:srgbClr val="FFFF00"/>
                    </a:solidFill>
                  </a:tcPr>
                </a:tc>
                <a:extLst>
                  <a:ext uri="{0D108BD9-81ED-4DB2-BD59-A6C34878D82A}">
                    <a16:rowId xmlns:a16="http://schemas.microsoft.com/office/drawing/2014/main" val="2967684069"/>
                  </a:ext>
                </a:extLst>
              </a:tr>
              <a:tr h="130361">
                <a:tc>
                  <a:txBody>
                    <a:bodyPr/>
                    <a:lstStyle/>
                    <a:p>
                      <a:pPr algn="ctr" fontAlgn="b"/>
                      <a:r>
                        <a:rPr lang="en-GB" sz="900" u="none" strike="noStrike">
                          <a:effectLst/>
                        </a:rPr>
                        <a:t>Codorniu</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a:effectLst/>
                        </a:rPr>
                        <a:t>Tempranillo</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a:effectLst/>
                        </a:rPr>
                        <a:t>116</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dirty="0">
                          <a:effectLst/>
                        </a:rPr>
                        <a:t>295</a:t>
                      </a:r>
                      <a:endParaRPr lang="en-GB" sz="900" b="0" i="0" u="none" strike="noStrike" dirty="0">
                        <a:solidFill>
                          <a:srgbClr val="000000"/>
                        </a:solidFill>
                        <a:effectLst/>
                        <a:latin typeface="Calibri" panose="020F0502020204030204" pitchFamily="34" charset="0"/>
                      </a:endParaRPr>
                    </a:p>
                  </a:txBody>
                  <a:tcPr marL="6003" marR="6003" marT="6003" marB="0" anchor="b">
                    <a:solidFill>
                      <a:srgbClr val="FFFF00"/>
                    </a:solidFill>
                  </a:tcPr>
                </a:tc>
                <a:extLst>
                  <a:ext uri="{0D108BD9-81ED-4DB2-BD59-A6C34878D82A}">
                    <a16:rowId xmlns:a16="http://schemas.microsoft.com/office/drawing/2014/main" val="4033828974"/>
                  </a:ext>
                </a:extLst>
              </a:tr>
              <a:tr h="130361">
                <a:tc>
                  <a:txBody>
                    <a:bodyPr/>
                    <a:lstStyle/>
                    <a:p>
                      <a:pPr algn="ctr" fontAlgn="b"/>
                      <a:r>
                        <a:rPr lang="en-GB" sz="900" u="none" strike="noStrike">
                          <a:effectLst/>
                        </a:rPr>
                        <a:t>Codorniu</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a:effectLst/>
                        </a:rPr>
                        <a:t>Tempranillo</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a:effectLst/>
                        </a:rPr>
                        <a:t>117</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dirty="0">
                          <a:effectLst/>
                        </a:rPr>
                        <a:t>293</a:t>
                      </a:r>
                      <a:endParaRPr lang="en-GB" sz="900" b="0" i="0" u="none" strike="noStrike" dirty="0">
                        <a:solidFill>
                          <a:srgbClr val="000000"/>
                        </a:solidFill>
                        <a:effectLst/>
                        <a:latin typeface="Calibri" panose="020F0502020204030204" pitchFamily="34" charset="0"/>
                      </a:endParaRPr>
                    </a:p>
                  </a:txBody>
                  <a:tcPr marL="6003" marR="6003" marT="6003" marB="0" anchor="b">
                    <a:solidFill>
                      <a:srgbClr val="FFFF00"/>
                    </a:solidFill>
                  </a:tcPr>
                </a:tc>
                <a:extLst>
                  <a:ext uri="{0D108BD9-81ED-4DB2-BD59-A6C34878D82A}">
                    <a16:rowId xmlns:a16="http://schemas.microsoft.com/office/drawing/2014/main" val="3460613572"/>
                  </a:ext>
                </a:extLst>
              </a:tr>
              <a:tr h="130361">
                <a:tc>
                  <a:txBody>
                    <a:bodyPr/>
                    <a:lstStyle/>
                    <a:p>
                      <a:pPr algn="ctr" fontAlgn="b"/>
                      <a:r>
                        <a:rPr lang="en-GB" sz="900" u="none" strike="noStrike">
                          <a:effectLst/>
                        </a:rPr>
                        <a:t>Codorniu</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a:effectLst/>
                        </a:rPr>
                        <a:t>Tempranillo</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a:effectLst/>
                        </a:rPr>
                        <a:t>128</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a:effectLst/>
                        </a:rPr>
                        <a:t>319</a:t>
                      </a:r>
                      <a:endParaRPr lang="en-GB" sz="900" b="0" i="0" u="none" strike="noStrike">
                        <a:solidFill>
                          <a:srgbClr val="000000"/>
                        </a:solidFill>
                        <a:effectLst/>
                        <a:latin typeface="Calibri" panose="020F0502020204030204" pitchFamily="34" charset="0"/>
                      </a:endParaRPr>
                    </a:p>
                  </a:txBody>
                  <a:tcPr marL="6003" marR="6003" marT="6003" marB="0" anchor="b">
                    <a:solidFill>
                      <a:srgbClr val="FFFF00"/>
                    </a:solidFill>
                  </a:tcPr>
                </a:tc>
                <a:extLst>
                  <a:ext uri="{0D108BD9-81ED-4DB2-BD59-A6C34878D82A}">
                    <a16:rowId xmlns:a16="http://schemas.microsoft.com/office/drawing/2014/main" val="1371006494"/>
                  </a:ext>
                </a:extLst>
              </a:tr>
              <a:tr h="130361">
                <a:tc>
                  <a:txBody>
                    <a:bodyPr/>
                    <a:lstStyle/>
                    <a:p>
                      <a:pPr algn="ctr" fontAlgn="b"/>
                      <a:r>
                        <a:rPr lang="en-GB" sz="900" u="none" strike="noStrike">
                          <a:effectLst/>
                        </a:rPr>
                        <a:t>Codorniu</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a:effectLst/>
                        </a:rPr>
                        <a:t>Chardonnay</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a:effectLst/>
                        </a:rPr>
                        <a:t>129</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a:effectLst/>
                        </a:rPr>
                        <a:t>263</a:t>
                      </a:r>
                      <a:endParaRPr lang="en-GB" sz="900" b="0" i="0" u="none" strike="noStrike">
                        <a:solidFill>
                          <a:srgbClr val="000000"/>
                        </a:solidFill>
                        <a:effectLst/>
                        <a:latin typeface="Calibri" panose="020F0502020204030204" pitchFamily="34" charset="0"/>
                      </a:endParaRPr>
                    </a:p>
                  </a:txBody>
                  <a:tcPr marL="6003" marR="6003" marT="6003" marB="0" anchor="b">
                    <a:solidFill>
                      <a:srgbClr val="FFFF00"/>
                    </a:solidFill>
                  </a:tcPr>
                </a:tc>
                <a:extLst>
                  <a:ext uri="{0D108BD9-81ED-4DB2-BD59-A6C34878D82A}">
                    <a16:rowId xmlns:a16="http://schemas.microsoft.com/office/drawing/2014/main" val="3851403744"/>
                  </a:ext>
                </a:extLst>
              </a:tr>
              <a:tr h="130361">
                <a:tc>
                  <a:txBody>
                    <a:bodyPr/>
                    <a:lstStyle/>
                    <a:p>
                      <a:pPr algn="ctr" fontAlgn="b"/>
                      <a:r>
                        <a:rPr lang="en-GB" sz="900" u="none" strike="noStrike">
                          <a:effectLst/>
                        </a:rPr>
                        <a:t>Codorniu</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a:effectLst/>
                        </a:rPr>
                        <a:t>Chardonnay</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a:effectLst/>
                        </a:rPr>
                        <a:t>130</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dirty="0">
                          <a:effectLst/>
                        </a:rPr>
                        <a:t>263</a:t>
                      </a:r>
                      <a:endParaRPr lang="en-GB" sz="900" b="0" i="0" u="none" strike="noStrike" dirty="0">
                        <a:solidFill>
                          <a:srgbClr val="000000"/>
                        </a:solidFill>
                        <a:effectLst/>
                        <a:latin typeface="Calibri" panose="020F0502020204030204" pitchFamily="34" charset="0"/>
                      </a:endParaRPr>
                    </a:p>
                  </a:txBody>
                  <a:tcPr marL="6003" marR="6003" marT="6003" marB="0" anchor="b">
                    <a:solidFill>
                      <a:srgbClr val="FFFF00"/>
                    </a:solidFill>
                  </a:tcPr>
                </a:tc>
                <a:extLst>
                  <a:ext uri="{0D108BD9-81ED-4DB2-BD59-A6C34878D82A}">
                    <a16:rowId xmlns:a16="http://schemas.microsoft.com/office/drawing/2014/main" val="1702581364"/>
                  </a:ext>
                </a:extLst>
              </a:tr>
              <a:tr h="130361">
                <a:tc>
                  <a:txBody>
                    <a:bodyPr/>
                    <a:lstStyle/>
                    <a:p>
                      <a:pPr algn="ctr" fontAlgn="b"/>
                      <a:r>
                        <a:rPr lang="en-GB" sz="900" u="none" strike="noStrike">
                          <a:effectLst/>
                        </a:rPr>
                        <a:t>Codorniu</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a:effectLst/>
                        </a:rPr>
                        <a:t>Chardonnay</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a:effectLst/>
                        </a:rPr>
                        <a:t>131</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dirty="0">
                          <a:effectLst/>
                        </a:rPr>
                        <a:t>257</a:t>
                      </a:r>
                      <a:endParaRPr lang="en-GB" sz="900" b="0" i="0" u="none" strike="noStrike" dirty="0">
                        <a:solidFill>
                          <a:srgbClr val="000000"/>
                        </a:solidFill>
                        <a:effectLst/>
                        <a:latin typeface="Calibri" panose="020F0502020204030204" pitchFamily="34" charset="0"/>
                      </a:endParaRPr>
                    </a:p>
                  </a:txBody>
                  <a:tcPr marL="6003" marR="6003" marT="6003" marB="0" anchor="b">
                    <a:solidFill>
                      <a:srgbClr val="FFFF00"/>
                    </a:solidFill>
                  </a:tcPr>
                </a:tc>
                <a:extLst>
                  <a:ext uri="{0D108BD9-81ED-4DB2-BD59-A6C34878D82A}">
                    <a16:rowId xmlns:a16="http://schemas.microsoft.com/office/drawing/2014/main" val="1014695471"/>
                  </a:ext>
                </a:extLst>
              </a:tr>
              <a:tr h="130361">
                <a:tc>
                  <a:txBody>
                    <a:bodyPr/>
                    <a:lstStyle/>
                    <a:p>
                      <a:pPr algn="ctr" fontAlgn="b"/>
                      <a:r>
                        <a:rPr lang="en-GB" sz="900" u="none" strike="noStrike">
                          <a:effectLst/>
                        </a:rPr>
                        <a:t>Codorniu</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a:effectLst/>
                        </a:rPr>
                        <a:t>Chardonnay</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a:effectLst/>
                        </a:rPr>
                        <a:t>132</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dirty="0">
                          <a:effectLst/>
                        </a:rPr>
                        <a:t>257</a:t>
                      </a:r>
                      <a:endParaRPr lang="en-GB" sz="900" b="0" i="0" u="none" strike="noStrike" dirty="0">
                        <a:solidFill>
                          <a:srgbClr val="000000"/>
                        </a:solidFill>
                        <a:effectLst/>
                        <a:latin typeface="Calibri" panose="020F0502020204030204" pitchFamily="34" charset="0"/>
                      </a:endParaRPr>
                    </a:p>
                  </a:txBody>
                  <a:tcPr marL="6003" marR="6003" marT="6003" marB="0" anchor="b">
                    <a:solidFill>
                      <a:srgbClr val="FFFF00"/>
                    </a:solidFill>
                  </a:tcPr>
                </a:tc>
                <a:extLst>
                  <a:ext uri="{0D108BD9-81ED-4DB2-BD59-A6C34878D82A}">
                    <a16:rowId xmlns:a16="http://schemas.microsoft.com/office/drawing/2014/main" val="3028326596"/>
                  </a:ext>
                </a:extLst>
              </a:tr>
              <a:tr h="130361">
                <a:tc>
                  <a:txBody>
                    <a:bodyPr/>
                    <a:lstStyle/>
                    <a:p>
                      <a:pPr algn="ctr" fontAlgn="b"/>
                      <a:r>
                        <a:rPr lang="en-GB" sz="900" u="none" strike="noStrike">
                          <a:effectLst/>
                        </a:rPr>
                        <a:t>Symington</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a:effectLst/>
                        </a:rPr>
                        <a:t>TourigaNacional</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a:effectLst/>
                        </a:rPr>
                        <a:t>310</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a:effectLst/>
                        </a:rPr>
                        <a:t>320</a:t>
                      </a:r>
                      <a:endParaRPr lang="en-GB" sz="900" b="0" i="0" u="none" strike="noStrike">
                        <a:solidFill>
                          <a:srgbClr val="000000"/>
                        </a:solidFill>
                        <a:effectLst/>
                        <a:latin typeface="Calibri" panose="020F0502020204030204" pitchFamily="34" charset="0"/>
                      </a:endParaRPr>
                    </a:p>
                  </a:txBody>
                  <a:tcPr marL="6003" marR="6003" marT="6003" marB="0" anchor="b">
                    <a:solidFill>
                      <a:srgbClr val="FFFF00"/>
                    </a:solidFill>
                  </a:tcPr>
                </a:tc>
                <a:extLst>
                  <a:ext uri="{0D108BD9-81ED-4DB2-BD59-A6C34878D82A}">
                    <a16:rowId xmlns:a16="http://schemas.microsoft.com/office/drawing/2014/main" val="3189744306"/>
                  </a:ext>
                </a:extLst>
              </a:tr>
              <a:tr h="130361">
                <a:tc>
                  <a:txBody>
                    <a:bodyPr/>
                    <a:lstStyle/>
                    <a:p>
                      <a:pPr algn="ctr" fontAlgn="b"/>
                      <a:r>
                        <a:rPr lang="en-GB" sz="900" u="none" strike="noStrike">
                          <a:effectLst/>
                        </a:rPr>
                        <a:t>Symington</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a:effectLst/>
                        </a:rPr>
                        <a:t>TourigaNacional</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a:effectLst/>
                        </a:rPr>
                        <a:t>312</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dirty="0">
                          <a:effectLst/>
                        </a:rPr>
                        <a:t>320</a:t>
                      </a:r>
                      <a:endParaRPr lang="en-GB" sz="900" b="0" i="0" u="none" strike="noStrike" dirty="0">
                        <a:solidFill>
                          <a:srgbClr val="000000"/>
                        </a:solidFill>
                        <a:effectLst/>
                        <a:latin typeface="Calibri" panose="020F0502020204030204" pitchFamily="34" charset="0"/>
                      </a:endParaRPr>
                    </a:p>
                  </a:txBody>
                  <a:tcPr marL="6003" marR="6003" marT="6003" marB="0" anchor="b">
                    <a:solidFill>
                      <a:srgbClr val="FFFF00"/>
                    </a:solidFill>
                  </a:tcPr>
                </a:tc>
                <a:extLst>
                  <a:ext uri="{0D108BD9-81ED-4DB2-BD59-A6C34878D82A}">
                    <a16:rowId xmlns:a16="http://schemas.microsoft.com/office/drawing/2014/main" val="2593373783"/>
                  </a:ext>
                </a:extLst>
              </a:tr>
              <a:tr h="130361">
                <a:tc>
                  <a:txBody>
                    <a:bodyPr/>
                    <a:lstStyle/>
                    <a:p>
                      <a:pPr algn="ctr" fontAlgn="b"/>
                      <a:r>
                        <a:rPr lang="en-GB" sz="900" u="none" strike="noStrike">
                          <a:effectLst/>
                        </a:rPr>
                        <a:t>Symington</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a:effectLst/>
                        </a:rPr>
                        <a:t>TourigaNacional</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a:effectLst/>
                        </a:rPr>
                        <a:t>333</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dirty="0">
                          <a:effectLst/>
                        </a:rPr>
                        <a:t>320</a:t>
                      </a:r>
                      <a:endParaRPr lang="en-GB" sz="900" b="0" i="0" u="none" strike="noStrike" dirty="0">
                        <a:solidFill>
                          <a:srgbClr val="000000"/>
                        </a:solidFill>
                        <a:effectLst/>
                        <a:latin typeface="Calibri" panose="020F0502020204030204" pitchFamily="34" charset="0"/>
                      </a:endParaRPr>
                    </a:p>
                  </a:txBody>
                  <a:tcPr marL="6003" marR="6003" marT="6003" marB="0" anchor="b">
                    <a:solidFill>
                      <a:srgbClr val="FFFF00"/>
                    </a:solidFill>
                  </a:tcPr>
                </a:tc>
                <a:extLst>
                  <a:ext uri="{0D108BD9-81ED-4DB2-BD59-A6C34878D82A}">
                    <a16:rowId xmlns:a16="http://schemas.microsoft.com/office/drawing/2014/main" val="893019807"/>
                  </a:ext>
                </a:extLst>
              </a:tr>
              <a:tr h="130361">
                <a:tc>
                  <a:txBody>
                    <a:bodyPr/>
                    <a:lstStyle/>
                    <a:p>
                      <a:pPr algn="ctr" fontAlgn="b"/>
                      <a:r>
                        <a:rPr lang="en-GB" sz="900" u="none" strike="noStrike">
                          <a:effectLst/>
                        </a:rPr>
                        <a:t>Symington</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a:effectLst/>
                        </a:rPr>
                        <a:t>TourigaNacional</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a:effectLst/>
                        </a:rPr>
                        <a:t>334</a:t>
                      </a:r>
                      <a:endParaRPr lang="en-GB" sz="900" b="0" i="0" u="none" strike="noStrike">
                        <a:solidFill>
                          <a:srgbClr val="000000"/>
                        </a:solidFill>
                        <a:effectLst/>
                        <a:latin typeface="Calibri" panose="020F0502020204030204" pitchFamily="34" charset="0"/>
                      </a:endParaRPr>
                    </a:p>
                  </a:txBody>
                  <a:tcPr marL="6003" marR="6003" marT="6003" marB="0" anchor="b"/>
                </a:tc>
                <a:tc>
                  <a:txBody>
                    <a:bodyPr/>
                    <a:lstStyle/>
                    <a:p>
                      <a:pPr algn="ctr" fontAlgn="b"/>
                      <a:r>
                        <a:rPr lang="en-GB" sz="900" u="none" strike="noStrike" dirty="0">
                          <a:effectLst/>
                        </a:rPr>
                        <a:t>320</a:t>
                      </a:r>
                      <a:endParaRPr lang="en-GB" sz="900" b="0" i="0" u="none" strike="noStrike" dirty="0">
                        <a:solidFill>
                          <a:srgbClr val="000000"/>
                        </a:solidFill>
                        <a:effectLst/>
                        <a:latin typeface="Calibri" panose="020F0502020204030204" pitchFamily="34" charset="0"/>
                      </a:endParaRPr>
                    </a:p>
                  </a:txBody>
                  <a:tcPr marL="6003" marR="6003" marT="6003" marB="0" anchor="b">
                    <a:solidFill>
                      <a:srgbClr val="FFFF00"/>
                    </a:solidFill>
                  </a:tcPr>
                </a:tc>
                <a:extLst>
                  <a:ext uri="{0D108BD9-81ED-4DB2-BD59-A6C34878D82A}">
                    <a16:rowId xmlns:a16="http://schemas.microsoft.com/office/drawing/2014/main" val="3621911500"/>
                  </a:ext>
                </a:extLst>
              </a:tr>
            </a:tbl>
          </a:graphicData>
        </a:graphic>
      </p:graphicFrame>
      <p:sp>
        <p:nvSpPr>
          <p:cNvPr id="19" name="Rectangle 18">
            <a:extLst>
              <a:ext uri="{FF2B5EF4-FFF2-40B4-BE49-F238E27FC236}">
                <a16:creationId xmlns:a16="http://schemas.microsoft.com/office/drawing/2014/main" id="{53DBF101-B01F-43B8-8D15-E68005E2CDD5}"/>
              </a:ext>
            </a:extLst>
          </p:cNvPr>
          <p:cNvSpPr/>
          <p:nvPr/>
        </p:nvSpPr>
        <p:spPr>
          <a:xfrm>
            <a:off x="5004545" y="5848290"/>
            <a:ext cx="285992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Calibri"/>
                <a:ea typeface="+mn-ea"/>
                <a:cs typeface="+mn-cs"/>
              </a:rPr>
              <a:t>…</a:t>
            </a:r>
            <a:endParaRPr kumimoji="0" lang="en-GB"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9FFB604F-D0E0-6649-BCBB-C0D3462C9E39}"/>
              </a:ext>
            </a:extLst>
          </p:cNvPr>
          <p:cNvSpPr/>
          <p:nvPr/>
        </p:nvSpPr>
        <p:spPr>
          <a:xfrm>
            <a:off x="7010400" y="152400"/>
            <a:ext cx="533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5940945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792000"/>
          </a:xfrm>
          <a:ln>
            <a:noFill/>
          </a:ln>
        </p:spPr>
        <p:txBody>
          <a:bodyPr>
            <a:normAutofit/>
          </a:bodyPr>
          <a:lstStyle/>
          <a:p>
            <a:r>
              <a:rPr lang="en-GB" dirty="0"/>
              <a:t>Future Work</a:t>
            </a:r>
          </a:p>
        </p:txBody>
      </p:sp>
      <p:grpSp>
        <p:nvGrpSpPr>
          <p:cNvPr id="9" name="Group 8">
            <a:extLst>
              <a:ext uri="{FF2B5EF4-FFF2-40B4-BE49-F238E27FC236}">
                <a16:creationId xmlns:a16="http://schemas.microsoft.com/office/drawing/2014/main" id="{DA8F535B-414F-4C05-BE0B-1842D6DBA0EF}"/>
              </a:ext>
            </a:extLst>
          </p:cNvPr>
          <p:cNvGrpSpPr/>
          <p:nvPr/>
        </p:nvGrpSpPr>
        <p:grpSpPr>
          <a:xfrm>
            <a:off x="7543800" y="8066"/>
            <a:ext cx="1143000" cy="684000"/>
            <a:chOff x="7543800" y="8066"/>
            <a:chExt cx="1143000" cy="684000"/>
          </a:xfrm>
        </p:grpSpPr>
        <p:sp>
          <p:nvSpPr>
            <p:cNvPr id="10" name="Rectangle 9">
              <a:extLst>
                <a:ext uri="{FF2B5EF4-FFF2-40B4-BE49-F238E27FC236}">
                  <a16:creationId xmlns:a16="http://schemas.microsoft.com/office/drawing/2014/main" id="{04BD3AD3-D8BE-435E-9BCF-B0FC1CBC505D}"/>
                </a:ext>
              </a:extLst>
            </p:cNvPr>
            <p:cNvSpPr/>
            <p:nvPr/>
          </p:nvSpPr>
          <p:spPr>
            <a:xfrm>
              <a:off x="7543800" y="8066"/>
              <a:ext cx="1143000" cy="677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643E5D1B-77BA-48A3-82E7-D30D0D432A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5300" y="8066"/>
              <a:ext cx="684000" cy="684000"/>
            </a:xfrm>
            <a:prstGeom prst="rect">
              <a:avLst/>
            </a:prstGeom>
          </p:spPr>
        </p:pic>
      </p:grpSp>
      <p:sp>
        <p:nvSpPr>
          <p:cNvPr id="12" name="Rectangle 11">
            <a:extLst>
              <a:ext uri="{FF2B5EF4-FFF2-40B4-BE49-F238E27FC236}">
                <a16:creationId xmlns:a16="http://schemas.microsoft.com/office/drawing/2014/main" id="{FC2DF9EB-938D-42F1-842D-CAFE0D2E7809}"/>
              </a:ext>
            </a:extLst>
          </p:cNvPr>
          <p:cNvSpPr/>
          <p:nvPr/>
        </p:nvSpPr>
        <p:spPr>
          <a:xfrm>
            <a:off x="287817" y="1598167"/>
            <a:ext cx="4305922" cy="461665"/>
          </a:xfrm>
          <a:prstGeom prst="rect">
            <a:avLst/>
          </a:prstGeom>
        </p:spPr>
        <p:txBody>
          <a:bodyPr wrap="none">
            <a:spAutoFit/>
          </a:bodyPr>
          <a:lstStyle/>
          <a:p>
            <a:pPr marL="342900" marR="0" lvl="0" indent="-342900" algn="l" defTabSz="914400" rtl="0" eaLnBrk="1" fontAlgn="auto" latinLnBrk="0" hangingPunct="1">
              <a:lnSpc>
                <a:spcPct val="100000"/>
              </a:lnSpc>
              <a:spcBef>
                <a:spcPts val="1000"/>
              </a:spcBef>
              <a:spcAft>
                <a:spcPts val="10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Refine calibration and validate</a:t>
            </a:r>
          </a:p>
        </p:txBody>
      </p:sp>
      <p:sp>
        <p:nvSpPr>
          <p:cNvPr id="13" name="Rectangle 12">
            <a:extLst>
              <a:ext uri="{FF2B5EF4-FFF2-40B4-BE49-F238E27FC236}">
                <a16:creationId xmlns:a16="http://schemas.microsoft.com/office/drawing/2014/main" id="{4DEE5546-0133-4151-B1BD-17EBEAC15F6C}"/>
              </a:ext>
            </a:extLst>
          </p:cNvPr>
          <p:cNvSpPr/>
          <p:nvPr/>
        </p:nvSpPr>
        <p:spPr>
          <a:xfrm>
            <a:off x="287817" y="2046196"/>
            <a:ext cx="3038589" cy="461665"/>
          </a:xfrm>
          <a:prstGeom prst="rect">
            <a:avLst/>
          </a:prstGeom>
        </p:spPr>
        <p:txBody>
          <a:bodyPr wrap="none">
            <a:spAutoFit/>
          </a:bodyPr>
          <a:lstStyle/>
          <a:p>
            <a:pPr marL="342900" marR="0" lvl="0" indent="-342900" algn="l" defTabSz="914400" rtl="0" eaLnBrk="1" fontAlgn="auto" latinLnBrk="0" hangingPunct="1">
              <a:lnSpc>
                <a:spcPct val="100000"/>
              </a:lnSpc>
              <a:spcBef>
                <a:spcPts val="1000"/>
              </a:spcBef>
              <a:spcAft>
                <a:spcPts val="10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Predict harvest date</a:t>
            </a:r>
          </a:p>
        </p:txBody>
      </p:sp>
      <p:grpSp>
        <p:nvGrpSpPr>
          <p:cNvPr id="31" name="Group 30">
            <a:extLst>
              <a:ext uri="{FF2B5EF4-FFF2-40B4-BE49-F238E27FC236}">
                <a16:creationId xmlns:a16="http://schemas.microsoft.com/office/drawing/2014/main" id="{14348997-9C9A-472F-83C7-677D892CC912}"/>
              </a:ext>
            </a:extLst>
          </p:cNvPr>
          <p:cNvGrpSpPr/>
          <p:nvPr/>
        </p:nvGrpSpPr>
        <p:grpSpPr>
          <a:xfrm>
            <a:off x="973722" y="2923857"/>
            <a:ext cx="4762935" cy="2401953"/>
            <a:chOff x="973722" y="2923857"/>
            <a:chExt cx="4762935" cy="2401953"/>
          </a:xfrm>
        </p:grpSpPr>
        <p:pic>
          <p:nvPicPr>
            <p:cNvPr id="29" name="Picture 28">
              <a:extLst>
                <a:ext uri="{FF2B5EF4-FFF2-40B4-BE49-F238E27FC236}">
                  <a16:creationId xmlns:a16="http://schemas.microsoft.com/office/drawing/2014/main" id="{F3B0EC46-F4CE-4FF8-8882-F17D380167CB}"/>
                </a:ext>
              </a:extLst>
            </p:cNvPr>
            <p:cNvPicPr>
              <a:picLocks noChangeAspect="1"/>
            </p:cNvPicPr>
            <p:nvPr/>
          </p:nvPicPr>
          <p:blipFill rotWithShape="1">
            <a:blip r:embed="rId3">
              <a:clrChange>
                <a:clrFrom>
                  <a:srgbClr val="F0F0F0"/>
                </a:clrFrom>
                <a:clrTo>
                  <a:srgbClr val="F0F0F0">
                    <a:alpha val="0"/>
                  </a:srgbClr>
                </a:clrTo>
              </a:clrChange>
            </a:blip>
            <a:srcRect l="39263" t="68106" r="38211" b="6444"/>
            <a:stretch/>
          </p:blipFill>
          <p:spPr>
            <a:xfrm>
              <a:off x="1241660" y="2923857"/>
              <a:ext cx="4494997" cy="2282286"/>
            </a:xfrm>
            <a:prstGeom prst="rect">
              <a:avLst/>
            </a:prstGeom>
          </p:spPr>
        </p:pic>
        <p:sp>
          <p:nvSpPr>
            <p:cNvPr id="18" name="TextBox 17">
              <a:extLst>
                <a:ext uri="{FF2B5EF4-FFF2-40B4-BE49-F238E27FC236}">
                  <a16:creationId xmlns:a16="http://schemas.microsoft.com/office/drawing/2014/main" id="{3FACC15F-E61A-447D-A3C2-869421FF063F}"/>
                </a:ext>
              </a:extLst>
            </p:cNvPr>
            <p:cNvSpPr txBox="1"/>
            <p:nvPr/>
          </p:nvSpPr>
          <p:spPr>
            <a:xfrm>
              <a:off x="3377295" y="4987256"/>
              <a:ext cx="541431"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alibri"/>
                  <a:ea typeface="+mn-ea"/>
                  <a:cs typeface="+mn-cs"/>
                </a:rPr>
                <a:t>DOY</a:t>
              </a:r>
              <a:endParaRPr kumimoji="0" lang="en-GB"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EED1AF62-4B44-4877-BBF5-1120EB0BA5CD}"/>
                </a:ext>
              </a:extLst>
            </p:cNvPr>
            <p:cNvSpPr txBox="1"/>
            <p:nvPr/>
          </p:nvSpPr>
          <p:spPr>
            <a:xfrm rot="16200000">
              <a:off x="235539" y="3799017"/>
              <a:ext cx="181492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70C0"/>
                  </a:solidFill>
                  <a:effectLst/>
                  <a:uLnTx/>
                  <a:uFillTx/>
                  <a:latin typeface="Calibri"/>
                  <a:ea typeface="+mn-ea"/>
                  <a:cs typeface="+mn-cs"/>
                </a:rPr>
                <a:t>Soluble Solids [brix]</a:t>
              </a:r>
            </a:p>
          </p:txBody>
        </p:sp>
        <p:sp>
          <p:nvSpPr>
            <p:cNvPr id="30" name="Rectangle 29">
              <a:extLst>
                <a:ext uri="{FF2B5EF4-FFF2-40B4-BE49-F238E27FC236}">
                  <a16:creationId xmlns:a16="http://schemas.microsoft.com/office/drawing/2014/main" id="{5356593D-6A53-4FE4-BC61-AD516F3F60E6}"/>
                </a:ext>
              </a:extLst>
            </p:cNvPr>
            <p:cNvSpPr/>
            <p:nvPr/>
          </p:nvSpPr>
          <p:spPr>
            <a:xfrm>
              <a:off x="2057400" y="2923857"/>
              <a:ext cx="3169118" cy="2139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2" name="Group 31">
            <a:extLst>
              <a:ext uri="{FF2B5EF4-FFF2-40B4-BE49-F238E27FC236}">
                <a16:creationId xmlns:a16="http://schemas.microsoft.com/office/drawing/2014/main" id="{FFCA3337-D183-4265-83E4-6B641DDA6F09}"/>
              </a:ext>
            </a:extLst>
          </p:cNvPr>
          <p:cNvGrpSpPr/>
          <p:nvPr/>
        </p:nvGrpSpPr>
        <p:grpSpPr>
          <a:xfrm>
            <a:off x="1619450" y="3347121"/>
            <a:ext cx="6457750" cy="338554"/>
            <a:chOff x="1619450" y="3347121"/>
            <a:chExt cx="6457750" cy="338554"/>
          </a:xfrm>
        </p:grpSpPr>
        <p:cxnSp>
          <p:nvCxnSpPr>
            <p:cNvPr id="5" name="Straight Connector 4">
              <a:extLst>
                <a:ext uri="{FF2B5EF4-FFF2-40B4-BE49-F238E27FC236}">
                  <a16:creationId xmlns:a16="http://schemas.microsoft.com/office/drawing/2014/main" id="{728F75D4-9D8B-4F98-8742-CAB0B09E4325}"/>
                </a:ext>
              </a:extLst>
            </p:cNvPr>
            <p:cNvCxnSpPr>
              <a:cxnSpLocks/>
            </p:cNvCxnSpPr>
            <p:nvPr/>
          </p:nvCxnSpPr>
          <p:spPr>
            <a:xfrm>
              <a:off x="1619450" y="3534405"/>
              <a:ext cx="4428000" cy="0"/>
            </a:xfrm>
            <a:prstGeom prst="line">
              <a:avLst/>
            </a:prstGeom>
            <a:ln w="19050">
              <a:solidFill>
                <a:schemeClr val="bg1">
                  <a:lumMod val="50000"/>
                </a:schemeClr>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0E1F10A-70E2-48A0-B99A-0BE5538CE275}"/>
                </a:ext>
              </a:extLst>
            </p:cNvPr>
            <p:cNvSpPr txBox="1"/>
            <p:nvPr/>
          </p:nvSpPr>
          <p:spPr>
            <a:xfrm>
              <a:off x="6032730" y="3347121"/>
              <a:ext cx="204447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a:ea typeface="+mn-ea"/>
                  <a:cs typeface="+mn-cs"/>
                </a:rPr>
                <a:t>Desired Sugar Content</a:t>
              </a:r>
            </a:p>
          </p:txBody>
        </p:sp>
      </p:grpSp>
      <p:grpSp>
        <p:nvGrpSpPr>
          <p:cNvPr id="34" name="Group 33">
            <a:extLst>
              <a:ext uri="{FF2B5EF4-FFF2-40B4-BE49-F238E27FC236}">
                <a16:creationId xmlns:a16="http://schemas.microsoft.com/office/drawing/2014/main" id="{4A95BC58-DE52-44D0-873D-271EF035D640}"/>
              </a:ext>
            </a:extLst>
          </p:cNvPr>
          <p:cNvGrpSpPr/>
          <p:nvPr/>
        </p:nvGrpSpPr>
        <p:grpSpPr>
          <a:xfrm>
            <a:off x="4221576" y="3525600"/>
            <a:ext cx="2064861" cy="1948770"/>
            <a:chOff x="4221576" y="3525600"/>
            <a:chExt cx="2064861" cy="1948770"/>
          </a:xfrm>
        </p:grpSpPr>
        <p:sp>
          <p:nvSpPr>
            <p:cNvPr id="28" name="TextBox 27">
              <a:extLst>
                <a:ext uri="{FF2B5EF4-FFF2-40B4-BE49-F238E27FC236}">
                  <a16:creationId xmlns:a16="http://schemas.microsoft.com/office/drawing/2014/main" id="{A6EC0653-67AE-43E1-BC0B-73CAD2208F71}"/>
                </a:ext>
              </a:extLst>
            </p:cNvPr>
            <p:cNvSpPr txBox="1"/>
            <p:nvPr/>
          </p:nvSpPr>
          <p:spPr>
            <a:xfrm>
              <a:off x="4221576" y="5135816"/>
              <a:ext cx="206486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0000"/>
                  </a:solidFill>
                  <a:effectLst/>
                  <a:uLnTx/>
                  <a:uFillTx/>
                  <a:latin typeface="Calibri"/>
                  <a:ea typeface="+mn-ea"/>
                  <a:cs typeface="+mn-cs"/>
                </a:rPr>
                <a:t>Predicted harvest date</a:t>
              </a:r>
            </a:p>
          </p:txBody>
        </p:sp>
        <p:cxnSp>
          <p:nvCxnSpPr>
            <p:cNvPr id="33" name="Straight Connector 32">
              <a:extLst>
                <a:ext uri="{FF2B5EF4-FFF2-40B4-BE49-F238E27FC236}">
                  <a16:creationId xmlns:a16="http://schemas.microsoft.com/office/drawing/2014/main" id="{862F74F2-527D-4782-B6CA-5C25FF8985D7}"/>
                </a:ext>
              </a:extLst>
            </p:cNvPr>
            <p:cNvCxnSpPr/>
            <p:nvPr/>
          </p:nvCxnSpPr>
          <p:spPr>
            <a:xfrm>
              <a:off x="4267200" y="3525600"/>
              <a:ext cx="0" cy="1908000"/>
            </a:xfrm>
            <a:prstGeom prst="line">
              <a:avLst/>
            </a:prstGeom>
            <a:ln w="19050">
              <a:solidFill>
                <a:srgbClr val="FF0000"/>
              </a:solidFill>
              <a:headEnd type="none" w="med" len="med"/>
              <a:tailEnd type="none" w="lg" len="lg"/>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8099F68C-14F8-7E49-A812-40A0BC682844}"/>
              </a:ext>
            </a:extLst>
          </p:cNvPr>
          <p:cNvSpPr/>
          <p:nvPr/>
        </p:nvSpPr>
        <p:spPr>
          <a:xfrm>
            <a:off x="7010400" y="152400"/>
            <a:ext cx="533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8714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368683" y="3373600"/>
            <a:ext cx="4413117" cy="775597"/>
          </a:xfrm>
          <a:prstGeom prst="rect">
            <a:avLst/>
          </a:prstGeom>
        </p:spPr>
        <p:txBody>
          <a:bodyPr wrap="square" lIns="0" tIns="0" rIns="0" bIns="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IN" sz="2800" b="1" i="0" u="none" strike="noStrike" kern="1200" cap="none" spc="0" normalizeH="0" baseline="0" noProof="0" dirty="0">
                <a:ln>
                  <a:noFill/>
                </a:ln>
                <a:solidFill>
                  <a:prstClr val="black"/>
                </a:solidFill>
                <a:effectLst/>
                <a:uLnTx/>
                <a:uFillTx/>
                <a:latin typeface="Calibri"/>
                <a:ea typeface="Lato Light" panose="020F0502020204030203" pitchFamily="34" charset="0"/>
                <a:cs typeface="Lato Light" panose="020F0502020204030203" pitchFamily="34" charset="0"/>
              </a:rPr>
              <a:t>Fabrizio Cartenì</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IN" sz="2800" b="0" i="0" u="none" strike="noStrike" kern="1200" cap="none" spc="0" normalizeH="0" baseline="0" noProof="0" dirty="0">
                <a:ln>
                  <a:noFill/>
                </a:ln>
                <a:solidFill>
                  <a:prstClr val="black"/>
                </a:solidFill>
                <a:effectLst/>
                <a:uLnTx/>
                <a:uFillTx/>
                <a:latin typeface="Calibri"/>
                <a:ea typeface="Lato Light" panose="020F0502020204030203" pitchFamily="34" charset="0"/>
                <a:cs typeface="Lato Light" panose="020F0502020204030203" pitchFamily="34" charset="0"/>
              </a:rPr>
              <a:t>fabrizio.carteni@unina.it</a:t>
            </a:r>
          </a:p>
        </p:txBody>
      </p:sp>
      <p:sp>
        <p:nvSpPr>
          <p:cNvPr id="3" name="Title 1"/>
          <p:cNvSpPr txBox="1">
            <a:spLocks/>
          </p:cNvSpPr>
          <p:nvPr/>
        </p:nvSpPr>
        <p:spPr>
          <a:xfrm>
            <a:off x="2368683" y="2667000"/>
            <a:ext cx="4413117" cy="332399"/>
          </a:xfrm>
          <a:prstGeom prst="rect">
            <a:avLst/>
          </a:prstGeom>
        </p:spPr>
        <p:txBody>
          <a:bodyPr wrap="square" lIns="0" tIns="0" rIns="0" bIns="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IN" sz="2400" b="0" i="0" u="none" strike="noStrike" kern="1200" cap="none" spc="0" normalizeH="0" baseline="0" noProof="0" dirty="0">
                <a:ln>
                  <a:noFill/>
                </a:ln>
                <a:solidFill>
                  <a:prstClr val="black"/>
                </a:solidFill>
                <a:effectLst/>
                <a:uLnTx/>
                <a:uFillTx/>
                <a:latin typeface="Calibri"/>
                <a:ea typeface="Lato Light" panose="020F0502020204030203" pitchFamily="34" charset="0"/>
                <a:cs typeface="Lato Light" panose="020F0502020204030203" pitchFamily="34" charset="0"/>
              </a:rPr>
              <a:t>Thank you for you Attention!</a:t>
            </a:r>
          </a:p>
        </p:txBody>
      </p:sp>
    </p:spTree>
    <p:extLst>
      <p:ext uri="{BB962C8B-B14F-4D97-AF65-F5344CB8AC3E}">
        <p14:creationId xmlns:p14="http://schemas.microsoft.com/office/powerpoint/2010/main" val="28776872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2CB1E4-BB1D-4C1C-867C-48364323C3BA}"/>
              </a:ext>
            </a:extLst>
          </p:cNvPr>
          <p:cNvSpPr txBox="1"/>
          <p:nvPr/>
        </p:nvSpPr>
        <p:spPr>
          <a:xfrm>
            <a:off x="4847915" y="3878315"/>
            <a:ext cx="3077546" cy="727892"/>
          </a:xfrm>
          <a:prstGeom prst="rect">
            <a:avLst/>
          </a:prstGeom>
          <a:noFill/>
        </p:spPr>
        <p:txBody>
          <a:bodyPr wrap="square" lIns="0" tIns="0" rIns="0" bIns="0" rtlCol="0" anchor="t" anchorCtr="0">
            <a:spAutoFit/>
          </a:bodyPr>
          <a:lstStyle/>
          <a:p>
            <a:pPr algn="ctr">
              <a:lnSpc>
                <a:spcPct val="110000"/>
              </a:lnSpc>
            </a:pPr>
            <a:r>
              <a:rPr lang="en-GB" sz="2400" b="1" dirty="0">
                <a:solidFill>
                  <a:srgbClr val="507D2B"/>
                </a:solidFill>
                <a:ea typeface="Lato Light" panose="020F0502020204030203" pitchFamily="34" charset="0"/>
                <a:cs typeface="Lato Light" panose="020F0502020204030203" pitchFamily="34" charset="0"/>
              </a:rPr>
              <a:t>2</a:t>
            </a:r>
            <a:r>
              <a:rPr lang="en-GB" sz="2400" b="1" baseline="30000" dirty="0">
                <a:solidFill>
                  <a:srgbClr val="507D2B"/>
                </a:solidFill>
                <a:ea typeface="Lato Light" panose="020F0502020204030203" pitchFamily="34" charset="0"/>
                <a:cs typeface="Lato Light" panose="020F0502020204030203" pitchFamily="34" charset="0"/>
              </a:rPr>
              <a:t>nd</a:t>
            </a:r>
            <a:r>
              <a:rPr lang="en-GB" sz="2400" b="1" dirty="0">
                <a:solidFill>
                  <a:srgbClr val="507D2B"/>
                </a:solidFill>
                <a:ea typeface="Lato Light" panose="020F0502020204030203" pitchFamily="34" charset="0"/>
                <a:cs typeface="Lato Light" panose="020F0502020204030203" pitchFamily="34" charset="0"/>
              </a:rPr>
              <a:t> General Meeting</a:t>
            </a:r>
            <a:endParaRPr lang="en-GB" sz="2400" dirty="0">
              <a:solidFill>
                <a:srgbClr val="507D2B"/>
              </a:solidFill>
              <a:ea typeface="Lato Light" panose="020F0502020204030203" pitchFamily="34" charset="0"/>
              <a:cs typeface="Lato Light" panose="020F0502020204030203" pitchFamily="34" charset="0"/>
            </a:endParaRPr>
          </a:p>
          <a:p>
            <a:pPr algn="ctr">
              <a:lnSpc>
                <a:spcPct val="110000"/>
              </a:lnSpc>
            </a:pPr>
            <a:r>
              <a:rPr lang="en-GB" sz="2000" dirty="0">
                <a:solidFill>
                  <a:srgbClr val="507D2B"/>
                </a:solidFill>
                <a:ea typeface="Lato Light" panose="020F0502020204030203" pitchFamily="34" charset="0"/>
                <a:cs typeface="Lato Light" panose="020F0502020204030203" pitchFamily="34" charset="0"/>
              </a:rPr>
              <a:t>Napoli, 2018 Dec 10</a:t>
            </a:r>
            <a:r>
              <a:rPr lang="en-GB" sz="2000" baseline="30000" dirty="0">
                <a:solidFill>
                  <a:srgbClr val="507D2B"/>
                </a:solidFill>
                <a:ea typeface="Lato Light" panose="020F0502020204030203" pitchFamily="34" charset="0"/>
                <a:cs typeface="Lato Light" panose="020F0502020204030203" pitchFamily="34" charset="0"/>
              </a:rPr>
              <a:t>th</a:t>
            </a:r>
            <a:r>
              <a:rPr lang="en-GB" sz="2000" dirty="0">
                <a:solidFill>
                  <a:srgbClr val="507D2B"/>
                </a:solidFill>
                <a:ea typeface="Lato Light" panose="020F0502020204030203" pitchFamily="34" charset="0"/>
                <a:cs typeface="Lato Light" panose="020F0502020204030203" pitchFamily="34" charset="0"/>
              </a:rPr>
              <a:t> – 12</a:t>
            </a:r>
            <a:r>
              <a:rPr lang="en-GB" sz="2000" baseline="30000" dirty="0">
                <a:solidFill>
                  <a:srgbClr val="507D2B"/>
                </a:solidFill>
                <a:ea typeface="Lato Light" panose="020F0502020204030203" pitchFamily="34" charset="0"/>
                <a:cs typeface="Lato Light" panose="020F0502020204030203" pitchFamily="34" charset="0"/>
              </a:rPr>
              <a:t>th</a:t>
            </a:r>
            <a:r>
              <a:rPr lang="en-GB" sz="2000" dirty="0">
                <a:solidFill>
                  <a:srgbClr val="507D2B"/>
                </a:solidFill>
                <a:ea typeface="Lato Light" panose="020F0502020204030203" pitchFamily="34" charset="0"/>
                <a:cs typeface="Lato Light" panose="020F0502020204030203" pitchFamily="34" charset="0"/>
              </a:rPr>
              <a:t> </a:t>
            </a:r>
          </a:p>
        </p:txBody>
      </p:sp>
      <p:sp>
        <p:nvSpPr>
          <p:cNvPr id="3" name="Title 1">
            <a:extLst>
              <a:ext uri="{FF2B5EF4-FFF2-40B4-BE49-F238E27FC236}">
                <a16:creationId xmlns:a16="http://schemas.microsoft.com/office/drawing/2014/main" id="{EB5E3BFE-5934-4835-A40B-D1E3A3C4AC5E}"/>
              </a:ext>
            </a:extLst>
          </p:cNvPr>
          <p:cNvSpPr txBox="1">
            <a:spLocks/>
          </p:cNvSpPr>
          <p:nvPr/>
        </p:nvSpPr>
        <p:spPr>
          <a:xfrm>
            <a:off x="4010377" y="1775936"/>
            <a:ext cx="4752623" cy="984885"/>
          </a:xfrm>
          <a:prstGeom prst="rect">
            <a:avLst/>
          </a:prstGeom>
        </p:spPr>
        <p:txBody>
          <a:bodyPr wrap="square" lIns="0" tIns="0" rIns="0" bIns="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sz="3200" b="1" dirty="0">
                <a:solidFill>
                  <a:srgbClr val="507D2B"/>
                </a:solidFill>
                <a:latin typeface="+mj-lt"/>
                <a:ea typeface="Lato Light" panose="020F0502020204030203" pitchFamily="34" charset="0"/>
                <a:cs typeface="Lato Light" panose="020F0502020204030203" pitchFamily="34" charset="0"/>
              </a:rPr>
              <a:t>TASK 2.5</a:t>
            </a:r>
          </a:p>
          <a:p>
            <a:pPr algn="ctr"/>
            <a:r>
              <a:rPr lang="en-IN" sz="3200" b="1" dirty="0">
                <a:solidFill>
                  <a:srgbClr val="507D2B"/>
                </a:solidFill>
                <a:latin typeface="+mj-lt"/>
                <a:ea typeface="Lato Light" panose="020F0502020204030203" pitchFamily="34" charset="0"/>
                <a:cs typeface="Lato Light" panose="020F0502020204030203" pitchFamily="34" charset="0"/>
              </a:rPr>
              <a:t>Decadal climatic data</a:t>
            </a:r>
          </a:p>
        </p:txBody>
      </p:sp>
      <p:sp>
        <p:nvSpPr>
          <p:cNvPr id="4" name="Rectangle 4">
            <a:extLst>
              <a:ext uri="{FF2B5EF4-FFF2-40B4-BE49-F238E27FC236}">
                <a16:creationId xmlns:a16="http://schemas.microsoft.com/office/drawing/2014/main" id="{63CB1264-F1D3-4E43-B1CC-DDCC3F888FA1}"/>
              </a:ext>
            </a:extLst>
          </p:cNvPr>
          <p:cNvSpPr>
            <a:spLocks noChangeArrowheads="1"/>
          </p:cNvSpPr>
          <p:nvPr/>
        </p:nvSpPr>
        <p:spPr bwMode="auto">
          <a:xfrm>
            <a:off x="4010377" y="5087007"/>
            <a:ext cx="4752623"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0" algn="ctr" eaLnBrk="1" fontAlgn="base" hangingPunct="1">
              <a:spcBef>
                <a:spcPct val="0"/>
              </a:spcBef>
              <a:spcAft>
                <a:spcPct val="0"/>
              </a:spcAft>
            </a:pPr>
            <a:r>
              <a:rPr lang="en-GB" altLang="en-US" sz="2000" b="1" kern="0" dirty="0" err="1">
                <a:solidFill>
                  <a:srgbClr val="507D2B"/>
                </a:solidFill>
                <a:latin typeface="+mn-lt"/>
              </a:rPr>
              <a:t>Josep</a:t>
            </a:r>
            <a:r>
              <a:rPr lang="en-GB" altLang="en-US" sz="2000" b="1" kern="0" dirty="0">
                <a:solidFill>
                  <a:srgbClr val="507D2B"/>
                </a:solidFill>
                <a:latin typeface="+mn-lt"/>
              </a:rPr>
              <a:t> Maria </a:t>
            </a:r>
            <a:r>
              <a:rPr lang="en-GB" altLang="en-US" sz="2000" b="1" kern="0" dirty="0" err="1">
                <a:solidFill>
                  <a:srgbClr val="507D2B"/>
                </a:solidFill>
                <a:latin typeface="+mn-lt"/>
              </a:rPr>
              <a:t>Solé</a:t>
            </a:r>
            <a:r>
              <a:rPr lang="en-GB" altLang="en-US" sz="2000" b="1" kern="0" dirty="0">
                <a:solidFill>
                  <a:srgbClr val="507D2B"/>
                </a:solidFill>
                <a:latin typeface="+mn-lt"/>
              </a:rPr>
              <a:t> </a:t>
            </a:r>
            <a:r>
              <a:rPr lang="en-GB" altLang="en-US" sz="2000" b="1" kern="0" dirty="0" err="1">
                <a:solidFill>
                  <a:srgbClr val="507D2B"/>
                </a:solidFill>
                <a:latin typeface="+mn-lt"/>
              </a:rPr>
              <a:t>Tasias</a:t>
            </a:r>
            <a:endParaRPr lang="en-GB" altLang="en-US" sz="2000" b="1" kern="0" dirty="0">
              <a:solidFill>
                <a:srgbClr val="507D2B"/>
              </a:solidFill>
              <a:latin typeface="+mn-lt"/>
            </a:endParaRPr>
          </a:p>
          <a:p>
            <a:pPr lvl="0" algn="ctr" eaLnBrk="1" fontAlgn="base" hangingPunct="1">
              <a:spcBef>
                <a:spcPct val="0"/>
              </a:spcBef>
              <a:spcAft>
                <a:spcPct val="0"/>
              </a:spcAft>
            </a:pPr>
            <a:r>
              <a:rPr lang="en-GB" altLang="en-US" sz="1800" kern="0" dirty="0">
                <a:solidFill>
                  <a:srgbClr val="507D2B"/>
                </a:solidFill>
                <a:latin typeface="+mn-lt"/>
              </a:rPr>
              <a:t>Climate</a:t>
            </a:r>
            <a:r>
              <a:rPr lang="en-GB" altLang="en-US" sz="1800" kern="0" dirty="0">
                <a:solidFill>
                  <a:schemeClr val="accent3">
                    <a:lumMod val="50000"/>
                  </a:schemeClr>
                </a:solidFill>
                <a:latin typeface="+mn-lt"/>
              </a:rPr>
              <a:t> </a:t>
            </a:r>
            <a:r>
              <a:rPr lang="en-GB" altLang="en-US" sz="1800" kern="0" dirty="0">
                <a:solidFill>
                  <a:srgbClr val="507D2B"/>
                </a:solidFill>
                <a:latin typeface="+mn-lt"/>
              </a:rPr>
              <a:t>Analyst</a:t>
            </a:r>
          </a:p>
          <a:p>
            <a:pPr lvl="0" algn="ctr" eaLnBrk="1" fontAlgn="base" hangingPunct="1">
              <a:spcBef>
                <a:spcPct val="0"/>
              </a:spcBef>
              <a:spcAft>
                <a:spcPct val="0"/>
              </a:spcAft>
            </a:pPr>
            <a:r>
              <a:rPr lang="en-GB" altLang="en-US" sz="1800" kern="0" dirty="0">
                <a:solidFill>
                  <a:srgbClr val="507D2B"/>
                </a:solidFill>
                <a:latin typeface="+mn-lt"/>
              </a:rPr>
              <a:t>Project Manager</a:t>
            </a:r>
          </a:p>
          <a:p>
            <a:pPr lvl="0" algn="ctr" eaLnBrk="1" fontAlgn="base" hangingPunct="1">
              <a:spcBef>
                <a:spcPct val="0"/>
              </a:spcBef>
              <a:spcAft>
                <a:spcPct val="0"/>
              </a:spcAft>
            </a:pPr>
            <a:r>
              <a:rPr lang="en-GB" altLang="en-US" sz="1800" kern="0" dirty="0" err="1">
                <a:solidFill>
                  <a:srgbClr val="507D2B"/>
                </a:solidFill>
                <a:latin typeface="+mn-lt"/>
              </a:rPr>
              <a:t>Meteosim</a:t>
            </a:r>
            <a:r>
              <a:rPr lang="en-GB" altLang="en-US" sz="1800" kern="0" dirty="0">
                <a:solidFill>
                  <a:srgbClr val="507D2B"/>
                </a:solidFill>
                <a:latin typeface="+mn-lt"/>
              </a:rPr>
              <a:t>, SL · jmsole@meteosim.com</a:t>
            </a:r>
            <a:endParaRPr lang="en-GB" altLang="en-US" sz="1800" kern="0" dirty="0">
              <a:solidFill>
                <a:srgbClr val="507D2B"/>
              </a:solidFill>
              <a:latin typeface="Consolas" pitchFamily="49" charset="0"/>
              <a:cs typeface="Consolas" pitchFamily="49" charset="0"/>
            </a:endParaRPr>
          </a:p>
        </p:txBody>
      </p:sp>
      <p:pic>
        <p:nvPicPr>
          <p:cNvPr id="6" name="5 Imagen" descr="meteosim.png"/>
          <p:cNvPicPr>
            <a:picLocks noChangeAspect="1"/>
          </p:cNvPicPr>
          <p:nvPr/>
        </p:nvPicPr>
        <p:blipFill>
          <a:blip r:embed="rId2" cstate="print"/>
          <a:stretch>
            <a:fillRect/>
          </a:stretch>
        </p:blipFill>
        <p:spPr>
          <a:xfrm>
            <a:off x="7597090" y="444000"/>
            <a:ext cx="1165910" cy="1080000"/>
          </a:xfrm>
          <a:prstGeom prst="rect">
            <a:avLst/>
          </a:prstGeom>
        </p:spPr>
      </p:pic>
    </p:spTree>
    <p:extLst>
      <p:ext uri="{BB962C8B-B14F-4D97-AF65-F5344CB8AC3E}">
        <p14:creationId xmlns:p14="http://schemas.microsoft.com/office/powerpoint/2010/main" val="35018503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a-ES" dirty="0" err="1"/>
              <a:t>Summary</a:t>
            </a:r>
            <a:endParaRPr lang="ca-ES" dirty="0"/>
          </a:p>
        </p:txBody>
      </p:sp>
      <p:sp>
        <p:nvSpPr>
          <p:cNvPr id="3" name="Content Placeholder 2"/>
          <p:cNvSpPr>
            <a:spLocks noGrp="1"/>
          </p:cNvSpPr>
          <p:nvPr>
            <p:ph idx="1"/>
          </p:nvPr>
        </p:nvSpPr>
        <p:spPr/>
        <p:txBody>
          <a:bodyPr>
            <a:normAutofit fontScale="62500" lnSpcReduction="20000"/>
          </a:bodyPr>
          <a:lstStyle/>
          <a:p>
            <a:r>
              <a:rPr lang="ca-ES" dirty="0"/>
              <a:t>OBJECTIVE:</a:t>
            </a:r>
          </a:p>
          <a:p>
            <a:pPr lvl="1"/>
            <a:r>
              <a:rPr lang="ca-ES" dirty="0"/>
              <a:t>To </a:t>
            </a:r>
            <a:r>
              <a:rPr lang="ca-ES" dirty="0" err="1"/>
              <a:t>deliver</a:t>
            </a:r>
            <a:r>
              <a:rPr lang="ca-ES" dirty="0"/>
              <a:t> </a:t>
            </a:r>
            <a:r>
              <a:rPr lang="ca-ES" dirty="0" err="1"/>
              <a:t>the</a:t>
            </a:r>
            <a:r>
              <a:rPr lang="ca-ES" dirty="0"/>
              <a:t> best </a:t>
            </a:r>
            <a:r>
              <a:rPr lang="ca-ES" dirty="0" err="1"/>
              <a:t>climate</a:t>
            </a:r>
            <a:r>
              <a:rPr lang="ca-ES" dirty="0"/>
              <a:t> </a:t>
            </a:r>
            <a:r>
              <a:rPr lang="ca-ES" dirty="0" err="1"/>
              <a:t>information</a:t>
            </a:r>
            <a:r>
              <a:rPr lang="ca-ES" dirty="0"/>
              <a:t> at multi-</a:t>
            </a:r>
            <a:r>
              <a:rPr lang="ca-ES" dirty="0" err="1"/>
              <a:t>decadal</a:t>
            </a:r>
            <a:r>
              <a:rPr lang="ca-ES" dirty="0"/>
              <a:t> </a:t>
            </a:r>
            <a:r>
              <a:rPr lang="ca-ES" dirty="0" err="1"/>
              <a:t>scale</a:t>
            </a:r>
            <a:r>
              <a:rPr lang="ca-ES" dirty="0"/>
              <a:t> (30 </a:t>
            </a:r>
            <a:r>
              <a:rPr lang="ca-ES" dirty="0" err="1"/>
              <a:t>years</a:t>
            </a:r>
            <a:r>
              <a:rPr lang="ca-ES" dirty="0"/>
              <a:t>)</a:t>
            </a:r>
          </a:p>
          <a:p>
            <a:endParaRPr lang="ca-ES" dirty="0"/>
          </a:p>
          <a:p>
            <a:r>
              <a:rPr lang="ca-ES" dirty="0" err="1"/>
              <a:t>Delivery</a:t>
            </a:r>
            <a:r>
              <a:rPr lang="ca-ES" dirty="0"/>
              <a:t> </a:t>
            </a:r>
            <a:r>
              <a:rPr lang="ca-ES" dirty="0" err="1"/>
              <a:t>date</a:t>
            </a:r>
            <a:endParaRPr lang="ca-ES" dirty="0"/>
          </a:p>
          <a:p>
            <a:pPr lvl="1"/>
            <a:r>
              <a:rPr lang="ca-ES" dirty="0" err="1"/>
              <a:t>Month</a:t>
            </a:r>
            <a:r>
              <a:rPr lang="ca-ES" dirty="0"/>
              <a:t> #24 (</a:t>
            </a:r>
            <a:r>
              <a:rPr lang="ca-ES" dirty="0" err="1"/>
              <a:t>Jun</a:t>
            </a:r>
            <a:r>
              <a:rPr lang="ca-ES" dirty="0"/>
              <a:t> 2019)</a:t>
            </a:r>
          </a:p>
          <a:p>
            <a:endParaRPr lang="ca-ES" dirty="0"/>
          </a:p>
          <a:p>
            <a:r>
              <a:rPr lang="ca-ES" dirty="0" err="1"/>
              <a:t>Characterization</a:t>
            </a:r>
            <a:r>
              <a:rPr lang="ca-ES" dirty="0"/>
              <a:t>:</a:t>
            </a:r>
          </a:p>
          <a:p>
            <a:pPr lvl="1"/>
            <a:r>
              <a:rPr lang="ca-ES" dirty="0" err="1"/>
              <a:t>Main</a:t>
            </a:r>
            <a:r>
              <a:rPr lang="ca-ES" dirty="0"/>
              <a:t> </a:t>
            </a:r>
            <a:r>
              <a:rPr lang="ca-ES" dirty="0" err="1"/>
              <a:t>use</a:t>
            </a:r>
            <a:r>
              <a:rPr lang="ca-ES" dirty="0"/>
              <a:t>: </a:t>
            </a:r>
            <a:r>
              <a:rPr lang="ca-ES" dirty="0" err="1"/>
              <a:t>Strategic</a:t>
            </a:r>
            <a:r>
              <a:rPr lang="ca-ES" dirty="0"/>
              <a:t> </a:t>
            </a:r>
            <a:r>
              <a:rPr lang="ca-ES" dirty="0" err="1"/>
              <a:t>planning</a:t>
            </a:r>
            <a:r>
              <a:rPr lang="ca-ES" dirty="0"/>
              <a:t> and </a:t>
            </a:r>
            <a:r>
              <a:rPr lang="ca-ES" dirty="0" err="1"/>
              <a:t>adaptation</a:t>
            </a:r>
            <a:r>
              <a:rPr lang="ca-ES" dirty="0"/>
              <a:t> decisions for </a:t>
            </a:r>
            <a:r>
              <a:rPr lang="ca-ES" dirty="0" err="1"/>
              <a:t>vineyards</a:t>
            </a:r>
            <a:r>
              <a:rPr lang="ca-ES" dirty="0"/>
              <a:t> </a:t>
            </a:r>
            <a:r>
              <a:rPr lang="ca-ES" dirty="0">
                <a:sym typeface="Wingdings" pitchFamily="2" charset="2"/>
              </a:rPr>
              <a:t> </a:t>
            </a:r>
            <a:r>
              <a:rPr lang="ca-ES" dirty="0" err="1">
                <a:sym typeface="Wingdings" pitchFamily="2" charset="2"/>
              </a:rPr>
              <a:t>Maps</a:t>
            </a:r>
            <a:r>
              <a:rPr lang="ca-ES" dirty="0">
                <a:sym typeface="Wingdings" pitchFamily="2" charset="2"/>
              </a:rPr>
              <a:t>.</a:t>
            </a:r>
            <a:endParaRPr lang="ca-ES" dirty="0"/>
          </a:p>
          <a:p>
            <a:pPr lvl="1"/>
            <a:r>
              <a:rPr lang="ca-ES" dirty="0" err="1"/>
              <a:t>Resolution</a:t>
            </a:r>
            <a:r>
              <a:rPr lang="ca-ES" dirty="0"/>
              <a:t>: </a:t>
            </a:r>
            <a:r>
              <a:rPr lang="ca-ES" dirty="0" err="1"/>
              <a:t>Fine</a:t>
            </a:r>
            <a:r>
              <a:rPr lang="ca-ES" dirty="0"/>
              <a:t> </a:t>
            </a:r>
            <a:r>
              <a:rPr lang="ca-ES" dirty="0" err="1"/>
              <a:t>scale</a:t>
            </a:r>
            <a:r>
              <a:rPr lang="ca-ES" dirty="0"/>
              <a:t> / </a:t>
            </a:r>
            <a:r>
              <a:rPr lang="ca-ES" dirty="0" err="1"/>
              <a:t>decadal</a:t>
            </a:r>
            <a:endParaRPr lang="ca-ES" dirty="0"/>
          </a:p>
          <a:p>
            <a:endParaRPr lang="ca-ES" dirty="0"/>
          </a:p>
          <a:p>
            <a:r>
              <a:rPr lang="ca-ES" dirty="0" err="1"/>
              <a:t>Development</a:t>
            </a:r>
            <a:r>
              <a:rPr lang="ca-ES" dirty="0"/>
              <a:t> of </a:t>
            </a:r>
            <a:r>
              <a:rPr lang="ca-ES" dirty="0" err="1"/>
              <a:t>the</a:t>
            </a:r>
            <a:r>
              <a:rPr lang="ca-ES" dirty="0"/>
              <a:t> </a:t>
            </a:r>
            <a:r>
              <a:rPr lang="ca-ES" dirty="0" err="1"/>
              <a:t>task</a:t>
            </a:r>
            <a:r>
              <a:rPr lang="ca-ES" dirty="0"/>
              <a:t>:</a:t>
            </a:r>
          </a:p>
          <a:p>
            <a:pPr marL="914400" lvl="1" indent="-457200">
              <a:buFont typeface="+mj-lt"/>
              <a:buAutoNum type="arabicPeriod"/>
            </a:pPr>
            <a:r>
              <a:rPr lang="ca-ES" dirty="0" err="1"/>
              <a:t>Obtaining</a:t>
            </a:r>
            <a:r>
              <a:rPr lang="ca-ES" dirty="0"/>
              <a:t> </a:t>
            </a:r>
            <a:r>
              <a:rPr lang="ca-ES" dirty="0" err="1"/>
              <a:t>and</a:t>
            </a:r>
            <a:r>
              <a:rPr lang="ca-ES" dirty="0"/>
              <a:t> </a:t>
            </a:r>
            <a:r>
              <a:rPr lang="ca-ES" dirty="0" err="1"/>
              <a:t>processing</a:t>
            </a:r>
            <a:r>
              <a:rPr lang="ca-ES" dirty="0"/>
              <a:t> </a:t>
            </a:r>
            <a:r>
              <a:rPr lang="ca-ES" dirty="0" err="1"/>
              <a:t>the</a:t>
            </a:r>
            <a:r>
              <a:rPr lang="ca-ES" dirty="0"/>
              <a:t> </a:t>
            </a:r>
            <a:r>
              <a:rPr lang="ca-ES" dirty="0" err="1"/>
              <a:t>datasets</a:t>
            </a:r>
            <a:r>
              <a:rPr lang="ca-ES" b="1" dirty="0">
                <a:solidFill>
                  <a:srgbClr val="507D2B"/>
                </a:solidFill>
              </a:rPr>
              <a:t> 	[COMPLETED]</a:t>
            </a:r>
          </a:p>
          <a:p>
            <a:pPr marL="914400" lvl="1" indent="-457200">
              <a:buFont typeface="+mj-lt"/>
              <a:buAutoNum type="arabicPeriod"/>
            </a:pPr>
            <a:r>
              <a:rPr lang="ca-ES" dirty="0" err="1"/>
              <a:t>Validation</a:t>
            </a:r>
            <a:r>
              <a:rPr lang="ca-ES" dirty="0"/>
              <a:t> of model data 		</a:t>
            </a:r>
            <a:r>
              <a:rPr lang="ca-ES" b="1" dirty="0">
                <a:solidFill>
                  <a:schemeClr val="accent6"/>
                </a:solidFill>
              </a:rPr>
              <a:t>[ONGOING]</a:t>
            </a:r>
            <a:endParaRPr lang="ca-ES" dirty="0"/>
          </a:p>
          <a:p>
            <a:pPr marL="914400" lvl="1" indent="-457200">
              <a:buFont typeface="+mj-lt"/>
              <a:buAutoNum type="arabicPeriod"/>
            </a:pPr>
            <a:r>
              <a:rPr lang="ca-ES" dirty="0" err="1"/>
              <a:t>Decadal</a:t>
            </a:r>
            <a:r>
              <a:rPr lang="ca-ES" dirty="0"/>
              <a:t>/</a:t>
            </a:r>
            <a:r>
              <a:rPr lang="ca-ES" dirty="0" err="1"/>
              <a:t>Seasonal</a:t>
            </a:r>
            <a:r>
              <a:rPr lang="ca-ES" dirty="0"/>
              <a:t> </a:t>
            </a:r>
            <a:r>
              <a:rPr lang="ca-ES" dirty="0" err="1"/>
              <a:t>analysis</a:t>
            </a:r>
            <a:r>
              <a:rPr lang="ca-ES" dirty="0"/>
              <a:t>.		[NOT STARTED]</a:t>
            </a:r>
          </a:p>
          <a:p>
            <a:pPr marL="914400" lvl="1" indent="-457200">
              <a:buFont typeface="+mj-lt"/>
              <a:buAutoNum type="arabicPeriod"/>
            </a:pPr>
            <a:r>
              <a:rPr lang="ca-ES" dirty="0"/>
              <a:t>Report				[NOT STARTED]</a:t>
            </a:r>
          </a:p>
          <a:p>
            <a:pPr marL="914400" lvl="1" indent="-457200">
              <a:buFont typeface="+mj-lt"/>
              <a:buAutoNum type="arabicPeriod"/>
            </a:pPr>
            <a:endParaRPr lang="ca-ES" dirty="0"/>
          </a:p>
        </p:txBody>
      </p:sp>
      <p:sp>
        <p:nvSpPr>
          <p:cNvPr id="5" name="Rectangle 4">
            <a:extLst>
              <a:ext uri="{FF2B5EF4-FFF2-40B4-BE49-F238E27FC236}">
                <a16:creationId xmlns:a16="http://schemas.microsoft.com/office/drawing/2014/main" id="{6672C804-DFA3-4BCA-9319-A82A38DFB29D}"/>
              </a:ext>
            </a:extLst>
          </p:cNvPr>
          <p:cNvSpPr>
            <a:spLocks noChangeArrowheads="1"/>
          </p:cNvSpPr>
          <p:nvPr/>
        </p:nvSpPr>
        <p:spPr bwMode="auto">
          <a:xfrm>
            <a:off x="4738416" y="6381424"/>
            <a:ext cx="175228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GB" sz="1100" b="1" dirty="0">
                <a:solidFill>
                  <a:srgbClr val="507D2B"/>
                </a:solidFill>
                <a:ea typeface="Lato Light" panose="020F0502020204030203" pitchFamily="34" charset="0"/>
                <a:cs typeface="Lato Light" panose="020F0502020204030203" pitchFamily="34" charset="0"/>
              </a:rPr>
              <a:t>2</a:t>
            </a:r>
            <a:r>
              <a:rPr lang="en-GB" sz="1100" b="1" baseline="30000" dirty="0">
                <a:solidFill>
                  <a:srgbClr val="507D2B"/>
                </a:solidFill>
                <a:ea typeface="Lato Light" panose="020F0502020204030203" pitchFamily="34" charset="0"/>
                <a:cs typeface="Lato Light" panose="020F0502020204030203" pitchFamily="34" charset="0"/>
              </a:rPr>
              <a:t>nd</a:t>
            </a:r>
            <a:r>
              <a:rPr lang="en-GB" sz="1100" b="1" dirty="0">
                <a:solidFill>
                  <a:srgbClr val="507D2B"/>
                </a:solidFill>
                <a:ea typeface="Lato Light" panose="020F0502020204030203" pitchFamily="34" charset="0"/>
                <a:cs typeface="Lato Light" panose="020F0502020204030203" pitchFamily="34" charset="0"/>
              </a:rPr>
              <a:t> General Meeting</a:t>
            </a:r>
            <a:endParaRPr lang="en-GB" sz="1100" dirty="0">
              <a:solidFill>
                <a:srgbClr val="507D2B"/>
              </a:solidFill>
              <a:ea typeface="Lato Light" panose="020F0502020204030203" pitchFamily="34" charset="0"/>
              <a:cs typeface="Lato Light" panose="020F0502020204030203" pitchFamily="34" charset="0"/>
            </a:endParaRPr>
          </a:p>
        </p:txBody>
      </p:sp>
      <p:sp>
        <p:nvSpPr>
          <p:cNvPr id="6" name="Rectangle 5">
            <a:extLst>
              <a:ext uri="{FF2B5EF4-FFF2-40B4-BE49-F238E27FC236}">
                <a16:creationId xmlns:a16="http://schemas.microsoft.com/office/drawing/2014/main" id="{6E4F6F0D-36A5-8C46-8CBF-41E4AD98A8E3}"/>
              </a:ext>
            </a:extLst>
          </p:cNvPr>
          <p:cNvSpPr/>
          <p:nvPr/>
        </p:nvSpPr>
        <p:spPr>
          <a:xfrm>
            <a:off x="7010400" y="152400"/>
            <a:ext cx="1676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6953219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a:t>(1) </a:t>
            </a:r>
            <a:r>
              <a:rPr lang="es-ES_tradnl" dirty="0" err="1"/>
              <a:t>Obtaining</a:t>
            </a:r>
            <a:r>
              <a:rPr lang="es-ES_tradnl" dirty="0"/>
              <a:t> </a:t>
            </a:r>
            <a:r>
              <a:rPr lang="es-ES_tradnl" dirty="0" err="1"/>
              <a:t>the</a:t>
            </a:r>
            <a:r>
              <a:rPr lang="es-ES_tradnl" dirty="0"/>
              <a:t> </a:t>
            </a:r>
            <a:r>
              <a:rPr lang="es-ES_tradnl" dirty="0" err="1"/>
              <a:t>datasets</a:t>
            </a:r>
            <a:endParaRPr lang="es-ES" dirty="0"/>
          </a:p>
        </p:txBody>
      </p:sp>
      <p:sp>
        <p:nvSpPr>
          <p:cNvPr id="3" name="2 Marcador de contenido"/>
          <p:cNvSpPr>
            <a:spLocks noGrp="1"/>
          </p:cNvSpPr>
          <p:nvPr>
            <p:ph idx="1"/>
          </p:nvPr>
        </p:nvSpPr>
        <p:spPr>
          <a:xfrm>
            <a:off x="457200" y="2057400"/>
            <a:ext cx="8229600" cy="4114800"/>
          </a:xfrm>
        </p:spPr>
        <p:txBody>
          <a:bodyPr>
            <a:noAutofit/>
          </a:bodyPr>
          <a:lstStyle/>
          <a:p>
            <a:pPr>
              <a:spcBef>
                <a:spcPts val="0"/>
              </a:spcBef>
            </a:pPr>
            <a:r>
              <a:rPr lang="ca-ES" sz="1400" dirty="0"/>
              <a:t>Variables:</a:t>
            </a:r>
          </a:p>
          <a:p>
            <a:pPr lvl="1">
              <a:spcBef>
                <a:spcPts val="0"/>
              </a:spcBef>
            </a:pPr>
            <a:r>
              <a:rPr lang="ca-ES" sz="1200" dirty="0" err="1"/>
              <a:t>Mean</a:t>
            </a:r>
            <a:r>
              <a:rPr lang="ca-ES" sz="1200" dirty="0"/>
              <a:t> </a:t>
            </a:r>
            <a:r>
              <a:rPr lang="ca-ES" sz="1200" dirty="0" err="1"/>
              <a:t>temperature</a:t>
            </a:r>
            <a:r>
              <a:rPr lang="ca-ES" sz="1200" dirty="0"/>
              <a:t>.</a:t>
            </a:r>
          </a:p>
          <a:p>
            <a:pPr lvl="1">
              <a:spcBef>
                <a:spcPts val="0"/>
              </a:spcBef>
            </a:pPr>
            <a:r>
              <a:rPr lang="ca-ES" sz="1200" dirty="0"/>
              <a:t>Max. </a:t>
            </a:r>
            <a:r>
              <a:rPr lang="ca-ES" sz="1200" dirty="0" err="1"/>
              <a:t>daily</a:t>
            </a:r>
            <a:r>
              <a:rPr lang="ca-ES" sz="1200" dirty="0"/>
              <a:t> </a:t>
            </a:r>
            <a:r>
              <a:rPr lang="ca-ES" sz="1200" dirty="0" err="1"/>
              <a:t>temperature</a:t>
            </a:r>
            <a:r>
              <a:rPr lang="ca-ES" sz="1200" dirty="0"/>
              <a:t>.</a:t>
            </a:r>
          </a:p>
          <a:p>
            <a:pPr lvl="1">
              <a:spcBef>
                <a:spcPts val="0"/>
              </a:spcBef>
            </a:pPr>
            <a:r>
              <a:rPr lang="ca-ES" sz="1200" dirty="0"/>
              <a:t>Min. </a:t>
            </a:r>
            <a:r>
              <a:rPr lang="ca-ES" sz="1200" dirty="0" err="1"/>
              <a:t>daily</a:t>
            </a:r>
            <a:r>
              <a:rPr lang="ca-ES" sz="1200" dirty="0"/>
              <a:t> </a:t>
            </a:r>
            <a:r>
              <a:rPr lang="ca-ES" sz="1200" dirty="0" err="1"/>
              <a:t>temperature</a:t>
            </a:r>
            <a:r>
              <a:rPr lang="ca-ES" sz="1200" dirty="0"/>
              <a:t>.</a:t>
            </a:r>
          </a:p>
          <a:p>
            <a:pPr lvl="1">
              <a:spcBef>
                <a:spcPts val="0"/>
              </a:spcBef>
            </a:pPr>
            <a:r>
              <a:rPr lang="ca-ES" sz="1200" dirty="0" err="1"/>
              <a:t>Precipitation</a:t>
            </a:r>
            <a:r>
              <a:rPr lang="ca-ES" sz="1200" dirty="0"/>
              <a:t>. </a:t>
            </a:r>
          </a:p>
          <a:p>
            <a:pPr>
              <a:spcBef>
                <a:spcPts val="0"/>
              </a:spcBef>
            </a:pPr>
            <a:endParaRPr lang="ca-ES" sz="1400" dirty="0"/>
          </a:p>
          <a:p>
            <a:pPr>
              <a:spcBef>
                <a:spcPts val="0"/>
              </a:spcBef>
            </a:pPr>
            <a:r>
              <a:rPr lang="ca-ES" sz="1400" dirty="0"/>
              <a:t>Model data:</a:t>
            </a:r>
          </a:p>
          <a:p>
            <a:pPr lvl="1">
              <a:spcBef>
                <a:spcPts val="0"/>
              </a:spcBef>
            </a:pPr>
            <a:r>
              <a:rPr lang="ca-ES" sz="1200" b="1" dirty="0"/>
              <a:t>EURO-CORDEX</a:t>
            </a:r>
            <a:r>
              <a:rPr lang="ca-ES" sz="1200" dirty="0"/>
              <a:t> (EUR-11) </a:t>
            </a:r>
          </a:p>
          <a:p>
            <a:pPr lvl="1">
              <a:spcBef>
                <a:spcPts val="0"/>
              </a:spcBef>
            </a:pPr>
            <a:r>
              <a:rPr lang="ca-ES" sz="1200" dirty="0"/>
              <a:t>CMIP5 models, </a:t>
            </a:r>
            <a:r>
              <a:rPr lang="ca-ES" sz="1200" dirty="0" err="1"/>
              <a:t>downscaled</a:t>
            </a:r>
            <a:r>
              <a:rPr lang="ca-ES" sz="1200" dirty="0"/>
              <a:t> at 0.11°</a:t>
            </a:r>
          </a:p>
          <a:p>
            <a:pPr marL="457200" lvl="1" indent="0">
              <a:spcBef>
                <a:spcPts val="0"/>
              </a:spcBef>
              <a:buNone/>
            </a:pPr>
            <a:r>
              <a:rPr lang="ca-ES" sz="1200" dirty="0"/>
              <a:t>        </a:t>
            </a:r>
            <a:r>
              <a:rPr lang="ca-ES" sz="1200" dirty="0" err="1"/>
              <a:t>rotated</a:t>
            </a:r>
            <a:r>
              <a:rPr lang="ca-ES" sz="1200" dirty="0"/>
              <a:t> </a:t>
            </a:r>
            <a:r>
              <a:rPr lang="ca-ES" sz="1200" dirty="0" err="1"/>
              <a:t>pole</a:t>
            </a:r>
            <a:r>
              <a:rPr lang="ca-ES" sz="1200" dirty="0"/>
              <a:t> </a:t>
            </a:r>
            <a:r>
              <a:rPr lang="ca-ES" sz="1200" dirty="0" err="1"/>
              <a:t>grid</a:t>
            </a:r>
            <a:r>
              <a:rPr lang="ca-ES" sz="1200" dirty="0"/>
              <a:t> (≈12.5 km).</a:t>
            </a:r>
          </a:p>
          <a:p>
            <a:pPr lvl="1">
              <a:spcBef>
                <a:spcPts val="0"/>
              </a:spcBef>
            </a:pPr>
            <a:r>
              <a:rPr lang="ca-ES" sz="1200" dirty="0" err="1"/>
              <a:t>Daily</a:t>
            </a:r>
            <a:r>
              <a:rPr lang="ca-ES" sz="1200" dirty="0"/>
              <a:t> </a:t>
            </a:r>
            <a:r>
              <a:rPr lang="ca-ES" sz="1200" dirty="0" err="1"/>
              <a:t>time</a:t>
            </a:r>
            <a:r>
              <a:rPr lang="ca-ES" sz="1200" dirty="0"/>
              <a:t> </a:t>
            </a:r>
            <a:r>
              <a:rPr lang="ca-ES" sz="1200" dirty="0" err="1"/>
              <a:t>resolution</a:t>
            </a:r>
            <a:endParaRPr lang="ca-ES" sz="1200" dirty="0"/>
          </a:p>
          <a:p>
            <a:pPr lvl="1">
              <a:spcBef>
                <a:spcPts val="0"/>
              </a:spcBef>
            </a:pPr>
            <a:r>
              <a:rPr lang="ca-ES" sz="1200" dirty="0"/>
              <a:t>Experiments:</a:t>
            </a:r>
          </a:p>
          <a:p>
            <a:pPr lvl="2">
              <a:spcBef>
                <a:spcPts val="0"/>
              </a:spcBef>
            </a:pPr>
            <a:r>
              <a:rPr lang="ca-ES" sz="1200" b="1" dirty="0" err="1"/>
              <a:t>Evaluation</a:t>
            </a:r>
            <a:r>
              <a:rPr lang="ca-ES" sz="1200" dirty="0"/>
              <a:t>. </a:t>
            </a:r>
            <a:r>
              <a:rPr lang="ca-ES" sz="1200" dirty="0" err="1"/>
              <a:t>Period</a:t>
            </a:r>
            <a:r>
              <a:rPr lang="ca-ES" sz="1200" dirty="0"/>
              <a:t> 1989 – 2011.</a:t>
            </a:r>
          </a:p>
          <a:p>
            <a:pPr lvl="2">
              <a:spcBef>
                <a:spcPts val="0"/>
              </a:spcBef>
            </a:pPr>
            <a:r>
              <a:rPr lang="ca-ES" sz="1200" b="1" dirty="0" err="1"/>
              <a:t>Historical</a:t>
            </a:r>
            <a:r>
              <a:rPr lang="ca-ES" sz="1200" dirty="0"/>
              <a:t>. </a:t>
            </a:r>
            <a:r>
              <a:rPr lang="ca-ES" sz="1200" dirty="0" err="1"/>
              <a:t>Period</a:t>
            </a:r>
            <a:r>
              <a:rPr lang="ca-ES" sz="1200" dirty="0"/>
              <a:t> 1950 – 2005.</a:t>
            </a:r>
          </a:p>
          <a:p>
            <a:pPr lvl="2">
              <a:spcBef>
                <a:spcPts val="0"/>
              </a:spcBef>
            </a:pPr>
            <a:r>
              <a:rPr lang="ca-ES" sz="1200" b="1" dirty="0"/>
              <a:t>RCP4.5</a:t>
            </a:r>
            <a:r>
              <a:rPr lang="ca-ES" sz="1200" dirty="0"/>
              <a:t> (10 </a:t>
            </a:r>
            <a:r>
              <a:rPr lang="ca-ES" sz="1200" dirty="0" err="1"/>
              <a:t>members</a:t>
            </a:r>
            <a:r>
              <a:rPr lang="ca-ES" sz="1200" dirty="0"/>
              <a:t>) </a:t>
            </a:r>
            <a:r>
              <a:rPr lang="ca-ES" sz="1200" dirty="0" err="1"/>
              <a:t>Period</a:t>
            </a:r>
            <a:r>
              <a:rPr lang="ca-ES" sz="1200" dirty="0"/>
              <a:t> 2006 – 2100</a:t>
            </a:r>
          </a:p>
          <a:p>
            <a:pPr lvl="2">
              <a:spcBef>
                <a:spcPts val="0"/>
              </a:spcBef>
            </a:pPr>
            <a:r>
              <a:rPr lang="ca-ES" sz="1200" b="1" dirty="0"/>
              <a:t>RCP8.5</a:t>
            </a:r>
            <a:r>
              <a:rPr lang="ca-ES" sz="1200" dirty="0"/>
              <a:t> (9 </a:t>
            </a:r>
            <a:r>
              <a:rPr lang="ca-ES" sz="1200" dirty="0" err="1"/>
              <a:t>members</a:t>
            </a:r>
            <a:r>
              <a:rPr lang="ca-ES" sz="1200" dirty="0"/>
              <a:t>) </a:t>
            </a:r>
            <a:r>
              <a:rPr lang="ca-ES" sz="1200" dirty="0" err="1"/>
              <a:t>Period</a:t>
            </a:r>
            <a:r>
              <a:rPr lang="ca-ES" sz="1200" dirty="0"/>
              <a:t> 2006 – 2100</a:t>
            </a:r>
          </a:p>
          <a:p>
            <a:pPr>
              <a:spcBef>
                <a:spcPts val="0"/>
              </a:spcBef>
            </a:pPr>
            <a:endParaRPr lang="ca-ES" sz="1400" dirty="0"/>
          </a:p>
          <a:p>
            <a:pPr>
              <a:spcBef>
                <a:spcPts val="0"/>
              </a:spcBef>
            </a:pPr>
            <a:r>
              <a:rPr lang="ca-ES" sz="1400" dirty="0" err="1"/>
              <a:t>Climate</a:t>
            </a:r>
            <a:r>
              <a:rPr lang="ca-ES" sz="1400" dirty="0"/>
              <a:t> </a:t>
            </a:r>
            <a:r>
              <a:rPr lang="ca-ES" sz="1400" dirty="0" err="1"/>
              <a:t>observations</a:t>
            </a:r>
            <a:r>
              <a:rPr lang="ca-ES" sz="1400" dirty="0"/>
              <a:t>:</a:t>
            </a:r>
          </a:p>
          <a:p>
            <a:pPr lvl="1">
              <a:spcBef>
                <a:spcPts val="0"/>
              </a:spcBef>
            </a:pPr>
            <a:r>
              <a:rPr lang="ca-ES" sz="1200" b="1" dirty="0"/>
              <a:t>E-OBS</a:t>
            </a:r>
            <a:r>
              <a:rPr lang="ca-ES" sz="1200" dirty="0"/>
              <a:t> v16.0 </a:t>
            </a:r>
            <a:r>
              <a:rPr lang="ca-ES" sz="1200" dirty="0" err="1"/>
              <a:t>Period</a:t>
            </a:r>
            <a:r>
              <a:rPr lang="ca-ES" sz="1200" dirty="0"/>
              <a:t> 1950 – 2016.</a:t>
            </a:r>
          </a:p>
          <a:p>
            <a:pPr lvl="1">
              <a:spcBef>
                <a:spcPts val="0"/>
              </a:spcBef>
            </a:pPr>
            <a:r>
              <a:rPr lang="ca-ES" sz="1200" dirty="0"/>
              <a:t>0.22° </a:t>
            </a:r>
            <a:r>
              <a:rPr lang="ca-ES" sz="1200" dirty="0" err="1"/>
              <a:t>rotated</a:t>
            </a:r>
            <a:r>
              <a:rPr lang="ca-ES" sz="1200" dirty="0"/>
              <a:t> </a:t>
            </a:r>
            <a:r>
              <a:rPr lang="ca-ES" sz="1200" dirty="0" err="1"/>
              <a:t>pole</a:t>
            </a:r>
            <a:r>
              <a:rPr lang="ca-ES" sz="1200" dirty="0"/>
              <a:t> </a:t>
            </a:r>
            <a:r>
              <a:rPr lang="ca-ES" sz="1200" dirty="0" err="1"/>
              <a:t>grid</a:t>
            </a:r>
            <a:r>
              <a:rPr lang="ca-ES" sz="1200" dirty="0"/>
              <a:t>.</a:t>
            </a:r>
          </a:p>
          <a:p>
            <a:pPr lvl="1">
              <a:spcBef>
                <a:spcPts val="0"/>
              </a:spcBef>
            </a:pPr>
            <a:r>
              <a:rPr lang="ca-ES" sz="1200" dirty="0" err="1"/>
              <a:t>Daily</a:t>
            </a:r>
            <a:r>
              <a:rPr lang="ca-ES" sz="1200" dirty="0"/>
              <a:t> </a:t>
            </a:r>
            <a:r>
              <a:rPr lang="ca-ES" sz="1200" dirty="0" err="1"/>
              <a:t>time</a:t>
            </a:r>
            <a:r>
              <a:rPr lang="ca-ES" sz="1200" dirty="0"/>
              <a:t> </a:t>
            </a:r>
            <a:r>
              <a:rPr lang="ca-ES" sz="1200" dirty="0" err="1"/>
              <a:t>resolution</a:t>
            </a:r>
            <a:endParaRPr lang="ca-ES" sz="1200" dirty="0"/>
          </a:p>
        </p:txBody>
      </p:sp>
      <p:sp>
        <p:nvSpPr>
          <p:cNvPr id="6" name="Rectangle 5">
            <a:extLst>
              <a:ext uri="{FF2B5EF4-FFF2-40B4-BE49-F238E27FC236}">
                <a16:creationId xmlns:a16="http://schemas.microsoft.com/office/drawing/2014/main" id="{51C4F7A5-725D-4B92-A70A-8103C7B3D9E3}"/>
              </a:ext>
            </a:extLst>
          </p:cNvPr>
          <p:cNvSpPr>
            <a:spLocks noChangeArrowheads="1"/>
          </p:cNvSpPr>
          <p:nvPr/>
        </p:nvSpPr>
        <p:spPr bwMode="auto">
          <a:xfrm>
            <a:off x="4738416" y="6381424"/>
            <a:ext cx="175228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GB" sz="1100" b="1" dirty="0">
                <a:solidFill>
                  <a:srgbClr val="507D2B"/>
                </a:solidFill>
                <a:ea typeface="Lato Light" panose="020F0502020204030203" pitchFamily="34" charset="0"/>
                <a:cs typeface="Lato Light" panose="020F0502020204030203" pitchFamily="34" charset="0"/>
              </a:rPr>
              <a:t>2</a:t>
            </a:r>
            <a:r>
              <a:rPr lang="en-GB" sz="1100" b="1" baseline="30000" dirty="0">
                <a:solidFill>
                  <a:srgbClr val="507D2B"/>
                </a:solidFill>
                <a:ea typeface="Lato Light" panose="020F0502020204030203" pitchFamily="34" charset="0"/>
                <a:cs typeface="Lato Light" panose="020F0502020204030203" pitchFamily="34" charset="0"/>
              </a:rPr>
              <a:t>nd</a:t>
            </a:r>
            <a:r>
              <a:rPr lang="en-GB" sz="1100" b="1" dirty="0">
                <a:solidFill>
                  <a:srgbClr val="507D2B"/>
                </a:solidFill>
                <a:ea typeface="Lato Light" panose="020F0502020204030203" pitchFamily="34" charset="0"/>
                <a:cs typeface="Lato Light" panose="020F0502020204030203" pitchFamily="34" charset="0"/>
              </a:rPr>
              <a:t> General Meeting</a:t>
            </a:r>
            <a:endParaRPr lang="en-GB" sz="1100" dirty="0">
              <a:solidFill>
                <a:srgbClr val="507D2B"/>
              </a:solidFill>
              <a:ea typeface="Lato Light" panose="020F0502020204030203" pitchFamily="34" charset="0"/>
              <a:cs typeface="Lato Light" panose="020F0502020204030203" pitchFamily="34" charset="0"/>
            </a:endParaRPr>
          </a:p>
        </p:txBody>
      </p:sp>
      <p:pic>
        <p:nvPicPr>
          <p:cNvPr id="7" name="Picture 6">
            <a:extLst>
              <a:ext uri="{FF2B5EF4-FFF2-40B4-BE49-F238E27FC236}">
                <a16:creationId xmlns:a16="http://schemas.microsoft.com/office/drawing/2014/main" id="{717F7472-634F-4B52-8311-7046B908B27B}"/>
              </a:ext>
            </a:extLst>
          </p:cNvPr>
          <p:cNvPicPr>
            <a:picLocks noChangeAspect="1"/>
          </p:cNvPicPr>
          <p:nvPr/>
        </p:nvPicPr>
        <p:blipFill rotWithShape="1">
          <a:blip r:embed="rId2">
            <a:extLst>
              <a:ext uri="{28A0092B-C50C-407E-A947-70E740481C1C}">
                <a14:useLocalDpi xmlns:a14="http://schemas.microsoft.com/office/drawing/2010/main" val="0"/>
              </a:ext>
            </a:extLst>
          </a:blip>
          <a:srcRect b="24462"/>
          <a:stretch/>
        </p:blipFill>
        <p:spPr>
          <a:xfrm>
            <a:off x="5251852" y="2113791"/>
            <a:ext cx="3130148" cy="1543809"/>
          </a:xfrm>
          <a:prstGeom prst="rect">
            <a:avLst/>
          </a:prstGeom>
        </p:spPr>
      </p:pic>
      <p:sp>
        <p:nvSpPr>
          <p:cNvPr id="38" name="Oval 37">
            <a:extLst>
              <a:ext uri="{FF2B5EF4-FFF2-40B4-BE49-F238E27FC236}">
                <a16:creationId xmlns:a16="http://schemas.microsoft.com/office/drawing/2014/main" id="{99D1D693-38FB-4388-88AC-2092168CE59E}"/>
              </a:ext>
            </a:extLst>
          </p:cNvPr>
          <p:cNvSpPr/>
          <p:nvPr/>
        </p:nvSpPr>
        <p:spPr>
          <a:xfrm>
            <a:off x="2165752" y="3593805"/>
            <a:ext cx="914400" cy="304800"/>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PT"/>
          </a:p>
        </p:txBody>
      </p:sp>
      <p:cxnSp>
        <p:nvCxnSpPr>
          <p:cNvPr id="40" name="Straight Arrow Connector 39">
            <a:extLst>
              <a:ext uri="{FF2B5EF4-FFF2-40B4-BE49-F238E27FC236}">
                <a16:creationId xmlns:a16="http://schemas.microsoft.com/office/drawing/2014/main" id="{787C0F71-A568-4EB6-A841-508BA929D77C}"/>
              </a:ext>
            </a:extLst>
          </p:cNvPr>
          <p:cNvCxnSpPr>
            <a:cxnSpLocks/>
            <a:stCxn id="7" idx="1"/>
            <a:endCxn id="38" idx="7"/>
          </p:cNvCxnSpPr>
          <p:nvPr/>
        </p:nvCxnSpPr>
        <p:spPr>
          <a:xfrm flipH="1">
            <a:off x="2946241" y="2885696"/>
            <a:ext cx="2305611" cy="75274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nvGrpSpPr>
          <p:cNvPr id="85" name="Group 84">
            <a:extLst>
              <a:ext uri="{FF2B5EF4-FFF2-40B4-BE49-F238E27FC236}">
                <a16:creationId xmlns:a16="http://schemas.microsoft.com/office/drawing/2014/main" id="{E0C5DC7C-854B-45E7-AA3A-B07E37E9CF19}"/>
              </a:ext>
            </a:extLst>
          </p:cNvPr>
          <p:cNvGrpSpPr/>
          <p:nvPr/>
        </p:nvGrpSpPr>
        <p:grpSpPr>
          <a:xfrm>
            <a:off x="4572000" y="3734828"/>
            <a:ext cx="4201773" cy="2361172"/>
            <a:chOff x="4572000" y="3734828"/>
            <a:chExt cx="4201773" cy="2361172"/>
          </a:xfrm>
        </p:grpSpPr>
        <p:sp>
          <p:nvSpPr>
            <p:cNvPr id="8" name="Rectangle 7">
              <a:extLst>
                <a:ext uri="{FF2B5EF4-FFF2-40B4-BE49-F238E27FC236}">
                  <a16:creationId xmlns:a16="http://schemas.microsoft.com/office/drawing/2014/main" id="{E74FC047-2942-4A42-B469-3294AFA5778A}"/>
                </a:ext>
              </a:extLst>
            </p:cNvPr>
            <p:cNvSpPr/>
            <p:nvPr/>
          </p:nvSpPr>
          <p:spPr>
            <a:xfrm>
              <a:off x="5003240" y="4157990"/>
              <a:ext cx="635560" cy="2616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a:t>GCM1</a:t>
              </a:r>
              <a:endParaRPr lang="pt-PT" sz="1200" dirty="0"/>
            </a:p>
          </p:txBody>
        </p:sp>
        <p:sp>
          <p:nvSpPr>
            <p:cNvPr id="9" name="Rectangle 8">
              <a:extLst>
                <a:ext uri="{FF2B5EF4-FFF2-40B4-BE49-F238E27FC236}">
                  <a16:creationId xmlns:a16="http://schemas.microsoft.com/office/drawing/2014/main" id="{2D94E536-9135-43EF-AFA5-5CC27A20B99D}"/>
                </a:ext>
              </a:extLst>
            </p:cNvPr>
            <p:cNvSpPr/>
            <p:nvPr/>
          </p:nvSpPr>
          <p:spPr>
            <a:xfrm>
              <a:off x="5791200" y="3962400"/>
              <a:ext cx="609600" cy="152400"/>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 sz="1200" dirty="0"/>
                <a:t>RCM1</a:t>
              </a:r>
              <a:endParaRPr lang="pt-PT" sz="1200" dirty="0"/>
            </a:p>
          </p:txBody>
        </p:sp>
        <p:sp>
          <p:nvSpPr>
            <p:cNvPr id="10" name="Rectangle 9">
              <a:extLst>
                <a:ext uri="{FF2B5EF4-FFF2-40B4-BE49-F238E27FC236}">
                  <a16:creationId xmlns:a16="http://schemas.microsoft.com/office/drawing/2014/main" id="{68B88363-881F-44AB-8A33-989BEEDA3599}"/>
                </a:ext>
              </a:extLst>
            </p:cNvPr>
            <p:cNvSpPr/>
            <p:nvPr/>
          </p:nvSpPr>
          <p:spPr>
            <a:xfrm>
              <a:off x="5791200" y="4191000"/>
              <a:ext cx="609600" cy="152400"/>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 sz="1200" dirty="0"/>
                <a:t>RCM2</a:t>
              </a:r>
              <a:endParaRPr lang="pt-PT" sz="1200" dirty="0"/>
            </a:p>
          </p:txBody>
        </p:sp>
        <p:sp>
          <p:nvSpPr>
            <p:cNvPr id="11" name="Rectangle 10">
              <a:extLst>
                <a:ext uri="{FF2B5EF4-FFF2-40B4-BE49-F238E27FC236}">
                  <a16:creationId xmlns:a16="http://schemas.microsoft.com/office/drawing/2014/main" id="{E44A5D08-2AF1-4EEE-988B-1D59525EE6FB}"/>
                </a:ext>
              </a:extLst>
            </p:cNvPr>
            <p:cNvSpPr/>
            <p:nvPr/>
          </p:nvSpPr>
          <p:spPr>
            <a:xfrm>
              <a:off x="5791200" y="4419600"/>
              <a:ext cx="609600" cy="152400"/>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 sz="1200" dirty="0"/>
                <a:t>RCM3</a:t>
              </a:r>
              <a:endParaRPr lang="pt-PT" sz="1200" dirty="0"/>
            </a:p>
          </p:txBody>
        </p:sp>
        <p:cxnSp>
          <p:nvCxnSpPr>
            <p:cNvPr id="13" name="Straight Arrow Connector 12">
              <a:extLst>
                <a:ext uri="{FF2B5EF4-FFF2-40B4-BE49-F238E27FC236}">
                  <a16:creationId xmlns:a16="http://schemas.microsoft.com/office/drawing/2014/main" id="{19D25BE2-30BB-4BE8-AD2B-9C9F91635794}"/>
                </a:ext>
              </a:extLst>
            </p:cNvPr>
            <p:cNvCxnSpPr>
              <a:cxnSpLocks/>
              <a:stCxn id="8" idx="3"/>
              <a:endCxn id="9" idx="1"/>
            </p:cNvCxnSpPr>
            <p:nvPr/>
          </p:nvCxnSpPr>
          <p:spPr>
            <a:xfrm flipV="1">
              <a:off x="5638800" y="4038600"/>
              <a:ext cx="152400" cy="2501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9D8DEC0-D970-41F2-AFA5-997068ABD45C}"/>
                </a:ext>
              </a:extLst>
            </p:cNvPr>
            <p:cNvCxnSpPr>
              <a:cxnSpLocks/>
              <a:stCxn id="8" idx="3"/>
              <a:endCxn id="10" idx="1"/>
            </p:cNvCxnSpPr>
            <p:nvPr/>
          </p:nvCxnSpPr>
          <p:spPr>
            <a:xfrm flipV="1">
              <a:off x="5638800" y="4267200"/>
              <a:ext cx="152400" cy="215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1FD157B-2EF8-42C8-BF58-E9F7A2235DB8}"/>
                </a:ext>
              </a:extLst>
            </p:cNvPr>
            <p:cNvCxnSpPr>
              <a:cxnSpLocks/>
              <a:stCxn id="8" idx="3"/>
              <a:endCxn id="11" idx="1"/>
            </p:cNvCxnSpPr>
            <p:nvPr/>
          </p:nvCxnSpPr>
          <p:spPr>
            <a:xfrm>
              <a:off x="5638800" y="4288795"/>
              <a:ext cx="152400" cy="2070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EDE9037-F450-44C7-BDCD-E9C105D3ABC5}"/>
                </a:ext>
              </a:extLst>
            </p:cNvPr>
            <p:cNvSpPr/>
            <p:nvPr/>
          </p:nvSpPr>
          <p:spPr>
            <a:xfrm>
              <a:off x="5003240" y="4843790"/>
              <a:ext cx="635560" cy="2616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a:t>GCM2</a:t>
              </a:r>
              <a:endParaRPr lang="pt-PT" sz="1200" dirty="0"/>
            </a:p>
          </p:txBody>
        </p:sp>
        <p:sp>
          <p:nvSpPr>
            <p:cNvPr id="19" name="Rectangle 18">
              <a:extLst>
                <a:ext uri="{FF2B5EF4-FFF2-40B4-BE49-F238E27FC236}">
                  <a16:creationId xmlns:a16="http://schemas.microsoft.com/office/drawing/2014/main" id="{51EAC7E7-C40A-4EE9-BD23-0D49319FA052}"/>
                </a:ext>
              </a:extLst>
            </p:cNvPr>
            <p:cNvSpPr/>
            <p:nvPr/>
          </p:nvSpPr>
          <p:spPr>
            <a:xfrm>
              <a:off x="5791200" y="4648200"/>
              <a:ext cx="609600" cy="152400"/>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 sz="1200" dirty="0"/>
                <a:t>RCM1</a:t>
              </a:r>
              <a:endParaRPr lang="pt-PT" sz="1200" dirty="0"/>
            </a:p>
          </p:txBody>
        </p:sp>
        <p:sp>
          <p:nvSpPr>
            <p:cNvPr id="20" name="Rectangle 19">
              <a:extLst>
                <a:ext uri="{FF2B5EF4-FFF2-40B4-BE49-F238E27FC236}">
                  <a16:creationId xmlns:a16="http://schemas.microsoft.com/office/drawing/2014/main" id="{9EC05766-6ECD-4364-9543-9C8DD0E2B685}"/>
                </a:ext>
              </a:extLst>
            </p:cNvPr>
            <p:cNvSpPr/>
            <p:nvPr/>
          </p:nvSpPr>
          <p:spPr>
            <a:xfrm>
              <a:off x="5791200" y="4876800"/>
              <a:ext cx="609600" cy="152400"/>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 sz="1200" dirty="0"/>
                <a:t>RCM2</a:t>
              </a:r>
              <a:endParaRPr lang="pt-PT" sz="1200" dirty="0"/>
            </a:p>
          </p:txBody>
        </p:sp>
        <p:sp>
          <p:nvSpPr>
            <p:cNvPr id="21" name="Rectangle 20">
              <a:extLst>
                <a:ext uri="{FF2B5EF4-FFF2-40B4-BE49-F238E27FC236}">
                  <a16:creationId xmlns:a16="http://schemas.microsoft.com/office/drawing/2014/main" id="{7C6709BF-58DA-40FA-BA5F-E1F695750415}"/>
                </a:ext>
              </a:extLst>
            </p:cNvPr>
            <p:cNvSpPr/>
            <p:nvPr/>
          </p:nvSpPr>
          <p:spPr>
            <a:xfrm>
              <a:off x="5791200" y="5105400"/>
              <a:ext cx="609600" cy="152400"/>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 sz="1200" dirty="0"/>
                <a:t>RCM3</a:t>
              </a:r>
              <a:endParaRPr lang="pt-PT" sz="1200" dirty="0"/>
            </a:p>
          </p:txBody>
        </p:sp>
        <p:cxnSp>
          <p:nvCxnSpPr>
            <p:cNvPr id="22" name="Straight Arrow Connector 21">
              <a:extLst>
                <a:ext uri="{FF2B5EF4-FFF2-40B4-BE49-F238E27FC236}">
                  <a16:creationId xmlns:a16="http://schemas.microsoft.com/office/drawing/2014/main" id="{8A559411-FBDA-4B97-87D1-CABF44A61075}"/>
                </a:ext>
              </a:extLst>
            </p:cNvPr>
            <p:cNvCxnSpPr>
              <a:cxnSpLocks/>
              <a:stCxn id="18" idx="3"/>
              <a:endCxn id="19" idx="1"/>
            </p:cNvCxnSpPr>
            <p:nvPr/>
          </p:nvCxnSpPr>
          <p:spPr>
            <a:xfrm flipV="1">
              <a:off x="5638800" y="4724400"/>
              <a:ext cx="152400" cy="2501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CF09E91-C77C-45F6-B72E-BB936913C404}"/>
                </a:ext>
              </a:extLst>
            </p:cNvPr>
            <p:cNvCxnSpPr>
              <a:cxnSpLocks/>
              <a:stCxn id="18" idx="3"/>
              <a:endCxn id="20" idx="1"/>
            </p:cNvCxnSpPr>
            <p:nvPr/>
          </p:nvCxnSpPr>
          <p:spPr>
            <a:xfrm flipV="1">
              <a:off x="5638800" y="4953000"/>
              <a:ext cx="152400" cy="215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7FF8FC8-FA74-41BE-A82E-FCDD9277F4FF}"/>
                </a:ext>
              </a:extLst>
            </p:cNvPr>
            <p:cNvCxnSpPr>
              <a:cxnSpLocks/>
              <a:stCxn id="18" idx="3"/>
              <a:endCxn id="21" idx="1"/>
            </p:cNvCxnSpPr>
            <p:nvPr/>
          </p:nvCxnSpPr>
          <p:spPr>
            <a:xfrm>
              <a:off x="5638800" y="4974595"/>
              <a:ext cx="152400" cy="2070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2AFC427D-1894-4735-B415-43A644106CD1}"/>
                </a:ext>
              </a:extLst>
            </p:cNvPr>
            <p:cNvSpPr/>
            <p:nvPr/>
          </p:nvSpPr>
          <p:spPr>
            <a:xfrm>
              <a:off x="4800600" y="5681990"/>
              <a:ext cx="838200" cy="2616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err="1"/>
                <a:t>Reanalysis</a:t>
              </a:r>
              <a:endParaRPr lang="pt-PT" sz="1200" dirty="0"/>
            </a:p>
          </p:txBody>
        </p:sp>
        <p:sp>
          <p:nvSpPr>
            <p:cNvPr id="26" name="Rectangle 25">
              <a:extLst>
                <a:ext uri="{FF2B5EF4-FFF2-40B4-BE49-F238E27FC236}">
                  <a16:creationId xmlns:a16="http://schemas.microsoft.com/office/drawing/2014/main" id="{AB4F96FD-C1F6-4847-B48D-0162637833B2}"/>
                </a:ext>
              </a:extLst>
            </p:cNvPr>
            <p:cNvSpPr/>
            <p:nvPr/>
          </p:nvSpPr>
          <p:spPr>
            <a:xfrm>
              <a:off x="5791200" y="5486400"/>
              <a:ext cx="609600" cy="152400"/>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 sz="1200" dirty="0"/>
                <a:t>RCM1</a:t>
              </a:r>
              <a:endParaRPr lang="pt-PT" sz="1200" dirty="0"/>
            </a:p>
          </p:txBody>
        </p:sp>
        <p:sp>
          <p:nvSpPr>
            <p:cNvPr id="27" name="Rectangle 26">
              <a:extLst>
                <a:ext uri="{FF2B5EF4-FFF2-40B4-BE49-F238E27FC236}">
                  <a16:creationId xmlns:a16="http://schemas.microsoft.com/office/drawing/2014/main" id="{443B4AE6-A5AB-49B4-87BD-C53F56770D39}"/>
                </a:ext>
              </a:extLst>
            </p:cNvPr>
            <p:cNvSpPr/>
            <p:nvPr/>
          </p:nvSpPr>
          <p:spPr>
            <a:xfrm>
              <a:off x="5791200" y="5715000"/>
              <a:ext cx="609600" cy="152400"/>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 sz="1200" dirty="0"/>
                <a:t>RCM2</a:t>
              </a:r>
              <a:endParaRPr lang="pt-PT" sz="1200" dirty="0"/>
            </a:p>
          </p:txBody>
        </p:sp>
        <p:sp>
          <p:nvSpPr>
            <p:cNvPr id="28" name="Rectangle 27">
              <a:extLst>
                <a:ext uri="{FF2B5EF4-FFF2-40B4-BE49-F238E27FC236}">
                  <a16:creationId xmlns:a16="http://schemas.microsoft.com/office/drawing/2014/main" id="{751A4322-1F33-4187-AAFE-0948D9A8EC0D}"/>
                </a:ext>
              </a:extLst>
            </p:cNvPr>
            <p:cNvSpPr/>
            <p:nvPr/>
          </p:nvSpPr>
          <p:spPr>
            <a:xfrm>
              <a:off x="5791200" y="5943600"/>
              <a:ext cx="609600" cy="152400"/>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 sz="1200" dirty="0"/>
                <a:t>RCM2</a:t>
              </a:r>
              <a:endParaRPr lang="pt-PT" sz="1200" dirty="0"/>
            </a:p>
          </p:txBody>
        </p:sp>
        <p:cxnSp>
          <p:nvCxnSpPr>
            <p:cNvPr id="29" name="Straight Arrow Connector 28">
              <a:extLst>
                <a:ext uri="{FF2B5EF4-FFF2-40B4-BE49-F238E27FC236}">
                  <a16:creationId xmlns:a16="http://schemas.microsoft.com/office/drawing/2014/main" id="{06FA0A76-E3A2-41A7-A606-0DEB0465FC89}"/>
                </a:ext>
              </a:extLst>
            </p:cNvPr>
            <p:cNvCxnSpPr>
              <a:cxnSpLocks/>
              <a:stCxn id="25" idx="3"/>
              <a:endCxn id="26" idx="1"/>
            </p:cNvCxnSpPr>
            <p:nvPr/>
          </p:nvCxnSpPr>
          <p:spPr>
            <a:xfrm flipV="1">
              <a:off x="5638800" y="5562600"/>
              <a:ext cx="152400" cy="2501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D77207E-DB61-452F-AE8A-ACF21B65A387}"/>
                </a:ext>
              </a:extLst>
            </p:cNvPr>
            <p:cNvCxnSpPr>
              <a:cxnSpLocks/>
              <a:stCxn id="25" idx="3"/>
              <a:endCxn id="27" idx="1"/>
            </p:cNvCxnSpPr>
            <p:nvPr/>
          </p:nvCxnSpPr>
          <p:spPr>
            <a:xfrm flipV="1">
              <a:off x="5638800" y="5791200"/>
              <a:ext cx="152400" cy="215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5598AF7-D894-4647-BA8E-20636263FF3F}"/>
                </a:ext>
              </a:extLst>
            </p:cNvPr>
            <p:cNvCxnSpPr>
              <a:cxnSpLocks/>
              <a:stCxn id="25" idx="3"/>
              <a:endCxn id="28" idx="1"/>
            </p:cNvCxnSpPr>
            <p:nvPr/>
          </p:nvCxnSpPr>
          <p:spPr>
            <a:xfrm>
              <a:off x="5638800" y="5812795"/>
              <a:ext cx="152400" cy="2070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Right Brace 32">
              <a:extLst>
                <a:ext uri="{FF2B5EF4-FFF2-40B4-BE49-F238E27FC236}">
                  <a16:creationId xmlns:a16="http://schemas.microsoft.com/office/drawing/2014/main" id="{96E5C01D-3850-402F-BF94-5F34C9E391A3}"/>
                </a:ext>
              </a:extLst>
            </p:cNvPr>
            <p:cNvSpPr/>
            <p:nvPr/>
          </p:nvSpPr>
          <p:spPr>
            <a:xfrm>
              <a:off x="6493352" y="3886200"/>
              <a:ext cx="136048" cy="148920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34" name="Arrow: Right 33">
              <a:extLst>
                <a:ext uri="{FF2B5EF4-FFF2-40B4-BE49-F238E27FC236}">
                  <a16:creationId xmlns:a16="http://schemas.microsoft.com/office/drawing/2014/main" id="{78C55812-6171-43F7-8824-B9866F3DB35F}"/>
                </a:ext>
              </a:extLst>
            </p:cNvPr>
            <p:cNvSpPr/>
            <p:nvPr/>
          </p:nvSpPr>
          <p:spPr>
            <a:xfrm>
              <a:off x="6781799" y="4648181"/>
              <a:ext cx="1828796" cy="141602"/>
            </a:xfrm>
            <a:prstGeom prst="rightArrow">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t-PT" sz="1200" dirty="0"/>
            </a:p>
          </p:txBody>
        </p:sp>
        <p:cxnSp>
          <p:nvCxnSpPr>
            <p:cNvPr id="36" name="Straight Connector 35">
              <a:extLst>
                <a:ext uri="{FF2B5EF4-FFF2-40B4-BE49-F238E27FC236}">
                  <a16:creationId xmlns:a16="http://schemas.microsoft.com/office/drawing/2014/main" id="{3FA6F3C4-4FD6-4976-94FE-15924CB65F66}"/>
                </a:ext>
              </a:extLst>
            </p:cNvPr>
            <p:cNvCxnSpPr>
              <a:cxnSpLocks/>
            </p:cNvCxnSpPr>
            <p:nvPr/>
          </p:nvCxnSpPr>
          <p:spPr>
            <a:xfrm>
              <a:off x="6781800" y="4561183"/>
              <a:ext cx="0" cy="228600"/>
            </a:xfrm>
            <a:prstGeom prst="line">
              <a:avLst/>
            </a:prstGeom>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E07D77B3-ED9B-41A5-8F53-35B536A733C1}"/>
                </a:ext>
              </a:extLst>
            </p:cNvPr>
            <p:cNvSpPr txBox="1"/>
            <p:nvPr/>
          </p:nvSpPr>
          <p:spPr>
            <a:xfrm>
              <a:off x="6553200" y="4360384"/>
              <a:ext cx="762000" cy="276999"/>
            </a:xfrm>
            <a:prstGeom prst="rect">
              <a:avLst/>
            </a:prstGeom>
            <a:noFill/>
          </p:spPr>
          <p:txBody>
            <a:bodyPr wrap="square" rtlCol="0">
              <a:spAutoFit/>
            </a:bodyPr>
            <a:lstStyle/>
            <a:p>
              <a:r>
                <a:rPr lang="es-ES" sz="1200" dirty="0"/>
                <a:t>1950</a:t>
              </a:r>
              <a:endParaRPr lang="pt-PT" sz="1200" dirty="0"/>
            </a:p>
          </p:txBody>
        </p:sp>
        <p:sp>
          <p:nvSpPr>
            <p:cNvPr id="42" name="TextBox 41">
              <a:extLst>
                <a:ext uri="{FF2B5EF4-FFF2-40B4-BE49-F238E27FC236}">
                  <a16:creationId xmlns:a16="http://schemas.microsoft.com/office/drawing/2014/main" id="{6019215C-60F4-4F47-AE26-9E88EA5B5835}"/>
                </a:ext>
              </a:extLst>
            </p:cNvPr>
            <p:cNvSpPr txBox="1"/>
            <p:nvPr/>
          </p:nvSpPr>
          <p:spPr>
            <a:xfrm>
              <a:off x="7255351" y="4349215"/>
              <a:ext cx="517049" cy="276999"/>
            </a:xfrm>
            <a:prstGeom prst="rect">
              <a:avLst/>
            </a:prstGeom>
            <a:noFill/>
          </p:spPr>
          <p:txBody>
            <a:bodyPr wrap="square" rtlCol="0">
              <a:spAutoFit/>
            </a:bodyPr>
            <a:lstStyle/>
            <a:p>
              <a:r>
                <a:rPr lang="es-ES" sz="1200" dirty="0"/>
                <a:t>2005</a:t>
              </a:r>
              <a:endParaRPr lang="pt-PT" sz="1200" dirty="0"/>
            </a:p>
          </p:txBody>
        </p:sp>
        <p:sp>
          <p:nvSpPr>
            <p:cNvPr id="44" name="TextBox 43">
              <a:extLst>
                <a:ext uri="{FF2B5EF4-FFF2-40B4-BE49-F238E27FC236}">
                  <a16:creationId xmlns:a16="http://schemas.microsoft.com/office/drawing/2014/main" id="{D3F6E2D1-E6B9-4747-B3F2-3E1D58A44207}"/>
                </a:ext>
              </a:extLst>
            </p:cNvPr>
            <p:cNvSpPr txBox="1"/>
            <p:nvPr/>
          </p:nvSpPr>
          <p:spPr>
            <a:xfrm>
              <a:off x="8216026" y="4343400"/>
              <a:ext cx="517049" cy="276999"/>
            </a:xfrm>
            <a:prstGeom prst="rect">
              <a:avLst/>
            </a:prstGeom>
            <a:noFill/>
          </p:spPr>
          <p:txBody>
            <a:bodyPr wrap="square" rtlCol="0">
              <a:spAutoFit/>
            </a:bodyPr>
            <a:lstStyle/>
            <a:p>
              <a:r>
                <a:rPr lang="es-ES" sz="1200" dirty="0"/>
                <a:t>2100</a:t>
              </a:r>
              <a:endParaRPr lang="pt-PT" sz="1200" dirty="0"/>
            </a:p>
          </p:txBody>
        </p:sp>
        <p:cxnSp>
          <p:nvCxnSpPr>
            <p:cNvPr id="45" name="Straight Connector 44">
              <a:extLst>
                <a:ext uri="{FF2B5EF4-FFF2-40B4-BE49-F238E27FC236}">
                  <a16:creationId xmlns:a16="http://schemas.microsoft.com/office/drawing/2014/main" id="{1F0BA11F-E735-427D-B09F-B86DFCD05B6D}"/>
                </a:ext>
              </a:extLst>
            </p:cNvPr>
            <p:cNvCxnSpPr>
              <a:cxnSpLocks/>
            </p:cNvCxnSpPr>
            <p:nvPr/>
          </p:nvCxnSpPr>
          <p:spPr>
            <a:xfrm>
              <a:off x="7467600" y="4561183"/>
              <a:ext cx="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82B93E7-B31A-4F7F-9455-C0F1E4B7E066}"/>
                </a:ext>
              </a:extLst>
            </p:cNvPr>
            <p:cNvCxnSpPr>
              <a:cxnSpLocks/>
            </p:cNvCxnSpPr>
            <p:nvPr/>
          </p:nvCxnSpPr>
          <p:spPr>
            <a:xfrm>
              <a:off x="8610600" y="4561183"/>
              <a:ext cx="0" cy="228600"/>
            </a:xfrm>
            <a:prstGeom prst="line">
              <a:avLst/>
            </a:prstGeom>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CCCCB10E-287C-4069-BD4E-84A3EF593D0B}"/>
                </a:ext>
              </a:extLst>
            </p:cNvPr>
            <p:cNvSpPr txBox="1"/>
            <p:nvPr/>
          </p:nvSpPr>
          <p:spPr>
            <a:xfrm>
              <a:off x="6705600" y="4727483"/>
              <a:ext cx="925173" cy="276999"/>
            </a:xfrm>
            <a:prstGeom prst="rect">
              <a:avLst/>
            </a:prstGeom>
            <a:noFill/>
          </p:spPr>
          <p:txBody>
            <a:bodyPr wrap="square" rtlCol="0">
              <a:spAutoFit/>
            </a:bodyPr>
            <a:lstStyle/>
            <a:p>
              <a:r>
                <a:rPr lang="es-ES" sz="1200" dirty="0"/>
                <a:t>HISTORICAL</a:t>
              </a:r>
              <a:endParaRPr lang="pt-PT" sz="1200" dirty="0"/>
            </a:p>
          </p:txBody>
        </p:sp>
        <p:sp>
          <p:nvSpPr>
            <p:cNvPr id="48" name="TextBox 47">
              <a:extLst>
                <a:ext uri="{FF2B5EF4-FFF2-40B4-BE49-F238E27FC236}">
                  <a16:creationId xmlns:a16="http://schemas.microsoft.com/office/drawing/2014/main" id="{260A2863-1A28-49D9-AA8F-EEBFA8C32B43}"/>
                </a:ext>
              </a:extLst>
            </p:cNvPr>
            <p:cNvSpPr txBox="1"/>
            <p:nvPr/>
          </p:nvSpPr>
          <p:spPr>
            <a:xfrm>
              <a:off x="7848600" y="4741384"/>
              <a:ext cx="925173" cy="276999"/>
            </a:xfrm>
            <a:prstGeom prst="rect">
              <a:avLst/>
            </a:prstGeom>
            <a:noFill/>
          </p:spPr>
          <p:txBody>
            <a:bodyPr wrap="square" rtlCol="0">
              <a:spAutoFit/>
            </a:bodyPr>
            <a:lstStyle/>
            <a:p>
              <a:r>
                <a:rPr lang="es-ES" sz="1200" dirty="0" err="1"/>
                <a:t>RCP’s</a:t>
              </a:r>
              <a:endParaRPr lang="pt-PT" sz="1200" dirty="0"/>
            </a:p>
          </p:txBody>
        </p:sp>
        <p:sp>
          <p:nvSpPr>
            <p:cNvPr id="52" name="Freeform: Shape 51">
              <a:extLst>
                <a:ext uri="{FF2B5EF4-FFF2-40B4-BE49-F238E27FC236}">
                  <a16:creationId xmlns:a16="http://schemas.microsoft.com/office/drawing/2014/main" id="{09A5F219-99AE-4548-8109-3E82F1B8184D}"/>
                </a:ext>
              </a:extLst>
            </p:cNvPr>
            <p:cNvSpPr/>
            <p:nvPr/>
          </p:nvSpPr>
          <p:spPr>
            <a:xfrm>
              <a:off x="5715000" y="3831595"/>
              <a:ext cx="793931" cy="1543810"/>
            </a:xfrm>
            <a:custGeom>
              <a:avLst/>
              <a:gdLst>
                <a:gd name="connsiteX0" fmla="*/ 793733 w 793931"/>
                <a:gd name="connsiteY0" fmla="*/ 214629 h 2606690"/>
                <a:gd name="connsiteX1" fmla="*/ 659054 w 793931"/>
                <a:gd name="connsiteY1" fmla="*/ 1221177 h 2606690"/>
                <a:gd name="connsiteX2" fmla="*/ 715761 w 793931"/>
                <a:gd name="connsiteY2" fmla="*/ 2461643 h 2606690"/>
                <a:gd name="connsiteX3" fmla="*/ 28189 w 793931"/>
                <a:gd name="connsiteY3" fmla="*/ 2461643 h 2606690"/>
                <a:gd name="connsiteX4" fmla="*/ 120337 w 793931"/>
                <a:gd name="connsiteY4" fmla="*/ 1384210 h 2606690"/>
                <a:gd name="connsiteX5" fmla="*/ 6923 w 793931"/>
                <a:gd name="connsiteY5" fmla="*/ 384749 h 2606690"/>
                <a:gd name="connsiteX6" fmla="*/ 297547 w 793931"/>
                <a:gd name="connsiteY6" fmla="*/ 23243 h 2606690"/>
                <a:gd name="connsiteX7" fmla="*/ 623612 w 793931"/>
                <a:gd name="connsiteY7" fmla="*/ 58684 h 2606690"/>
                <a:gd name="connsiteX8" fmla="*/ 793733 w 793931"/>
                <a:gd name="connsiteY8" fmla="*/ 214629 h 260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3931" h="2606690">
                  <a:moveTo>
                    <a:pt x="793733" y="214629"/>
                  </a:moveTo>
                  <a:cubicBezTo>
                    <a:pt x="799640" y="408378"/>
                    <a:pt x="672049" y="846675"/>
                    <a:pt x="659054" y="1221177"/>
                  </a:cubicBezTo>
                  <a:cubicBezTo>
                    <a:pt x="646059" y="1595679"/>
                    <a:pt x="820905" y="2254899"/>
                    <a:pt x="715761" y="2461643"/>
                  </a:cubicBezTo>
                  <a:cubicBezTo>
                    <a:pt x="610617" y="2668387"/>
                    <a:pt x="127426" y="2641215"/>
                    <a:pt x="28189" y="2461643"/>
                  </a:cubicBezTo>
                  <a:cubicBezTo>
                    <a:pt x="-71048" y="2282071"/>
                    <a:pt x="123881" y="1730359"/>
                    <a:pt x="120337" y="1384210"/>
                  </a:cubicBezTo>
                  <a:cubicBezTo>
                    <a:pt x="116793" y="1038061"/>
                    <a:pt x="-22612" y="611577"/>
                    <a:pt x="6923" y="384749"/>
                  </a:cubicBezTo>
                  <a:cubicBezTo>
                    <a:pt x="36458" y="157921"/>
                    <a:pt x="194766" y="77587"/>
                    <a:pt x="297547" y="23243"/>
                  </a:cubicBezTo>
                  <a:cubicBezTo>
                    <a:pt x="400328" y="-31101"/>
                    <a:pt x="540914" y="22061"/>
                    <a:pt x="623612" y="58684"/>
                  </a:cubicBezTo>
                  <a:cubicBezTo>
                    <a:pt x="706310" y="95307"/>
                    <a:pt x="787826" y="20880"/>
                    <a:pt x="793733" y="214629"/>
                  </a:cubicBezTo>
                  <a:close/>
                </a:path>
              </a:pathLst>
            </a:cu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9" name="Arrow: Right 58">
              <a:extLst>
                <a:ext uri="{FF2B5EF4-FFF2-40B4-BE49-F238E27FC236}">
                  <a16:creationId xmlns:a16="http://schemas.microsoft.com/office/drawing/2014/main" id="{33D06461-EE1D-4A86-86B2-A59DDAB1E043}"/>
                </a:ext>
              </a:extLst>
            </p:cNvPr>
            <p:cNvSpPr/>
            <p:nvPr/>
          </p:nvSpPr>
          <p:spPr>
            <a:xfrm>
              <a:off x="6934200" y="5739699"/>
              <a:ext cx="838200" cy="144333"/>
            </a:xfrm>
            <a:prstGeom prst="rightArrow">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t-PT" sz="1200" dirty="0"/>
            </a:p>
          </p:txBody>
        </p:sp>
        <p:sp>
          <p:nvSpPr>
            <p:cNvPr id="60" name="TextBox 59">
              <a:extLst>
                <a:ext uri="{FF2B5EF4-FFF2-40B4-BE49-F238E27FC236}">
                  <a16:creationId xmlns:a16="http://schemas.microsoft.com/office/drawing/2014/main" id="{448E261D-0574-4697-A775-29D4A802682F}"/>
                </a:ext>
              </a:extLst>
            </p:cNvPr>
            <p:cNvSpPr txBox="1"/>
            <p:nvPr/>
          </p:nvSpPr>
          <p:spPr>
            <a:xfrm>
              <a:off x="6705600" y="5486400"/>
              <a:ext cx="762000" cy="276999"/>
            </a:xfrm>
            <a:prstGeom prst="rect">
              <a:avLst/>
            </a:prstGeom>
            <a:noFill/>
          </p:spPr>
          <p:txBody>
            <a:bodyPr wrap="square" rtlCol="0">
              <a:spAutoFit/>
            </a:bodyPr>
            <a:lstStyle/>
            <a:p>
              <a:r>
                <a:rPr lang="es-ES" sz="1200" dirty="0"/>
                <a:t>1989</a:t>
              </a:r>
              <a:endParaRPr lang="pt-PT" sz="1200" dirty="0"/>
            </a:p>
          </p:txBody>
        </p:sp>
        <p:sp>
          <p:nvSpPr>
            <p:cNvPr id="61" name="TextBox 60">
              <a:extLst>
                <a:ext uri="{FF2B5EF4-FFF2-40B4-BE49-F238E27FC236}">
                  <a16:creationId xmlns:a16="http://schemas.microsoft.com/office/drawing/2014/main" id="{C9E40AE8-62AF-45C0-98C8-B3632A5AF7E4}"/>
                </a:ext>
              </a:extLst>
            </p:cNvPr>
            <p:cNvSpPr txBox="1"/>
            <p:nvPr/>
          </p:nvSpPr>
          <p:spPr>
            <a:xfrm>
              <a:off x="7483951" y="5486400"/>
              <a:ext cx="517049" cy="276999"/>
            </a:xfrm>
            <a:prstGeom prst="rect">
              <a:avLst/>
            </a:prstGeom>
            <a:noFill/>
          </p:spPr>
          <p:txBody>
            <a:bodyPr wrap="square" rtlCol="0">
              <a:spAutoFit/>
            </a:bodyPr>
            <a:lstStyle/>
            <a:p>
              <a:r>
                <a:rPr lang="es-ES" sz="1200" dirty="0"/>
                <a:t>2010</a:t>
              </a:r>
              <a:endParaRPr lang="pt-PT" sz="1200" dirty="0"/>
            </a:p>
          </p:txBody>
        </p:sp>
        <p:sp>
          <p:nvSpPr>
            <p:cNvPr id="62" name="TextBox 61">
              <a:extLst>
                <a:ext uri="{FF2B5EF4-FFF2-40B4-BE49-F238E27FC236}">
                  <a16:creationId xmlns:a16="http://schemas.microsoft.com/office/drawing/2014/main" id="{61723C87-2551-49EC-A056-D64173A4E200}"/>
                </a:ext>
              </a:extLst>
            </p:cNvPr>
            <p:cNvSpPr txBox="1"/>
            <p:nvPr/>
          </p:nvSpPr>
          <p:spPr>
            <a:xfrm>
              <a:off x="6858000" y="5819001"/>
              <a:ext cx="990600" cy="276999"/>
            </a:xfrm>
            <a:prstGeom prst="rect">
              <a:avLst/>
            </a:prstGeom>
            <a:noFill/>
          </p:spPr>
          <p:txBody>
            <a:bodyPr wrap="square" rtlCol="0">
              <a:spAutoFit/>
            </a:bodyPr>
            <a:lstStyle/>
            <a:p>
              <a:r>
                <a:rPr lang="es-ES" sz="1200" dirty="0"/>
                <a:t>EVALUATION</a:t>
              </a:r>
              <a:endParaRPr lang="pt-PT" sz="1200" dirty="0"/>
            </a:p>
          </p:txBody>
        </p:sp>
        <p:cxnSp>
          <p:nvCxnSpPr>
            <p:cNvPr id="63" name="Straight Connector 62">
              <a:extLst>
                <a:ext uri="{FF2B5EF4-FFF2-40B4-BE49-F238E27FC236}">
                  <a16:creationId xmlns:a16="http://schemas.microsoft.com/office/drawing/2014/main" id="{497576B9-55A6-4E11-ABD8-771790D5FFBB}"/>
                </a:ext>
              </a:extLst>
            </p:cNvPr>
            <p:cNvCxnSpPr>
              <a:cxnSpLocks/>
            </p:cNvCxnSpPr>
            <p:nvPr/>
          </p:nvCxnSpPr>
          <p:spPr>
            <a:xfrm>
              <a:off x="7772400" y="5715000"/>
              <a:ext cx="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82F44DC-C106-443F-9A8C-4D1D80C0582A}"/>
                </a:ext>
              </a:extLst>
            </p:cNvPr>
            <p:cNvCxnSpPr>
              <a:cxnSpLocks/>
            </p:cNvCxnSpPr>
            <p:nvPr/>
          </p:nvCxnSpPr>
          <p:spPr>
            <a:xfrm>
              <a:off x="6934200" y="5676900"/>
              <a:ext cx="0" cy="228600"/>
            </a:xfrm>
            <a:prstGeom prst="line">
              <a:avLst/>
            </a:prstGeom>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7FAB6906-F704-47C0-A097-FAE2754D0C35}"/>
                </a:ext>
              </a:extLst>
            </p:cNvPr>
            <p:cNvSpPr txBox="1"/>
            <p:nvPr/>
          </p:nvSpPr>
          <p:spPr>
            <a:xfrm rot="20908521">
              <a:off x="6265398" y="3734828"/>
              <a:ext cx="1058764" cy="276999"/>
            </a:xfrm>
            <a:prstGeom prst="rect">
              <a:avLst/>
            </a:prstGeom>
            <a:noFill/>
          </p:spPr>
          <p:txBody>
            <a:bodyPr wrap="square" rtlCol="0">
              <a:spAutoFit/>
            </a:bodyPr>
            <a:lstStyle/>
            <a:p>
              <a:r>
                <a:rPr lang="es-ES" sz="1200" dirty="0"/>
                <a:t>UNCERTAINTY</a:t>
              </a:r>
              <a:endParaRPr lang="pt-PT" sz="1200" dirty="0"/>
            </a:p>
          </p:txBody>
        </p:sp>
        <p:sp>
          <p:nvSpPr>
            <p:cNvPr id="66" name="Right Brace 65">
              <a:extLst>
                <a:ext uri="{FF2B5EF4-FFF2-40B4-BE49-F238E27FC236}">
                  <a16:creationId xmlns:a16="http://schemas.microsoft.com/office/drawing/2014/main" id="{9129DCDB-59A9-4414-BBAD-F397B2C2D61A}"/>
                </a:ext>
              </a:extLst>
            </p:cNvPr>
            <p:cNvSpPr/>
            <p:nvPr/>
          </p:nvSpPr>
          <p:spPr>
            <a:xfrm>
              <a:off x="6536848" y="5486400"/>
              <a:ext cx="136048" cy="6096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82" name="Rectangle 81">
              <a:extLst>
                <a:ext uri="{FF2B5EF4-FFF2-40B4-BE49-F238E27FC236}">
                  <a16:creationId xmlns:a16="http://schemas.microsoft.com/office/drawing/2014/main" id="{44E96A78-B979-41A4-8C5B-78B3AD198278}"/>
                </a:ext>
              </a:extLst>
            </p:cNvPr>
            <p:cNvSpPr/>
            <p:nvPr/>
          </p:nvSpPr>
          <p:spPr>
            <a:xfrm rot="16200000">
              <a:off x="4385025" y="4656815"/>
              <a:ext cx="635560" cy="2616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rgbClr val="FF0000"/>
                  </a:solidFill>
                </a:rPr>
                <a:t>CMIP5</a:t>
              </a:r>
              <a:endParaRPr lang="pt-PT" sz="1200" b="1" dirty="0">
                <a:solidFill>
                  <a:srgbClr val="FF0000"/>
                </a:solidFill>
              </a:endParaRPr>
            </a:p>
          </p:txBody>
        </p:sp>
        <p:sp>
          <p:nvSpPr>
            <p:cNvPr id="83" name="Left Brace 82">
              <a:extLst>
                <a:ext uri="{FF2B5EF4-FFF2-40B4-BE49-F238E27FC236}">
                  <a16:creationId xmlns:a16="http://schemas.microsoft.com/office/drawing/2014/main" id="{81227F56-8F16-4FDF-8797-76D52EFD30B8}"/>
                </a:ext>
              </a:extLst>
            </p:cNvPr>
            <p:cNvSpPr/>
            <p:nvPr/>
          </p:nvSpPr>
          <p:spPr>
            <a:xfrm>
              <a:off x="4833610" y="4157990"/>
              <a:ext cx="169630" cy="12954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84" name="Rectangle 83">
              <a:extLst>
                <a:ext uri="{FF2B5EF4-FFF2-40B4-BE49-F238E27FC236}">
                  <a16:creationId xmlns:a16="http://schemas.microsoft.com/office/drawing/2014/main" id="{C4DE1F7B-18CF-458F-9BCB-74FC0E5F4B72}"/>
                </a:ext>
              </a:extLst>
            </p:cNvPr>
            <p:cNvSpPr/>
            <p:nvPr/>
          </p:nvSpPr>
          <p:spPr>
            <a:xfrm>
              <a:off x="5003240" y="5181600"/>
              <a:ext cx="635560" cy="2616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a:solidFill>
                    <a:schemeClr val="tx1"/>
                  </a:solidFill>
                </a:rPr>
                <a:t>…</a:t>
              </a:r>
              <a:endParaRPr lang="pt-PT" sz="1200" dirty="0">
                <a:solidFill>
                  <a:schemeClr val="tx1"/>
                </a:solidFill>
              </a:endParaRPr>
            </a:p>
          </p:txBody>
        </p:sp>
      </p:grpSp>
      <p:sp>
        <p:nvSpPr>
          <p:cNvPr id="53" name="Rectangle 52">
            <a:extLst>
              <a:ext uri="{FF2B5EF4-FFF2-40B4-BE49-F238E27FC236}">
                <a16:creationId xmlns:a16="http://schemas.microsoft.com/office/drawing/2014/main" id="{EA4D900C-ED68-BA4C-98A9-5E82A71BFABF}"/>
              </a:ext>
            </a:extLst>
          </p:cNvPr>
          <p:cNvSpPr/>
          <p:nvPr/>
        </p:nvSpPr>
        <p:spPr>
          <a:xfrm>
            <a:off x="7010400" y="152400"/>
            <a:ext cx="1676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22057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17" end="17"/>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
                                            <p:txEl>
                                              <p:pRg st="18" end="18"/>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
                                            <p:txEl>
                                              <p:pRg st="19" end="19"/>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a:t>(2) </a:t>
            </a:r>
            <a:r>
              <a:rPr lang="es-ES_tradnl" dirty="0" err="1"/>
              <a:t>Validation</a:t>
            </a:r>
            <a:endParaRPr lang="es-ES" dirty="0"/>
          </a:p>
        </p:txBody>
      </p:sp>
      <p:sp>
        <p:nvSpPr>
          <p:cNvPr id="3" name="2 Marcador de contenido"/>
          <p:cNvSpPr>
            <a:spLocks noGrp="1"/>
          </p:cNvSpPr>
          <p:nvPr>
            <p:ph idx="1"/>
          </p:nvPr>
        </p:nvSpPr>
        <p:spPr/>
        <p:txBody>
          <a:bodyPr>
            <a:normAutofit fontScale="62500" lnSpcReduction="20000"/>
          </a:bodyPr>
          <a:lstStyle/>
          <a:p>
            <a:r>
              <a:rPr lang="es-ES_tradnl" dirty="0"/>
              <a:t>OBJECTIVE:</a:t>
            </a:r>
          </a:p>
          <a:p>
            <a:pPr lvl="1"/>
            <a:r>
              <a:rPr lang="es-ES_tradnl" dirty="0" err="1"/>
              <a:t>To</a:t>
            </a:r>
            <a:r>
              <a:rPr lang="es-ES_tradnl" dirty="0"/>
              <a:t> </a:t>
            </a:r>
            <a:r>
              <a:rPr lang="es-ES_tradnl" dirty="0" err="1"/>
              <a:t>assess</a:t>
            </a:r>
            <a:r>
              <a:rPr lang="es-ES_tradnl" dirty="0"/>
              <a:t> </a:t>
            </a:r>
            <a:r>
              <a:rPr lang="es-ES_tradnl" dirty="0" err="1"/>
              <a:t>whether</a:t>
            </a:r>
            <a:r>
              <a:rPr lang="es-ES_tradnl" dirty="0"/>
              <a:t> </a:t>
            </a:r>
            <a:r>
              <a:rPr lang="es-ES_tradnl" dirty="0" err="1"/>
              <a:t>the</a:t>
            </a:r>
            <a:r>
              <a:rPr lang="es-ES_tradnl" dirty="0"/>
              <a:t> </a:t>
            </a:r>
            <a:r>
              <a:rPr lang="es-ES_tradnl" dirty="0" err="1"/>
              <a:t>models</a:t>
            </a:r>
            <a:r>
              <a:rPr lang="es-ES_tradnl" dirty="0"/>
              <a:t> reproduce </a:t>
            </a:r>
            <a:r>
              <a:rPr lang="es-ES_tradnl" dirty="0" err="1"/>
              <a:t>the</a:t>
            </a:r>
            <a:r>
              <a:rPr lang="es-ES_tradnl" dirty="0"/>
              <a:t> </a:t>
            </a:r>
            <a:r>
              <a:rPr lang="es-ES_tradnl" dirty="0" err="1"/>
              <a:t>current</a:t>
            </a:r>
            <a:r>
              <a:rPr lang="es-ES_tradnl" dirty="0"/>
              <a:t> </a:t>
            </a:r>
            <a:r>
              <a:rPr lang="es-ES_tradnl" dirty="0" err="1"/>
              <a:t>climate</a:t>
            </a:r>
            <a:r>
              <a:rPr lang="es-ES_tradnl" dirty="0"/>
              <a:t> </a:t>
            </a:r>
            <a:r>
              <a:rPr lang="es-ES_tradnl" dirty="0">
                <a:sym typeface="Wingdings" pitchFamily="2" charset="2"/>
              </a:rPr>
              <a:t> </a:t>
            </a:r>
            <a:r>
              <a:rPr lang="es-ES_tradnl" dirty="0" err="1">
                <a:sym typeface="Wingdings" pitchFamily="2" charset="2"/>
              </a:rPr>
              <a:t>Reliability</a:t>
            </a:r>
            <a:r>
              <a:rPr lang="es-ES_tradnl" dirty="0">
                <a:sym typeface="Wingdings" pitchFamily="2" charset="2"/>
              </a:rPr>
              <a:t> of </a:t>
            </a:r>
            <a:r>
              <a:rPr lang="es-ES_tradnl" dirty="0" err="1">
                <a:sym typeface="Wingdings" pitchFamily="2" charset="2"/>
              </a:rPr>
              <a:t>projections</a:t>
            </a:r>
            <a:r>
              <a:rPr lang="es-ES_tradnl" dirty="0">
                <a:sym typeface="Wingdings" pitchFamily="2" charset="2"/>
              </a:rPr>
              <a:t>.</a:t>
            </a:r>
            <a:endParaRPr lang="es-ES_tradnl" dirty="0"/>
          </a:p>
          <a:p>
            <a:pPr lvl="1"/>
            <a:r>
              <a:rPr lang="es-ES_tradnl" dirty="0" err="1"/>
              <a:t>By</a:t>
            </a:r>
            <a:r>
              <a:rPr lang="es-ES_tradnl" dirty="0"/>
              <a:t> </a:t>
            </a:r>
            <a:r>
              <a:rPr lang="es-ES_tradnl" dirty="0" err="1"/>
              <a:t>comparing</a:t>
            </a:r>
            <a:r>
              <a:rPr lang="es-ES_tradnl" dirty="0"/>
              <a:t> </a:t>
            </a:r>
            <a:r>
              <a:rPr lang="es-ES_tradnl" dirty="0" err="1"/>
              <a:t>the</a:t>
            </a:r>
            <a:r>
              <a:rPr lang="es-ES_tradnl" dirty="0"/>
              <a:t> </a:t>
            </a:r>
            <a:r>
              <a:rPr lang="es-ES_tradnl" dirty="0" err="1"/>
              <a:t>simulations</a:t>
            </a:r>
            <a:r>
              <a:rPr lang="es-ES_tradnl" dirty="0"/>
              <a:t> </a:t>
            </a:r>
            <a:r>
              <a:rPr lang="es-ES_tradnl" dirty="0" err="1"/>
              <a:t>with</a:t>
            </a:r>
            <a:r>
              <a:rPr lang="es-ES_tradnl" dirty="0"/>
              <a:t> </a:t>
            </a:r>
            <a:r>
              <a:rPr lang="es-ES_tradnl" dirty="0" err="1"/>
              <a:t>gridded</a:t>
            </a:r>
            <a:r>
              <a:rPr lang="es-ES_tradnl" dirty="0"/>
              <a:t> </a:t>
            </a:r>
            <a:r>
              <a:rPr lang="es-ES_tradnl" dirty="0" err="1"/>
              <a:t>observations</a:t>
            </a:r>
            <a:r>
              <a:rPr lang="es-ES_tradnl" dirty="0"/>
              <a:t>.</a:t>
            </a:r>
          </a:p>
          <a:p>
            <a:pPr lvl="1"/>
            <a:endParaRPr lang="es-ES_tradnl" dirty="0"/>
          </a:p>
          <a:p>
            <a:r>
              <a:rPr lang="es-ES_tradnl" dirty="0" err="1"/>
              <a:t>Datasets</a:t>
            </a:r>
            <a:r>
              <a:rPr lang="es-ES_tradnl" dirty="0"/>
              <a:t>:</a:t>
            </a:r>
          </a:p>
          <a:p>
            <a:pPr lvl="1"/>
            <a:r>
              <a:rPr lang="es-ES_tradnl" dirty="0" err="1"/>
              <a:t>Hindcast</a:t>
            </a:r>
            <a:r>
              <a:rPr lang="es-ES_tradnl" dirty="0"/>
              <a:t> (ERA-INTERIM + RCM) </a:t>
            </a:r>
            <a:r>
              <a:rPr lang="es-ES_tradnl" dirty="0">
                <a:sym typeface="Wingdings" pitchFamily="2" charset="2"/>
              </a:rPr>
              <a:t> </a:t>
            </a:r>
            <a:r>
              <a:rPr lang="es-ES_tradnl" dirty="0" err="1"/>
              <a:t>Evaluation</a:t>
            </a:r>
            <a:r>
              <a:rPr lang="es-ES_tradnl" dirty="0"/>
              <a:t> of </a:t>
            </a:r>
            <a:r>
              <a:rPr lang="es-ES_tradnl" dirty="0" err="1"/>
              <a:t>the</a:t>
            </a:r>
            <a:r>
              <a:rPr lang="es-ES_tradnl" dirty="0"/>
              <a:t> </a:t>
            </a:r>
            <a:r>
              <a:rPr lang="es-ES_tradnl" dirty="0" err="1"/>
              <a:t>downscaling</a:t>
            </a:r>
            <a:r>
              <a:rPr lang="es-ES_tradnl" dirty="0"/>
              <a:t> </a:t>
            </a:r>
            <a:r>
              <a:rPr lang="es-ES_tradnl" dirty="0" err="1"/>
              <a:t>method</a:t>
            </a:r>
            <a:r>
              <a:rPr lang="es-ES_tradnl" dirty="0"/>
              <a:t>.</a:t>
            </a:r>
          </a:p>
          <a:p>
            <a:pPr lvl="1"/>
            <a:r>
              <a:rPr lang="es-ES_tradnl" dirty="0" err="1"/>
              <a:t>Historical</a:t>
            </a:r>
            <a:r>
              <a:rPr lang="es-ES_tradnl" dirty="0"/>
              <a:t> (GCM + RCM) --&gt; </a:t>
            </a:r>
            <a:r>
              <a:rPr lang="es-ES_tradnl" dirty="0" err="1"/>
              <a:t>Evaluation</a:t>
            </a:r>
            <a:r>
              <a:rPr lang="es-ES_tradnl" dirty="0"/>
              <a:t> Global + </a:t>
            </a:r>
            <a:r>
              <a:rPr lang="es-ES_tradnl" dirty="0" err="1"/>
              <a:t>Downscaling</a:t>
            </a:r>
            <a:r>
              <a:rPr lang="es-ES_tradnl" dirty="0"/>
              <a:t>.</a:t>
            </a:r>
          </a:p>
          <a:p>
            <a:pPr lvl="1"/>
            <a:endParaRPr lang="es-ES_tradnl" dirty="0"/>
          </a:p>
          <a:p>
            <a:r>
              <a:rPr lang="es-ES_tradnl" dirty="0" err="1"/>
              <a:t>Validation</a:t>
            </a:r>
            <a:r>
              <a:rPr lang="es-ES_tradnl" dirty="0"/>
              <a:t> </a:t>
            </a:r>
            <a:r>
              <a:rPr lang="es-ES_tradnl" dirty="0" err="1"/>
              <a:t>exercises</a:t>
            </a:r>
            <a:r>
              <a:rPr lang="es-ES_tradnl" dirty="0"/>
              <a:t>: </a:t>
            </a:r>
          </a:p>
          <a:p>
            <a:pPr lvl="1"/>
            <a:r>
              <a:rPr lang="es-ES_tradnl" dirty="0"/>
              <a:t>EUR: </a:t>
            </a:r>
            <a:r>
              <a:rPr lang="es-ES_tradnl" dirty="0" err="1"/>
              <a:t>Spatial</a:t>
            </a:r>
            <a:r>
              <a:rPr lang="es-ES_tradnl" dirty="0"/>
              <a:t> </a:t>
            </a:r>
            <a:r>
              <a:rPr lang="es-ES_tradnl" dirty="0" err="1"/>
              <a:t>patterns</a:t>
            </a:r>
            <a:r>
              <a:rPr lang="es-ES_tradnl" dirty="0"/>
              <a:t> of </a:t>
            </a:r>
            <a:r>
              <a:rPr lang="es-ES_tradnl" dirty="0" err="1"/>
              <a:t>seasonal</a:t>
            </a:r>
            <a:r>
              <a:rPr lang="es-ES_tradnl" dirty="0"/>
              <a:t> </a:t>
            </a:r>
            <a:r>
              <a:rPr lang="es-ES_tradnl" dirty="0" err="1"/>
              <a:t>means</a:t>
            </a:r>
            <a:r>
              <a:rPr lang="es-ES_tradnl" dirty="0"/>
              <a:t> (</a:t>
            </a:r>
            <a:r>
              <a:rPr lang="es-ES_tradnl" dirty="0" err="1"/>
              <a:t>climatology</a:t>
            </a:r>
            <a:r>
              <a:rPr lang="es-ES_tradnl" dirty="0"/>
              <a:t>).</a:t>
            </a:r>
          </a:p>
          <a:p>
            <a:pPr lvl="1"/>
            <a:r>
              <a:rPr lang="es-ES_tradnl" dirty="0"/>
              <a:t>EUR: </a:t>
            </a:r>
            <a:r>
              <a:rPr lang="es-ES_tradnl" dirty="0" err="1"/>
              <a:t>Spatial</a:t>
            </a:r>
            <a:r>
              <a:rPr lang="es-ES_tradnl" dirty="0"/>
              <a:t> </a:t>
            </a:r>
            <a:r>
              <a:rPr lang="es-ES_tradnl" dirty="0" err="1"/>
              <a:t>patterns</a:t>
            </a:r>
            <a:r>
              <a:rPr lang="es-ES_tradnl" dirty="0"/>
              <a:t> of </a:t>
            </a:r>
            <a:r>
              <a:rPr lang="es-ES_tradnl" dirty="0" err="1"/>
              <a:t>seasonal</a:t>
            </a:r>
            <a:r>
              <a:rPr lang="es-ES_tradnl" dirty="0"/>
              <a:t> </a:t>
            </a:r>
            <a:r>
              <a:rPr lang="es-ES_tradnl" dirty="0" err="1"/>
              <a:t>trends</a:t>
            </a:r>
            <a:endParaRPr lang="es-ES_tradnl" dirty="0"/>
          </a:p>
          <a:p>
            <a:pPr marL="457200" lvl="1" indent="0">
              <a:buNone/>
            </a:pPr>
            <a:endParaRPr lang="es-ES_tradnl" dirty="0"/>
          </a:p>
          <a:p>
            <a:pPr lvl="1"/>
            <a:r>
              <a:rPr lang="es-ES_tradnl" dirty="0"/>
              <a:t>REG: </a:t>
            </a:r>
            <a:r>
              <a:rPr lang="es-ES_tradnl" dirty="0" err="1"/>
              <a:t>Annual</a:t>
            </a:r>
            <a:r>
              <a:rPr lang="es-ES_tradnl" dirty="0"/>
              <a:t> </a:t>
            </a:r>
            <a:r>
              <a:rPr lang="es-ES_tradnl" dirty="0" err="1"/>
              <a:t>cycle</a:t>
            </a:r>
            <a:endParaRPr lang="es-ES_tradnl" dirty="0"/>
          </a:p>
          <a:p>
            <a:pPr lvl="1"/>
            <a:r>
              <a:rPr lang="es-ES_tradnl" dirty="0"/>
              <a:t>REG: </a:t>
            </a:r>
            <a:r>
              <a:rPr lang="es-ES_tradnl" dirty="0" err="1"/>
              <a:t>Seasonal</a:t>
            </a:r>
            <a:r>
              <a:rPr lang="es-ES_tradnl" dirty="0"/>
              <a:t> </a:t>
            </a:r>
            <a:r>
              <a:rPr lang="es-ES_tradnl" dirty="0" err="1"/>
              <a:t>trends</a:t>
            </a:r>
            <a:endParaRPr lang="es-ES_tradnl" dirty="0"/>
          </a:p>
          <a:p>
            <a:pPr lvl="1"/>
            <a:endParaRPr lang="es-ES_tradnl" dirty="0"/>
          </a:p>
          <a:p>
            <a:pPr lvl="1"/>
            <a:r>
              <a:rPr lang="es-ES_tradnl" dirty="0" err="1"/>
              <a:t>Interannual</a:t>
            </a:r>
            <a:r>
              <a:rPr lang="es-ES_tradnl" dirty="0"/>
              <a:t> </a:t>
            </a:r>
            <a:r>
              <a:rPr lang="es-ES_tradnl" dirty="0" err="1"/>
              <a:t>variability</a:t>
            </a:r>
            <a:endParaRPr lang="es-ES_tradnl" dirty="0"/>
          </a:p>
          <a:p>
            <a:endParaRPr lang="es-ES" dirty="0"/>
          </a:p>
        </p:txBody>
      </p:sp>
      <p:sp>
        <p:nvSpPr>
          <p:cNvPr id="5" name="Rectangle 4">
            <a:extLst>
              <a:ext uri="{FF2B5EF4-FFF2-40B4-BE49-F238E27FC236}">
                <a16:creationId xmlns:a16="http://schemas.microsoft.com/office/drawing/2014/main" id="{D52B8997-354E-4610-88BB-37A57615885F}"/>
              </a:ext>
            </a:extLst>
          </p:cNvPr>
          <p:cNvSpPr>
            <a:spLocks noChangeArrowheads="1"/>
          </p:cNvSpPr>
          <p:nvPr/>
        </p:nvSpPr>
        <p:spPr bwMode="auto">
          <a:xfrm>
            <a:off x="4738416" y="6381424"/>
            <a:ext cx="175228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GB" sz="1100" b="1" dirty="0">
                <a:solidFill>
                  <a:srgbClr val="507D2B"/>
                </a:solidFill>
                <a:ea typeface="Lato Light" panose="020F0502020204030203" pitchFamily="34" charset="0"/>
                <a:cs typeface="Lato Light" panose="020F0502020204030203" pitchFamily="34" charset="0"/>
              </a:rPr>
              <a:t>2</a:t>
            </a:r>
            <a:r>
              <a:rPr lang="en-GB" sz="1100" b="1" baseline="30000" dirty="0">
                <a:solidFill>
                  <a:srgbClr val="507D2B"/>
                </a:solidFill>
                <a:ea typeface="Lato Light" panose="020F0502020204030203" pitchFamily="34" charset="0"/>
                <a:cs typeface="Lato Light" panose="020F0502020204030203" pitchFamily="34" charset="0"/>
              </a:rPr>
              <a:t>nd</a:t>
            </a:r>
            <a:r>
              <a:rPr lang="en-GB" sz="1100" b="1" dirty="0">
                <a:solidFill>
                  <a:srgbClr val="507D2B"/>
                </a:solidFill>
                <a:ea typeface="Lato Light" panose="020F0502020204030203" pitchFamily="34" charset="0"/>
                <a:cs typeface="Lato Light" panose="020F0502020204030203" pitchFamily="34" charset="0"/>
              </a:rPr>
              <a:t> General Meeting</a:t>
            </a:r>
            <a:endParaRPr lang="en-GB" sz="1100" dirty="0">
              <a:solidFill>
                <a:srgbClr val="507D2B"/>
              </a:solidFill>
              <a:ea typeface="Lato Light" panose="020F0502020204030203" pitchFamily="34" charset="0"/>
              <a:cs typeface="Lato Light" panose="020F0502020204030203" pitchFamily="34" charset="0"/>
            </a:endParaRPr>
          </a:p>
        </p:txBody>
      </p:sp>
      <p:sp>
        <p:nvSpPr>
          <p:cNvPr id="6" name="Rectangle 5">
            <a:extLst>
              <a:ext uri="{FF2B5EF4-FFF2-40B4-BE49-F238E27FC236}">
                <a16:creationId xmlns:a16="http://schemas.microsoft.com/office/drawing/2014/main" id="{E553257F-7A4F-9E47-A9FB-9B9A2CCAF317}"/>
              </a:ext>
            </a:extLst>
          </p:cNvPr>
          <p:cNvSpPr/>
          <p:nvPr/>
        </p:nvSpPr>
        <p:spPr>
          <a:xfrm>
            <a:off x="7010400" y="152400"/>
            <a:ext cx="1676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1489125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51C5B8-2EB7-480B-AE8B-2FC8A3336B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439" y="3075809"/>
            <a:ext cx="4217204" cy="3162903"/>
          </a:xfrm>
          <a:prstGeom prst="rect">
            <a:avLst/>
          </a:prstGeom>
        </p:spPr>
      </p:pic>
      <p:sp>
        <p:nvSpPr>
          <p:cNvPr id="2" name="1 Título"/>
          <p:cNvSpPr>
            <a:spLocks noGrp="1"/>
          </p:cNvSpPr>
          <p:nvPr>
            <p:ph type="title"/>
          </p:nvPr>
        </p:nvSpPr>
        <p:spPr/>
        <p:txBody>
          <a:bodyPr/>
          <a:lstStyle/>
          <a:p>
            <a:r>
              <a:rPr lang="es-ES_tradnl" dirty="0"/>
              <a:t>(2) </a:t>
            </a:r>
            <a:r>
              <a:rPr lang="es-ES_tradnl" dirty="0" err="1"/>
              <a:t>Validation</a:t>
            </a:r>
            <a:endParaRPr lang="es-ES" dirty="0"/>
          </a:p>
        </p:txBody>
      </p:sp>
      <p:sp>
        <p:nvSpPr>
          <p:cNvPr id="3" name="2 Marcador de contenido"/>
          <p:cNvSpPr>
            <a:spLocks noGrp="1"/>
          </p:cNvSpPr>
          <p:nvPr>
            <p:ph idx="1"/>
          </p:nvPr>
        </p:nvSpPr>
        <p:spPr/>
        <p:txBody>
          <a:bodyPr>
            <a:normAutofit/>
          </a:bodyPr>
          <a:lstStyle/>
          <a:p>
            <a:r>
              <a:rPr lang="es-ES" dirty="0"/>
              <a:t>EUR: </a:t>
            </a:r>
            <a:r>
              <a:rPr lang="es-ES" dirty="0" err="1"/>
              <a:t>European</a:t>
            </a:r>
            <a:r>
              <a:rPr lang="es-ES" dirty="0"/>
              <a:t> </a:t>
            </a:r>
            <a:r>
              <a:rPr lang="es-ES" dirty="0" err="1"/>
              <a:t>level</a:t>
            </a:r>
            <a:r>
              <a:rPr lang="es-ES" dirty="0"/>
              <a:t> (PRECIPITATION)</a:t>
            </a:r>
          </a:p>
          <a:p>
            <a:pPr lvl="1"/>
            <a:r>
              <a:rPr lang="es-ES" dirty="0" err="1"/>
              <a:t>Spatial</a:t>
            </a:r>
            <a:r>
              <a:rPr lang="es-ES" dirty="0"/>
              <a:t> </a:t>
            </a:r>
            <a:r>
              <a:rPr lang="es-ES" dirty="0" err="1"/>
              <a:t>patterns</a:t>
            </a:r>
            <a:r>
              <a:rPr lang="es-ES" dirty="0"/>
              <a:t> </a:t>
            </a:r>
            <a:r>
              <a:rPr lang="es-ES" dirty="0" err="1"/>
              <a:t>of</a:t>
            </a:r>
            <a:r>
              <a:rPr lang="es-ES" dirty="0"/>
              <a:t> </a:t>
            </a:r>
            <a:r>
              <a:rPr lang="es-ES" dirty="0" err="1"/>
              <a:t>seasonal</a:t>
            </a:r>
            <a:r>
              <a:rPr lang="es-ES" dirty="0"/>
              <a:t> mean</a:t>
            </a:r>
          </a:p>
        </p:txBody>
      </p:sp>
      <p:sp>
        <p:nvSpPr>
          <p:cNvPr id="5" name="Rectangle 4">
            <a:extLst>
              <a:ext uri="{FF2B5EF4-FFF2-40B4-BE49-F238E27FC236}">
                <a16:creationId xmlns:a16="http://schemas.microsoft.com/office/drawing/2014/main" id="{D52B8997-354E-4610-88BB-37A57615885F}"/>
              </a:ext>
            </a:extLst>
          </p:cNvPr>
          <p:cNvSpPr>
            <a:spLocks noChangeArrowheads="1"/>
          </p:cNvSpPr>
          <p:nvPr/>
        </p:nvSpPr>
        <p:spPr bwMode="auto">
          <a:xfrm>
            <a:off x="4738416" y="6381424"/>
            <a:ext cx="175228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GB" sz="1100" b="1" dirty="0">
                <a:solidFill>
                  <a:srgbClr val="507D2B"/>
                </a:solidFill>
                <a:ea typeface="Lato Light" panose="020F0502020204030203" pitchFamily="34" charset="0"/>
                <a:cs typeface="Lato Light" panose="020F0502020204030203" pitchFamily="34" charset="0"/>
              </a:rPr>
              <a:t>2</a:t>
            </a:r>
            <a:r>
              <a:rPr lang="en-GB" sz="1100" b="1" baseline="30000" dirty="0">
                <a:solidFill>
                  <a:srgbClr val="507D2B"/>
                </a:solidFill>
                <a:ea typeface="Lato Light" panose="020F0502020204030203" pitchFamily="34" charset="0"/>
                <a:cs typeface="Lato Light" panose="020F0502020204030203" pitchFamily="34" charset="0"/>
              </a:rPr>
              <a:t>nd</a:t>
            </a:r>
            <a:r>
              <a:rPr lang="en-GB" sz="1100" b="1" dirty="0">
                <a:solidFill>
                  <a:srgbClr val="507D2B"/>
                </a:solidFill>
                <a:ea typeface="Lato Light" panose="020F0502020204030203" pitchFamily="34" charset="0"/>
                <a:cs typeface="Lato Light" panose="020F0502020204030203" pitchFamily="34" charset="0"/>
              </a:rPr>
              <a:t> General Meeting</a:t>
            </a:r>
            <a:endParaRPr lang="en-GB" sz="1100" dirty="0">
              <a:solidFill>
                <a:srgbClr val="507D2B"/>
              </a:solidFill>
              <a:ea typeface="Lato Light" panose="020F0502020204030203" pitchFamily="34" charset="0"/>
              <a:cs typeface="Lato Light" panose="020F0502020204030203" pitchFamily="34" charset="0"/>
            </a:endParaRPr>
          </a:p>
        </p:txBody>
      </p:sp>
      <p:sp>
        <p:nvSpPr>
          <p:cNvPr id="7" name="Rectangle 6">
            <a:extLst>
              <a:ext uri="{FF2B5EF4-FFF2-40B4-BE49-F238E27FC236}">
                <a16:creationId xmlns:a16="http://schemas.microsoft.com/office/drawing/2014/main" id="{6D912D08-5E5E-4A3C-A6A0-B3EDFBC78A4C}"/>
              </a:ext>
            </a:extLst>
          </p:cNvPr>
          <p:cNvSpPr/>
          <p:nvPr/>
        </p:nvSpPr>
        <p:spPr>
          <a:xfrm>
            <a:off x="1981200" y="2895600"/>
            <a:ext cx="9906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E-OBS</a:t>
            </a:r>
            <a:endParaRPr lang="pt-PT" b="1" dirty="0">
              <a:solidFill>
                <a:schemeClr val="tx1"/>
              </a:solidFill>
            </a:endParaRPr>
          </a:p>
        </p:txBody>
      </p:sp>
      <p:pic>
        <p:nvPicPr>
          <p:cNvPr id="9" name="Picture 8">
            <a:extLst>
              <a:ext uri="{FF2B5EF4-FFF2-40B4-BE49-F238E27FC236}">
                <a16:creationId xmlns:a16="http://schemas.microsoft.com/office/drawing/2014/main" id="{280D1BC1-DA4B-4B4A-88E7-BA502343DF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5193" y="3200400"/>
            <a:ext cx="3759207" cy="2819405"/>
          </a:xfrm>
          <a:prstGeom prst="rect">
            <a:avLst/>
          </a:prstGeom>
        </p:spPr>
      </p:pic>
      <p:sp>
        <p:nvSpPr>
          <p:cNvPr id="10" name="Rectangle 9">
            <a:extLst>
              <a:ext uri="{FF2B5EF4-FFF2-40B4-BE49-F238E27FC236}">
                <a16:creationId xmlns:a16="http://schemas.microsoft.com/office/drawing/2014/main" id="{D7032DBA-C41F-42EC-A895-6D7793808832}"/>
              </a:ext>
            </a:extLst>
          </p:cNvPr>
          <p:cNvSpPr/>
          <p:nvPr/>
        </p:nvSpPr>
        <p:spPr>
          <a:xfrm>
            <a:off x="4953000" y="2857500"/>
            <a:ext cx="3225807"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CORDEX-</a:t>
            </a:r>
            <a:r>
              <a:rPr lang="es-ES" b="1" dirty="0" err="1">
                <a:solidFill>
                  <a:schemeClr val="tx1"/>
                </a:solidFill>
              </a:rPr>
              <a:t>Evaluation</a:t>
            </a:r>
            <a:r>
              <a:rPr lang="es-ES" b="1" dirty="0">
                <a:solidFill>
                  <a:schemeClr val="tx1"/>
                </a:solidFill>
              </a:rPr>
              <a:t> (</a:t>
            </a:r>
            <a:r>
              <a:rPr lang="es-ES" b="1" dirty="0" err="1">
                <a:solidFill>
                  <a:schemeClr val="tx1"/>
                </a:solidFill>
              </a:rPr>
              <a:t>Ens</a:t>
            </a:r>
            <a:r>
              <a:rPr lang="es-ES" b="1" dirty="0">
                <a:solidFill>
                  <a:schemeClr val="tx1"/>
                </a:solidFill>
              </a:rPr>
              <a:t>. Mean)</a:t>
            </a:r>
            <a:endParaRPr lang="pt-PT" b="1" dirty="0">
              <a:solidFill>
                <a:schemeClr val="tx1"/>
              </a:solidFill>
            </a:endParaRPr>
          </a:p>
        </p:txBody>
      </p:sp>
      <p:sp>
        <p:nvSpPr>
          <p:cNvPr id="11" name="Rectangle 10">
            <a:extLst>
              <a:ext uri="{FF2B5EF4-FFF2-40B4-BE49-F238E27FC236}">
                <a16:creationId xmlns:a16="http://schemas.microsoft.com/office/drawing/2014/main" id="{4BD96082-AA23-014E-A5E3-12D5200CE662}"/>
              </a:ext>
            </a:extLst>
          </p:cNvPr>
          <p:cNvSpPr/>
          <p:nvPr/>
        </p:nvSpPr>
        <p:spPr>
          <a:xfrm>
            <a:off x="7010400" y="152400"/>
            <a:ext cx="1676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0054522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a:t>(2) </a:t>
            </a:r>
            <a:r>
              <a:rPr lang="es-ES_tradnl" dirty="0" err="1"/>
              <a:t>Validation</a:t>
            </a:r>
            <a:endParaRPr lang="es-ES" dirty="0"/>
          </a:p>
        </p:txBody>
      </p:sp>
      <p:sp>
        <p:nvSpPr>
          <p:cNvPr id="3" name="2 Marcador de contenido"/>
          <p:cNvSpPr>
            <a:spLocks noGrp="1"/>
          </p:cNvSpPr>
          <p:nvPr>
            <p:ph idx="1"/>
          </p:nvPr>
        </p:nvSpPr>
        <p:spPr>
          <a:xfrm>
            <a:off x="457200" y="1905000"/>
            <a:ext cx="8229600" cy="4191000"/>
          </a:xfrm>
        </p:spPr>
        <p:txBody>
          <a:bodyPr>
            <a:normAutofit/>
          </a:bodyPr>
          <a:lstStyle/>
          <a:p>
            <a:r>
              <a:rPr lang="es-ES" dirty="0"/>
              <a:t>EUR: </a:t>
            </a:r>
            <a:r>
              <a:rPr lang="es-ES" dirty="0" err="1"/>
              <a:t>European</a:t>
            </a:r>
            <a:r>
              <a:rPr lang="es-ES" dirty="0"/>
              <a:t> </a:t>
            </a:r>
            <a:r>
              <a:rPr lang="es-ES" dirty="0" err="1"/>
              <a:t>level</a:t>
            </a:r>
            <a:r>
              <a:rPr lang="es-ES" dirty="0"/>
              <a:t> (PRECIPITATION)</a:t>
            </a:r>
          </a:p>
          <a:p>
            <a:pPr lvl="1"/>
            <a:r>
              <a:rPr lang="es-ES" dirty="0" err="1"/>
              <a:t>Spatial</a:t>
            </a:r>
            <a:r>
              <a:rPr lang="es-ES" dirty="0"/>
              <a:t> </a:t>
            </a:r>
            <a:r>
              <a:rPr lang="es-ES" dirty="0" err="1"/>
              <a:t>patterns</a:t>
            </a:r>
            <a:r>
              <a:rPr lang="es-ES" dirty="0"/>
              <a:t> </a:t>
            </a:r>
            <a:r>
              <a:rPr lang="es-ES" dirty="0" err="1"/>
              <a:t>of</a:t>
            </a:r>
            <a:r>
              <a:rPr lang="es-ES" dirty="0"/>
              <a:t> </a:t>
            </a:r>
            <a:r>
              <a:rPr lang="es-ES" dirty="0" err="1"/>
              <a:t>seasonal</a:t>
            </a:r>
            <a:r>
              <a:rPr lang="es-ES" dirty="0"/>
              <a:t> mean</a:t>
            </a:r>
          </a:p>
        </p:txBody>
      </p:sp>
      <p:sp>
        <p:nvSpPr>
          <p:cNvPr id="5" name="Rectangle 4">
            <a:extLst>
              <a:ext uri="{FF2B5EF4-FFF2-40B4-BE49-F238E27FC236}">
                <a16:creationId xmlns:a16="http://schemas.microsoft.com/office/drawing/2014/main" id="{D52B8997-354E-4610-88BB-37A57615885F}"/>
              </a:ext>
            </a:extLst>
          </p:cNvPr>
          <p:cNvSpPr>
            <a:spLocks noChangeArrowheads="1"/>
          </p:cNvSpPr>
          <p:nvPr/>
        </p:nvSpPr>
        <p:spPr bwMode="auto">
          <a:xfrm>
            <a:off x="4738416" y="6381424"/>
            <a:ext cx="175228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GB" sz="1100" b="1" dirty="0">
                <a:solidFill>
                  <a:srgbClr val="507D2B"/>
                </a:solidFill>
                <a:ea typeface="Lato Light" panose="020F0502020204030203" pitchFamily="34" charset="0"/>
                <a:cs typeface="Lato Light" panose="020F0502020204030203" pitchFamily="34" charset="0"/>
              </a:rPr>
              <a:t>2</a:t>
            </a:r>
            <a:r>
              <a:rPr lang="en-GB" sz="1100" b="1" baseline="30000" dirty="0">
                <a:solidFill>
                  <a:srgbClr val="507D2B"/>
                </a:solidFill>
                <a:ea typeface="Lato Light" panose="020F0502020204030203" pitchFamily="34" charset="0"/>
                <a:cs typeface="Lato Light" panose="020F0502020204030203" pitchFamily="34" charset="0"/>
              </a:rPr>
              <a:t>nd</a:t>
            </a:r>
            <a:r>
              <a:rPr lang="en-GB" sz="1100" b="1" dirty="0">
                <a:solidFill>
                  <a:srgbClr val="507D2B"/>
                </a:solidFill>
                <a:ea typeface="Lato Light" panose="020F0502020204030203" pitchFamily="34" charset="0"/>
                <a:cs typeface="Lato Light" panose="020F0502020204030203" pitchFamily="34" charset="0"/>
              </a:rPr>
              <a:t> General Meeting</a:t>
            </a:r>
            <a:endParaRPr lang="en-GB" sz="1100" dirty="0">
              <a:solidFill>
                <a:srgbClr val="507D2B"/>
              </a:solidFill>
              <a:ea typeface="Lato Light" panose="020F0502020204030203" pitchFamily="34" charset="0"/>
              <a:cs typeface="Lato Light" panose="020F0502020204030203" pitchFamily="34" charset="0"/>
            </a:endParaRPr>
          </a:p>
        </p:txBody>
      </p:sp>
      <p:sp>
        <p:nvSpPr>
          <p:cNvPr id="7" name="Rectangle 6">
            <a:extLst>
              <a:ext uri="{FF2B5EF4-FFF2-40B4-BE49-F238E27FC236}">
                <a16:creationId xmlns:a16="http://schemas.microsoft.com/office/drawing/2014/main" id="{6D912D08-5E5E-4A3C-A6A0-B3EDFBC78A4C}"/>
              </a:ext>
            </a:extLst>
          </p:cNvPr>
          <p:cNvSpPr/>
          <p:nvPr/>
        </p:nvSpPr>
        <p:spPr>
          <a:xfrm>
            <a:off x="1981200" y="2895600"/>
            <a:ext cx="9906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E-OBS</a:t>
            </a:r>
            <a:endParaRPr lang="pt-PT" b="1" dirty="0">
              <a:solidFill>
                <a:schemeClr val="tx1"/>
              </a:solidFill>
            </a:endParaRPr>
          </a:p>
        </p:txBody>
      </p:sp>
      <p:sp>
        <p:nvSpPr>
          <p:cNvPr id="10" name="Rectangle 9">
            <a:extLst>
              <a:ext uri="{FF2B5EF4-FFF2-40B4-BE49-F238E27FC236}">
                <a16:creationId xmlns:a16="http://schemas.microsoft.com/office/drawing/2014/main" id="{D7032DBA-C41F-42EC-A895-6D7793808832}"/>
              </a:ext>
            </a:extLst>
          </p:cNvPr>
          <p:cNvSpPr/>
          <p:nvPr/>
        </p:nvSpPr>
        <p:spPr>
          <a:xfrm>
            <a:off x="4953000" y="2857500"/>
            <a:ext cx="3225807"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CORDEX-</a:t>
            </a:r>
            <a:r>
              <a:rPr lang="es-ES" b="1" dirty="0" err="1">
                <a:solidFill>
                  <a:schemeClr val="tx1"/>
                </a:solidFill>
              </a:rPr>
              <a:t>Evaluation</a:t>
            </a:r>
            <a:r>
              <a:rPr lang="es-ES" b="1" dirty="0">
                <a:solidFill>
                  <a:schemeClr val="tx1"/>
                </a:solidFill>
              </a:rPr>
              <a:t> (</a:t>
            </a:r>
            <a:r>
              <a:rPr lang="es-ES" b="1" dirty="0" err="1">
                <a:solidFill>
                  <a:schemeClr val="tx1"/>
                </a:solidFill>
              </a:rPr>
              <a:t>Ens</a:t>
            </a:r>
            <a:r>
              <a:rPr lang="es-ES" b="1" dirty="0">
                <a:solidFill>
                  <a:schemeClr val="tx1"/>
                </a:solidFill>
              </a:rPr>
              <a:t>. Mean)</a:t>
            </a:r>
            <a:endParaRPr lang="pt-PT" b="1" dirty="0">
              <a:solidFill>
                <a:schemeClr val="tx1"/>
              </a:solidFill>
            </a:endParaRPr>
          </a:p>
        </p:txBody>
      </p:sp>
      <p:pic>
        <p:nvPicPr>
          <p:cNvPr id="12" name="Picture 11">
            <a:extLst>
              <a:ext uri="{FF2B5EF4-FFF2-40B4-BE49-F238E27FC236}">
                <a16:creationId xmlns:a16="http://schemas.microsoft.com/office/drawing/2014/main" id="{88FBF71D-A1CB-4E51-BF44-A3272DBF1C24}"/>
              </a:ext>
            </a:extLst>
          </p:cNvPr>
          <p:cNvPicPr>
            <a:picLocks noChangeAspect="1"/>
          </p:cNvPicPr>
          <p:nvPr/>
        </p:nvPicPr>
        <p:blipFill rotWithShape="1">
          <a:blip r:embed="rId2">
            <a:extLst>
              <a:ext uri="{28A0092B-C50C-407E-A947-70E740481C1C}">
                <a14:useLocalDpi xmlns:a14="http://schemas.microsoft.com/office/drawing/2010/main" val="0"/>
              </a:ext>
            </a:extLst>
          </a:blip>
          <a:srcRect t="2424" b="7693"/>
          <a:stretch/>
        </p:blipFill>
        <p:spPr>
          <a:xfrm>
            <a:off x="609593" y="3149032"/>
            <a:ext cx="4267207" cy="2876636"/>
          </a:xfrm>
          <a:prstGeom prst="rect">
            <a:avLst/>
          </a:prstGeom>
        </p:spPr>
      </p:pic>
      <p:pic>
        <p:nvPicPr>
          <p:cNvPr id="14" name="Picture 13">
            <a:extLst>
              <a:ext uri="{FF2B5EF4-FFF2-40B4-BE49-F238E27FC236}">
                <a16:creationId xmlns:a16="http://schemas.microsoft.com/office/drawing/2014/main" id="{A36FF6CB-10B9-44EC-9B97-D208AF2720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1" y="3200400"/>
            <a:ext cx="3759200" cy="2819400"/>
          </a:xfrm>
          <a:prstGeom prst="rect">
            <a:avLst/>
          </a:prstGeom>
        </p:spPr>
      </p:pic>
      <p:sp>
        <p:nvSpPr>
          <p:cNvPr id="9" name="Rectangle 8">
            <a:extLst>
              <a:ext uri="{FF2B5EF4-FFF2-40B4-BE49-F238E27FC236}">
                <a16:creationId xmlns:a16="http://schemas.microsoft.com/office/drawing/2014/main" id="{6B719CD2-52C9-1645-B66E-0FF906CB9C2C}"/>
              </a:ext>
            </a:extLst>
          </p:cNvPr>
          <p:cNvSpPr/>
          <p:nvPr/>
        </p:nvSpPr>
        <p:spPr>
          <a:xfrm>
            <a:off x="7010400" y="152400"/>
            <a:ext cx="1676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757163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a-ES" dirty="0"/>
              <a:t>Gantt </a:t>
            </a:r>
            <a:r>
              <a:rPr lang="ca-ES" dirty="0" err="1"/>
              <a:t>Diagram</a:t>
            </a:r>
            <a:r>
              <a:rPr lang="ca-ES" dirty="0"/>
              <a:t> of WP2</a:t>
            </a:r>
          </a:p>
        </p:txBody>
      </p:sp>
      <p:sp>
        <p:nvSpPr>
          <p:cNvPr id="3" name="Content Placeholder 2"/>
          <p:cNvSpPr>
            <a:spLocks noGrp="1"/>
          </p:cNvSpPr>
          <p:nvPr>
            <p:ph idx="1"/>
          </p:nvPr>
        </p:nvSpPr>
        <p:spPr/>
        <p:txBody>
          <a:bodyPr/>
          <a:lstStyle/>
          <a:p>
            <a:pPr marL="0" indent="0">
              <a:buNone/>
            </a:pPr>
            <a:endParaRPr lang="ca-ES" dirty="0"/>
          </a:p>
          <a:p>
            <a:pPr marL="0" indent="0">
              <a:buNone/>
            </a:pPr>
            <a:endParaRPr lang="ca-ES" dirty="0"/>
          </a:p>
        </p:txBody>
      </p:sp>
      <p:sp>
        <p:nvSpPr>
          <p:cNvPr id="14" name="TextBox 13"/>
          <p:cNvSpPr txBox="1"/>
          <p:nvPr/>
        </p:nvSpPr>
        <p:spPr>
          <a:xfrm>
            <a:off x="8378372" y="368765"/>
            <a:ext cx="184666" cy="369332"/>
          </a:xfrm>
          <a:prstGeom prst="rect">
            <a:avLst/>
          </a:prstGeom>
          <a:noFill/>
        </p:spPr>
        <p:txBody>
          <a:bodyPr wrap="none" rtlCol="0">
            <a:spAutoFit/>
          </a:bodyPr>
          <a:lstStyle/>
          <a:p>
            <a:endParaRPr lang="ca-ES" dirty="0"/>
          </a:p>
        </p:txBody>
      </p:sp>
      <p:grpSp>
        <p:nvGrpSpPr>
          <p:cNvPr id="23" name="Group 22"/>
          <p:cNvGrpSpPr/>
          <p:nvPr/>
        </p:nvGrpSpPr>
        <p:grpSpPr>
          <a:xfrm>
            <a:off x="457200" y="2629475"/>
            <a:ext cx="8195906" cy="2704525"/>
            <a:chOff x="490894" y="2770207"/>
            <a:chExt cx="8195906" cy="2704525"/>
          </a:xfrm>
        </p:grpSpPr>
        <p:grpSp>
          <p:nvGrpSpPr>
            <p:cNvPr id="5" name="Group 4"/>
            <p:cNvGrpSpPr/>
            <p:nvPr/>
          </p:nvGrpSpPr>
          <p:grpSpPr>
            <a:xfrm>
              <a:off x="490894" y="2770207"/>
              <a:ext cx="8195906" cy="2145303"/>
              <a:chOff x="1969796" y="1899651"/>
              <a:chExt cx="5997510" cy="1529349"/>
            </a:xfrm>
          </p:grpSpPr>
          <p:pic>
            <p:nvPicPr>
              <p:cNvPr id="7" name="Picture 6" descr="gant_wp2focus.png"/>
              <p:cNvPicPr>
                <a:picLocks noChangeAspect="1"/>
              </p:cNvPicPr>
              <p:nvPr/>
            </p:nvPicPr>
            <p:blipFill rotWithShape="1">
              <a:blip r:embed="rId3" cstate="print">
                <a:extLst>
                  <a:ext uri="{28A0092B-C50C-407E-A947-70E740481C1C}">
                    <a14:useLocalDpi xmlns:a14="http://schemas.microsoft.com/office/drawing/2010/main" val="0"/>
                  </a:ext>
                </a:extLst>
              </a:blip>
              <a:srcRect r="33590"/>
              <a:stretch/>
            </p:blipFill>
            <p:spPr>
              <a:xfrm>
                <a:off x="2193202" y="1899651"/>
                <a:ext cx="5774104" cy="295415"/>
              </a:xfrm>
              <a:prstGeom prst="rect">
                <a:avLst/>
              </a:prstGeom>
            </p:spPr>
          </p:pic>
          <p:pic>
            <p:nvPicPr>
              <p:cNvPr id="9" name="Picture 8" descr="wp2_focus.png"/>
              <p:cNvPicPr>
                <a:picLocks noChangeAspect="1"/>
              </p:cNvPicPr>
              <p:nvPr/>
            </p:nvPicPr>
            <p:blipFill rotWithShape="1">
              <a:blip r:embed="rId4" cstate="print">
                <a:extLst>
                  <a:ext uri="{28A0092B-C50C-407E-A947-70E740481C1C}">
                    <a14:useLocalDpi xmlns:a14="http://schemas.microsoft.com/office/drawing/2010/main" val="0"/>
                  </a:ext>
                </a:extLst>
              </a:blip>
              <a:srcRect l="14491" r="28050"/>
              <a:stretch/>
            </p:blipFill>
            <p:spPr>
              <a:xfrm>
                <a:off x="1969796" y="2272105"/>
                <a:ext cx="5997510" cy="1156895"/>
              </a:xfrm>
              <a:prstGeom prst="rect">
                <a:avLst/>
              </a:prstGeom>
            </p:spPr>
          </p:pic>
          <p:sp>
            <p:nvSpPr>
              <p:cNvPr id="10" name="Rectangle 9"/>
              <p:cNvSpPr/>
              <p:nvPr/>
            </p:nvSpPr>
            <p:spPr>
              <a:xfrm>
                <a:off x="4772586" y="2904192"/>
                <a:ext cx="390326" cy="217286"/>
              </a:xfrm>
              <a:prstGeom prst="rect">
                <a:avLst/>
              </a:prstGeom>
              <a:noFill/>
              <a:ln w="38100" cmpd="sng">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ca-ES"/>
              </a:p>
            </p:txBody>
          </p:sp>
        </p:grpSp>
        <p:sp>
          <p:nvSpPr>
            <p:cNvPr id="20" name="TextBox 19"/>
            <p:cNvSpPr txBox="1"/>
            <p:nvPr/>
          </p:nvSpPr>
          <p:spPr>
            <a:xfrm>
              <a:off x="858358" y="5105400"/>
              <a:ext cx="26670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ca-ES" dirty="0"/>
                <a:t>2017</a:t>
              </a:r>
            </a:p>
          </p:txBody>
        </p:sp>
        <p:sp>
          <p:nvSpPr>
            <p:cNvPr id="21" name="TextBox 20"/>
            <p:cNvSpPr txBox="1"/>
            <p:nvPr/>
          </p:nvSpPr>
          <p:spPr>
            <a:xfrm>
              <a:off x="3520926" y="5105400"/>
              <a:ext cx="3870474"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ca-ES" dirty="0"/>
                <a:t>2018</a:t>
              </a:r>
            </a:p>
          </p:txBody>
        </p:sp>
        <p:sp>
          <p:nvSpPr>
            <p:cNvPr id="22" name="TextBox 21"/>
            <p:cNvSpPr txBox="1"/>
            <p:nvPr/>
          </p:nvSpPr>
          <p:spPr>
            <a:xfrm>
              <a:off x="7391400" y="5105400"/>
              <a:ext cx="12954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ca-ES" dirty="0"/>
                <a:t>2019</a:t>
              </a:r>
            </a:p>
          </p:txBody>
        </p:sp>
      </p:grpSp>
      <p:sp>
        <p:nvSpPr>
          <p:cNvPr id="13" name="Rectangle 12"/>
          <p:cNvSpPr/>
          <p:nvPr/>
        </p:nvSpPr>
        <p:spPr>
          <a:xfrm>
            <a:off x="1143000" y="2487254"/>
            <a:ext cx="3742509" cy="1200329"/>
          </a:xfrm>
          <a:prstGeom prst="rect">
            <a:avLst/>
          </a:prstGeom>
          <a:solidFill>
            <a:srgbClr val="FFFFFF"/>
          </a:solidFill>
          <a:ln w="38100" cmpd="sng">
            <a:solidFill>
              <a:srgbClr val="FF0000"/>
            </a:solidFill>
          </a:ln>
        </p:spPr>
        <p:txBody>
          <a:bodyPr wrap="square">
            <a:spAutoFit/>
          </a:bodyPr>
          <a:lstStyle/>
          <a:p>
            <a:pPr algn="just"/>
            <a:r>
              <a:rPr lang="ca-ES" b="1" dirty="0" err="1"/>
              <a:t>Milestone</a:t>
            </a:r>
            <a:r>
              <a:rPr lang="ca-ES" b="1" dirty="0"/>
              <a:t> 2.3: </a:t>
            </a:r>
            <a:r>
              <a:rPr lang="ca-ES" dirty="0" err="1"/>
              <a:t>Availability</a:t>
            </a:r>
            <a:r>
              <a:rPr lang="ca-ES" dirty="0"/>
              <a:t> of </a:t>
            </a:r>
            <a:r>
              <a:rPr lang="ca-ES" dirty="0" err="1"/>
              <a:t>calibrated</a:t>
            </a:r>
            <a:r>
              <a:rPr lang="ca-ES" dirty="0"/>
              <a:t> </a:t>
            </a:r>
            <a:r>
              <a:rPr lang="ca-ES" dirty="0" err="1"/>
              <a:t>phenological</a:t>
            </a:r>
            <a:r>
              <a:rPr lang="ca-ES" dirty="0"/>
              <a:t> </a:t>
            </a:r>
            <a:r>
              <a:rPr lang="ca-ES" dirty="0" err="1"/>
              <a:t>and</a:t>
            </a:r>
            <a:r>
              <a:rPr lang="ca-ES" dirty="0"/>
              <a:t> </a:t>
            </a:r>
            <a:r>
              <a:rPr lang="ca-ES" dirty="0" err="1"/>
              <a:t>irrigation</a:t>
            </a:r>
            <a:r>
              <a:rPr lang="ca-ES" dirty="0"/>
              <a:t> </a:t>
            </a:r>
            <a:r>
              <a:rPr lang="ca-ES" dirty="0" err="1"/>
              <a:t>requirement</a:t>
            </a:r>
            <a:r>
              <a:rPr lang="ca-ES" dirty="0"/>
              <a:t> models for </a:t>
            </a:r>
            <a:r>
              <a:rPr lang="ca-ES" dirty="0" err="1"/>
              <a:t>the</a:t>
            </a:r>
            <a:r>
              <a:rPr lang="ca-ES" dirty="0"/>
              <a:t> </a:t>
            </a:r>
            <a:r>
              <a:rPr lang="ca-ES" dirty="0" err="1"/>
              <a:t>different</a:t>
            </a:r>
            <a:r>
              <a:rPr lang="ca-ES" dirty="0"/>
              <a:t> </a:t>
            </a:r>
            <a:r>
              <a:rPr lang="ca-ES" dirty="0" err="1"/>
              <a:t>demo</a:t>
            </a:r>
            <a:r>
              <a:rPr lang="ca-ES" dirty="0"/>
              <a:t> zones </a:t>
            </a:r>
            <a:r>
              <a:rPr lang="ca-ES" dirty="0" err="1"/>
              <a:t>and</a:t>
            </a:r>
            <a:r>
              <a:rPr lang="ca-ES" dirty="0"/>
              <a:t> cultivars </a:t>
            </a:r>
            <a:r>
              <a:rPr lang="ca-ES" b="1" dirty="0"/>
              <a:t>(IRTA)</a:t>
            </a:r>
          </a:p>
        </p:txBody>
      </p:sp>
      <p:sp>
        <p:nvSpPr>
          <p:cNvPr id="15" name="Rectangle 14"/>
          <p:cNvSpPr/>
          <p:nvPr/>
        </p:nvSpPr>
        <p:spPr>
          <a:xfrm>
            <a:off x="4267200" y="4572000"/>
            <a:ext cx="3429000" cy="1015663"/>
          </a:xfrm>
          <a:prstGeom prst="rect">
            <a:avLst/>
          </a:prstGeom>
          <a:solidFill>
            <a:srgbClr val="FFFFFF"/>
          </a:solidFill>
          <a:ln w="38100" cmpd="sng">
            <a:solidFill>
              <a:srgbClr val="FF0000"/>
            </a:solidFill>
          </a:ln>
        </p:spPr>
        <p:txBody>
          <a:bodyPr wrap="square">
            <a:spAutoFit/>
          </a:bodyPr>
          <a:lstStyle/>
          <a:p>
            <a:pPr algn="just"/>
            <a:r>
              <a:rPr lang="ca-ES" sz="2000" b="1" dirty="0" err="1"/>
              <a:t>Deliverable</a:t>
            </a:r>
            <a:r>
              <a:rPr lang="ca-ES" sz="2000" b="1" dirty="0"/>
              <a:t> 2.4: </a:t>
            </a:r>
            <a:r>
              <a:rPr lang="ca-ES" sz="2000" dirty="0"/>
              <a:t>Report on </a:t>
            </a:r>
            <a:r>
              <a:rPr lang="ca-ES" sz="2000" dirty="0" err="1"/>
              <a:t>the</a:t>
            </a:r>
            <a:r>
              <a:rPr lang="ca-ES" sz="2000" dirty="0"/>
              <a:t> performance of </a:t>
            </a:r>
            <a:r>
              <a:rPr lang="ca-ES" sz="2000" dirty="0" err="1"/>
              <a:t>irrigation</a:t>
            </a:r>
            <a:r>
              <a:rPr lang="ca-ES" sz="2000" dirty="0"/>
              <a:t> </a:t>
            </a:r>
            <a:r>
              <a:rPr lang="ca-ES" sz="2000" dirty="0" err="1"/>
              <a:t>requirements</a:t>
            </a:r>
            <a:r>
              <a:rPr lang="ca-ES" sz="2000" dirty="0"/>
              <a:t> model </a:t>
            </a:r>
            <a:r>
              <a:rPr lang="ca-ES" sz="2000" b="1" dirty="0"/>
              <a:t>(IRTA)</a:t>
            </a:r>
          </a:p>
        </p:txBody>
      </p:sp>
    </p:spTree>
    <p:extLst>
      <p:ext uri="{BB962C8B-B14F-4D97-AF65-F5344CB8AC3E}">
        <p14:creationId xmlns:p14="http://schemas.microsoft.com/office/powerpoint/2010/main" val="6893245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a:t>(2) </a:t>
            </a:r>
            <a:r>
              <a:rPr lang="es-ES_tradnl" dirty="0" err="1"/>
              <a:t>Validation</a:t>
            </a:r>
            <a:endParaRPr lang="es-ES" dirty="0"/>
          </a:p>
        </p:txBody>
      </p:sp>
      <p:sp>
        <p:nvSpPr>
          <p:cNvPr id="3" name="2 Marcador de contenido"/>
          <p:cNvSpPr>
            <a:spLocks noGrp="1"/>
          </p:cNvSpPr>
          <p:nvPr>
            <p:ph idx="1"/>
          </p:nvPr>
        </p:nvSpPr>
        <p:spPr/>
        <p:txBody>
          <a:bodyPr>
            <a:normAutofit/>
          </a:bodyPr>
          <a:lstStyle/>
          <a:p>
            <a:r>
              <a:rPr lang="es-ES" dirty="0"/>
              <a:t>EUR: </a:t>
            </a:r>
            <a:r>
              <a:rPr lang="es-ES" dirty="0" err="1"/>
              <a:t>European</a:t>
            </a:r>
            <a:r>
              <a:rPr lang="es-ES" dirty="0"/>
              <a:t> </a:t>
            </a:r>
            <a:r>
              <a:rPr lang="es-ES" dirty="0" err="1"/>
              <a:t>level</a:t>
            </a:r>
            <a:endParaRPr lang="es-ES" dirty="0"/>
          </a:p>
          <a:p>
            <a:pPr lvl="1"/>
            <a:r>
              <a:rPr lang="es-ES" dirty="0" err="1"/>
              <a:t>Spatial</a:t>
            </a:r>
            <a:r>
              <a:rPr lang="es-ES" dirty="0"/>
              <a:t> </a:t>
            </a:r>
            <a:r>
              <a:rPr lang="es-ES" dirty="0" err="1"/>
              <a:t>patterns</a:t>
            </a:r>
            <a:r>
              <a:rPr lang="es-ES" dirty="0"/>
              <a:t> </a:t>
            </a:r>
            <a:r>
              <a:rPr lang="es-ES" dirty="0" err="1"/>
              <a:t>of</a:t>
            </a:r>
            <a:r>
              <a:rPr lang="es-ES" dirty="0"/>
              <a:t> </a:t>
            </a:r>
            <a:r>
              <a:rPr lang="es-ES" dirty="0" err="1"/>
              <a:t>seasonal</a:t>
            </a:r>
            <a:r>
              <a:rPr lang="es-ES" dirty="0"/>
              <a:t> mean</a:t>
            </a:r>
          </a:p>
        </p:txBody>
      </p:sp>
      <p:sp>
        <p:nvSpPr>
          <p:cNvPr id="5" name="Rectangle 4">
            <a:extLst>
              <a:ext uri="{FF2B5EF4-FFF2-40B4-BE49-F238E27FC236}">
                <a16:creationId xmlns:a16="http://schemas.microsoft.com/office/drawing/2014/main" id="{D52B8997-354E-4610-88BB-37A57615885F}"/>
              </a:ext>
            </a:extLst>
          </p:cNvPr>
          <p:cNvSpPr>
            <a:spLocks noChangeArrowheads="1"/>
          </p:cNvSpPr>
          <p:nvPr/>
        </p:nvSpPr>
        <p:spPr bwMode="auto">
          <a:xfrm>
            <a:off x="4738416" y="6381424"/>
            <a:ext cx="175228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GB" sz="1100" b="1" dirty="0">
                <a:solidFill>
                  <a:srgbClr val="507D2B"/>
                </a:solidFill>
                <a:ea typeface="Lato Light" panose="020F0502020204030203" pitchFamily="34" charset="0"/>
                <a:cs typeface="Lato Light" panose="020F0502020204030203" pitchFamily="34" charset="0"/>
              </a:rPr>
              <a:t>2</a:t>
            </a:r>
            <a:r>
              <a:rPr lang="en-GB" sz="1100" b="1" baseline="30000" dirty="0">
                <a:solidFill>
                  <a:srgbClr val="507D2B"/>
                </a:solidFill>
                <a:ea typeface="Lato Light" panose="020F0502020204030203" pitchFamily="34" charset="0"/>
                <a:cs typeface="Lato Light" panose="020F0502020204030203" pitchFamily="34" charset="0"/>
              </a:rPr>
              <a:t>nd</a:t>
            </a:r>
            <a:r>
              <a:rPr lang="en-GB" sz="1100" b="1" dirty="0">
                <a:solidFill>
                  <a:srgbClr val="507D2B"/>
                </a:solidFill>
                <a:ea typeface="Lato Light" panose="020F0502020204030203" pitchFamily="34" charset="0"/>
                <a:cs typeface="Lato Light" panose="020F0502020204030203" pitchFamily="34" charset="0"/>
              </a:rPr>
              <a:t> General Meeting</a:t>
            </a:r>
            <a:endParaRPr lang="en-GB" sz="1100" dirty="0">
              <a:solidFill>
                <a:srgbClr val="507D2B"/>
              </a:solidFill>
              <a:ea typeface="Lato Light" panose="020F0502020204030203" pitchFamily="34" charset="0"/>
              <a:cs typeface="Lato Light" panose="020F0502020204030203" pitchFamily="34" charset="0"/>
            </a:endParaRPr>
          </a:p>
        </p:txBody>
      </p:sp>
      <p:pic>
        <p:nvPicPr>
          <p:cNvPr id="6" name="Picture 5">
            <a:extLst>
              <a:ext uri="{FF2B5EF4-FFF2-40B4-BE49-F238E27FC236}">
                <a16:creationId xmlns:a16="http://schemas.microsoft.com/office/drawing/2014/main" id="{0C329B40-16B4-48E2-BB70-0414AC47CC53}"/>
              </a:ext>
            </a:extLst>
          </p:cNvPr>
          <p:cNvPicPr>
            <a:picLocks noChangeAspect="1"/>
          </p:cNvPicPr>
          <p:nvPr/>
        </p:nvPicPr>
        <p:blipFill rotWithShape="1">
          <a:blip r:embed="rId2">
            <a:extLst>
              <a:ext uri="{28A0092B-C50C-407E-A947-70E740481C1C}">
                <a14:useLocalDpi xmlns:a14="http://schemas.microsoft.com/office/drawing/2010/main" val="0"/>
              </a:ext>
            </a:extLst>
          </a:blip>
          <a:srcRect b="6977"/>
          <a:stretch/>
        </p:blipFill>
        <p:spPr>
          <a:xfrm>
            <a:off x="584193" y="3047995"/>
            <a:ext cx="4368807" cy="3048005"/>
          </a:xfrm>
          <a:prstGeom prst="rect">
            <a:avLst/>
          </a:prstGeom>
        </p:spPr>
      </p:pic>
      <p:sp>
        <p:nvSpPr>
          <p:cNvPr id="7" name="Rectangle 6">
            <a:extLst>
              <a:ext uri="{FF2B5EF4-FFF2-40B4-BE49-F238E27FC236}">
                <a16:creationId xmlns:a16="http://schemas.microsoft.com/office/drawing/2014/main" id="{6D912D08-5E5E-4A3C-A6A0-B3EDFBC78A4C}"/>
              </a:ext>
            </a:extLst>
          </p:cNvPr>
          <p:cNvSpPr/>
          <p:nvPr/>
        </p:nvSpPr>
        <p:spPr>
          <a:xfrm>
            <a:off x="1981200" y="2895600"/>
            <a:ext cx="9906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E-OBS</a:t>
            </a:r>
            <a:endParaRPr lang="pt-PT" b="1" dirty="0">
              <a:solidFill>
                <a:schemeClr val="tx1"/>
              </a:solidFill>
            </a:endParaRPr>
          </a:p>
        </p:txBody>
      </p:sp>
      <p:sp>
        <p:nvSpPr>
          <p:cNvPr id="10" name="Rectangle 9">
            <a:extLst>
              <a:ext uri="{FF2B5EF4-FFF2-40B4-BE49-F238E27FC236}">
                <a16:creationId xmlns:a16="http://schemas.microsoft.com/office/drawing/2014/main" id="{D7032DBA-C41F-42EC-A895-6D7793808832}"/>
              </a:ext>
            </a:extLst>
          </p:cNvPr>
          <p:cNvSpPr/>
          <p:nvPr/>
        </p:nvSpPr>
        <p:spPr>
          <a:xfrm>
            <a:off x="4953000" y="2857500"/>
            <a:ext cx="3225807"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CORDEX-</a:t>
            </a:r>
            <a:r>
              <a:rPr lang="es-ES" b="1" dirty="0" err="1">
                <a:solidFill>
                  <a:schemeClr val="tx1"/>
                </a:solidFill>
              </a:rPr>
              <a:t>Historical</a:t>
            </a:r>
            <a:r>
              <a:rPr lang="es-ES" b="1" dirty="0">
                <a:solidFill>
                  <a:schemeClr val="tx1"/>
                </a:solidFill>
              </a:rPr>
              <a:t> (</a:t>
            </a:r>
            <a:r>
              <a:rPr lang="es-ES" b="1" dirty="0" err="1">
                <a:solidFill>
                  <a:schemeClr val="tx1"/>
                </a:solidFill>
              </a:rPr>
              <a:t>Ens</a:t>
            </a:r>
            <a:r>
              <a:rPr lang="es-ES" b="1" dirty="0">
                <a:solidFill>
                  <a:schemeClr val="tx1"/>
                </a:solidFill>
              </a:rPr>
              <a:t>. Mean)</a:t>
            </a:r>
            <a:endParaRPr lang="pt-PT" b="1" dirty="0">
              <a:solidFill>
                <a:schemeClr val="tx1"/>
              </a:solidFill>
            </a:endParaRPr>
          </a:p>
        </p:txBody>
      </p:sp>
      <p:pic>
        <p:nvPicPr>
          <p:cNvPr id="8" name="Picture 7">
            <a:extLst>
              <a:ext uri="{FF2B5EF4-FFF2-40B4-BE49-F238E27FC236}">
                <a16:creationId xmlns:a16="http://schemas.microsoft.com/office/drawing/2014/main" id="{36EBCE2D-424E-4669-9ACF-A819B4240C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3200400"/>
            <a:ext cx="3810014" cy="2857510"/>
          </a:xfrm>
          <a:prstGeom prst="rect">
            <a:avLst/>
          </a:prstGeom>
        </p:spPr>
      </p:pic>
      <p:sp>
        <p:nvSpPr>
          <p:cNvPr id="9" name="Rectangle 8">
            <a:extLst>
              <a:ext uri="{FF2B5EF4-FFF2-40B4-BE49-F238E27FC236}">
                <a16:creationId xmlns:a16="http://schemas.microsoft.com/office/drawing/2014/main" id="{367DF6A5-6669-CB4E-9BA7-15BA32E93F87}"/>
              </a:ext>
            </a:extLst>
          </p:cNvPr>
          <p:cNvSpPr/>
          <p:nvPr/>
        </p:nvSpPr>
        <p:spPr>
          <a:xfrm>
            <a:off x="7010400" y="152400"/>
            <a:ext cx="1676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7862443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a:t>(2) </a:t>
            </a:r>
            <a:r>
              <a:rPr lang="es-ES_tradnl" dirty="0" err="1"/>
              <a:t>Validation</a:t>
            </a:r>
            <a:endParaRPr lang="es-ES" dirty="0"/>
          </a:p>
        </p:txBody>
      </p:sp>
      <p:sp>
        <p:nvSpPr>
          <p:cNvPr id="3" name="2 Marcador de contenido"/>
          <p:cNvSpPr>
            <a:spLocks noGrp="1"/>
          </p:cNvSpPr>
          <p:nvPr>
            <p:ph idx="1"/>
          </p:nvPr>
        </p:nvSpPr>
        <p:spPr>
          <a:xfrm>
            <a:off x="457200" y="1905000"/>
            <a:ext cx="8229600" cy="4191000"/>
          </a:xfrm>
        </p:spPr>
        <p:txBody>
          <a:bodyPr>
            <a:normAutofit/>
          </a:bodyPr>
          <a:lstStyle/>
          <a:p>
            <a:r>
              <a:rPr lang="es-ES" dirty="0"/>
              <a:t>EUR: </a:t>
            </a:r>
            <a:r>
              <a:rPr lang="es-ES" dirty="0" err="1"/>
              <a:t>European</a:t>
            </a:r>
            <a:r>
              <a:rPr lang="es-ES" dirty="0"/>
              <a:t> </a:t>
            </a:r>
            <a:r>
              <a:rPr lang="es-ES" dirty="0" err="1"/>
              <a:t>level</a:t>
            </a:r>
            <a:endParaRPr lang="es-ES" dirty="0"/>
          </a:p>
          <a:p>
            <a:pPr lvl="1"/>
            <a:r>
              <a:rPr lang="es-ES" dirty="0" err="1"/>
              <a:t>Spatial</a:t>
            </a:r>
            <a:r>
              <a:rPr lang="es-ES" dirty="0"/>
              <a:t> </a:t>
            </a:r>
            <a:r>
              <a:rPr lang="es-ES" dirty="0" err="1"/>
              <a:t>patterns</a:t>
            </a:r>
            <a:r>
              <a:rPr lang="es-ES" dirty="0"/>
              <a:t> </a:t>
            </a:r>
            <a:r>
              <a:rPr lang="es-ES" dirty="0" err="1"/>
              <a:t>of</a:t>
            </a:r>
            <a:r>
              <a:rPr lang="es-ES" dirty="0"/>
              <a:t> </a:t>
            </a:r>
            <a:r>
              <a:rPr lang="es-ES" dirty="0" err="1"/>
              <a:t>seasonal</a:t>
            </a:r>
            <a:r>
              <a:rPr lang="es-ES" dirty="0"/>
              <a:t> mean</a:t>
            </a:r>
          </a:p>
        </p:txBody>
      </p:sp>
      <p:sp>
        <p:nvSpPr>
          <p:cNvPr id="5" name="Rectangle 4">
            <a:extLst>
              <a:ext uri="{FF2B5EF4-FFF2-40B4-BE49-F238E27FC236}">
                <a16:creationId xmlns:a16="http://schemas.microsoft.com/office/drawing/2014/main" id="{D52B8997-354E-4610-88BB-37A57615885F}"/>
              </a:ext>
            </a:extLst>
          </p:cNvPr>
          <p:cNvSpPr>
            <a:spLocks noChangeArrowheads="1"/>
          </p:cNvSpPr>
          <p:nvPr/>
        </p:nvSpPr>
        <p:spPr bwMode="auto">
          <a:xfrm>
            <a:off x="4738416" y="6381424"/>
            <a:ext cx="175228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GB" sz="1100" b="1" dirty="0">
                <a:solidFill>
                  <a:srgbClr val="507D2B"/>
                </a:solidFill>
                <a:ea typeface="Lato Light" panose="020F0502020204030203" pitchFamily="34" charset="0"/>
                <a:cs typeface="Lato Light" panose="020F0502020204030203" pitchFamily="34" charset="0"/>
              </a:rPr>
              <a:t>2</a:t>
            </a:r>
            <a:r>
              <a:rPr lang="en-GB" sz="1100" b="1" baseline="30000" dirty="0">
                <a:solidFill>
                  <a:srgbClr val="507D2B"/>
                </a:solidFill>
                <a:ea typeface="Lato Light" panose="020F0502020204030203" pitchFamily="34" charset="0"/>
                <a:cs typeface="Lato Light" panose="020F0502020204030203" pitchFamily="34" charset="0"/>
              </a:rPr>
              <a:t>nd</a:t>
            </a:r>
            <a:r>
              <a:rPr lang="en-GB" sz="1100" b="1" dirty="0">
                <a:solidFill>
                  <a:srgbClr val="507D2B"/>
                </a:solidFill>
                <a:ea typeface="Lato Light" panose="020F0502020204030203" pitchFamily="34" charset="0"/>
                <a:cs typeface="Lato Light" panose="020F0502020204030203" pitchFamily="34" charset="0"/>
              </a:rPr>
              <a:t> General Meeting</a:t>
            </a:r>
            <a:endParaRPr lang="en-GB" sz="1100" dirty="0">
              <a:solidFill>
                <a:srgbClr val="507D2B"/>
              </a:solidFill>
              <a:ea typeface="Lato Light" panose="020F0502020204030203" pitchFamily="34" charset="0"/>
              <a:cs typeface="Lato Light" panose="020F0502020204030203" pitchFamily="34" charset="0"/>
            </a:endParaRPr>
          </a:p>
        </p:txBody>
      </p:sp>
      <p:sp>
        <p:nvSpPr>
          <p:cNvPr id="7" name="Rectangle 6">
            <a:extLst>
              <a:ext uri="{FF2B5EF4-FFF2-40B4-BE49-F238E27FC236}">
                <a16:creationId xmlns:a16="http://schemas.microsoft.com/office/drawing/2014/main" id="{6D912D08-5E5E-4A3C-A6A0-B3EDFBC78A4C}"/>
              </a:ext>
            </a:extLst>
          </p:cNvPr>
          <p:cNvSpPr/>
          <p:nvPr/>
        </p:nvSpPr>
        <p:spPr>
          <a:xfrm>
            <a:off x="1981200" y="2895600"/>
            <a:ext cx="9906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E-OBS</a:t>
            </a:r>
            <a:endParaRPr lang="pt-PT" b="1" dirty="0">
              <a:solidFill>
                <a:schemeClr val="tx1"/>
              </a:solidFill>
            </a:endParaRPr>
          </a:p>
        </p:txBody>
      </p:sp>
      <p:sp>
        <p:nvSpPr>
          <p:cNvPr id="10" name="Rectangle 9">
            <a:extLst>
              <a:ext uri="{FF2B5EF4-FFF2-40B4-BE49-F238E27FC236}">
                <a16:creationId xmlns:a16="http://schemas.microsoft.com/office/drawing/2014/main" id="{D7032DBA-C41F-42EC-A895-6D7793808832}"/>
              </a:ext>
            </a:extLst>
          </p:cNvPr>
          <p:cNvSpPr/>
          <p:nvPr/>
        </p:nvSpPr>
        <p:spPr>
          <a:xfrm>
            <a:off x="4953000" y="2857500"/>
            <a:ext cx="3225807"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CORDEX-</a:t>
            </a:r>
            <a:r>
              <a:rPr lang="es-ES" b="1" dirty="0" err="1">
                <a:solidFill>
                  <a:schemeClr val="tx1"/>
                </a:solidFill>
              </a:rPr>
              <a:t>Historical</a:t>
            </a:r>
            <a:r>
              <a:rPr lang="es-ES" b="1" dirty="0">
                <a:solidFill>
                  <a:schemeClr val="tx1"/>
                </a:solidFill>
              </a:rPr>
              <a:t> (</a:t>
            </a:r>
            <a:r>
              <a:rPr lang="es-ES" b="1" dirty="0" err="1">
                <a:solidFill>
                  <a:schemeClr val="tx1"/>
                </a:solidFill>
              </a:rPr>
              <a:t>Ens</a:t>
            </a:r>
            <a:r>
              <a:rPr lang="es-ES" b="1" dirty="0">
                <a:solidFill>
                  <a:schemeClr val="tx1"/>
                </a:solidFill>
              </a:rPr>
              <a:t>. Mean)</a:t>
            </a:r>
            <a:endParaRPr lang="pt-PT" b="1" dirty="0">
              <a:solidFill>
                <a:schemeClr val="tx1"/>
              </a:solidFill>
            </a:endParaRPr>
          </a:p>
        </p:txBody>
      </p:sp>
      <p:pic>
        <p:nvPicPr>
          <p:cNvPr id="12" name="Picture 11">
            <a:extLst>
              <a:ext uri="{FF2B5EF4-FFF2-40B4-BE49-F238E27FC236}">
                <a16:creationId xmlns:a16="http://schemas.microsoft.com/office/drawing/2014/main" id="{88FBF71D-A1CB-4E51-BF44-A3272DBF1C24}"/>
              </a:ext>
            </a:extLst>
          </p:cNvPr>
          <p:cNvPicPr>
            <a:picLocks noChangeAspect="1"/>
          </p:cNvPicPr>
          <p:nvPr/>
        </p:nvPicPr>
        <p:blipFill rotWithShape="1">
          <a:blip r:embed="rId2">
            <a:extLst>
              <a:ext uri="{28A0092B-C50C-407E-A947-70E740481C1C}">
                <a14:useLocalDpi xmlns:a14="http://schemas.microsoft.com/office/drawing/2010/main" val="0"/>
              </a:ext>
            </a:extLst>
          </a:blip>
          <a:srcRect t="2424" b="7693"/>
          <a:stretch/>
        </p:blipFill>
        <p:spPr>
          <a:xfrm>
            <a:off x="609593" y="3149032"/>
            <a:ext cx="4267207" cy="2876636"/>
          </a:xfrm>
          <a:prstGeom prst="rect">
            <a:avLst/>
          </a:prstGeom>
        </p:spPr>
      </p:pic>
      <p:pic>
        <p:nvPicPr>
          <p:cNvPr id="6" name="Picture 5">
            <a:extLst>
              <a:ext uri="{FF2B5EF4-FFF2-40B4-BE49-F238E27FC236}">
                <a16:creationId xmlns:a16="http://schemas.microsoft.com/office/drawing/2014/main" id="{76814A84-7F94-4303-BA5F-13905804A6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1" y="3276601"/>
            <a:ext cx="3657599" cy="2743199"/>
          </a:xfrm>
          <a:prstGeom prst="rect">
            <a:avLst/>
          </a:prstGeom>
        </p:spPr>
      </p:pic>
      <p:sp>
        <p:nvSpPr>
          <p:cNvPr id="9" name="Rectangle 8">
            <a:extLst>
              <a:ext uri="{FF2B5EF4-FFF2-40B4-BE49-F238E27FC236}">
                <a16:creationId xmlns:a16="http://schemas.microsoft.com/office/drawing/2014/main" id="{3AD560E9-E9A1-5D4E-8AC8-D25932515A5E}"/>
              </a:ext>
            </a:extLst>
          </p:cNvPr>
          <p:cNvSpPr/>
          <p:nvPr/>
        </p:nvSpPr>
        <p:spPr>
          <a:xfrm>
            <a:off x="7010400" y="152400"/>
            <a:ext cx="1676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2858570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C939A7-F6DE-4D93-8448-18277D77E5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129331"/>
            <a:ext cx="4064972" cy="3048729"/>
          </a:xfrm>
          <a:prstGeom prst="rect">
            <a:avLst/>
          </a:prstGeom>
        </p:spPr>
      </p:pic>
      <p:sp>
        <p:nvSpPr>
          <p:cNvPr id="2" name="1 Título"/>
          <p:cNvSpPr>
            <a:spLocks noGrp="1"/>
          </p:cNvSpPr>
          <p:nvPr>
            <p:ph type="title"/>
          </p:nvPr>
        </p:nvSpPr>
        <p:spPr/>
        <p:txBody>
          <a:bodyPr/>
          <a:lstStyle/>
          <a:p>
            <a:r>
              <a:rPr lang="es-ES_tradnl" dirty="0"/>
              <a:t>(2) </a:t>
            </a:r>
            <a:r>
              <a:rPr lang="es-ES_tradnl" dirty="0" err="1"/>
              <a:t>Validation</a:t>
            </a:r>
            <a:endParaRPr lang="es-ES" dirty="0"/>
          </a:p>
        </p:txBody>
      </p:sp>
      <p:sp>
        <p:nvSpPr>
          <p:cNvPr id="3" name="2 Marcador de contenido"/>
          <p:cNvSpPr>
            <a:spLocks noGrp="1"/>
          </p:cNvSpPr>
          <p:nvPr>
            <p:ph idx="1"/>
          </p:nvPr>
        </p:nvSpPr>
        <p:spPr/>
        <p:txBody>
          <a:bodyPr>
            <a:normAutofit/>
          </a:bodyPr>
          <a:lstStyle/>
          <a:p>
            <a:r>
              <a:rPr lang="es-ES" dirty="0"/>
              <a:t>EUR: </a:t>
            </a:r>
            <a:r>
              <a:rPr lang="es-ES" dirty="0" err="1"/>
              <a:t>European</a:t>
            </a:r>
            <a:r>
              <a:rPr lang="es-ES" dirty="0"/>
              <a:t> </a:t>
            </a:r>
            <a:r>
              <a:rPr lang="es-ES" dirty="0" err="1"/>
              <a:t>level</a:t>
            </a:r>
            <a:endParaRPr lang="es-ES" dirty="0"/>
          </a:p>
          <a:p>
            <a:pPr lvl="1"/>
            <a:r>
              <a:rPr lang="es-ES" dirty="0" err="1"/>
              <a:t>Spatial</a:t>
            </a:r>
            <a:r>
              <a:rPr lang="es-ES" dirty="0"/>
              <a:t> </a:t>
            </a:r>
            <a:r>
              <a:rPr lang="es-ES" dirty="0" err="1"/>
              <a:t>patterns</a:t>
            </a:r>
            <a:r>
              <a:rPr lang="es-ES" dirty="0"/>
              <a:t> </a:t>
            </a:r>
            <a:r>
              <a:rPr lang="es-ES" dirty="0" err="1"/>
              <a:t>of</a:t>
            </a:r>
            <a:r>
              <a:rPr lang="es-ES" dirty="0"/>
              <a:t> </a:t>
            </a:r>
            <a:r>
              <a:rPr lang="es-ES" dirty="0" err="1"/>
              <a:t>seasonal</a:t>
            </a:r>
            <a:r>
              <a:rPr lang="es-ES" dirty="0"/>
              <a:t> mean</a:t>
            </a:r>
          </a:p>
        </p:txBody>
      </p:sp>
      <p:sp>
        <p:nvSpPr>
          <p:cNvPr id="5" name="Rectangle 4">
            <a:extLst>
              <a:ext uri="{FF2B5EF4-FFF2-40B4-BE49-F238E27FC236}">
                <a16:creationId xmlns:a16="http://schemas.microsoft.com/office/drawing/2014/main" id="{D52B8997-354E-4610-88BB-37A57615885F}"/>
              </a:ext>
            </a:extLst>
          </p:cNvPr>
          <p:cNvSpPr>
            <a:spLocks noChangeArrowheads="1"/>
          </p:cNvSpPr>
          <p:nvPr/>
        </p:nvSpPr>
        <p:spPr bwMode="auto">
          <a:xfrm>
            <a:off x="4738416" y="6381424"/>
            <a:ext cx="175228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GB" sz="1100" b="1" dirty="0">
                <a:solidFill>
                  <a:srgbClr val="507D2B"/>
                </a:solidFill>
                <a:ea typeface="Lato Light" panose="020F0502020204030203" pitchFamily="34" charset="0"/>
                <a:cs typeface="Lato Light" panose="020F0502020204030203" pitchFamily="34" charset="0"/>
              </a:rPr>
              <a:t>2</a:t>
            </a:r>
            <a:r>
              <a:rPr lang="en-GB" sz="1100" b="1" baseline="30000" dirty="0">
                <a:solidFill>
                  <a:srgbClr val="507D2B"/>
                </a:solidFill>
                <a:ea typeface="Lato Light" panose="020F0502020204030203" pitchFamily="34" charset="0"/>
                <a:cs typeface="Lato Light" panose="020F0502020204030203" pitchFamily="34" charset="0"/>
              </a:rPr>
              <a:t>nd</a:t>
            </a:r>
            <a:r>
              <a:rPr lang="en-GB" sz="1100" b="1" dirty="0">
                <a:solidFill>
                  <a:srgbClr val="507D2B"/>
                </a:solidFill>
                <a:ea typeface="Lato Light" panose="020F0502020204030203" pitchFamily="34" charset="0"/>
                <a:cs typeface="Lato Light" panose="020F0502020204030203" pitchFamily="34" charset="0"/>
              </a:rPr>
              <a:t> General Meeting</a:t>
            </a:r>
            <a:endParaRPr lang="en-GB" sz="1100" dirty="0">
              <a:solidFill>
                <a:srgbClr val="507D2B"/>
              </a:solidFill>
              <a:ea typeface="Lato Light" panose="020F0502020204030203" pitchFamily="34" charset="0"/>
              <a:cs typeface="Lato Light" panose="020F0502020204030203" pitchFamily="34" charset="0"/>
            </a:endParaRPr>
          </a:p>
        </p:txBody>
      </p:sp>
      <p:sp>
        <p:nvSpPr>
          <p:cNvPr id="7" name="Rectangle 6">
            <a:extLst>
              <a:ext uri="{FF2B5EF4-FFF2-40B4-BE49-F238E27FC236}">
                <a16:creationId xmlns:a16="http://schemas.microsoft.com/office/drawing/2014/main" id="{6D912D08-5E5E-4A3C-A6A0-B3EDFBC78A4C}"/>
              </a:ext>
            </a:extLst>
          </p:cNvPr>
          <p:cNvSpPr/>
          <p:nvPr/>
        </p:nvSpPr>
        <p:spPr>
          <a:xfrm>
            <a:off x="1981200" y="2895600"/>
            <a:ext cx="9906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E-OBS</a:t>
            </a:r>
            <a:endParaRPr lang="pt-PT" b="1" dirty="0">
              <a:solidFill>
                <a:schemeClr val="tx1"/>
              </a:solidFill>
            </a:endParaRPr>
          </a:p>
        </p:txBody>
      </p:sp>
      <p:sp>
        <p:nvSpPr>
          <p:cNvPr id="10" name="Rectangle 9">
            <a:extLst>
              <a:ext uri="{FF2B5EF4-FFF2-40B4-BE49-F238E27FC236}">
                <a16:creationId xmlns:a16="http://schemas.microsoft.com/office/drawing/2014/main" id="{D7032DBA-C41F-42EC-A895-6D7793808832}"/>
              </a:ext>
            </a:extLst>
          </p:cNvPr>
          <p:cNvSpPr/>
          <p:nvPr/>
        </p:nvSpPr>
        <p:spPr>
          <a:xfrm>
            <a:off x="4953000" y="2857500"/>
            <a:ext cx="3225807"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CORDEX-</a:t>
            </a:r>
            <a:r>
              <a:rPr lang="es-ES" b="1" dirty="0" err="1">
                <a:solidFill>
                  <a:schemeClr val="tx1"/>
                </a:solidFill>
              </a:rPr>
              <a:t>Evaluation</a:t>
            </a:r>
            <a:r>
              <a:rPr lang="es-ES" b="1" dirty="0">
                <a:solidFill>
                  <a:schemeClr val="tx1"/>
                </a:solidFill>
              </a:rPr>
              <a:t> (</a:t>
            </a:r>
            <a:r>
              <a:rPr lang="es-ES" b="1" dirty="0" err="1">
                <a:solidFill>
                  <a:schemeClr val="tx1"/>
                </a:solidFill>
              </a:rPr>
              <a:t>Ens</a:t>
            </a:r>
            <a:r>
              <a:rPr lang="es-ES" b="1" dirty="0">
                <a:solidFill>
                  <a:schemeClr val="tx1"/>
                </a:solidFill>
              </a:rPr>
              <a:t>. Mean)</a:t>
            </a:r>
            <a:endParaRPr lang="pt-PT" b="1" dirty="0">
              <a:solidFill>
                <a:schemeClr val="tx1"/>
              </a:solidFill>
            </a:endParaRPr>
          </a:p>
        </p:txBody>
      </p:sp>
      <p:pic>
        <p:nvPicPr>
          <p:cNvPr id="12" name="Picture 11">
            <a:extLst>
              <a:ext uri="{FF2B5EF4-FFF2-40B4-BE49-F238E27FC236}">
                <a16:creationId xmlns:a16="http://schemas.microsoft.com/office/drawing/2014/main" id="{AC4745A9-EA8E-44F3-8D28-D4A7A7F4B6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8416" y="3268062"/>
            <a:ext cx="3567384" cy="2675538"/>
          </a:xfrm>
          <a:prstGeom prst="rect">
            <a:avLst/>
          </a:prstGeom>
        </p:spPr>
      </p:pic>
      <p:sp>
        <p:nvSpPr>
          <p:cNvPr id="9" name="Rectangle 8">
            <a:extLst>
              <a:ext uri="{FF2B5EF4-FFF2-40B4-BE49-F238E27FC236}">
                <a16:creationId xmlns:a16="http://schemas.microsoft.com/office/drawing/2014/main" id="{AE1D6EA4-5210-BD49-BDCA-F4842763B575}"/>
              </a:ext>
            </a:extLst>
          </p:cNvPr>
          <p:cNvSpPr/>
          <p:nvPr/>
        </p:nvSpPr>
        <p:spPr>
          <a:xfrm>
            <a:off x="7010400" y="152400"/>
            <a:ext cx="1676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7498746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7CFC9F-C06C-4CB5-89CA-D6DDF7CAE5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3069086"/>
            <a:ext cx="4191000" cy="3143250"/>
          </a:xfrm>
          <a:prstGeom prst="rect">
            <a:avLst/>
          </a:prstGeom>
        </p:spPr>
      </p:pic>
      <p:sp>
        <p:nvSpPr>
          <p:cNvPr id="2" name="1 Título"/>
          <p:cNvSpPr>
            <a:spLocks noGrp="1"/>
          </p:cNvSpPr>
          <p:nvPr>
            <p:ph type="title"/>
          </p:nvPr>
        </p:nvSpPr>
        <p:spPr/>
        <p:txBody>
          <a:bodyPr/>
          <a:lstStyle/>
          <a:p>
            <a:r>
              <a:rPr lang="es-ES_tradnl" dirty="0"/>
              <a:t>(2) </a:t>
            </a:r>
            <a:r>
              <a:rPr lang="es-ES_tradnl" dirty="0" err="1"/>
              <a:t>Validation</a:t>
            </a:r>
            <a:endParaRPr lang="es-ES" dirty="0"/>
          </a:p>
        </p:txBody>
      </p:sp>
      <p:sp>
        <p:nvSpPr>
          <p:cNvPr id="3" name="2 Marcador de contenido"/>
          <p:cNvSpPr>
            <a:spLocks noGrp="1"/>
          </p:cNvSpPr>
          <p:nvPr>
            <p:ph idx="1"/>
          </p:nvPr>
        </p:nvSpPr>
        <p:spPr/>
        <p:txBody>
          <a:bodyPr>
            <a:normAutofit/>
          </a:bodyPr>
          <a:lstStyle/>
          <a:p>
            <a:r>
              <a:rPr lang="es-ES" dirty="0"/>
              <a:t>EUR: </a:t>
            </a:r>
            <a:r>
              <a:rPr lang="es-ES" dirty="0" err="1"/>
              <a:t>European</a:t>
            </a:r>
            <a:r>
              <a:rPr lang="es-ES" dirty="0"/>
              <a:t> </a:t>
            </a:r>
            <a:r>
              <a:rPr lang="es-ES" dirty="0" err="1"/>
              <a:t>level</a:t>
            </a:r>
            <a:endParaRPr lang="es-ES" dirty="0"/>
          </a:p>
          <a:p>
            <a:pPr lvl="1"/>
            <a:r>
              <a:rPr lang="es-ES" dirty="0" err="1"/>
              <a:t>Spatial</a:t>
            </a:r>
            <a:r>
              <a:rPr lang="es-ES" dirty="0"/>
              <a:t> </a:t>
            </a:r>
            <a:r>
              <a:rPr lang="es-ES" dirty="0" err="1"/>
              <a:t>patterns</a:t>
            </a:r>
            <a:r>
              <a:rPr lang="es-ES" dirty="0"/>
              <a:t> </a:t>
            </a:r>
            <a:r>
              <a:rPr lang="es-ES" dirty="0" err="1"/>
              <a:t>of</a:t>
            </a:r>
            <a:r>
              <a:rPr lang="es-ES" dirty="0"/>
              <a:t> </a:t>
            </a:r>
            <a:r>
              <a:rPr lang="es-ES" dirty="0" err="1"/>
              <a:t>seasonal</a:t>
            </a:r>
            <a:r>
              <a:rPr lang="es-ES" dirty="0"/>
              <a:t> mean</a:t>
            </a:r>
          </a:p>
        </p:txBody>
      </p:sp>
      <p:sp>
        <p:nvSpPr>
          <p:cNvPr id="5" name="Rectangle 4">
            <a:extLst>
              <a:ext uri="{FF2B5EF4-FFF2-40B4-BE49-F238E27FC236}">
                <a16:creationId xmlns:a16="http://schemas.microsoft.com/office/drawing/2014/main" id="{D52B8997-354E-4610-88BB-37A57615885F}"/>
              </a:ext>
            </a:extLst>
          </p:cNvPr>
          <p:cNvSpPr>
            <a:spLocks noChangeArrowheads="1"/>
          </p:cNvSpPr>
          <p:nvPr/>
        </p:nvSpPr>
        <p:spPr bwMode="auto">
          <a:xfrm>
            <a:off x="4738416" y="6381424"/>
            <a:ext cx="175228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GB" sz="1100" b="1" dirty="0">
                <a:solidFill>
                  <a:srgbClr val="507D2B"/>
                </a:solidFill>
                <a:ea typeface="Lato Light" panose="020F0502020204030203" pitchFamily="34" charset="0"/>
                <a:cs typeface="Lato Light" panose="020F0502020204030203" pitchFamily="34" charset="0"/>
              </a:rPr>
              <a:t>2</a:t>
            </a:r>
            <a:r>
              <a:rPr lang="en-GB" sz="1100" b="1" baseline="30000" dirty="0">
                <a:solidFill>
                  <a:srgbClr val="507D2B"/>
                </a:solidFill>
                <a:ea typeface="Lato Light" panose="020F0502020204030203" pitchFamily="34" charset="0"/>
                <a:cs typeface="Lato Light" panose="020F0502020204030203" pitchFamily="34" charset="0"/>
              </a:rPr>
              <a:t>nd</a:t>
            </a:r>
            <a:r>
              <a:rPr lang="en-GB" sz="1100" b="1" dirty="0">
                <a:solidFill>
                  <a:srgbClr val="507D2B"/>
                </a:solidFill>
                <a:ea typeface="Lato Light" panose="020F0502020204030203" pitchFamily="34" charset="0"/>
                <a:cs typeface="Lato Light" panose="020F0502020204030203" pitchFamily="34" charset="0"/>
              </a:rPr>
              <a:t> General Meeting</a:t>
            </a:r>
            <a:endParaRPr lang="en-GB" sz="1100" dirty="0">
              <a:solidFill>
                <a:srgbClr val="507D2B"/>
              </a:solidFill>
              <a:ea typeface="Lato Light" panose="020F0502020204030203" pitchFamily="34" charset="0"/>
              <a:cs typeface="Lato Light" panose="020F0502020204030203" pitchFamily="34" charset="0"/>
            </a:endParaRPr>
          </a:p>
        </p:txBody>
      </p:sp>
      <p:sp>
        <p:nvSpPr>
          <p:cNvPr id="7" name="Rectangle 6">
            <a:extLst>
              <a:ext uri="{FF2B5EF4-FFF2-40B4-BE49-F238E27FC236}">
                <a16:creationId xmlns:a16="http://schemas.microsoft.com/office/drawing/2014/main" id="{6D912D08-5E5E-4A3C-A6A0-B3EDFBC78A4C}"/>
              </a:ext>
            </a:extLst>
          </p:cNvPr>
          <p:cNvSpPr/>
          <p:nvPr/>
        </p:nvSpPr>
        <p:spPr>
          <a:xfrm>
            <a:off x="1981200" y="2895600"/>
            <a:ext cx="9906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E-OBS</a:t>
            </a:r>
            <a:endParaRPr lang="pt-PT" b="1" dirty="0">
              <a:solidFill>
                <a:schemeClr val="tx1"/>
              </a:solidFill>
            </a:endParaRPr>
          </a:p>
        </p:txBody>
      </p:sp>
      <p:sp>
        <p:nvSpPr>
          <p:cNvPr id="10" name="Rectangle 9">
            <a:extLst>
              <a:ext uri="{FF2B5EF4-FFF2-40B4-BE49-F238E27FC236}">
                <a16:creationId xmlns:a16="http://schemas.microsoft.com/office/drawing/2014/main" id="{D7032DBA-C41F-42EC-A895-6D7793808832}"/>
              </a:ext>
            </a:extLst>
          </p:cNvPr>
          <p:cNvSpPr/>
          <p:nvPr/>
        </p:nvSpPr>
        <p:spPr>
          <a:xfrm>
            <a:off x="4953000" y="2857500"/>
            <a:ext cx="3225807"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CORDEX-</a:t>
            </a:r>
            <a:r>
              <a:rPr lang="es-ES" b="1" dirty="0" err="1">
                <a:solidFill>
                  <a:schemeClr val="tx1"/>
                </a:solidFill>
              </a:rPr>
              <a:t>Evaluation</a:t>
            </a:r>
            <a:r>
              <a:rPr lang="es-ES" b="1" dirty="0">
                <a:solidFill>
                  <a:schemeClr val="tx1"/>
                </a:solidFill>
              </a:rPr>
              <a:t> (</a:t>
            </a:r>
            <a:r>
              <a:rPr lang="es-ES" b="1" dirty="0" err="1">
                <a:solidFill>
                  <a:schemeClr val="tx1"/>
                </a:solidFill>
              </a:rPr>
              <a:t>Ens</a:t>
            </a:r>
            <a:r>
              <a:rPr lang="es-ES" b="1" dirty="0">
                <a:solidFill>
                  <a:schemeClr val="tx1"/>
                </a:solidFill>
              </a:rPr>
              <a:t>. Mean)</a:t>
            </a:r>
            <a:endParaRPr lang="pt-PT" b="1" dirty="0">
              <a:solidFill>
                <a:schemeClr val="tx1"/>
              </a:solidFill>
            </a:endParaRPr>
          </a:p>
        </p:txBody>
      </p:sp>
      <p:pic>
        <p:nvPicPr>
          <p:cNvPr id="14" name="Picture 13">
            <a:extLst>
              <a:ext uri="{FF2B5EF4-FFF2-40B4-BE49-F238E27FC236}">
                <a16:creationId xmlns:a16="http://schemas.microsoft.com/office/drawing/2014/main" id="{172DDC6D-C055-4DA9-A736-100C5B1505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3352801"/>
            <a:ext cx="3352800" cy="2514600"/>
          </a:xfrm>
          <a:prstGeom prst="rect">
            <a:avLst/>
          </a:prstGeom>
        </p:spPr>
      </p:pic>
      <p:sp>
        <p:nvSpPr>
          <p:cNvPr id="9" name="Rectangle 8">
            <a:extLst>
              <a:ext uri="{FF2B5EF4-FFF2-40B4-BE49-F238E27FC236}">
                <a16:creationId xmlns:a16="http://schemas.microsoft.com/office/drawing/2014/main" id="{469BBF30-8268-4D4C-B8A1-FE6E1E35087F}"/>
              </a:ext>
            </a:extLst>
          </p:cNvPr>
          <p:cNvSpPr/>
          <p:nvPr/>
        </p:nvSpPr>
        <p:spPr>
          <a:xfrm>
            <a:off x="7010400" y="152400"/>
            <a:ext cx="1676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4416967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a:t>(2) </a:t>
            </a:r>
            <a:r>
              <a:rPr lang="es-ES_tradnl" dirty="0" err="1"/>
              <a:t>Validation</a:t>
            </a:r>
            <a:endParaRPr lang="es-ES" dirty="0"/>
          </a:p>
        </p:txBody>
      </p:sp>
      <p:sp>
        <p:nvSpPr>
          <p:cNvPr id="3" name="2 Marcador de contenido"/>
          <p:cNvSpPr>
            <a:spLocks noGrp="1"/>
          </p:cNvSpPr>
          <p:nvPr>
            <p:ph idx="1"/>
          </p:nvPr>
        </p:nvSpPr>
        <p:spPr/>
        <p:txBody>
          <a:bodyPr>
            <a:normAutofit/>
          </a:bodyPr>
          <a:lstStyle/>
          <a:p>
            <a:r>
              <a:rPr lang="es-ES" dirty="0"/>
              <a:t>EUR: </a:t>
            </a:r>
            <a:r>
              <a:rPr lang="es-ES" dirty="0" err="1"/>
              <a:t>European</a:t>
            </a:r>
            <a:r>
              <a:rPr lang="es-ES" dirty="0"/>
              <a:t> </a:t>
            </a:r>
            <a:r>
              <a:rPr lang="es-ES" dirty="0" err="1"/>
              <a:t>level</a:t>
            </a:r>
            <a:endParaRPr lang="es-ES" dirty="0"/>
          </a:p>
          <a:p>
            <a:pPr lvl="1"/>
            <a:r>
              <a:rPr lang="es-ES" dirty="0" err="1"/>
              <a:t>Spatial</a:t>
            </a:r>
            <a:r>
              <a:rPr lang="es-ES" dirty="0"/>
              <a:t> </a:t>
            </a:r>
            <a:r>
              <a:rPr lang="es-ES" dirty="0" err="1"/>
              <a:t>patterns</a:t>
            </a:r>
            <a:r>
              <a:rPr lang="es-ES" dirty="0"/>
              <a:t> </a:t>
            </a:r>
            <a:r>
              <a:rPr lang="es-ES" dirty="0" err="1"/>
              <a:t>of</a:t>
            </a:r>
            <a:r>
              <a:rPr lang="es-ES" dirty="0"/>
              <a:t> </a:t>
            </a:r>
            <a:r>
              <a:rPr lang="es-ES" dirty="0" err="1"/>
              <a:t>seasonal</a:t>
            </a:r>
            <a:r>
              <a:rPr lang="es-ES" dirty="0"/>
              <a:t> mean</a:t>
            </a:r>
          </a:p>
        </p:txBody>
      </p:sp>
      <p:sp>
        <p:nvSpPr>
          <p:cNvPr id="5" name="Rectangle 4">
            <a:extLst>
              <a:ext uri="{FF2B5EF4-FFF2-40B4-BE49-F238E27FC236}">
                <a16:creationId xmlns:a16="http://schemas.microsoft.com/office/drawing/2014/main" id="{D52B8997-354E-4610-88BB-37A57615885F}"/>
              </a:ext>
            </a:extLst>
          </p:cNvPr>
          <p:cNvSpPr>
            <a:spLocks noChangeArrowheads="1"/>
          </p:cNvSpPr>
          <p:nvPr/>
        </p:nvSpPr>
        <p:spPr bwMode="auto">
          <a:xfrm>
            <a:off x="4738416" y="6381424"/>
            <a:ext cx="175228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GB" sz="1100" b="1" dirty="0">
                <a:solidFill>
                  <a:srgbClr val="507D2B"/>
                </a:solidFill>
                <a:ea typeface="Lato Light" panose="020F0502020204030203" pitchFamily="34" charset="0"/>
                <a:cs typeface="Lato Light" panose="020F0502020204030203" pitchFamily="34" charset="0"/>
              </a:rPr>
              <a:t>2</a:t>
            </a:r>
            <a:r>
              <a:rPr lang="en-GB" sz="1100" b="1" baseline="30000" dirty="0">
                <a:solidFill>
                  <a:srgbClr val="507D2B"/>
                </a:solidFill>
                <a:ea typeface="Lato Light" panose="020F0502020204030203" pitchFamily="34" charset="0"/>
                <a:cs typeface="Lato Light" panose="020F0502020204030203" pitchFamily="34" charset="0"/>
              </a:rPr>
              <a:t>nd</a:t>
            </a:r>
            <a:r>
              <a:rPr lang="en-GB" sz="1100" b="1" dirty="0">
                <a:solidFill>
                  <a:srgbClr val="507D2B"/>
                </a:solidFill>
                <a:ea typeface="Lato Light" panose="020F0502020204030203" pitchFamily="34" charset="0"/>
                <a:cs typeface="Lato Light" panose="020F0502020204030203" pitchFamily="34" charset="0"/>
              </a:rPr>
              <a:t> General Meeting</a:t>
            </a:r>
            <a:endParaRPr lang="en-GB" sz="1100" dirty="0">
              <a:solidFill>
                <a:srgbClr val="507D2B"/>
              </a:solidFill>
              <a:ea typeface="Lato Light" panose="020F0502020204030203" pitchFamily="34" charset="0"/>
              <a:cs typeface="Lato Light" panose="020F0502020204030203" pitchFamily="34" charset="0"/>
            </a:endParaRPr>
          </a:p>
        </p:txBody>
      </p:sp>
      <p:sp>
        <p:nvSpPr>
          <p:cNvPr id="7" name="Rectangle 6">
            <a:extLst>
              <a:ext uri="{FF2B5EF4-FFF2-40B4-BE49-F238E27FC236}">
                <a16:creationId xmlns:a16="http://schemas.microsoft.com/office/drawing/2014/main" id="{6D912D08-5E5E-4A3C-A6A0-B3EDFBC78A4C}"/>
              </a:ext>
            </a:extLst>
          </p:cNvPr>
          <p:cNvSpPr/>
          <p:nvPr/>
        </p:nvSpPr>
        <p:spPr>
          <a:xfrm>
            <a:off x="1981200" y="2895600"/>
            <a:ext cx="9906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E-OBS</a:t>
            </a:r>
            <a:endParaRPr lang="pt-PT" b="1" dirty="0">
              <a:solidFill>
                <a:schemeClr val="tx1"/>
              </a:solidFill>
            </a:endParaRPr>
          </a:p>
        </p:txBody>
      </p:sp>
      <p:sp>
        <p:nvSpPr>
          <p:cNvPr id="10" name="Rectangle 9">
            <a:extLst>
              <a:ext uri="{FF2B5EF4-FFF2-40B4-BE49-F238E27FC236}">
                <a16:creationId xmlns:a16="http://schemas.microsoft.com/office/drawing/2014/main" id="{D7032DBA-C41F-42EC-A895-6D7793808832}"/>
              </a:ext>
            </a:extLst>
          </p:cNvPr>
          <p:cNvSpPr/>
          <p:nvPr/>
        </p:nvSpPr>
        <p:spPr>
          <a:xfrm>
            <a:off x="4953000" y="2857500"/>
            <a:ext cx="3225807"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CORDEX-</a:t>
            </a:r>
            <a:r>
              <a:rPr lang="es-ES" b="1" dirty="0" err="1">
                <a:solidFill>
                  <a:schemeClr val="tx1"/>
                </a:solidFill>
              </a:rPr>
              <a:t>Historical</a:t>
            </a:r>
            <a:r>
              <a:rPr lang="es-ES" b="1" dirty="0">
                <a:solidFill>
                  <a:schemeClr val="tx1"/>
                </a:solidFill>
              </a:rPr>
              <a:t> (</a:t>
            </a:r>
            <a:r>
              <a:rPr lang="es-ES" b="1" dirty="0" err="1">
                <a:solidFill>
                  <a:schemeClr val="tx1"/>
                </a:solidFill>
              </a:rPr>
              <a:t>Ens</a:t>
            </a:r>
            <a:r>
              <a:rPr lang="es-ES" b="1" dirty="0">
                <a:solidFill>
                  <a:schemeClr val="tx1"/>
                </a:solidFill>
              </a:rPr>
              <a:t>. Mean)</a:t>
            </a:r>
            <a:endParaRPr lang="pt-PT" b="1" dirty="0">
              <a:solidFill>
                <a:schemeClr val="tx1"/>
              </a:solidFill>
            </a:endParaRPr>
          </a:p>
        </p:txBody>
      </p:sp>
      <p:pic>
        <p:nvPicPr>
          <p:cNvPr id="8" name="Picture 7">
            <a:extLst>
              <a:ext uri="{FF2B5EF4-FFF2-40B4-BE49-F238E27FC236}">
                <a16:creationId xmlns:a16="http://schemas.microsoft.com/office/drawing/2014/main" id="{DC6D4EA3-B2DC-4FD3-A445-2DF51D750164}"/>
              </a:ext>
            </a:extLst>
          </p:cNvPr>
          <p:cNvPicPr>
            <a:picLocks noChangeAspect="1"/>
          </p:cNvPicPr>
          <p:nvPr/>
        </p:nvPicPr>
        <p:blipFill rotWithShape="1">
          <a:blip r:embed="rId2">
            <a:extLst>
              <a:ext uri="{28A0092B-C50C-407E-A947-70E740481C1C}">
                <a14:useLocalDpi xmlns:a14="http://schemas.microsoft.com/office/drawing/2010/main" val="0"/>
              </a:ext>
            </a:extLst>
          </a:blip>
          <a:srcRect t="2469" b="4939"/>
          <a:stretch/>
        </p:blipFill>
        <p:spPr>
          <a:xfrm>
            <a:off x="609600" y="3162300"/>
            <a:ext cx="4114808" cy="2857500"/>
          </a:xfrm>
          <a:prstGeom prst="rect">
            <a:avLst/>
          </a:prstGeom>
        </p:spPr>
      </p:pic>
      <p:pic>
        <p:nvPicPr>
          <p:cNvPr id="6" name="Picture 5">
            <a:extLst>
              <a:ext uri="{FF2B5EF4-FFF2-40B4-BE49-F238E27FC236}">
                <a16:creationId xmlns:a16="http://schemas.microsoft.com/office/drawing/2014/main" id="{14FFABFD-E27F-4394-948E-72016F1E57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8416" y="3268062"/>
            <a:ext cx="3567384" cy="2675538"/>
          </a:xfrm>
          <a:prstGeom prst="rect">
            <a:avLst/>
          </a:prstGeom>
        </p:spPr>
      </p:pic>
      <p:sp>
        <p:nvSpPr>
          <p:cNvPr id="9" name="Rectangle 8">
            <a:extLst>
              <a:ext uri="{FF2B5EF4-FFF2-40B4-BE49-F238E27FC236}">
                <a16:creationId xmlns:a16="http://schemas.microsoft.com/office/drawing/2014/main" id="{A4699B69-E90E-0947-B316-8FEC5ABEFCC1}"/>
              </a:ext>
            </a:extLst>
          </p:cNvPr>
          <p:cNvSpPr/>
          <p:nvPr/>
        </p:nvSpPr>
        <p:spPr>
          <a:xfrm>
            <a:off x="7010400" y="152400"/>
            <a:ext cx="1676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529920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a:t>(2) </a:t>
            </a:r>
            <a:r>
              <a:rPr lang="es-ES_tradnl" dirty="0" err="1"/>
              <a:t>Validation</a:t>
            </a:r>
            <a:endParaRPr lang="es-ES" dirty="0"/>
          </a:p>
        </p:txBody>
      </p:sp>
      <p:sp>
        <p:nvSpPr>
          <p:cNvPr id="3" name="2 Marcador de contenido"/>
          <p:cNvSpPr>
            <a:spLocks noGrp="1"/>
          </p:cNvSpPr>
          <p:nvPr>
            <p:ph idx="1"/>
          </p:nvPr>
        </p:nvSpPr>
        <p:spPr/>
        <p:txBody>
          <a:bodyPr>
            <a:normAutofit/>
          </a:bodyPr>
          <a:lstStyle/>
          <a:p>
            <a:r>
              <a:rPr lang="es-ES" dirty="0"/>
              <a:t>EUR: </a:t>
            </a:r>
            <a:r>
              <a:rPr lang="es-ES" dirty="0" err="1"/>
              <a:t>European</a:t>
            </a:r>
            <a:r>
              <a:rPr lang="es-ES" dirty="0"/>
              <a:t> </a:t>
            </a:r>
            <a:r>
              <a:rPr lang="es-ES" dirty="0" err="1"/>
              <a:t>level</a:t>
            </a:r>
            <a:endParaRPr lang="es-ES" dirty="0"/>
          </a:p>
          <a:p>
            <a:pPr lvl="1"/>
            <a:r>
              <a:rPr lang="es-ES" dirty="0" err="1"/>
              <a:t>Spatial</a:t>
            </a:r>
            <a:r>
              <a:rPr lang="es-ES" dirty="0"/>
              <a:t> </a:t>
            </a:r>
            <a:r>
              <a:rPr lang="es-ES" dirty="0" err="1"/>
              <a:t>patterns</a:t>
            </a:r>
            <a:r>
              <a:rPr lang="es-ES" dirty="0"/>
              <a:t> </a:t>
            </a:r>
            <a:r>
              <a:rPr lang="es-ES" dirty="0" err="1"/>
              <a:t>of</a:t>
            </a:r>
            <a:r>
              <a:rPr lang="es-ES" dirty="0"/>
              <a:t> </a:t>
            </a:r>
            <a:r>
              <a:rPr lang="es-ES" dirty="0" err="1"/>
              <a:t>seasonal</a:t>
            </a:r>
            <a:r>
              <a:rPr lang="es-ES" dirty="0"/>
              <a:t> mean</a:t>
            </a:r>
          </a:p>
        </p:txBody>
      </p:sp>
      <p:sp>
        <p:nvSpPr>
          <p:cNvPr id="5" name="Rectangle 4">
            <a:extLst>
              <a:ext uri="{FF2B5EF4-FFF2-40B4-BE49-F238E27FC236}">
                <a16:creationId xmlns:a16="http://schemas.microsoft.com/office/drawing/2014/main" id="{D52B8997-354E-4610-88BB-37A57615885F}"/>
              </a:ext>
            </a:extLst>
          </p:cNvPr>
          <p:cNvSpPr>
            <a:spLocks noChangeArrowheads="1"/>
          </p:cNvSpPr>
          <p:nvPr/>
        </p:nvSpPr>
        <p:spPr bwMode="auto">
          <a:xfrm>
            <a:off x="4738416" y="6381424"/>
            <a:ext cx="175228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GB" sz="1100" b="1" dirty="0">
                <a:solidFill>
                  <a:srgbClr val="507D2B"/>
                </a:solidFill>
                <a:ea typeface="Lato Light" panose="020F0502020204030203" pitchFamily="34" charset="0"/>
                <a:cs typeface="Lato Light" panose="020F0502020204030203" pitchFamily="34" charset="0"/>
              </a:rPr>
              <a:t>2</a:t>
            </a:r>
            <a:r>
              <a:rPr lang="en-GB" sz="1100" b="1" baseline="30000" dirty="0">
                <a:solidFill>
                  <a:srgbClr val="507D2B"/>
                </a:solidFill>
                <a:ea typeface="Lato Light" panose="020F0502020204030203" pitchFamily="34" charset="0"/>
                <a:cs typeface="Lato Light" panose="020F0502020204030203" pitchFamily="34" charset="0"/>
              </a:rPr>
              <a:t>nd</a:t>
            </a:r>
            <a:r>
              <a:rPr lang="en-GB" sz="1100" b="1" dirty="0">
                <a:solidFill>
                  <a:srgbClr val="507D2B"/>
                </a:solidFill>
                <a:ea typeface="Lato Light" panose="020F0502020204030203" pitchFamily="34" charset="0"/>
                <a:cs typeface="Lato Light" panose="020F0502020204030203" pitchFamily="34" charset="0"/>
              </a:rPr>
              <a:t> General Meeting</a:t>
            </a:r>
            <a:endParaRPr lang="en-GB" sz="1100" dirty="0">
              <a:solidFill>
                <a:srgbClr val="507D2B"/>
              </a:solidFill>
              <a:ea typeface="Lato Light" panose="020F0502020204030203" pitchFamily="34" charset="0"/>
              <a:cs typeface="Lato Light" panose="020F0502020204030203" pitchFamily="34" charset="0"/>
            </a:endParaRPr>
          </a:p>
        </p:txBody>
      </p:sp>
      <p:sp>
        <p:nvSpPr>
          <p:cNvPr id="7" name="Rectangle 6">
            <a:extLst>
              <a:ext uri="{FF2B5EF4-FFF2-40B4-BE49-F238E27FC236}">
                <a16:creationId xmlns:a16="http://schemas.microsoft.com/office/drawing/2014/main" id="{6D912D08-5E5E-4A3C-A6A0-B3EDFBC78A4C}"/>
              </a:ext>
            </a:extLst>
          </p:cNvPr>
          <p:cNvSpPr/>
          <p:nvPr/>
        </p:nvSpPr>
        <p:spPr>
          <a:xfrm>
            <a:off x="1981200" y="2895600"/>
            <a:ext cx="9906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E-OBS</a:t>
            </a:r>
            <a:endParaRPr lang="pt-PT" b="1" dirty="0">
              <a:solidFill>
                <a:schemeClr val="tx1"/>
              </a:solidFill>
            </a:endParaRPr>
          </a:p>
        </p:txBody>
      </p:sp>
      <p:sp>
        <p:nvSpPr>
          <p:cNvPr id="10" name="Rectangle 9">
            <a:extLst>
              <a:ext uri="{FF2B5EF4-FFF2-40B4-BE49-F238E27FC236}">
                <a16:creationId xmlns:a16="http://schemas.microsoft.com/office/drawing/2014/main" id="{D7032DBA-C41F-42EC-A895-6D7793808832}"/>
              </a:ext>
            </a:extLst>
          </p:cNvPr>
          <p:cNvSpPr/>
          <p:nvPr/>
        </p:nvSpPr>
        <p:spPr>
          <a:xfrm>
            <a:off x="4953000" y="2857500"/>
            <a:ext cx="3225807"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CORDEX-</a:t>
            </a:r>
            <a:r>
              <a:rPr lang="es-ES" b="1" dirty="0" err="1">
                <a:solidFill>
                  <a:schemeClr val="tx1"/>
                </a:solidFill>
              </a:rPr>
              <a:t>Historical</a:t>
            </a:r>
            <a:r>
              <a:rPr lang="es-ES" b="1" dirty="0">
                <a:solidFill>
                  <a:schemeClr val="tx1"/>
                </a:solidFill>
              </a:rPr>
              <a:t> (</a:t>
            </a:r>
            <a:r>
              <a:rPr lang="es-ES" b="1" dirty="0" err="1">
                <a:solidFill>
                  <a:schemeClr val="tx1"/>
                </a:solidFill>
              </a:rPr>
              <a:t>Ens</a:t>
            </a:r>
            <a:r>
              <a:rPr lang="es-ES" b="1" dirty="0">
                <a:solidFill>
                  <a:schemeClr val="tx1"/>
                </a:solidFill>
              </a:rPr>
              <a:t>. Mean)</a:t>
            </a:r>
            <a:endParaRPr lang="pt-PT" b="1" dirty="0">
              <a:solidFill>
                <a:schemeClr val="tx1"/>
              </a:solidFill>
            </a:endParaRPr>
          </a:p>
        </p:txBody>
      </p:sp>
      <p:pic>
        <p:nvPicPr>
          <p:cNvPr id="11" name="Picture 10">
            <a:extLst>
              <a:ext uri="{FF2B5EF4-FFF2-40B4-BE49-F238E27FC236}">
                <a16:creationId xmlns:a16="http://schemas.microsoft.com/office/drawing/2014/main" id="{CBE6EA1D-79EB-46EE-B285-BE94544F733F}"/>
              </a:ext>
            </a:extLst>
          </p:cNvPr>
          <p:cNvPicPr>
            <a:picLocks noChangeAspect="1"/>
          </p:cNvPicPr>
          <p:nvPr/>
        </p:nvPicPr>
        <p:blipFill rotWithShape="1">
          <a:blip r:embed="rId2">
            <a:extLst>
              <a:ext uri="{28A0092B-C50C-407E-A947-70E740481C1C}">
                <a14:useLocalDpi xmlns:a14="http://schemas.microsoft.com/office/drawing/2010/main" val="0"/>
              </a:ext>
            </a:extLst>
          </a:blip>
          <a:srcRect t="2564" r="3492" b="7693"/>
          <a:stretch/>
        </p:blipFill>
        <p:spPr>
          <a:xfrm>
            <a:off x="533400" y="3276599"/>
            <a:ext cx="3824024" cy="2667001"/>
          </a:xfrm>
          <a:prstGeom prst="rect">
            <a:avLst/>
          </a:prstGeom>
        </p:spPr>
      </p:pic>
      <p:pic>
        <p:nvPicPr>
          <p:cNvPr id="6" name="Picture 5">
            <a:extLst>
              <a:ext uri="{FF2B5EF4-FFF2-40B4-BE49-F238E27FC236}">
                <a16:creationId xmlns:a16="http://schemas.microsoft.com/office/drawing/2014/main" id="{F0AEBE87-40A0-49FC-AEEA-6EA50F1581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2778" y="3352800"/>
            <a:ext cx="3519222" cy="2639417"/>
          </a:xfrm>
          <a:prstGeom prst="rect">
            <a:avLst/>
          </a:prstGeom>
        </p:spPr>
      </p:pic>
      <p:sp>
        <p:nvSpPr>
          <p:cNvPr id="9" name="Rectangle 8">
            <a:extLst>
              <a:ext uri="{FF2B5EF4-FFF2-40B4-BE49-F238E27FC236}">
                <a16:creationId xmlns:a16="http://schemas.microsoft.com/office/drawing/2014/main" id="{242BB5FC-066E-344E-848F-8BDFA14166FC}"/>
              </a:ext>
            </a:extLst>
          </p:cNvPr>
          <p:cNvSpPr/>
          <p:nvPr/>
        </p:nvSpPr>
        <p:spPr>
          <a:xfrm>
            <a:off x="7010400" y="152400"/>
            <a:ext cx="1676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6914502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a:t>(2) </a:t>
            </a:r>
            <a:r>
              <a:rPr lang="es-ES_tradnl" dirty="0" err="1"/>
              <a:t>Validation</a:t>
            </a:r>
            <a:endParaRPr lang="es-ES" dirty="0"/>
          </a:p>
        </p:txBody>
      </p:sp>
      <p:sp>
        <p:nvSpPr>
          <p:cNvPr id="3" name="2 Marcador de contenido"/>
          <p:cNvSpPr>
            <a:spLocks noGrp="1"/>
          </p:cNvSpPr>
          <p:nvPr>
            <p:ph idx="1"/>
          </p:nvPr>
        </p:nvSpPr>
        <p:spPr/>
        <p:txBody>
          <a:bodyPr>
            <a:normAutofit/>
          </a:bodyPr>
          <a:lstStyle/>
          <a:p>
            <a:r>
              <a:rPr lang="es-ES" dirty="0"/>
              <a:t>REG: Regional </a:t>
            </a:r>
            <a:r>
              <a:rPr lang="es-ES" dirty="0" err="1"/>
              <a:t>level</a:t>
            </a:r>
            <a:r>
              <a:rPr lang="es-ES" dirty="0"/>
              <a:t> (</a:t>
            </a:r>
            <a:r>
              <a:rPr lang="es-ES" dirty="0" err="1"/>
              <a:t>Annual</a:t>
            </a:r>
            <a:r>
              <a:rPr lang="es-ES" dirty="0"/>
              <a:t> </a:t>
            </a:r>
            <a:r>
              <a:rPr lang="es-ES" dirty="0" err="1"/>
              <a:t>cycle</a:t>
            </a:r>
            <a:r>
              <a:rPr lang="es-ES" dirty="0"/>
              <a:t>)</a:t>
            </a:r>
          </a:p>
        </p:txBody>
      </p:sp>
      <p:sp>
        <p:nvSpPr>
          <p:cNvPr id="5" name="Rectangle 4">
            <a:extLst>
              <a:ext uri="{FF2B5EF4-FFF2-40B4-BE49-F238E27FC236}">
                <a16:creationId xmlns:a16="http://schemas.microsoft.com/office/drawing/2014/main" id="{D52B8997-354E-4610-88BB-37A57615885F}"/>
              </a:ext>
            </a:extLst>
          </p:cNvPr>
          <p:cNvSpPr>
            <a:spLocks noChangeArrowheads="1"/>
          </p:cNvSpPr>
          <p:nvPr/>
        </p:nvSpPr>
        <p:spPr bwMode="auto">
          <a:xfrm>
            <a:off x="4738416" y="6381424"/>
            <a:ext cx="175228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GB" sz="1100" b="1" dirty="0">
                <a:solidFill>
                  <a:srgbClr val="507D2B"/>
                </a:solidFill>
                <a:ea typeface="Lato Light" panose="020F0502020204030203" pitchFamily="34" charset="0"/>
                <a:cs typeface="Lato Light" panose="020F0502020204030203" pitchFamily="34" charset="0"/>
              </a:rPr>
              <a:t>2</a:t>
            </a:r>
            <a:r>
              <a:rPr lang="en-GB" sz="1100" b="1" baseline="30000" dirty="0">
                <a:solidFill>
                  <a:srgbClr val="507D2B"/>
                </a:solidFill>
                <a:ea typeface="Lato Light" panose="020F0502020204030203" pitchFamily="34" charset="0"/>
                <a:cs typeface="Lato Light" panose="020F0502020204030203" pitchFamily="34" charset="0"/>
              </a:rPr>
              <a:t>nd</a:t>
            </a:r>
            <a:r>
              <a:rPr lang="en-GB" sz="1100" b="1" dirty="0">
                <a:solidFill>
                  <a:srgbClr val="507D2B"/>
                </a:solidFill>
                <a:ea typeface="Lato Light" panose="020F0502020204030203" pitchFamily="34" charset="0"/>
                <a:cs typeface="Lato Light" panose="020F0502020204030203" pitchFamily="34" charset="0"/>
              </a:rPr>
              <a:t> General Meeting</a:t>
            </a:r>
            <a:endParaRPr lang="en-GB" sz="1100" dirty="0">
              <a:solidFill>
                <a:srgbClr val="507D2B"/>
              </a:solidFill>
              <a:ea typeface="Lato Light" panose="020F0502020204030203" pitchFamily="34" charset="0"/>
              <a:cs typeface="Lato Light" panose="020F0502020204030203" pitchFamily="34" charset="0"/>
            </a:endParaRPr>
          </a:p>
        </p:txBody>
      </p:sp>
      <p:pic>
        <p:nvPicPr>
          <p:cNvPr id="12" name="Picture 11">
            <a:extLst>
              <a:ext uri="{FF2B5EF4-FFF2-40B4-BE49-F238E27FC236}">
                <a16:creationId xmlns:a16="http://schemas.microsoft.com/office/drawing/2014/main" id="{AF02B439-7619-4769-97EA-680A9A4957D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000" t="21852" r="16667" b="20371"/>
          <a:stretch/>
        </p:blipFill>
        <p:spPr>
          <a:xfrm>
            <a:off x="1027723" y="2590800"/>
            <a:ext cx="7049477" cy="3352800"/>
          </a:xfrm>
          <a:prstGeom prst="rect">
            <a:avLst/>
          </a:prstGeom>
        </p:spPr>
      </p:pic>
      <p:sp>
        <p:nvSpPr>
          <p:cNvPr id="6" name="Rectangle 5">
            <a:extLst>
              <a:ext uri="{FF2B5EF4-FFF2-40B4-BE49-F238E27FC236}">
                <a16:creationId xmlns:a16="http://schemas.microsoft.com/office/drawing/2014/main" id="{D0803F22-B385-CA4D-9CDD-ED7C236013C0}"/>
              </a:ext>
            </a:extLst>
          </p:cNvPr>
          <p:cNvSpPr/>
          <p:nvPr/>
        </p:nvSpPr>
        <p:spPr>
          <a:xfrm>
            <a:off x="7010400" y="152400"/>
            <a:ext cx="1676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5938600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a:t>(2) </a:t>
            </a:r>
            <a:r>
              <a:rPr lang="es-ES_tradnl" dirty="0" err="1"/>
              <a:t>Validation</a:t>
            </a:r>
            <a:endParaRPr lang="es-ES" dirty="0"/>
          </a:p>
        </p:txBody>
      </p:sp>
      <p:sp>
        <p:nvSpPr>
          <p:cNvPr id="3" name="2 Marcador de contenido"/>
          <p:cNvSpPr>
            <a:spLocks noGrp="1"/>
          </p:cNvSpPr>
          <p:nvPr>
            <p:ph idx="1"/>
          </p:nvPr>
        </p:nvSpPr>
        <p:spPr/>
        <p:txBody>
          <a:bodyPr>
            <a:normAutofit/>
          </a:bodyPr>
          <a:lstStyle/>
          <a:p>
            <a:r>
              <a:rPr lang="es-ES" dirty="0"/>
              <a:t>REG: </a:t>
            </a:r>
            <a:r>
              <a:rPr lang="es-ES" dirty="0" err="1"/>
              <a:t>Annual</a:t>
            </a:r>
            <a:r>
              <a:rPr lang="es-ES" dirty="0"/>
              <a:t> </a:t>
            </a:r>
            <a:r>
              <a:rPr lang="es-ES" dirty="0" err="1"/>
              <a:t>cycle</a:t>
            </a:r>
            <a:r>
              <a:rPr lang="es-ES" dirty="0"/>
              <a:t> - </a:t>
            </a:r>
            <a:r>
              <a:rPr lang="es-ES" dirty="0" err="1"/>
              <a:t>Precipitation</a:t>
            </a:r>
            <a:r>
              <a:rPr lang="es-ES" dirty="0"/>
              <a:t> - Catalunya</a:t>
            </a:r>
          </a:p>
          <a:p>
            <a:pPr marL="0" indent="0">
              <a:buNone/>
            </a:pPr>
            <a:endParaRPr lang="es-ES" dirty="0"/>
          </a:p>
        </p:txBody>
      </p:sp>
      <p:sp>
        <p:nvSpPr>
          <p:cNvPr id="5" name="Rectangle 4">
            <a:extLst>
              <a:ext uri="{FF2B5EF4-FFF2-40B4-BE49-F238E27FC236}">
                <a16:creationId xmlns:a16="http://schemas.microsoft.com/office/drawing/2014/main" id="{D52B8997-354E-4610-88BB-37A57615885F}"/>
              </a:ext>
            </a:extLst>
          </p:cNvPr>
          <p:cNvSpPr>
            <a:spLocks noChangeArrowheads="1"/>
          </p:cNvSpPr>
          <p:nvPr/>
        </p:nvSpPr>
        <p:spPr bwMode="auto">
          <a:xfrm>
            <a:off x="4738416" y="6381424"/>
            <a:ext cx="175228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GB" sz="1100" b="1" dirty="0">
                <a:solidFill>
                  <a:srgbClr val="507D2B"/>
                </a:solidFill>
                <a:ea typeface="Lato Light" panose="020F0502020204030203" pitchFamily="34" charset="0"/>
                <a:cs typeface="Lato Light" panose="020F0502020204030203" pitchFamily="34" charset="0"/>
              </a:rPr>
              <a:t>2</a:t>
            </a:r>
            <a:r>
              <a:rPr lang="en-GB" sz="1100" b="1" baseline="30000" dirty="0">
                <a:solidFill>
                  <a:srgbClr val="507D2B"/>
                </a:solidFill>
                <a:ea typeface="Lato Light" panose="020F0502020204030203" pitchFamily="34" charset="0"/>
                <a:cs typeface="Lato Light" panose="020F0502020204030203" pitchFamily="34" charset="0"/>
              </a:rPr>
              <a:t>nd</a:t>
            </a:r>
            <a:r>
              <a:rPr lang="en-GB" sz="1100" b="1" dirty="0">
                <a:solidFill>
                  <a:srgbClr val="507D2B"/>
                </a:solidFill>
                <a:ea typeface="Lato Light" panose="020F0502020204030203" pitchFamily="34" charset="0"/>
                <a:cs typeface="Lato Light" panose="020F0502020204030203" pitchFamily="34" charset="0"/>
              </a:rPr>
              <a:t> General Meeting</a:t>
            </a:r>
            <a:endParaRPr lang="en-GB" sz="1100" dirty="0">
              <a:solidFill>
                <a:srgbClr val="507D2B"/>
              </a:solidFill>
              <a:ea typeface="Lato Light" panose="020F0502020204030203" pitchFamily="34" charset="0"/>
              <a:cs typeface="Lato Light" panose="020F0502020204030203" pitchFamily="34" charset="0"/>
            </a:endParaRPr>
          </a:p>
        </p:txBody>
      </p:sp>
      <p:pic>
        <p:nvPicPr>
          <p:cNvPr id="6" name="Picture 5">
            <a:extLst>
              <a:ext uri="{FF2B5EF4-FFF2-40B4-BE49-F238E27FC236}">
                <a16:creationId xmlns:a16="http://schemas.microsoft.com/office/drawing/2014/main" id="{1A9451C2-37BE-40CF-B975-B92A60895B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6532" y="2547834"/>
            <a:ext cx="3686868" cy="3167166"/>
          </a:xfrm>
          <a:prstGeom prst="rect">
            <a:avLst/>
          </a:prstGeom>
        </p:spPr>
      </p:pic>
      <p:pic>
        <p:nvPicPr>
          <p:cNvPr id="7" name="Picture 6">
            <a:extLst>
              <a:ext uri="{FF2B5EF4-FFF2-40B4-BE49-F238E27FC236}">
                <a16:creationId xmlns:a16="http://schemas.microsoft.com/office/drawing/2014/main" id="{3E40EC86-9608-4197-BF86-C253F80FAE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2514600"/>
            <a:ext cx="3581400" cy="3518373"/>
          </a:xfrm>
          <a:prstGeom prst="rect">
            <a:avLst/>
          </a:prstGeom>
        </p:spPr>
      </p:pic>
      <p:sp>
        <p:nvSpPr>
          <p:cNvPr id="8" name="Rectangle 7">
            <a:extLst>
              <a:ext uri="{FF2B5EF4-FFF2-40B4-BE49-F238E27FC236}">
                <a16:creationId xmlns:a16="http://schemas.microsoft.com/office/drawing/2014/main" id="{F42FF157-5BEE-D046-9BAE-AB22F4BDF150}"/>
              </a:ext>
            </a:extLst>
          </p:cNvPr>
          <p:cNvSpPr/>
          <p:nvPr/>
        </p:nvSpPr>
        <p:spPr>
          <a:xfrm>
            <a:off x="7010400" y="152400"/>
            <a:ext cx="1676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56081309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a:t>(2) </a:t>
            </a:r>
            <a:r>
              <a:rPr lang="es-ES_tradnl" dirty="0" err="1"/>
              <a:t>Validation</a:t>
            </a:r>
            <a:endParaRPr lang="es-ES" dirty="0"/>
          </a:p>
        </p:txBody>
      </p:sp>
      <p:sp>
        <p:nvSpPr>
          <p:cNvPr id="3" name="2 Marcador de contenido"/>
          <p:cNvSpPr>
            <a:spLocks noGrp="1"/>
          </p:cNvSpPr>
          <p:nvPr>
            <p:ph idx="1"/>
          </p:nvPr>
        </p:nvSpPr>
        <p:spPr/>
        <p:txBody>
          <a:bodyPr>
            <a:normAutofit/>
          </a:bodyPr>
          <a:lstStyle/>
          <a:p>
            <a:r>
              <a:rPr lang="es-ES" dirty="0"/>
              <a:t>REG: </a:t>
            </a:r>
            <a:r>
              <a:rPr lang="es-ES" dirty="0" err="1"/>
              <a:t>Annual</a:t>
            </a:r>
            <a:r>
              <a:rPr lang="es-ES" dirty="0"/>
              <a:t> </a:t>
            </a:r>
            <a:r>
              <a:rPr lang="es-ES" dirty="0" err="1"/>
              <a:t>cycle</a:t>
            </a:r>
            <a:r>
              <a:rPr lang="es-ES" dirty="0"/>
              <a:t> - </a:t>
            </a:r>
            <a:r>
              <a:rPr lang="es-ES" dirty="0" err="1"/>
              <a:t>Precipitation</a:t>
            </a:r>
            <a:r>
              <a:rPr lang="es-ES" dirty="0"/>
              <a:t> - Porto</a:t>
            </a:r>
          </a:p>
          <a:p>
            <a:pPr marL="0" indent="0">
              <a:buNone/>
            </a:pPr>
            <a:endParaRPr lang="es-ES" dirty="0"/>
          </a:p>
        </p:txBody>
      </p:sp>
      <p:sp>
        <p:nvSpPr>
          <p:cNvPr id="5" name="Rectangle 4">
            <a:extLst>
              <a:ext uri="{FF2B5EF4-FFF2-40B4-BE49-F238E27FC236}">
                <a16:creationId xmlns:a16="http://schemas.microsoft.com/office/drawing/2014/main" id="{D52B8997-354E-4610-88BB-37A57615885F}"/>
              </a:ext>
            </a:extLst>
          </p:cNvPr>
          <p:cNvSpPr>
            <a:spLocks noChangeArrowheads="1"/>
          </p:cNvSpPr>
          <p:nvPr/>
        </p:nvSpPr>
        <p:spPr bwMode="auto">
          <a:xfrm>
            <a:off x="4738416" y="6381424"/>
            <a:ext cx="175228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GB" sz="1100" b="1" dirty="0">
                <a:solidFill>
                  <a:srgbClr val="507D2B"/>
                </a:solidFill>
                <a:ea typeface="Lato Light" panose="020F0502020204030203" pitchFamily="34" charset="0"/>
                <a:cs typeface="Lato Light" panose="020F0502020204030203" pitchFamily="34" charset="0"/>
              </a:rPr>
              <a:t>2</a:t>
            </a:r>
            <a:r>
              <a:rPr lang="en-GB" sz="1100" b="1" baseline="30000" dirty="0">
                <a:solidFill>
                  <a:srgbClr val="507D2B"/>
                </a:solidFill>
                <a:ea typeface="Lato Light" panose="020F0502020204030203" pitchFamily="34" charset="0"/>
                <a:cs typeface="Lato Light" panose="020F0502020204030203" pitchFamily="34" charset="0"/>
              </a:rPr>
              <a:t>nd</a:t>
            </a:r>
            <a:r>
              <a:rPr lang="en-GB" sz="1100" b="1" dirty="0">
                <a:solidFill>
                  <a:srgbClr val="507D2B"/>
                </a:solidFill>
                <a:ea typeface="Lato Light" panose="020F0502020204030203" pitchFamily="34" charset="0"/>
                <a:cs typeface="Lato Light" panose="020F0502020204030203" pitchFamily="34" charset="0"/>
              </a:rPr>
              <a:t> General Meeting</a:t>
            </a:r>
            <a:endParaRPr lang="en-GB" sz="1100" dirty="0">
              <a:solidFill>
                <a:srgbClr val="507D2B"/>
              </a:solidFill>
              <a:ea typeface="Lato Light" panose="020F0502020204030203" pitchFamily="34" charset="0"/>
              <a:cs typeface="Lato Light" panose="020F0502020204030203" pitchFamily="34" charset="0"/>
            </a:endParaRPr>
          </a:p>
        </p:txBody>
      </p:sp>
      <p:pic>
        <p:nvPicPr>
          <p:cNvPr id="7" name="Picture 6">
            <a:extLst>
              <a:ext uri="{FF2B5EF4-FFF2-40B4-BE49-F238E27FC236}">
                <a16:creationId xmlns:a16="http://schemas.microsoft.com/office/drawing/2014/main" id="{926EBE2B-5323-4528-B482-CB433347A9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2438400"/>
            <a:ext cx="3603871" cy="3276600"/>
          </a:xfrm>
          <a:prstGeom prst="rect">
            <a:avLst/>
          </a:prstGeom>
        </p:spPr>
      </p:pic>
      <p:pic>
        <p:nvPicPr>
          <p:cNvPr id="9" name="Picture 8">
            <a:extLst>
              <a:ext uri="{FF2B5EF4-FFF2-40B4-BE49-F238E27FC236}">
                <a16:creationId xmlns:a16="http://schemas.microsoft.com/office/drawing/2014/main" id="{AAEB488D-6A03-4622-BDDB-EEBE8271C7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195" y="2438400"/>
            <a:ext cx="3670005" cy="3605419"/>
          </a:xfrm>
          <a:prstGeom prst="rect">
            <a:avLst/>
          </a:prstGeom>
        </p:spPr>
      </p:pic>
      <p:sp>
        <p:nvSpPr>
          <p:cNvPr id="8" name="Rectangle 7">
            <a:extLst>
              <a:ext uri="{FF2B5EF4-FFF2-40B4-BE49-F238E27FC236}">
                <a16:creationId xmlns:a16="http://schemas.microsoft.com/office/drawing/2014/main" id="{2126A81F-F83C-EE4F-A0AD-794F62E2B9C7}"/>
              </a:ext>
            </a:extLst>
          </p:cNvPr>
          <p:cNvSpPr/>
          <p:nvPr/>
        </p:nvSpPr>
        <p:spPr>
          <a:xfrm>
            <a:off x="7010400" y="152400"/>
            <a:ext cx="1676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5594696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a:t>(2) </a:t>
            </a:r>
            <a:r>
              <a:rPr lang="es-ES_tradnl" dirty="0" err="1"/>
              <a:t>Validation</a:t>
            </a:r>
            <a:endParaRPr lang="es-ES" dirty="0"/>
          </a:p>
        </p:txBody>
      </p:sp>
      <p:sp>
        <p:nvSpPr>
          <p:cNvPr id="3" name="2 Marcador de contenido"/>
          <p:cNvSpPr>
            <a:spLocks noGrp="1"/>
          </p:cNvSpPr>
          <p:nvPr>
            <p:ph idx="1"/>
          </p:nvPr>
        </p:nvSpPr>
        <p:spPr>
          <a:xfrm>
            <a:off x="457200" y="1905000"/>
            <a:ext cx="8229600" cy="4191000"/>
          </a:xfrm>
        </p:spPr>
        <p:txBody>
          <a:bodyPr>
            <a:normAutofit/>
          </a:bodyPr>
          <a:lstStyle/>
          <a:p>
            <a:r>
              <a:rPr lang="es-ES" dirty="0"/>
              <a:t>REG: </a:t>
            </a:r>
            <a:r>
              <a:rPr lang="es-ES" dirty="0" err="1"/>
              <a:t>Annual</a:t>
            </a:r>
            <a:r>
              <a:rPr lang="es-ES" dirty="0"/>
              <a:t> </a:t>
            </a:r>
            <a:r>
              <a:rPr lang="es-ES" dirty="0" err="1"/>
              <a:t>cycle</a:t>
            </a:r>
            <a:r>
              <a:rPr lang="es-ES" dirty="0"/>
              <a:t> - </a:t>
            </a:r>
            <a:r>
              <a:rPr lang="es-ES" dirty="0" err="1"/>
              <a:t>Precipitation</a:t>
            </a:r>
            <a:r>
              <a:rPr lang="es-ES" dirty="0"/>
              <a:t> - Napoli</a:t>
            </a:r>
          </a:p>
          <a:p>
            <a:pPr marL="0" indent="0">
              <a:buNone/>
            </a:pPr>
            <a:endParaRPr lang="es-ES" dirty="0"/>
          </a:p>
        </p:txBody>
      </p:sp>
      <p:sp>
        <p:nvSpPr>
          <p:cNvPr id="5" name="Rectangle 4">
            <a:extLst>
              <a:ext uri="{FF2B5EF4-FFF2-40B4-BE49-F238E27FC236}">
                <a16:creationId xmlns:a16="http://schemas.microsoft.com/office/drawing/2014/main" id="{D52B8997-354E-4610-88BB-37A57615885F}"/>
              </a:ext>
            </a:extLst>
          </p:cNvPr>
          <p:cNvSpPr>
            <a:spLocks noChangeArrowheads="1"/>
          </p:cNvSpPr>
          <p:nvPr/>
        </p:nvSpPr>
        <p:spPr bwMode="auto">
          <a:xfrm>
            <a:off x="4738416" y="6381424"/>
            <a:ext cx="175228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GB" sz="1100" b="1" dirty="0">
                <a:solidFill>
                  <a:srgbClr val="507D2B"/>
                </a:solidFill>
                <a:ea typeface="Lato Light" panose="020F0502020204030203" pitchFamily="34" charset="0"/>
                <a:cs typeface="Lato Light" panose="020F0502020204030203" pitchFamily="34" charset="0"/>
              </a:rPr>
              <a:t>2</a:t>
            </a:r>
            <a:r>
              <a:rPr lang="en-GB" sz="1100" b="1" baseline="30000" dirty="0">
                <a:solidFill>
                  <a:srgbClr val="507D2B"/>
                </a:solidFill>
                <a:ea typeface="Lato Light" panose="020F0502020204030203" pitchFamily="34" charset="0"/>
                <a:cs typeface="Lato Light" panose="020F0502020204030203" pitchFamily="34" charset="0"/>
              </a:rPr>
              <a:t>nd</a:t>
            </a:r>
            <a:r>
              <a:rPr lang="en-GB" sz="1100" b="1" dirty="0">
                <a:solidFill>
                  <a:srgbClr val="507D2B"/>
                </a:solidFill>
                <a:ea typeface="Lato Light" panose="020F0502020204030203" pitchFamily="34" charset="0"/>
                <a:cs typeface="Lato Light" panose="020F0502020204030203" pitchFamily="34" charset="0"/>
              </a:rPr>
              <a:t> General Meeting</a:t>
            </a:r>
            <a:endParaRPr lang="en-GB" sz="1100" dirty="0">
              <a:solidFill>
                <a:srgbClr val="507D2B"/>
              </a:solidFill>
              <a:ea typeface="Lato Light" panose="020F0502020204030203" pitchFamily="34" charset="0"/>
              <a:cs typeface="Lato Light" panose="020F0502020204030203" pitchFamily="34" charset="0"/>
            </a:endParaRPr>
          </a:p>
        </p:txBody>
      </p:sp>
      <p:pic>
        <p:nvPicPr>
          <p:cNvPr id="9" name="Picture 8">
            <a:extLst>
              <a:ext uri="{FF2B5EF4-FFF2-40B4-BE49-F238E27FC236}">
                <a16:creationId xmlns:a16="http://schemas.microsoft.com/office/drawing/2014/main" id="{BCAF6ED4-7117-4622-B468-B77FD5B265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2362200"/>
            <a:ext cx="3581400" cy="3231714"/>
          </a:xfrm>
          <a:prstGeom prst="rect">
            <a:avLst/>
          </a:prstGeom>
        </p:spPr>
      </p:pic>
      <p:pic>
        <p:nvPicPr>
          <p:cNvPr id="11" name="Picture 10">
            <a:extLst>
              <a:ext uri="{FF2B5EF4-FFF2-40B4-BE49-F238E27FC236}">
                <a16:creationId xmlns:a16="http://schemas.microsoft.com/office/drawing/2014/main" id="{B4EA1CC5-FA56-47B1-B2E2-2748398AA8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9335" y="2362200"/>
            <a:ext cx="3755065" cy="3688982"/>
          </a:xfrm>
          <a:prstGeom prst="rect">
            <a:avLst/>
          </a:prstGeom>
        </p:spPr>
      </p:pic>
      <p:sp>
        <p:nvSpPr>
          <p:cNvPr id="7" name="Rectangle 6">
            <a:extLst>
              <a:ext uri="{FF2B5EF4-FFF2-40B4-BE49-F238E27FC236}">
                <a16:creationId xmlns:a16="http://schemas.microsoft.com/office/drawing/2014/main" id="{4D2BCCAE-12C0-EA4C-A493-AC4F908364E7}"/>
              </a:ext>
            </a:extLst>
          </p:cNvPr>
          <p:cNvSpPr/>
          <p:nvPr/>
        </p:nvSpPr>
        <p:spPr>
          <a:xfrm>
            <a:off x="7010400" y="152400"/>
            <a:ext cx="1676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5878181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a-ES" dirty="0"/>
              <a:t>Gantt </a:t>
            </a:r>
            <a:r>
              <a:rPr lang="ca-ES" dirty="0" err="1"/>
              <a:t>Diagram</a:t>
            </a:r>
            <a:r>
              <a:rPr lang="ca-ES" dirty="0"/>
              <a:t> of WP2</a:t>
            </a:r>
          </a:p>
        </p:txBody>
      </p:sp>
      <p:sp>
        <p:nvSpPr>
          <p:cNvPr id="3" name="Content Placeholder 2"/>
          <p:cNvSpPr>
            <a:spLocks noGrp="1"/>
          </p:cNvSpPr>
          <p:nvPr>
            <p:ph idx="1"/>
          </p:nvPr>
        </p:nvSpPr>
        <p:spPr/>
        <p:txBody>
          <a:bodyPr/>
          <a:lstStyle/>
          <a:p>
            <a:pPr marL="0" indent="0">
              <a:buNone/>
            </a:pPr>
            <a:endParaRPr lang="ca-ES" dirty="0"/>
          </a:p>
          <a:p>
            <a:pPr marL="0" indent="0">
              <a:buNone/>
            </a:pPr>
            <a:endParaRPr lang="ca-ES" dirty="0"/>
          </a:p>
        </p:txBody>
      </p:sp>
      <p:sp>
        <p:nvSpPr>
          <p:cNvPr id="14" name="TextBox 13"/>
          <p:cNvSpPr txBox="1"/>
          <p:nvPr/>
        </p:nvSpPr>
        <p:spPr>
          <a:xfrm>
            <a:off x="8378372" y="368765"/>
            <a:ext cx="184666" cy="369332"/>
          </a:xfrm>
          <a:prstGeom prst="rect">
            <a:avLst/>
          </a:prstGeom>
          <a:noFill/>
        </p:spPr>
        <p:txBody>
          <a:bodyPr wrap="none" rtlCol="0">
            <a:spAutoFit/>
          </a:bodyPr>
          <a:lstStyle/>
          <a:p>
            <a:endParaRPr lang="ca-ES" dirty="0"/>
          </a:p>
        </p:txBody>
      </p:sp>
      <p:grpSp>
        <p:nvGrpSpPr>
          <p:cNvPr id="23" name="Group 22"/>
          <p:cNvGrpSpPr/>
          <p:nvPr/>
        </p:nvGrpSpPr>
        <p:grpSpPr>
          <a:xfrm>
            <a:off x="457200" y="2629476"/>
            <a:ext cx="8195906" cy="2704524"/>
            <a:chOff x="490894" y="2770208"/>
            <a:chExt cx="8195906" cy="2704524"/>
          </a:xfrm>
        </p:grpSpPr>
        <p:grpSp>
          <p:nvGrpSpPr>
            <p:cNvPr id="5" name="Group 4"/>
            <p:cNvGrpSpPr/>
            <p:nvPr/>
          </p:nvGrpSpPr>
          <p:grpSpPr>
            <a:xfrm>
              <a:off x="490894" y="2770208"/>
              <a:ext cx="8195906" cy="2191280"/>
              <a:chOff x="1969796" y="1899651"/>
              <a:chExt cx="5997510" cy="1562125"/>
            </a:xfrm>
          </p:grpSpPr>
          <p:pic>
            <p:nvPicPr>
              <p:cNvPr id="7" name="Picture 6" descr="gant_wp2focus.png"/>
              <p:cNvPicPr>
                <a:picLocks noChangeAspect="1"/>
              </p:cNvPicPr>
              <p:nvPr/>
            </p:nvPicPr>
            <p:blipFill rotWithShape="1">
              <a:blip r:embed="rId3" cstate="print">
                <a:extLst>
                  <a:ext uri="{28A0092B-C50C-407E-A947-70E740481C1C}">
                    <a14:useLocalDpi xmlns:a14="http://schemas.microsoft.com/office/drawing/2010/main" val="0"/>
                  </a:ext>
                </a:extLst>
              </a:blip>
              <a:srcRect r="33590"/>
              <a:stretch/>
            </p:blipFill>
            <p:spPr>
              <a:xfrm>
                <a:off x="2193202" y="1899651"/>
                <a:ext cx="5774104" cy="295415"/>
              </a:xfrm>
              <a:prstGeom prst="rect">
                <a:avLst/>
              </a:prstGeom>
            </p:spPr>
          </p:pic>
          <p:pic>
            <p:nvPicPr>
              <p:cNvPr id="9" name="Picture 8" descr="wp2_focus.png"/>
              <p:cNvPicPr>
                <a:picLocks noChangeAspect="1"/>
              </p:cNvPicPr>
              <p:nvPr/>
            </p:nvPicPr>
            <p:blipFill rotWithShape="1">
              <a:blip r:embed="rId4" cstate="print">
                <a:extLst>
                  <a:ext uri="{28A0092B-C50C-407E-A947-70E740481C1C}">
                    <a14:useLocalDpi xmlns:a14="http://schemas.microsoft.com/office/drawing/2010/main" val="0"/>
                  </a:ext>
                </a:extLst>
              </a:blip>
              <a:srcRect l="14491" r="28050"/>
              <a:stretch/>
            </p:blipFill>
            <p:spPr>
              <a:xfrm>
                <a:off x="1969796" y="2272105"/>
                <a:ext cx="5997510" cy="1156895"/>
              </a:xfrm>
              <a:prstGeom prst="rect">
                <a:avLst/>
              </a:prstGeom>
            </p:spPr>
          </p:pic>
          <p:sp>
            <p:nvSpPr>
              <p:cNvPr id="10" name="Rectangle 9"/>
              <p:cNvSpPr/>
              <p:nvPr/>
            </p:nvSpPr>
            <p:spPr>
              <a:xfrm>
                <a:off x="5608999" y="3244490"/>
                <a:ext cx="223043" cy="217286"/>
              </a:xfrm>
              <a:prstGeom prst="rect">
                <a:avLst/>
              </a:prstGeom>
              <a:noFill/>
              <a:ln w="38100" cmpd="sng">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ca-ES"/>
              </a:p>
            </p:txBody>
          </p:sp>
        </p:grpSp>
        <p:sp>
          <p:nvSpPr>
            <p:cNvPr id="20" name="TextBox 19"/>
            <p:cNvSpPr txBox="1"/>
            <p:nvPr/>
          </p:nvSpPr>
          <p:spPr>
            <a:xfrm>
              <a:off x="858358" y="5105400"/>
              <a:ext cx="26670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ca-ES" dirty="0"/>
                <a:t>2017</a:t>
              </a:r>
            </a:p>
          </p:txBody>
        </p:sp>
        <p:sp>
          <p:nvSpPr>
            <p:cNvPr id="21" name="TextBox 20"/>
            <p:cNvSpPr txBox="1"/>
            <p:nvPr/>
          </p:nvSpPr>
          <p:spPr>
            <a:xfrm>
              <a:off x="3520926" y="5105400"/>
              <a:ext cx="3870474"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ca-ES" dirty="0"/>
                <a:t>2018</a:t>
              </a:r>
            </a:p>
          </p:txBody>
        </p:sp>
        <p:sp>
          <p:nvSpPr>
            <p:cNvPr id="22" name="TextBox 21"/>
            <p:cNvSpPr txBox="1"/>
            <p:nvPr/>
          </p:nvSpPr>
          <p:spPr>
            <a:xfrm>
              <a:off x="7391400" y="5105400"/>
              <a:ext cx="12954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ca-ES" dirty="0"/>
                <a:t>2019</a:t>
              </a:r>
            </a:p>
          </p:txBody>
        </p:sp>
      </p:grpSp>
      <p:sp>
        <p:nvSpPr>
          <p:cNvPr id="13" name="Rectangle 12"/>
          <p:cNvSpPr/>
          <p:nvPr/>
        </p:nvSpPr>
        <p:spPr>
          <a:xfrm>
            <a:off x="3648891" y="3429000"/>
            <a:ext cx="3742509" cy="923330"/>
          </a:xfrm>
          <a:prstGeom prst="rect">
            <a:avLst/>
          </a:prstGeom>
          <a:solidFill>
            <a:srgbClr val="FFFFFF"/>
          </a:solidFill>
          <a:ln w="38100" cmpd="sng">
            <a:solidFill>
              <a:srgbClr val="FF0000"/>
            </a:solidFill>
          </a:ln>
        </p:spPr>
        <p:txBody>
          <a:bodyPr wrap="square">
            <a:spAutoFit/>
          </a:bodyPr>
          <a:lstStyle/>
          <a:p>
            <a:pPr algn="just"/>
            <a:r>
              <a:rPr lang="ca-ES" b="1" dirty="0" err="1"/>
              <a:t>Milestone</a:t>
            </a:r>
            <a:r>
              <a:rPr lang="ca-ES" b="1" dirty="0"/>
              <a:t> 2.4: </a:t>
            </a:r>
            <a:r>
              <a:rPr lang="ca-ES" dirty="0"/>
              <a:t>Real-</a:t>
            </a:r>
            <a:r>
              <a:rPr lang="ca-ES" dirty="0" err="1"/>
              <a:t>time</a:t>
            </a:r>
            <a:r>
              <a:rPr lang="ca-ES" dirty="0"/>
              <a:t> </a:t>
            </a:r>
            <a:r>
              <a:rPr lang="ca-ES" dirty="0" err="1"/>
              <a:t>seasonal-phenological</a:t>
            </a:r>
            <a:r>
              <a:rPr lang="ca-ES" dirty="0"/>
              <a:t> </a:t>
            </a:r>
            <a:r>
              <a:rPr lang="ca-ES" dirty="0" err="1"/>
              <a:t>forecast</a:t>
            </a:r>
            <a:r>
              <a:rPr lang="ca-ES" dirty="0"/>
              <a:t> </a:t>
            </a:r>
            <a:r>
              <a:rPr lang="ca-ES" dirty="0" err="1"/>
              <a:t>simulations</a:t>
            </a:r>
            <a:r>
              <a:rPr lang="ca-ES" dirty="0"/>
              <a:t> </a:t>
            </a:r>
            <a:r>
              <a:rPr lang="ca-ES" b="1" dirty="0"/>
              <a:t>(BSC, MET, IRTA)</a:t>
            </a:r>
          </a:p>
        </p:txBody>
      </p:sp>
    </p:spTree>
    <p:extLst>
      <p:ext uri="{BB962C8B-B14F-4D97-AF65-F5344CB8AC3E}">
        <p14:creationId xmlns:p14="http://schemas.microsoft.com/office/powerpoint/2010/main" val="6552728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a:t>(2) </a:t>
            </a:r>
            <a:r>
              <a:rPr lang="es-ES_tradnl" dirty="0" err="1"/>
              <a:t>Validation</a:t>
            </a:r>
            <a:endParaRPr lang="es-ES" dirty="0"/>
          </a:p>
        </p:txBody>
      </p:sp>
      <p:sp>
        <p:nvSpPr>
          <p:cNvPr id="3" name="2 Marcador de contenido"/>
          <p:cNvSpPr>
            <a:spLocks noGrp="1"/>
          </p:cNvSpPr>
          <p:nvPr>
            <p:ph idx="1"/>
          </p:nvPr>
        </p:nvSpPr>
        <p:spPr>
          <a:xfrm>
            <a:off x="457200" y="1905000"/>
            <a:ext cx="8229600" cy="4191000"/>
          </a:xfrm>
        </p:spPr>
        <p:txBody>
          <a:bodyPr>
            <a:normAutofit/>
          </a:bodyPr>
          <a:lstStyle/>
          <a:p>
            <a:r>
              <a:rPr lang="es-ES" dirty="0"/>
              <a:t>REG: </a:t>
            </a:r>
            <a:r>
              <a:rPr lang="es-ES" dirty="0" err="1"/>
              <a:t>Annual</a:t>
            </a:r>
            <a:r>
              <a:rPr lang="es-ES" dirty="0"/>
              <a:t> </a:t>
            </a:r>
            <a:r>
              <a:rPr lang="es-ES" dirty="0" err="1"/>
              <a:t>cycle</a:t>
            </a:r>
            <a:r>
              <a:rPr lang="es-ES" dirty="0"/>
              <a:t> – </a:t>
            </a:r>
            <a:r>
              <a:rPr lang="es-ES" dirty="0" err="1"/>
              <a:t>Temperature</a:t>
            </a:r>
            <a:r>
              <a:rPr lang="es-ES" dirty="0"/>
              <a:t> - </a:t>
            </a:r>
            <a:r>
              <a:rPr lang="es-ES" dirty="0" err="1"/>
              <a:t>Catalonia</a:t>
            </a:r>
            <a:r>
              <a:rPr lang="es-ES" dirty="0"/>
              <a:t> </a:t>
            </a:r>
          </a:p>
          <a:p>
            <a:pPr marL="0" indent="0">
              <a:buNone/>
            </a:pPr>
            <a:endParaRPr lang="es-ES" dirty="0"/>
          </a:p>
        </p:txBody>
      </p:sp>
      <p:sp>
        <p:nvSpPr>
          <p:cNvPr id="5" name="Rectangle 4">
            <a:extLst>
              <a:ext uri="{FF2B5EF4-FFF2-40B4-BE49-F238E27FC236}">
                <a16:creationId xmlns:a16="http://schemas.microsoft.com/office/drawing/2014/main" id="{D52B8997-354E-4610-88BB-37A57615885F}"/>
              </a:ext>
            </a:extLst>
          </p:cNvPr>
          <p:cNvSpPr>
            <a:spLocks noChangeArrowheads="1"/>
          </p:cNvSpPr>
          <p:nvPr/>
        </p:nvSpPr>
        <p:spPr bwMode="auto">
          <a:xfrm>
            <a:off x="4738416" y="6381424"/>
            <a:ext cx="175228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GB" sz="1100" b="1" dirty="0">
                <a:solidFill>
                  <a:srgbClr val="507D2B"/>
                </a:solidFill>
                <a:ea typeface="Lato Light" panose="020F0502020204030203" pitchFamily="34" charset="0"/>
                <a:cs typeface="Lato Light" panose="020F0502020204030203" pitchFamily="34" charset="0"/>
              </a:rPr>
              <a:t>2</a:t>
            </a:r>
            <a:r>
              <a:rPr lang="en-GB" sz="1100" b="1" baseline="30000" dirty="0">
                <a:solidFill>
                  <a:srgbClr val="507D2B"/>
                </a:solidFill>
                <a:ea typeface="Lato Light" panose="020F0502020204030203" pitchFamily="34" charset="0"/>
                <a:cs typeface="Lato Light" panose="020F0502020204030203" pitchFamily="34" charset="0"/>
              </a:rPr>
              <a:t>nd</a:t>
            </a:r>
            <a:r>
              <a:rPr lang="en-GB" sz="1100" b="1" dirty="0">
                <a:solidFill>
                  <a:srgbClr val="507D2B"/>
                </a:solidFill>
                <a:ea typeface="Lato Light" panose="020F0502020204030203" pitchFamily="34" charset="0"/>
                <a:cs typeface="Lato Light" panose="020F0502020204030203" pitchFamily="34" charset="0"/>
              </a:rPr>
              <a:t> General Meeting</a:t>
            </a:r>
            <a:endParaRPr lang="en-GB" sz="1100" dirty="0">
              <a:solidFill>
                <a:srgbClr val="507D2B"/>
              </a:solidFill>
              <a:ea typeface="Lato Light" panose="020F0502020204030203" pitchFamily="34" charset="0"/>
              <a:cs typeface="Lato Light" panose="020F0502020204030203" pitchFamily="34" charset="0"/>
            </a:endParaRPr>
          </a:p>
        </p:txBody>
      </p:sp>
      <p:pic>
        <p:nvPicPr>
          <p:cNvPr id="12" name="Picture 11">
            <a:extLst>
              <a:ext uri="{FF2B5EF4-FFF2-40B4-BE49-F238E27FC236}">
                <a16:creationId xmlns:a16="http://schemas.microsoft.com/office/drawing/2014/main" id="{59FE8943-99E8-4DAE-8763-CEFE9D8D4E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2819400"/>
            <a:ext cx="3270418" cy="2670312"/>
          </a:xfrm>
          <a:prstGeom prst="rect">
            <a:avLst/>
          </a:prstGeom>
        </p:spPr>
      </p:pic>
      <p:pic>
        <p:nvPicPr>
          <p:cNvPr id="14" name="Picture 13">
            <a:extLst>
              <a:ext uri="{FF2B5EF4-FFF2-40B4-BE49-F238E27FC236}">
                <a16:creationId xmlns:a16="http://schemas.microsoft.com/office/drawing/2014/main" id="{D6AC70BE-DFBE-4704-A54A-6BA85AEFAA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2400" y="2743200"/>
            <a:ext cx="3219615" cy="3013230"/>
          </a:xfrm>
          <a:prstGeom prst="rect">
            <a:avLst/>
          </a:prstGeom>
        </p:spPr>
      </p:pic>
      <p:sp>
        <p:nvSpPr>
          <p:cNvPr id="7" name="Rectangle 6">
            <a:extLst>
              <a:ext uri="{FF2B5EF4-FFF2-40B4-BE49-F238E27FC236}">
                <a16:creationId xmlns:a16="http://schemas.microsoft.com/office/drawing/2014/main" id="{6FCAF86D-A9FC-1145-95A5-86EDCBF10261}"/>
              </a:ext>
            </a:extLst>
          </p:cNvPr>
          <p:cNvSpPr/>
          <p:nvPr/>
        </p:nvSpPr>
        <p:spPr>
          <a:xfrm>
            <a:off x="7010400" y="152400"/>
            <a:ext cx="1600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angle 7">
            <a:extLst>
              <a:ext uri="{FF2B5EF4-FFF2-40B4-BE49-F238E27FC236}">
                <a16:creationId xmlns:a16="http://schemas.microsoft.com/office/drawing/2014/main" id="{22B609F6-BDBA-9648-AED2-B9339A581B7F}"/>
              </a:ext>
            </a:extLst>
          </p:cNvPr>
          <p:cNvSpPr/>
          <p:nvPr/>
        </p:nvSpPr>
        <p:spPr>
          <a:xfrm>
            <a:off x="7010400" y="152400"/>
            <a:ext cx="1676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59821887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a:t>(2) </a:t>
            </a:r>
            <a:r>
              <a:rPr lang="es-ES_tradnl" dirty="0" err="1"/>
              <a:t>Validation</a:t>
            </a:r>
            <a:endParaRPr lang="es-ES" dirty="0"/>
          </a:p>
        </p:txBody>
      </p:sp>
      <p:sp>
        <p:nvSpPr>
          <p:cNvPr id="3" name="2 Marcador de contenido"/>
          <p:cNvSpPr>
            <a:spLocks noGrp="1"/>
          </p:cNvSpPr>
          <p:nvPr>
            <p:ph idx="1"/>
          </p:nvPr>
        </p:nvSpPr>
        <p:spPr/>
        <p:txBody>
          <a:bodyPr>
            <a:normAutofit/>
          </a:bodyPr>
          <a:lstStyle/>
          <a:p>
            <a:r>
              <a:rPr lang="es-ES" dirty="0"/>
              <a:t>REG: Regional </a:t>
            </a:r>
            <a:r>
              <a:rPr lang="es-ES" dirty="0" err="1"/>
              <a:t>level</a:t>
            </a:r>
            <a:r>
              <a:rPr lang="es-ES" dirty="0"/>
              <a:t> – </a:t>
            </a:r>
            <a:r>
              <a:rPr lang="es-ES" dirty="0" err="1"/>
              <a:t>Temperature</a:t>
            </a:r>
            <a:r>
              <a:rPr lang="es-ES" dirty="0"/>
              <a:t> - Porto</a:t>
            </a:r>
          </a:p>
        </p:txBody>
      </p:sp>
      <p:sp>
        <p:nvSpPr>
          <p:cNvPr id="5" name="Rectangle 4">
            <a:extLst>
              <a:ext uri="{FF2B5EF4-FFF2-40B4-BE49-F238E27FC236}">
                <a16:creationId xmlns:a16="http://schemas.microsoft.com/office/drawing/2014/main" id="{D52B8997-354E-4610-88BB-37A57615885F}"/>
              </a:ext>
            </a:extLst>
          </p:cNvPr>
          <p:cNvSpPr>
            <a:spLocks noChangeArrowheads="1"/>
          </p:cNvSpPr>
          <p:nvPr/>
        </p:nvSpPr>
        <p:spPr bwMode="auto">
          <a:xfrm>
            <a:off x="4738416" y="6381424"/>
            <a:ext cx="175228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GB" sz="1100" b="1" dirty="0">
                <a:solidFill>
                  <a:srgbClr val="507D2B"/>
                </a:solidFill>
                <a:ea typeface="Lato Light" panose="020F0502020204030203" pitchFamily="34" charset="0"/>
                <a:cs typeface="Lato Light" panose="020F0502020204030203" pitchFamily="34" charset="0"/>
              </a:rPr>
              <a:t>2</a:t>
            </a:r>
            <a:r>
              <a:rPr lang="en-GB" sz="1100" b="1" baseline="30000" dirty="0">
                <a:solidFill>
                  <a:srgbClr val="507D2B"/>
                </a:solidFill>
                <a:ea typeface="Lato Light" panose="020F0502020204030203" pitchFamily="34" charset="0"/>
                <a:cs typeface="Lato Light" panose="020F0502020204030203" pitchFamily="34" charset="0"/>
              </a:rPr>
              <a:t>nd</a:t>
            </a:r>
            <a:r>
              <a:rPr lang="en-GB" sz="1100" b="1" dirty="0">
                <a:solidFill>
                  <a:srgbClr val="507D2B"/>
                </a:solidFill>
                <a:ea typeface="Lato Light" panose="020F0502020204030203" pitchFamily="34" charset="0"/>
                <a:cs typeface="Lato Light" panose="020F0502020204030203" pitchFamily="34" charset="0"/>
              </a:rPr>
              <a:t> General Meeting</a:t>
            </a:r>
            <a:endParaRPr lang="en-GB" sz="1100" dirty="0">
              <a:solidFill>
                <a:srgbClr val="507D2B"/>
              </a:solidFill>
              <a:ea typeface="Lato Light" panose="020F0502020204030203" pitchFamily="34" charset="0"/>
              <a:cs typeface="Lato Light" panose="020F0502020204030203" pitchFamily="34" charset="0"/>
            </a:endParaRPr>
          </a:p>
        </p:txBody>
      </p:sp>
      <p:pic>
        <p:nvPicPr>
          <p:cNvPr id="6" name="Picture 5">
            <a:extLst>
              <a:ext uri="{FF2B5EF4-FFF2-40B4-BE49-F238E27FC236}">
                <a16:creationId xmlns:a16="http://schemas.microsoft.com/office/drawing/2014/main" id="{0236701E-87E7-474D-B3FE-B7EB106026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7190" y="2590800"/>
            <a:ext cx="3738609" cy="3192050"/>
          </a:xfrm>
          <a:prstGeom prst="rect">
            <a:avLst/>
          </a:prstGeom>
        </p:spPr>
      </p:pic>
      <p:pic>
        <p:nvPicPr>
          <p:cNvPr id="9" name="Picture 8">
            <a:extLst>
              <a:ext uri="{FF2B5EF4-FFF2-40B4-BE49-F238E27FC236}">
                <a16:creationId xmlns:a16="http://schemas.microsoft.com/office/drawing/2014/main" id="{DDA3B240-B5AE-4B48-ACB0-3EF538EFA0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2590800"/>
            <a:ext cx="3489485" cy="3382555"/>
          </a:xfrm>
          <a:prstGeom prst="rect">
            <a:avLst/>
          </a:prstGeom>
        </p:spPr>
      </p:pic>
      <p:sp>
        <p:nvSpPr>
          <p:cNvPr id="7" name="Rectangle 6">
            <a:extLst>
              <a:ext uri="{FF2B5EF4-FFF2-40B4-BE49-F238E27FC236}">
                <a16:creationId xmlns:a16="http://schemas.microsoft.com/office/drawing/2014/main" id="{2864D207-387F-B14C-BFB8-1A48D5903707}"/>
              </a:ext>
            </a:extLst>
          </p:cNvPr>
          <p:cNvSpPr/>
          <p:nvPr/>
        </p:nvSpPr>
        <p:spPr>
          <a:xfrm>
            <a:off x="7010400" y="152400"/>
            <a:ext cx="1600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angle 7">
            <a:extLst>
              <a:ext uri="{FF2B5EF4-FFF2-40B4-BE49-F238E27FC236}">
                <a16:creationId xmlns:a16="http://schemas.microsoft.com/office/drawing/2014/main" id="{BD8129D3-327A-A449-AEC8-B26F864A9DB4}"/>
              </a:ext>
            </a:extLst>
          </p:cNvPr>
          <p:cNvSpPr/>
          <p:nvPr/>
        </p:nvSpPr>
        <p:spPr>
          <a:xfrm>
            <a:off x="7010400" y="152400"/>
            <a:ext cx="1676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2173641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a:t>(2) </a:t>
            </a:r>
            <a:r>
              <a:rPr lang="es-ES_tradnl" dirty="0" err="1"/>
              <a:t>Validation</a:t>
            </a:r>
            <a:endParaRPr lang="es-ES" dirty="0"/>
          </a:p>
        </p:txBody>
      </p:sp>
      <p:sp>
        <p:nvSpPr>
          <p:cNvPr id="3" name="2 Marcador de contenido"/>
          <p:cNvSpPr>
            <a:spLocks noGrp="1"/>
          </p:cNvSpPr>
          <p:nvPr>
            <p:ph idx="1"/>
          </p:nvPr>
        </p:nvSpPr>
        <p:spPr/>
        <p:txBody>
          <a:bodyPr>
            <a:normAutofit/>
          </a:bodyPr>
          <a:lstStyle/>
          <a:p>
            <a:r>
              <a:rPr lang="es-ES" dirty="0"/>
              <a:t>REG: Regional </a:t>
            </a:r>
            <a:r>
              <a:rPr lang="es-ES" dirty="0" err="1"/>
              <a:t>level</a:t>
            </a:r>
            <a:r>
              <a:rPr lang="es-ES" dirty="0"/>
              <a:t> – </a:t>
            </a:r>
            <a:r>
              <a:rPr lang="es-ES" dirty="0" err="1"/>
              <a:t>Temperature</a:t>
            </a:r>
            <a:r>
              <a:rPr lang="es-ES" dirty="0"/>
              <a:t> - Napoli</a:t>
            </a:r>
          </a:p>
        </p:txBody>
      </p:sp>
      <p:sp>
        <p:nvSpPr>
          <p:cNvPr id="5" name="Rectangle 4">
            <a:extLst>
              <a:ext uri="{FF2B5EF4-FFF2-40B4-BE49-F238E27FC236}">
                <a16:creationId xmlns:a16="http://schemas.microsoft.com/office/drawing/2014/main" id="{D52B8997-354E-4610-88BB-37A57615885F}"/>
              </a:ext>
            </a:extLst>
          </p:cNvPr>
          <p:cNvSpPr>
            <a:spLocks noChangeArrowheads="1"/>
          </p:cNvSpPr>
          <p:nvPr/>
        </p:nvSpPr>
        <p:spPr bwMode="auto">
          <a:xfrm>
            <a:off x="4738416" y="6381424"/>
            <a:ext cx="175228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GB" sz="1100" b="1" dirty="0">
                <a:solidFill>
                  <a:srgbClr val="507D2B"/>
                </a:solidFill>
                <a:ea typeface="Lato Light" panose="020F0502020204030203" pitchFamily="34" charset="0"/>
                <a:cs typeface="Lato Light" panose="020F0502020204030203" pitchFamily="34" charset="0"/>
              </a:rPr>
              <a:t>2</a:t>
            </a:r>
            <a:r>
              <a:rPr lang="en-GB" sz="1100" b="1" baseline="30000" dirty="0">
                <a:solidFill>
                  <a:srgbClr val="507D2B"/>
                </a:solidFill>
                <a:ea typeface="Lato Light" panose="020F0502020204030203" pitchFamily="34" charset="0"/>
                <a:cs typeface="Lato Light" panose="020F0502020204030203" pitchFamily="34" charset="0"/>
              </a:rPr>
              <a:t>nd</a:t>
            </a:r>
            <a:r>
              <a:rPr lang="en-GB" sz="1100" b="1" dirty="0">
                <a:solidFill>
                  <a:srgbClr val="507D2B"/>
                </a:solidFill>
                <a:ea typeface="Lato Light" panose="020F0502020204030203" pitchFamily="34" charset="0"/>
                <a:cs typeface="Lato Light" panose="020F0502020204030203" pitchFamily="34" charset="0"/>
              </a:rPr>
              <a:t> General Meeting</a:t>
            </a:r>
            <a:endParaRPr lang="en-GB" sz="1100" dirty="0">
              <a:solidFill>
                <a:srgbClr val="507D2B"/>
              </a:solidFill>
              <a:ea typeface="Lato Light" panose="020F0502020204030203" pitchFamily="34" charset="0"/>
              <a:cs typeface="Lato Light" panose="020F0502020204030203" pitchFamily="34" charset="0"/>
            </a:endParaRPr>
          </a:p>
        </p:txBody>
      </p:sp>
      <p:pic>
        <p:nvPicPr>
          <p:cNvPr id="7" name="Picture 6">
            <a:extLst>
              <a:ext uri="{FF2B5EF4-FFF2-40B4-BE49-F238E27FC236}">
                <a16:creationId xmlns:a16="http://schemas.microsoft.com/office/drawing/2014/main" id="{537895F3-86A8-41C3-A300-3794CD3E39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2438400"/>
            <a:ext cx="3733800" cy="3168643"/>
          </a:xfrm>
          <a:prstGeom prst="rect">
            <a:avLst/>
          </a:prstGeom>
        </p:spPr>
      </p:pic>
      <p:pic>
        <p:nvPicPr>
          <p:cNvPr id="10" name="Picture 9">
            <a:extLst>
              <a:ext uri="{FF2B5EF4-FFF2-40B4-BE49-F238E27FC236}">
                <a16:creationId xmlns:a16="http://schemas.microsoft.com/office/drawing/2014/main" id="{DF06C2A7-67CD-4407-8DA6-0B0C06AF0D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2514600"/>
            <a:ext cx="3657600" cy="3531092"/>
          </a:xfrm>
          <a:prstGeom prst="rect">
            <a:avLst/>
          </a:prstGeom>
        </p:spPr>
      </p:pic>
      <p:sp>
        <p:nvSpPr>
          <p:cNvPr id="8" name="Rectangle 7">
            <a:extLst>
              <a:ext uri="{FF2B5EF4-FFF2-40B4-BE49-F238E27FC236}">
                <a16:creationId xmlns:a16="http://schemas.microsoft.com/office/drawing/2014/main" id="{04CC1E89-1F80-A142-A5CD-7EB13173ECD1}"/>
              </a:ext>
            </a:extLst>
          </p:cNvPr>
          <p:cNvSpPr/>
          <p:nvPr/>
        </p:nvSpPr>
        <p:spPr>
          <a:xfrm>
            <a:off x="7010400" y="152400"/>
            <a:ext cx="1600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angle 8">
            <a:extLst>
              <a:ext uri="{FF2B5EF4-FFF2-40B4-BE49-F238E27FC236}">
                <a16:creationId xmlns:a16="http://schemas.microsoft.com/office/drawing/2014/main" id="{FFA337AC-5424-FC4E-B332-3D12F086F8A7}"/>
              </a:ext>
            </a:extLst>
          </p:cNvPr>
          <p:cNvSpPr/>
          <p:nvPr/>
        </p:nvSpPr>
        <p:spPr>
          <a:xfrm>
            <a:off x="7010400" y="152400"/>
            <a:ext cx="1676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5485859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a:t>(3) </a:t>
            </a:r>
            <a:r>
              <a:rPr lang="es-ES_tradnl" dirty="0" err="1"/>
              <a:t>Decadal</a:t>
            </a:r>
            <a:r>
              <a:rPr lang="es-ES_tradnl" dirty="0"/>
              <a:t> </a:t>
            </a:r>
            <a:r>
              <a:rPr lang="es-ES_tradnl" dirty="0" err="1"/>
              <a:t>analysis</a:t>
            </a:r>
            <a:endParaRPr lang="es-ES" dirty="0"/>
          </a:p>
        </p:txBody>
      </p:sp>
      <p:sp>
        <p:nvSpPr>
          <p:cNvPr id="3" name="2 Marcador de contenido"/>
          <p:cNvSpPr>
            <a:spLocks noGrp="1"/>
          </p:cNvSpPr>
          <p:nvPr>
            <p:ph idx="1"/>
          </p:nvPr>
        </p:nvSpPr>
        <p:spPr/>
        <p:txBody>
          <a:bodyPr/>
          <a:lstStyle/>
          <a:p>
            <a:r>
              <a:rPr lang="es-ES_tradnl" dirty="0" err="1"/>
              <a:t>Decadal</a:t>
            </a:r>
            <a:r>
              <a:rPr lang="es-ES_tradnl" dirty="0"/>
              <a:t> </a:t>
            </a:r>
            <a:r>
              <a:rPr lang="es-ES_tradnl" dirty="0" err="1"/>
              <a:t>values</a:t>
            </a:r>
            <a:endParaRPr lang="es-ES_tradnl" dirty="0"/>
          </a:p>
          <a:p>
            <a:pPr lvl="1"/>
            <a:r>
              <a:rPr lang="es-ES_tradnl" dirty="0" err="1">
                <a:solidFill>
                  <a:schemeClr val="accent1"/>
                </a:solidFill>
              </a:rPr>
              <a:t>Projected</a:t>
            </a:r>
            <a:r>
              <a:rPr lang="es-ES_tradnl" dirty="0">
                <a:solidFill>
                  <a:schemeClr val="accent1"/>
                </a:solidFill>
              </a:rPr>
              <a:t> </a:t>
            </a:r>
            <a:r>
              <a:rPr lang="es-ES_tradnl" dirty="0" err="1">
                <a:solidFill>
                  <a:schemeClr val="accent1"/>
                </a:solidFill>
              </a:rPr>
              <a:t>climate</a:t>
            </a:r>
            <a:r>
              <a:rPr lang="es-ES_tradnl" dirty="0">
                <a:solidFill>
                  <a:schemeClr val="accent1"/>
                </a:solidFill>
              </a:rPr>
              <a:t> </a:t>
            </a:r>
            <a:r>
              <a:rPr lang="es-ES_tradnl" dirty="0" err="1"/>
              <a:t>minus</a:t>
            </a:r>
            <a:r>
              <a:rPr lang="es-ES_tradnl" dirty="0"/>
              <a:t> </a:t>
            </a:r>
            <a:r>
              <a:rPr lang="es-ES_tradnl" dirty="0" err="1">
                <a:solidFill>
                  <a:schemeClr val="accent6"/>
                </a:solidFill>
              </a:rPr>
              <a:t>baseline</a:t>
            </a:r>
            <a:r>
              <a:rPr lang="es-ES_tradnl" dirty="0"/>
              <a:t>.</a:t>
            </a:r>
          </a:p>
          <a:p>
            <a:pPr lvl="1"/>
            <a:r>
              <a:rPr lang="es-ES_tradnl" dirty="0" err="1">
                <a:solidFill>
                  <a:schemeClr val="accent1"/>
                </a:solidFill>
              </a:rPr>
              <a:t>Trends</a:t>
            </a:r>
            <a:endParaRPr lang="es-ES_tradnl" dirty="0">
              <a:solidFill>
                <a:schemeClr val="accent1"/>
              </a:solidFill>
            </a:endParaRPr>
          </a:p>
          <a:p>
            <a:endParaRPr lang="es-ES" dirty="0"/>
          </a:p>
        </p:txBody>
      </p:sp>
      <p:graphicFrame>
        <p:nvGraphicFramePr>
          <p:cNvPr id="4" name="3 Tabla"/>
          <p:cNvGraphicFramePr>
            <a:graphicFrameLocks noGrp="1"/>
          </p:cNvGraphicFramePr>
          <p:nvPr/>
        </p:nvGraphicFramePr>
        <p:xfrm>
          <a:off x="914400" y="3749040"/>
          <a:ext cx="7162800" cy="1432560"/>
        </p:xfrm>
        <a:graphic>
          <a:graphicData uri="http://schemas.openxmlformats.org/drawingml/2006/table">
            <a:tbl>
              <a:tblPr firstRow="1" bandRow="1">
                <a:tableStyleId>{2D5ABB26-0587-4C30-8999-92F81FD0307C}</a:tableStyleId>
              </a:tblPr>
              <a:tblGrid>
                <a:gridCol w="716280">
                  <a:extLst>
                    <a:ext uri="{9D8B030D-6E8A-4147-A177-3AD203B41FA5}">
                      <a16:colId xmlns:a16="http://schemas.microsoft.com/office/drawing/2014/main" val="20000"/>
                    </a:ext>
                  </a:extLst>
                </a:gridCol>
                <a:gridCol w="716280">
                  <a:extLst>
                    <a:ext uri="{9D8B030D-6E8A-4147-A177-3AD203B41FA5}">
                      <a16:colId xmlns:a16="http://schemas.microsoft.com/office/drawing/2014/main" val="20001"/>
                    </a:ext>
                  </a:extLst>
                </a:gridCol>
                <a:gridCol w="716280">
                  <a:extLst>
                    <a:ext uri="{9D8B030D-6E8A-4147-A177-3AD203B41FA5}">
                      <a16:colId xmlns:a16="http://schemas.microsoft.com/office/drawing/2014/main" val="20002"/>
                    </a:ext>
                  </a:extLst>
                </a:gridCol>
                <a:gridCol w="716280">
                  <a:extLst>
                    <a:ext uri="{9D8B030D-6E8A-4147-A177-3AD203B41FA5}">
                      <a16:colId xmlns:a16="http://schemas.microsoft.com/office/drawing/2014/main" val="20003"/>
                    </a:ext>
                  </a:extLst>
                </a:gridCol>
                <a:gridCol w="716280">
                  <a:extLst>
                    <a:ext uri="{9D8B030D-6E8A-4147-A177-3AD203B41FA5}">
                      <a16:colId xmlns:a16="http://schemas.microsoft.com/office/drawing/2014/main" val="20004"/>
                    </a:ext>
                  </a:extLst>
                </a:gridCol>
                <a:gridCol w="716280">
                  <a:extLst>
                    <a:ext uri="{9D8B030D-6E8A-4147-A177-3AD203B41FA5}">
                      <a16:colId xmlns:a16="http://schemas.microsoft.com/office/drawing/2014/main" val="20005"/>
                    </a:ext>
                  </a:extLst>
                </a:gridCol>
                <a:gridCol w="716280">
                  <a:extLst>
                    <a:ext uri="{9D8B030D-6E8A-4147-A177-3AD203B41FA5}">
                      <a16:colId xmlns:a16="http://schemas.microsoft.com/office/drawing/2014/main" val="20006"/>
                    </a:ext>
                  </a:extLst>
                </a:gridCol>
                <a:gridCol w="716280">
                  <a:extLst>
                    <a:ext uri="{9D8B030D-6E8A-4147-A177-3AD203B41FA5}">
                      <a16:colId xmlns:a16="http://schemas.microsoft.com/office/drawing/2014/main" val="20007"/>
                    </a:ext>
                  </a:extLst>
                </a:gridCol>
                <a:gridCol w="716280">
                  <a:extLst>
                    <a:ext uri="{9D8B030D-6E8A-4147-A177-3AD203B41FA5}">
                      <a16:colId xmlns:a16="http://schemas.microsoft.com/office/drawing/2014/main" val="20008"/>
                    </a:ext>
                  </a:extLst>
                </a:gridCol>
                <a:gridCol w="716280">
                  <a:extLst>
                    <a:ext uri="{9D8B030D-6E8A-4147-A177-3AD203B41FA5}">
                      <a16:colId xmlns:a16="http://schemas.microsoft.com/office/drawing/2014/main" val="20009"/>
                    </a:ext>
                  </a:extLst>
                </a:gridCol>
              </a:tblGrid>
              <a:tr h="370840">
                <a:tc>
                  <a:txBody>
                    <a:bodyPr/>
                    <a:lstStyle/>
                    <a:p>
                      <a:r>
                        <a:rPr lang="es-ES_tradnl" dirty="0"/>
                        <a:t>1970</a:t>
                      </a:r>
                      <a:endParaRPr lang="es-ES" dirty="0"/>
                    </a:p>
                  </a:txBody>
                  <a:tcPr/>
                </a:tc>
                <a:tc>
                  <a:txBody>
                    <a:bodyPr/>
                    <a:lstStyle/>
                    <a:p>
                      <a:r>
                        <a:rPr lang="es-ES_tradnl" dirty="0"/>
                        <a:t>1980</a:t>
                      </a:r>
                      <a:endParaRPr lang="es-ES" dirty="0"/>
                    </a:p>
                  </a:txBody>
                  <a:tcPr/>
                </a:tc>
                <a:tc>
                  <a:txBody>
                    <a:bodyPr/>
                    <a:lstStyle/>
                    <a:p>
                      <a:r>
                        <a:rPr lang="es-ES_tradnl" dirty="0"/>
                        <a:t>1990</a:t>
                      </a:r>
                      <a:endParaRPr lang="es-ES" dirty="0"/>
                    </a:p>
                  </a:txBody>
                  <a:tcPr/>
                </a:tc>
                <a:tc>
                  <a:txBody>
                    <a:bodyPr/>
                    <a:lstStyle/>
                    <a:p>
                      <a:r>
                        <a:rPr lang="es-ES_tradnl" dirty="0"/>
                        <a:t>2000</a:t>
                      </a:r>
                      <a:endParaRPr lang="es-ES" dirty="0"/>
                    </a:p>
                  </a:txBody>
                  <a:tcPr/>
                </a:tc>
                <a:tc>
                  <a:txBody>
                    <a:bodyPr/>
                    <a:lstStyle/>
                    <a:p>
                      <a:r>
                        <a:rPr lang="es-ES_tradnl" dirty="0"/>
                        <a:t>2010</a:t>
                      </a:r>
                      <a:endParaRPr lang="es-ES" dirty="0"/>
                    </a:p>
                  </a:txBody>
                  <a:tcPr/>
                </a:tc>
                <a:tc>
                  <a:txBody>
                    <a:bodyPr/>
                    <a:lstStyle/>
                    <a:p>
                      <a:r>
                        <a:rPr lang="es-ES_tradnl" dirty="0"/>
                        <a:t>2020</a:t>
                      </a:r>
                      <a:endParaRPr lang="es-ES" dirty="0"/>
                    </a:p>
                  </a:txBody>
                  <a:tcPr/>
                </a:tc>
                <a:tc>
                  <a:txBody>
                    <a:bodyPr/>
                    <a:lstStyle/>
                    <a:p>
                      <a:r>
                        <a:rPr lang="es-ES_tradnl" dirty="0"/>
                        <a:t>2030</a:t>
                      </a:r>
                      <a:endParaRPr lang="es-ES" dirty="0"/>
                    </a:p>
                  </a:txBody>
                  <a:tcPr/>
                </a:tc>
                <a:tc>
                  <a:txBody>
                    <a:bodyPr/>
                    <a:lstStyle/>
                    <a:p>
                      <a:r>
                        <a:rPr lang="es-ES_tradnl" dirty="0"/>
                        <a:t>2040</a:t>
                      </a:r>
                      <a:endParaRPr lang="es-ES" dirty="0"/>
                    </a:p>
                  </a:txBody>
                  <a:tcPr/>
                </a:tc>
                <a:tc>
                  <a:txBody>
                    <a:bodyPr/>
                    <a:lstStyle/>
                    <a:p>
                      <a:r>
                        <a:rPr lang="es-ES_tradnl" dirty="0"/>
                        <a:t>2050</a:t>
                      </a:r>
                      <a:endParaRPr lang="es-ES" dirty="0"/>
                    </a:p>
                  </a:txBody>
                  <a:tcPr/>
                </a:tc>
                <a:tc>
                  <a:txBody>
                    <a:bodyPr/>
                    <a:lstStyle/>
                    <a:p>
                      <a:r>
                        <a:rPr lang="es-ES_tradnl" dirty="0"/>
                        <a:t>2060</a:t>
                      </a:r>
                      <a:endParaRPr lang="es-ES" dirty="0"/>
                    </a:p>
                  </a:txBody>
                  <a:tcPr/>
                </a:tc>
                <a:extLst>
                  <a:ext uri="{0D108BD9-81ED-4DB2-BD59-A6C34878D82A}">
                    <a16:rowId xmlns:a16="http://schemas.microsoft.com/office/drawing/2014/main" val="10000"/>
                  </a:ext>
                </a:extLst>
              </a:tr>
              <a:tr h="0">
                <a:tc gridSpan="3">
                  <a:txBody>
                    <a:bodyPr/>
                    <a:lstStyle/>
                    <a:p>
                      <a:pPr algn="ctr"/>
                      <a:r>
                        <a:rPr lang="es-ES_tradnl" sz="1200" dirty="0"/>
                        <a:t>1970 - 2000</a:t>
                      </a:r>
                      <a:endParaRPr lang="es-ES" sz="1200" dirty="0"/>
                    </a:p>
                  </a:txBody>
                  <a:tcPr>
                    <a:solidFill>
                      <a:schemeClr val="accent6"/>
                    </a:solidFill>
                  </a:tcPr>
                </a:tc>
                <a:tc hMerge="1">
                  <a:txBody>
                    <a:bodyPr/>
                    <a:lstStyle/>
                    <a:p>
                      <a:endParaRPr lang="es-ES" sz="400" dirty="0"/>
                    </a:p>
                  </a:txBody>
                  <a:tcPr>
                    <a:solidFill>
                      <a:schemeClr val="accent6"/>
                    </a:solidFill>
                  </a:tcPr>
                </a:tc>
                <a:tc hMerge="1">
                  <a:txBody>
                    <a:bodyPr/>
                    <a:lstStyle/>
                    <a:p>
                      <a:endParaRPr lang="es-ES" sz="400" dirty="0"/>
                    </a:p>
                  </a:txBody>
                  <a:tcPr>
                    <a:solidFill>
                      <a:schemeClr val="accent6"/>
                    </a:solidFill>
                  </a:tcPr>
                </a:tc>
                <a:tc>
                  <a:txBody>
                    <a:bodyPr/>
                    <a:lstStyle/>
                    <a:p>
                      <a:pPr algn="ctr"/>
                      <a:endParaRPr lang="es-ES" sz="1200" dirty="0"/>
                    </a:p>
                  </a:txBody>
                  <a:tcPr>
                    <a:noFill/>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200" dirty="0"/>
                        <a:t>2005 – 2035 (2020)</a:t>
                      </a:r>
                      <a:endParaRPr lang="es-ES" sz="1200" dirty="0"/>
                    </a:p>
                  </a:txBody>
                  <a:tcPr>
                    <a:solidFill>
                      <a:schemeClr val="accent1"/>
                    </a:solidFill>
                  </a:tcPr>
                </a:tc>
                <a:tc hMerge="1">
                  <a:txBody>
                    <a:bodyPr/>
                    <a:lstStyle/>
                    <a:p>
                      <a:endParaRPr lang="es-ES" sz="400" dirty="0"/>
                    </a:p>
                  </a:txBody>
                  <a:tcPr>
                    <a:solidFill>
                      <a:schemeClr val="accent1"/>
                    </a:solidFill>
                  </a:tcPr>
                </a:tc>
                <a:tc hMerge="1">
                  <a:txBody>
                    <a:bodyPr/>
                    <a:lstStyle/>
                    <a:p>
                      <a:endParaRPr lang="es-ES" sz="400" dirty="0"/>
                    </a:p>
                  </a:txBody>
                  <a:tcPr>
                    <a:solidFill>
                      <a:schemeClr val="accent1"/>
                    </a:solidFill>
                  </a:tcPr>
                </a:tc>
                <a:tc>
                  <a:txBody>
                    <a:bodyPr/>
                    <a:lstStyle/>
                    <a:p>
                      <a:pPr algn="ctr"/>
                      <a:endParaRPr lang="es-ES" sz="1200"/>
                    </a:p>
                  </a:txBody>
                  <a:tcPr/>
                </a:tc>
                <a:tc>
                  <a:txBody>
                    <a:bodyPr/>
                    <a:lstStyle/>
                    <a:p>
                      <a:pPr algn="ctr"/>
                      <a:endParaRPr lang="es-ES" sz="1200"/>
                    </a:p>
                  </a:txBody>
                  <a:tcPr/>
                </a:tc>
                <a:tc>
                  <a:txBody>
                    <a:bodyPr/>
                    <a:lstStyle/>
                    <a:p>
                      <a:endParaRPr lang="es-ES" sz="400"/>
                    </a:p>
                  </a:txBody>
                  <a:tcPr/>
                </a:tc>
                <a:extLst>
                  <a:ext uri="{0D108BD9-81ED-4DB2-BD59-A6C34878D82A}">
                    <a16:rowId xmlns:a16="http://schemas.microsoft.com/office/drawing/2014/main" val="10001"/>
                  </a:ext>
                </a:extLst>
              </a:tr>
              <a:tr h="0">
                <a:tc>
                  <a:txBody>
                    <a:bodyPr/>
                    <a:lstStyle/>
                    <a:p>
                      <a:pPr algn="ctr"/>
                      <a:endParaRPr lang="es-ES" sz="100" dirty="0"/>
                    </a:p>
                  </a:txBody>
                  <a:tcPr>
                    <a:noFill/>
                  </a:tcPr>
                </a:tc>
                <a:tc>
                  <a:txBody>
                    <a:bodyPr/>
                    <a:lstStyle/>
                    <a:p>
                      <a:pPr algn="ctr"/>
                      <a:endParaRPr lang="es-ES" sz="100" dirty="0"/>
                    </a:p>
                  </a:txBody>
                  <a:tcPr>
                    <a:noFill/>
                  </a:tcPr>
                </a:tc>
                <a:tc>
                  <a:txBody>
                    <a:bodyPr/>
                    <a:lstStyle/>
                    <a:p>
                      <a:pPr algn="ctr"/>
                      <a:endParaRPr lang="es-ES" sz="100" dirty="0"/>
                    </a:p>
                  </a:txBody>
                  <a:tcPr>
                    <a:noFill/>
                  </a:tcPr>
                </a:tc>
                <a:tc>
                  <a:txBody>
                    <a:bodyPr/>
                    <a:lstStyle/>
                    <a:p>
                      <a:pPr algn="ctr"/>
                      <a:endParaRPr lang="es-ES" sz="100" dirty="0"/>
                    </a:p>
                  </a:txBody>
                  <a:tcPr>
                    <a:noFill/>
                  </a:tcPr>
                </a:tc>
                <a:tc>
                  <a:txBody>
                    <a:bodyPr/>
                    <a:lstStyle/>
                    <a:p>
                      <a:pPr algn="ctr"/>
                      <a:endParaRPr lang="es-ES" sz="100" dirty="0"/>
                    </a:p>
                  </a:txBody>
                  <a:tcPr>
                    <a:noFill/>
                  </a:tcPr>
                </a:tc>
                <a:tc>
                  <a:txBody>
                    <a:bodyPr/>
                    <a:lstStyle/>
                    <a:p>
                      <a:pPr algn="ctr"/>
                      <a:endParaRPr lang="es-ES" sz="100" dirty="0"/>
                    </a:p>
                  </a:txBody>
                  <a:tcPr>
                    <a:noFill/>
                  </a:tcPr>
                </a:tc>
                <a:tc>
                  <a:txBody>
                    <a:bodyPr/>
                    <a:lstStyle/>
                    <a:p>
                      <a:pPr algn="ctr"/>
                      <a:endParaRPr lang="es-ES" sz="100" dirty="0"/>
                    </a:p>
                  </a:txBody>
                  <a:tcPr/>
                </a:tc>
                <a:tc>
                  <a:txBody>
                    <a:bodyPr/>
                    <a:lstStyle/>
                    <a:p>
                      <a:pPr algn="ctr"/>
                      <a:endParaRPr lang="es-ES" sz="100" dirty="0"/>
                    </a:p>
                  </a:txBody>
                  <a:tcPr/>
                </a:tc>
                <a:tc>
                  <a:txBody>
                    <a:bodyPr/>
                    <a:lstStyle/>
                    <a:p>
                      <a:pPr algn="ctr"/>
                      <a:endParaRPr lang="es-ES" sz="100" dirty="0"/>
                    </a:p>
                  </a:txBody>
                  <a:tcPr/>
                </a:tc>
                <a:tc>
                  <a:txBody>
                    <a:bodyPr/>
                    <a:lstStyle/>
                    <a:p>
                      <a:endParaRPr lang="es-ES" sz="100" dirty="0"/>
                    </a:p>
                  </a:txBody>
                  <a:tcPr/>
                </a:tc>
                <a:extLst>
                  <a:ext uri="{0D108BD9-81ED-4DB2-BD59-A6C34878D82A}">
                    <a16:rowId xmlns:a16="http://schemas.microsoft.com/office/drawing/2014/main" val="10002"/>
                  </a:ext>
                </a:extLst>
              </a:tr>
              <a:tr h="12192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200" dirty="0"/>
                        <a:t>1970 - 2000</a:t>
                      </a:r>
                      <a:endParaRPr lang="es-ES" sz="1200" dirty="0"/>
                    </a:p>
                  </a:txBody>
                  <a:tcPr>
                    <a:solidFill>
                      <a:schemeClr val="accent6"/>
                    </a:solidFill>
                  </a:tcPr>
                </a:tc>
                <a:tc hMerge="1">
                  <a:txBody>
                    <a:bodyPr/>
                    <a:lstStyle/>
                    <a:p>
                      <a:endParaRPr lang="es-ES" sz="400" dirty="0"/>
                    </a:p>
                  </a:txBody>
                  <a:tcPr>
                    <a:solidFill>
                      <a:schemeClr val="accent6"/>
                    </a:solidFill>
                  </a:tcPr>
                </a:tc>
                <a:tc hMerge="1">
                  <a:txBody>
                    <a:bodyPr/>
                    <a:lstStyle/>
                    <a:p>
                      <a:endParaRPr lang="es-ES" sz="400" dirty="0"/>
                    </a:p>
                  </a:txBody>
                  <a:tcPr>
                    <a:solidFill>
                      <a:schemeClr val="accent6"/>
                    </a:solidFill>
                  </a:tcPr>
                </a:tc>
                <a:tc>
                  <a:txBody>
                    <a:bodyPr/>
                    <a:lstStyle/>
                    <a:p>
                      <a:pPr algn="ctr"/>
                      <a:endParaRPr lang="es-ES" sz="1200" dirty="0"/>
                    </a:p>
                  </a:txBody>
                  <a:tcPr>
                    <a:noFill/>
                  </a:tcPr>
                </a:tc>
                <a:tc>
                  <a:txBody>
                    <a:bodyPr/>
                    <a:lstStyle/>
                    <a:p>
                      <a:pPr algn="ctr"/>
                      <a:endParaRPr lang="es-ES" sz="1200" dirty="0"/>
                    </a:p>
                  </a:txBody>
                  <a:tcPr>
                    <a:noFill/>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200" dirty="0"/>
                        <a:t>2015 – 2045 (2030)</a:t>
                      </a:r>
                      <a:endParaRPr lang="es-ES" sz="1200" dirty="0"/>
                    </a:p>
                  </a:txBody>
                  <a:tcPr>
                    <a:solidFill>
                      <a:schemeClr val="accent1"/>
                    </a:solidFill>
                  </a:tcPr>
                </a:tc>
                <a:tc hMerge="1">
                  <a:txBody>
                    <a:bodyPr/>
                    <a:lstStyle/>
                    <a:p>
                      <a:endParaRPr lang="es-ES" sz="400" dirty="0"/>
                    </a:p>
                  </a:txBody>
                  <a:tcPr>
                    <a:solidFill>
                      <a:schemeClr val="accent1"/>
                    </a:solidFill>
                  </a:tcPr>
                </a:tc>
                <a:tc hMerge="1">
                  <a:txBody>
                    <a:bodyPr/>
                    <a:lstStyle/>
                    <a:p>
                      <a:endParaRPr lang="es-ES" sz="400" dirty="0"/>
                    </a:p>
                  </a:txBody>
                  <a:tcPr>
                    <a:solidFill>
                      <a:schemeClr val="accent1"/>
                    </a:solidFill>
                  </a:tcPr>
                </a:tc>
                <a:tc>
                  <a:txBody>
                    <a:bodyPr/>
                    <a:lstStyle/>
                    <a:p>
                      <a:pPr algn="ctr"/>
                      <a:endParaRPr lang="es-ES" sz="1200" dirty="0"/>
                    </a:p>
                  </a:txBody>
                  <a:tcPr/>
                </a:tc>
                <a:tc>
                  <a:txBody>
                    <a:bodyPr/>
                    <a:lstStyle/>
                    <a:p>
                      <a:endParaRPr lang="es-ES" sz="400" dirty="0"/>
                    </a:p>
                  </a:txBody>
                  <a:tcPr/>
                </a:tc>
                <a:extLst>
                  <a:ext uri="{0D108BD9-81ED-4DB2-BD59-A6C34878D82A}">
                    <a16:rowId xmlns:a16="http://schemas.microsoft.com/office/drawing/2014/main" val="10003"/>
                  </a:ext>
                </a:extLst>
              </a:tr>
              <a:tr h="121920">
                <a:tc>
                  <a:txBody>
                    <a:bodyPr/>
                    <a:lstStyle/>
                    <a:p>
                      <a:pPr algn="ctr"/>
                      <a:endParaRPr lang="es-ES" sz="100" dirty="0"/>
                    </a:p>
                  </a:txBody>
                  <a:tcPr>
                    <a:noFill/>
                  </a:tcPr>
                </a:tc>
                <a:tc>
                  <a:txBody>
                    <a:bodyPr/>
                    <a:lstStyle/>
                    <a:p>
                      <a:pPr algn="ctr"/>
                      <a:endParaRPr lang="es-ES" sz="100" dirty="0"/>
                    </a:p>
                  </a:txBody>
                  <a:tcPr>
                    <a:noFill/>
                  </a:tcPr>
                </a:tc>
                <a:tc>
                  <a:txBody>
                    <a:bodyPr/>
                    <a:lstStyle/>
                    <a:p>
                      <a:pPr algn="ctr"/>
                      <a:endParaRPr lang="es-ES" sz="100" dirty="0"/>
                    </a:p>
                  </a:txBody>
                  <a:tcPr>
                    <a:noFill/>
                  </a:tcPr>
                </a:tc>
                <a:tc>
                  <a:txBody>
                    <a:bodyPr/>
                    <a:lstStyle/>
                    <a:p>
                      <a:pPr algn="ctr"/>
                      <a:endParaRPr lang="es-ES" sz="100" dirty="0"/>
                    </a:p>
                  </a:txBody>
                  <a:tcPr>
                    <a:noFill/>
                  </a:tcPr>
                </a:tc>
                <a:tc>
                  <a:txBody>
                    <a:bodyPr/>
                    <a:lstStyle/>
                    <a:p>
                      <a:pPr algn="ctr"/>
                      <a:endParaRPr lang="es-ES" sz="100" dirty="0"/>
                    </a:p>
                  </a:txBody>
                  <a:tcPr>
                    <a:noFill/>
                  </a:tcPr>
                </a:tc>
                <a:tc>
                  <a:txBody>
                    <a:bodyPr/>
                    <a:lstStyle/>
                    <a:p>
                      <a:pPr algn="ctr"/>
                      <a:endParaRPr lang="es-ES" sz="100" dirty="0"/>
                    </a:p>
                  </a:txBody>
                  <a:tcPr>
                    <a:noFill/>
                  </a:tcPr>
                </a:tc>
                <a:tc>
                  <a:txBody>
                    <a:bodyPr/>
                    <a:lstStyle/>
                    <a:p>
                      <a:pPr algn="ctr"/>
                      <a:endParaRPr lang="es-ES" sz="100" dirty="0"/>
                    </a:p>
                  </a:txBody>
                  <a:tcPr/>
                </a:tc>
                <a:tc>
                  <a:txBody>
                    <a:bodyPr/>
                    <a:lstStyle/>
                    <a:p>
                      <a:pPr algn="ctr"/>
                      <a:endParaRPr lang="es-ES" sz="100" dirty="0"/>
                    </a:p>
                  </a:txBody>
                  <a:tcPr/>
                </a:tc>
                <a:tc>
                  <a:txBody>
                    <a:bodyPr/>
                    <a:lstStyle/>
                    <a:p>
                      <a:pPr algn="ctr"/>
                      <a:endParaRPr lang="es-ES" sz="100" dirty="0"/>
                    </a:p>
                  </a:txBody>
                  <a:tcPr/>
                </a:tc>
                <a:tc>
                  <a:txBody>
                    <a:bodyPr/>
                    <a:lstStyle/>
                    <a:p>
                      <a:endParaRPr lang="es-ES" sz="100" dirty="0"/>
                    </a:p>
                  </a:txBody>
                  <a:tcPr/>
                </a:tc>
                <a:extLst>
                  <a:ext uri="{0D108BD9-81ED-4DB2-BD59-A6C34878D82A}">
                    <a16:rowId xmlns:a16="http://schemas.microsoft.com/office/drawing/2014/main" val="10004"/>
                  </a:ext>
                </a:extLst>
              </a:tr>
              <a:tr h="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200" dirty="0"/>
                        <a:t>1970 - 2000</a:t>
                      </a:r>
                      <a:endParaRPr lang="es-ES" sz="1200" dirty="0"/>
                    </a:p>
                  </a:txBody>
                  <a:tcPr>
                    <a:solidFill>
                      <a:schemeClr val="accent6"/>
                    </a:solidFill>
                  </a:tcPr>
                </a:tc>
                <a:tc hMerge="1">
                  <a:txBody>
                    <a:bodyPr/>
                    <a:lstStyle/>
                    <a:p>
                      <a:endParaRPr lang="es-ES" sz="400" dirty="0"/>
                    </a:p>
                  </a:txBody>
                  <a:tcPr>
                    <a:solidFill>
                      <a:schemeClr val="accent6"/>
                    </a:solidFill>
                  </a:tcPr>
                </a:tc>
                <a:tc hMerge="1">
                  <a:txBody>
                    <a:bodyPr/>
                    <a:lstStyle/>
                    <a:p>
                      <a:endParaRPr lang="es-ES" sz="400" dirty="0"/>
                    </a:p>
                  </a:txBody>
                  <a:tcPr>
                    <a:solidFill>
                      <a:schemeClr val="accent6"/>
                    </a:solidFill>
                  </a:tcPr>
                </a:tc>
                <a:tc>
                  <a:txBody>
                    <a:bodyPr/>
                    <a:lstStyle/>
                    <a:p>
                      <a:pPr algn="ctr"/>
                      <a:endParaRPr lang="es-ES" sz="1200" dirty="0"/>
                    </a:p>
                  </a:txBody>
                  <a:tcPr>
                    <a:noFill/>
                  </a:tcPr>
                </a:tc>
                <a:tc>
                  <a:txBody>
                    <a:bodyPr/>
                    <a:lstStyle/>
                    <a:p>
                      <a:pPr algn="ctr"/>
                      <a:endParaRPr lang="es-ES" sz="1200" dirty="0"/>
                    </a:p>
                  </a:txBody>
                  <a:tcPr>
                    <a:noFill/>
                  </a:tcPr>
                </a:tc>
                <a:tc>
                  <a:txBody>
                    <a:bodyPr/>
                    <a:lstStyle/>
                    <a:p>
                      <a:pPr algn="ctr"/>
                      <a:endParaRPr lang="es-ES" sz="1200" dirty="0"/>
                    </a:p>
                  </a:txBody>
                  <a:tcPr>
                    <a:noFill/>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200" dirty="0"/>
                        <a:t>2025 – 2055 (2040)</a:t>
                      </a:r>
                      <a:endParaRPr lang="es-ES" sz="1200" dirty="0"/>
                    </a:p>
                  </a:txBody>
                  <a:tcPr>
                    <a:solidFill>
                      <a:schemeClr val="accent1"/>
                    </a:solidFill>
                  </a:tcPr>
                </a:tc>
                <a:tc hMerge="1">
                  <a:txBody>
                    <a:bodyPr/>
                    <a:lstStyle/>
                    <a:p>
                      <a:endParaRPr lang="es-ES" sz="400" dirty="0"/>
                    </a:p>
                  </a:txBody>
                  <a:tcPr>
                    <a:solidFill>
                      <a:schemeClr val="accent1"/>
                    </a:solidFill>
                  </a:tcPr>
                </a:tc>
                <a:tc hMerge="1">
                  <a:txBody>
                    <a:bodyPr/>
                    <a:lstStyle/>
                    <a:p>
                      <a:endParaRPr lang="es-ES" sz="400" dirty="0"/>
                    </a:p>
                  </a:txBody>
                  <a:tcPr>
                    <a:solidFill>
                      <a:schemeClr val="accent1"/>
                    </a:solidFill>
                  </a:tcPr>
                </a:tc>
                <a:tc>
                  <a:txBody>
                    <a:bodyPr/>
                    <a:lstStyle/>
                    <a:p>
                      <a:endParaRPr lang="es-ES" sz="400" dirty="0"/>
                    </a:p>
                  </a:txBody>
                  <a:tcPr/>
                </a:tc>
                <a:extLst>
                  <a:ext uri="{0D108BD9-81ED-4DB2-BD59-A6C34878D82A}">
                    <a16:rowId xmlns:a16="http://schemas.microsoft.com/office/drawing/2014/main" val="10005"/>
                  </a:ext>
                </a:extLst>
              </a:tr>
            </a:tbl>
          </a:graphicData>
        </a:graphic>
      </p:graphicFrame>
      <p:sp>
        <p:nvSpPr>
          <p:cNvPr id="6" name="Rectangle 5">
            <a:extLst>
              <a:ext uri="{FF2B5EF4-FFF2-40B4-BE49-F238E27FC236}">
                <a16:creationId xmlns:a16="http://schemas.microsoft.com/office/drawing/2014/main" id="{9D3033F6-CC3F-446D-935E-383D774EEEF9}"/>
              </a:ext>
            </a:extLst>
          </p:cNvPr>
          <p:cNvSpPr>
            <a:spLocks noChangeArrowheads="1"/>
          </p:cNvSpPr>
          <p:nvPr/>
        </p:nvSpPr>
        <p:spPr bwMode="auto">
          <a:xfrm>
            <a:off x="4738416" y="6381424"/>
            <a:ext cx="175228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GB" sz="1100" b="1" dirty="0">
                <a:solidFill>
                  <a:srgbClr val="507D2B"/>
                </a:solidFill>
                <a:ea typeface="Lato Light" panose="020F0502020204030203" pitchFamily="34" charset="0"/>
                <a:cs typeface="Lato Light" panose="020F0502020204030203" pitchFamily="34" charset="0"/>
              </a:rPr>
              <a:t>2</a:t>
            </a:r>
            <a:r>
              <a:rPr lang="en-GB" sz="1100" b="1" baseline="30000" dirty="0">
                <a:solidFill>
                  <a:srgbClr val="507D2B"/>
                </a:solidFill>
                <a:ea typeface="Lato Light" panose="020F0502020204030203" pitchFamily="34" charset="0"/>
                <a:cs typeface="Lato Light" panose="020F0502020204030203" pitchFamily="34" charset="0"/>
              </a:rPr>
              <a:t>nd</a:t>
            </a:r>
            <a:r>
              <a:rPr lang="en-GB" sz="1100" b="1" dirty="0">
                <a:solidFill>
                  <a:srgbClr val="507D2B"/>
                </a:solidFill>
                <a:ea typeface="Lato Light" panose="020F0502020204030203" pitchFamily="34" charset="0"/>
                <a:cs typeface="Lato Light" panose="020F0502020204030203" pitchFamily="34" charset="0"/>
              </a:rPr>
              <a:t> General Meeting</a:t>
            </a:r>
            <a:endParaRPr lang="en-GB" sz="1100" dirty="0">
              <a:solidFill>
                <a:srgbClr val="507D2B"/>
              </a:solidFill>
              <a:ea typeface="Lato Light" panose="020F0502020204030203" pitchFamily="34" charset="0"/>
              <a:cs typeface="Lato Light" panose="020F0502020204030203" pitchFamily="34" charset="0"/>
            </a:endParaRPr>
          </a:p>
        </p:txBody>
      </p:sp>
      <p:sp>
        <p:nvSpPr>
          <p:cNvPr id="7" name="Rectangle 6">
            <a:extLst>
              <a:ext uri="{FF2B5EF4-FFF2-40B4-BE49-F238E27FC236}">
                <a16:creationId xmlns:a16="http://schemas.microsoft.com/office/drawing/2014/main" id="{7E3F367C-B3F0-2941-AE76-7A5942C908D9}"/>
              </a:ext>
            </a:extLst>
          </p:cNvPr>
          <p:cNvSpPr/>
          <p:nvPr/>
        </p:nvSpPr>
        <p:spPr>
          <a:xfrm>
            <a:off x="7010400" y="152400"/>
            <a:ext cx="1600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angle 7">
            <a:extLst>
              <a:ext uri="{FF2B5EF4-FFF2-40B4-BE49-F238E27FC236}">
                <a16:creationId xmlns:a16="http://schemas.microsoft.com/office/drawing/2014/main" id="{641AFC12-C671-F94D-BC82-35AF04D23620}"/>
              </a:ext>
            </a:extLst>
          </p:cNvPr>
          <p:cNvSpPr/>
          <p:nvPr/>
        </p:nvSpPr>
        <p:spPr>
          <a:xfrm>
            <a:off x="7010400" y="152400"/>
            <a:ext cx="1676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0744742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err="1"/>
              <a:t>Next</a:t>
            </a:r>
            <a:r>
              <a:rPr lang="es-ES_tradnl" dirty="0"/>
              <a:t> </a:t>
            </a:r>
            <a:r>
              <a:rPr lang="es-ES_tradnl" dirty="0" err="1"/>
              <a:t>steps</a:t>
            </a:r>
            <a:endParaRPr lang="es-ES" dirty="0"/>
          </a:p>
        </p:txBody>
      </p:sp>
      <p:sp>
        <p:nvSpPr>
          <p:cNvPr id="3" name="2 Marcador de contenido"/>
          <p:cNvSpPr>
            <a:spLocks noGrp="1"/>
          </p:cNvSpPr>
          <p:nvPr>
            <p:ph idx="1"/>
          </p:nvPr>
        </p:nvSpPr>
        <p:spPr/>
        <p:txBody>
          <a:bodyPr/>
          <a:lstStyle/>
          <a:p>
            <a:r>
              <a:rPr lang="es-ES_tradnl" dirty="0" err="1"/>
              <a:t>Climate</a:t>
            </a:r>
            <a:r>
              <a:rPr lang="es-ES_tradnl" dirty="0"/>
              <a:t> </a:t>
            </a:r>
            <a:r>
              <a:rPr lang="es-ES_tradnl" dirty="0" err="1"/>
              <a:t>indices</a:t>
            </a:r>
            <a:endParaRPr lang="es-ES_tradnl" dirty="0"/>
          </a:p>
          <a:p>
            <a:pPr lvl="1"/>
            <a:endParaRPr lang="es-ES_tradnl" dirty="0"/>
          </a:p>
          <a:p>
            <a:endParaRPr lang="es-ES" dirty="0"/>
          </a:p>
        </p:txBody>
      </p:sp>
      <p:sp>
        <p:nvSpPr>
          <p:cNvPr id="4" name="Rectangle 3"/>
          <p:cNvSpPr>
            <a:spLocks noChangeArrowheads="1"/>
          </p:cNvSpPr>
          <p:nvPr/>
        </p:nvSpPr>
        <p:spPr bwMode="auto">
          <a:xfrm>
            <a:off x="4738416" y="6381424"/>
            <a:ext cx="175228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GB" sz="1100" b="1" dirty="0">
                <a:solidFill>
                  <a:srgbClr val="507D2B"/>
                </a:solidFill>
                <a:ea typeface="Lato Light" panose="020F0502020204030203" pitchFamily="34" charset="0"/>
                <a:cs typeface="Lato Light" panose="020F0502020204030203" pitchFamily="34" charset="0"/>
              </a:rPr>
              <a:t>2</a:t>
            </a:r>
            <a:r>
              <a:rPr lang="en-GB" sz="1100" b="1" baseline="30000" dirty="0">
                <a:solidFill>
                  <a:srgbClr val="507D2B"/>
                </a:solidFill>
                <a:ea typeface="Lato Light" panose="020F0502020204030203" pitchFamily="34" charset="0"/>
                <a:cs typeface="Lato Light" panose="020F0502020204030203" pitchFamily="34" charset="0"/>
              </a:rPr>
              <a:t>nd</a:t>
            </a:r>
            <a:r>
              <a:rPr lang="en-GB" sz="1100" b="1" dirty="0">
                <a:solidFill>
                  <a:srgbClr val="507D2B"/>
                </a:solidFill>
                <a:ea typeface="Lato Light" panose="020F0502020204030203" pitchFamily="34" charset="0"/>
                <a:cs typeface="Lato Light" panose="020F0502020204030203" pitchFamily="34" charset="0"/>
              </a:rPr>
              <a:t> General Meeting</a:t>
            </a:r>
            <a:endParaRPr lang="en-GB" sz="1100" dirty="0">
              <a:solidFill>
                <a:srgbClr val="507D2B"/>
              </a:solidFill>
              <a:ea typeface="Lato Light" panose="020F0502020204030203" pitchFamily="34" charset="0"/>
              <a:cs typeface="Lato Light" panose="020F0502020204030203" pitchFamily="34" charset="0"/>
            </a:endParaRPr>
          </a:p>
        </p:txBody>
      </p:sp>
    </p:spTree>
    <p:extLst>
      <p:ext uri="{BB962C8B-B14F-4D97-AF65-F5344CB8AC3E}">
        <p14:creationId xmlns:p14="http://schemas.microsoft.com/office/powerpoint/2010/main" val="28356540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368683" y="3373600"/>
            <a:ext cx="4413117" cy="775597"/>
          </a:xfrm>
          <a:prstGeom prst="rect">
            <a:avLst/>
          </a:prstGeom>
        </p:spPr>
        <p:txBody>
          <a:bodyPr wrap="square" lIns="0" tIns="0" rIns="0" bIns="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IN" sz="2800" b="1" i="0" u="none" strike="noStrike" kern="1200" cap="none" spc="0" normalizeH="0" baseline="0" noProof="0" dirty="0" err="1">
                <a:ln>
                  <a:noFill/>
                </a:ln>
                <a:solidFill>
                  <a:prstClr val="black"/>
                </a:solidFill>
                <a:effectLst/>
                <a:uLnTx/>
                <a:uFillTx/>
                <a:latin typeface="Calibri"/>
                <a:ea typeface="Lato Light" panose="020F0502020204030203" pitchFamily="34" charset="0"/>
                <a:cs typeface="Lato Light" panose="020F0502020204030203" pitchFamily="34" charset="0"/>
              </a:rPr>
              <a:t>Josep</a:t>
            </a:r>
            <a:r>
              <a:rPr kumimoji="0" lang="en-IN" sz="2800" b="1" i="0" u="none" strike="noStrike" kern="1200" cap="none" spc="0" normalizeH="0" baseline="0" noProof="0" dirty="0">
                <a:ln>
                  <a:noFill/>
                </a:ln>
                <a:solidFill>
                  <a:prstClr val="black"/>
                </a:solidFill>
                <a:effectLst/>
                <a:uLnTx/>
                <a:uFillTx/>
                <a:latin typeface="Calibri"/>
                <a:ea typeface="Lato Light" panose="020F0502020204030203" pitchFamily="34" charset="0"/>
                <a:cs typeface="Lato Light" panose="020F0502020204030203" pitchFamily="34" charset="0"/>
              </a:rPr>
              <a:t> Maria </a:t>
            </a:r>
            <a:r>
              <a:rPr kumimoji="0" lang="en-IN" sz="2800" b="1" i="0" u="none" strike="noStrike" kern="1200" cap="none" spc="0" normalizeH="0" baseline="0" noProof="0" dirty="0" err="1">
                <a:ln>
                  <a:noFill/>
                </a:ln>
                <a:solidFill>
                  <a:prstClr val="black"/>
                </a:solidFill>
                <a:effectLst/>
                <a:uLnTx/>
                <a:uFillTx/>
                <a:latin typeface="Calibri"/>
                <a:ea typeface="Lato Light" panose="020F0502020204030203" pitchFamily="34" charset="0"/>
                <a:cs typeface="Lato Light" panose="020F0502020204030203" pitchFamily="34" charset="0"/>
              </a:rPr>
              <a:t>Solé</a:t>
            </a:r>
            <a:r>
              <a:rPr kumimoji="0" lang="en-IN" sz="2800" b="1" i="0" u="none" strike="noStrike" kern="1200" cap="none" spc="0" normalizeH="0" baseline="0" noProof="0" dirty="0">
                <a:ln>
                  <a:noFill/>
                </a:ln>
                <a:solidFill>
                  <a:prstClr val="black"/>
                </a:solidFill>
                <a:effectLst/>
                <a:uLnTx/>
                <a:uFillTx/>
                <a:latin typeface="Calibri"/>
                <a:ea typeface="Lato Light" panose="020F0502020204030203" pitchFamily="34" charset="0"/>
                <a:cs typeface="Lato Light" panose="020F0502020204030203" pitchFamily="34" charset="0"/>
              </a:rPr>
              <a:t> </a:t>
            </a:r>
            <a:r>
              <a:rPr kumimoji="0" lang="en-IN" sz="2800" b="1" i="0" u="none" strike="noStrike" kern="1200" cap="none" spc="0" normalizeH="0" baseline="0" noProof="0" dirty="0" err="1">
                <a:ln>
                  <a:noFill/>
                </a:ln>
                <a:solidFill>
                  <a:prstClr val="black"/>
                </a:solidFill>
                <a:effectLst/>
                <a:uLnTx/>
                <a:uFillTx/>
                <a:latin typeface="Calibri"/>
                <a:ea typeface="Lato Light" panose="020F0502020204030203" pitchFamily="34" charset="0"/>
                <a:cs typeface="Lato Light" panose="020F0502020204030203" pitchFamily="34" charset="0"/>
              </a:rPr>
              <a:t>Tasias</a:t>
            </a:r>
            <a:endParaRPr kumimoji="0" lang="en-IN" sz="2800" b="1" i="0" u="none" strike="noStrike" kern="1200" cap="none" spc="0" normalizeH="0" baseline="0" noProof="0" dirty="0">
              <a:ln>
                <a:noFill/>
              </a:ln>
              <a:solidFill>
                <a:prstClr val="black"/>
              </a:solidFill>
              <a:effectLst/>
              <a:uLnTx/>
              <a:uFillTx/>
              <a:latin typeface="Calibri"/>
              <a:ea typeface="Lato Light" panose="020F0502020204030203" pitchFamily="34" charset="0"/>
              <a:cs typeface="Lato Light" panose="020F0502020204030203"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IN" sz="2800" b="0" i="0" u="none" strike="noStrike" kern="1200" cap="none" spc="0" normalizeH="0" baseline="0" noProof="0" dirty="0">
                <a:ln>
                  <a:noFill/>
                </a:ln>
                <a:solidFill>
                  <a:prstClr val="black"/>
                </a:solidFill>
                <a:effectLst/>
                <a:uLnTx/>
                <a:uFillTx/>
                <a:latin typeface="Consolas" pitchFamily="49" charset="0"/>
                <a:ea typeface="Lato Light" panose="020F0502020204030203" pitchFamily="34" charset="0"/>
                <a:cs typeface="Consolas" pitchFamily="49" charset="0"/>
              </a:rPr>
              <a:t>jmsole@meteosim.com</a:t>
            </a:r>
          </a:p>
        </p:txBody>
      </p:sp>
      <p:sp>
        <p:nvSpPr>
          <p:cNvPr id="3" name="Title 1"/>
          <p:cNvSpPr txBox="1">
            <a:spLocks/>
          </p:cNvSpPr>
          <p:nvPr/>
        </p:nvSpPr>
        <p:spPr>
          <a:xfrm>
            <a:off x="2368683" y="2667000"/>
            <a:ext cx="4413117" cy="332399"/>
          </a:xfrm>
          <a:prstGeom prst="rect">
            <a:avLst/>
          </a:prstGeom>
        </p:spPr>
        <p:txBody>
          <a:bodyPr wrap="square" lIns="0" tIns="0" rIns="0" bIns="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IN" sz="2400" b="0" i="0" u="none" strike="noStrike" kern="1200" cap="none" spc="0" normalizeH="0" baseline="0" noProof="0" dirty="0">
                <a:ln>
                  <a:noFill/>
                </a:ln>
                <a:solidFill>
                  <a:prstClr val="black"/>
                </a:solidFill>
                <a:effectLst/>
                <a:uLnTx/>
                <a:uFillTx/>
                <a:latin typeface="Calibri"/>
                <a:ea typeface="Lato Light" panose="020F0502020204030203" pitchFamily="34" charset="0"/>
                <a:cs typeface="Lato Light" panose="020F0502020204030203" pitchFamily="34" charset="0"/>
              </a:rPr>
              <a:t>Thank you for you Attention!</a:t>
            </a:r>
          </a:p>
        </p:txBody>
      </p:sp>
    </p:spTree>
    <p:extLst>
      <p:ext uri="{BB962C8B-B14F-4D97-AF65-F5344CB8AC3E}">
        <p14:creationId xmlns:p14="http://schemas.microsoft.com/office/powerpoint/2010/main" val="2976493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a-ES" dirty="0"/>
              <a:t>Gantt </a:t>
            </a:r>
            <a:r>
              <a:rPr lang="ca-ES" dirty="0" err="1"/>
              <a:t>Diagram</a:t>
            </a:r>
            <a:r>
              <a:rPr lang="ca-ES" dirty="0"/>
              <a:t> of WP2</a:t>
            </a:r>
          </a:p>
        </p:txBody>
      </p:sp>
      <p:sp>
        <p:nvSpPr>
          <p:cNvPr id="3" name="Content Placeholder 2"/>
          <p:cNvSpPr>
            <a:spLocks noGrp="1"/>
          </p:cNvSpPr>
          <p:nvPr>
            <p:ph idx="1"/>
          </p:nvPr>
        </p:nvSpPr>
        <p:spPr/>
        <p:txBody>
          <a:bodyPr/>
          <a:lstStyle/>
          <a:p>
            <a:pPr marL="0" indent="0">
              <a:buNone/>
            </a:pPr>
            <a:endParaRPr lang="ca-ES" dirty="0"/>
          </a:p>
          <a:p>
            <a:pPr marL="0" indent="0">
              <a:buNone/>
            </a:pPr>
            <a:endParaRPr lang="ca-ES" dirty="0"/>
          </a:p>
        </p:txBody>
      </p:sp>
      <p:sp>
        <p:nvSpPr>
          <p:cNvPr id="14" name="TextBox 13"/>
          <p:cNvSpPr txBox="1"/>
          <p:nvPr/>
        </p:nvSpPr>
        <p:spPr>
          <a:xfrm>
            <a:off x="8378372" y="368765"/>
            <a:ext cx="184666" cy="369332"/>
          </a:xfrm>
          <a:prstGeom prst="rect">
            <a:avLst/>
          </a:prstGeom>
          <a:noFill/>
        </p:spPr>
        <p:txBody>
          <a:bodyPr wrap="none" rtlCol="0">
            <a:spAutoFit/>
          </a:bodyPr>
          <a:lstStyle/>
          <a:p>
            <a:endParaRPr lang="ca-ES" dirty="0"/>
          </a:p>
        </p:txBody>
      </p:sp>
      <p:grpSp>
        <p:nvGrpSpPr>
          <p:cNvPr id="23" name="Group 22"/>
          <p:cNvGrpSpPr/>
          <p:nvPr/>
        </p:nvGrpSpPr>
        <p:grpSpPr>
          <a:xfrm>
            <a:off x="457200" y="2629476"/>
            <a:ext cx="8229600" cy="2704524"/>
            <a:chOff x="490894" y="2770208"/>
            <a:chExt cx="8229600" cy="2704524"/>
          </a:xfrm>
        </p:grpSpPr>
        <p:grpSp>
          <p:nvGrpSpPr>
            <p:cNvPr id="5" name="Group 4"/>
            <p:cNvGrpSpPr/>
            <p:nvPr/>
          </p:nvGrpSpPr>
          <p:grpSpPr>
            <a:xfrm>
              <a:off x="490894" y="2770208"/>
              <a:ext cx="8229600" cy="2145303"/>
              <a:chOff x="1969796" y="1899651"/>
              <a:chExt cx="6022166" cy="1529349"/>
            </a:xfrm>
          </p:grpSpPr>
          <p:pic>
            <p:nvPicPr>
              <p:cNvPr id="7" name="Picture 6" descr="gant_wp2focus.png"/>
              <p:cNvPicPr>
                <a:picLocks noChangeAspect="1"/>
              </p:cNvPicPr>
              <p:nvPr/>
            </p:nvPicPr>
            <p:blipFill rotWithShape="1">
              <a:blip r:embed="rId3" cstate="print">
                <a:extLst>
                  <a:ext uri="{28A0092B-C50C-407E-A947-70E740481C1C}">
                    <a14:useLocalDpi xmlns:a14="http://schemas.microsoft.com/office/drawing/2010/main" val="0"/>
                  </a:ext>
                </a:extLst>
              </a:blip>
              <a:srcRect r="33590"/>
              <a:stretch/>
            </p:blipFill>
            <p:spPr>
              <a:xfrm>
                <a:off x="2193202" y="1899651"/>
                <a:ext cx="5774104" cy="295415"/>
              </a:xfrm>
              <a:prstGeom prst="rect">
                <a:avLst/>
              </a:prstGeom>
            </p:spPr>
          </p:pic>
          <p:pic>
            <p:nvPicPr>
              <p:cNvPr id="9" name="Picture 8" descr="wp2_focus.png"/>
              <p:cNvPicPr>
                <a:picLocks noChangeAspect="1"/>
              </p:cNvPicPr>
              <p:nvPr/>
            </p:nvPicPr>
            <p:blipFill rotWithShape="1">
              <a:blip r:embed="rId4" cstate="print">
                <a:extLst>
                  <a:ext uri="{28A0092B-C50C-407E-A947-70E740481C1C}">
                    <a14:useLocalDpi xmlns:a14="http://schemas.microsoft.com/office/drawing/2010/main" val="0"/>
                  </a:ext>
                </a:extLst>
              </a:blip>
              <a:srcRect l="14491" r="28050"/>
              <a:stretch/>
            </p:blipFill>
            <p:spPr>
              <a:xfrm>
                <a:off x="1969796" y="2272105"/>
                <a:ext cx="5997510" cy="1156895"/>
              </a:xfrm>
              <a:prstGeom prst="rect">
                <a:avLst/>
              </a:prstGeom>
            </p:spPr>
          </p:pic>
          <p:sp>
            <p:nvSpPr>
              <p:cNvPr id="10" name="Rectangle 9"/>
              <p:cNvSpPr/>
              <p:nvPr/>
            </p:nvSpPr>
            <p:spPr>
              <a:xfrm>
                <a:off x="7657396" y="3067156"/>
                <a:ext cx="334566" cy="217287"/>
              </a:xfrm>
              <a:prstGeom prst="rect">
                <a:avLst/>
              </a:prstGeom>
              <a:noFill/>
              <a:ln w="38100" cmpd="sng">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ca-ES"/>
              </a:p>
            </p:txBody>
          </p:sp>
        </p:grpSp>
        <p:sp>
          <p:nvSpPr>
            <p:cNvPr id="20" name="TextBox 19"/>
            <p:cNvSpPr txBox="1"/>
            <p:nvPr/>
          </p:nvSpPr>
          <p:spPr>
            <a:xfrm>
              <a:off x="858358" y="5105400"/>
              <a:ext cx="26670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ca-ES" dirty="0"/>
                <a:t>2017</a:t>
              </a:r>
            </a:p>
          </p:txBody>
        </p:sp>
        <p:sp>
          <p:nvSpPr>
            <p:cNvPr id="21" name="TextBox 20"/>
            <p:cNvSpPr txBox="1"/>
            <p:nvPr/>
          </p:nvSpPr>
          <p:spPr>
            <a:xfrm>
              <a:off x="3520926" y="5105400"/>
              <a:ext cx="3870474"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ca-ES" dirty="0"/>
                <a:t>2018</a:t>
              </a:r>
            </a:p>
          </p:txBody>
        </p:sp>
        <p:sp>
          <p:nvSpPr>
            <p:cNvPr id="22" name="TextBox 21"/>
            <p:cNvSpPr txBox="1"/>
            <p:nvPr/>
          </p:nvSpPr>
          <p:spPr>
            <a:xfrm>
              <a:off x="7391400" y="5105400"/>
              <a:ext cx="12954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ca-ES" dirty="0"/>
                <a:t>2019</a:t>
              </a:r>
            </a:p>
          </p:txBody>
        </p:sp>
      </p:grpSp>
      <p:sp>
        <p:nvSpPr>
          <p:cNvPr id="13" name="Rectangle 12"/>
          <p:cNvSpPr/>
          <p:nvPr/>
        </p:nvSpPr>
        <p:spPr>
          <a:xfrm>
            <a:off x="5257800" y="3124200"/>
            <a:ext cx="3429000" cy="1015663"/>
          </a:xfrm>
          <a:prstGeom prst="rect">
            <a:avLst/>
          </a:prstGeom>
          <a:solidFill>
            <a:srgbClr val="FFFFFF"/>
          </a:solidFill>
          <a:ln w="38100" cmpd="sng">
            <a:solidFill>
              <a:srgbClr val="FF0000"/>
            </a:solidFill>
          </a:ln>
        </p:spPr>
        <p:txBody>
          <a:bodyPr wrap="square">
            <a:spAutoFit/>
          </a:bodyPr>
          <a:lstStyle/>
          <a:p>
            <a:pPr algn="just"/>
            <a:r>
              <a:rPr lang="ca-ES" sz="2000" b="1" dirty="0" err="1"/>
              <a:t>Deliverable</a:t>
            </a:r>
            <a:r>
              <a:rPr lang="ca-ES" sz="2000" b="1" dirty="0"/>
              <a:t> 2.5: </a:t>
            </a:r>
            <a:r>
              <a:rPr lang="ca-ES" sz="2000" dirty="0" err="1"/>
              <a:t>Decadal</a:t>
            </a:r>
            <a:r>
              <a:rPr lang="ca-ES" sz="2000" dirty="0"/>
              <a:t> </a:t>
            </a:r>
            <a:r>
              <a:rPr lang="ca-ES" sz="2000" dirty="0" err="1"/>
              <a:t>projection</a:t>
            </a:r>
            <a:r>
              <a:rPr lang="ca-ES" sz="2000" dirty="0"/>
              <a:t> performance report </a:t>
            </a:r>
            <a:r>
              <a:rPr lang="ca-ES" sz="2000" b="1" dirty="0"/>
              <a:t>(METEOSIM)</a:t>
            </a:r>
          </a:p>
        </p:txBody>
      </p:sp>
    </p:spTree>
    <p:extLst>
      <p:ext uri="{BB962C8B-B14F-4D97-AF65-F5344CB8AC3E}">
        <p14:creationId xmlns:p14="http://schemas.microsoft.com/office/powerpoint/2010/main" val="18785723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7343</TotalTime>
  <Words>2898</Words>
  <Application>Microsoft Macintosh PowerPoint</Application>
  <PresentationFormat>On-screen Show (4:3)</PresentationFormat>
  <Paragraphs>801</Paragraphs>
  <Slides>85</Slides>
  <Notes>18</Notes>
  <HiddenSlides>1</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85</vt:i4>
      </vt:variant>
    </vt:vector>
  </HeadingPairs>
  <TitlesOfParts>
    <vt:vector size="98" baseType="lpstr">
      <vt:lpstr>ＭＳ Ｐゴシック</vt:lpstr>
      <vt:lpstr>Arial</vt:lpstr>
      <vt:lpstr>Calibri</vt:lpstr>
      <vt:lpstr>Consolas</vt:lpstr>
      <vt:lpstr>Lato Light</vt:lpstr>
      <vt:lpstr>Mangal</vt:lpstr>
      <vt:lpstr>Wingdings</vt:lpstr>
      <vt:lpstr>Office Theme</vt:lpstr>
      <vt:lpstr>Custom Design</vt:lpstr>
      <vt:lpstr>1_Custom Design</vt:lpstr>
      <vt:lpstr>2_Custom Design</vt:lpstr>
      <vt:lpstr>3_Custom Design</vt:lpstr>
      <vt:lpstr>4_Custom Design</vt:lpstr>
      <vt:lpstr>PowerPoint Presentation</vt:lpstr>
      <vt:lpstr>Main objectives of WP2</vt:lpstr>
      <vt:lpstr>Gantt Diagram of WP2. What have we done?</vt:lpstr>
      <vt:lpstr>Gantt Diagram of WP2</vt:lpstr>
      <vt:lpstr>Gantt Diagram of WP2</vt:lpstr>
      <vt:lpstr>Gantt Diagram of WP2</vt:lpstr>
      <vt:lpstr>Gantt Diagram of WP2</vt:lpstr>
      <vt:lpstr>Gantt Diagram of WP2</vt:lpstr>
      <vt:lpstr>Gantt Diagram of WP2</vt:lpstr>
      <vt:lpstr>Gantt Diagram of WP2. What we have to do?</vt:lpstr>
      <vt:lpstr>PowerPoint Presentation</vt:lpstr>
      <vt:lpstr>Status of BSC tasks</vt:lpstr>
      <vt:lpstr>Status of BSC tasks</vt:lpstr>
      <vt:lpstr>Status of BSC tasks</vt:lpstr>
      <vt:lpstr>Results achieved</vt:lpstr>
      <vt:lpstr>Results achieved</vt:lpstr>
      <vt:lpstr>Results achieved</vt:lpstr>
      <vt:lpstr>Results achieved</vt:lpstr>
      <vt:lpstr>Results achieved</vt:lpstr>
      <vt:lpstr>Next steps</vt:lpstr>
      <vt:lpstr>PowerPoint Presentation</vt:lpstr>
      <vt:lpstr>PowerPoint Presentation</vt:lpstr>
      <vt:lpstr>T2.2 – Summary of the task</vt:lpstr>
      <vt:lpstr>T2.2 – Results achieved</vt:lpstr>
      <vt:lpstr>T2.2 – Short-term obtaining dataset</vt:lpstr>
      <vt:lpstr>T2.2 – Results short-term – Raimat fcst</vt:lpstr>
      <vt:lpstr>T2.2 – Results short-term – Mastroberardino fcst</vt:lpstr>
      <vt:lpstr>T2.2 – Results short-term – Symington fcst</vt:lpstr>
      <vt:lpstr>T2.2 – Mid-term obtaining dataset</vt:lpstr>
      <vt:lpstr>T2.2 – Results mid-term</vt:lpstr>
      <vt:lpstr>T2.2 – Next steps</vt:lpstr>
      <vt:lpstr>PowerPoint Presentation</vt:lpstr>
      <vt:lpstr>PowerPoint Presentation</vt:lpstr>
      <vt:lpstr>Task’s objectives</vt:lpstr>
      <vt:lpstr>Task’s objectives</vt:lpstr>
      <vt:lpstr>Task’s objectives</vt:lpstr>
      <vt:lpstr>Presentation Index</vt:lpstr>
      <vt:lpstr>What have we done</vt:lpstr>
      <vt:lpstr>What have we done</vt:lpstr>
      <vt:lpstr>What have we done</vt:lpstr>
      <vt:lpstr>What have we done</vt:lpstr>
      <vt:lpstr>What have we done</vt:lpstr>
      <vt:lpstr>Where are we</vt:lpstr>
      <vt:lpstr>Where are we</vt:lpstr>
      <vt:lpstr>Where are we</vt:lpstr>
      <vt:lpstr>Where are we</vt:lpstr>
      <vt:lpstr>Where are we</vt:lpstr>
      <vt:lpstr>Where are we</vt:lpstr>
      <vt:lpstr>Where are we</vt:lpstr>
      <vt:lpstr>Future Work</vt:lpstr>
      <vt:lpstr>Future Work</vt:lpstr>
      <vt:lpstr>PowerPoint Presentation</vt:lpstr>
      <vt:lpstr>PowerPoint Presentation</vt:lpstr>
      <vt:lpstr>Task’s objectives</vt:lpstr>
      <vt:lpstr>Presentation Index</vt:lpstr>
      <vt:lpstr>What have we done?</vt:lpstr>
      <vt:lpstr>What have we done?</vt:lpstr>
      <vt:lpstr>Where are we?</vt:lpstr>
      <vt:lpstr>Where are we?</vt:lpstr>
      <vt:lpstr>Where are we?</vt:lpstr>
      <vt:lpstr>Where are we?</vt:lpstr>
      <vt:lpstr>Future Work</vt:lpstr>
      <vt:lpstr>PowerPoint Presentation</vt:lpstr>
      <vt:lpstr>PowerPoint Presentation</vt:lpstr>
      <vt:lpstr>Summary</vt:lpstr>
      <vt:lpstr>(1) Obtaining the datasets</vt:lpstr>
      <vt:lpstr>(2) Validation</vt:lpstr>
      <vt:lpstr>(2) Validation</vt:lpstr>
      <vt:lpstr>(2) Validation</vt:lpstr>
      <vt:lpstr>(2) Validation</vt:lpstr>
      <vt:lpstr>(2) Validation</vt:lpstr>
      <vt:lpstr>(2) Validation</vt:lpstr>
      <vt:lpstr>(2) Validation</vt:lpstr>
      <vt:lpstr>(2) Validation</vt:lpstr>
      <vt:lpstr>(2) Validation</vt:lpstr>
      <vt:lpstr>(2) Validation</vt:lpstr>
      <vt:lpstr>(2) Validation</vt:lpstr>
      <vt:lpstr>(2) Validation</vt:lpstr>
      <vt:lpstr>(2) Validation</vt:lpstr>
      <vt:lpstr>(2) Validation</vt:lpstr>
      <vt:lpstr>(2) Validation</vt:lpstr>
      <vt:lpstr>(2) Validation</vt:lpstr>
      <vt:lpstr>(3) Decadal analysis</vt:lpstr>
      <vt:lpstr>Next steps</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WS_user</dc:creator>
  <cp:lastModifiedBy>Microsoft Office User</cp:lastModifiedBy>
  <cp:revision>60</cp:revision>
  <dcterms:created xsi:type="dcterms:W3CDTF">2006-08-16T00:00:00Z</dcterms:created>
  <dcterms:modified xsi:type="dcterms:W3CDTF">2018-12-10T07:20:52Z</dcterms:modified>
</cp:coreProperties>
</file>