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15" r:id="rId3"/>
    <p:sldId id="416" r:id="rId4"/>
    <p:sldId id="384" r:id="rId5"/>
    <p:sldId id="432" r:id="rId6"/>
    <p:sldId id="431" r:id="rId7"/>
    <p:sldId id="449" r:id="rId8"/>
    <p:sldId id="435" r:id="rId9"/>
    <p:sldId id="436" r:id="rId10"/>
    <p:sldId id="437" r:id="rId11"/>
    <p:sldId id="438" r:id="rId12"/>
    <p:sldId id="447" r:id="rId13"/>
    <p:sldId id="439" r:id="rId14"/>
    <p:sldId id="440" r:id="rId15"/>
    <p:sldId id="330" r:id="rId16"/>
    <p:sldId id="466" r:id="rId17"/>
    <p:sldId id="468" r:id="rId18"/>
    <p:sldId id="445" r:id="rId19"/>
    <p:sldId id="446" r:id="rId20"/>
    <p:sldId id="426" r:id="rId21"/>
    <p:sldId id="469" r:id="rId22"/>
    <p:sldId id="274" r:id="rId23"/>
    <p:sldId id="338" r:id="rId24"/>
    <p:sldId id="461" r:id="rId25"/>
    <p:sldId id="462" r:id="rId26"/>
    <p:sldId id="463" r:id="rId27"/>
    <p:sldId id="464" r:id="rId28"/>
    <p:sldId id="465" r:id="rId29"/>
    <p:sldId id="287" r:id="rId30"/>
    <p:sldId id="350" r:id="rId31"/>
    <p:sldId id="458" r:id="rId32"/>
    <p:sldId id="355" r:id="rId33"/>
    <p:sldId id="459" r:id="rId34"/>
    <p:sldId id="388" r:id="rId35"/>
    <p:sldId id="389" r:id="rId36"/>
    <p:sldId id="453" r:id="rId37"/>
    <p:sldId id="460" r:id="rId38"/>
    <p:sldId id="419" r:id="rId39"/>
  </p:sldIdLst>
  <p:sldSz cx="9144000" cy="70199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5BFF3"/>
    <a:srgbClr val="8A61FF"/>
    <a:srgbClr val="F6910A"/>
    <a:srgbClr val="E914F3"/>
    <a:srgbClr val="FDE2BF"/>
    <a:srgbClr val="D3CEF6"/>
    <a:srgbClr val="BCF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2" autoAdjust="0"/>
    <p:restoredTop sz="95064" autoAdjust="0"/>
  </p:normalViewPr>
  <p:slideViewPr>
    <p:cSldViewPr>
      <p:cViewPr>
        <p:scale>
          <a:sx n="79" d="100"/>
          <a:sy n="79" d="100"/>
        </p:scale>
        <p:origin x="2072" y="464"/>
      </p:cViewPr>
      <p:guideLst>
        <p:guide orient="horz" pos="2211"/>
        <p:guide pos="2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346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DBCACEF9-68AC-BD45-8352-76E4D95FC611}" type="datetimeFigureOut">
              <a:rPr lang="en-US" altLang="en-US"/>
              <a:pPr>
                <a:defRPr/>
              </a:pPr>
              <a:t>7/2/17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A23ECF-828F-D646-A5E6-FC4208BDD3BE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20489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5EB3800A-845A-D043-AFE0-8A3B201491A5}" type="datetimeFigureOut">
              <a:rPr lang="en-US" altLang="en-US"/>
              <a:pPr>
                <a:defRPr/>
              </a:pPr>
              <a:t>7/2/17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6F1C15-CCD8-564C-9C32-85B010B70555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9323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69ACE28-9F49-3C49-AAC5-B01681CEA1B1}" type="slidenum">
              <a:rPr lang="en-US" altLang="fr-FR"/>
              <a:pPr/>
              <a:t>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471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FB059E-721B-FC41-9CEE-154021377830}" type="slidenum">
              <a:rPr lang="en-US" altLang="fr-FR"/>
              <a:pPr/>
              <a:t>13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5586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3DBF303-1FAF-4D4F-97E2-14C888C272D9}" type="slidenum">
              <a:rPr lang="en-US" altLang="fr-FR"/>
              <a:pPr/>
              <a:t>17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9439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6F1C15-CCD8-564C-9C32-85B010B70555}" type="slidenum">
              <a:rPr lang="en-US" altLang="fr-FR" smtClean="0"/>
              <a:pPr>
                <a:defRPr/>
              </a:pPr>
              <a:t>19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7007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user/BSCCNS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bsc_cns" TargetMode="External"/><Relationship Id="rId10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269875"/>
            <a:ext cx="3276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38138"/>
            <a:ext cx="9048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122"/>
            <a:ext cx="8229600" cy="11699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7983"/>
            <a:ext cx="8229600" cy="46328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7163"/>
            <a:ext cx="2133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B012F7-F78C-6D43-9A67-DEC17BDBC5CC}" type="datetimeFigureOut">
              <a:rPr lang="en-US" altLang="en-US"/>
              <a:pPr>
                <a:defRPr/>
              </a:pPr>
              <a:t>7/2/17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7163"/>
            <a:ext cx="2895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7163"/>
            <a:ext cx="2133600" cy="3730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D2C3CD0-B8F1-ED4C-8BA6-361405ABB2B2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78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BEA0C16C-78F3-CF41-932A-16A4CAA3B7B4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04C6DD1A-1D1C-AD4E-A4E9-B21096FC75CD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9152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2536A1DB-09D1-3E48-8F01-0981BC8547DD}" type="slidenum">
              <a:rPr lang="en-US" altLang="fr-FR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fr-FR" smtClean="0">
              <a:latin typeface="Calibri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9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MAIN RESEARCH LINES &amp; RESULTS</a:t>
            </a:r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FF"/>
                </a:solidFill>
              </a:rPr>
              <a:t>FUTURE PLANS</a:t>
            </a:r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7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875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0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>
                <a:solidFill>
                  <a:srgbClr val="FFFFFF"/>
                </a:solidFill>
              </a:rPr>
              <a:t>www.bsc.es</a:t>
            </a:r>
            <a:endParaRPr lang="en-US" altLang="en-US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4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  <p:sldLayoutId id="2147486122" r:id="rId5"/>
    <p:sldLayoutId id="2147486123" r:id="rId6"/>
    <p:sldLayoutId id="2147486124" r:id="rId7"/>
    <p:sldLayoutId id="2147486125" r:id="rId8"/>
    <p:sldLayoutId id="2147486126" r:id="rId9"/>
    <p:sldLayoutId id="214748612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BE" altLang="es-ES" sz="1400" dirty="0" smtClean="0">
                <a:solidFill>
                  <a:srgbClr val="FFFFFF"/>
                </a:solidFill>
                <a:latin typeface="Calibri" charset="0"/>
              </a:rPr>
              <a:t>Berlin, 11th </a:t>
            </a:r>
            <a:r>
              <a:rPr lang="fr-BE" altLang="es-ES" sz="1400" dirty="0">
                <a:solidFill>
                  <a:srgbClr val="FFFFFF"/>
                </a:solidFill>
                <a:latin typeface="Calibri" charset="0"/>
              </a:rPr>
              <a:t>of </a:t>
            </a:r>
            <a:r>
              <a:rPr lang="fr-BE" altLang="es-ES" sz="1400" dirty="0" smtClean="0">
                <a:solidFill>
                  <a:srgbClr val="FFFFFF"/>
                </a:solidFill>
                <a:latin typeface="Calibri" charset="0"/>
              </a:rPr>
              <a:t>May 2017</a:t>
            </a:r>
            <a:endParaRPr lang="en-US" altLang="es-ES" dirty="0">
              <a:latin typeface="Calibri" charset="0"/>
            </a:endParaRPr>
          </a:p>
        </p:txBody>
      </p:sp>
      <p:sp>
        <p:nvSpPr>
          <p:cNvPr id="14339" name="TextShape 4"/>
          <p:cNvSpPr txBox="1">
            <a:spLocks noChangeArrowheads="1"/>
          </p:cNvSpPr>
          <p:nvPr/>
        </p:nvSpPr>
        <p:spPr bwMode="auto">
          <a:xfrm>
            <a:off x="732351" y="4520496"/>
            <a:ext cx="8110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Omar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Bellprat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Francois </a:t>
            </a:r>
            <a:r>
              <a:rPr lang="en-US" altLang="en-US" sz="2000" dirty="0" err="1">
                <a:solidFill>
                  <a:srgbClr val="FFFFFF"/>
                </a:solidFill>
              </a:rPr>
              <a:t>Massonnet</a:t>
            </a:r>
            <a:r>
              <a:rPr lang="en-US" altLang="en-US" sz="2000" dirty="0">
                <a:solidFill>
                  <a:srgbClr val="FFFFFF"/>
                </a:solidFill>
              </a:rPr>
              <a:t>, Stefan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Siegert</a:t>
            </a:r>
            <a:r>
              <a:rPr lang="en-US" altLang="en-US" sz="2000" dirty="0" smtClean="0">
                <a:solidFill>
                  <a:srgbClr val="FFFFFF"/>
                </a:solidFill>
              </a:rPr>
              <a:t>, </a:t>
            </a:r>
            <a:r>
              <a:rPr lang="en-US" altLang="en-US" sz="2000" dirty="0" err="1">
                <a:solidFill>
                  <a:srgbClr val="FFFFFF"/>
                </a:solidFill>
              </a:rPr>
              <a:t>Chloé</a:t>
            </a:r>
            <a:r>
              <a:rPr lang="en-US" altLang="en-US" sz="2000" dirty="0">
                <a:solidFill>
                  <a:srgbClr val="FFFF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Prodhomme</a:t>
            </a:r>
            <a:r>
              <a:rPr lang="en-US" altLang="en-US" sz="2000" dirty="0" smtClean="0">
                <a:solidFill>
                  <a:srgbClr val="FFFFFF"/>
                </a:solidFill>
              </a:rPr>
              <a:t>, Daniel Macias-Gomez, Dirk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Notz</a:t>
            </a:r>
            <a:r>
              <a:rPr lang="en-US" altLang="en-US" sz="2000" dirty="0" smtClean="0">
                <a:solidFill>
                  <a:srgbClr val="FFFFFF"/>
                </a:solidFill>
              </a:rPr>
              <a:t>,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Virginie</a:t>
            </a:r>
            <a:r>
              <a:rPr lang="en-US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</a:rPr>
              <a:t>Guemas</a:t>
            </a:r>
            <a:r>
              <a:rPr lang="en-US" altLang="en-US" sz="2000" dirty="0">
                <a:solidFill>
                  <a:srgbClr val="FFFFFF"/>
                </a:solidFill>
              </a:rPr>
              <a:t>, Francisco 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Doblas</a:t>
            </a:r>
            <a:r>
              <a:rPr lang="en-US" altLang="en-US" sz="2000" dirty="0" smtClean="0">
                <a:solidFill>
                  <a:srgbClr val="FFFFFF"/>
                </a:solidFill>
              </a:rPr>
              <a:t>-Reyes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14340" name="Title 11"/>
          <p:cNvSpPr txBox="1">
            <a:spLocks/>
          </p:cNvSpPr>
          <p:nvPr/>
        </p:nvSpPr>
        <p:spPr bwMode="auto">
          <a:xfrm>
            <a:off x="746575" y="2506663"/>
            <a:ext cx="7380288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</a:rPr>
              <a:t>Joint uncertainty assessment of models and observations in verification of climate predictions</a:t>
            </a:r>
            <a:r>
              <a:rPr lang="en-US" sz="3200" dirty="0"/>
              <a:t>.</a:t>
            </a:r>
            <a:endParaRPr lang="en-GB" altLang="es-ES" sz="32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8548" y="6348413"/>
            <a:ext cx="1629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mtClean="0">
                <a:solidFill>
                  <a:srgbClr val="FFFFFF"/>
                </a:solidFill>
              </a:rPr>
              <a:t>VERITAS-CCI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48" y="6237378"/>
            <a:ext cx="900100" cy="59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2" y="6219411"/>
            <a:ext cx="1310913" cy="609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Reversing verification question</a:t>
            </a:r>
            <a:endParaRPr lang="en-US" dirty="0"/>
          </a:p>
        </p:txBody>
      </p:sp>
      <p:pic>
        <p:nvPicPr>
          <p:cNvPr id="28674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87" y="1897502"/>
            <a:ext cx="47259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 txBox="1">
            <a:spLocks/>
          </p:cNvSpPr>
          <p:nvPr/>
        </p:nvSpPr>
        <p:spPr>
          <a:xfrm>
            <a:off x="386422" y="1165616"/>
            <a:ext cx="9631070" cy="2065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CCI SST yields systematic higher correlation skill </a:t>
            </a:r>
            <a:r>
              <a:rPr lang="en-US" sz="2000" b="1" kern="0" smtClean="0">
                <a:solidFill>
                  <a:schemeClr val="bg1"/>
                </a:solidFill>
              </a:rPr>
              <a:t>across many models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1560" y="5895706"/>
            <a:ext cx="2537784" cy="923330"/>
            <a:chOff x="611560" y="5895706"/>
            <a:chExt cx="2537784" cy="923330"/>
          </a:xfrm>
        </p:grpSpPr>
        <p:sp>
          <p:nvSpPr>
            <p:cNvPr id="11" name="Freeform 10"/>
            <p:cNvSpPr/>
            <p:nvPr/>
          </p:nvSpPr>
          <p:spPr>
            <a:xfrm rot="12404111">
              <a:off x="1966562" y="5976397"/>
              <a:ext cx="1182782" cy="668448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611560" y="5895706"/>
              <a:ext cx="210998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mtClean="0">
                  <a:solidFill>
                    <a:srgbClr val="000000"/>
                  </a:solidFill>
                </a:rPr>
                <a:t>Fully </a:t>
              </a:r>
            </a:p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independent datasets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1677" y="2117323"/>
            <a:ext cx="1709738" cy="1227138"/>
            <a:chOff x="9277" y="1964923"/>
            <a:chExt cx="1709738" cy="1227138"/>
          </a:xfrm>
        </p:grpSpPr>
        <p:sp>
          <p:nvSpPr>
            <p:cNvPr id="20" name="Freeform 19"/>
            <p:cNvSpPr/>
            <p:nvPr/>
          </p:nvSpPr>
          <p:spPr>
            <a:xfrm>
              <a:off x="790327" y="1964923"/>
              <a:ext cx="877888" cy="466725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9277" y="2268136"/>
              <a:ext cx="1709738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0000"/>
                  </a:solidFill>
                </a:rPr>
                <a:t>Independent from the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20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556325" y="1346572"/>
            <a:ext cx="8910990" cy="2065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Correlation reduces with noise either co-</a:t>
            </a:r>
            <a:r>
              <a:rPr lang="en-US" sz="2000" b="1" kern="0" dirty="0" err="1" smtClean="0">
                <a:solidFill>
                  <a:schemeClr val="bg1"/>
                </a:solidFill>
              </a:rPr>
              <a:t>variates</a:t>
            </a:r>
            <a:r>
              <a:rPr lang="en-US" sz="2000" b="1" kern="0" dirty="0" smtClean="0">
                <a:solidFill>
                  <a:schemeClr val="bg1"/>
                </a:solidFill>
              </a:rPr>
              <a:t>: observational uncertainty reduces forecast skill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Effect observational uncertainty</a:t>
            </a:r>
            <a:endParaRPr lang="en-US" dirty="0"/>
          </a:p>
        </p:txBody>
      </p:sp>
      <p:grpSp>
        <p:nvGrpSpPr>
          <p:cNvPr id="40963" name="Group 2"/>
          <p:cNvGrpSpPr>
            <a:grpSpLocks/>
          </p:cNvGrpSpPr>
          <p:nvPr/>
        </p:nvGrpSpPr>
        <p:grpSpPr bwMode="auto">
          <a:xfrm>
            <a:off x="556325" y="2379241"/>
            <a:ext cx="6800527" cy="3825986"/>
            <a:chOff x="611560" y="2519852"/>
            <a:chExt cx="7296243" cy="3857129"/>
          </a:xfrm>
        </p:grpSpPr>
        <p:pic>
          <p:nvPicPr>
            <p:cNvPr id="40964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519852"/>
              <a:ext cx="7296243" cy="3857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03208" y="2714057"/>
              <a:ext cx="246386" cy="2859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</p:grp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</p:spTree>
    <p:extLst>
      <p:ext uri="{BB962C8B-B14F-4D97-AF65-F5344CB8AC3E}">
        <p14:creationId xmlns:p14="http://schemas.microsoft.com/office/powerpoint/2010/main" val="3618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Reversing verification question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2838450" y="4511675"/>
            <a:ext cx="4922838" cy="2060575"/>
            <a:chOff x="2838948" y="4511132"/>
            <a:chExt cx="4921718" cy="2060671"/>
          </a:xfrm>
        </p:grpSpPr>
        <p:pic>
          <p:nvPicPr>
            <p:cNvPr id="3687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390" y="4852592"/>
              <a:ext cx="1477558" cy="1460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TextBox 9"/>
            <p:cNvSpPr txBox="1">
              <a:spLocks noChangeArrowheads="1"/>
            </p:cNvSpPr>
            <p:nvPr/>
          </p:nvSpPr>
          <p:spPr bwMode="auto">
            <a:xfrm>
              <a:off x="3199879" y="4511132"/>
              <a:ext cx="9036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CMUG</a:t>
              </a:r>
            </a:p>
          </p:txBody>
        </p:sp>
        <p:sp>
          <p:nvSpPr>
            <p:cNvPr id="36880" name="TextBox 11"/>
            <p:cNvSpPr txBox="1">
              <a:spLocks noChangeArrowheads="1"/>
            </p:cNvSpPr>
            <p:nvPr/>
          </p:nvSpPr>
          <p:spPr bwMode="auto">
            <a:xfrm>
              <a:off x="4787619" y="6178693"/>
              <a:ext cx="2973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Climate observation</a:t>
              </a:r>
            </a:p>
          </p:txBody>
        </p:sp>
        <p:sp>
          <p:nvSpPr>
            <p:cNvPr id="36881" name="TextBox 12"/>
            <p:cNvSpPr txBox="1">
              <a:spLocks noChangeArrowheads="1"/>
            </p:cNvSpPr>
            <p:nvPr/>
          </p:nvSpPr>
          <p:spPr bwMode="auto">
            <a:xfrm>
              <a:off x="2838948" y="6202471"/>
              <a:ext cx="25357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Climate model</a:t>
              </a:r>
            </a:p>
          </p:txBody>
        </p:sp>
      </p:grpSp>
      <p:grpSp>
        <p:nvGrpSpPr>
          <p:cNvPr id="36867" name="Group 7"/>
          <p:cNvGrpSpPr>
            <a:grpSpLocks/>
          </p:cNvGrpSpPr>
          <p:nvPr/>
        </p:nvGrpSpPr>
        <p:grpSpPr bwMode="auto">
          <a:xfrm>
            <a:off x="2951163" y="4543425"/>
            <a:ext cx="3738562" cy="1770063"/>
            <a:chOff x="2951820" y="4542780"/>
            <a:chExt cx="3738480" cy="1770401"/>
          </a:xfrm>
        </p:grpSpPr>
        <p:sp>
          <p:nvSpPr>
            <p:cNvPr id="9" name="Rectangle 8"/>
            <p:cNvSpPr/>
            <p:nvPr/>
          </p:nvSpPr>
          <p:spPr bwMode="auto">
            <a:xfrm>
              <a:off x="6036264" y="4674568"/>
              <a:ext cx="530213" cy="1608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5400000">
              <a:off x="3617749" y="5493218"/>
              <a:ext cx="120673" cy="1296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grpSp>
          <p:nvGrpSpPr>
            <p:cNvPr id="36872" name="Group 10"/>
            <p:cNvGrpSpPr>
              <a:grpSpLocks/>
            </p:cNvGrpSpPr>
            <p:nvPr/>
          </p:nvGrpSpPr>
          <p:grpSpPr bwMode="auto">
            <a:xfrm>
              <a:off x="4922546" y="4542780"/>
              <a:ext cx="1767754" cy="1726066"/>
              <a:chOff x="4601570" y="4545077"/>
              <a:chExt cx="1767754" cy="1726066"/>
            </a:xfrm>
          </p:grpSpPr>
          <p:pic>
            <p:nvPicPr>
              <p:cNvPr id="36876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1570" y="4736495"/>
                <a:ext cx="1767754" cy="1534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7" name="TextBox 10"/>
              <p:cNvSpPr txBox="1">
                <a:spLocks noChangeArrowheads="1"/>
              </p:cNvSpPr>
              <p:nvPr/>
            </p:nvSpPr>
            <p:spPr bwMode="auto">
              <a:xfrm>
                <a:off x="4997203" y="4545077"/>
                <a:ext cx="12373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CCI SST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4250367" y="4557071"/>
              <a:ext cx="531800" cy="1608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51820" y="6081362"/>
              <a:ext cx="1439830" cy="1873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5730524" y="5499452"/>
              <a:ext cx="1440138" cy="1873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</p:grpSp>
      <p:pic>
        <p:nvPicPr>
          <p:cNvPr id="36868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811576"/>
            <a:ext cx="669925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386132" y="1132242"/>
            <a:ext cx="9496425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Choice of observation may differ on the location, overall CCI best</a:t>
            </a:r>
            <a:endParaRPr lang="en-US" sz="2000" b="1" kern="0" dirty="0">
              <a:solidFill>
                <a:schemeClr val="bg1"/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50236" y="1811576"/>
            <a:ext cx="2057738" cy="1141031"/>
            <a:chOff x="7650236" y="1811576"/>
            <a:chExt cx="2057738" cy="1141031"/>
          </a:xfrm>
        </p:grpSpPr>
        <p:sp>
          <p:nvSpPr>
            <p:cNvPr id="23" name="Freeform 22"/>
            <p:cNvSpPr/>
            <p:nvPr/>
          </p:nvSpPr>
          <p:spPr>
            <a:xfrm rot="19268770" flipV="1">
              <a:off x="7650236" y="2677873"/>
              <a:ext cx="877888" cy="274734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7998236" y="1811576"/>
              <a:ext cx="17097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Shipping routes?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0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800" dirty="0" smtClean="0">
                <a:solidFill>
                  <a:schemeClr val="bg1"/>
                </a:solidFill>
              </a:rPr>
              <a:t>How important is the observational uncertainty?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3826" y="3249613"/>
            <a:ext cx="4464050" cy="3121025"/>
            <a:chOff x="2663826" y="3249613"/>
            <a:chExt cx="4464050" cy="3121025"/>
          </a:xfrm>
        </p:grpSpPr>
        <p:sp>
          <p:nvSpPr>
            <p:cNvPr id="6" name="Text Box 1"/>
            <p:cNvSpPr txBox="1">
              <a:spLocks noChangeArrowheads="1"/>
            </p:cNvSpPr>
            <p:nvPr/>
          </p:nvSpPr>
          <p:spPr bwMode="auto">
            <a:xfrm>
              <a:off x="2663826" y="3249613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5975351" y="3249613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3040063" y="3968750"/>
              <a:ext cx="520700" cy="1200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3816350" y="3897313"/>
              <a:ext cx="2160588" cy="1292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5256214" y="4860925"/>
              <a:ext cx="1298575" cy="601662"/>
              <a:chOff x="4392613" y="4752975"/>
              <a:chExt cx="1298575" cy="601662"/>
            </a:xfrm>
          </p:grpSpPr>
          <p:sp>
            <p:nvSpPr>
              <p:cNvPr id="19" name="Text Box 3"/>
              <p:cNvSpPr txBox="1">
                <a:spLocks noChangeArrowheads="1"/>
              </p:cNvSpPr>
              <p:nvPr/>
            </p:nvSpPr>
            <p:spPr bwMode="auto">
              <a:xfrm>
                <a:off x="4392613" y="4752975"/>
                <a:ext cx="1152525" cy="601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4751388" y="5040312"/>
                <a:ext cx="939800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>
                    <a:solidFill>
                      <a:srgbClr val="000000"/>
                    </a:solidFill>
                  </a:rPr>
                  <a:t>A </a:t>
                </a:r>
                <a:endParaRPr lang="en-GB" alt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3462339" y="5459413"/>
              <a:ext cx="1152525" cy="911225"/>
              <a:chOff x="3775074" y="5815987"/>
              <a:chExt cx="1152525" cy="911046"/>
            </a:xfrm>
          </p:grpSpPr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3775074" y="5815987"/>
                <a:ext cx="1152525" cy="601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8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4195761" y="6144535"/>
                <a:ext cx="436563" cy="582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3132138" y="3851275"/>
              <a:ext cx="2278062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H="1">
              <a:off x="5614988" y="3968750"/>
              <a:ext cx="431800" cy="836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"/>
            <p:cNvSpPr txBox="1">
              <a:spLocks noChangeArrowheads="1"/>
            </p:cNvSpPr>
            <p:nvPr/>
          </p:nvSpPr>
          <p:spPr bwMode="auto">
            <a:xfrm>
              <a:off x="3525839" y="5140325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64319" y="-131763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err="1" smtClean="0">
                <a:solidFill>
                  <a:schemeClr val="accent1"/>
                </a:solidFill>
              </a:rPr>
              <a:t>Observational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uncertainty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Acknowledging joint uncertainty</a:t>
            </a:r>
            <a:endParaRPr lang="en-US" dirty="0"/>
          </a:p>
        </p:txBody>
      </p:sp>
      <p:pic>
        <p:nvPicPr>
          <p:cNvPr id="19458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484313"/>
            <a:ext cx="51927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825500" y="1450975"/>
            <a:ext cx="877888" cy="466725"/>
          </a:xfrm>
          <a:custGeom>
            <a:avLst/>
            <a:gdLst>
              <a:gd name="connsiteX0" fmla="*/ 878541 w 878541"/>
              <a:gd name="connsiteY0" fmla="*/ 467834 h 467834"/>
              <a:gd name="connsiteX1" fmla="*/ 699247 w 878541"/>
              <a:gd name="connsiteY1" fmla="*/ 1669 h 467834"/>
              <a:gd name="connsiteX2" fmla="*/ 0 w 878541"/>
              <a:gd name="connsiteY2" fmla="*/ 324399 h 46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541" h="467834">
                <a:moveTo>
                  <a:pt x="878541" y="467834"/>
                </a:moveTo>
                <a:cubicBezTo>
                  <a:pt x="862105" y="246704"/>
                  <a:pt x="845670" y="25575"/>
                  <a:pt x="699247" y="1669"/>
                </a:cubicBezTo>
                <a:cubicBezTo>
                  <a:pt x="552824" y="-22237"/>
                  <a:pt x="107576" y="216823"/>
                  <a:pt x="0" y="324399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44450" y="1754188"/>
            <a:ext cx="1709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Independent from the models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589213" y="809625"/>
            <a:ext cx="4365625" cy="3779838"/>
            <a:chOff x="2589766" y="809546"/>
            <a:chExt cx="4364422" cy="3780536"/>
          </a:xfrm>
        </p:grpSpPr>
        <p:grpSp>
          <p:nvGrpSpPr>
            <p:cNvPr id="19463" name="Group 25"/>
            <p:cNvGrpSpPr>
              <a:grpSpLocks/>
            </p:cNvGrpSpPr>
            <p:nvPr/>
          </p:nvGrpSpPr>
          <p:grpSpPr bwMode="auto">
            <a:xfrm>
              <a:off x="2589766" y="809546"/>
              <a:ext cx="4364422" cy="3780536"/>
              <a:chOff x="2589766" y="809546"/>
              <a:chExt cx="4364422" cy="3780536"/>
            </a:xfrm>
          </p:grpSpPr>
          <p:grpSp>
            <p:nvGrpSpPr>
              <p:cNvPr id="19467" name="Group 17"/>
              <p:cNvGrpSpPr>
                <a:grpSpLocks/>
              </p:cNvGrpSpPr>
              <p:nvPr/>
            </p:nvGrpSpPr>
            <p:grpSpPr bwMode="auto">
              <a:xfrm>
                <a:off x="3221850" y="2114807"/>
                <a:ext cx="2655295" cy="2475275"/>
                <a:chOff x="3221850" y="2114807"/>
                <a:chExt cx="2655295" cy="247527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221417" y="2114712"/>
                  <a:ext cx="2655155" cy="247537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332361" y="3149953"/>
                  <a:ext cx="418984" cy="449346"/>
                </a:xfrm>
                <a:prstGeom prst="line">
                  <a:avLst/>
                </a:prstGeom>
                <a:ln w="47625">
                  <a:solidFill>
                    <a:srgbClr val="FF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68" name="TextBox 18"/>
              <p:cNvSpPr txBox="1">
                <a:spLocks noChangeArrowheads="1"/>
              </p:cNvSpPr>
              <p:nvPr/>
            </p:nvSpPr>
            <p:spPr bwMode="auto">
              <a:xfrm rot="-2627496">
                <a:off x="2589766" y="2493431"/>
                <a:ext cx="35103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FF0000"/>
                    </a:solidFill>
                  </a:rPr>
                  <a:t>Observational uncertainty</a:t>
                </a:r>
              </a:p>
            </p:txBody>
          </p:sp>
          <p:sp>
            <p:nvSpPr>
              <p:cNvPr id="19469" name="TextBox 20"/>
              <p:cNvSpPr txBox="1">
                <a:spLocks noChangeArrowheads="1"/>
              </p:cNvSpPr>
              <p:nvPr/>
            </p:nvSpPr>
            <p:spPr bwMode="auto">
              <a:xfrm rot="2921261">
                <a:off x="5014327" y="2380075"/>
                <a:ext cx="35103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FF0000"/>
                    </a:solidFill>
                  </a:rPr>
                  <a:t>Model uncertainty</a:t>
                </a:r>
              </a:p>
            </p:txBody>
          </p:sp>
        </p:grpSp>
        <p:grpSp>
          <p:nvGrpSpPr>
            <p:cNvPr id="19464" name="Group 26"/>
            <p:cNvGrpSpPr>
              <a:grpSpLocks/>
            </p:cNvGrpSpPr>
            <p:nvPr/>
          </p:nvGrpSpPr>
          <p:grpSpPr bwMode="auto">
            <a:xfrm>
              <a:off x="4136250" y="1918447"/>
              <a:ext cx="1920915" cy="1231475"/>
              <a:chOff x="4136250" y="1918447"/>
              <a:chExt cx="1920915" cy="123147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135565" y="3014991"/>
                <a:ext cx="196796" cy="1349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78160" y="1917826"/>
                <a:ext cx="179338" cy="1968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605127" y="965865"/>
            <a:ext cx="4905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mtClean="0">
                <a:solidFill>
                  <a:srgbClr val="000308"/>
                </a:solidFill>
              </a:rPr>
              <a:t>Correlation skill ENSO</a:t>
            </a:r>
            <a:endParaRPr lang="en-GB" altLang="en-US" dirty="0">
              <a:solidFill>
                <a:srgbClr val="000308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5956" y="1960716"/>
            <a:ext cx="3660138" cy="1359522"/>
            <a:chOff x="5225956" y="1960716"/>
            <a:chExt cx="3660138" cy="1359522"/>
          </a:xfrm>
        </p:grpSpPr>
        <p:sp>
          <p:nvSpPr>
            <p:cNvPr id="3" name="Oval 2"/>
            <p:cNvSpPr/>
            <p:nvPr/>
          </p:nvSpPr>
          <p:spPr>
            <a:xfrm>
              <a:off x="5225956" y="1960716"/>
              <a:ext cx="945105" cy="103505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190040" y="2016125"/>
              <a:ext cx="2696054" cy="1304113"/>
              <a:chOff x="6190040" y="2016125"/>
              <a:chExt cx="2696054" cy="1304113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6190040" y="2016125"/>
                <a:ext cx="1171197" cy="380783"/>
              </a:xfrm>
              <a:custGeom>
                <a:avLst/>
                <a:gdLst>
                  <a:gd name="connsiteX0" fmla="*/ 878541 w 878541"/>
                  <a:gd name="connsiteY0" fmla="*/ 467834 h 467834"/>
                  <a:gd name="connsiteX1" fmla="*/ 699247 w 878541"/>
                  <a:gd name="connsiteY1" fmla="*/ 1669 h 467834"/>
                  <a:gd name="connsiteX2" fmla="*/ 0 w 878541"/>
                  <a:gd name="connsiteY2" fmla="*/ 324399 h 4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8541" h="467834">
                    <a:moveTo>
                      <a:pt x="878541" y="467834"/>
                    </a:moveTo>
                    <a:cubicBezTo>
                      <a:pt x="862105" y="246704"/>
                      <a:pt x="845670" y="25575"/>
                      <a:pt x="699247" y="1669"/>
                    </a:cubicBezTo>
                    <a:cubicBezTo>
                      <a:pt x="552824" y="-22237"/>
                      <a:pt x="107576" y="216823"/>
                      <a:pt x="0" y="324399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>
                <a:off x="7176356" y="2396908"/>
                <a:ext cx="1709738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solidFill>
                      <a:srgbClr val="000000"/>
                    </a:solidFill>
                  </a:rPr>
                  <a:t>How important for individual system?</a:t>
                </a:r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1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Decomposition of uncertainties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57225" y="1317625"/>
            <a:ext cx="8031163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Comparison to sample uncertainties: observational uncertainty is an important source of verification uncertainty for ENSO</a:t>
            </a: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/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761953" y="6660312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Remote Sensing of the Environment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" y="2516447"/>
            <a:ext cx="8584835" cy="40325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26595" y="3635659"/>
            <a:ext cx="3266683" cy="1014270"/>
            <a:chOff x="926595" y="3635659"/>
            <a:chExt cx="3266683" cy="1014270"/>
          </a:xfrm>
        </p:grpSpPr>
        <p:sp>
          <p:nvSpPr>
            <p:cNvPr id="9" name="TextBox 8"/>
            <p:cNvSpPr txBox="1"/>
            <p:nvPr/>
          </p:nvSpPr>
          <p:spPr>
            <a:xfrm>
              <a:off x="926595" y="4259275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60%!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6947" y="428059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</a:rPr>
                <a:t>0%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926595" y="3635659"/>
              <a:ext cx="323165" cy="6236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870112" y="3938795"/>
              <a:ext cx="232200" cy="39263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" y="2519852"/>
            <a:ext cx="8944455" cy="4032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9" y="2519852"/>
            <a:ext cx="8944455" cy="403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8" y="2021681"/>
            <a:ext cx="497998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31800" y="989013"/>
            <a:ext cx="8596313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Model evaluation often requires spatial and temporal averaging, requires the consideration of error correlation scales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Observational uncertainty CCI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37288" y="3330575"/>
            <a:ext cx="0" cy="21701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81" name="Group 3"/>
          <p:cNvGrpSpPr>
            <a:grpSpLocks/>
          </p:cNvGrpSpPr>
          <p:nvPr/>
        </p:nvGrpSpPr>
        <p:grpSpPr bwMode="auto">
          <a:xfrm>
            <a:off x="5694363" y="2546350"/>
            <a:ext cx="1439862" cy="3551238"/>
            <a:chOff x="5546120" y="2697349"/>
            <a:chExt cx="1440663" cy="3553098"/>
          </a:xfrm>
        </p:grpSpPr>
        <p:sp>
          <p:nvSpPr>
            <p:cNvPr id="24583" name="TextBox 2"/>
            <p:cNvSpPr txBox="1">
              <a:spLocks noChangeArrowheads="1"/>
            </p:cNvSpPr>
            <p:nvPr/>
          </p:nvSpPr>
          <p:spPr bwMode="auto">
            <a:xfrm>
              <a:off x="5546120" y="5881045"/>
              <a:ext cx="1440663" cy="36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Daily, 4 km </a:t>
              </a:r>
            </a:p>
          </p:txBody>
        </p:sp>
        <p:sp>
          <p:nvSpPr>
            <p:cNvPr id="24584" name="TextBox 11"/>
            <p:cNvSpPr txBox="1">
              <a:spLocks noChangeArrowheads="1"/>
            </p:cNvSpPr>
            <p:nvPr/>
          </p:nvSpPr>
          <p:spPr bwMode="auto">
            <a:xfrm>
              <a:off x="5641354" y="2697349"/>
              <a:ext cx="1250193" cy="64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chemeClr val="bg1"/>
                  </a:solidFill>
                </a:rPr>
                <a:t>Monthly </a:t>
              </a:r>
              <a:r>
                <a:rPr lang="en-US" altLang="en-US" dirty="0">
                  <a:solidFill>
                    <a:schemeClr val="bg1"/>
                  </a:solidFill>
                </a:rPr>
                <a:t>Ni</a:t>
              </a:r>
              <a:r>
                <a:rPr lang="de-CH" altLang="en-US" dirty="0">
                  <a:solidFill>
                    <a:schemeClr val="bg1"/>
                  </a:solidFill>
                </a:rPr>
                <a:t>ño3.4</a:t>
              </a:r>
              <a:endParaRPr lang="en-US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14362" y="3638116"/>
            <a:ext cx="2596353" cy="1100429"/>
          </a:xfrm>
          <a:prstGeom prst="rect">
            <a:avLst/>
          </a:prstGeom>
          <a:blipFill rotWithShape="0">
            <a:blip r:embed="rId3"/>
            <a:stretch>
              <a:fillRect l="-1174" t="-1667" r="-235" b="-6667"/>
            </a:stretch>
          </a:blipFill>
          <a:ln w="9525">
            <a:noFill/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747712" y="660007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Remote Sensing of the Environment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88125" y="6313488"/>
            <a:ext cx="2116138" cy="49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“look-up” propagation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396875" y="1104900"/>
            <a:ext cx="87471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Use of error correlation scales: analytical solution that allows to </a:t>
            </a:r>
          </a:p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look-up propagation factors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3813" y="6221413"/>
            <a:ext cx="1844675" cy="588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898775" y="6200775"/>
            <a:ext cx="3741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Spatial domain / correlation length</a:t>
            </a: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136775"/>
            <a:ext cx="51816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25"/>
          <p:cNvSpPr txBox="1">
            <a:spLocks noChangeArrowheads="1"/>
          </p:cNvSpPr>
          <p:nvPr/>
        </p:nvSpPr>
        <p:spPr bwMode="auto">
          <a:xfrm rot="-5400000">
            <a:off x="-134143" y="3825081"/>
            <a:ext cx="3714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Reduction of propagated uncertainty</a:t>
            </a:r>
          </a:p>
        </p:txBody>
      </p:sp>
      <p:sp>
        <p:nvSpPr>
          <p:cNvPr id="25608" name="TextBox 28"/>
          <p:cNvSpPr txBox="1">
            <a:spLocks noChangeArrowheads="1"/>
          </p:cNvSpPr>
          <p:nvPr/>
        </p:nvSpPr>
        <p:spPr bwMode="auto">
          <a:xfrm>
            <a:off x="7234238" y="3138488"/>
            <a:ext cx="174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Time domain / </a:t>
            </a:r>
          </a:p>
          <a:p>
            <a:r>
              <a:rPr lang="en-US" altLang="en-US" sz="1600">
                <a:solidFill>
                  <a:srgbClr val="000000"/>
                </a:solidFill>
              </a:rPr>
              <a:t>correlation length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92388" y="2038350"/>
            <a:ext cx="6438900" cy="3860800"/>
            <a:chOff x="2591780" y="2038350"/>
            <a:chExt cx="6439508" cy="3860800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5727700" y="2038350"/>
              <a:ext cx="3303588" cy="3860800"/>
              <a:chOff x="5728440" y="2037910"/>
              <a:chExt cx="3303608" cy="3861687"/>
            </a:xfrm>
          </p:grpSpPr>
          <p:sp>
            <p:nvSpPr>
              <p:cNvPr id="25613" name="TextBox 18"/>
              <p:cNvSpPr txBox="1">
                <a:spLocks noChangeArrowheads="1"/>
              </p:cNvSpPr>
              <p:nvPr/>
            </p:nvSpPr>
            <p:spPr bwMode="auto">
              <a:xfrm>
                <a:off x="6589606" y="4822379"/>
                <a:ext cx="2442442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 b="1"/>
                  <a:t>Ex: Synoptic systems </a:t>
                </a:r>
              </a:p>
              <a:p>
                <a:r>
                  <a:rPr lang="en-US" altLang="en-US" sz="1600"/>
                  <a:t>Temporal L=10 days</a:t>
                </a:r>
              </a:p>
              <a:p>
                <a:r>
                  <a:rPr lang="en-US" altLang="en-US" sz="1600"/>
                  <a:t>Spatial L=1000 km</a:t>
                </a:r>
              </a:p>
              <a:p>
                <a:endParaRPr lang="en-US" altLang="en-US" sz="160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>
                <a:off x="6066300" y="5445468"/>
                <a:ext cx="530278" cy="26517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613" idx="1"/>
              </p:cNvCxnSpPr>
              <p:nvPr/>
            </p:nvCxnSpPr>
            <p:spPr>
              <a:xfrm flipH="1" flipV="1">
                <a:off x="5921822" y="2969987"/>
                <a:ext cx="666817" cy="239132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728128" y="2771504"/>
                <a:ext cx="387389" cy="40490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endParaRPr lang="en-US" altLang="en-US" smtClean="0">
                  <a:solidFill>
                    <a:srgbClr val="004990"/>
                  </a:solidFill>
                </a:endParaRPr>
              </a:p>
            </p:txBody>
          </p:sp>
          <p:cxnSp>
            <p:nvCxnSpPr>
              <p:cNvPr id="18" name="Straight Connector 17"/>
              <p:cNvCxnSpPr>
                <a:stCxn id="15" idx="7"/>
              </p:cNvCxnSpPr>
              <p:nvPr/>
            </p:nvCxnSpPr>
            <p:spPr>
              <a:xfrm flipV="1">
                <a:off x="6058361" y="2388829"/>
                <a:ext cx="673168" cy="4414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18" name="TextBox 19"/>
              <p:cNvSpPr txBox="1">
                <a:spLocks noChangeArrowheads="1"/>
              </p:cNvSpPr>
              <p:nvPr/>
            </p:nvSpPr>
            <p:spPr bwMode="auto">
              <a:xfrm>
                <a:off x="6732240" y="2037910"/>
                <a:ext cx="206501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/>
                  <a:t>Propagation for monthly Ni</a:t>
                </a:r>
                <a:r>
                  <a:rPr lang="de-CH" altLang="en-US" sz="1600"/>
                  <a:t>ño3.4</a:t>
                </a:r>
                <a:endParaRPr lang="en-US" altLang="en-US" sz="1600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2591780" y="2970213"/>
              <a:ext cx="3329301" cy="0"/>
            </a:xfrm>
            <a:prstGeom prst="line">
              <a:avLst/>
            </a:prstGeom>
            <a:ln w="22225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641967" y="6692513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Remote Sensing of the Environment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</a:t>
            </a:r>
            <a:r>
              <a:rPr lang="en-US" dirty="0" smtClean="0"/>
              <a:t>is the “true” skill ?</a:t>
            </a:r>
            <a:endParaRPr lang="en-US" dirty="0"/>
          </a:p>
        </p:txBody>
      </p:sp>
      <p:pic>
        <p:nvPicPr>
          <p:cNvPr id="30722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257425"/>
            <a:ext cx="472598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22625" y="47704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 txBox="1">
            <a:spLocks/>
          </p:cNvSpPr>
          <p:nvPr/>
        </p:nvSpPr>
        <p:spPr>
          <a:xfrm>
            <a:off x="581025" y="1069975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True climate predictions skill is systematically underestimated due </a:t>
            </a:r>
          </a:p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to uncertainties in the observations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grpSp>
        <p:nvGrpSpPr>
          <p:cNvPr id="30725" name="Group 19"/>
          <p:cNvGrpSpPr>
            <a:grpSpLocks/>
          </p:cNvGrpSpPr>
          <p:nvPr/>
        </p:nvGrpSpPr>
        <p:grpSpPr bwMode="auto">
          <a:xfrm>
            <a:off x="3349625" y="2474913"/>
            <a:ext cx="2347913" cy="2470150"/>
            <a:chOff x="3221850" y="2447494"/>
            <a:chExt cx="2347640" cy="24697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356772" y="4590244"/>
              <a:ext cx="368257" cy="326968"/>
            </a:xfrm>
            <a:prstGeom prst="line">
              <a:avLst/>
            </a:prstGeom>
            <a:ln w="47625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02820" y="2771287"/>
              <a:ext cx="366670" cy="326968"/>
            </a:xfrm>
            <a:prstGeom prst="line">
              <a:avLst/>
            </a:prstGeom>
            <a:ln w="47625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221850" y="2447494"/>
              <a:ext cx="2347640" cy="2331629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6" name="Group 16383"/>
          <p:cNvGrpSpPr>
            <a:grpSpLocks/>
          </p:cNvGrpSpPr>
          <p:nvPr/>
        </p:nvGrpSpPr>
        <p:grpSpPr bwMode="auto">
          <a:xfrm>
            <a:off x="3173413" y="1931988"/>
            <a:ext cx="5441950" cy="2779712"/>
            <a:chOff x="3174115" y="1931875"/>
            <a:chExt cx="5441131" cy="2780128"/>
          </a:xfrm>
        </p:grpSpPr>
        <p:sp>
          <p:nvSpPr>
            <p:cNvPr id="31" name="Freeform 30"/>
            <p:cNvSpPr/>
            <p:nvPr/>
          </p:nvSpPr>
          <p:spPr>
            <a:xfrm>
              <a:off x="5620084" y="1931875"/>
              <a:ext cx="1449170" cy="501725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0728" name="Group 28"/>
            <p:cNvGrpSpPr>
              <a:grpSpLocks/>
            </p:cNvGrpSpPr>
            <p:nvPr/>
          </p:nvGrpSpPr>
          <p:grpSpPr bwMode="auto">
            <a:xfrm>
              <a:off x="3174115" y="2380797"/>
              <a:ext cx="5441131" cy="2331206"/>
              <a:chOff x="3174115" y="2380797"/>
              <a:chExt cx="5441131" cy="233120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174115" y="2381204"/>
                <a:ext cx="2347559" cy="2330799"/>
              </a:xfrm>
              <a:prstGeom prst="line">
                <a:avLst/>
              </a:prstGeom>
              <a:ln w="34925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30" name="TextBox 31"/>
              <p:cNvSpPr txBox="1">
                <a:spLocks noChangeArrowheads="1"/>
              </p:cNvSpPr>
              <p:nvPr/>
            </p:nvSpPr>
            <p:spPr bwMode="auto">
              <a:xfrm>
                <a:off x="6905056" y="2392268"/>
                <a:ext cx="17101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</a:rPr>
                  <a:t>True skill?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0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Underestimation of “true” skill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15309" y="1034687"/>
            <a:ext cx="8750644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Seasonal SST forecast skill is underestimated up to 0.2 </a:t>
            </a:r>
            <a:r>
              <a:rPr lang="en-US" sz="2000" b="1" kern="0" dirty="0" smtClean="0">
                <a:solidFill>
                  <a:schemeClr val="bg1"/>
                </a:solidFill>
              </a:rPr>
              <a:t>correlation</a:t>
            </a:r>
            <a:endParaRPr lang="en-US" sz="2000" b="1" kern="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3" y="1619752"/>
            <a:ext cx="5758673" cy="40905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3120" y="6110747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Correction for </a:t>
            </a:r>
            <a:r>
              <a:rPr lang="en-US" kern="0" smtClean="0">
                <a:solidFill>
                  <a:srgbClr val="000000"/>
                </a:solidFill>
              </a:rPr>
              <a:t>attenuation of correlation coefficients (Spearman, 1904)</a:t>
            </a:r>
            <a:endParaRPr lang="mr-I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evaluation perspective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0" y="2609863"/>
            <a:ext cx="2430270" cy="2430270"/>
          </a:xfrm>
          <a:prstGeom prst="rect">
            <a:avLst/>
          </a:prstGeom>
          <a:ln w="508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282190" y="2053745"/>
            <a:ext cx="243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Reality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6565" y="2079340"/>
            <a:ext cx="3015335" cy="3121403"/>
            <a:chOff x="701570" y="2053745"/>
            <a:chExt cx="3015335" cy="3121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70" y="2594844"/>
              <a:ext cx="2559578" cy="25803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86635" y="2053745"/>
              <a:ext cx="2430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</a:rPr>
                <a:t>Model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89361" y="3239932"/>
            <a:ext cx="2024555" cy="645064"/>
            <a:chOff x="3489361" y="3239932"/>
            <a:chExt cx="2024555" cy="64506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492550" y="3884996"/>
              <a:ext cx="1799530" cy="0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489361" y="3239932"/>
              <a:ext cx="2024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Observations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87698" y="6439288"/>
            <a:ext cx="212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ysClr val="windowText" lastClr="000000"/>
                </a:solidFill>
              </a:rPr>
              <a:t>Curtosy</a:t>
            </a:r>
            <a:r>
              <a:rPr lang="en-US" i="1" dirty="0" smtClean="0">
                <a:solidFill>
                  <a:sysClr val="windowText" lastClr="000000"/>
                </a:solidFill>
              </a:rPr>
              <a:t> Dirk </a:t>
            </a:r>
            <a:r>
              <a:rPr lang="en-US" i="1" dirty="0" err="1" smtClean="0">
                <a:solidFill>
                  <a:sysClr val="windowText" lastClr="000000"/>
                </a:solidFill>
              </a:rPr>
              <a:t>Notz</a:t>
            </a:r>
            <a:endParaRPr lang="en-US" i="1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joint uncertainty perspective</a:t>
            </a:r>
            <a:endParaRPr lang="en-US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396876" y="1214707"/>
            <a:ext cx="889248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Models and observations are both approximations of the truth and uncertainty in both sources can be important. 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Models can be valuable in assessing observational quality and thus guide 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to a 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more objective dataset selection</a:t>
            </a: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Observational uncertainty needs to be propagated for climate model evaluation and metrics that allow to account for uncertainty need to be defined. </a:t>
            </a: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1580" y="4275047"/>
            <a:ext cx="4653911" cy="2495950"/>
            <a:chOff x="1848679" y="3929742"/>
            <a:chExt cx="4653911" cy="2495950"/>
          </a:xfrm>
        </p:grpSpPr>
        <p:sp>
          <p:nvSpPr>
            <p:cNvPr id="36" name="Text Box 1"/>
            <p:cNvSpPr txBox="1">
              <a:spLocks noChangeArrowheads="1"/>
            </p:cNvSpPr>
            <p:nvPr/>
          </p:nvSpPr>
          <p:spPr bwMode="auto">
            <a:xfrm>
              <a:off x="4873529" y="4474700"/>
              <a:ext cx="1629061" cy="207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GB" altLang="en-US" sz="20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3150" y="4592922"/>
              <a:ext cx="1075055" cy="1119076"/>
            </a:xfrm>
            <a:prstGeom prst="rect">
              <a:avLst/>
            </a:prstGeom>
            <a:ln w="50800">
              <a:noFill/>
            </a:ln>
          </p:spPr>
        </p:pic>
        <p:grpSp>
          <p:nvGrpSpPr>
            <p:cNvPr id="42" name="Group 41"/>
            <p:cNvGrpSpPr/>
            <p:nvPr/>
          </p:nvGrpSpPr>
          <p:grpSpPr>
            <a:xfrm>
              <a:off x="4368319" y="5243872"/>
              <a:ext cx="1958321" cy="1124191"/>
              <a:chOff x="4324137" y="4361225"/>
              <a:chExt cx="4413784" cy="243410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alphaModFix amt="6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4137" y="4361225"/>
                <a:ext cx="2772943" cy="2434102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6883714" y="5031345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117149" y="4174851"/>
              <a:ext cx="2209491" cy="1155853"/>
              <a:chOff x="4560726" y="2336256"/>
              <a:chExt cx="4716408" cy="237024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 cstate="print">
                <a:alphaModFix amt="7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0726" y="2336256"/>
                <a:ext cx="3157182" cy="237024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422928" y="2991989"/>
                <a:ext cx="1854206" cy="75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695113" y="5175748"/>
              <a:ext cx="1812742" cy="1249944"/>
              <a:chOff x="536723" y="3559569"/>
              <a:chExt cx="4085669" cy="270638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536723" y="4443178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 cstate="print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7747" y="3559569"/>
                <a:ext cx="2684645" cy="2706383"/>
              </a:xfrm>
              <a:prstGeom prst="rect">
                <a:avLst/>
              </a:prstGeom>
              <a:effectLst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1848679" y="3929742"/>
              <a:ext cx="2633984" cy="2495950"/>
              <a:chOff x="542908" y="861713"/>
              <a:chExt cx="5936635" cy="5404238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42908" y="2240001"/>
                <a:ext cx="1854207" cy="799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 smtClea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7" cstate="print">
                <a:alphaModFix amt="5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173" y="861713"/>
                <a:ext cx="5003370" cy="5404238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3404190" y="4683732"/>
            <a:ext cx="3673928" cy="1298684"/>
            <a:chOff x="3135086" y="4661245"/>
            <a:chExt cx="3673928" cy="1298684"/>
          </a:xfrm>
        </p:grpSpPr>
        <p:sp>
          <p:nvSpPr>
            <p:cNvPr id="12" name="Freeform 11"/>
            <p:cNvSpPr/>
            <p:nvPr/>
          </p:nvSpPr>
          <p:spPr>
            <a:xfrm>
              <a:off x="3135086" y="5698671"/>
              <a:ext cx="3526971" cy="261258"/>
            </a:xfrm>
            <a:custGeom>
              <a:avLst/>
              <a:gdLst>
                <a:gd name="connsiteX0" fmla="*/ 0 w 3526971"/>
                <a:gd name="connsiteY0" fmla="*/ 114300 h 261258"/>
                <a:gd name="connsiteX1" fmla="*/ 1094014 w 3526971"/>
                <a:gd name="connsiteY1" fmla="*/ 32658 h 261258"/>
                <a:gd name="connsiteX2" fmla="*/ 1714500 w 3526971"/>
                <a:gd name="connsiteY2" fmla="*/ 261258 h 261258"/>
                <a:gd name="connsiteX3" fmla="*/ 2449285 w 3526971"/>
                <a:gd name="connsiteY3" fmla="*/ 32658 h 261258"/>
                <a:gd name="connsiteX4" fmla="*/ 3053443 w 3526971"/>
                <a:gd name="connsiteY4" fmla="*/ 48986 h 261258"/>
                <a:gd name="connsiteX5" fmla="*/ 3526971 w 3526971"/>
                <a:gd name="connsiteY5" fmla="*/ 0 h 26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6971" h="261258">
                  <a:moveTo>
                    <a:pt x="0" y="114300"/>
                  </a:moveTo>
                  <a:cubicBezTo>
                    <a:pt x="404132" y="61232"/>
                    <a:pt x="808264" y="8165"/>
                    <a:pt x="1094014" y="32658"/>
                  </a:cubicBezTo>
                  <a:cubicBezTo>
                    <a:pt x="1379764" y="57151"/>
                    <a:pt x="1488622" y="261258"/>
                    <a:pt x="1714500" y="261258"/>
                  </a:cubicBezTo>
                  <a:cubicBezTo>
                    <a:pt x="1940378" y="261258"/>
                    <a:pt x="2226128" y="68037"/>
                    <a:pt x="2449285" y="32658"/>
                  </a:cubicBezTo>
                  <a:cubicBezTo>
                    <a:pt x="2672442" y="-2721"/>
                    <a:pt x="2873829" y="54429"/>
                    <a:pt x="3053443" y="48986"/>
                  </a:cubicBezTo>
                  <a:cubicBezTo>
                    <a:pt x="3233057" y="43543"/>
                    <a:pt x="3526971" y="0"/>
                    <a:pt x="352697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706586" y="4963886"/>
              <a:ext cx="3102428" cy="930728"/>
            </a:xfrm>
            <a:custGeom>
              <a:avLst/>
              <a:gdLst>
                <a:gd name="connsiteX0" fmla="*/ 0 w 3102428"/>
                <a:gd name="connsiteY0" fmla="*/ 930728 h 930728"/>
                <a:gd name="connsiteX1" fmla="*/ 1012371 w 3102428"/>
                <a:gd name="connsiteY1" fmla="*/ 261257 h 930728"/>
                <a:gd name="connsiteX2" fmla="*/ 1485900 w 3102428"/>
                <a:gd name="connsiteY2" fmla="*/ 473528 h 930728"/>
                <a:gd name="connsiteX3" fmla="*/ 2090057 w 3102428"/>
                <a:gd name="connsiteY3" fmla="*/ 179614 h 930728"/>
                <a:gd name="connsiteX4" fmla="*/ 2661557 w 3102428"/>
                <a:gd name="connsiteY4" fmla="*/ 195943 h 930728"/>
                <a:gd name="connsiteX5" fmla="*/ 3102428 w 3102428"/>
                <a:gd name="connsiteY5" fmla="*/ 0 h 930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2428" h="930728">
                  <a:moveTo>
                    <a:pt x="0" y="930728"/>
                  </a:moveTo>
                  <a:cubicBezTo>
                    <a:pt x="382360" y="634092"/>
                    <a:pt x="764721" y="337457"/>
                    <a:pt x="1012371" y="261257"/>
                  </a:cubicBezTo>
                  <a:cubicBezTo>
                    <a:pt x="1260021" y="185057"/>
                    <a:pt x="1306286" y="487135"/>
                    <a:pt x="1485900" y="473528"/>
                  </a:cubicBezTo>
                  <a:cubicBezTo>
                    <a:pt x="1665514" y="459921"/>
                    <a:pt x="1894114" y="225878"/>
                    <a:pt x="2090057" y="179614"/>
                  </a:cubicBezTo>
                  <a:cubicBezTo>
                    <a:pt x="2286000" y="133350"/>
                    <a:pt x="2492829" y="225879"/>
                    <a:pt x="2661557" y="195943"/>
                  </a:cubicBezTo>
                  <a:cubicBezTo>
                    <a:pt x="2830285" y="166007"/>
                    <a:pt x="3102428" y="0"/>
                    <a:pt x="310242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543300" y="4661245"/>
              <a:ext cx="3151417" cy="890469"/>
            </a:xfrm>
            <a:custGeom>
              <a:avLst/>
              <a:gdLst>
                <a:gd name="connsiteX0" fmla="*/ 0 w 3151417"/>
                <a:gd name="connsiteY0" fmla="*/ 890469 h 890469"/>
                <a:gd name="connsiteX1" fmla="*/ 816429 w 3151417"/>
                <a:gd name="connsiteY1" fmla="*/ 547569 h 890469"/>
                <a:gd name="connsiteX2" fmla="*/ 1306286 w 3151417"/>
                <a:gd name="connsiteY2" fmla="*/ 710855 h 890469"/>
                <a:gd name="connsiteX3" fmla="*/ 2253343 w 3151417"/>
                <a:gd name="connsiteY3" fmla="*/ 25055 h 890469"/>
                <a:gd name="connsiteX4" fmla="*/ 3004457 w 3151417"/>
                <a:gd name="connsiteY4" fmla="*/ 139355 h 890469"/>
                <a:gd name="connsiteX5" fmla="*/ 3151414 w 3151417"/>
                <a:gd name="connsiteY5" fmla="*/ 41384 h 89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51417" h="890469">
                  <a:moveTo>
                    <a:pt x="0" y="890469"/>
                  </a:moveTo>
                  <a:cubicBezTo>
                    <a:pt x="299357" y="733987"/>
                    <a:pt x="598715" y="577505"/>
                    <a:pt x="816429" y="547569"/>
                  </a:cubicBezTo>
                  <a:cubicBezTo>
                    <a:pt x="1034143" y="517633"/>
                    <a:pt x="1066800" y="797941"/>
                    <a:pt x="1306286" y="710855"/>
                  </a:cubicBezTo>
                  <a:cubicBezTo>
                    <a:pt x="1545772" y="623769"/>
                    <a:pt x="1970315" y="120305"/>
                    <a:pt x="2253343" y="25055"/>
                  </a:cubicBezTo>
                  <a:cubicBezTo>
                    <a:pt x="2536372" y="-70195"/>
                    <a:pt x="2854779" y="136634"/>
                    <a:pt x="3004457" y="139355"/>
                  </a:cubicBezTo>
                  <a:cubicBezTo>
                    <a:pt x="3154135" y="142076"/>
                    <a:pt x="3151414" y="41384"/>
                    <a:pt x="3151414" y="413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265714" y="5027478"/>
              <a:ext cx="3477986" cy="612579"/>
            </a:xfrm>
            <a:custGeom>
              <a:avLst/>
              <a:gdLst>
                <a:gd name="connsiteX0" fmla="*/ 0 w 3477986"/>
                <a:gd name="connsiteY0" fmla="*/ 458922 h 612579"/>
                <a:gd name="connsiteX1" fmla="*/ 996043 w 3477986"/>
                <a:gd name="connsiteY1" fmla="*/ 1722 h 612579"/>
                <a:gd name="connsiteX2" fmla="*/ 1714500 w 3477986"/>
                <a:gd name="connsiteY2" fmla="*/ 605879 h 612579"/>
                <a:gd name="connsiteX3" fmla="*/ 2661557 w 3477986"/>
                <a:gd name="connsiteY3" fmla="*/ 328293 h 612579"/>
                <a:gd name="connsiteX4" fmla="*/ 3477986 w 3477986"/>
                <a:gd name="connsiteY4" fmla="*/ 377279 h 61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986" h="612579">
                  <a:moveTo>
                    <a:pt x="0" y="458922"/>
                  </a:moveTo>
                  <a:cubicBezTo>
                    <a:pt x="355146" y="218075"/>
                    <a:pt x="710293" y="-22771"/>
                    <a:pt x="996043" y="1722"/>
                  </a:cubicBezTo>
                  <a:cubicBezTo>
                    <a:pt x="1281793" y="26215"/>
                    <a:pt x="1436914" y="551450"/>
                    <a:pt x="1714500" y="605879"/>
                  </a:cubicBezTo>
                  <a:cubicBezTo>
                    <a:pt x="1992086" y="660308"/>
                    <a:pt x="2367643" y="366393"/>
                    <a:pt x="2661557" y="328293"/>
                  </a:cubicBezTo>
                  <a:cubicBezTo>
                    <a:pt x="2955471" y="290193"/>
                    <a:pt x="3477986" y="377279"/>
                    <a:pt x="3477986" y="37727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60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</p:spPr>
        <p:txBody>
          <a:bodyPr/>
          <a:lstStyle/>
          <a:p>
            <a:r>
              <a:rPr lang="en-US" dirty="0" smtClean="0"/>
              <a:t>Outlook: CMUG3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96876" y="1259712"/>
            <a:ext cx="8750644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Climate Modelling User Group (CMUG</a:t>
            </a:r>
            <a:r>
              <a:rPr lang="en-US" sz="2000" b="1" kern="0" dirty="0" smtClean="0">
                <a:solidFill>
                  <a:schemeClr val="bg1"/>
                </a:solidFill>
              </a:rPr>
              <a:t>) is building a new proposal for the next phase of the ESA Climate Change Initiative (CCI+). </a:t>
            </a:r>
          </a:p>
          <a:p>
            <a:pPr marL="0" indent="0">
              <a:buNone/>
              <a:defRPr/>
            </a:pPr>
            <a:endParaRPr lang="en-US" sz="2000" b="1" kern="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en-US" sz="2000" b="1" i="1" kern="0" dirty="0" smtClean="0">
                <a:solidFill>
                  <a:schemeClr val="bg1"/>
                </a:solidFill>
              </a:rPr>
              <a:t>Evaluation, Emergent Constraints, Initialization, Re-analysis, Process understanding, Machine Learning, Impacts </a:t>
            </a:r>
            <a:endParaRPr lang="en-US" sz="2000" b="1" i="1" kern="0" dirty="0" smtClean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endParaRPr lang="en-US" sz="2000" b="1" kern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kern="0" dirty="0" smtClean="0">
                <a:solidFill>
                  <a:schemeClr val="bg1"/>
                </a:solidFill>
              </a:rPr>
              <a:t>WP4: </a:t>
            </a:r>
            <a:r>
              <a:rPr lang="en-US" sz="2000" b="1" dirty="0"/>
              <a:t>Joint uncertainty assessment of observations and </a:t>
            </a:r>
            <a:r>
              <a:rPr lang="en-US" sz="2000" b="1" dirty="0" smtClean="0"/>
              <a:t>models: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dirty="0" smtClean="0"/>
              <a:t>Uncertainty propagation to model scales for CCI (+) variables</a:t>
            </a:r>
          </a:p>
          <a:p>
            <a:endParaRPr lang="en-US" sz="2000" dirty="0"/>
          </a:p>
          <a:p>
            <a:r>
              <a:rPr lang="en-US" sz="2000" dirty="0" smtClean="0"/>
              <a:t>Defining deterministic and probabilistic measures that account for observational uncertainties</a:t>
            </a:r>
          </a:p>
          <a:p>
            <a:endParaRPr lang="en-US" sz="2000" dirty="0"/>
          </a:p>
          <a:p>
            <a:r>
              <a:rPr lang="en-US" sz="2000" dirty="0" smtClean="0"/>
              <a:t>Systematic comparison between observational and model uncertainties (internal variability, structural uncertainty)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b="1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1362158" y="899672"/>
            <a:ext cx="6075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BE" altLang="en-US" sz="3600">
                <a:solidFill>
                  <a:schemeClr val="accent1"/>
                </a:solidFill>
              </a:rPr>
              <a:t>Thank</a:t>
            </a:r>
            <a:r>
              <a:rPr lang="fr-BE" altLang="en-US" sz="3600" dirty="0">
                <a:solidFill>
                  <a:schemeClr val="accent1"/>
                </a:solidFill>
              </a:rPr>
              <a:t> </a:t>
            </a:r>
            <a:r>
              <a:rPr lang="fr-BE" altLang="en-US" sz="3600" dirty="0" err="1">
                <a:solidFill>
                  <a:schemeClr val="accent1"/>
                </a:solidFill>
              </a:rPr>
              <a:t>you</a:t>
            </a:r>
            <a:r>
              <a:rPr lang="fr-BE" altLang="en-US" sz="3600" dirty="0">
                <a:solidFill>
                  <a:schemeClr val="accent1"/>
                </a:solidFill>
              </a:rPr>
              <a:t>!</a:t>
            </a:r>
          </a:p>
          <a:p>
            <a:pPr algn="ctr" eaLnBrk="1" hangingPunct="1"/>
            <a:endParaRPr lang="fr-BE" altLang="en-US" sz="3600" dirty="0">
              <a:solidFill>
                <a:schemeClr val="accent1"/>
              </a:solidFill>
            </a:endParaRP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736725" y="3509963"/>
            <a:ext cx="57594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endParaRPr lang="fr-BE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r>
              <a:rPr lang="fr-BE" altLang="en-US" sz="1600" dirty="0" smtClean="0">
                <a:solidFill>
                  <a:schemeClr val="accent1"/>
                </a:solidFill>
              </a:rPr>
              <a:t>Massonnet</a:t>
            </a:r>
            <a:r>
              <a:rPr lang="fr-BE" altLang="en-US" sz="1600" dirty="0">
                <a:solidFill>
                  <a:schemeClr val="accent1"/>
                </a:solidFill>
              </a:rPr>
              <a:t>, F., </a:t>
            </a:r>
            <a:r>
              <a:rPr lang="fr-BE" altLang="en-US" sz="1600" dirty="0" err="1">
                <a:solidFill>
                  <a:schemeClr val="accent1"/>
                </a:solidFill>
              </a:rPr>
              <a:t>Bellprat</a:t>
            </a:r>
            <a:r>
              <a:rPr lang="fr-BE" altLang="en-US" sz="1600" dirty="0">
                <a:solidFill>
                  <a:schemeClr val="accent1"/>
                </a:solidFill>
              </a:rPr>
              <a:t>, O., </a:t>
            </a:r>
            <a:r>
              <a:rPr lang="fr-BE" altLang="en-US" sz="1600" dirty="0" err="1">
                <a:solidFill>
                  <a:schemeClr val="accent1"/>
                </a:solidFill>
              </a:rPr>
              <a:t>Guemas</a:t>
            </a:r>
            <a:r>
              <a:rPr lang="fr-BE" altLang="en-US" sz="1600" dirty="0">
                <a:solidFill>
                  <a:schemeClr val="accent1"/>
                </a:solidFill>
              </a:rPr>
              <a:t>, V., </a:t>
            </a:r>
            <a:r>
              <a:rPr lang="fr-BE" altLang="en-US" sz="1600" dirty="0" err="1">
                <a:solidFill>
                  <a:schemeClr val="accent1"/>
                </a:solidFill>
              </a:rPr>
              <a:t>Doblas</a:t>
            </a:r>
            <a:r>
              <a:rPr lang="fr-BE" altLang="en-US" sz="1600" dirty="0">
                <a:solidFill>
                  <a:schemeClr val="accent1"/>
                </a:solidFill>
              </a:rPr>
              <a:t>-Reyes, F. J., (2016). </a:t>
            </a:r>
            <a:r>
              <a:rPr lang="fr-BE" altLang="en-US" sz="1600" dirty="0" err="1">
                <a:solidFill>
                  <a:schemeClr val="accent1"/>
                </a:solidFill>
              </a:rPr>
              <a:t>Using</a:t>
            </a:r>
            <a:r>
              <a:rPr lang="fr-BE" altLang="en-US" sz="1600" dirty="0">
                <a:solidFill>
                  <a:schemeClr val="accent1"/>
                </a:solidFill>
              </a:rPr>
              <a:t> </a:t>
            </a:r>
            <a:r>
              <a:rPr lang="fr-BE" altLang="en-US" sz="1600" dirty="0" err="1">
                <a:solidFill>
                  <a:schemeClr val="accent1"/>
                </a:solidFill>
              </a:rPr>
              <a:t>climate</a:t>
            </a:r>
            <a:r>
              <a:rPr lang="fr-BE" altLang="en-US" sz="1600" dirty="0">
                <a:solidFill>
                  <a:schemeClr val="accent1"/>
                </a:solidFill>
              </a:rPr>
              <a:t> </a:t>
            </a:r>
            <a:r>
              <a:rPr lang="fr-BE" altLang="en-US" sz="1600" dirty="0" err="1">
                <a:solidFill>
                  <a:schemeClr val="accent1"/>
                </a:solidFill>
              </a:rPr>
              <a:t>models</a:t>
            </a:r>
            <a:r>
              <a:rPr lang="fr-BE" altLang="en-US" sz="1600" dirty="0">
                <a:solidFill>
                  <a:schemeClr val="accent1"/>
                </a:solidFill>
              </a:rPr>
              <a:t> to </a:t>
            </a:r>
            <a:r>
              <a:rPr lang="fr-BE" altLang="en-US" sz="1600" dirty="0" err="1">
                <a:solidFill>
                  <a:schemeClr val="accent1"/>
                </a:solidFill>
              </a:rPr>
              <a:t>estimate</a:t>
            </a:r>
            <a:r>
              <a:rPr lang="fr-BE" altLang="en-US" sz="1600" dirty="0">
                <a:solidFill>
                  <a:schemeClr val="accent1"/>
                </a:solidFill>
              </a:rPr>
              <a:t> the </a:t>
            </a:r>
            <a:r>
              <a:rPr lang="fr-BE" altLang="en-US" sz="1600" dirty="0" err="1">
                <a:solidFill>
                  <a:schemeClr val="accent1"/>
                </a:solidFill>
              </a:rPr>
              <a:t>quality</a:t>
            </a:r>
            <a:r>
              <a:rPr lang="fr-BE" altLang="en-US" sz="1600" dirty="0">
                <a:solidFill>
                  <a:schemeClr val="accent1"/>
                </a:solidFill>
              </a:rPr>
              <a:t> of global </a:t>
            </a:r>
            <a:r>
              <a:rPr lang="fr-BE" altLang="en-US" sz="1600" dirty="0" err="1">
                <a:solidFill>
                  <a:schemeClr val="accent1"/>
                </a:solidFill>
              </a:rPr>
              <a:t>observational</a:t>
            </a:r>
            <a:r>
              <a:rPr lang="fr-BE" altLang="en-US" sz="1600" dirty="0">
                <a:solidFill>
                  <a:schemeClr val="accent1"/>
                </a:solidFill>
              </a:rPr>
              <a:t> data sets, </a:t>
            </a:r>
            <a:r>
              <a:rPr lang="fr-BE" altLang="en-US" sz="1600" i="1" dirty="0">
                <a:solidFill>
                  <a:schemeClr val="accent1"/>
                </a:solidFill>
              </a:rPr>
              <a:t>Science (AAAS)</a:t>
            </a:r>
          </a:p>
          <a:p>
            <a:pPr algn="just" eaLnBrk="1" hangingPunct="1"/>
            <a:endParaRPr lang="en-US" altLang="en-US" sz="1600" dirty="0" smtClean="0">
              <a:solidFill>
                <a:schemeClr val="accent1"/>
              </a:solidFill>
            </a:endParaRPr>
          </a:p>
          <a:p>
            <a:pPr algn="just" eaLnBrk="1" hangingPunct="1"/>
            <a:r>
              <a:rPr lang="en-US" altLang="en-US" sz="1600" dirty="0" err="1" smtClean="0">
                <a:solidFill>
                  <a:schemeClr val="accent1"/>
                </a:solidFill>
              </a:rPr>
              <a:t>Bellprat</a:t>
            </a:r>
            <a:r>
              <a:rPr lang="en-US" altLang="en-US" sz="1600" dirty="0">
                <a:solidFill>
                  <a:schemeClr val="accent1"/>
                </a:solidFill>
              </a:rPr>
              <a:t>, O., </a:t>
            </a:r>
            <a:r>
              <a:rPr lang="en-US" altLang="en-US" sz="1600" dirty="0" err="1">
                <a:solidFill>
                  <a:schemeClr val="accent1"/>
                </a:solidFill>
              </a:rPr>
              <a:t>Massonnet</a:t>
            </a:r>
            <a:r>
              <a:rPr lang="en-US" altLang="en-US" sz="1600" dirty="0">
                <a:solidFill>
                  <a:schemeClr val="accent1"/>
                </a:solidFill>
              </a:rPr>
              <a:t>, F., </a:t>
            </a:r>
            <a:r>
              <a:rPr lang="en-US" altLang="en-US" sz="1600" dirty="0" err="1">
                <a:solidFill>
                  <a:schemeClr val="accent1"/>
                </a:solidFill>
              </a:rPr>
              <a:t>Siegert</a:t>
            </a:r>
            <a:r>
              <a:rPr lang="en-US" altLang="en-US" sz="1600" dirty="0">
                <a:solidFill>
                  <a:schemeClr val="accent1"/>
                </a:solidFill>
              </a:rPr>
              <a:t>, S., </a:t>
            </a:r>
            <a:r>
              <a:rPr lang="en-US" altLang="en-US" sz="1600" dirty="0" err="1">
                <a:solidFill>
                  <a:schemeClr val="accent1"/>
                </a:solidFill>
              </a:rPr>
              <a:t>Guemas</a:t>
            </a:r>
            <a:r>
              <a:rPr lang="en-US" altLang="en-US" sz="1600" dirty="0">
                <a:solidFill>
                  <a:schemeClr val="accent1"/>
                </a:solidFill>
              </a:rPr>
              <a:t>, V., </a:t>
            </a:r>
            <a:r>
              <a:rPr lang="en-US" altLang="en-US" sz="1600" dirty="0" err="1">
                <a:solidFill>
                  <a:schemeClr val="accent1"/>
                </a:solidFill>
              </a:rPr>
              <a:t>Doblas</a:t>
            </a:r>
            <a:r>
              <a:rPr lang="en-US" altLang="en-US" sz="1600" dirty="0">
                <a:solidFill>
                  <a:schemeClr val="accent1"/>
                </a:solidFill>
              </a:rPr>
              <a:t>-Reyes, F. J. (2017</a:t>
            </a:r>
            <a:r>
              <a:rPr lang="en-US" altLang="en-US" sz="1600" dirty="0" smtClean="0">
                <a:solidFill>
                  <a:schemeClr val="accent1"/>
                </a:solidFill>
              </a:rPr>
              <a:t>). </a:t>
            </a:r>
            <a:r>
              <a:rPr lang="en-US" altLang="en-US" sz="1600" dirty="0" smtClean="0">
                <a:solidFill>
                  <a:schemeClr val="accent1"/>
                </a:solidFill>
              </a:rPr>
              <a:t>Uncertainty propagation of observational references to climate model scales, </a:t>
            </a:r>
            <a:r>
              <a:rPr lang="en-US" altLang="en-US" sz="1600" i="1" dirty="0">
                <a:solidFill>
                  <a:schemeClr val="accent1"/>
                </a:solidFill>
              </a:rPr>
              <a:t>Remote Sensing of the Environment (RSE)</a:t>
            </a:r>
            <a:r>
              <a:rPr lang="en-US" altLang="en-US" sz="1600" dirty="0">
                <a:solidFill>
                  <a:schemeClr val="accent1"/>
                </a:solidFill>
              </a:rPr>
              <a:t>, </a:t>
            </a:r>
            <a:r>
              <a:rPr lang="en-US" altLang="en-US" sz="1600" i="1" dirty="0" smtClean="0">
                <a:solidFill>
                  <a:schemeClr val="accent1"/>
                </a:solidFill>
              </a:rPr>
              <a:t>accepted</a:t>
            </a:r>
            <a:endParaRPr lang="en-US" altLang="en-US" sz="1600" i="1" dirty="0" smtClean="0">
              <a:solidFill>
                <a:schemeClr val="accent1"/>
              </a:solidFill>
            </a:endParaRPr>
          </a:p>
          <a:p>
            <a:pPr algn="just" eaLnBrk="1" hangingPunct="1"/>
            <a:endParaRPr lang="en-US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endParaRPr lang="en-US" altLang="en-US" sz="1600" i="1" dirty="0">
              <a:solidFill>
                <a:schemeClr val="accent1"/>
              </a:solidFill>
            </a:endParaRPr>
          </a:p>
          <a:p>
            <a:pPr algn="just" eaLnBrk="1" hangingPunct="1"/>
            <a:endParaRPr lang="fr-BE" altLang="en-US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457200" y="280988"/>
            <a:ext cx="8229600" cy="484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Extra Slides</a:t>
            </a:r>
            <a:br>
              <a:rPr lang="en-US" altLang="en-US">
                <a:latin typeface="Arial" charset="0"/>
                <a:ea typeface="ＭＳ Ｐゴシック" charset="-128"/>
              </a:rPr>
            </a:br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9351" y="62516"/>
            <a:ext cx="6191348" cy="69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35280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ES" altLang="en-US" dirty="0" err="1" smtClean="0">
                <a:solidFill>
                  <a:srgbClr val="FFFFFF"/>
                </a:solidFill>
              </a:rPr>
              <a:t>Detecting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statistical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differences</a:t>
            </a:r>
            <a:endParaRPr lang="es-ES" altLang="en-US" dirty="0" smtClean="0">
              <a:solidFill>
                <a:srgbClr val="FFFF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546775" y="4455067"/>
            <a:ext cx="4612167" cy="1565"/>
          </a:xfrm>
          <a:prstGeom prst="line">
            <a:avLst/>
          </a:prstGeom>
          <a:noFill/>
          <a:ln w="1800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11738" y="4166144"/>
            <a:ext cx="1135865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11738" y="5102769"/>
            <a:ext cx="1135865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907137" y="5390107"/>
            <a:ext cx="4612125" cy="1564"/>
          </a:xfrm>
          <a:prstGeom prst="line">
            <a:avLst/>
          </a:prstGeom>
          <a:noFill/>
          <a:ln w="1800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267502" y="5247230"/>
            <a:ext cx="1564" cy="35515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770737" y="4310605"/>
            <a:ext cx="1565" cy="35515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54837" y="3635919"/>
            <a:ext cx="638338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 dirty="0">
                <a:solidFill>
                  <a:srgbClr val="000000"/>
                </a:solidFill>
              </a:rPr>
              <a:t>r</a:t>
            </a:r>
            <a:r>
              <a:rPr lang="en-GB" altLang="en-US" dirty="0">
                <a:solidFill>
                  <a:srgbClr val="000000"/>
                </a:solidFill>
              </a:rPr>
              <a:t>(A)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8575" y="4572544"/>
            <a:ext cx="638338" cy="59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>
                <a:solidFill>
                  <a:srgbClr val="000000"/>
                </a:solidFill>
              </a:rPr>
              <a:t>(B)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43538" y="3316832"/>
            <a:ext cx="3050873" cy="34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dirty="0" smtClean="0">
                <a:solidFill>
                  <a:srgbClr val="000000"/>
                </a:solidFill>
              </a:rPr>
              <a:t>Sample correlation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4491462" y="3299961"/>
            <a:ext cx="3332495" cy="2270165"/>
            <a:chOff x="2971" y="1712"/>
            <a:chExt cx="2130" cy="1451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470" y="2937"/>
              <a:ext cx="0" cy="22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3152" y="2347"/>
              <a:ext cx="0" cy="22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971" y="1939"/>
              <a:ext cx="58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GB" altLang="en-US" sz="3200">
                  <a:solidFill>
                    <a:srgbClr val="000000"/>
                  </a:solidFill>
                  <a:ea typeface="Arial" charset="0"/>
                  <a:cs typeface="Arial" charset="0"/>
                </a:rPr>
                <a:t>ρ</a:t>
              </a:r>
              <a:r>
                <a:rPr lang="en-GB" altLang="en-US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(</a:t>
              </a:r>
              <a:r>
                <a:rPr lang="en-GB" altLang="en-US" sz="1800">
                  <a:solidFill>
                    <a:srgbClr val="000000"/>
                  </a:solidFill>
                </a:rPr>
                <a:t>A)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197" y="2592"/>
              <a:ext cx="58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3224" rIns="90000" bIns="4500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16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000">
                  <a:solidFill>
                    <a:srgbClr val="00499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GB" altLang="en-US" sz="3200">
                  <a:solidFill>
                    <a:srgbClr val="000000"/>
                  </a:solidFill>
                  <a:ea typeface="Arial" charset="0"/>
                  <a:cs typeface="Arial" charset="0"/>
                </a:rPr>
                <a:t>ρ</a:t>
              </a:r>
              <a:r>
                <a:rPr lang="en-GB" altLang="en-US" sz="1800">
                  <a:solidFill>
                    <a:srgbClr val="000000"/>
                  </a:solidFill>
                  <a:ea typeface="Arial" charset="0"/>
                  <a:cs typeface="Arial" charset="0"/>
                </a:rPr>
                <a:t>(B</a:t>
              </a:r>
              <a:r>
                <a:rPr lang="en-GB" altLang="en-US" sz="18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152" y="1712"/>
              <a:ext cx="194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True correlation</a:t>
              </a:r>
            </a:p>
          </p:txBody>
        </p:sp>
      </p:grpSp>
      <p:sp>
        <p:nvSpPr>
          <p:cNvPr id="16" name="CustomShape 4"/>
          <p:cNvSpPr>
            <a:spLocks noChangeArrowheads="1"/>
          </p:cNvSpPr>
          <p:nvPr/>
        </p:nvSpPr>
        <p:spPr bwMode="auto">
          <a:xfrm>
            <a:off x="793476" y="759394"/>
            <a:ext cx="9001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</a:pPr>
            <a:r>
              <a:rPr lang="en-GB" altLang="en-US" sz="2600" dirty="0" smtClean="0"/>
              <a:t>Are the differences in performance of models or</a:t>
            </a:r>
          </a:p>
          <a:p>
            <a:pPr eaLnBrk="1">
              <a:buClr>
                <a:srgbClr val="000000"/>
              </a:buClr>
              <a:buSzPct val="100000"/>
            </a:pPr>
            <a:r>
              <a:rPr lang="en-GB" altLang="en-US" sz="2600" dirty="0" smtClean="0">
                <a:solidFill>
                  <a:schemeClr val="bg1"/>
                </a:solidFill>
              </a:rPr>
              <a:t>observations significant </a:t>
            </a:r>
            <a:r>
              <a:rPr lang="en-GB" altLang="en-US" sz="2800" dirty="0" smtClean="0">
                <a:solidFill>
                  <a:schemeClr val="bg1"/>
                </a:solidFill>
              </a:rPr>
              <a:t>r</a:t>
            </a:r>
            <a:r>
              <a:rPr lang="en-GB" altLang="en-US" sz="1400" dirty="0" smtClean="0">
                <a:solidFill>
                  <a:schemeClr val="bg1"/>
                </a:solidFill>
              </a:rPr>
              <a:t>(CCI) &gt; </a:t>
            </a:r>
            <a:r>
              <a:rPr lang="en-GB" altLang="en-US" sz="2800" dirty="0" smtClean="0">
                <a:solidFill>
                  <a:schemeClr val="bg1"/>
                </a:solidFill>
              </a:rPr>
              <a:t>r</a:t>
            </a:r>
            <a:r>
              <a:rPr lang="en-GB" altLang="en-US" sz="1400" dirty="0" smtClean="0">
                <a:solidFill>
                  <a:schemeClr val="bg1"/>
                </a:solidFill>
              </a:rPr>
              <a:t>(ERSST)  </a:t>
            </a:r>
            <a:r>
              <a:rPr lang="en-GB" altLang="en-US" sz="2600" dirty="0" smtClean="0">
                <a:solidFill>
                  <a:schemeClr val="bg1"/>
                </a:solidFill>
              </a:rPr>
              <a:t>?</a:t>
            </a:r>
          </a:p>
          <a:p>
            <a:pPr eaLnBrk="1">
              <a:buClr>
                <a:srgbClr val="000000"/>
              </a:buClr>
              <a:buSzPct val="100000"/>
            </a:pPr>
            <a:endParaRPr lang="en-GB" altLang="en-US" sz="2600" dirty="0"/>
          </a:p>
        </p:txBody>
      </p:sp>
    </p:spTree>
    <p:extLst>
      <p:ext uri="{BB962C8B-B14F-4D97-AF65-F5344CB8AC3E}">
        <p14:creationId xmlns:p14="http://schemas.microsoft.com/office/powerpoint/2010/main" val="9608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</a:t>
            </a:r>
            <a:endParaRPr lang="en-US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655049" y="2462509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66574" y="2462509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83837" y="4046834"/>
            <a:ext cx="1236606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231311" y="3110209"/>
            <a:ext cx="1158254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956923" y="3110209"/>
            <a:ext cx="1085012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99510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95135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 dirty="0">
                <a:solidFill>
                  <a:srgbClr val="000000"/>
                </a:solidFill>
              </a:rPr>
              <a:t>r</a:t>
            </a:r>
            <a:r>
              <a:rPr lang="en-GB" altLang="en-US" dirty="0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95135" y="3470571"/>
            <a:ext cx="92660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310810" y="2173584"/>
            <a:ext cx="92660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(AB)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313861" y="2854622"/>
            <a:ext cx="2473212" cy="1587"/>
          </a:xfrm>
          <a:custGeom>
            <a:avLst/>
            <a:gdLst>
              <a:gd name="T0" fmla="*/ 0 w 6401"/>
              <a:gd name="T1" fmla="*/ 0 h 1"/>
              <a:gd name="T2" fmla="*/ 2147483647 w 640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401" h="1">
                <a:moveTo>
                  <a:pt x="0" y="0"/>
                </a:moveTo>
                <a:lnTo>
                  <a:pt x="64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21337" y="5585122"/>
            <a:ext cx="49055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Fisher-test </a:t>
            </a:r>
            <a:r>
              <a:rPr lang="en-GB" altLang="en-US" dirty="0" smtClean="0">
                <a:solidFill>
                  <a:srgbClr val="000308"/>
                </a:solidFill>
              </a:rPr>
              <a:t>(common test in community) </a:t>
            </a:r>
            <a:r>
              <a:rPr lang="en-GB" altLang="en-US" dirty="0">
                <a:solidFill>
                  <a:srgbClr val="000308"/>
                </a:solidFill>
              </a:rPr>
              <a:t>assumes independence while newer tests (</a:t>
            </a:r>
            <a:r>
              <a:rPr lang="en-GB" altLang="en-US" dirty="0" err="1">
                <a:solidFill>
                  <a:srgbClr val="000308"/>
                </a:solidFill>
              </a:rPr>
              <a:t>Steiger</a:t>
            </a:r>
            <a:r>
              <a:rPr lang="en-GB" altLang="en-US" dirty="0">
                <a:solidFill>
                  <a:srgbClr val="000308"/>
                </a:solidFill>
              </a:rPr>
              <a:t>, 1980, </a:t>
            </a:r>
            <a:r>
              <a:rPr lang="en-GB" altLang="en-US" dirty="0" err="1">
                <a:solidFill>
                  <a:srgbClr val="000308"/>
                </a:solidFill>
              </a:rPr>
              <a:t>Zou</a:t>
            </a:r>
            <a:r>
              <a:rPr lang="en-GB" altLang="en-US" dirty="0">
                <a:solidFill>
                  <a:srgbClr val="000308"/>
                </a:solidFill>
              </a:rPr>
              <a:t>, 2007) don’t. </a:t>
            </a:r>
          </a:p>
        </p:txBody>
      </p:sp>
      <p:sp>
        <p:nvSpPr>
          <p:cNvPr id="16" name="CustomShape 4"/>
          <p:cNvSpPr>
            <a:spLocks noChangeArrowheads="1"/>
          </p:cNvSpPr>
          <p:nvPr/>
        </p:nvSpPr>
        <p:spPr bwMode="auto">
          <a:xfrm>
            <a:off x="556419" y="674984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 smtClean="0">
                <a:solidFill>
                  <a:schemeClr val="bg1"/>
                </a:solidFill>
              </a:rPr>
              <a:t>Models and observations are statistically dependent!</a:t>
            </a:r>
            <a:endParaRPr lang="en-GB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327025" y="640860"/>
            <a:ext cx="881697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b="1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000" b="1" dirty="0"/>
              <a:t>High-resolution </a:t>
            </a:r>
            <a:r>
              <a:rPr lang="en-GB" altLang="en-US" sz="2000" b="1" dirty="0" err="1"/>
              <a:t>hindcasts</a:t>
            </a:r>
            <a:r>
              <a:rPr lang="en-GB" altLang="en-US" sz="2000" b="1" dirty="0"/>
              <a:t> improves El </a:t>
            </a:r>
            <a:r>
              <a:rPr lang="en-GB" altLang="en-US" sz="2000" b="1" dirty="0" smtClean="0"/>
              <a:t>Ni</a:t>
            </a:r>
            <a:r>
              <a:rPr lang="de-CH" altLang="en-US" sz="2000" b="1" dirty="0" err="1" smtClean="0"/>
              <a:t>ño</a:t>
            </a:r>
            <a:r>
              <a:rPr lang="de-CH" altLang="en-US" sz="2000" b="1" dirty="0" smtClean="0"/>
              <a:t> </a:t>
            </a:r>
            <a:r>
              <a:rPr lang="de-CH" altLang="en-US" sz="2000" b="1" dirty="0"/>
              <a:t>Southern </a:t>
            </a:r>
            <a:r>
              <a:rPr lang="de-CH" altLang="en-US" sz="2000" b="1" dirty="0" err="1"/>
              <a:t>Oscillation</a:t>
            </a:r>
            <a:r>
              <a:rPr lang="de-CH" altLang="en-US" sz="2000" b="1" dirty="0"/>
              <a:t> (ENSO) </a:t>
            </a:r>
            <a:r>
              <a:rPr lang="de-CH" altLang="en-US" sz="2000" b="1" dirty="0" err="1"/>
              <a:t>predictions</a:t>
            </a:r>
            <a:r>
              <a:rPr lang="de-CH" altLang="en-US" sz="2000" b="1" dirty="0"/>
              <a:t>, but </a:t>
            </a:r>
            <a:r>
              <a:rPr lang="de-CH" altLang="en-US" sz="2000" b="1" dirty="0" err="1"/>
              <a:t>change</a:t>
            </a:r>
            <a:r>
              <a:rPr lang="de-CH" altLang="en-US" sz="2000" b="1" dirty="0"/>
              <a:t> not </a:t>
            </a:r>
            <a:r>
              <a:rPr lang="de-CH" altLang="en-US" sz="2000" b="1" dirty="0" err="1"/>
              <a:t>significant</a:t>
            </a:r>
            <a:r>
              <a:rPr lang="de-CH" altLang="en-US" sz="2000" b="1" dirty="0"/>
              <a:t> </a:t>
            </a:r>
            <a:r>
              <a:rPr lang="de-CH" altLang="en-US" sz="2000" b="1" dirty="0" smtClean="0"/>
              <a:t>at 5% (Fisher-test) </a:t>
            </a:r>
            <a:endParaRPr lang="en-GB" altLang="en-US" sz="2000" b="1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2122488"/>
            <a:ext cx="576897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2413" y="144463"/>
            <a:ext cx="70913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35280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ES" altLang="en-US" sz="2800" dirty="0" err="1" smtClean="0">
                <a:solidFill>
                  <a:srgbClr val="FFFFFF"/>
                </a:solidFill>
              </a:rPr>
              <a:t>Example</a:t>
            </a:r>
            <a:r>
              <a:rPr lang="es-ES" altLang="en-US" sz="2800" dirty="0" smtClean="0">
                <a:solidFill>
                  <a:srgbClr val="FFFFFF"/>
                </a:solidFill>
              </a:rPr>
              <a:t> ENSO and </a:t>
            </a:r>
            <a:r>
              <a:rPr lang="es-ES" altLang="en-US" sz="2800" dirty="0" err="1" smtClean="0">
                <a:solidFill>
                  <a:srgbClr val="FFFFFF"/>
                </a:solidFill>
              </a:rPr>
              <a:t>resolution</a:t>
            </a:r>
            <a:endParaRPr lang="es-ES" alt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652120" y="666196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Bellprat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2015) Tech. Rep. BSC 002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8" y="1263134"/>
            <a:ext cx="7603342" cy="532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54212" y="1263134"/>
            <a:ext cx="5235575" cy="349250"/>
            <a:chOff x="2739225" y="1857598"/>
            <a:chExt cx="5235575" cy="349250"/>
          </a:xfrm>
        </p:grpSpPr>
        <p:sp>
          <p:nvSpPr>
            <p:cNvPr id="8" name="Rectangle 7"/>
            <p:cNvSpPr/>
            <p:nvPr/>
          </p:nvSpPr>
          <p:spPr bwMode="auto">
            <a:xfrm>
              <a:off x="3021012" y="1860040"/>
              <a:ext cx="4267200" cy="30480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739225" y="1857598"/>
              <a:ext cx="5235575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Correlation of Low and High-resolution </a:t>
              </a:r>
              <a:r>
                <a:rPr lang="en-US" altLang="en-US" dirty="0" err="1">
                  <a:solidFill>
                    <a:srgbClr val="000000"/>
                  </a:solidFill>
                </a:rPr>
                <a:t>hindcast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2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power dependent tests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746575" y="1214707"/>
            <a:ext cx="889248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Power to detect a difference between increases dramatically. Improvement now statistical significant at 1% level. 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26695" y="5805217"/>
            <a:ext cx="5738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In medicinal science only studies with power &gt; 80% are accepted, a guideline for </a:t>
            </a:r>
            <a:r>
              <a:rPr lang="en-GB" altLang="en-US" dirty="0" smtClean="0">
                <a:solidFill>
                  <a:srgbClr val="000308"/>
                </a:solidFill>
              </a:rPr>
              <a:t>forecasting</a:t>
            </a:r>
            <a:r>
              <a:rPr lang="en-GB" altLang="en-US" dirty="0">
                <a:solidFill>
                  <a:srgbClr val="000308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19" y="2794924"/>
            <a:ext cx="4545505" cy="2745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9303" y="2309754"/>
            <a:ext cx="34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Statistical power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382090" y="6694614"/>
            <a:ext cx="4040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 smtClean="0">
                <a:solidFill>
                  <a:srgbClr val="000000"/>
                </a:solidFill>
              </a:rPr>
              <a:t>Siegert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 et </a:t>
            </a:r>
            <a:r>
              <a:rPr lang="en-US" altLang="en-US" sz="1200" i="1" dirty="0">
                <a:solidFill>
                  <a:srgbClr val="000000"/>
                </a:solidFill>
              </a:rPr>
              <a:t>al. (</a:t>
            </a:r>
            <a:r>
              <a:rPr lang="en-US" altLang="en-US" sz="1200" i="1" dirty="0" smtClean="0">
                <a:solidFill>
                  <a:srgbClr val="000000"/>
                </a:solidFill>
              </a:rPr>
              <a:t>2017) Monthly Weather Review</a:t>
            </a:r>
            <a:endParaRPr lang="en-US" alt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544513"/>
            <a:ext cx="46386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ICOADS 2 degree: Long term mean July sea surface temperature and percent of observations (1981-2010). (Climate Data Guide; D. She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>
            <a:off x="2159000" y="3862388"/>
            <a:ext cx="4471988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shift in the paradigm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19" y="1809302"/>
            <a:ext cx="2423026" cy="2423026"/>
          </a:xfrm>
          <a:prstGeom prst="rect">
            <a:avLst/>
          </a:prstGeom>
          <a:ln w="50800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087179" y="3042000"/>
            <a:ext cx="4140378" cy="2434102"/>
            <a:chOff x="4324137" y="4361225"/>
            <a:chExt cx="4140378" cy="24341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137" y="4361225"/>
              <a:ext cx="2772943" cy="24341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10309" y="4361225"/>
              <a:ext cx="1854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ysClr val="windowText" lastClr="000000"/>
                  </a:solidFill>
                </a:rPr>
                <a:t>Observation A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9" y="2872376"/>
            <a:ext cx="2684645" cy="2706383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1228223" y="2989544"/>
            <a:ext cx="185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ysClr val="windowText" lastClr="000000"/>
                </a:solidFill>
              </a:rPr>
              <a:t>Model A</a:t>
            </a:r>
            <a:endParaRPr lang="en-US" b="1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60870" y="3306419"/>
            <a:ext cx="3617861" cy="3121460"/>
            <a:chOff x="8404779" y="-514140"/>
            <a:chExt cx="3333556" cy="28761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alphaModFix amt="9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779" y="-514140"/>
              <a:ext cx="3333556" cy="25026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10013" y="1972060"/>
              <a:ext cx="1957790" cy="389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ysClr val="windowText" lastClr="000000"/>
                  </a:solidFill>
                </a:rPr>
                <a:t>Observation B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0468" y="1220322"/>
            <a:ext cx="243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Reality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7698" y="6439288"/>
            <a:ext cx="212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ysClr val="windowText" lastClr="000000"/>
                </a:solidFill>
              </a:rPr>
              <a:t>Curtosy</a:t>
            </a:r>
            <a:r>
              <a:rPr lang="en-US" i="1" dirty="0" smtClean="0">
                <a:solidFill>
                  <a:sysClr val="windowText" lastClr="000000"/>
                </a:solidFill>
              </a:rPr>
              <a:t> Dirk </a:t>
            </a:r>
            <a:r>
              <a:rPr lang="en-US" i="1" dirty="0" err="1" smtClean="0">
                <a:solidFill>
                  <a:sysClr val="windowText" lastClr="000000"/>
                </a:solidFill>
              </a:rPr>
              <a:t>Notz</a:t>
            </a:r>
            <a:endParaRPr lang="en-US" i="1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Sensitivity to sample</a:t>
            </a:r>
            <a:endParaRPr lang="en-US" dirty="0"/>
          </a:p>
        </p:txBody>
      </p:sp>
      <p:pic>
        <p:nvPicPr>
          <p:cNvPr id="3993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709738"/>
            <a:ext cx="837088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556325" y="1346572"/>
            <a:ext cx="8910990" cy="2065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Correlation reduces with noise either co-</a:t>
            </a:r>
            <a:r>
              <a:rPr lang="en-US" sz="2000" b="1" kern="0" dirty="0" err="1" smtClean="0">
                <a:solidFill>
                  <a:schemeClr val="bg1"/>
                </a:solidFill>
              </a:rPr>
              <a:t>variates</a:t>
            </a:r>
            <a:r>
              <a:rPr lang="en-US" sz="2000" b="1" kern="0" dirty="0" smtClean="0">
                <a:solidFill>
                  <a:schemeClr val="bg1"/>
                </a:solidFill>
              </a:rPr>
              <a:t>: observational uncertainty reduces forecast skill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Effect observational uncertainty</a:t>
            </a:r>
            <a:endParaRPr lang="en-US" dirty="0"/>
          </a:p>
        </p:txBody>
      </p:sp>
      <p:grpSp>
        <p:nvGrpSpPr>
          <p:cNvPr id="40963" name="Group 2"/>
          <p:cNvGrpSpPr>
            <a:grpSpLocks/>
          </p:cNvGrpSpPr>
          <p:nvPr/>
        </p:nvGrpSpPr>
        <p:grpSpPr bwMode="auto">
          <a:xfrm>
            <a:off x="556325" y="2379241"/>
            <a:ext cx="6800527" cy="3825986"/>
            <a:chOff x="611560" y="2519852"/>
            <a:chExt cx="7296243" cy="3857129"/>
          </a:xfrm>
        </p:grpSpPr>
        <p:pic>
          <p:nvPicPr>
            <p:cNvPr id="40964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519852"/>
              <a:ext cx="7296243" cy="3857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03208" y="2714057"/>
              <a:ext cx="246386" cy="2859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004990"/>
                </a:solidFill>
              </a:endParaRPr>
            </a:p>
          </p:txBody>
        </p:sp>
      </p:grp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282190" y="6660002"/>
            <a:ext cx="3287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i="1" dirty="0" err="1">
                <a:solidFill>
                  <a:srgbClr val="000000"/>
                </a:solidFill>
              </a:rPr>
              <a:t>Massonnet</a:t>
            </a:r>
            <a:r>
              <a:rPr lang="en-US" altLang="en-US" sz="1200" i="1" dirty="0">
                <a:solidFill>
                  <a:srgbClr val="000000"/>
                </a:solidFill>
              </a:rPr>
              <a:t> et al. (2016) Science</a:t>
            </a:r>
          </a:p>
        </p:txBody>
      </p:sp>
    </p:spTree>
    <p:extLst>
      <p:ext uri="{BB962C8B-B14F-4D97-AF65-F5344CB8AC3E}">
        <p14:creationId xmlns:p14="http://schemas.microsoft.com/office/powerpoint/2010/main" val="13751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Signal-to-noise ratio SSTs</a:t>
            </a:r>
            <a:endParaRPr lang="en-US" dirty="0"/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619250"/>
            <a:ext cx="72120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50825" y="1079500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Signal (inter-annual variability) versus observational uncertainty (noise)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6700" y="5895975"/>
            <a:ext cx="1574800" cy="269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Underestimation of “true” skill </a:t>
            </a:r>
            <a:endParaRPr lang="en-US" dirty="0"/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9725"/>
            <a:ext cx="729297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81025" y="1069975"/>
            <a:ext cx="94964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Seasonal SST forecast skill is underestimated up to 0.2 correlation </a:t>
            </a:r>
          </a:p>
        </p:txBody>
      </p:sp>
    </p:spTree>
    <p:extLst>
      <p:ext uri="{BB962C8B-B14F-4D97-AF65-F5344CB8AC3E}">
        <p14:creationId xmlns:p14="http://schemas.microsoft.com/office/powerpoint/2010/main" val="18792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88125" y="6313488"/>
            <a:ext cx="2116138" cy="49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“look-up” propagation figure </a:t>
            </a:r>
            <a:endParaRPr lang="en-US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396875" y="1104900"/>
            <a:ext cx="8747125" cy="206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Use of error correlation scales: analytical solution that allows to </a:t>
            </a:r>
          </a:p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look-up propagation factors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3813" y="6221413"/>
            <a:ext cx="1844675" cy="588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898775" y="6200775"/>
            <a:ext cx="3741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Spatial domain / correlation length</a:t>
            </a: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136775"/>
            <a:ext cx="51816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25"/>
          <p:cNvSpPr txBox="1">
            <a:spLocks noChangeArrowheads="1"/>
          </p:cNvSpPr>
          <p:nvPr/>
        </p:nvSpPr>
        <p:spPr bwMode="auto">
          <a:xfrm rot="-5400000">
            <a:off x="-134143" y="3825081"/>
            <a:ext cx="3714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Reduction of propagated uncertainty</a:t>
            </a:r>
          </a:p>
        </p:txBody>
      </p:sp>
      <p:sp>
        <p:nvSpPr>
          <p:cNvPr id="25608" name="TextBox 28"/>
          <p:cNvSpPr txBox="1">
            <a:spLocks noChangeArrowheads="1"/>
          </p:cNvSpPr>
          <p:nvPr/>
        </p:nvSpPr>
        <p:spPr bwMode="auto">
          <a:xfrm>
            <a:off x="7234238" y="3138488"/>
            <a:ext cx="174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Time domain / </a:t>
            </a:r>
          </a:p>
          <a:p>
            <a:r>
              <a:rPr lang="en-US" altLang="en-US" sz="1600">
                <a:solidFill>
                  <a:srgbClr val="000000"/>
                </a:solidFill>
              </a:rPr>
              <a:t>correlation length</a:t>
            </a:r>
          </a:p>
        </p:txBody>
      </p:sp>
      <p:sp>
        <p:nvSpPr>
          <p:cNvPr id="25609" name="TextBox 1"/>
          <p:cNvSpPr txBox="1">
            <a:spLocks noChangeArrowheads="1"/>
          </p:cNvSpPr>
          <p:nvPr/>
        </p:nvSpPr>
        <p:spPr bwMode="auto">
          <a:xfrm>
            <a:off x="6096000" y="6715125"/>
            <a:ext cx="3195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Bellprat et al. (2017) </a:t>
            </a:r>
            <a:r>
              <a:rPr lang="en-US" altLang="en-US" sz="1200" i="1">
                <a:solidFill>
                  <a:srgbClr val="000000"/>
                </a:solidFill>
              </a:rPr>
              <a:t>RSE (in review)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92388" y="2038350"/>
            <a:ext cx="6438900" cy="3860800"/>
            <a:chOff x="2591780" y="2038350"/>
            <a:chExt cx="6439508" cy="3860800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5727700" y="2038350"/>
              <a:ext cx="3303588" cy="3860800"/>
              <a:chOff x="5728440" y="2037910"/>
              <a:chExt cx="3303608" cy="3861687"/>
            </a:xfrm>
          </p:grpSpPr>
          <p:sp>
            <p:nvSpPr>
              <p:cNvPr id="25613" name="TextBox 18"/>
              <p:cNvSpPr txBox="1">
                <a:spLocks noChangeArrowheads="1"/>
              </p:cNvSpPr>
              <p:nvPr/>
            </p:nvSpPr>
            <p:spPr bwMode="auto">
              <a:xfrm>
                <a:off x="6589606" y="4822379"/>
                <a:ext cx="2442442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 b="1"/>
                  <a:t>Ex: Synoptic systems </a:t>
                </a:r>
              </a:p>
              <a:p>
                <a:r>
                  <a:rPr lang="en-US" altLang="en-US" sz="1600"/>
                  <a:t>Temporal L=10 days</a:t>
                </a:r>
              </a:p>
              <a:p>
                <a:r>
                  <a:rPr lang="en-US" altLang="en-US" sz="1600"/>
                  <a:t>Spatial L=1000 km</a:t>
                </a:r>
              </a:p>
              <a:p>
                <a:endParaRPr lang="en-US" altLang="en-US" sz="160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>
                <a:off x="6066300" y="5445468"/>
                <a:ext cx="530278" cy="26517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613" idx="1"/>
              </p:cNvCxnSpPr>
              <p:nvPr/>
            </p:nvCxnSpPr>
            <p:spPr>
              <a:xfrm flipH="1" flipV="1">
                <a:off x="5921822" y="2969987"/>
                <a:ext cx="666817" cy="2391324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728128" y="2771504"/>
                <a:ext cx="387389" cy="40490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endParaRPr lang="en-US" altLang="en-US" smtClean="0">
                  <a:solidFill>
                    <a:srgbClr val="004990"/>
                  </a:solidFill>
                </a:endParaRPr>
              </a:p>
            </p:txBody>
          </p:sp>
          <p:cxnSp>
            <p:nvCxnSpPr>
              <p:cNvPr id="18" name="Straight Connector 17"/>
              <p:cNvCxnSpPr>
                <a:stCxn id="15" idx="7"/>
              </p:cNvCxnSpPr>
              <p:nvPr/>
            </p:nvCxnSpPr>
            <p:spPr>
              <a:xfrm flipV="1">
                <a:off x="6058361" y="2388829"/>
                <a:ext cx="673168" cy="4414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18" name="TextBox 19"/>
              <p:cNvSpPr txBox="1">
                <a:spLocks noChangeArrowheads="1"/>
              </p:cNvSpPr>
              <p:nvPr/>
            </p:nvSpPr>
            <p:spPr bwMode="auto">
              <a:xfrm>
                <a:off x="6732240" y="2037910"/>
                <a:ext cx="206501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/>
                  <a:t>Propagation for monthly Ni</a:t>
                </a:r>
                <a:r>
                  <a:rPr lang="de-CH" altLang="en-US" sz="1600"/>
                  <a:t>ño3.4</a:t>
                </a:r>
                <a:endParaRPr lang="en-US" altLang="en-US" sz="1600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2591780" y="2970213"/>
              <a:ext cx="3329301" cy="0"/>
            </a:xfrm>
            <a:prstGeom prst="line">
              <a:avLst/>
            </a:prstGeom>
            <a:ln w="22225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7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Comparison to multi-observations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0825" y="1135063"/>
            <a:ext cx="9609138" cy="20653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Propagation assuming synoptic scales (1000 km, 10 days) of weather systems agrees well with deviations between existing products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grpSp>
        <p:nvGrpSpPr>
          <p:cNvPr id="26627" name="Group 21"/>
          <p:cNvGrpSpPr>
            <a:grpSpLocks/>
          </p:cNvGrpSpPr>
          <p:nvPr/>
        </p:nvGrpSpPr>
        <p:grpSpPr bwMode="auto">
          <a:xfrm>
            <a:off x="1376363" y="2384425"/>
            <a:ext cx="6191250" cy="4318000"/>
            <a:chOff x="1726030" y="2339832"/>
            <a:chExt cx="6190801" cy="4317454"/>
          </a:xfrm>
        </p:grpSpPr>
        <p:pic>
          <p:nvPicPr>
            <p:cNvPr id="26632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030" y="2339832"/>
              <a:ext cx="5693852" cy="431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3" name="Group 17"/>
            <p:cNvGrpSpPr>
              <a:grpSpLocks/>
            </p:cNvGrpSpPr>
            <p:nvPr/>
          </p:nvGrpSpPr>
          <p:grpSpPr bwMode="auto">
            <a:xfrm>
              <a:off x="5472100" y="3182854"/>
              <a:ext cx="2444731" cy="1871673"/>
              <a:chOff x="7370921" y="3123454"/>
              <a:chExt cx="2444731" cy="1871673"/>
            </a:xfrm>
          </p:grpSpPr>
          <p:grpSp>
            <p:nvGrpSpPr>
              <p:cNvPr id="26634" name="Group 14"/>
              <p:cNvGrpSpPr>
                <a:grpSpLocks/>
              </p:cNvGrpSpPr>
              <p:nvPr/>
            </p:nvGrpSpPr>
            <p:grpSpPr bwMode="auto">
              <a:xfrm>
                <a:off x="7370921" y="3123454"/>
                <a:ext cx="2444731" cy="1871673"/>
                <a:chOff x="5764632" y="3036134"/>
                <a:chExt cx="3401776" cy="2772463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5764852" y="3374465"/>
                  <a:ext cx="265056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63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6244245" y="3036134"/>
                  <a:ext cx="2086390" cy="7750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Propagated CCI uncertainty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764852" y="3816495"/>
                  <a:ext cx="291562" cy="277445"/>
                </a:xfrm>
                <a:prstGeom prst="rect">
                  <a:avLst/>
                </a:prstGeom>
                <a:solidFill>
                  <a:schemeClr val="accent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 smtClean="0">
                    <a:solidFill>
                      <a:srgbClr val="004990"/>
                    </a:solidFill>
                  </a:endParaRPr>
                </a:p>
              </p:txBody>
            </p:sp>
            <p:sp>
              <p:nvSpPr>
                <p:cNvPr id="2663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244245" y="5379215"/>
                  <a:ext cx="2922163" cy="429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6635" name="Rectangle 16"/>
              <p:cNvSpPr>
                <a:spLocks noChangeArrowheads="1"/>
              </p:cNvSpPr>
              <p:nvPr/>
            </p:nvSpPr>
            <p:spPr bwMode="auto">
              <a:xfrm>
                <a:off x="7714577" y="3646674"/>
                <a:ext cx="159370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400">
                    <a:solidFill>
                      <a:srgbClr val="000000"/>
                    </a:solidFill>
                  </a:rPr>
                  <a:t>Different products</a:t>
                </a: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4032250" y="3227388"/>
            <a:ext cx="1090613" cy="622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921375" y="4059238"/>
            <a:ext cx="3421063" cy="1385887"/>
            <a:chOff x="5922150" y="4058856"/>
            <a:chExt cx="3420380" cy="138632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5922150" y="4500319"/>
              <a:ext cx="1439576" cy="944858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1" name="TextBox 9"/>
            <p:cNvSpPr txBox="1">
              <a:spLocks noChangeArrowheads="1"/>
            </p:cNvSpPr>
            <p:nvPr/>
          </p:nvSpPr>
          <p:spPr bwMode="auto">
            <a:xfrm>
              <a:off x="7362310" y="4058856"/>
              <a:ext cx="198022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Assumes all observations are equally “likely”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7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ESA CCI Uncertainty estimate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7" y="1754767"/>
            <a:ext cx="8757465" cy="40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contributions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6" y="1664757"/>
            <a:ext cx="8495604" cy="40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Research at BSC</a:t>
            </a:r>
            <a:endParaRPr lang="en-US" dirty="0"/>
          </a:p>
        </p:txBody>
      </p:sp>
      <p:pic>
        <p:nvPicPr>
          <p:cNvPr id="6" name="Picture 3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31628" r="8301" b="18449"/>
          <a:stretch>
            <a:fillRect/>
          </a:stretch>
        </p:blipFill>
        <p:spPr bwMode="auto">
          <a:xfrm>
            <a:off x="396876" y="2519852"/>
            <a:ext cx="8137111" cy="24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06715" y="2653314"/>
            <a:ext cx="4050450" cy="2197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701570" y="1480501"/>
            <a:ext cx="80311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</a:rPr>
              <a:t>Improving capabilities of seasonal-to-decadal predictions</a:t>
            </a:r>
          </a:p>
        </p:txBody>
      </p:sp>
    </p:spTree>
    <p:extLst>
      <p:ext uri="{BB962C8B-B14F-4D97-AF65-F5344CB8AC3E}">
        <p14:creationId xmlns:p14="http://schemas.microsoft.com/office/powerpoint/2010/main" val="13383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2905" y="-140140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smtClean="0">
                <a:solidFill>
                  <a:schemeClr val="accent1"/>
                </a:solidFill>
              </a:rPr>
              <a:t>A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traditional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verification</a:t>
            </a:r>
            <a:r>
              <a:rPr lang="es-ES" altLang="en-US" sz="2800" dirty="0" smtClean="0">
                <a:solidFill>
                  <a:schemeClr val="accent1"/>
                </a:solidFill>
              </a:rPr>
              <a:t> </a:t>
            </a:r>
            <a:r>
              <a:rPr lang="es-ES" altLang="en-US" sz="2800" dirty="0" err="1" smtClean="0">
                <a:solidFill>
                  <a:schemeClr val="accent1"/>
                </a:solidFill>
              </a:rPr>
              <a:t>question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663826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975351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0" name="CustomShape 4"/>
          <p:cNvSpPr>
            <a:spLocks noChangeArrowheads="1"/>
          </p:cNvSpPr>
          <p:nvPr/>
        </p:nvSpPr>
        <p:spPr bwMode="auto">
          <a:xfrm>
            <a:off x="414337" y="939800"/>
            <a:ext cx="77580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/>
              <a:t>Is </a:t>
            </a:r>
            <a:r>
              <a:rPr lang="en-GB" altLang="en-US" sz="2600" dirty="0" smtClean="0"/>
              <a:t>model system </a:t>
            </a:r>
            <a:r>
              <a:rPr lang="en-GB" altLang="en-US" sz="2600" dirty="0"/>
              <a:t>B superior to </a:t>
            </a:r>
            <a:r>
              <a:rPr lang="en-GB" altLang="en-US" sz="2600" dirty="0" smtClean="0"/>
              <a:t>model system </a:t>
            </a:r>
            <a:r>
              <a:rPr lang="en-GB" altLang="en-US" sz="2600" dirty="0"/>
              <a:t>A?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371600" y="4148137"/>
            <a:ext cx="2895600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dirty="0" smtClean="0"/>
              <a:t>Low </a:t>
            </a:r>
            <a:r>
              <a:rPr lang="en-US" altLang="en-US" dirty="0"/>
              <a:t>horizontal resolution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997450" y="4148137"/>
            <a:ext cx="2895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/>
              <a:t>High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19381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3375" y="-135443"/>
            <a:ext cx="9264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563"/>
              </a:spcBef>
              <a:spcAft>
                <a:spcPts val="1425"/>
              </a:spcAft>
              <a:buClr>
                <a:srgbClr val="000000"/>
              </a:buClr>
              <a:buSzPct val="111000"/>
              <a:defRPr/>
            </a:pPr>
            <a:r>
              <a:rPr lang="es-ES" altLang="en-US" sz="2800" dirty="0" err="1">
                <a:solidFill>
                  <a:schemeClr val="accent1"/>
                </a:solidFill>
              </a:rPr>
              <a:t>Comparing</a:t>
            </a:r>
            <a:r>
              <a:rPr lang="es-ES" altLang="en-US" sz="2800" dirty="0">
                <a:solidFill>
                  <a:schemeClr val="accent1"/>
                </a:solidFill>
              </a:rPr>
              <a:t> </a:t>
            </a:r>
            <a:r>
              <a:rPr lang="es-ES" altLang="en-US" sz="2800" dirty="0" err="1">
                <a:solidFill>
                  <a:schemeClr val="accent1"/>
                </a:solidFill>
              </a:rPr>
              <a:t>climate</a:t>
            </a:r>
            <a:r>
              <a:rPr lang="es-ES" altLang="en-US" sz="2800" dirty="0">
                <a:solidFill>
                  <a:schemeClr val="accent1"/>
                </a:solidFill>
              </a:rPr>
              <a:t> </a:t>
            </a:r>
            <a:r>
              <a:rPr lang="es-ES" altLang="en-US" sz="2800" dirty="0" err="1">
                <a:solidFill>
                  <a:schemeClr val="accent1"/>
                </a:solidFill>
              </a:rPr>
              <a:t>forecasts</a:t>
            </a:r>
            <a:endParaRPr lang="es-ES" alt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663826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975351" y="3249613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92614" y="4833938"/>
            <a:ext cx="11525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240088" y="3897313"/>
            <a:ext cx="1079500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4965700" y="3897313"/>
            <a:ext cx="1011238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08288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(AO)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903913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903913" y="4257675"/>
            <a:ext cx="863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3600">
                <a:solidFill>
                  <a:srgbClr val="000000"/>
                </a:solidFill>
              </a:rPr>
              <a:t>r</a:t>
            </a:r>
            <a:r>
              <a:rPr lang="en-GB" altLang="en-US" smtClean="0">
                <a:solidFill>
                  <a:srgbClr val="000000"/>
                </a:solidFill>
              </a:rPr>
              <a:t>(BO)</a:t>
            </a:r>
          </a:p>
        </p:txBody>
      </p:sp>
      <p:sp>
        <p:nvSpPr>
          <p:cNvPr id="1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/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600" dirty="0" smtClean="0"/>
              <a:t>Compare</a:t>
            </a:r>
            <a:r>
              <a:rPr lang="en-GB" altLang="en-US" sz="2800" dirty="0" smtClean="0"/>
              <a:t> </a:t>
            </a:r>
            <a:r>
              <a:rPr lang="en-GB" altLang="en-US" sz="2800" dirty="0" err="1"/>
              <a:t>hindcast</a:t>
            </a:r>
            <a:r>
              <a:rPr lang="en-GB" altLang="en-US" sz="2800" dirty="0"/>
              <a:t> </a:t>
            </a:r>
            <a:r>
              <a:rPr lang="en-GB" altLang="en-US" sz="2800" dirty="0" smtClean="0"/>
              <a:t>skill with </a:t>
            </a:r>
            <a:r>
              <a:rPr lang="en-GB" altLang="en-US" sz="2800" dirty="0"/>
              <a:t>an observation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9444" y="5147357"/>
            <a:ext cx="2688635" cy="646331"/>
            <a:chOff x="629444" y="5147357"/>
            <a:chExt cx="2688635" cy="646331"/>
          </a:xfrm>
        </p:grpSpPr>
        <p:sp>
          <p:nvSpPr>
            <p:cNvPr id="15" name="Freeform 14"/>
            <p:cNvSpPr/>
            <p:nvPr/>
          </p:nvSpPr>
          <p:spPr>
            <a:xfrm rot="19907609" flipV="1">
              <a:off x="2009573" y="5249210"/>
              <a:ext cx="1308506" cy="372782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629444" y="5147357"/>
              <a:ext cx="17097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000000"/>
                  </a:solidFill>
                </a:rPr>
                <a:t>Anomaly Correlation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9727" y="5134614"/>
            <a:ext cx="2805724" cy="1499262"/>
            <a:chOff x="-466542" y="4848424"/>
            <a:chExt cx="2805724" cy="1499262"/>
          </a:xfrm>
        </p:grpSpPr>
        <p:sp>
          <p:nvSpPr>
            <p:cNvPr id="18" name="Freeform 17"/>
            <p:cNvSpPr/>
            <p:nvPr/>
          </p:nvSpPr>
          <p:spPr>
            <a:xfrm rot="2476486" flipV="1">
              <a:off x="-466542" y="4848424"/>
              <a:ext cx="1072373" cy="426897"/>
            </a:xfrm>
            <a:custGeom>
              <a:avLst/>
              <a:gdLst>
                <a:gd name="connsiteX0" fmla="*/ 878541 w 878541"/>
                <a:gd name="connsiteY0" fmla="*/ 467834 h 467834"/>
                <a:gd name="connsiteX1" fmla="*/ 699247 w 878541"/>
                <a:gd name="connsiteY1" fmla="*/ 1669 h 467834"/>
                <a:gd name="connsiteX2" fmla="*/ 0 w 878541"/>
                <a:gd name="connsiteY2" fmla="*/ 324399 h 4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541" h="467834">
                  <a:moveTo>
                    <a:pt x="878541" y="467834"/>
                  </a:moveTo>
                  <a:cubicBezTo>
                    <a:pt x="862105" y="246704"/>
                    <a:pt x="845670" y="25575"/>
                    <a:pt x="699247" y="1669"/>
                  </a:cubicBezTo>
                  <a:cubicBezTo>
                    <a:pt x="552824" y="-22237"/>
                    <a:pt x="107576" y="216823"/>
                    <a:pt x="0" y="324399"/>
                  </a:cubicBez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629444" y="5147357"/>
              <a:ext cx="170973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i="1" dirty="0" smtClean="0">
                  <a:solidFill>
                    <a:srgbClr val="000000"/>
                  </a:solidFill>
                </a:rPr>
                <a:t>Correlation is </a:t>
              </a:r>
              <a:r>
                <a:rPr lang="en-US" altLang="en-US" i="1" dirty="0" err="1" smtClean="0">
                  <a:solidFill>
                    <a:srgbClr val="000000"/>
                  </a:solidFill>
                </a:rPr>
                <a:t>symetric</a:t>
              </a:r>
              <a:r>
                <a:rPr lang="en-US" altLang="en-US" i="1" dirty="0" smtClean="0">
                  <a:solidFill>
                    <a:srgbClr val="000000"/>
                  </a:solidFill>
                </a:rPr>
                <a:t>: How well correlates O with A or B?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6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Reversing the question</a:t>
            </a:r>
            <a:endParaRPr lang="en-US" dirty="0"/>
          </a:p>
        </p:txBody>
      </p: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414338" y="939800"/>
            <a:ext cx="81200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altLang="en-US" sz="2000" dirty="0">
              <a:solidFill>
                <a:srgbClr val="000308"/>
              </a:solidFill>
            </a:endParaRPr>
          </a:p>
          <a:p>
            <a:pPr eaLnBrk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sz="2800" dirty="0">
                <a:solidFill>
                  <a:schemeClr val="bg1"/>
                </a:solidFill>
              </a:rPr>
              <a:t>Which observation is </a:t>
            </a:r>
            <a:r>
              <a:rPr lang="en-GB" altLang="en-US" sz="2800" dirty="0" smtClean="0">
                <a:solidFill>
                  <a:schemeClr val="bg1"/>
                </a:solidFill>
              </a:rPr>
              <a:t>better? A useful question? 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78125" y="2955926"/>
            <a:ext cx="4402138" cy="2651125"/>
            <a:chOff x="2778125" y="2874963"/>
            <a:chExt cx="4402138" cy="2651125"/>
          </a:xfrm>
        </p:grpSpPr>
        <p:sp>
          <p:nvSpPr>
            <p:cNvPr id="6" name="Text Box 1"/>
            <p:cNvSpPr txBox="1">
              <a:spLocks noChangeArrowheads="1"/>
            </p:cNvSpPr>
            <p:nvPr/>
          </p:nvSpPr>
          <p:spPr bwMode="auto">
            <a:xfrm>
              <a:off x="4475163" y="28749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V="1">
              <a:off x="3430588" y="3584575"/>
              <a:ext cx="1030287" cy="1082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2778125" y="3490913"/>
              <a:ext cx="1111250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>
                  <a:solidFill>
                    <a:srgbClr val="000000"/>
                  </a:solidFill>
                </a:rPr>
                <a:t>r</a:t>
              </a:r>
              <a:r>
                <a:rPr lang="en-GB" altLang="en-US" smtClean="0">
                  <a:solidFill>
                    <a:srgbClr val="000000"/>
                  </a:solidFill>
                </a:rPr>
                <a:t>(AOB)</a:t>
              </a:r>
            </a:p>
          </p:txBody>
        </p:sp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6027738" y="4695825"/>
              <a:ext cx="1152525" cy="830263"/>
              <a:chOff x="5164137" y="4668044"/>
              <a:chExt cx="1152525" cy="831056"/>
            </a:xfrm>
          </p:grpSpPr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5164137" y="4668044"/>
                <a:ext cx="1152525" cy="602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6" name="Text Box 3"/>
              <p:cNvSpPr txBox="1">
                <a:spLocks noChangeArrowheads="1"/>
              </p:cNvSpPr>
              <p:nvPr/>
            </p:nvSpPr>
            <p:spPr bwMode="auto">
              <a:xfrm flipH="1">
                <a:off x="5440362" y="5039874"/>
                <a:ext cx="658812" cy="45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10" name="Group 1"/>
            <p:cNvGrpSpPr>
              <a:grpSpLocks/>
            </p:cNvGrpSpPr>
            <p:nvPr/>
          </p:nvGrpSpPr>
          <p:grpSpPr bwMode="auto">
            <a:xfrm>
              <a:off x="2944813" y="4779963"/>
              <a:ext cx="1152525" cy="601662"/>
              <a:chOff x="3257549" y="5218112"/>
              <a:chExt cx="1152525" cy="601663"/>
            </a:xfrm>
          </p:grpSpPr>
          <p:sp>
            <p:nvSpPr>
              <p:cNvPr id="13" name="Text Box 3"/>
              <p:cNvSpPr txBox="1">
                <a:spLocks noChangeArrowheads="1"/>
              </p:cNvSpPr>
              <p:nvPr/>
            </p:nvSpPr>
            <p:spPr bwMode="auto">
              <a:xfrm>
                <a:off x="3257549" y="5218112"/>
                <a:ext cx="1152525" cy="60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36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3698874" y="5518149"/>
                <a:ext cx="503237" cy="222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 flipV="1">
              <a:off x="5029200" y="3584575"/>
              <a:ext cx="1017588" cy="1050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640388" y="3476625"/>
              <a:ext cx="1111250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3600" dirty="0">
                  <a:solidFill>
                    <a:srgbClr val="000000"/>
                  </a:solidFill>
                </a:rPr>
                <a:t>r</a:t>
              </a:r>
              <a:r>
                <a:rPr lang="en-GB" altLang="en-US" dirty="0" smtClean="0">
                  <a:solidFill>
                    <a:srgbClr val="000000"/>
                  </a:solidFill>
                </a:rPr>
                <a:t>(AOA)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97" y="144122"/>
            <a:ext cx="6191348" cy="696944"/>
          </a:xfrm>
        </p:spPr>
        <p:txBody>
          <a:bodyPr/>
          <a:lstStyle/>
          <a:p>
            <a:r>
              <a:rPr lang="en-US" dirty="0" smtClean="0"/>
              <a:t>Overview this presentation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25658" y="2613773"/>
            <a:ext cx="604469" cy="4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r</a:t>
            </a:r>
            <a:r>
              <a:rPr lang="en-GB" altLang="en-US" sz="1100" dirty="0" smtClean="0">
                <a:solidFill>
                  <a:srgbClr val="000000"/>
                </a:solidFill>
              </a:rPr>
              <a:t>(BO)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716316" y="2029028"/>
            <a:ext cx="3005630" cy="2048531"/>
            <a:chOff x="2663825" y="3168650"/>
            <a:chExt cx="4464050" cy="3042540"/>
          </a:xfrm>
        </p:grpSpPr>
        <p:sp>
          <p:nvSpPr>
            <p:cNvPr id="15" name="Text Box 1"/>
            <p:cNvSpPr txBox="1">
              <a:spLocks noChangeArrowheads="1"/>
            </p:cNvSpPr>
            <p:nvPr/>
          </p:nvSpPr>
          <p:spPr bwMode="auto">
            <a:xfrm>
              <a:off x="2663825" y="3168650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5975350" y="3168650"/>
              <a:ext cx="1152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mtClea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7" name="Line 4"/>
            <p:cNvSpPr>
              <a:spLocks noChangeShapeType="1"/>
            </p:cNvSpPr>
            <p:nvPr/>
          </p:nvSpPr>
          <p:spPr bwMode="auto">
            <a:xfrm>
              <a:off x="3040063" y="3887788"/>
              <a:ext cx="520700" cy="1200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H="1">
              <a:off x="3816350" y="3816350"/>
              <a:ext cx="2160588" cy="1292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1" name="Group 2"/>
            <p:cNvGrpSpPr>
              <a:grpSpLocks/>
            </p:cNvGrpSpPr>
            <p:nvPr/>
          </p:nvGrpSpPr>
          <p:grpSpPr bwMode="auto">
            <a:xfrm>
              <a:off x="5256213" y="4779963"/>
              <a:ext cx="1298575" cy="601662"/>
              <a:chOff x="4392613" y="4752975"/>
              <a:chExt cx="1298575" cy="601662"/>
            </a:xfrm>
          </p:grpSpPr>
          <p:sp>
            <p:nvSpPr>
              <p:cNvPr id="22" name="Text Box 3"/>
              <p:cNvSpPr txBox="1">
                <a:spLocks noChangeArrowheads="1"/>
              </p:cNvSpPr>
              <p:nvPr/>
            </p:nvSpPr>
            <p:spPr bwMode="auto">
              <a:xfrm>
                <a:off x="4392613" y="4752975"/>
                <a:ext cx="1152525" cy="601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3" name="Text Box 3"/>
              <p:cNvSpPr txBox="1">
                <a:spLocks noChangeArrowheads="1"/>
              </p:cNvSpPr>
              <p:nvPr/>
            </p:nvSpPr>
            <p:spPr bwMode="auto">
              <a:xfrm>
                <a:off x="4751388" y="5040312"/>
                <a:ext cx="939800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100" smtClean="0">
                    <a:solidFill>
                      <a:srgbClr val="000000"/>
                    </a:solidFill>
                  </a:rPr>
                  <a:t>A </a:t>
                </a:r>
                <a:endParaRPr lang="en-GB" altLang="en-US" sz="1100" dirty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1"/>
            <p:cNvGrpSpPr>
              <a:grpSpLocks/>
            </p:cNvGrpSpPr>
            <p:nvPr/>
          </p:nvGrpSpPr>
          <p:grpSpPr bwMode="auto">
            <a:xfrm>
              <a:off x="3462338" y="5378453"/>
              <a:ext cx="1152525" cy="832737"/>
              <a:chOff x="3775074" y="5815987"/>
              <a:chExt cx="1152525" cy="832573"/>
            </a:xfrm>
          </p:grpSpPr>
          <p:sp>
            <p:nvSpPr>
              <p:cNvPr id="25" name="Text Box 3"/>
              <p:cNvSpPr txBox="1">
                <a:spLocks noChangeArrowheads="1"/>
              </p:cNvSpPr>
              <p:nvPr/>
            </p:nvSpPr>
            <p:spPr bwMode="auto">
              <a:xfrm>
                <a:off x="3775074" y="5815987"/>
                <a:ext cx="1152525" cy="601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26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4113241" y="6066062"/>
                <a:ext cx="436563" cy="582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100" dirty="0" smtClean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27" name="Line 4"/>
            <p:cNvSpPr>
              <a:spLocks noChangeShapeType="1"/>
            </p:cNvSpPr>
            <p:nvPr/>
          </p:nvSpPr>
          <p:spPr bwMode="auto">
            <a:xfrm>
              <a:off x="3132138" y="3770313"/>
              <a:ext cx="2278062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 flipH="1">
              <a:off x="5614988" y="3887788"/>
              <a:ext cx="431800" cy="836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9" name="Text Box 1"/>
            <p:cNvSpPr txBox="1">
              <a:spLocks noChangeArrowheads="1"/>
            </p:cNvSpPr>
            <p:nvPr/>
          </p:nvSpPr>
          <p:spPr bwMode="auto">
            <a:xfrm>
              <a:off x="3525838" y="50593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1100" dirty="0">
                  <a:solidFill>
                    <a:srgbClr val="000000"/>
                  </a:solidFill>
                </a:rPr>
                <a:t>?</a:t>
              </a:r>
              <a:endParaRPr lang="en-GB" altLang="en-US" sz="11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15462" y="2083295"/>
            <a:ext cx="2710962" cy="1632639"/>
            <a:chOff x="2778125" y="2874963"/>
            <a:chExt cx="4402138" cy="2651125"/>
          </a:xfrm>
        </p:grpSpPr>
        <p:sp>
          <p:nvSpPr>
            <p:cNvPr id="33" name="Text Box 1"/>
            <p:cNvSpPr txBox="1">
              <a:spLocks noChangeArrowheads="1"/>
            </p:cNvSpPr>
            <p:nvPr/>
          </p:nvSpPr>
          <p:spPr bwMode="auto">
            <a:xfrm>
              <a:off x="4475163" y="2874963"/>
              <a:ext cx="1152525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4" name="Line 4"/>
            <p:cNvSpPr>
              <a:spLocks noChangeShapeType="1"/>
            </p:cNvSpPr>
            <p:nvPr/>
          </p:nvSpPr>
          <p:spPr bwMode="auto">
            <a:xfrm flipV="1">
              <a:off x="3430588" y="3584575"/>
              <a:ext cx="1030287" cy="1082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2778125" y="3490913"/>
              <a:ext cx="1111250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en-US" sz="1100" dirty="0" smtClean="0">
                  <a:solidFill>
                    <a:srgbClr val="000000"/>
                  </a:solidFill>
                </a:rPr>
                <a:t>(AOB)</a:t>
              </a:r>
            </a:p>
          </p:txBody>
        </p:sp>
        <p:grpSp>
          <p:nvGrpSpPr>
            <p:cNvPr id="36" name="Group 2"/>
            <p:cNvGrpSpPr>
              <a:grpSpLocks/>
            </p:cNvGrpSpPr>
            <p:nvPr/>
          </p:nvGrpSpPr>
          <p:grpSpPr bwMode="auto">
            <a:xfrm>
              <a:off x="6027738" y="4695825"/>
              <a:ext cx="1152525" cy="830263"/>
              <a:chOff x="5164137" y="4668044"/>
              <a:chExt cx="1152525" cy="831056"/>
            </a:xfrm>
          </p:grpSpPr>
          <p:sp>
            <p:nvSpPr>
              <p:cNvPr id="42" name="Text Box 3"/>
              <p:cNvSpPr txBox="1">
                <a:spLocks noChangeArrowheads="1"/>
              </p:cNvSpPr>
              <p:nvPr/>
            </p:nvSpPr>
            <p:spPr bwMode="auto">
              <a:xfrm>
                <a:off x="5164137" y="4668044"/>
                <a:ext cx="1152525" cy="602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43" name="Text Box 3"/>
              <p:cNvSpPr txBox="1">
                <a:spLocks noChangeArrowheads="1"/>
              </p:cNvSpPr>
              <p:nvPr/>
            </p:nvSpPr>
            <p:spPr bwMode="auto">
              <a:xfrm flipH="1">
                <a:off x="5440362" y="5039874"/>
                <a:ext cx="658812" cy="45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200" dirty="0" smtClean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37" name="Group 1"/>
            <p:cNvGrpSpPr>
              <a:grpSpLocks/>
            </p:cNvGrpSpPr>
            <p:nvPr/>
          </p:nvGrpSpPr>
          <p:grpSpPr bwMode="auto">
            <a:xfrm>
              <a:off x="2944813" y="4779963"/>
              <a:ext cx="1152525" cy="601662"/>
              <a:chOff x="3257549" y="5218112"/>
              <a:chExt cx="1152525" cy="601663"/>
            </a:xfrm>
          </p:grpSpPr>
          <p:sp>
            <p:nvSpPr>
              <p:cNvPr id="40" name="Text Box 3"/>
              <p:cNvSpPr txBox="1">
                <a:spLocks noChangeArrowheads="1"/>
              </p:cNvSpPr>
              <p:nvPr/>
            </p:nvSpPr>
            <p:spPr bwMode="auto">
              <a:xfrm>
                <a:off x="3257549" y="5218112"/>
                <a:ext cx="1152525" cy="60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2000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41" name="Text Box 3"/>
              <p:cNvSpPr txBox="1">
                <a:spLocks noChangeArrowheads="1"/>
              </p:cNvSpPr>
              <p:nvPr/>
            </p:nvSpPr>
            <p:spPr bwMode="auto">
              <a:xfrm rot="10800000" flipV="1">
                <a:off x="3613813" y="5518943"/>
                <a:ext cx="503237" cy="222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76752" rIns="90000" bIns="45000"/>
              <a:lstStyle>
                <a:lvl1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 eaLnBrk="0"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  <a:defRPr/>
                </a:pPr>
                <a:r>
                  <a:rPr lang="en-GB" altLang="en-US" sz="1200" dirty="0" smtClean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  <p:sp>
          <p:nvSpPr>
            <p:cNvPr id="38" name="Line 5"/>
            <p:cNvSpPr>
              <a:spLocks noChangeShapeType="1"/>
            </p:cNvSpPr>
            <p:nvPr/>
          </p:nvSpPr>
          <p:spPr bwMode="auto">
            <a:xfrm flipH="1" flipV="1">
              <a:off x="5029200" y="3584575"/>
              <a:ext cx="1017588" cy="1050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5640388" y="3476625"/>
              <a:ext cx="1111250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90000" tIns="76752" rIns="90000" bIns="45000"/>
            <a:lstStyle>
              <a:lvl1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altLang="en-US" sz="2000" dirty="0" smtClean="0">
                  <a:solidFill>
                    <a:srgbClr val="000000"/>
                  </a:solidFill>
                </a:rPr>
                <a:t>r</a:t>
              </a:r>
              <a:r>
                <a:rPr lang="en-GB" altLang="en-US" sz="1100" dirty="0" smtClean="0">
                  <a:solidFill>
                    <a:srgbClr val="000000"/>
                  </a:solidFill>
                </a:rPr>
                <a:t>(AOA)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8950" y="4365057"/>
            <a:ext cx="7435000" cy="510022"/>
            <a:chOff x="883577" y="1005351"/>
            <a:chExt cx="7770445" cy="533032"/>
          </a:xfrm>
        </p:grpSpPr>
        <p:sp>
          <p:nvSpPr>
            <p:cNvPr id="53" name="Text Placeholder 2"/>
            <p:cNvSpPr txBox="1">
              <a:spLocks/>
            </p:cNvSpPr>
            <p:nvPr/>
          </p:nvSpPr>
          <p:spPr>
            <a:xfrm>
              <a:off x="6111732" y="1005351"/>
              <a:ext cx="2542290" cy="4454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(b) How important </a:t>
              </a:r>
              <a:r>
                <a:rPr lang="en-US" sz="1800" b="1" i="1" kern="0" smtClean="0">
                  <a:solidFill>
                    <a:schemeClr val="bg1"/>
                  </a:solidFill>
                </a:rPr>
                <a:t>is the observational </a:t>
              </a:r>
              <a:r>
                <a:rPr lang="en-US" sz="1800" b="1" i="1" kern="0" dirty="0" smtClean="0">
                  <a:solidFill>
                    <a:schemeClr val="bg1"/>
                  </a:solidFill>
                </a:rPr>
                <a:t>uncertainty</a:t>
              </a:r>
              <a:endParaRPr lang="en-US" b="1" i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kern="0" dirty="0" smtClean="0"/>
            </a:p>
            <a:p>
              <a:pPr>
                <a:defRPr/>
              </a:pPr>
              <a:endParaRPr lang="en-US" kern="0" dirty="0"/>
            </a:p>
          </p:txBody>
        </p:sp>
        <p:sp>
          <p:nvSpPr>
            <p:cNvPr id="54" name="Text Placeholder 2"/>
            <p:cNvSpPr txBox="1">
              <a:spLocks/>
            </p:cNvSpPr>
            <p:nvPr/>
          </p:nvSpPr>
          <p:spPr>
            <a:xfrm>
              <a:off x="883577" y="1092942"/>
              <a:ext cx="2977659" cy="44544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AutoNum type="alphaLcParenBoth"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Which observations </a:t>
              </a:r>
            </a:p>
            <a:p>
              <a:pPr marL="0" indent="0">
                <a:buNone/>
                <a:defRPr/>
              </a:pPr>
              <a:r>
                <a:rPr lang="en-US" sz="1800" b="1" i="1" kern="0" dirty="0" smtClean="0">
                  <a:solidFill>
                    <a:schemeClr val="bg1"/>
                  </a:solidFill>
                </a:rPr>
                <a:t>has the smallest error</a:t>
              </a:r>
              <a:endParaRPr lang="en-US" b="1" i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kern="0" dirty="0" smtClean="0"/>
            </a:p>
            <a:p>
              <a:pPr marL="0" indent="0">
                <a:buNone/>
                <a:defRPr/>
              </a:pPr>
              <a:endParaRPr lang="en-US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64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98" y="158719"/>
            <a:ext cx="6830419" cy="696944"/>
          </a:xfrm>
        </p:spPr>
        <p:txBody>
          <a:bodyPr/>
          <a:lstStyle/>
          <a:p>
            <a:r>
              <a:rPr lang="en-US" dirty="0" smtClean="0"/>
              <a:t>Seasonal forecast skill</a:t>
            </a:r>
            <a:endParaRPr 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 rot="1242078">
            <a:off x="901050" y="2440296"/>
            <a:ext cx="7631960" cy="3130138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779839" y="6156326"/>
            <a:ext cx="1944687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07950" y="5942012"/>
            <a:ext cx="93503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/>
              <a:t> </a:t>
            </a:r>
            <a:r>
              <a:rPr lang="en-GB" altLang="en-US" dirty="0" smtClean="0">
                <a:solidFill>
                  <a:srgbClr val="000308"/>
                </a:solidFill>
              </a:rPr>
              <a:t>1992</a:t>
            </a:r>
            <a:endParaRPr lang="en-US" altLang="en-US" dirty="0">
              <a:solidFill>
                <a:srgbClr val="000308"/>
              </a:solidFill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958139" y="5942012"/>
            <a:ext cx="935037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0308"/>
                </a:solidFill>
              </a:rPr>
              <a:t> </a:t>
            </a:r>
            <a:r>
              <a:rPr lang="en-GB" altLang="en-US" dirty="0" smtClean="0">
                <a:solidFill>
                  <a:srgbClr val="000308"/>
                </a:solidFill>
              </a:rPr>
              <a:t>2010</a:t>
            </a:r>
            <a:endParaRPr lang="en-US" altLang="en-US" dirty="0">
              <a:solidFill>
                <a:srgbClr val="000308"/>
              </a:solidFill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6283212" y="2345526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990099"/>
                </a:solidFill>
              </a:rPr>
              <a:t>Prediction started 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1 May </a:t>
            </a:r>
            <a:r>
              <a:rPr lang="en-GB" altLang="en-US" dirty="0" smtClean="0">
                <a:solidFill>
                  <a:srgbClr val="990099"/>
                </a:solidFill>
              </a:rPr>
              <a:t>2010</a:t>
            </a:r>
            <a:endParaRPr lang="en-US" altLang="en-US" dirty="0">
              <a:solidFill>
                <a:srgbClr val="990099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716463" y="4587875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3277432" y="2919685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9900"/>
                </a:solidFill>
              </a:rPr>
              <a:t>Prediction started </a:t>
            </a:r>
            <a:br>
              <a:rPr lang="en-GB" altLang="en-US">
                <a:solidFill>
                  <a:srgbClr val="009900"/>
                </a:solidFill>
              </a:rPr>
            </a:br>
            <a:r>
              <a:rPr lang="en-GB" altLang="en-US">
                <a:solidFill>
                  <a:srgbClr val="009900"/>
                </a:solidFill>
              </a:rPr>
              <a:t>1 May 1992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590483" y="261877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CC0000"/>
                </a:solidFill>
              </a:rPr>
              <a:t>Prediction started </a:t>
            </a:r>
            <a:br>
              <a:rPr lang="en-GB" altLang="en-US">
                <a:solidFill>
                  <a:srgbClr val="CC0000"/>
                </a:solidFill>
              </a:rPr>
            </a:br>
            <a:r>
              <a:rPr lang="en-GB" altLang="en-US">
                <a:solidFill>
                  <a:srgbClr val="CC0000"/>
                </a:solidFill>
              </a:rPr>
              <a:t>1 May 1991</a:t>
            </a:r>
            <a:endParaRPr lang="en-US" altLang="en-US" dirty="0">
              <a:solidFill>
                <a:srgbClr val="CC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73024" y="424815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70C0"/>
                </a:solidFill>
              </a:rPr>
              <a:t>Prediction started </a:t>
            </a:r>
            <a:br>
              <a:rPr lang="en-GB" altLang="en-US" dirty="0">
                <a:solidFill>
                  <a:srgbClr val="0070C0"/>
                </a:solidFill>
              </a:rPr>
            </a:br>
            <a:r>
              <a:rPr lang="en-GB" altLang="en-US" dirty="0">
                <a:solidFill>
                  <a:srgbClr val="0070C0"/>
                </a:solidFill>
              </a:rPr>
              <a:t>1 </a:t>
            </a:r>
            <a:r>
              <a:rPr lang="en-GB" altLang="en-US" dirty="0" smtClean="0">
                <a:solidFill>
                  <a:srgbClr val="0070C0"/>
                </a:solidFill>
              </a:rPr>
              <a:t>May1992</a:t>
            </a:r>
            <a:endParaRPr lang="en-US" altLang="en-US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560" y="3149922"/>
            <a:ext cx="1155700" cy="1020763"/>
            <a:chOff x="679450" y="4589462"/>
            <a:chExt cx="1155700" cy="1020763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79450" y="4872038"/>
              <a:ext cx="1155700" cy="720725"/>
            </a:xfrm>
            <a:custGeom>
              <a:avLst/>
              <a:gdLst>
                <a:gd name="T0" fmla="*/ 0 w 1457"/>
                <a:gd name="T1" fmla="*/ 2147483647 h 556"/>
                <a:gd name="T2" fmla="*/ 2147483647 w 1457"/>
                <a:gd name="T3" fmla="*/ 2147483647 h 556"/>
                <a:gd name="T4" fmla="*/ 2147483647 w 1457"/>
                <a:gd name="T5" fmla="*/ 2147483647 h 556"/>
                <a:gd name="T6" fmla="*/ 2147483647 w 1457"/>
                <a:gd name="T7" fmla="*/ 2147483647 h 556"/>
                <a:gd name="T8" fmla="*/ 2147483647 w 1457"/>
                <a:gd name="T9" fmla="*/ 0 h 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7" h="556">
                  <a:moveTo>
                    <a:pt x="0" y="556"/>
                  </a:moveTo>
                  <a:cubicBezTo>
                    <a:pt x="75" y="435"/>
                    <a:pt x="151" y="315"/>
                    <a:pt x="227" y="239"/>
                  </a:cubicBezTo>
                  <a:cubicBezTo>
                    <a:pt x="303" y="163"/>
                    <a:pt x="315" y="126"/>
                    <a:pt x="454" y="102"/>
                  </a:cubicBezTo>
                  <a:cubicBezTo>
                    <a:pt x="593" y="78"/>
                    <a:pt x="898" y="109"/>
                    <a:pt x="1065" y="92"/>
                  </a:cubicBezTo>
                  <a:cubicBezTo>
                    <a:pt x="1232" y="75"/>
                    <a:pt x="1375" y="19"/>
                    <a:pt x="1457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679451" y="5453062"/>
              <a:ext cx="1147763" cy="139700"/>
            </a:xfrm>
            <a:custGeom>
              <a:avLst/>
              <a:gdLst>
                <a:gd name="T0" fmla="*/ 0 w 1457"/>
                <a:gd name="T1" fmla="*/ 2147483647 h 176"/>
                <a:gd name="T2" fmla="*/ 2147483647 w 1457"/>
                <a:gd name="T3" fmla="*/ 2147483647 h 176"/>
                <a:gd name="T4" fmla="*/ 2147483647 w 1457"/>
                <a:gd name="T5" fmla="*/ 2147483647 h 176"/>
                <a:gd name="T6" fmla="*/ 2147483647 w 1457"/>
                <a:gd name="T7" fmla="*/ 2147483647 h 176"/>
                <a:gd name="T8" fmla="*/ 2147483647 w 1457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7" h="176">
                  <a:moveTo>
                    <a:pt x="0" y="176"/>
                  </a:moveTo>
                  <a:cubicBezTo>
                    <a:pt x="45" y="157"/>
                    <a:pt x="91" y="138"/>
                    <a:pt x="182" y="131"/>
                  </a:cubicBezTo>
                  <a:cubicBezTo>
                    <a:pt x="273" y="124"/>
                    <a:pt x="386" y="147"/>
                    <a:pt x="545" y="131"/>
                  </a:cubicBezTo>
                  <a:cubicBezTo>
                    <a:pt x="704" y="115"/>
                    <a:pt x="983" y="57"/>
                    <a:pt x="1135" y="35"/>
                  </a:cubicBezTo>
                  <a:cubicBezTo>
                    <a:pt x="1287" y="13"/>
                    <a:pt x="1390" y="7"/>
                    <a:pt x="1457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679451" y="4589462"/>
              <a:ext cx="1147763" cy="1003300"/>
            </a:xfrm>
            <a:custGeom>
              <a:avLst/>
              <a:gdLst>
                <a:gd name="T0" fmla="*/ 0 w 1446"/>
                <a:gd name="T1" fmla="*/ 2147483647 h 706"/>
                <a:gd name="T2" fmla="*/ 2147483647 w 1446"/>
                <a:gd name="T3" fmla="*/ 2147483647 h 706"/>
                <a:gd name="T4" fmla="*/ 2147483647 w 1446"/>
                <a:gd name="T5" fmla="*/ 2147483647 h 706"/>
                <a:gd name="T6" fmla="*/ 2147483647 w 1446"/>
                <a:gd name="T7" fmla="*/ 0 h 7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6" h="706">
                  <a:moveTo>
                    <a:pt x="0" y="706"/>
                  </a:moveTo>
                  <a:cubicBezTo>
                    <a:pt x="128" y="664"/>
                    <a:pt x="250" y="622"/>
                    <a:pt x="408" y="570"/>
                  </a:cubicBezTo>
                  <a:cubicBezTo>
                    <a:pt x="566" y="518"/>
                    <a:pt x="777" y="487"/>
                    <a:pt x="950" y="392"/>
                  </a:cubicBezTo>
                  <a:cubicBezTo>
                    <a:pt x="1123" y="297"/>
                    <a:pt x="1343" y="82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79451" y="4856162"/>
              <a:ext cx="1147763" cy="736600"/>
            </a:xfrm>
            <a:custGeom>
              <a:avLst/>
              <a:gdLst>
                <a:gd name="T0" fmla="*/ 0 w 1446"/>
                <a:gd name="T1" fmla="*/ 2147483647 h 636"/>
                <a:gd name="T2" fmla="*/ 2147483647 w 1446"/>
                <a:gd name="T3" fmla="*/ 2147483647 h 636"/>
                <a:gd name="T4" fmla="*/ 2147483647 w 1446"/>
                <a:gd name="T5" fmla="*/ 2147483647 h 636"/>
                <a:gd name="T6" fmla="*/ 2147483647 w 1446"/>
                <a:gd name="T7" fmla="*/ 2147483647 h 636"/>
                <a:gd name="T8" fmla="*/ 2147483647 w 1446"/>
                <a:gd name="T9" fmla="*/ 0 h 6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6" h="636">
                  <a:moveTo>
                    <a:pt x="0" y="636"/>
                  </a:moveTo>
                  <a:cubicBezTo>
                    <a:pt x="72" y="601"/>
                    <a:pt x="316" y="520"/>
                    <a:pt x="432" y="426"/>
                  </a:cubicBezTo>
                  <a:cubicBezTo>
                    <a:pt x="548" y="332"/>
                    <a:pt x="584" y="123"/>
                    <a:pt x="697" y="69"/>
                  </a:cubicBezTo>
                  <a:cubicBezTo>
                    <a:pt x="810" y="15"/>
                    <a:pt x="986" y="114"/>
                    <a:pt x="1111" y="103"/>
                  </a:cubicBezTo>
                  <a:cubicBezTo>
                    <a:pt x="1236" y="92"/>
                    <a:pt x="1376" y="21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679450" y="4872037"/>
              <a:ext cx="1155700" cy="738188"/>
            </a:xfrm>
            <a:custGeom>
              <a:avLst/>
              <a:gdLst>
                <a:gd name="T0" fmla="*/ 0 w 1446"/>
                <a:gd name="T1" fmla="*/ 2147483647 h 475"/>
                <a:gd name="T2" fmla="*/ 2147483647 w 1446"/>
                <a:gd name="T3" fmla="*/ 2147483647 h 475"/>
                <a:gd name="T4" fmla="*/ 2147483647 w 1446"/>
                <a:gd name="T5" fmla="*/ 2147483647 h 475"/>
                <a:gd name="T6" fmla="*/ 2147483647 w 1446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6" h="475">
                  <a:moveTo>
                    <a:pt x="0" y="466"/>
                  </a:moveTo>
                  <a:cubicBezTo>
                    <a:pt x="85" y="461"/>
                    <a:pt x="344" y="475"/>
                    <a:pt x="512" y="438"/>
                  </a:cubicBezTo>
                  <a:cubicBezTo>
                    <a:pt x="680" y="401"/>
                    <a:pt x="852" y="315"/>
                    <a:pt x="1008" y="242"/>
                  </a:cubicBezTo>
                  <a:cubicBezTo>
                    <a:pt x="1164" y="169"/>
                    <a:pt x="1355" y="50"/>
                    <a:pt x="1446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66951" y="3464957"/>
            <a:ext cx="936625" cy="1030288"/>
            <a:chOff x="2266951" y="4446587"/>
            <a:chExt cx="936625" cy="1030288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2266951" y="4446587"/>
              <a:ext cx="936625" cy="865188"/>
            </a:xfrm>
            <a:custGeom>
              <a:avLst/>
              <a:gdLst>
                <a:gd name="T0" fmla="*/ 0 w 1452"/>
                <a:gd name="T1" fmla="*/ 2147483647 h 817"/>
                <a:gd name="T2" fmla="*/ 2147483647 w 1452"/>
                <a:gd name="T3" fmla="*/ 2147483647 h 817"/>
                <a:gd name="T4" fmla="*/ 2147483647 w 1452"/>
                <a:gd name="T5" fmla="*/ 2147483647 h 817"/>
                <a:gd name="T6" fmla="*/ 2147483647 w 145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2" h="817">
                  <a:moveTo>
                    <a:pt x="0" y="817"/>
                  </a:moveTo>
                  <a:cubicBezTo>
                    <a:pt x="60" y="669"/>
                    <a:pt x="121" y="521"/>
                    <a:pt x="272" y="408"/>
                  </a:cubicBezTo>
                  <a:cubicBezTo>
                    <a:pt x="423" y="295"/>
                    <a:pt x="710" y="204"/>
                    <a:pt x="907" y="136"/>
                  </a:cubicBezTo>
                  <a:cubicBezTo>
                    <a:pt x="1104" y="68"/>
                    <a:pt x="1354" y="23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266951" y="4630737"/>
              <a:ext cx="936625" cy="681038"/>
            </a:xfrm>
            <a:custGeom>
              <a:avLst/>
              <a:gdLst>
                <a:gd name="T0" fmla="*/ 0 w 1452"/>
                <a:gd name="T1" fmla="*/ 2147483647 h 643"/>
                <a:gd name="T2" fmla="*/ 2147483647 w 1452"/>
                <a:gd name="T3" fmla="*/ 2147483647 h 643"/>
                <a:gd name="T4" fmla="*/ 2147483647 w 1452"/>
                <a:gd name="T5" fmla="*/ 2147483647 h 6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2" h="643">
                  <a:moveTo>
                    <a:pt x="0" y="643"/>
                  </a:moveTo>
                  <a:cubicBezTo>
                    <a:pt x="378" y="419"/>
                    <a:pt x="756" y="196"/>
                    <a:pt x="998" y="98"/>
                  </a:cubicBezTo>
                  <a:cubicBezTo>
                    <a:pt x="1240" y="0"/>
                    <a:pt x="1377" y="68"/>
                    <a:pt x="1452" y="53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266951" y="5094287"/>
              <a:ext cx="936625" cy="382588"/>
            </a:xfrm>
            <a:custGeom>
              <a:avLst/>
              <a:gdLst>
                <a:gd name="T0" fmla="*/ 0 w 1452"/>
                <a:gd name="T1" fmla="*/ 2147483647 h 362"/>
                <a:gd name="T2" fmla="*/ 2147483647 w 1452"/>
                <a:gd name="T3" fmla="*/ 2147483647 h 362"/>
                <a:gd name="T4" fmla="*/ 2147483647 w 1452"/>
                <a:gd name="T5" fmla="*/ 2147483647 h 362"/>
                <a:gd name="T6" fmla="*/ 2147483647 w 1452"/>
                <a:gd name="T7" fmla="*/ 0 h 3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2" h="362">
                  <a:moveTo>
                    <a:pt x="0" y="227"/>
                  </a:moveTo>
                  <a:cubicBezTo>
                    <a:pt x="242" y="242"/>
                    <a:pt x="484" y="257"/>
                    <a:pt x="681" y="272"/>
                  </a:cubicBezTo>
                  <a:cubicBezTo>
                    <a:pt x="878" y="287"/>
                    <a:pt x="1052" y="362"/>
                    <a:pt x="1180" y="317"/>
                  </a:cubicBezTo>
                  <a:cubicBezTo>
                    <a:pt x="1308" y="272"/>
                    <a:pt x="1407" y="53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266951" y="4549775"/>
              <a:ext cx="919163" cy="762000"/>
            </a:xfrm>
            <a:custGeom>
              <a:avLst/>
              <a:gdLst>
                <a:gd name="T0" fmla="*/ 0 w 1426"/>
                <a:gd name="T1" fmla="*/ 2147483647 h 720"/>
                <a:gd name="T2" fmla="*/ 2147483647 w 1426"/>
                <a:gd name="T3" fmla="*/ 2147483647 h 720"/>
                <a:gd name="T4" fmla="*/ 2147483647 w 1426"/>
                <a:gd name="T5" fmla="*/ 2147483647 h 720"/>
                <a:gd name="T6" fmla="*/ 2147483647 w 142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6" h="720">
                  <a:moveTo>
                    <a:pt x="0" y="720"/>
                  </a:moveTo>
                  <a:cubicBezTo>
                    <a:pt x="99" y="684"/>
                    <a:pt x="432" y="590"/>
                    <a:pt x="596" y="507"/>
                  </a:cubicBezTo>
                  <a:cubicBezTo>
                    <a:pt x="760" y="424"/>
                    <a:pt x="850" y="303"/>
                    <a:pt x="988" y="219"/>
                  </a:cubicBezTo>
                  <a:cubicBezTo>
                    <a:pt x="1126" y="135"/>
                    <a:pt x="1335" y="46"/>
                    <a:pt x="1426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2266951" y="4830763"/>
              <a:ext cx="936625" cy="481013"/>
            </a:xfrm>
            <a:custGeom>
              <a:avLst/>
              <a:gdLst>
                <a:gd name="T0" fmla="*/ 0 w 1452"/>
                <a:gd name="T1" fmla="*/ 2147483647 h 454"/>
                <a:gd name="T2" fmla="*/ 2147483647 w 1452"/>
                <a:gd name="T3" fmla="*/ 2147483647 h 454"/>
                <a:gd name="T4" fmla="*/ 2147483647 w 1452"/>
                <a:gd name="T5" fmla="*/ 2147483647 h 454"/>
                <a:gd name="T6" fmla="*/ 2147483647 w 1452"/>
                <a:gd name="T7" fmla="*/ 2147483647 h 454"/>
                <a:gd name="T8" fmla="*/ 2147483647 w 1452"/>
                <a:gd name="T9" fmla="*/ 0 h 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2" h="454">
                  <a:moveTo>
                    <a:pt x="0" y="454"/>
                  </a:moveTo>
                  <a:cubicBezTo>
                    <a:pt x="151" y="416"/>
                    <a:pt x="303" y="378"/>
                    <a:pt x="454" y="363"/>
                  </a:cubicBezTo>
                  <a:cubicBezTo>
                    <a:pt x="605" y="348"/>
                    <a:pt x="779" y="378"/>
                    <a:pt x="907" y="363"/>
                  </a:cubicBezTo>
                  <a:cubicBezTo>
                    <a:pt x="1035" y="348"/>
                    <a:pt x="1134" y="332"/>
                    <a:pt x="1225" y="272"/>
                  </a:cubicBezTo>
                  <a:cubicBezTo>
                    <a:pt x="1316" y="212"/>
                    <a:pt x="1414" y="45"/>
                    <a:pt x="1452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600450" y="3779992"/>
            <a:ext cx="1187451" cy="1349375"/>
            <a:chOff x="3600450" y="4248151"/>
            <a:chExt cx="1187451" cy="1349375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744914" y="4248151"/>
              <a:ext cx="1042987" cy="835025"/>
            </a:xfrm>
            <a:custGeom>
              <a:avLst/>
              <a:gdLst>
                <a:gd name="T0" fmla="*/ 0 w 1315"/>
                <a:gd name="T1" fmla="*/ 2147483647 h 681"/>
                <a:gd name="T2" fmla="*/ 2147483647 w 1315"/>
                <a:gd name="T3" fmla="*/ 2147483647 h 681"/>
                <a:gd name="T4" fmla="*/ 2147483647 w 1315"/>
                <a:gd name="T5" fmla="*/ 0 h 6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5" h="681">
                  <a:moveTo>
                    <a:pt x="0" y="681"/>
                  </a:moveTo>
                  <a:cubicBezTo>
                    <a:pt x="230" y="669"/>
                    <a:pt x="461" y="658"/>
                    <a:pt x="680" y="545"/>
                  </a:cubicBezTo>
                  <a:cubicBezTo>
                    <a:pt x="899" y="432"/>
                    <a:pt x="1209" y="91"/>
                    <a:pt x="1315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744913" y="5200651"/>
              <a:ext cx="1008062" cy="396875"/>
            </a:xfrm>
            <a:custGeom>
              <a:avLst/>
              <a:gdLst>
                <a:gd name="T0" fmla="*/ 0 w 1270"/>
                <a:gd name="T1" fmla="*/ 0 h 324"/>
                <a:gd name="T2" fmla="*/ 2147483647 w 1270"/>
                <a:gd name="T3" fmla="*/ 2147483647 h 324"/>
                <a:gd name="T4" fmla="*/ 2147483647 w 1270"/>
                <a:gd name="T5" fmla="*/ 2147483647 h 3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0" h="324">
                  <a:moveTo>
                    <a:pt x="0" y="0"/>
                  </a:moveTo>
                  <a:cubicBezTo>
                    <a:pt x="347" y="155"/>
                    <a:pt x="695" y="310"/>
                    <a:pt x="907" y="317"/>
                  </a:cubicBezTo>
                  <a:cubicBezTo>
                    <a:pt x="1119" y="324"/>
                    <a:pt x="1210" y="90"/>
                    <a:pt x="1270" y="45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600450" y="4973637"/>
              <a:ext cx="1079500" cy="361950"/>
            </a:xfrm>
            <a:custGeom>
              <a:avLst/>
              <a:gdLst>
                <a:gd name="T0" fmla="*/ 0 w 1361"/>
                <a:gd name="T1" fmla="*/ 2147483647 h 295"/>
                <a:gd name="T2" fmla="*/ 2147483647 w 1361"/>
                <a:gd name="T3" fmla="*/ 2147483647 h 295"/>
                <a:gd name="T4" fmla="*/ 2147483647 w 1361"/>
                <a:gd name="T5" fmla="*/ 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295">
                  <a:moveTo>
                    <a:pt x="0" y="136"/>
                  </a:moveTo>
                  <a:cubicBezTo>
                    <a:pt x="340" y="215"/>
                    <a:pt x="681" y="295"/>
                    <a:pt x="908" y="272"/>
                  </a:cubicBezTo>
                  <a:cubicBezTo>
                    <a:pt x="1135" y="249"/>
                    <a:pt x="1293" y="38"/>
                    <a:pt x="1361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600450" y="4583113"/>
              <a:ext cx="1079500" cy="500063"/>
            </a:xfrm>
            <a:custGeom>
              <a:avLst/>
              <a:gdLst>
                <a:gd name="T0" fmla="*/ 0 w 1360"/>
                <a:gd name="T1" fmla="*/ 2147483647 h 408"/>
                <a:gd name="T2" fmla="*/ 2147483647 w 1360"/>
                <a:gd name="T3" fmla="*/ 2147483647 h 408"/>
                <a:gd name="T4" fmla="*/ 2147483647 w 1360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0" h="408">
                  <a:moveTo>
                    <a:pt x="0" y="408"/>
                  </a:moveTo>
                  <a:cubicBezTo>
                    <a:pt x="187" y="368"/>
                    <a:pt x="892" y="238"/>
                    <a:pt x="1119" y="170"/>
                  </a:cubicBezTo>
                  <a:cubicBezTo>
                    <a:pt x="1346" y="102"/>
                    <a:pt x="1310" y="35"/>
                    <a:pt x="1360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600451" y="5114925"/>
              <a:ext cx="1044575" cy="112712"/>
            </a:xfrm>
            <a:custGeom>
              <a:avLst/>
              <a:gdLst>
                <a:gd name="T0" fmla="*/ 0 w 1316"/>
                <a:gd name="T1" fmla="*/ 0 h 91"/>
                <a:gd name="T2" fmla="*/ 2147483647 w 1316"/>
                <a:gd name="T3" fmla="*/ 2147483647 h 91"/>
                <a:gd name="T4" fmla="*/ 2147483647 w 1316"/>
                <a:gd name="T5" fmla="*/ 2147483647 h 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16" h="91">
                  <a:moveTo>
                    <a:pt x="0" y="0"/>
                  </a:moveTo>
                  <a:cubicBezTo>
                    <a:pt x="253" y="15"/>
                    <a:pt x="507" y="30"/>
                    <a:pt x="726" y="45"/>
                  </a:cubicBezTo>
                  <a:cubicBezTo>
                    <a:pt x="945" y="60"/>
                    <a:pt x="1210" y="83"/>
                    <a:pt x="1316" y="91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56550" y="2606507"/>
            <a:ext cx="917576" cy="1533525"/>
            <a:chOff x="7956550" y="1349375"/>
            <a:chExt cx="917576" cy="1533525"/>
          </a:xfrm>
        </p:grpSpPr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956550" y="1349375"/>
              <a:ext cx="863600" cy="1295400"/>
            </a:xfrm>
            <a:custGeom>
              <a:avLst/>
              <a:gdLst>
                <a:gd name="T0" fmla="*/ 0 w 726"/>
                <a:gd name="T1" fmla="*/ 2147483647 h 816"/>
                <a:gd name="T2" fmla="*/ 2147483647 w 726"/>
                <a:gd name="T3" fmla="*/ 2147483647 h 816"/>
                <a:gd name="T4" fmla="*/ 2147483647 w 726"/>
                <a:gd name="T5" fmla="*/ 2147483647 h 816"/>
                <a:gd name="T6" fmla="*/ 2147483647 w 726"/>
                <a:gd name="T7" fmla="*/ 0 h 8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6" h="816">
                  <a:moveTo>
                    <a:pt x="0" y="816"/>
                  </a:moveTo>
                  <a:cubicBezTo>
                    <a:pt x="45" y="691"/>
                    <a:pt x="90" y="566"/>
                    <a:pt x="181" y="453"/>
                  </a:cubicBezTo>
                  <a:cubicBezTo>
                    <a:pt x="272" y="340"/>
                    <a:pt x="453" y="211"/>
                    <a:pt x="544" y="136"/>
                  </a:cubicBezTo>
                  <a:cubicBezTo>
                    <a:pt x="635" y="61"/>
                    <a:pt x="696" y="15"/>
                    <a:pt x="726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8027989" y="2265363"/>
              <a:ext cx="841375" cy="403225"/>
            </a:xfrm>
            <a:custGeom>
              <a:avLst/>
              <a:gdLst>
                <a:gd name="T0" fmla="*/ 0 w 707"/>
                <a:gd name="T1" fmla="*/ 2147483647 h 254"/>
                <a:gd name="T2" fmla="*/ 2147483647 w 707"/>
                <a:gd name="T3" fmla="*/ 2147483647 h 254"/>
                <a:gd name="T4" fmla="*/ 2147483647 w 707"/>
                <a:gd name="T5" fmla="*/ 2147483647 h 254"/>
                <a:gd name="T6" fmla="*/ 2147483647 w 707"/>
                <a:gd name="T7" fmla="*/ 2147483647 h 254"/>
                <a:gd name="T8" fmla="*/ 2147483647 w 707"/>
                <a:gd name="T9" fmla="*/ 2147483647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7" h="254">
                  <a:moveTo>
                    <a:pt x="0" y="239"/>
                  </a:moveTo>
                  <a:cubicBezTo>
                    <a:pt x="91" y="246"/>
                    <a:pt x="182" y="254"/>
                    <a:pt x="273" y="239"/>
                  </a:cubicBezTo>
                  <a:cubicBezTo>
                    <a:pt x="364" y="224"/>
                    <a:pt x="477" y="186"/>
                    <a:pt x="545" y="148"/>
                  </a:cubicBezTo>
                  <a:cubicBezTo>
                    <a:pt x="613" y="110"/>
                    <a:pt x="655" y="24"/>
                    <a:pt x="681" y="12"/>
                  </a:cubicBezTo>
                  <a:cubicBezTo>
                    <a:pt x="707" y="0"/>
                    <a:pt x="699" y="61"/>
                    <a:pt x="703" y="74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7956550" y="2068512"/>
              <a:ext cx="863600" cy="814388"/>
            </a:xfrm>
            <a:custGeom>
              <a:avLst/>
              <a:gdLst>
                <a:gd name="T0" fmla="*/ 0 w 726"/>
                <a:gd name="T1" fmla="*/ 2147483647 h 513"/>
                <a:gd name="T2" fmla="*/ 2147483647 w 726"/>
                <a:gd name="T3" fmla="*/ 2147483647 h 513"/>
                <a:gd name="T4" fmla="*/ 2147483647 w 726"/>
                <a:gd name="T5" fmla="*/ 0 h 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6" h="513">
                  <a:moveTo>
                    <a:pt x="0" y="363"/>
                  </a:moveTo>
                  <a:cubicBezTo>
                    <a:pt x="30" y="438"/>
                    <a:pt x="60" y="513"/>
                    <a:pt x="181" y="453"/>
                  </a:cubicBezTo>
                  <a:cubicBezTo>
                    <a:pt x="302" y="393"/>
                    <a:pt x="635" y="76"/>
                    <a:pt x="726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7956551" y="1635125"/>
              <a:ext cx="917575" cy="1009650"/>
            </a:xfrm>
            <a:custGeom>
              <a:avLst/>
              <a:gdLst>
                <a:gd name="T0" fmla="*/ 0 w 771"/>
                <a:gd name="T1" fmla="*/ 2147483647 h 636"/>
                <a:gd name="T2" fmla="*/ 2147483647 w 771"/>
                <a:gd name="T3" fmla="*/ 2147483647 h 636"/>
                <a:gd name="T4" fmla="*/ 2147483647 w 771"/>
                <a:gd name="T5" fmla="*/ 2147483647 h 636"/>
                <a:gd name="T6" fmla="*/ 2147483647 w 771"/>
                <a:gd name="T7" fmla="*/ 0 h 6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1" h="636">
                  <a:moveTo>
                    <a:pt x="0" y="636"/>
                  </a:moveTo>
                  <a:cubicBezTo>
                    <a:pt x="98" y="579"/>
                    <a:pt x="197" y="522"/>
                    <a:pt x="272" y="454"/>
                  </a:cubicBezTo>
                  <a:cubicBezTo>
                    <a:pt x="347" y="386"/>
                    <a:pt x="370" y="303"/>
                    <a:pt x="453" y="227"/>
                  </a:cubicBezTo>
                  <a:cubicBezTo>
                    <a:pt x="536" y="151"/>
                    <a:pt x="718" y="30"/>
                    <a:pt x="771" y="0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7956550" y="2644775"/>
              <a:ext cx="863600" cy="227012"/>
            </a:xfrm>
            <a:custGeom>
              <a:avLst/>
              <a:gdLst>
                <a:gd name="T0" fmla="*/ 0 w 726"/>
                <a:gd name="T1" fmla="*/ 0 h 143"/>
                <a:gd name="T2" fmla="*/ 2147483647 w 726"/>
                <a:gd name="T3" fmla="*/ 2147483647 h 143"/>
                <a:gd name="T4" fmla="*/ 2147483647 w 726"/>
                <a:gd name="T5" fmla="*/ 2147483647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6" h="143">
                  <a:moveTo>
                    <a:pt x="0" y="0"/>
                  </a:moveTo>
                  <a:cubicBezTo>
                    <a:pt x="121" y="64"/>
                    <a:pt x="242" y="129"/>
                    <a:pt x="363" y="136"/>
                  </a:cubicBezTo>
                  <a:cubicBezTo>
                    <a:pt x="484" y="143"/>
                    <a:pt x="666" y="60"/>
                    <a:pt x="726" y="45"/>
                  </a:cubicBezTo>
                </a:path>
              </a:pathLst>
            </a:custGeom>
            <a:noFill/>
            <a:ln w="28575" cmpd="sng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4987018" y="3498407"/>
            <a:ext cx="259238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/>
              <a:t>… every year …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9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339771">
            <a:off x="1133536" y="2269775"/>
            <a:ext cx="7315200" cy="3052762"/>
            <a:chOff x="1116013" y="2473326"/>
            <a:chExt cx="7315200" cy="3052762"/>
          </a:xfrm>
        </p:grpSpPr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1116013" y="5251451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2595563" y="49498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4002088" y="500697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4859338" y="4281487"/>
              <a:ext cx="247650" cy="274638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5867400" y="34893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948488" y="2747962"/>
              <a:ext cx="247650" cy="274638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8183563" y="2473326"/>
              <a:ext cx="247650" cy="274637"/>
            </a:xfrm>
            <a:prstGeom prst="flowChartConnector">
              <a:avLst/>
            </a:prstGeom>
            <a:solidFill>
              <a:srgbClr val="000308"/>
            </a:solidFill>
            <a:ln w="9525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1116013" y="5022851"/>
              <a:ext cx="247650" cy="27463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2568575" y="4805362"/>
              <a:ext cx="249238" cy="274638"/>
            </a:xfrm>
            <a:prstGeom prst="flowChartConnector">
              <a:avLst/>
            </a:prstGeom>
            <a:solidFill>
              <a:srgbClr val="CC0000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3995739" y="5180012"/>
              <a:ext cx="249237" cy="274638"/>
            </a:xfrm>
            <a:prstGeom prst="flowChartConnector">
              <a:avLst/>
            </a:prstGeom>
            <a:solidFill>
              <a:srgbClr val="009900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8172450" y="2717801"/>
              <a:ext cx="249238" cy="274637"/>
            </a:xfrm>
            <a:prstGeom prst="flowChartConnector">
              <a:avLst/>
            </a:prstGeom>
            <a:solidFill>
              <a:srgbClr val="990099"/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4859339" y="4654551"/>
              <a:ext cx="249237" cy="274637"/>
            </a:xfrm>
            <a:prstGeom prst="flowChartConnector">
              <a:avLst/>
            </a:prstGeom>
            <a:solidFill>
              <a:srgbClr val="B54B1B"/>
            </a:solidFill>
            <a:ln w="9525">
              <a:solidFill>
                <a:srgbClr val="0003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5867400" y="3128962"/>
              <a:ext cx="249238" cy="274638"/>
            </a:xfrm>
            <a:prstGeom prst="flowChartConnector">
              <a:avLst/>
            </a:prstGeom>
            <a:solidFill>
              <a:srgbClr val="FF33CC"/>
            </a:solidFill>
            <a:ln w="9525">
              <a:solidFill>
                <a:srgbClr val="0003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6948489" y="3022601"/>
              <a:ext cx="249237" cy="274637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30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en-US"/>
            </a:p>
          </p:txBody>
        </p:sp>
      </p:grp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7381971" y="2578878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990099"/>
                </a:solidFill>
              </a:rPr>
              <a:t>Prediction started 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1 May </a:t>
            </a:r>
            <a:r>
              <a:rPr lang="en-GB" altLang="en-US" dirty="0" smtClean="0">
                <a:solidFill>
                  <a:srgbClr val="990099"/>
                </a:solidFill>
              </a:rPr>
              <a:t>2010</a:t>
            </a:r>
            <a:endParaRPr lang="en-US" altLang="en-US" dirty="0">
              <a:solidFill>
                <a:srgbClr val="990099"/>
              </a:solidFill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3090274" y="3218782"/>
            <a:ext cx="1871662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009900"/>
                </a:solidFill>
              </a:rPr>
              <a:t>Prediction started </a:t>
            </a:r>
            <a:br>
              <a:rPr lang="en-GB" altLang="en-US">
                <a:solidFill>
                  <a:srgbClr val="009900"/>
                </a:solidFill>
              </a:rPr>
            </a:br>
            <a:r>
              <a:rPr lang="en-GB" altLang="en-US">
                <a:solidFill>
                  <a:srgbClr val="009900"/>
                </a:solidFill>
              </a:rPr>
              <a:t>1 May 1992</a:t>
            </a:r>
            <a:endParaRPr lang="en-US" altLang="en-US" dirty="0">
              <a:solidFill>
                <a:srgbClr val="009900"/>
              </a:solidFill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619251" y="283210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>
                <a:solidFill>
                  <a:srgbClr val="CC0000"/>
                </a:solidFill>
              </a:rPr>
              <a:t>Prediction started </a:t>
            </a:r>
            <a:br>
              <a:rPr lang="en-GB" altLang="en-US">
                <a:solidFill>
                  <a:srgbClr val="CC0000"/>
                </a:solidFill>
              </a:rPr>
            </a:br>
            <a:r>
              <a:rPr lang="en-GB" altLang="en-US">
                <a:solidFill>
                  <a:srgbClr val="CC0000"/>
                </a:solidFill>
              </a:rPr>
              <a:t>1 May 1991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-107950" y="4011821"/>
            <a:ext cx="1871663" cy="8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 dirty="0">
                <a:solidFill>
                  <a:srgbClr val="0070C0"/>
                </a:solidFill>
              </a:rPr>
              <a:t>Prediction started </a:t>
            </a:r>
            <a:br>
              <a:rPr lang="en-GB" altLang="en-US" dirty="0">
                <a:solidFill>
                  <a:srgbClr val="0070C0"/>
                </a:solidFill>
              </a:rPr>
            </a:br>
            <a:r>
              <a:rPr lang="en-GB" altLang="en-US" dirty="0">
                <a:solidFill>
                  <a:srgbClr val="0070C0"/>
                </a:solidFill>
              </a:rPr>
              <a:t>1 </a:t>
            </a:r>
            <a:r>
              <a:rPr lang="en-GB" altLang="en-US" dirty="0" smtClean="0">
                <a:solidFill>
                  <a:srgbClr val="0070C0"/>
                </a:solidFill>
              </a:rPr>
              <a:t>May1992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5247075" y="2947942"/>
            <a:ext cx="2592388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altLang="en-US"/>
              <a:t>… every year …</a:t>
            </a:r>
            <a:endParaRPr lang="en-US" altLang="en-US" dirty="0"/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5600077" y="4592415"/>
            <a:ext cx="35655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Compute ensemble-mean to distill climate signal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2000" i="1" dirty="0">
              <a:solidFill>
                <a:srgbClr val="000308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i="1" dirty="0" smtClean="0">
                <a:solidFill>
                  <a:srgbClr val="000308"/>
                </a:solidFill>
              </a:rPr>
              <a:t>calculate e.g. anomaly correlation</a:t>
            </a:r>
            <a:endParaRPr lang="en-US" altLang="en-US" sz="2400" i="1" dirty="0" smtClean="0">
              <a:solidFill>
                <a:srgbClr val="000308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84298" y="158719"/>
            <a:ext cx="6830419" cy="696944"/>
          </a:xfrm>
        </p:spPr>
        <p:txBody>
          <a:bodyPr/>
          <a:lstStyle/>
          <a:p>
            <a:r>
              <a:rPr lang="en-US" dirty="0" smtClean="0"/>
              <a:t>Seasonal forecast skill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810" y="5322325"/>
            <a:ext cx="426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Models</a:t>
            </a:r>
            <a:r>
              <a:rPr lang="en-US" dirty="0" smtClean="0"/>
              <a:t>: EC-Earth (3 versions), ECMWF S4, North American Multi-Model Ensemble (NMME, 7 models)</a:t>
            </a:r>
          </a:p>
          <a:p>
            <a:r>
              <a:rPr lang="en-US" dirty="0" smtClean="0"/>
              <a:t>10 </a:t>
            </a:r>
            <a:r>
              <a:rPr lang="mr-IN" dirty="0" smtClean="0"/>
              <a:t>–</a:t>
            </a:r>
            <a:r>
              <a:rPr lang="en-US" dirty="0" smtClean="0"/>
              <a:t> member forecast each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26645" y="905351"/>
            <a:ext cx="8310639" cy="1739598"/>
            <a:chOff x="526645" y="905351"/>
            <a:chExt cx="8310639" cy="1739598"/>
          </a:xfrm>
        </p:grpSpPr>
        <p:sp>
          <p:nvSpPr>
            <p:cNvPr id="28" name="TextBox 27"/>
            <p:cNvSpPr txBox="1"/>
            <p:nvPr/>
          </p:nvSpPr>
          <p:spPr>
            <a:xfrm>
              <a:off x="4572000" y="1255925"/>
              <a:ext cx="42652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Observations</a:t>
              </a:r>
              <a:r>
                <a:rPr lang="en-US" dirty="0" smtClean="0"/>
                <a:t>: 4 Sea-surface Temperature (SST) observations: ESA-CCI, </a:t>
              </a:r>
              <a:r>
                <a:rPr lang="en-US" dirty="0" err="1" smtClean="0"/>
                <a:t>HadISST</a:t>
              </a:r>
              <a:r>
                <a:rPr lang="en-US" dirty="0" smtClean="0"/>
                <a:t>, ERSST4, ERA-Interim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26645" y="905351"/>
              <a:ext cx="3825425" cy="1739598"/>
              <a:chOff x="226271" y="5072226"/>
              <a:chExt cx="3825425" cy="173959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6271" y="5482739"/>
                <a:ext cx="3731242" cy="1329085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26271" y="5072226"/>
                <a:ext cx="3825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Target</a:t>
                </a:r>
                <a:r>
                  <a:rPr lang="en-US" dirty="0" smtClean="0"/>
                  <a:t>:  Global and Ni</a:t>
                </a:r>
                <a:r>
                  <a:rPr lang="de-CH" dirty="0" smtClean="0"/>
                  <a:t>ño3.4 SST</a:t>
                </a:r>
                <a:endParaRPr lang="en-US" dirty="0" err="1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5175</TotalTime>
  <Words>1164</Words>
  <Application>Microsoft Macintosh PowerPoint</Application>
  <PresentationFormat>Custom</PresentationFormat>
  <Paragraphs>258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DejaVu Sans</vt:lpstr>
      <vt:lpstr>Droid Sans Fallback</vt:lpstr>
      <vt:lpstr>ＭＳ Ｐゴシック</vt:lpstr>
      <vt:lpstr>Times New Roman</vt:lpstr>
      <vt:lpstr>Arial</vt:lpstr>
      <vt:lpstr>Office Theme</vt:lpstr>
      <vt:lpstr>PowerPoint Presentation</vt:lpstr>
      <vt:lpstr>Traditional evaluation perspective</vt:lpstr>
      <vt:lpstr>A shift in the paradigm</vt:lpstr>
      <vt:lpstr>PowerPoint Presentation</vt:lpstr>
      <vt:lpstr>PowerPoint Presentation</vt:lpstr>
      <vt:lpstr>Reversing the question</vt:lpstr>
      <vt:lpstr>Overview this presentation</vt:lpstr>
      <vt:lpstr>Seasonal forecast skill</vt:lpstr>
      <vt:lpstr>Seasonal forecast skill</vt:lpstr>
      <vt:lpstr>Reversing verification question</vt:lpstr>
      <vt:lpstr>Effect observational uncertainty</vt:lpstr>
      <vt:lpstr>Reversing verification question</vt:lpstr>
      <vt:lpstr>PowerPoint Presentation</vt:lpstr>
      <vt:lpstr>Acknowledging joint uncertainty</vt:lpstr>
      <vt:lpstr>Decomposition of uncertainties</vt:lpstr>
      <vt:lpstr>Observational uncertainty CCI</vt:lpstr>
      <vt:lpstr>A “look-up” propagation approach</vt:lpstr>
      <vt:lpstr>What is the “true” skill ?</vt:lpstr>
      <vt:lpstr>Underestimation of “true” skill </vt:lpstr>
      <vt:lpstr>A joint uncertainty perspective</vt:lpstr>
      <vt:lpstr>Outlook: CMUG3</vt:lpstr>
      <vt:lpstr>PowerPoint Presentation</vt:lpstr>
      <vt:lpstr>Extra Slides </vt:lpstr>
      <vt:lpstr>Detecting statistical differences</vt:lpstr>
      <vt:lpstr>Dependence</vt:lpstr>
      <vt:lpstr>PowerPoint Presentation</vt:lpstr>
      <vt:lpstr>Model dependence</vt:lpstr>
      <vt:lpstr>Statistical power dependent tests</vt:lpstr>
      <vt:lpstr>PowerPoint Presentation</vt:lpstr>
      <vt:lpstr>Sensitivity to sample</vt:lpstr>
      <vt:lpstr>Effect observational uncertainty</vt:lpstr>
      <vt:lpstr>Signal-to-noise ratio SSTs</vt:lpstr>
      <vt:lpstr>Underestimation of “true” skill </vt:lpstr>
      <vt:lpstr>A “look-up” propagation figure </vt:lpstr>
      <vt:lpstr>Comparison to multi-observations</vt:lpstr>
      <vt:lpstr>ESA CCI Uncertainty estimate</vt:lpstr>
      <vt:lpstr>Relative contributions</vt:lpstr>
      <vt:lpstr>Introduction: Research at BSC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Omar Bellprat</dc:creator>
  <cp:lastModifiedBy>Omar Bellprat</cp:lastModifiedBy>
  <cp:revision>76</cp:revision>
  <cp:lastPrinted>2017-02-15T10:00:27Z</cp:lastPrinted>
  <dcterms:created xsi:type="dcterms:W3CDTF">2017-02-15T09:51:12Z</dcterms:created>
  <dcterms:modified xsi:type="dcterms:W3CDTF">2017-07-03T07:52:47Z</dcterms:modified>
</cp:coreProperties>
</file>