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895" r:id="rId2"/>
  </p:sldMasterIdLst>
  <p:notesMasterIdLst>
    <p:notesMasterId r:id="rId15"/>
  </p:notesMasterIdLst>
  <p:handoutMasterIdLst>
    <p:handoutMasterId r:id="rId16"/>
  </p:handoutMasterIdLst>
  <p:sldIdLst>
    <p:sldId id="256" r:id="rId3"/>
    <p:sldId id="458" r:id="rId4"/>
    <p:sldId id="499" r:id="rId5"/>
    <p:sldId id="491" r:id="rId6"/>
    <p:sldId id="477" r:id="rId7"/>
    <p:sldId id="485" r:id="rId8"/>
    <p:sldId id="476" r:id="rId9"/>
    <p:sldId id="497" r:id="rId10"/>
    <p:sldId id="496" r:id="rId11"/>
    <p:sldId id="455" r:id="rId12"/>
    <p:sldId id="333" r:id="rId13"/>
    <p:sldId id="320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8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69" autoAdjust="0"/>
    <p:restoredTop sz="94568" autoAdjust="0"/>
  </p:normalViewPr>
  <p:slideViewPr>
    <p:cSldViewPr snapToGrid="0">
      <p:cViewPr varScale="1">
        <p:scale>
          <a:sx n="110" d="100"/>
          <a:sy n="110" d="100"/>
        </p:scale>
        <p:origin x="-1048" y="-96"/>
      </p:cViewPr>
      <p:guideLst>
        <p:guide orient="horz" pos="2183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70" d="100"/>
          <a:sy n="70" d="100"/>
        </p:scale>
        <p:origin x="3264" y="4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notesMaster" Target="notesMasters/notesMaster1.xml"/><Relationship Id="rId16" Type="http://schemas.openxmlformats.org/officeDocument/2006/relationships/handoutMaster" Target="handoutMasters/handout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867EBE-E542-4B5D-9EC1-04B6BC179480}" type="doc">
      <dgm:prSet loTypeId="urn:microsoft.com/office/officeart/2008/layout/CaptionedPictures" loCatId="picture" qsTypeId="urn:microsoft.com/office/officeart/2005/8/quickstyle/simple4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13404151-AD2C-4CCD-A9F9-2F9079FA3563}">
      <dgm:prSet phldrT="[Text]"/>
      <dgm:spPr/>
      <dgm:t>
        <a:bodyPr/>
        <a:lstStyle/>
        <a:p>
          <a:r>
            <a:rPr lang="en-US" dirty="0" smtClean="0"/>
            <a:t>- Limited trust in climate information</a:t>
          </a:r>
        </a:p>
        <a:p>
          <a:r>
            <a:rPr lang="en-US" dirty="0" smtClean="0"/>
            <a:t>- Lack of a common terminology</a:t>
          </a:r>
          <a:endParaRPr lang="en-US" dirty="0"/>
        </a:p>
      </dgm:t>
    </dgm:pt>
    <dgm:pt modelId="{17878348-C3E9-4FAA-BFBA-41EE18E6383E}" type="sibTrans" cxnId="{846EDE86-7FEF-4A55-B250-5D4256982A9F}">
      <dgm:prSet/>
      <dgm:spPr/>
      <dgm:t>
        <a:bodyPr/>
        <a:lstStyle/>
        <a:p>
          <a:endParaRPr lang="en-US"/>
        </a:p>
      </dgm:t>
    </dgm:pt>
    <dgm:pt modelId="{60601E50-A736-47AA-BA3D-2617C2A0109E}" type="parTrans" cxnId="{846EDE86-7FEF-4A55-B250-5D4256982A9F}">
      <dgm:prSet/>
      <dgm:spPr/>
      <dgm:t>
        <a:bodyPr/>
        <a:lstStyle/>
        <a:p>
          <a:endParaRPr lang="en-US"/>
        </a:p>
      </dgm:t>
    </dgm:pt>
    <dgm:pt modelId="{8A9D58FD-D1AE-4615-8398-B77C588A76EB}" type="pres">
      <dgm:prSet presAssocID="{27867EBE-E542-4B5D-9EC1-04B6BC179480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n-US"/>
        </a:p>
      </dgm:t>
    </dgm:pt>
    <dgm:pt modelId="{584C0B9B-8B4F-4CDE-82F4-E547E8E1630A}" type="pres">
      <dgm:prSet presAssocID="{13404151-AD2C-4CCD-A9F9-2F9079FA3563}" presName="composite" presStyleCnt="0">
        <dgm:presLayoutVars>
          <dgm:chMax val="1"/>
          <dgm:chPref val="1"/>
        </dgm:presLayoutVars>
      </dgm:prSet>
      <dgm:spPr/>
    </dgm:pt>
    <dgm:pt modelId="{07FF183E-2BF9-4BB8-B6AC-1DD04033436E}" type="pres">
      <dgm:prSet presAssocID="{13404151-AD2C-4CCD-A9F9-2F9079FA3563}" presName="Accent" presStyleLbl="trAlignAcc1" presStyleIdx="0" presStyleCnt="1" custScaleX="111802" custLinFactNeighborX="-7751">
        <dgm:presLayoutVars>
          <dgm:chMax val="0"/>
          <dgm:chPref val="0"/>
        </dgm:presLayoutVars>
      </dgm:prSet>
      <dgm:spPr>
        <a:solidFill>
          <a:schemeClr val="accent1">
            <a:lumMod val="20000"/>
            <a:lumOff val="80000"/>
            <a:alpha val="40000"/>
          </a:schemeClr>
        </a:solidFill>
        <a:ln>
          <a:noFill/>
        </a:ln>
      </dgm:spPr>
      <dgm:t>
        <a:bodyPr/>
        <a:lstStyle/>
        <a:p>
          <a:endParaRPr lang="en-GB"/>
        </a:p>
      </dgm:t>
    </dgm:pt>
    <dgm:pt modelId="{37FAE845-D3A4-49AF-A4DC-C621101EAFF6}" type="pres">
      <dgm:prSet presAssocID="{13404151-AD2C-4CCD-A9F9-2F9079FA3563}" presName="Image" presStyleLbl="alignImgPlace1" presStyleIdx="0" presStyleCnt="1" custLinFactNeighborX="-8805" custLinFactNeighborY="748">
        <dgm:presLayoutVars>
          <dgm:chMax val="0"/>
          <dgm:chPref val="0"/>
        </dgm:presLayoutVars>
      </dgm:prSet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E75C0036-0952-4DBE-BDD9-299FAC6AE9F7}" type="pres">
      <dgm:prSet presAssocID="{13404151-AD2C-4CCD-A9F9-2F9079FA3563}" presName="ChildComposite" presStyleCnt="0"/>
      <dgm:spPr/>
    </dgm:pt>
    <dgm:pt modelId="{7DFD3AA3-C975-4D10-B585-20FFD8993A05}" type="pres">
      <dgm:prSet presAssocID="{13404151-AD2C-4CCD-A9F9-2F9079FA3563}" presName="Child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346D0368-AEFE-4A7A-9EEA-5C8812676D6B}" type="pres">
      <dgm:prSet presAssocID="{13404151-AD2C-4CCD-A9F9-2F9079FA3563}" presName="Parent" presStyleLbl="revTx" presStyleIdx="0" presStyleCnt="1" custScaleX="125571" custLinFactNeighborX="-8255">
        <dgm:presLayoutVars>
          <dgm:chMax val="1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46EDE86-7FEF-4A55-B250-5D4256982A9F}" srcId="{27867EBE-E542-4B5D-9EC1-04B6BC179480}" destId="{13404151-AD2C-4CCD-A9F9-2F9079FA3563}" srcOrd="0" destOrd="0" parTransId="{60601E50-A736-47AA-BA3D-2617C2A0109E}" sibTransId="{17878348-C3E9-4FAA-BFBA-41EE18E6383E}"/>
    <dgm:cxn modelId="{DE01D3CB-B16D-4595-993C-7E785DB89553}" type="presOf" srcId="{27867EBE-E542-4B5D-9EC1-04B6BC179480}" destId="{8A9D58FD-D1AE-4615-8398-B77C588A76EB}" srcOrd="0" destOrd="0" presId="urn:microsoft.com/office/officeart/2008/layout/CaptionedPictures"/>
    <dgm:cxn modelId="{76CAD668-CBD3-4CC4-BEF4-EEF4182EBE07}" type="presOf" srcId="{13404151-AD2C-4CCD-A9F9-2F9079FA3563}" destId="{346D0368-AEFE-4A7A-9EEA-5C8812676D6B}" srcOrd="0" destOrd="0" presId="urn:microsoft.com/office/officeart/2008/layout/CaptionedPictures"/>
    <dgm:cxn modelId="{1771E97E-A020-4422-938F-75446FA78C5B}" type="presParOf" srcId="{8A9D58FD-D1AE-4615-8398-B77C588A76EB}" destId="{584C0B9B-8B4F-4CDE-82F4-E547E8E1630A}" srcOrd="0" destOrd="0" presId="urn:microsoft.com/office/officeart/2008/layout/CaptionedPictures"/>
    <dgm:cxn modelId="{E8D8CAA9-A713-40BA-A487-24FD4A0E12EF}" type="presParOf" srcId="{584C0B9B-8B4F-4CDE-82F4-E547E8E1630A}" destId="{07FF183E-2BF9-4BB8-B6AC-1DD04033436E}" srcOrd="0" destOrd="0" presId="urn:microsoft.com/office/officeart/2008/layout/CaptionedPictures"/>
    <dgm:cxn modelId="{A2E27C21-0427-443B-9586-BF6B4005C34A}" type="presParOf" srcId="{584C0B9B-8B4F-4CDE-82F4-E547E8E1630A}" destId="{37FAE845-D3A4-49AF-A4DC-C621101EAFF6}" srcOrd="1" destOrd="0" presId="urn:microsoft.com/office/officeart/2008/layout/CaptionedPictures"/>
    <dgm:cxn modelId="{C88B0EAC-22EA-4735-BE5D-843F4DDCC24D}" type="presParOf" srcId="{584C0B9B-8B4F-4CDE-82F4-E547E8E1630A}" destId="{E75C0036-0952-4DBE-BDD9-299FAC6AE9F7}" srcOrd="2" destOrd="0" presId="urn:microsoft.com/office/officeart/2008/layout/CaptionedPictures"/>
    <dgm:cxn modelId="{4051A2FD-DC5D-44C1-B4A7-8A6A38567DBE}" type="presParOf" srcId="{E75C0036-0952-4DBE-BDD9-299FAC6AE9F7}" destId="{7DFD3AA3-C975-4D10-B585-20FFD8993A05}" srcOrd="0" destOrd="0" presId="urn:microsoft.com/office/officeart/2008/layout/CaptionedPictures"/>
    <dgm:cxn modelId="{A1351581-D5C3-47BA-8CD2-885C65CE970A}" type="presParOf" srcId="{E75C0036-0952-4DBE-BDD9-299FAC6AE9F7}" destId="{346D0368-AEFE-4A7A-9EEA-5C8812676D6B}" srcOrd="1" destOrd="0" presId="urn:microsoft.com/office/officeart/2008/layout/CaptionedPictures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7867EBE-E542-4B5D-9EC1-04B6BC179480}" type="doc">
      <dgm:prSet loTypeId="urn:microsoft.com/office/officeart/2008/layout/CaptionedPictures" loCatId="picture" qsTypeId="urn:microsoft.com/office/officeart/2005/8/quickstyle/simple4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C4438F5B-0481-4509-A05C-E373557F03DC}">
      <dgm:prSet phldrT="[Text]"/>
      <dgm:spPr/>
      <dgm:t>
        <a:bodyPr/>
        <a:lstStyle/>
        <a:p>
          <a:r>
            <a:rPr lang="en-US" dirty="0" smtClean="0"/>
            <a:t>- Lack of overview of climate info available</a:t>
          </a:r>
        </a:p>
        <a:p>
          <a:r>
            <a:rPr lang="en-US" dirty="0" smtClean="0"/>
            <a:t>- All decision are important</a:t>
          </a:r>
          <a:endParaRPr lang="en-US" dirty="0"/>
        </a:p>
      </dgm:t>
    </dgm:pt>
    <dgm:pt modelId="{A7CDD5E3-1F1B-4431-8C7D-C5CA9CB76211}" type="parTrans" cxnId="{250E8980-E541-442E-BE1F-383C53A8DBE7}">
      <dgm:prSet/>
      <dgm:spPr/>
      <dgm:t>
        <a:bodyPr/>
        <a:lstStyle/>
        <a:p>
          <a:endParaRPr lang="en-US"/>
        </a:p>
      </dgm:t>
    </dgm:pt>
    <dgm:pt modelId="{0909FD18-108F-422D-9025-597670EA6AB1}" type="sibTrans" cxnId="{250E8980-E541-442E-BE1F-383C53A8DBE7}">
      <dgm:prSet/>
      <dgm:spPr/>
      <dgm:t>
        <a:bodyPr/>
        <a:lstStyle/>
        <a:p>
          <a:endParaRPr lang="en-US"/>
        </a:p>
      </dgm:t>
    </dgm:pt>
    <dgm:pt modelId="{8A9D58FD-D1AE-4615-8398-B77C588A76EB}" type="pres">
      <dgm:prSet presAssocID="{27867EBE-E542-4B5D-9EC1-04B6BC179480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n-US"/>
        </a:p>
      </dgm:t>
    </dgm:pt>
    <dgm:pt modelId="{5F22AD86-543D-4CAC-8728-B202B7399ED7}" type="pres">
      <dgm:prSet presAssocID="{C4438F5B-0481-4509-A05C-E373557F03DC}" presName="composite" presStyleCnt="0">
        <dgm:presLayoutVars>
          <dgm:chMax val="1"/>
          <dgm:chPref val="1"/>
        </dgm:presLayoutVars>
      </dgm:prSet>
      <dgm:spPr/>
    </dgm:pt>
    <dgm:pt modelId="{437511CE-18AB-489A-93FF-F288A681A4C3}" type="pres">
      <dgm:prSet presAssocID="{C4438F5B-0481-4509-A05C-E373557F03DC}" presName="Accent" presStyleLbl="trAlignAcc1" presStyleIdx="0" presStyleCnt="1" custScaleX="110974" custLinFactNeighborX="-4354">
        <dgm:presLayoutVars>
          <dgm:chMax val="0"/>
          <dgm:chPref val="0"/>
        </dgm:presLayoutVars>
      </dgm:prSet>
      <dgm:spPr>
        <a:solidFill>
          <a:schemeClr val="accent1">
            <a:lumMod val="20000"/>
            <a:lumOff val="80000"/>
            <a:alpha val="40000"/>
          </a:schemeClr>
        </a:solidFill>
        <a:ln>
          <a:noFill/>
        </a:ln>
      </dgm:spPr>
      <dgm:t>
        <a:bodyPr/>
        <a:lstStyle/>
        <a:p>
          <a:endParaRPr lang="en-GB"/>
        </a:p>
      </dgm:t>
    </dgm:pt>
    <dgm:pt modelId="{CC4FE651-2173-4219-943E-1EECE7C37716}" type="pres">
      <dgm:prSet presAssocID="{C4438F5B-0481-4509-A05C-E373557F03DC}" presName="Image" presStyleLbl="alignImgPlace1" presStyleIdx="0" presStyleCnt="1" custLinFactNeighborX="-4100">
        <dgm:presLayoutVars>
          <dgm:chMax val="0"/>
          <dgm:chPref val="0"/>
        </dgm:presLayoutVars>
      </dgm:prSet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C4649CF8-D0B6-44AA-B1B0-4836D7C1B07F}" type="pres">
      <dgm:prSet presAssocID="{C4438F5B-0481-4509-A05C-E373557F03DC}" presName="ChildComposite" presStyleCnt="0"/>
      <dgm:spPr/>
    </dgm:pt>
    <dgm:pt modelId="{1AC5152A-52A9-4AB1-B41B-D0AC99D1286E}" type="pres">
      <dgm:prSet presAssocID="{C4438F5B-0481-4509-A05C-E373557F03DC}" presName="Child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503D352E-8B6D-4CAF-A046-7E09427C0992}" type="pres">
      <dgm:prSet presAssocID="{C4438F5B-0481-4509-A05C-E373557F03DC}" presName="Parent" presStyleLbl="revTx" presStyleIdx="0" presStyleCnt="1">
        <dgm:presLayoutVars>
          <dgm:chMax val="1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50E8980-E541-442E-BE1F-383C53A8DBE7}" srcId="{27867EBE-E542-4B5D-9EC1-04B6BC179480}" destId="{C4438F5B-0481-4509-A05C-E373557F03DC}" srcOrd="0" destOrd="0" parTransId="{A7CDD5E3-1F1B-4431-8C7D-C5CA9CB76211}" sibTransId="{0909FD18-108F-422D-9025-597670EA6AB1}"/>
    <dgm:cxn modelId="{91793338-372E-4505-831F-FA7AF5BD6149}" type="presOf" srcId="{C4438F5B-0481-4509-A05C-E373557F03DC}" destId="{503D352E-8B6D-4CAF-A046-7E09427C0992}" srcOrd="0" destOrd="0" presId="urn:microsoft.com/office/officeart/2008/layout/CaptionedPictures"/>
    <dgm:cxn modelId="{DE01D3CB-B16D-4595-993C-7E785DB89553}" type="presOf" srcId="{27867EBE-E542-4B5D-9EC1-04B6BC179480}" destId="{8A9D58FD-D1AE-4615-8398-B77C588A76EB}" srcOrd="0" destOrd="0" presId="urn:microsoft.com/office/officeart/2008/layout/CaptionedPictures"/>
    <dgm:cxn modelId="{763A1A25-A963-4E82-8D8C-7EF5EDCAFA44}" type="presParOf" srcId="{8A9D58FD-D1AE-4615-8398-B77C588A76EB}" destId="{5F22AD86-543D-4CAC-8728-B202B7399ED7}" srcOrd="0" destOrd="0" presId="urn:microsoft.com/office/officeart/2008/layout/CaptionedPictures"/>
    <dgm:cxn modelId="{7953DACB-A88B-4EC9-A41E-C0F5C69E8FC5}" type="presParOf" srcId="{5F22AD86-543D-4CAC-8728-B202B7399ED7}" destId="{437511CE-18AB-489A-93FF-F288A681A4C3}" srcOrd="0" destOrd="0" presId="urn:microsoft.com/office/officeart/2008/layout/CaptionedPictures"/>
    <dgm:cxn modelId="{7D7C190D-D05F-47D0-A7A7-A97EACC88257}" type="presParOf" srcId="{5F22AD86-543D-4CAC-8728-B202B7399ED7}" destId="{CC4FE651-2173-4219-943E-1EECE7C37716}" srcOrd="1" destOrd="0" presId="urn:microsoft.com/office/officeart/2008/layout/CaptionedPictures"/>
    <dgm:cxn modelId="{65D8B6F1-872C-4665-B14F-F574866A3F8A}" type="presParOf" srcId="{5F22AD86-543D-4CAC-8728-B202B7399ED7}" destId="{C4649CF8-D0B6-44AA-B1B0-4836D7C1B07F}" srcOrd="2" destOrd="0" presId="urn:microsoft.com/office/officeart/2008/layout/CaptionedPictures"/>
    <dgm:cxn modelId="{519E90A4-F62D-4023-948B-6A85D4F698BE}" type="presParOf" srcId="{C4649CF8-D0B6-44AA-B1B0-4836D7C1B07F}" destId="{1AC5152A-52A9-4AB1-B41B-D0AC99D1286E}" srcOrd="0" destOrd="0" presId="urn:microsoft.com/office/officeart/2008/layout/CaptionedPictures"/>
    <dgm:cxn modelId="{0FE99AAD-EEAB-4AB9-8FA0-22BA4B45D7CF}" type="presParOf" srcId="{C4649CF8-D0B6-44AA-B1B0-4836D7C1B07F}" destId="{503D352E-8B6D-4CAF-A046-7E09427C0992}" srcOrd="1" destOrd="0" presId="urn:microsoft.com/office/officeart/2008/layout/CaptionedPictures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5C8823D-0C4A-2B45-B19D-76EAC8B4CEE1}" type="doc">
      <dgm:prSet loTypeId="urn:microsoft.com/office/officeart/2005/8/layout/vList3" loCatId="" qsTypeId="urn:microsoft.com/office/officeart/2005/8/quickstyle/simple4" qsCatId="simple" csTypeId="urn:microsoft.com/office/officeart/2005/8/colors/accent1_2" csCatId="accent1" phldr="1"/>
      <dgm:spPr/>
    </dgm:pt>
    <dgm:pt modelId="{BB0A2805-BEA8-184B-938F-50C8BAA5C819}">
      <dgm:prSet phldrT="[Texto]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n-GB" dirty="0" smtClean="0">
              <a:solidFill>
                <a:schemeClr val="tx1"/>
              </a:solidFill>
            </a:rPr>
            <a:t>How will be the next month/season temperature?</a:t>
          </a:r>
          <a:endParaRPr lang="en-GB" dirty="0">
            <a:solidFill>
              <a:schemeClr val="tx1"/>
            </a:solidFill>
          </a:endParaRPr>
        </a:p>
      </dgm:t>
    </dgm:pt>
    <dgm:pt modelId="{38590627-4FD1-374E-B561-8359368AF562}" type="parTrans" cxnId="{1D3C39D0-CE47-F049-AF28-63B538A3E6D9}">
      <dgm:prSet/>
      <dgm:spPr/>
      <dgm:t>
        <a:bodyPr/>
        <a:lstStyle/>
        <a:p>
          <a:endParaRPr lang="en-GB"/>
        </a:p>
      </dgm:t>
    </dgm:pt>
    <dgm:pt modelId="{6AAF9699-A2F5-8D4E-B3C0-657E4E22FF6D}" type="sibTrans" cxnId="{1D3C39D0-CE47-F049-AF28-63B538A3E6D9}">
      <dgm:prSet/>
      <dgm:spPr/>
      <dgm:t>
        <a:bodyPr/>
        <a:lstStyle/>
        <a:p>
          <a:endParaRPr lang="en-GB"/>
        </a:p>
      </dgm:t>
    </dgm:pt>
    <dgm:pt modelId="{931EB44E-B324-E142-8A6C-FF2FABCA49FE}">
      <dgm:prSet phldrT="[Texto]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n-GB" dirty="0" smtClean="0">
              <a:solidFill>
                <a:srgbClr val="000000"/>
              </a:solidFill>
            </a:rPr>
            <a:t>Only areas with positive skill (RPSS) are shown to the users</a:t>
          </a:r>
          <a:endParaRPr lang="en-GB" dirty="0">
            <a:solidFill>
              <a:srgbClr val="000000"/>
            </a:solidFill>
          </a:endParaRPr>
        </a:p>
      </dgm:t>
    </dgm:pt>
    <dgm:pt modelId="{B5EA6457-7D90-904A-BAD3-9DB0FC6C5E17}" type="parTrans" cxnId="{CA59B869-3D81-7D4E-B6EF-2E85AD37B5C2}">
      <dgm:prSet/>
      <dgm:spPr/>
      <dgm:t>
        <a:bodyPr/>
        <a:lstStyle/>
        <a:p>
          <a:endParaRPr lang="en-GB"/>
        </a:p>
      </dgm:t>
    </dgm:pt>
    <dgm:pt modelId="{B430CBC2-84D7-CA4D-8CE3-F0B34760BA41}" type="sibTrans" cxnId="{CA59B869-3D81-7D4E-B6EF-2E85AD37B5C2}">
      <dgm:prSet/>
      <dgm:spPr/>
      <dgm:t>
        <a:bodyPr/>
        <a:lstStyle/>
        <a:p>
          <a:endParaRPr lang="en-GB"/>
        </a:p>
      </dgm:t>
    </dgm:pt>
    <dgm:pt modelId="{1C9ABCF5-144F-E74E-AED9-82A3574C2DCA}">
      <dgm:prSet phldrT="[Texto]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s-ES" dirty="0" smtClean="0">
              <a:solidFill>
                <a:srgbClr val="000000"/>
              </a:solidFill>
            </a:rPr>
            <a:t>S</a:t>
          </a:r>
          <a:r>
            <a:rPr lang="en-GB" dirty="0" err="1" smtClean="0">
              <a:solidFill>
                <a:srgbClr val="000000"/>
              </a:solidFill>
            </a:rPr>
            <a:t>ummarising</a:t>
          </a:r>
          <a:r>
            <a:rPr lang="en-GB" dirty="0" smtClean="0">
              <a:solidFill>
                <a:srgbClr val="000000"/>
              </a:solidFill>
            </a:rPr>
            <a:t> information in one map only</a:t>
          </a:r>
          <a:endParaRPr lang="en-GB" dirty="0">
            <a:solidFill>
              <a:srgbClr val="000000"/>
            </a:solidFill>
          </a:endParaRPr>
        </a:p>
      </dgm:t>
    </dgm:pt>
    <dgm:pt modelId="{9EF3F0C7-8118-C240-9B8A-6D96AA9BD3B4}" type="parTrans" cxnId="{2A8F6B63-3675-9449-BB18-4B1B654F60FC}">
      <dgm:prSet/>
      <dgm:spPr/>
      <dgm:t>
        <a:bodyPr/>
        <a:lstStyle/>
        <a:p>
          <a:endParaRPr lang="en-GB"/>
        </a:p>
      </dgm:t>
    </dgm:pt>
    <dgm:pt modelId="{E9C94FFC-A842-6D45-BE3A-081E9D4DB9EC}" type="sibTrans" cxnId="{2A8F6B63-3675-9449-BB18-4B1B654F60FC}">
      <dgm:prSet/>
      <dgm:spPr/>
      <dgm:t>
        <a:bodyPr/>
        <a:lstStyle/>
        <a:p>
          <a:endParaRPr lang="en-GB"/>
        </a:p>
      </dgm:t>
    </dgm:pt>
    <dgm:pt modelId="{980DDC92-FA63-1246-8062-E95D82D637B6}" type="pres">
      <dgm:prSet presAssocID="{85C8823D-0C4A-2B45-B19D-76EAC8B4CEE1}" presName="linearFlow" presStyleCnt="0">
        <dgm:presLayoutVars>
          <dgm:dir/>
          <dgm:resizeHandles val="exact"/>
        </dgm:presLayoutVars>
      </dgm:prSet>
      <dgm:spPr/>
    </dgm:pt>
    <dgm:pt modelId="{091CAF5F-3C0B-5C47-A39E-A294DA7A2500}" type="pres">
      <dgm:prSet presAssocID="{BB0A2805-BEA8-184B-938F-50C8BAA5C819}" presName="composite" presStyleCnt="0"/>
      <dgm:spPr/>
    </dgm:pt>
    <dgm:pt modelId="{83F3FC70-262F-BE48-A82A-70CCFA9C1BC0}" type="pres">
      <dgm:prSet presAssocID="{BB0A2805-BEA8-184B-938F-50C8BAA5C819}" presName="imgShp" presStyleLbl="fgImgPlace1" presStyleIdx="0" presStyleCnt="3"/>
      <dgm:spPr>
        <a:solidFill>
          <a:schemeClr val="accent3">
            <a:lumMod val="60000"/>
            <a:lumOff val="40000"/>
          </a:schemeClr>
        </a:solidFill>
      </dgm:spPr>
    </dgm:pt>
    <dgm:pt modelId="{CD05ACEF-3C4D-B14D-88FF-F293A5E6CEEB}" type="pres">
      <dgm:prSet presAssocID="{BB0A2805-BEA8-184B-938F-50C8BAA5C819}" presName="txShp" presStyleLbl="node1" presStyleIdx="0" presStyleCnt="3" custScaleY="6869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49B2040-C65C-2E42-9F46-36EE6465B373}" type="pres">
      <dgm:prSet presAssocID="{6AAF9699-A2F5-8D4E-B3C0-657E4E22FF6D}" presName="spacing" presStyleCnt="0"/>
      <dgm:spPr/>
    </dgm:pt>
    <dgm:pt modelId="{D20550C9-A308-6349-9356-A9A2C204B8A4}" type="pres">
      <dgm:prSet presAssocID="{931EB44E-B324-E142-8A6C-FF2FABCA49FE}" presName="composite" presStyleCnt="0"/>
      <dgm:spPr/>
    </dgm:pt>
    <dgm:pt modelId="{03B381BD-CEE3-B74A-800F-1C6BC7AB6E72}" type="pres">
      <dgm:prSet presAssocID="{931EB44E-B324-E142-8A6C-FF2FABCA49FE}" presName="imgShp" presStyleLbl="fgImgPlace1" presStyleIdx="1" presStyleCnt="3"/>
      <dgm:spPr>
        <a:solidFill>
          <a:schemeClr val="accent3">
            <a:lumMod val="60000"/>
            <a:lumOff val="40000"/>
          </a:schemeClr>
        </a:solidFill>
      </dgm:spPr>
    </dgm:pt>
    <dgm:pt modelId="{F5751463-A853-1145-9AFA-AE5D0BDB842F}" type="pres">
      <dgm:prSet presAssocID="{931EB44E-B324-E142-8A6C-FF2FABCA49FE}" presName="txShp" presStyleLbl="node1" presStyleIdx="1" presStyleCnt="3" custScaleY="6806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03FCFA7-D374-8340-BBA6-B429BF2D8534}" type="pres">
      <dgm:prSet presAssocID="{B430CBC2-84D7-CA4D-8CE3-F0B34760BA41}" presName="spacing" presStyleCnt="0"/>
      <dgm:spPr/>
    </dgm:pt>
    <dgm:pt modelId="{60A4640C-A309-8043-8992-A97280CC8042}" type="pres">
      <dgm:prSet presAssocID="{1C9ABCF5-144F-E74E-AED9-82A3574C2DCA}" presName="composite" presStyleCnt="0"/>
      <dgm:spPr/>
    </dgm:pt>
    <dgm:pt modelId="{5ABCA151-75AD-914D-9AFA-DF16BD08A05B}" type="pres">
      <dgm:prSet presAssocID="{1C9ABCF5-144F-E74E-AED9-82A3574C2DCA}" presName="imgShp" presStyleLbl="fgImgPlace1" presStyleIdx="2" presStyleCnt="3" custLinFactNeighborY="-10980"/>
      <dgm:spPr>
        <a:solidFill>
          <a:schemeClr val="accent3">
            <a:lumMod val="60000"/>
            <a:lumOff val="40000"/>
          </a:schemeClr>
        </a:solidFill>
      </dgm:spPr>
    </dgm:pt>
    <dgm:pt modelId="{669B9830-C88D-0E4E-A81B-5E93FF5BCBD6}" type="pres">
      <dgm:prSet presAssocID="{1C9ABCF5-144F-E74E-AED9-82A3574C2DCA}" presName="txShp" presStyleLbl="node1" presStyleIdx="2" presStyleCnt="3" custScaleY="66496" custLinFactNeighborY="-1098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1D3C39D0-CE47-F049-AF28-63B538A3E6D9}" srcId="{85C8823D-0C4A-2B45-B19D-76EAC8B4CEE1}" destId="{BB0A2805-BEA8-184B-938F-50C8BAA5C819}" srcOrd="0" destOrd="0" parTransId="{38590627-4FD1-374E-B561-8359368AF562}" sibTransId="{6AAF9699-A2F5-8D4E-B3C0-657E4E22FF6D}"/>
    <dgm:cxn modelId="{98397423-8136-744F-A077-E195CF64E611}" type="presOf" srcId="{1C9ABCF5-144F-E74E-AED9-82A3574C2DCA}" destId="{669B9830-C88D-0E4E-A81B-5E93FF5BCBD6}" srcOrd="0" destOrd="0" presId="urn:microsoft.com/office/officeart/2005/8/layout/vList3"/>
    <dgm:cxn modelId="{267EFBC2-4777-EF48-8B55-440E0ED6DE4C}" type="presOf" srcId="{BB0A2805-BEA8-184B-938F-50C8BAA5C819}" destId="{CD05ACEF-3C4D-B14D-88FF-F293A5E6CEEB}" srcOrd="0" destOrd="0" presId="urn:microsoft.com/office/officeart/2005/8/layout/vList3"/>
    <dgm:cxn modelId="{2A221180-9BC5-3943-A238-FC146F3B743C}" type="presOf" srcId="{85C8823D-0C4A-2B45-B19D-76EAC8B4CEE1}" destId="{980DDC92-FA63-1246-8062-E95D82D637B6}" srcOrd="0" destOrd="0" presId="urn:microsoft.com/office/officeart/2005/8/layout/vList3"/>
    <dgm:cxn modelId="{CA59B869-3D81-7D4E-B6EF-2E85AD37B5C2}" srcId="{85C8823D-0C4A-2B45-B19D-76EAC8B4CEE1}" destId="{931EB44E-B324-E142-8A6C-FF2FABCA49FE}" srcOrd="1" destOrd="0" parTransId="{B5EA6457-7D90-904A-BAD3-9DB0FC6C5E17}" sibTransId="{B430CBC2-84D7-CA4D-8CE3-F0B34760BA41}"/>
    <dgm:cxn modelId="{73C92E6C-4C48-074C-AE68-34B54D3C7BD9}" type="presOf" srcId="{931EB44E-B324-E142-8A6C-FF2FABCA49FE}" destId="{F5751463-A853-1145-9AFA-AE5D0BDB842F}" srcOrd="0" destOrd="0" presId="urn:microsoft.com/office/officeart/2005/8/layout/vList3"/>
    <dgm:cxn modelId="{2A8F6B63-3675-9449-BB18-4B1B654F60FC}" srcId="{85C8823D-0C4A-2B45-B19D-76EAC8B4CEE1}" destId="{1C9ABCF5-144F-E74E-AED9-82A3574C2DCA}" srcOrd="2" destOrd="0" parTransId="{9EF3F0C7-8118-C240-9B8A-6D96AA9BD3B4}" sibTransId="{E9C94FFC-A842-6D45-BE3A-081E9D4DB9EC}"/>
    <dgm:cxn modelId="{329DC324-E15D-B64F-BAEB-F73E84D5FA1E}" type="presParOf" srcId="{980DDC92-FA63-1246-8062-E95D82D637B6}" destId="{091CAF5F-3C0B-5C47-A39E-A294DA7A2500}" srcOrd="0" destOrd="0" presId="urn:microsoft.com/office/officeart/2005/8/layout/vList3"/>
    <dgm:cxn modelId="{D5F508DF-722B-474A-855E-B072025F8C11}" type="presParOf" srcId="{091CAF5F-3C0B-5C47-A39E-A294DA7A2500}" destId="{83F3FC70-262F-BE48-A82A-70CCFA9C1BC0}" srcOrd="0" destOrd="0" presId="urn:microsoft.com/office/officeart/2005/8/layout/vList3"/>
    <dgm:cxn modelId="{B17D97EB-CD7D-B44E-ADE9-2E41AB8E6BB3}" type="presParOf" srcId="{091CAF5F-3C0B-5C47-A39E-A294DA7A2500}" destId="{CD05ACEF-3C4D-B14D-88FF-F293A5E6CEEB}" srcOrd="1" destOrd="0" presId="urn:microsoft.com/office/officeart/2005/8/layout/vList3"/>
    <dgm:cxn modelId="{8F452B3C-DF8C-B44D-B74C-1A477DC1C46D}" type="presParOf" srcId="{980DDC92-FA63-1246-8062-E95D82D637B6}" destId="{149B2040-C65C-2E42-9F46-36EE6465B373}" srcOrd="1" destOrd="0" presId="urn:microsoft.com/office/officeart/2005/8/layout/vList3"/>
    <dgm:cxn modelId="{1324D68C-E089-2543-9DDB-26E86786749B}" type="presParOf" srcId="{980DDC92-FA63-1246-8062-E95D82D637B6}" destId="{D20550C9-A308-6349-9356-A9A2C204B8A4}" srcOrd="2" destOrd="0" presId="urn:microsoft.com/office/officeart/2005/8/layout/vList3"/>
    <dgm:cxn modelId="{1DC5306A-5EBF-FE46-BB5C-6780F06D83BF}" type="presParOf" srcId="{D20550C9-A308-6349-9356-A9A2C204B8A4}" destId="{03B381BD-CEE3-B74A-800F-1C6BC7AB6E72}" srcOrd="0" destOrd="0" presId="urn:microsoft.com/office/officeart/2005/8/layout/vList3"/>
    <dgm:cxn modelId="{28239134-021F-2245-A513-551E36A194C1}" type="presParOf" srcId="{D20550C9-A308-6349-9356-A9A2C204B8A4}" destId="{F5751463-A853-1145-9AFA-AE5D0BDB842F}" srcOrd="1" destOrd="0" presId="urn:microsoft.com/office/officeart/2005/8/layout/vList3"/>
    <dgm:cxn modelId="{75A50B4F-08BE-BB45-922C-5A28733B7DBB}" type="presParOf" srcId="{980DDC92-FA63-1246-8062-E95D82D637B6}" destId="{403FCFA7-D374-8340-BBA6-B429BF2D8534}" srcOrd="3" destOrd="0" presId="urn:microsoft.com/office/officeart/2005/8/layout/vList3"/>
    <dgm:cxn modelId="{25C7A5D3-08DF-1645-8D07-AA4B0A4C0178}" type="presParOf" srcId="{980DDC92-FA63-1246-8062-E95D82D637B6}" destId="{60A4640C-A309-8043-8992-A97280CC8042}" srcOrd="4" destOrd="0" presId="urn:microsoft.com/office/officeart/2005/8/layout/vList3"/>
    <dgm:cxn modelId="{4CEF58E3-65FE-A64B-8806-03EB488B3E73}" type="presParOf" srcId="{60A4640C-A309-8043-8992-A97280CC8042}" destId="{5ABCA151-75AD-914D-9AFA-DF16BD08A05B}" srcOrd="0" destOrd="0" presId="urn:microsoft.com/office/officeart/2005/8/layout/vList3"/>
    <dgm:cxn modelId="{C3AE5BA5-AB4E-5947-ACC1-FC0FB34DA146}" type="presParOf" srcId="{60A4640C-A309-8043-8992-A97280CC8042}" destId="{669B9830-C88D-0E4E-A81B-5E93FF5BCBD6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FF183E-2BF9-4BB8-B6AC-1DD04033436E}">
      <dsp:nvSpPr>
        <dsp:cNvPr id="0" name=""/>
        <dsp:cNvSpPr/>
      </dsp:nvSpPr>
      <dsp:spPr>
        <a:xfrm>
          <a:off x="1869318" y="0"/>
          <a:ext cx="2758633" cy="2902856"/>
        </a:xfrm>
        <a:prstGeom prst="rect">
          <a:avLst/>
        </a:prstGeom>
        <a:solidFill>
          <a:schemeClr val="accent1">
            <a:lumMod val="20000"/>
            <a:lumOff val="80000"/>
            <a:alpha val="40000"/>
          </a:schemeClr>
        </a:solidFill>
        <a:ln w="635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FAE845-D3A4-49AF-A4DC-C621101EAFF6}">
      <dsp:nvSpPr>
        <dsp:cNvPr id="0" name=""/>
        <dsp:cNvSpPr/>
      </dsp:nvSpPr>
      <dsp:spPr>
        <a:xfrm>
          <a:off x="2134012" y="130227"/>
          <a:ext cx="2220684" cy="1886856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46D0368-AEFE-4A7A-9EEA-5C8812676D6B}">
      <dsp:nvSpPr>
        <dsp:cNvPr id="0" name=""/>
        <dsp:cNvSpPr/>
      </dsp:nvSpPr>
      <dsp:spPr>
        <a:xfrm>
          <a:off x="1862300" y="2002970"/>
          <a:ext cx="2788536" cy="7837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- Limited trust in climate information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- Lack of a common terminology</a:t>
          </a:r>
          <a:endParaRPr lang="en-US" sz="1400" kern="1200" dirty="0"/>
        </a:p>
      </dsp:txBody>
      <dsp:txXfrm>
        <a:off x="1862300" y="2002970"/>
        <a:ext cx="2788536" cy="78377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7511CE-18AB-489A-93FF-F288A681A4C3}">
      <dsp:nvSpPr>
        <dsp:cNvPr id="0" name=""/>
        <dsp:cNvSpPr/>
      </dsp:nvSpPr>
      <dsp:spPr>
        <a:xfrm>
          <a:off x="1963352" y="0"/>
          <a:ext cx="2738203" cy="2902856"/>
        </a:xfrm>
        <a:prstGeom prst="rect">
          <a:avLst/>
        </a:prstGeom>
        <a:solidFill>
          <a:schemeClr val="accent1">
            <a:lumMod val="20000"/>
            <a:lumOff val="80000"/>
            <a:alpha val="40000"/>
          </a:schemeClr>
        </a:solidFill>
        <a:ln w="635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4FE651-2173-4219-943E-1EECE7C37716}">
      <dsp:nvSpPr>
        <dsp:cNvPr id="0" name=""/>
        <dsp:cNvSpPr/>
      </dsp:nvSpPr>
      <dsp:spPr>
        <a:xfrm>
          <a:off x="2238495" y="116114"/>
          <a:ext cx="2220684" cy="1886856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03D352E-8B6D-4CAF-A046-7E09427C0992}">
      <dsp:nvSpPr>
        <dsp:cNvPr id="0" name=""/>
        <dsp:cNvSpPr/>
      </dsp:nvSpPr>
      <dsp:spPr>
        <a:xfrm>
          <a:off x="2329543" y="2002970"/>
          <a:ext cx="2220684" cy="7837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- Lack of overview of climate info available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- All decision are important</a:t>
          </a:r>
          <a:endParaRPr lang="en-US" sz="1400" kern="1200" dirty="0"/>
        </a:p>
      </dsp:txBody>
      <dsp:txXfrm>
        <a:off x="2329543" y="2002970"/>
        <a:ext cx="2220684" cy="78377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05ACEF-3C4D-B14D-88FF-F293A5E6CEEB}">
      <dsp:nvSpPr>
        <dsp:cNvPr id="0" name=""/>
        <dsp:cNvSpPr/>
      </dsp:nvSpPr>
      <dsp:spPr>
        <a:xfrm rot="10800000">
          <a:off x="1018608" y="165061"/>
          <a:ext cx="3009510" cy="715964"/>
        </a:xfrm>
        <a:prstGeom prst="homePlate">
          <a:avLst/>
        </a:prstGeom>
        <a:solidFill>
          <a:schemeClr val="accent3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9624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>
              <a:solidFill>
                <a:schemeClr val="tx1"/>
              </a:solidFill>
            </a:rPr>
            <a:t>How will be the next month/season temperature?</a:t>
          </a:r>
          <a:endParaRPr lang="en-GB" sz="1400" kern="1200" dirty="0">
            <a:solidFill>
              <a:schemeClr val="tx1"/>
            </a:solidFill>
          </a:endParaRPr>
        </a:p>
      </dsp:txBody>
      <dsp:txXfrm rot="10800000">
        <a:off x="1197599" y="165061"/>
        <a:ext cx="2830519" cy="715964"/>
      </dsp:txXfrm>
    </dsp:sp>
    <dsp:sp modelId="{83F3FC70-262F-BE48-A82A-70CCFA9C1BC0}">
      <dsp:nvSpPr>
        <dsp:cNvPr id="0" name=""/>
        <dsp:cNvSpPr/>
      </dsp:nvSpPr>
      <dsp:spPr>
        <a:xfrm>
          <a:off x="497460" y="1895"/>
          <a:ext cx="1042297" cy="1042297"/>
        </a:xfrm>
        <a:prstGeom prst="ellipse">
          <a:avLst/>
        </a:prstGeom>
        <a:solidFill>
          <a:schemeClr val="accent3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5751463-A853-1145-9AFA-AE5D0BDB842F}">
      <dsp:nvSpPr>
        <dsp:cNvPr id="0" name=""/>
        <dsp:cNvSpPr/>
      </dsp:nvSpPr>
      <dsp:spPr>
        <a:xfrm rot="10800000">
          <a:off x="1018608" y="1521775"/>
          <a:ext cx="3009510" cy="709398"/>
        </a:xfrm>
        <a:prstGeom prst="homePlate">
          <a:avLst/>
        </a:prstGeom>
        <a:solidFill>
          <a:schemeClr val="accent3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9624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>
              <a:solidFill>
                <a:srgbClr val="000000"/>
              </a:solidFill>
            </a:rPr>
            <a:t>Only areas with positive skill (RPSS) are shown to the users</a:t>
          </a:r>
          <a:endParaRPr lang="en-GB" sz="1400" kern="1200" dirty="0">
            <a:solidFill>
              <a:srgbClr val="000000"/>
            </a:solidFill>
          </a:endParaRPr>
        </a:p>
      </dsp:txBody>
      <dsp:txXfrm rot="10800000">
        <a:off x="1195957" y="1521775"/>
        <a:ext cx="2832161" cy="709398"/>
      </dsp:txXfrm>
    </dsp:sp>
    <dsp:sp modelId="{03B381BD-CEE3-B74A-800F-1C6BC7AB6E72}">
      <dsp:nvSpPr>
        <dsp:cNvPr id="0" name=""/>
        <dsp:cNvSpPr/>
      </dsp:nvSpPr>
      <dsp:spPr>
        <a:xfrm>
          <a:off x="497460" y="1355326"/>
          <a:ext cx="1042297" cy="1042297"/>
        </a:xfrm>
        <a:prstGeom prst="ellipse">
          <a:avLst/>
        </a:prstGeom>
        <a:solidFill>
          <a:schemeClr val="accent3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69B9830-C88D-0E4E-A81B-5E93FF5BCBD6}">
      <dsp:nvSpPr>
        <dsp:cNvPr id="0" name=""/>
        <dsp:cNvSpPr/>
      </dsp:nvSpPr>
      <dsp:spPr>
        <a:xfrm rot="10800000">
          <a:off x="1018608" y="2768918"/>
          <a:ext cx="3009510" cy="693086"/>
        </a:xfrm>
        <a:prstGeom prst="homePlate">
          <a:avLst/>
        </a:prstGeom>
        <a:solidFill>
          <a:schemeClr val="accent3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9624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>
              <a:solidFill>
                <a:srgbClr val="000000"/>
              </a:solidFill>
            </a:rPr>
            <a:t>S</a:t>
          </a:r>
          <a:r>
            <a:rPr lang="en-GB" sz="1400" kern="1200" dirty="0" err="1" smtClean="0">
              <a:solidFill>
                <a:srgbClr val="000000"/>
              </a:solidFill>
            </a:rPr>
            <a:t>ummarising</a:t>
          </a:r>
          <a:r>
            <a:rPr lang="en-GB" sz="1400" kern="1200" dirty="0" smtClean="0">
              <a:solidFill>
                <a:srgbClr val="000000"/>
              </a:solidFill>
            </a:rPr>
            <a:t> information in one map only</a:t>
          </a:r>
          <a:endParaRPr lang="en-GB" sz="1400" kern="1200" dirty="0">
            <a:solidFill>
              <a:srgbClr val="000000"/>
            </a:solidFill>
          </a:endParaRPr>
        </a:p>
      </dsp:txBody>
      <dsp:txXfrm rot="10800000">
        <a:off x="1191879" y="2768918"/>
        <a:ext cx="2836239" cy="693086"/>
      </dsp:txXfrm>
    </dsp:sp>
    <dsp:sp modelId="{5ABCA151-75AD-914D-9AFA-DF16BD08A05B}">
      <dsp:nvSpPr>
        <dsp:cNvPr id="0" name=""/>
        <dsp:cNvSpPr/>
      </dsp:nvSpPr>
      <dsp:spPr>
        <a:xfrm>
          <a:off x="497460" y="2594313"/>
          <a:ext cx="1042297" cy="1042297"/>
        </a:xfrm>
        <a:prstGeom prst="ellipse">
          <a:avLst/>
        </a:prstGeom>
        <a:solidFill>
          <a:schemeClr val="accent3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CaptionedPictures">
  <dgm:title val=""/>
  <dgm:desc val=""/>
  <dgm:catLst>
    <dgm:cat type="picture" pri="5000"/>
    <dgm:cat type="pictureconvert" pri="5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  <dgm:cxn modelId="90" srcId="0" destId="40" srcOrd="3" destOrd="0"/>
        <dgm:cxn modelId="42" srcId="40" destId="4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op="equ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 val="1"/>
          <dgm:chPref val="1"/>
        </dgm:varLst>
        <dgm:alg type="composite">
          <dgm:param type="ar" val="0.85"/>
        </dgm:alg>
        <dgm:shape xmlns:r="http://schemas.openxmlformats.org/officeDocument/2006/relationships" r:blip="">
          <dgm:adjLst/>
        </dgm:shape>
        <dgm:constrLst>
          <dgm:constr type="l" for="ch" forName="Accent" refType="w" fact="0"/>
          <dgm:constr type="t" for="ch" forName="Accent" refType="h" fact="0"/>
          <dgm:constr type="w" for="ch" forName="Accent" refType="w"/>
          <dgm:constr type="h" for="ch" forName="Accent" refType="h"/>
          <dgm:constr type="l" for="ch" forName="Image" refType="w" fact="0.05"/>
          <dgm:constr type="t" for="ch" forName="Image" refType="h" fact="0.04"/>
          <dgm:constr type="w" for="ch" forName="Image" refType="w" fact="0.9"/>
          <dgm:constr type="h" for="ch" forName="Image" refType="h" fact="0.65"/>
          <dgm:constr type="l" for="ch" forName="ChildComposite" refType="w" fact="0.05"/>
          <dgm:constr type="t" for="ch" forName="ChildComposite" refType="h" fact="0.69"/>
          <dgm:constr type="w" for="ch" forName="ChildComposite" refType="w" fact="0.9"/>
          <dgm:constr type="h" for="ch" forName="ChildComposite" refType="h" fact="0.27"/>
        </dgm:constrLst>
        <dgm:layoutNode name="Accent" styleLbl="trAlignAcc1">
          <dgm:varLst>
            <dgm:chMax val="0"/>
            <dgm:chPref val="0"/>
          </dgm:varLst>
          <dgm:alg type="sp"/>
          <dgm:shape xmlns:r="http://schemas.openxmlformats.org/officeDocument/2006/relationships" type="rect" r:blip="">
            <dgm:adjLst/>
          </dgm:shape>
          <dgm:presOf/>
        </dgm:layoutNode>
        <dgm:layoutNode name="Image" styleLbl="alignImgPlace1">
          <dgm:varLst>
            <dgm:chMax val="0"/>
            <dgm:chPref val="0"/>
          </dgm:varLst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ChildComposite">
          <dgm:alg type="composite"/>
          <dgm:shape xmlns:r="http://schemas.openxmlformats.org/officeDocument/2006/relationships" r:blip="">
            <dgm:adjLst/>
          </dgm:shape>
          <dgm:choose name="Name4">
            <dgm:if name="Name5" axis="ch" ptType="node" func="cnt" op="gte" val="1">
              <dgm:constrLst>
                <dgm:constr type="l" for="ch" forName="Parent" refType="w" fact="0"/>
                <dgm:constr type="t" for="ch" forName="Parent" refType="h" fact="0"/>
                <dgm:constr type="w" for="ch" forName="Parent" refType="w"/>
                <dgm:constr type="h" for="ch" forName="Parent" refType="h" fact="0.3704"/>
                <dgm:constr type="l" for="ch" forName="Child" refType="w" fact="0"/>
                <dgm:constr type="t" for="ch" forName="Child" refType="h" fact="0.3704"/>
                <dgm:constr type="w" for="ch" forName="Child" refType="w"/>
                <dgm:constr type="h" for="ch" forName="Child" refType="h" fact="0.6296"/>
              </dgm:constrLst>
            </dgm:if>
            <dgm:else name="Name6">
              <dgm:constrLst>
                <dgm:constr type="l" for="ch" forName="Parent" refType="w" fact="0"/>
                <dgm:constr type="t" for="ch" forName="Parent" refType="h" fact="0"/>
                <dgm:constr type="w" for="ch" forName="Parent" refType="w"/>
                <dgm:constr type="h" for="ch" forName="Parent" refType="h"/>
                <dgm:constr type="l" for="ch" forName="Child" refType="w" fact="0"/>
                <dgm:constr type="t" for="ch" forName="Child" refType="h" fact="0"/>
                <dgm:constr type="w" for="ch" forName="Child" refType="w" fact="0"/>
                <dgm:constr type="h" for="ch" forName="Child" refType="h" fact="0"/>
              </dgm:constrLst>
            </dgm:else>
          </dgm:choose>
          <dgm:layoutNode name="Child" styleLbl="node1">
            <dgm:varLst>
              <dgm:chMax val="0"/>
              <dgm:chPref val="0"/>
              <dgm:bulletEnabled val="1"/>
            </dgm:varLst>
            <dgm:choose name="Name7">
              <dgm:if name="Name8" axis="ch" ptType="node" func="cnt" op="gt" val="1">
                <dgm:alg type="tx">
                  <dgm:param type="parTxLTRAlign" val="l"/>
                  <dgm:param type="parTxRTLAlign" val="r"/>
                  <dgm:param type="txAnchorVert" val="mid"/>
                  <dgm:param type="txAnchorVertCh" val="mid"/>
                </dgm:alg>
              </dgm:if>
              <dgm:else name="Name9">
                <dgm:alg type="tx">
                  <dgm:param type="parTxLTRAlign" val="ctr"/>
                  <dgm:param type="parTxRTLAlign" val="ctr"/>
                  <dgm:param type="shpTxLTRAlignCh" val="l"/>
                  <dgm:param type="shpTxRTLAlignCh" val="r"/>
                  <dgm:param type="txAnchorVert" val="mid"/>
                  <dgm:param type="txAnchorVertCh" val="mid"/>
                </dgm:alg>
              </dgm:else>
            </dgm:choose>
            <dgm:choose name="Name10">
              <dgm:if name="Name11" axis="ch" ptType="node" func="cnt" op="gte" val="1">
                <dgm:shape xmlns:r="http://schemas.openxmlformats.org/officeDocument/2006/relationships" type="rect" r:blip="">
                  <dgm:adjLst/>
                </dgm:shape>
              </dgm:if>
              <dgm:else name="Name12">
                <dgm:shape xmlns:r="http://schemas.openxmlformats.org/officeDocument/2006/relationships" type="rect" r:blip="" hideGeom="1">
                  <dgm:adjLst/>
                </dgm:shape>
              </dgm:else>
            </dgm:choose>
            <dgm:choose name="Name13">
              <dgm:if name="Name14" axis="ch" ptType="node" func="cnt" op="gte" val="1">
                <dgm:presOf axis="des" ptType="node"/>
              </dgm:if>
              <dgm:else name="Name15">
                <dgm:presOf/>
              </dgm:else>
            </dgm:choose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Parent" styleLbl="revTx">
            <dgm:varLst>
              <dgm:chMax val="1"/>
              <dgm:chPref val="0"/>
              <dgm:bulletEnabled val="1"/>
            </dgm:varLst>
            <dgm:alg type="tx">
              <dgm:param type="shpTxLTRAlignCh" val="ctr"/>
              <dgm:param type="txAnchorVert" val="mid"/>
            </dgm:alg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CaptionedPictures">
  <dgm:title val=""/>
  <dgm:desc val=""/>
  <dgm:catLst>
    <dgm:cat type="picture" pri="5000"/>
    <dgm:cat type="pictureconvert" pri="5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  <dgm:cxn modelId="90" srcId="0" destId="40" srcOrd="3" destOrd="0"/>
        <dgm:cxn modelId="42" srcId="40" destId="4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op="equ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 val="1"/>
          <dgm:chPref val="1"/>
        </dgm:varLst>
        <dgm:alg type="composite">
          <dgm:param type="ar" val="0.85"/>
        </dgm:alg>
        <dgm:shape xmlns:r="http://schemas.openxmlformats.org/officeDocument/2006/relationships" r:blip="">
          <dgm:adjLst/>
        </dgm:shape>
        <dgm:constrLst>
          <dgm:constr type="l" for="ch" forName="Accent" refType="w" fact="0"/>
          <dgm:constr type="t" for="ch" forName="Accent" refType="h" fact="0"/>
          <dgm:constr type="w" for="ch" forName="Accent" refType="w"/>
          <dgm:constr type="h" for="ch" forName="Accent" refType="h"/>
          <dgm:constr type="l" for="ch" forName="Image" refType="w" fact="0.05"/>
          <dgm:constr type="t" for="ch" forName="Image" refType="h" fact="0.04"/>
          <dgm:constr type="w" for="ch" forName="Image" refType="w" fact="0.9"/>
          <dgm:constr type="h" for="ch" forName="Image" refType="h" fact="0.65"/>
          <dgm:constr type="l" for="ch" forName="ChildComposite" refType="w" fact="0.05"/>
          <dgm:constr type="t" for="ch" forName="ChildComposite" refType="h" fact="0.69"/>
          <dgm:constr type="w" for="ch" forName="ChildComposite" refType="w" fact="0.9"/>
          <dgm:constr type="h" for="ch" forName="ChildComposite" refType="h" fact="0.27"/>
        </dgm:constrLst>
        <dgm:layoutNode name="Accent" styleLbl="trAlignAcc1">
          <dgm:varLst>
            <dgm:chMax val="0"/>
            <dgm:chPref val="0"/>
          </dgm:varLst>
          <dgm:alg type="sp"/>
          <dgm:shape xmlns:r="http://schemas.openxmlformats.org/officeDocument/2006/relationships" type="rect" r:blip="">
            <dgm:adjLst/>
          </dgm:shape>
          <dgm:presOf/>
        </dgm:layoutNode>
        <dgm:layoutNode name="Image" styleLbl="alignImgPlace1">
          <dgm:varLst>
            <dgm:chMax val="0"/>
            <dgm:chPref val="0"/>
          </dgm:varLst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ChildComposite">
          <dgm:alg type="composite"/>
          <dgm:shape xmlns:r="http://schemas.openxmlformats.org/officeDocument/2006/relationships" r:blip="">
            <dgm:adjLst/>
          </dgm:shape>
          <dgm:choose name="Name4">
            <dgm:if name="Name5" axis="ch" ptType="node" func="cnt" op="gte" val="1">
              <dgm:constrLst>
                <dgm:constr type="l" for="ch" forName="Parent" refType="w" fact="0"/>
                <dgm:constr type="t" for="ch" forName="Parent" refType="h" fact="0"/>
                <dgm:constr type="w" for="ch" forName="Parent" refType="w"/>
                <dgm:constr type="h" for="ch" forName="Parent" refType="h" fact="0.3704"/>
                <dgm:constr type="l" for="ch" forName="Child" refType="w" fact="0"/>
                <dgm:constr type="t" for="ch" forName="Child" refType="h" fact="0.3704"/>
                <dgm:constr type="w" for="ch" forName="Child" refType="w"/>
                <dgm:constr type="h" for="ch" forName="Child" refType="h" fact="0.6296"/>
              </dgm:constrLst>
            </dgm:if>
            <dgm:else name="Name6">
              <dgm:constrLst>
                <dgm:constr type="l" for="ch" forName="Parent" refType="w" fact="0"/>
                <dgm:constr type="t" for="ch" forName="Parent" refType="h" fact="0"/>
                <dgm:constr type="w" for="ch" forName="Parent" refType="w"/>
                <dgm:constr type="h" for="ch" forName="Parent" refType="h"/>
                <dgm:constr type="l" for="ch" forName="Child" refType="w" fact="0"/>
                <dgm:constr type="t" for="ch" forName="Child" refType="h" fact="0"/>
                <dgm:constr type="w" for="ch" forName="Child" refType="w" fact="0"/>
                <dgm:constr type="h" for="ch" forName="Child" refType="h" fact="0"/>
              </dgm:constrLst>
            </dgm:else>
          </dgm:choose>
          <dgm:layoutNode name="Child" styleLbl="node1">
            <dgm:varLst>
              <dgm:chMax val="0"/>
              <dgm:chPref val="0"/>
              <dgm:bulletEnabled val="1"/>
            </dgm:varLst>
            <dgm:choose name="Name7">
              <dgm:if name="Name8" axis="ch" ptType="node" func="cnt" op="gt" val="1">
                <dgm:alg type="tx">
                  <dgm:param type="parTxLTRAlign" val="l"/>
                  <dgm:param type="parTxRTLAlign" val="r"/>
                  <dgm:param type="txAnchorVert" val="mid"/>
                  <dgm:param type="txAnchorVertCh" val="mid"/>
                </dgm:alg>
              </dgm:if>
              <dgm:else name="Name9">
                <dgm:alg type="tx">
                  <dgm:param type="parTxLTRAlign" val="ctr"/>
                  <dgm:param type="parTxRTLAlign" val="ctr"/>
                  <dgm:param type="shpTxLTRAlignCh" val="l"/>
                  <dgm:param type="shpTxRTLAlignCh" val="r"/>
                  <dgm:param type="txAnchorVert" val="mid"/>
                  <dgm:param type="txAnchorVertCh" val="mid"/>
                </dgm:alg>
              </dgm:else>
            </dgm:choose>
            <dgm:choose name="Name10">
              <dgm:if name="Name11" axis="ch" ptType="node" func="cnt" op="gte" val="1">
                <dgm:shape xmlns:r="http://schemas.openxmlformats.org/officeDocument/2006/relationships" type="rect" r:blip="">
                  <dgm:adjLst/>
                </dgm:shape>
              </dgm:if>
              <dgm:else name="Name12">
                <dgm:shape xmlns:r="http://schemas.openxmlformats.org/officeDocument/2006/relationships" type="rect" r:blip="" hideGeom="1">
                  <dgm:adjLst/>
                </dgm:shape>
              </dgm:else>
            </dgm:choose>
            <dgm:choose name="Name13">
              <dgm:if name="Name14" axis="ch" ptType="node" func="cnt" op="gte" val="1">
                <dgm:presOf axis="des" ptType="node"/>
              </dgm:if>
              <dgm:else name="Name15">
                <dgm:presOf/>
              </dgm:else>
            </dgm:choose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Parent" styleLbl="revTx">
            <dgm:varLst>
              <dgm:chMax val="1"/>
              <dgm:chPref val="0"/>
              <dgm:bulletEnabled val="1"/>
            </dgm:varLst>
            <dgm:alg type="tx">
              <dgm:param type="shpTxLTRAlignCh" val="ctr"/>
              <dgm:param type="txAnchorVert" val="mid"/>
            </dgm:alg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0C9A02-9A99-4330-8DB3-5060ED2CB1EF}" type="datetimeFigureOut">
              <a:rPr lang="en-GB" smtClean="0"/>
              <a:t>19/10/18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DB6490-88A2-42A0-B3B8-830186B3F8B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37139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PlaceHolder 1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notes format</a:t>
            </a:r>
          </a:p>
        </p:txBody>
      </p:sp>
      <p:sp>
        <p:nvSpPr>
          <p:cNvPr id="826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&lt;header&gt;</a:t>
            </a:r>
          </a:p>
        </p:txBody>
      </p:sp>
      <p:sp>
        <p:nvSpPr>
          <p:cNvPr id="827" name="PlaceHolder 3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&lt;date/time&gt;</a:t>
            </a:r>
          </a:p>
        </p:txBody>
      </p:sp>
      <p:sp>
        <p:nvSpPr>
          <p:cNvPr id="828" name="PlaceHolder 4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&lt;footer&gt;</a:t>
            </a:r>
          </a:p>
        </p:txBody>
      </p:sp>
      <p:sp>
        <p:nvSpPr>
          <p:cNvPr id="829" name="PlaceHolder 5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0AFC5F2B-3938-4D37-BD45-5055FA0B8D7D}" type="slidenum"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‹Nr.›</a:t>
            </a:fld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52594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AFC5F2B-3938-4D37-BD45-5055FA0B8D7D}" type="slidenum">
              <a:rPr lang="en-US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1</a:t>
            </a:fld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166407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AFC5F2B-3938-4D37-BD45-5055FA0B8D7D}" type="slidenum">
              <a:rPr lang="en-US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2</a:t>
            </a:fld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829539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AFC5F2B-3938-4D37-BD45-5055FA0B8D7D}" type="slidenum">
              <a:rPr lang="en-US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4</a:t>
            </a:fld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253469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10EC59-92A8-49D9-A266-1F666DA847F6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1645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C187AC-FE14-432B-B657-8CCEE4CDB902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83876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69880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10EC59-92A8-49D9-A266-1F666DA847F6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2371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jpe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jp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e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244116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244440" y="6350400"/>
            <a:ext cx="244116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1495800" y="6095880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1495800" y="6350400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244440" y="6350400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78588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1069920" y="6095880"/>
            <a:ext cx="78588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1895400" y="6095880"/>
            <a:ext cx="78588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1895400" y="6350400"/>
            <a:ext cx="78588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1069920" y="6350400"/>
            <a:ext cx="78588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244440" y="6350400"/>
            <a:ext cx="78588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Firs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3048000" y="6095685"/>
            <a:ext cx="6096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22916" y="1631730"/>
            <a:ext cx="5026945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22916" y="4900141"/>
            <a:ext cx="5026945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</a:t>
            </a:r>
            <a:r>
              <a:rPr lang="es-ES" dirty="0" err="1"/>
              <a:t>click</a:t>
            </a:r>
            <a:r>
              <a:rPr lang="es-ES" dirty="0"/>
              <a:t> aquí para modificar el subtítulo</a:t>
            </a:r>
          </a:p>
        </p:txBody>
      </p:sp>
      <p:sp>
        <p:nvSpPr>
          <p:cNvPr id="13" name="Rectángulo 12"/>
          <p:cNvSpPr/>
          <p:nvPr userDrawn="1"/>
        </p:nvSpPr>
        <p:spPr>
          <a:xfrm>
            <a:off x="1" y="6095685"/>
            <a:ext cx="3048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15" name="Marcador de tex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244475" y="6095685"/>
            <a:ext cx="2441575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 err="1"/>
              <a:t>day</a:t>
            </a:r>
            <a:r>
              <a:rPr lang="es-ES" dirty="0"/>
              <a:t>/</a:t>
            </a:r>
            <a:r>
              <a:rPr lang="es-ES" dirty="0" err="1"/>
              <a:t>month</a:t>
            </a:r>
            <a:r>
              <a:rPr lang="es-ES" dirty="0"/>
              <a:t>/</a:t>
            </a:r>
            <a:r>
              <a:rPr lang="es-ES" dirty="0" err="1"/>
              <a:t>year</a:t>
            </a:r>
            <a:endParaRPr lang="es-ES" dirty="0"/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3722916" y="6095684"/>
            <a:ext cx="5026946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err="1"/>
              <a:t>Venue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065823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Gener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64803" y="1215072"/>
            <a:ext cx="8229598" cy="4833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09" y="6232144"/>
            <a:ext cx="1876425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4659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43252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</p:spPr>
        <p:txBody>
          <a:bodyPr anchor="ctr"/>
          <a:lstStyle>
            <a:lvl1pPr algn="ctr">
              <a:defRPr sz="6000" b="1">
                <a:latin typeface="+mn-lt"/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8925710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L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CuadroTexto 3"/>
          <p:cNvSpPr txBox="1"/>
          <p:nvPr userDrawn="1"/>
        </p:nvSpPr>
        <p:spPr>
          <a:xfrm>
            <a:off x="1991225" y="2636182"/>
            <a:ext cx="5161550" cy="901825"/>
          </a:xfrm>
          <a:prstGeom prst="rect">
            <a:avLst/>
          </a:prstGeom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7200" dirty="0">
                <a:solidFill>
                  <a:schemeClr val="bg1"/>
                </a:solidFill>
              </a:rPr>
              <a:t>THANK YOU!</a:t>
            </a:r>
          </a:p>
        </p:txBody>
      </p:sp>
      <p:sp>
        <p:nvSpPr>
          <p:cNvPr id="5" name="CuadroTexto 4"/>
          <p:cNvSpPr txBox="1"/>
          <p:nvPr userDrawn="1"/>
        </p:nvSpPr>
        <p:spPr>
          <a:xfrm>
            <a:off x="3360099" y="5922083"/>
            <a:ext cx="2407901" cy="534158"/>
          </a:xfrm>
          <a:prstGeom prst="rect">
            <a:avLst/>
          </a:prstGeom>
          <a:noFill/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3600" dirty="0">
                <a:solidFill>
                  <a:schemeClr val="bg1"/>
                </a:solidFill>
              </a:rPr>
              <a:t>www.bsc.es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10318" y="4101711"/>
            <a:ext cx="7323364" cy="688936"/>
          </a:xfrm>
          <a:prstGeom prst="rect">
            <a:avLst/>
          </a:prstGeom>
        </p:spPr>
        <p:txBody>
          <a:bodyPr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YOUR-EMAIL@bsc.es</a:t>
            </a:r>
          </a:p>
        </p:txBody>
      </p:sp>
    </p:spTree>
    <p:extLst>
      <p:ext uri="{BB962C8B-B14F-4D97-AF65-F5344CB8AC3E}">
        <p14:creationId xmlns:p14="http://schemas.microsoft.com/office/powerpoint/2010/main" val="24492864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ext-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1"/>
            <a:ext cx="9290050" cy="821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355514"/>
            <a:ext cx="533400" cy="502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26E41BC1-EA4B-43DE-AF28-BF5468703EF4}" type="slidenum">
              <a:rPr lang="en-US" altLang="en-US" sz="977">
                <a:solidFill>
                  <a:srgbClr val="23589C"/>
                </a:solidFill>
              </a:rPr>
              <a:pPr algn="r" eaLnBrk="1" hangingPunct="1"/>
              <a:t>‹Nr.›</a:t>
            </a:fld>
            <a:endParaRPr lang="en-US" altLang="en-US" sz="1758">
              <a:latin typeface="Calibri" pitchFamily="34" charset="0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1131"/>
            <a:ext cx="1936750" cy="567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6" y="122521"/>
            <a:ext cx="574675" cy="293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96876" y="141100"/>
            <a:ext cx="6191348" cy="680868"/>
          </a:xfrm>
          <a:prstGeom prst="rect">
            <a:avLst/>
          </a:prstGeom>
        </p:spPr>
        <p:txBody>
          <a:bodyPr/>
          <a:lstStyle>
            <a:lvl1pPr algn="l">
              <a:defRPr sz="2735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572000" y="3147612"/>
            <a:ext cx="4152900" cy="33063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72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6" y="962661"/>
            <a:ext cx="8329365" cy="5392853"/>
          </a:xfrm>
          <a:prstGeom prst="rect">
            <a:avLst/>
          </a:prstGeom>
        </p:spPr>
        <p:txBody>
          <a:bodyPr/>
          <a:lstStyle>
            <a:lvl1pPr>
              <a:defRPr sz="2345"/>
            </a:lvl1pPr>
            <a:lvl2pPr>
              <a:defRPr sz="1954"/>
            </a:lvl2pPr>
            <a:lvl3pPr>
              <a:defRPr sz="1758"/>
            </a:lvl3pPr>
            <a:lvl4pPr>
              <a:defRPr sz="1563"/>
            </a:lvl4pPr>
            <a:lvl5pPr>
              <a:defRPr sz="136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80085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0562C3D8-28EE-494B-A594-C3CEEE15DF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365126"/>
            <a:ext cx="7886700" cy="822652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14417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="" xmlns:a16="http://schemas.microsoft.com/office/drawing/2014/main" id="{98909327-CDB7-4F69-9809-B5841D54DF0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95414"/>
            <a:ext cx="7886700" cy="753898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F9C327"/>
              </a:buClr>
              <a:buFont typeface="Wingdings 3" panose="05040102010807070707" pitchFamily="18" charset="2"/>
              <a:buChar char="u"/>
              <a:defRPr sz="3200">
                <a:solidFill>
                  <a:srgbClr val="0E4878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fr-FR" dirty="0"/>
              <a:t>Cliquez pour ajouter un sous-titre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="" xmlns:a16="http://schemas.microsoft.com/office/drawing/2014/main" id="{2A8A7301-3683-4E4C-9EE0-AFFE158546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3581" y="6165133"/>
            <a:ext cx="1341379" cy="481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125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244440" y="5886720"/>
            <a:ext cx="2441160" cy="905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2441160" cy="48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1191240" cy="48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1495800" y="6095880"/>
            <a:ext cx="1191240" cy="48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3722760" y="1724040"/>
            <a:ext cx="5026680" cy="13716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244440" y="6350400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1495800" y="6095880"/>
            <a:ext cx="1191240" cy="48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1191240" cy="48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1495800" y="6095880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1495800" y="6350400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1495800" y="6095880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244440" y="6350400"/>
            <a:ext cx="244116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1"/>
          <p:cNvSpPr/>
          <p:nvPr/>
        </p:nvSpPr>
        <p:spPr>
          <a:xfrm>
            <a:off x="3048120" y="6095880"/>
            <a:ext cx="6095520" cy="48708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" name="PlaceHolder 2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90000" tIns="45000" rIns="90000" bIns="45000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5200" b="1" strike="noStrike" spc="-1">
                <a:solidFill>
                  <a:srgbClr val="00489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Click to edit Master title style</a:t>
            </a:r>
            <a:endParaRPr lang="en-US" sz="5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" name="CustomShape 3"/>
          <p:cNvSpPr/>
          <p:nvPr/>
        </p:nvSpPr>
        <p:spPr>
          <a:xfrm>
            <a:off x="0" y="6095880"/>
            <a:ext cx="3047760" cy="487080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PlaceHolder 4"/>
          <p:cNvSpPr>
            <a:spLocks noGrp="1"/>
          </p:cNvSpPr>
          <p:nvPr>
            <p:ph type="body"/>
          </p:nvPr>
        </p:nvSpPr>
        <p:spPr>
          <a:xfrm>
            <a:off x="244440" y="6095880"/>
            <a:ext cx="2441160" cy="48708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  <a:spcBef>
                <a:spcPts val="1001"/>
              </a:spcBef>
            </a:pPr>
            <a:r>
              <a:rPr lang="en-US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day/month/year</a:t>
            </a:r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3722760" y="6095520"/>
            <a:ext cx="5026680" cy="48708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en-US" sz="2400" b="0" strike="noStrike" spc="-1">
                <a:solidFill>
                  <a:srgbClr val="00489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Venue</a:t>
            </a:r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6316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897" r:id="rId2"/>
    <p:sldLayoutId id="2147483898" r:id="rId3"/>
    <p:sldLayoutId id="2147483899" r:id="rId4"/>
    <p:sldLayoutId id="2147483900" r:id="rId5"/>
    <p:sldLayoutId id="2147483912" r:id="rId6"/>
    <p:sldLayoutId id="2147483913" r:id="rId7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45.jpeg"/><Relationship Id="rId20" Type="http://schemas.openxmlformats.org/officeDocument/2006/relationships/image" Target="../media/image56.png"/><Relationship Id="rId10" Type="http://schemas.openxmlformats.org/officeDocument/2006/relationships/image" Target="../media/image46.jpeg"/><Relationship Id="rId11" Type="http://schemas.openxmlformats.org/officeDocument/2006/relationships/image" Target="../media/image47.png"/><Relationship Id="rId12" Type="http://schemas.openxmlformats.org/officeDocument/2006/relationships/image" Target="../media/image48.png"/><Relationship Id="rId13" Type="http://schemas.openxmlformats.org/officeDocument/2006/relationships/image" Target="../media/image49.png"/><Relationship Id="rId14" Type="http://schemas.openxmlformats.org/officeDocument/2006/relationships/image" Target="../media/image50.jpeg"/><Relationship Id="rId15" Type="http://schemas.openxmlformats.org/officeDocument/2006/relationships/image" Target="../media/image51.png"/><Relationship Id="rId16" Type="http://schemas.openxmlformats.org/officeDocument/2006/relationships/image" Target="../media/image52.png"/><Relationship Id="rId17" Type="http://schemas.openxmlformats.org/officeDocument/2006/relationships/image" Target="../media/image53.png"/><Relationship Id="rId18" Type="http://schemas.openxmlformats.org/officeDocument/2006/relationships/image" Target="../media/image54.png"/><Relationship Id="rId19" Type="http://schemas.openxmlformats.org/officeDocument/2006/relationships/image" Target="../media/image55.png"/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9.png"/><Relationship Id="rId4" Type="http://schemas.openxmlformats.org/officeDocument/2006/relationships/image" Target="../media/image40.png"/><Relationship Id="rId5" Type="http://schemas.openxmlformats.org/officeDocument/2006/relationships/image" Target="../media/image41.png"/><Relationship Id="rId6" Type="http://schemas.openxmlformats.org/officeDocument/2006/relationships/image" Target="../media/image42.png"/><Relationship Id="rId7" Type="http://schemas.openxmlformats.org/officeDocument/2006/relationships/image" Target="../media/image43.png"/><Relationship Id="rId8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sc.es/ess" TargetMode="External"/><Relationship Id="rId4" Type="http://schemas.openxmlformats.org/officeDocument/2006/relationships/image" Target="../media/image57.png"/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58.png"/><Relationship Id="rId5" Type="http://schemas.openxmlformats.org/officeDocument/2006/relationships/image" Target="../media/image59.png"/><Relationship Id="rId6" Type="http://schemas.openxmlformats.org/officeDocument/2006/relationships/image" Target="../media/image60.png"/><Relationship Id="rId7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4" Type="http://schemas.openxmlformats.org/officeDocument/2006/relationships/image" Target="../media/image11.jpg"/><Relationship Id="rId5" Type="http://schemas.openxmlformats.org/officeDocument/2006/relationships/image" Target="../media/image12.jpeg"/><Relationship Id="rId6" Type="http://schemas.openxmlformats.org/officeDocument/2006/relationships/hyperlink" Target="https://www.med-gold.eu/" TargetMode="External"/><Relationship Id="rId7" Type="http://schemas.openxmlformats.org/officeDocument/2006/relationships/image" Target="../media/image13.png"/><Relationship Id="rId8" Type="http://schemas.openxmlformats.org/officeDocument/2006/relationships/image" Target="../media/image14.png"/><Relationship Id="rId9" Type="http://schemas.openxmlformats.org/officeDocument/2006/relationships/image" Target="../media/image15.png"/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jpeg"/><Relationship Id="rId6" Type="http://schemas.openxmlformats.org/officeDocument/2006/relationships/image" Target="../media/image20.png"/><Relationship Id="rId7" Type="http://schemas.openxmlformats.org/officeDocument/2006/relationships/image" Target="../media/image21.png"/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11" Type="http://schemas.openxmlformats.org/officeDocument/2006/relationships/diagramQuickStyle" Target="../diagrams/quickStyle2.xml"/><Relationship Id="rId12" Type="http://schemas.openxmlformats.org/officeDocument/2006/relationships/diagramColors" Target="../diagrams/colors2.xml"/><Relationship Id="rId13" Type="http://schemas.microsoft.com/office/2007/relationships/diagramDrawing" Target="../diagrams/drawing2.xml"/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8" Type="http://schemas.openxmlformats.org/officeDocument/2006/relationships/image" Target="../media/image23.png"/><Relationship Id="rId9" Type="http://schemas.openxmlformats.org/officeDocument/2006/relationships/diagramData" Target="../diagrams/data2.xml"/><Relationship Id="rId10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6" Type="http://schemas.openxmlformats.org/officeDocument/2006/relationships/image" Target="../media/image30.png"/><Relationship Id="rId7" Type="http://schemas.openxmlformats.org/officeDocument/2006/relationships/image" Target="../media/image31.png"/><Relationship Id="rId8" Type="http://schemas.openxmlformats.org/officeDocument/2006/relationships/image" Target="../media/image32.png"/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4" Type="http://schemas.openxmlformats.org/officeDocument/2006/relationships/diagramLayout" Target="../diagrams/layout3.xml"/><Relationship Id="rId5" Type="http://schemas.openxmlformats.org/officeDocument/2006/relationships/diagramQuickStyle" Target="../diagrams/quickStyle3.xml"/><Relationship Id="rId6" Type="http://schemas.openxmlformats.org/officeDocument/2006/relationships/diagramColors" Target="../diagrams/colors3.xml"/><Relationship Id="rId7" Type="http://schemas.microsoft.com/office/2007/relationships/diagramDrawing" Target="../diagrams/drawing3.xml"/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35.jpeg"/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4" Type="http://schemas.openxmlformats.org/officeDocument/2006/relationships/image" Target="../media/image38.png"/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TextShape 3"/>
          <p:cNvSpPr txBox="1"/>
          <p:nvPr/>
        </p:nvSpPr>
        <p:spPr>
          <a:xfrm>
            <a:off x="244440" y="6095880"/>
            <a:ext cx="2441160" cy="4870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r>
              <a:rPr lang="en-US" sz="24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19</a:t>
            </a:r>
            <a:r>
              <a:rPr lang="en-US" sz="2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/10/2018</a:t>
            </a:r>
            <a:endParaRPr lang="en-US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33" name="TextShape 4"/>
          <p:cNvSpPr txBox="1"/>
          <p:nvPr/>
        </p:nvSpPr>
        <p:spPr>
          <a:xfrm>
            <a:off x="4050480" y="6095520"/>
            <a:ext cx="5026680" cy="4870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r>
              <a:rPr lang="en-US" sz="20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11 </a:t>
            </a:r>
            <a:r>
              <a:rPr lang="en-US" sz="2000" b="1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Congreso</a:t>
            </a:r>
            <a:r>
              <a:rPr lang="en-US" sz="20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000" b="1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Internacional</a:t>
            </a:r>
            <a:r>
              <a:rPr lang="en-US" sz="20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AEC</a:t>
            </a:r>
            <a:endParaRPr lang="en-US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" name="Título 3"/>
          <p:cNvSpPr txBox="1">
            <a:spLocks/>
          </p:cNvSpPr>
          <p:nvPr/>
        </p:nvSpPr>
        <p:spPr>
          <a:xfrm>
            <a:off x="3722147" y="1621339"/>
            <a:ext cx="5002305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200" b="1" kern="1200">
                <a:solidFill>
                  <a:srgbClr val="004890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400" dirty="0" smtClean="0"/>
              <a:t>Climate services for the Mediterranean food security</a:t>
            </a:r>
            <a:endParaRPr kumimoji="0" lang="es-ES" sz="4400" b="1" i="0" u="none" strike="noStrike" kern="1200" cap="none" spc="0" normalizeH="0" baseline="0" noProof="0" dirty="0">
              <a:ln>
                <a:noFill/>
              </a:ln>
              <a:solidFill>
                <a:srgbClr val="004890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8" name="Subtítulo 4"/>
          <p:cNvSpPr txBox="1">
            <a:spLocks/>
          </p:cNvSpPr>
          <p:nvPr/>
        </p:nvSpPr>
        <p:spPr>
          <a:xfrm>
            <a:off x="3293120" y="4574974"/>
            <a:ext cx="5713401" cy="1215736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sz="2400" b="1" dirty="0" smtClean="0">
                <a:solidFill>
                  <a:sysClr val="windowText" lastClr="000000"/>
                </a:solidFill>
                <a:latin typeface="Calibri" panose="020F0502020204030204"/>
              </a:rPr>
              <a:t>Nube González-</a:t>
            </a:r>
            <a:r>
              <a:rPr lang="es-ES" sz="2400" b="1" dirty="0" err="1" smtClean="0">
                <a:solidFill>
                  <a:sysClr val="windowText" lastClr="000000"/>
                </a:solidFill>
                <a:latin typeface="Calibri" panose="020F0502020204030204"/>
              </a:rPr>
              <a:t>Reviriego</a:t>
            </a:r>
            <a:r>
              <a:rPr lang="es-ES" sz="2400" dirty="0" smtClean="0">
                <a:solidFill>
                  <a:sysClr val="windowText" lastClr="000000"/>
                </a:solidFill>
                <a:latin typeface="Calibri" panose="020F0502020204030204"/>
              </a:rPr>
              <a:t>, M. Terrado, R. Marcos, B. </a:t>
            </a:r>
            <a:r>
              <a:rPr lang="es-ES" sz="2400" dirty="0" err="1" smtClean="0">
                <a:solidFill>
                  <a:sysClr val="windowText" lastClr="000000"/>
                </a:solidFill>
                <a:latin typeface="Calibri" panose="020F0502020204030204"/>
              </a:rPr>
              <a:t>Solaraju</a:t>
            </a:r>
            <a:r>
              <a:rPr lang="es-ES" sz="2400" dirty="0" smtClean="0">
                <a:solidFill>
                  <a:sysClr val="windowText" lastClr="000000"/>
                </a:solidFill>
                <a:latin typeface="Calibri" panose="020F0502020204030204"/>
              </a:rPr>
              <a:t>, A. Manrique, A. </a:t>
            </a:r>
            <a:r>
              <a:rPr lang="es-ES" sz="2400" dirty="0" err="1" smtClean="0">
                <a:solidFill>
                  <a:sysClr val="windowText" lastClr="000000"/>
                </a:solidFill>
                <a:latin typeface="Calibri" panose="020F0502020204030204"/>
              </a:rPr>
              <a:t>Soret</a:t>
            </a:r>
            <a:r>
              <a:rPr lang="es-ES" sz="2400" dirty="0" smtClean="0">
                <a:solidFill>
                  <a:sysClr val="windowText" lastClr="000000"/>
                </a:solidFill>
                <a:latin typeface="Calibri" panose="020F0502020204030204"/>
              </a:rPr>
              <a:t> and F.J. Doblas-Reyes</a:t>
            </a:r>
            <a:r>
              <a:rPr kumimoji="0" lang="es-ES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/>
          <a:srcRect l="14196" r="14812"/>
          <a:stretch/>
        </p:blipFill>
        <p:spPr>
          <a:xfrm>
            <a:off x="7874043" y="5894727"/>
            <a:ext cx="939799" cy="9359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RESILIENCE </a:t>
            </a:r>
            <a:r>
              <a:rPr lang="es-ES" dirty="0" err="1" smtClean="0"/>
              <a:t>tool</a:t>
            </a:r>
            <a:r>
              <a:rPr lang="es-ES" dirty="0" smtClean="0"/>
              <a:t>: </a:t>
            </a:r>
            <a:r>
              <a:rPr lang="es-ES" dirty="0" err="1"/>
              <a:t>operational</a:t>
            </a:r>
            <a:r>
              <a:rPr lang="es-ES" dirty="0"/>
              <a:t> </a:t>
            </a:r>
            <a:r>
              <a:rPr lang="es-ES" dirty="0" err="1" smtClean="0"/>
              <a:t>predictions</a:t>
            </a:r>
            <a:endParaRPr lang="es-E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4247"/>
            <a:ext cx="4753638" cy="333640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917202"/>
            <a:ext cx="9144000" cy="194079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67351"/>
            <a:ext cx="4753638" cy="86689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3638" y="967351"/>
            <a:ext cx="801419" cy="394985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975841" y="1105877"/>
            <a:ext cx="272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smtClean="0">
                <a:solidFill>
                  <a:schemeClr val="accent1"/>
                </a:solidFill>
              </a:rPr>
              <a:t>www.bsc.es/ess/resilience</a:t>
            </a:r>
            <a:endParaRPr lang="en-US" b="1" dirty="0">
              <a:solidFill>
                <a:schemeClr val="accent1"/>
              </a:solidFill>
            </a:endParaRPr>
          </a:p>
        </p:txBody>
      </p:sp>
      <p:pic>
        <p:nvPicPr>
          <p:cNvPr id="17" name="Picture 29" descr="https://www.awstruepower.com/assets/logo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4608" y="4251994"/>
            <a:ext cx="1264934" cy="240576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6"/>
          <p:cNvPicPr/>
          <p:nvPr/>
        </p:nvPicPr>
        <p:blipFill>
          <a:blip r:embed="rId8"/>
          <a:stretch>
            <a:fillRect/>
          </a:stretch>
        </p:blipFill>
        <p:spPr>
          <a:xfrm>
            <a:off x="7312785" y="4235910"/>
            <a:ext cx="877013" cy="251129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pic>
        <p:nvPicPr>
          <p:cNvPr id="19" name="Picture 4"/>
          <p:cNvPicPr/>
          <p:nvPr/>
        </p:nvPicPr>
        <p:blipFill>
          <a:blip r:embed="rId9"/>
          <a:srcRect t="9262" r="26315"/>
          <a:stretch>
            <a:fillRect/>
          </a:stretch>
        </p:blipFill>
        <p:spPr>
          <a:xfrm>
            <a:off x="8061541" y="2895756"/>
            <a:ext cx="1082459" cy="450632"/>
          </a:xfrm>
          <a:prstGeom prst="rect">
            <a:avLst/>
          </a:prstGeom>
          <a:ln>
            <a:noFill/>
          </a:ln>
        </p:spPr>
      </p:pic>
      <p:pic>
        <p:nvPicPr>
          <p:cNvPr id="20" name="Picture 6"/>
          <p:cNvPicPr/>
          <p:nvPr/>
        </p:nvPicPr>
        <p:blipFill>
          <a:blip r:embed="rId10"/>
          <a:srcRect l="10687" t="17748" r="11487" b="13160"/>
          <a:stretch>
            <a:fillRect/>
          </a:stretch>
        </p:blipFill>
        <p:spPr>
          <a:xfrm>
            <a:off x="5667628" y="2886477"/>
            <a:ext cx="768684" cy="431263"/>
          </a:xfrm>
          <a:prstGeom prst="rect">
            <a:avLst/>
          </a:prstGeom>
          <a:ln>
            <a:noFill/>
          </a:ln>
        </p:spPr>
      </p:pic>
      <p:pic>
        <p:nvPicPr>
          <p:cNvPr id="21" name="Imagen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08520" y="3515715"/>
            <a:ext cx="970007" cy="392351"/>
          </a:xfrm>
          <a:prstGeom prst="rect">
            <a:avLst/>
          </a:prstGeom>
        </p:spPr>
      </p:pic>
      <p:pic>
        <p:nvPicPr>
          <p:cNvPr id="22" name="Picture 10"/>
          <p:cNvPicPr/>
          <p:nvPr/>
        </p:nvPicPr>
        <p:blipFill>
          <a:blip r:embed="rId12"/>
          <a:stretch>
            <a:fillRect/>
          </a:stretch>
        </p:blipFill>
        <p:spPr>
          <a:xfrm>
            <a:off x="6678875" y="3051494"/>
            <a:ext cx="1084223" cy="173319"/>
          </a:xfrm>
          <a:prstGeom prst="rect">
            <a:avLst/>
          </a:prstGeom>
          <a:ln>
            <a:noFill/>
          </a:ln>
        </p:spPr>
      </p:pic>
      <p:pic>
        <p:nvPicPr>
          <p:cNvPr id="23" name="Picture 17" descr="https://encrypted-tbn3.gstatic.com/images?q=tbn:ANd9GcQ85hJuiPz2ZRFqwUVOjvtgPZC9rCrFn5yA6TBFw71Hx16jl3G3_Q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8321" y="3575050"/>
            <a:ext cx="1149494" cy="383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0" descr="Image result for general electrics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2887" y="3505134"/>
            <a:ext cx="442991" cy="442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6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291" y="4144680"/>
            <a:ext cx="384714" cy="384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3260" y="1581556"/>
            <a:ext cx="717311" cy="720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pic>
        <p:nvPicPr>
          <p:cNvPr id="27" name="Picture 9"/>
          <p:cNvPicPr>
            <a:picLocks noChangeAspect="1" noChangeArrowheads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25758" y="1591082"/>
            <a:ext cx="687733" cy="612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pic>
        <p:nvPicPr>
          <p:cNvPr id="28" name="Picture 11"/>
          <p:cNvPicPr>
            <a:picLocks noChangeAspect="1" noChangeArrowheads="1"/>
          </p:cNvPicPr>
          <p:nvPr/>
        </p:nvPicPr>
        <p:blipFill rotWithShape="1"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089" r="10499" b="17649"/>
          <a:stretch/>
        </p:blipFill>
        <p:spPr bwMode="auto">
          <a:xfrm>
            <a:off x="7029447" y="1591082"/>
            <a:ext cx="628650" cy="62257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pic>
        <p:nvPicPr>
          <p:cNvPr id="30" name="Picture 10"/>
          <p:cNvPicPr>
            <a:picLocks noChangeAspect="1" noChangeArrowheads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067" r="11519"/>
          <a:stretch/>
        </p:blipFill>
        <p:spPr bwMode="auto">
          <a:xfrm>
            <a:off x="7681915" y="1591082"/>
            <a:ext cx="652463" cy="60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6"/>
          <p:cNvPicPr>
            <a:picLocks noChangeAspect="1" noChangeArrowheads="1"/>
          </p:cNvPicPr>
          <p:nvPr/>
        </p:nvPicPr>
        <p:blipFill rotWithShape="1"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" r="6811"/>
          <a:stretch/>
        </p:blipFill>
        <p:spPr bwMode="auto">
          <a:xfrm>
            <a:off x="8382835" y="1562504"/>
            <a:ext cx="651626" cy="6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Text Box 49"/>
          <p:cNvSpPr txBox="1">
            <a:spLocks noChangeArrowheads="1"/>
          </p:cNvSpPr>
          <p:nvPr/>
        </p:nvSpPr>
        <p:spPr bwMode="auto">
          <a:xfrm>
            <a:off x="7817162" y="4604885"/>
            <a:ext cx="1499804" cy="279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pitchFamily="32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pitchFamily="32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pitchFamily="32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pitchFamily="32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pitchFamily="32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pitchFamily="32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pitchFamily="32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pitchFamily="32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pitchFamily="32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s-ES" altLang="en-US" sz="1200" i="1" dirty="0">
                <a:solidFill>
                  <a:srgbClr val="004890"/>
                </a:solidFill>
              </a:rPr>
              <a:t>and more…</a:t>
            </a:r>
          </a:p>
        </p:txBody>
      </p:sp>
    </p:spTree>
    <p:extLst>
      <p:ext uri="{BB962C8B-B14F-4D97-AF65-F5344CB8AC3E}">
        <p14:creationId xmlns:p14="http://schemas.microsoft.com/office/powerpoint/2010/main" val="608064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</p:spPr>
        <p:txBody>
          <a:bodyPr/>
          <a:lstStyle/>
          <a:p>
            <a:r>
              <a:rPr lang="es-ES" dirty="0" err="1" smtClean="0"/>
              <a:t>Climate</a:t>
            </a:r>
            <a:r>
              <a:rPr lang="es-ES" dirty="0" smtClean="0"/>
              <a:t> </a:t>
            </a:r>
            <a:r>
              <a:rPr lang="es-ES" dirty="0" err="1" smtClean="0"/>
              <a:t>Services</a:t>
            </a:r>
            <a:r>
              <a:rPr lang="es-ES" dirty="0" smtClean="0"/>
              <a:t> </a:t>
            </a:r>
            <a:r>
              <a:rPr lang="es-ES" dirty="0" err="1" smtClean="0"/>
              <a:t>developed</a:t>
            </a:r>
            <a:r>
              <a:rPr lang="es-ES" dirty="0" smtClean="0"/>
              <a:t> </a:t>
            </a:r>
            <a:r>
              <a:rPr lang="es-ES" dirty="0" err="1" smtClean="0"/>
              <a:t>by</a:t>
            </a:r>
            <a:r>
              <a:rPr lang="es-ES" dirty="0" smtClean="0"/>
              <a:t> ESS</a:t>
            </a:r>
            <a:endParaRPr lang="es-ES" dirty="0"/>
          </a:p>
        </p:txBody>
      </p:sp>
      <p:sp>
        <p:nvSpPr>
          <p:cNvPr id="50" name="49 CuadroTexto"/>
          <p:cNvSpPr txBox="1"/>
          <p:nvPr/>
        </p:nvSpPr>
        <p:spPr>
          <a:xfrm>
            <a:off x="3628572" y="840618"/>
            <a:ext cx="19020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>
                <a:ln>
                  <a:noFill/>
                </a:ln>
                <a:solidFill>
                  <a:srgbClr val="124484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3"/>
              </a:rPr>
              <a:t>www.bsc.es/ess</a:t>
            </a:r>
            <a:r>
              <a:rPr kumimoji="0" lang="es-ES" sz="2000" b="0" i="0" u="none" strike="noStrike" kern="1200" cap="none" spc="0" normalizeH="0" baseline="0" noProof="0">
                <a:ln>
                  <a:noFill/>
                </a:ln>
                <a:solidFill>
                  <a:srgbClr val="124484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 l="5979" t="13263" r="5362" b="5286"/>
          <a:stretch>
            <a:fillRect/>
          </a:stretch>
        </p:blipFill>
        <p:spPr bwMode="auto">
          <a:xfrm>
            <a:off x="-112540" y="1384774"/>
            <a:ext cx="9326880" cy="4817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3901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0" name="TextShape 1"/>
          <p:cNvSpPr txBox="1"/>
          <p:nvPr/>
        </p:nvSpPr>
        <p:spPr>
          <a:xfrm>
            <a:off x="3381674" y="1624752"/>
            <a:ext cx="5026680" cy="21366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n-US" sz="6000" b="1" strike="noStrike" spc="-1" dirty="0">
                <a:solidFill>
                  <a:srgbClr val="00489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Thank </a:t>
            </a:r>
            <a:r>
              <a:rPr lang="en-US" sz="6000" b="1" strike="noStrike" spc="-1" dirty="0" smtClean="0">
                <a:solidFill>
                  <a:srgbClr val="00489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you! </a:t>
            </a:r>
            <a:r>
              <a:rPr lang="es-ES" sz="6000" b="0" strike="noStrike" spc="-1" dirty="0" smtClean="0">
                <a:solidFill>
                  <a:srgbClr val="00489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Q</a:t>
            </a:r>
            <a:r>
              <a:rPr lang="en-US" sz="6000" b="0" strike="noStrike" spc="-1" dirty="0" err="1" smtClean="0">
                <a:solidFill>
                  <a:srgbClr val="00489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uestions</a:t>
            </a:r>
            <a:r>
              <a:rPr lang="en-US" sz="6000" b="0" strike="noStrike" spc="-1" dirty="0" smtClean="0">
                <a:solidFill>
                  <a:srgbClr val="00489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? </a:t>
            </a:r>
            <a:endParaRPr lang="en-US" sz="6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531" name="TextShape 2"/>
          <p:cNvSpPr txBox="1"/>
          <p:nvPr/>
        </p:nvSpPr>
        <p:spPr>
          <a:xfrm>
            <a:off x="3603240" y="6107400"/>
            <a:ext cx="4569480" cy="4640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n-US" sz="2800" spc="-1" dirty="0" err="1">
                <a:solidFill>
                  <a:srgbClr val="00489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nube.gonzalez</a:t>
            </a:r>
            <a:r>
              <a:rPr lang="en-US" sz="2800" b="0" strike="noStrike" spc="-1" dirty="0" err="1">
                <a:solidFill>
                  <a:srgbClr val="00489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@bsc.es</a:t>
            </a:r>
            <a:endParaRPr lang="en-US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" name="Marcador de contenido 7" descr="MED-GOLD_LOGO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9" r="56"/>
          <a:stretch/>
        </p:blipFill>
        <p:spPr>
          <a:xfrm>
            <a:off x="3278200" y="4218351"/>
            <a:ext cx="875771" cy="936000"/>
          </a:xfrm>
          <a:prstGeom prst="rect">
            <a:avLst/>
          </a:prstGeom>
        </p:spPr>
      </p:pic>
      <p:pic>
        <p:nvPicPr>
          <p:cNvPr id="5" name="Picture 4" descr="VISCA - Vineyards Integrated Smart Climate Application"/>
          <p:cNvPicPr>
            <a:picLocks noChangeAspect="1" noChangeArrowheads="1"/>
          </p:cNvPicPr>
          <p:nvPr/>
        </p:nvPicPr>
        <p:blipFill rotWithShape="1">
          <a:blip r:embed="rId3" cstate="print"/>
          <a:srcRect r="19218"/>
          <a:stretch/>
        </p:blipFill>
        <p:spPr bwMode="auto">
          <a:xfrm>
            <a:off x="4212412" y="4216552"/>
            <a:ext cx="1464756" cy="899999"/>
          </a:xfrm>
          <a:prstGeom prst="rect">
            <a:avLst/>
          </a:prstGeom>
          <a:noFill/>
        </p:spPr>
      </p:pic>
      <p:sp>
        <p:nvSpPr>
          <p:cNvPr id="8" name="TextBox 115"/>
          <p:cNvSpPr txBox="1"/>
          <p:nvPr/>
        </p:nvSpPr>
        <p:spPr>
          <a:xfrm>
            <a:off x="24372017" y="40410404"/>
            <a:ext cx="14638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HIATUS</a:t>
            </a:r>
            <a:endParaRPr lang="en-GB" sz="2800" b="1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0" name="TextBox 115"/>
          <p:cNvSpPr txBox="1"/>
          <p:nvPr/>
        </p:nvSpPr>
        <p:spPr>
          <a:xfrm>
            <a:off x="24524417" y="40562804"/>
            <a:ext cx="14638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HIATUS</a:t>
            </a:r>
            <a:endParaRPr lang="en-GB" sz="2800" b="1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6" name="Imagen 5" descr="JRC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263" y="4479378"/>
            <a:ext cx="1501461" cy="647998"/>
          </a:xfrm>
          <a:prstGeom prst="rect">
            <a:avLst/>
          </a:prstGeom>
        </p:spPr>
      </p:pic>
      <p:pic>
        <p:nvPicPr>
          <p:cNvPr id="9" name="Imagen 8" descr="EUflag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2016" y="5253776"/>
            <a:ext cx="975208" cy="648000"/>
          </a:xfrm>
          <a:prstGeom prst="rect">
            <a:avLst/>
          </a:prstGeom>
        </p:spPr>
      </p:pic>
      <p:pic>
        <p:nvPicPr>
          <p:cNvPr id="11" name="Imagen 10" descr="Hiatus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1860" y="4546774"/>
            <a:ext cx="1469136" cy="524256"/>
          </a:xfrm>
          <a:prstGeom prst="rect">
            <a:avLst/>
          </a:prstGeom>
        </p:spPr>
      </p:pic>
      <p:pic>
        <p:nvPicPr>
          <p:cNvPr id="12" name="Imagen 11" descr="mineco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220" y="5208008"/>
            <a:ext cx="2236945" cy="719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</a:t>
            </a:r>
            <a:r>
              <a:rPr lang="en-GB" dirty="0" smtClean="0"/>
              <a:t>limate services for olive oil, wine and pasta</a:t>
            </a:r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6640" y="2779776"/>
            <a:ext cx="1950720" cy="129844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2"/>
          <a:stretch/>
        </p:blipFill>
        <p:spPr>
          <a:xfrm>
            <a:off x="23728" y="2062126"/>
            <a:ext cx="5921497" cy="4057650"/>
          </a:xfrm>
          <a:prstGeom prst="rect">
            <a:avLst/>
          </a:prstGeom>
        </p:spPr>
      </p:pic>
      <p:pic>
        <p:nvPicPr>
          <p:cNvPr id="2" name="Imagen 1" descr="brooke-lark-176364-unsplash.jpg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43" b="28689"/>
          <a:stretch/>
        </p:blipFill>
        <p:spPr>
          <a:xfrm>
            <a:off x="4497171" y="1320893"/>
            <a:ext cx="4611227" cy="4071475"/>
          </a:xfrm>
          <a:prstGeom prst="rect">
            <a:avLst/>
          </a:prstGeom>
        </p:spPr>
      </p:pic>
      <p:pic>
        <p:nvPicPr>
          <p:cNvPr id="6" name="Picture 6" descr="MED-GOLD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169111" y="40218787"/>
            <a:ext cx="1656000" cy="844901"/>
          </a:xfrm>
          <a:prstGeom prst="rect">
            <a:avLst/>
          </a:prstGeom>
          <a:noFill/>
        </p:spPr>
      </p:pic>
      <p:pic>
        <p:nvPicPr>
          <p:cNvPr id="7" name="Picture 6" descr="MED-GOLD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321511" y="40371187"/>
            <a:ext cx="1656000" cy="844901"/>
          </a:xfrm>
          <a:prstGeom prst="rect">
            <a:avLst/>
          </a:prstGeom>
          <a:noFill/>
        </p:spPr>
      </p:pic>
      <p:pic>
        <p:nvPicPr>
          <p:cNvPr id="8" name="Marcador de contenido 7" descr="MED-GOLD_LOGO.png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9" r="56"/>
          <a:stretch/>
        </p:blipFill>
        <p:spPr>
          <a:xfrm>
            <a:off x="6337743" y="5499898"/>
            <a:ext cx="875771" cy="936000"/>
          </a:xfrm>
          <a:prstGeom prst="rect">
            <a:avLst/>
          </a:prstGeom>
        </p:spPr>
      </p:pic>
      <p:pic>
        <p:nvPicPr>
          <p:cNvPr id="9" name="Picture 4" descr="VISCA - Vineyards Integrated Smart Climate Application"/>
          <p:cNvPicPr>
            <a:picLocks noChangeAspect="1" noChangeArrowheads="1"/>
          </p:cNvPicPr>
          <p:nvPr/>
        </p:nvPicPr>
        <p:blipFill rotWithShape="1">
          <a:blip r:embed="rId9" cstate="print"/>
          <a:srcRect r="19218"/>
          <a:stretch/>
        </p:blipFill>
        <p:spPr bwMode="auto">
          <a:xfrm>
            <a:off x="7271955" y="5498099"/>
            <a:ext cx="1464756" cy="8999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4010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Co-development of the climate service</a:t>
            </a:r>
            <a:endParaRPr lang="en-GB" dirty="0"/>
          </a:p>
        </p:txBody>
      </p:sp>
      <p:sp>
        <p:nvSpPr>
          <p:cNvPr id="4" name="Elipse 3"/>
          <p:cNvSpPr>
            <a:spLocks noChangeAspect="1"/>
          </p:cNvSpPr>
          <p:nvPr/>
        </p:nvSpPr>
        <p:spPr>
          <a:xfrm>
            <a:off x="625525" y="1303702"/>
            <a:ext cx="3349473" cy="3383979"/>
          </a:xfrm>
          <a:prstGeom prst="ellipse">
            <a:avLst/>
          </a:prstGeom>
          <a:blipFill rotWithShape="1">
            <a:blip r:embed="rId2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" name="Elipse 4"/>
          <p:cNvSpPr>
            <a:spLocks noChangeAspect="1"/>
          </p:cNvSpPr>
          <p:nvPr/>
        </p:nvSpPr>
        <p:spPr>
          <a:xfrm>
            <a:off x="5356412" y="1218282"/>
            <a:ext cx="2919692" cy="3523647"/>
          </a:xfrm>
          <a:prstGeom prst="ellipse">
            <a:avLst/>
          </a:prstGeom>
          <a:blipFill rotWithShape="1">
            <a:blip r:embed="rId3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3" name="CuadroTexto 12"/>
          <p:cNvSpPr txBox="1"/>
          <p:nvPr/>
        </p:nvSpPr>
        <p:spPr>
          <a:xfrm>
            <a:off x="229900" y="4675099"/>
            <a:ext cx="45104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Involvement </a:t>
            </a:r>
            <a:r>
              <a:rPr lang="en-GB" b="1" dirty="0" smtClean="0"/>
              <a:t>of users </a:t>
            </a:r>
            <a:r>
              <a:rPr lang="en-GB" b="1" dirty="0"/>
              <a:t>as project </a:t>
            </a:r>
            <a:r>
              <a:rPr lang="en-GB" b="1" dirty="0" smtClean="0"/>
              <a:t>partners</a:t>
            </a:r>
            <a:endParaRPr lang="en-GB" dirty="0" smtClean="0"/>
          </a:p>
          <a:p>
            <a:pPr marL="285750" lvl="0" indent="-285750">
              <a:buFont typeface="Arial"/>
              <a:buChar char="•"/>
            </a:pPr>
            <a:r>
              <a:rPr lang="en-GB" dirty="0" smtClean="0"/>
              <a:t>They </a:t>
            </a:r>
            <a:r>
              <a:rPr lang="en-GB" dirty="0"/>
              <a:t>should represent the sectorial expertise</a:t>
            </a:r>
            <a:r>
              <a:rPr lang="en-GB" dirty="0" smtClean="0"/>
              <a:t>.</a:t>
            </a:r>
          </a:p>
          <a:p>
            <a:pPr marL="285750" indent="-285750">
              <a:buFont typeface="Arial"/>
              <a:buChar char="•"/>
            </a:pPr>
            <a:r>
              <a:rPr lang="en-GB" dirty="0"/>
              <a:t>Their feedback will contribute to the co-development of the service</a:t>
            </a:r>
            <a:r>
              <a:rPr lang="en-GB" dirty="0" smtClean="0"/>
              <a:t>.</a:t>
            </a:r>
          </a:p>
        </p:txBody>
      </p:sp>
      <p:sp>
        <p:nvSpPr>
          <p:cNvPr id="16" name="Rectángulo 15"/>
          <p:cNvSpPr/>
          <p:nvPr/>
        </p:nvSpPr>
        <p:spPr>
          <a:xfrm>
            <a:off x="5262906" y="4656717"/>
            <a:ext cx="372508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ea typeface="Roboto" panose="02000000000000000000" pitchFamily="2" charset="0"/>
              </a:rPr>
              <a:t>User engagement in early stages of the service is crucial</a:t>
            </a:r>
            <a:r>
              <a:rPr lang="es-ES" b="1" dirty="0" smtClean="0">
                <a:ea typeface="Roboto" panose="02000000000000000000" pitchFamily="2" charset="0"/>
              </a:rPr>
              <a:t>…</a:t>
            </a:r>
            <a:endParaRPr lang="en-GB" dirty="0" smtClean="0">
              <a:solidFill>
                <a:schemeClr val="tx1">
                  <a:lumMod val="75000"/>
                  <a:lumOff val="25000"/>
                </a:schemeClr>
              </a:solidFill>
              <a:ea typeface="Roboto" panose="02000000000000000000" pitchFamily="2" charset="0"/>
            </a:endParaRPr>
          </a:p>
          <a:p>
            <a:pPr marL="285750" lvl="0" indent="-285750">
              <a:buFont typeface="Arial"/>
              <a:buChar char="•"/>
            </a:pPr>
            <a:r>
              <a:rPr lang="en-GB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Roboto" panose="02000000000000000000" pitchFamily="2" charset="0"/>
              </a:rPr>
              <a:t>To 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ea typeface="Roboto" panose="02000000000000000000" pitchFamily="2" charset="0"/>
              </a:rPr>
              <a:t>understand the user </a:t>
            </a:r>
            <a:r>
              <a:rPr lang="en-GB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Roboto" panose="02000000000000000000" pitchFamily="2" charset="0"/>
              </a:rPr>
              <a:t>chain</a:t>
            </a:r>
          </a:p>
          <a:p>
            <a:pPr marL="285750" indent="-285750">
              <a:buFont typeface="Arial"/>
              <a:buChar char="•"/>
            </a:pP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  <a:ea typeface="Roboto" panose="02000000000000000000" pitchFamily="2" charset="0"/>
              </a:rPr>
              <a:t>T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ea typeface="Roboto" panose="02000000000000000000" pitchFamily="2" charset="0"/>
              </a:rPr>
              <a:t>o understand the sectorial </a:t>
            </a:r>
            <a:r>
              <a:rPr lang="en-GB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Roboto" panose="02000000000000000000" pitchFamily="2" charset="0"/>
              </a:rPr>
              <a:t>needs</a:t>
            </a:r>
          </a:p>
          <a:p>
            <a:pPr marL="285750" lvl="0" indent="-285750">
              <a:buFont typeface="Arial"/>
              <a:buChar char="•"/>
            </a:pP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  <a:ea typeface="Roboto" panose="02000000000000000000" pitchFamily="2" charset="0"/>
              </a:rPr>
              <a:t>T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ea typeface="Roboto" panose="02000000000000000000" pitchFamily="2" charset="0"/>
              </a:rPr>
              <a:t>o co-develop the </a:t>
            </a:r>
            <a:r>
              <a:rPr lang="en-GB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Roboto" panose="02000000000000000000" pitchFamily="2" charset="0"/>
              </a:rPr>
              <a:t>service</a:t>
            </a:r>
            <a:endParaRPr lang="en-US" dirty="0" smtClean="0"/>
          </a:p>
        </p:txBody>
      </p:sp>
      <p:pic>
        <p:nvPicPr>
          <p:cNvPr id="19" name="Imagen 9" descr="Sogrape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094" y="6149042"/>
            <a:ext cx="1147871" cy="756000"/>
          </a:xfrm>
          <a:prstGeom prst="rect">
            <a:avLst/>
          </a:prstGeom>
        </p:spPr>
      </p:pic>
      <p:pic>
        <p:nvPicPr>
          <p:cNvPr id="20" name="Picture 8" descr="https://upload.wikimedia.org/wikipedia/ca/d/d2/Logo_codorniu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7358" y="6438057"/>
            <a:ext cx="997337" cy="34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1364" y="6274552"/>
            <a:ext cx="997336" cy="504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" descr="Image result for mastroberardino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4050" y="6415765"/>
            <a:ext cx="1048535" cy="359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85019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Interaction with users</a:t>
            </a:r>
            <a:endParaRPr lang="en-GB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938302220"/>
              </p:ext>
            </p:extLst>
          </p:nvPr>
        </p:nvGraphicFramePr>
        <p:xfrm>
          <a:off x="4403157" y="3862504"/>
          <a:ext cx="6879772" cy="29028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31" name="Group 30"/>
          <p:cNvGrpSpPr/>
          <p:nvPr/>
        </p:nvGrpSpPr>
        <p:grpSpPr>
          <a:xfrm>
            <a:off x="247422" y="2230896"/>
            <a:ext cx="4467732" cy="3077439"/>
            <a:chOff x="-1287907" y="4509633"/>
            <a:chExt cx="3736848" cy="2482638"/>
          </a:xfrm>
        </p:grpSpPr>
        <p:grpSp>
          <p:nvGrpSpPr>
            <p:cNvPr id="8" name="Group 7"/>
            <p:cNvGrpSpPr/>
            <p:nvPr/>
          </p:nvGrpSpPr>
          <p:grpSpPr>
            <a:xfrm>
              <a:off x="-1287907" y="4509634"/>
              <a:ext cx="3736848" cy="2482637"/>
              <a:chOff x="-2363383" y="2744992"/>
              <a:chExt cx="3736848" cy="2482637"/>
            </a:xfrm>
          </p:grpSpPr>
          <p:sp>
            <p:nvSpPr>
              <p:cNvPr id="17" name="Freeform 16"/>
              <p:cNvSpPr/>
              <p:nvPr/>
            </p:nvSpPr>
            <p:spPr>
              <a:xfrm>
                <a:off x="-1189903" y="4039804"/>
                <a:ext cx="1383792" cy="1187825"/>
              </a:xfrm>
              <a:custGeom>
                <a:avLst/>
                <a:gdLst>
                  <a:gd name="connsiteX0" fmla="*/ 0 w 1383792"/>
                  <a:gd name="connsiteY0" fmla="*/ 593913 h 1187825"/>
                  <a:gd name="connsiteX1" fmla="*/ 296956 w 1383792"/>
                  <a:gd name="connsiteY1" fmla="*/ 0 h 1187825"/>
                  <a:gd name="connsiteX2" fmla="*/ 1086836 w 1383792"/>
                  <a:gd name="connsiteY2" fmla="*/ 0 h 1187825"/>
                  <a:gd name="connsiteX3" fmla="*/ 1383792 w 1383792"/>
                  <a:gd name="connsiteY3" fmla="*/ 593913 h 1187825"/>
                  <a:gd name="connsiteX4" fmla="*/ 1086836 w 1383792"/>
                  <a:gd name="connsiteY4" fmla="*/ 1187825 h 1187825"/>
                  <a:gd name="connsiteX5" fmla="*/ 296956 w 1383792"/>
                  <a:gd name="connsiteY5" fmla="*/ 1187825 h 1187825"/>
                  <a:gd name="connsiteX6" fmla="*/ 0 w 1383792"/>
                  <a:gd name="connsiteY6" fmla="*/ 593913 h 1187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3792" h="1187825">
                    <a:moveTo>
                      <a:pt x="0" y="593913"/>
                    </a:moveTo>
                    <a:lnTo>
                      <a:pt x="296956" y="0"/>
                    </a:lnTo>
                    <a:lnTo>
                      <a:pt x="1086836" y="0"/>
                    </a:lnTo>
                    <a:lnTo>
                      <a:pt x="1383792" y="593913"/>
                    </a:lnTo>
                    <a:lnTo>
                      <a:pt x="1086836" y="1187825"/>
                    </a:lnTo>
                    <a:lnTo>
                      <a:pt x="296956" y="1187825"/>
                    </a:lnTo>
                    <a:lnTo>
                      <a:pt x="0" y="593913"/>
                    </a:lnTo>
                    <a:close/>
                  </a:path>
                </a:pathLst>
              </a:custGeom>
              <a:solidFill>
                <a:schemeClr val="accent5"/>
              </a:solidFill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214301" tIns="205543" rIns="214301" bIns="205543" numCol="1" spcCol="1270" anchor="ctr" anchorCtr="0">
                <a:noAutofit/>
              </a:bodyPr>
              <a:lstStyle/>
              <a:p>
                <a:pPr lvl="0" algn="ctr" defTabSz="7556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700" kern="1200" dirty="0" smtClean="0"/>
                  <a:t>Focus groups</a:t>
                </a:r>
                <a:endParaRPr lang="en-US" sz="1700" kern="1200" dirty="0"/>
              </a:p>
            </p:txBody>
          </p:sp>
          <p:sp>
            <p:nvSpPr>
              <p:cNvPr id="21" name="Freeform 20"/>
              <p:cNvSpPr/>
              <p:nvPr/>
            </p:nvSpPr>
            <p:spPr>
              <a:xfrm>
                <a:off x="-2363383" y="3399771"/>
                <a:ext cx="1383792" cy="1187825"/>
              </a:xfrm>
              <a:custGeom>
                <a:avLst/>
                <a:gdLst>
                  <a:gd name="connsiteX0" fmla="*/ 0 w 1383792"/>
                  <a:gd name="connsiteY0" fmla="*/ 593913 h 1187825"/>
                  <a:gd name="connsiteX1" fmla="*/ 296956 w 1383792"/>
                  <a:gd name="connsiteY1" fmla="*/ 0 h 1187825"/>
                  <a:gd name="connsiteX2" fmla="*/ 1086836 w 1383792"/>
                  <a:gd name="connsiteY2" fmla="*/ 0 h 1187825"/>
                  <a:gd name="connsiteX3" fmla="*/ 1383792 w 1383792"/>
                  <a:gd name="connsiteY3" fmla="*/ 593913 h 1187825"/>
                  <a:gd name="connsiteX4" fmla="*/ 1086836 w 1383792"/>
                  <a:gd name="connsiteY4" fmla="*/ 1187825 h 1187825"/>
                  <a:gd name="connsiteX5" fmla="*/ 296956 w 1383792"/>
                  <a:gd name="connsiteY5" fmla="*/ 1187825 h 1187825"/>
                  <a:gd name="connsiteX6" fmla="*/ 0 w 1383792"/>
                  <a:gd name="connsiteY6" fmla="*/ 593913 h 1187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3792" h="1187825">
                    <a:moveTo>
                      <a:pt x="0" y="593913"/>
                    </a:moveTo>
                    <a:lnTo>
                      <a:pt x="296956" y="0"/>
                    </a:lnTo>
                    <a:lnTo>
                      <a:pt x="1086836" y="0"/>
                    </a:lnTo>
                    <a:lnTo>
                      <a:pt x="1383792" y="593913"/>
                    </a:lnTo>
                    <a:lnTo>
                      <a:pt x="1086836" y="1187825"/>
                    </a:lnTo>
                    <a:lnTo>
                      <a:pt x="296956" y="1187825"/>
                    </a:lnTo>
                    <a:lnTo>
                      <a:pt x="0" y="593913"/>
                    </a:lnTo>
                    <a:close/>
                  </a:path>
                </a:pathLst>
              </a:custGeom>
              <a:solidFill>
                <a:schemeClr val="accent5"/>
              </a:solidFill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214301" tIns="205543" rIns="214301" bIns="205543" numCol="1" spcCol="1270" anchor="ctr" anchorCtr="0">
                <a:noAutofit/>
              </a:bodyPr>
              <a:lstStyle/>
              <a:p>
                <a:pPr lvl="0" algn="ctr" defTabSz="7556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700" kern="1200" dirty="0" smtClean="0"/>
                  <a:t>Scoping workshops</a:t>
                </a:r>
                <a:endParaRPr lang="en-US" sz="1700" kern="1200" dirty="0"/>
              </a:p>
            </p:txBody>
          </p:sp>
          <p:sp>
            <p:nvSpPr>
              <p:cNvPr id="23" name="Hexagon 22"/>
              <p:cNvSpPr/>
              <p:nvPr/>
            </p:nvSpPr>
            <p:spPr>
              <a:xfrm>
                <a:off x="-1189903" y="2744992"/>
                <a:ext cx="1383792" cy="1187825"/>
              </a:xfrm>
              <a:prstGeom prst="hexagon">
                <a:avLst>
                  <a:gd name="adj" fmla="val 25000"/>
                  <a:gd name="vf" fmla="val 115470"/>
                </a:avLst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GB" sz="1100" dirty="0"/>
              </a:p>
            </p:txBody>
          </p:sp>
          <p:sp>
            <p:nvSpPr>
              <p:cNvPr id="25" name="Freeform 24"/>
              <p:cNvSpPr/>
              <p:nvPr/>
            </p:nvSpPr>
            <p:spPr>
              <a:xfrm>
                <a:off x="-10327" y="3397889"/>
                <a:ext cx="1383792" cy="1187825"/>
              </a:xfrm>
              <a:custGeom>
                <a:avLst/>
                <a:gdLst>
                  <a:gd name="connsiteX0" fmla="*/ 0 w 1383792"/>
                  <a:gd name="connsiteY0" fmla="*/ 593913 h 1187825"/>
                  <a:gd name="connsiteX1" fmla="*/ 296956 w 1383792"/>
                  <a:gd name="connsiteY1" fmla="*/ 0 h 1187825"/>
                  <a:gd name="connsiteX2" fmla="*/ 1086836 w 1383792"/>
                  <a:gd name="connsiteY2" fmla="*/ 0 h 1187825"/>
                  <a:gd name="connsiteX3" fmla="*/ 1383792 w 1383792"/>
                  <a:gd name="connsiteY3" fmla="*/ 593913 h 1187825"/>
                  <a:gd name="connsiteX4" fmla="*/ 1086836 w 1383792"/>
                  <a:gd name="connsiteY4" fmla="*/ 1187825 h 1187825"/>
                  <a:gd name="connsiteX5" fmla="*/ 296956 w 1383792"/>
                  <a:gd name="connsiteY5" fmla="*/ 1187825 h 1187825"/>
                  <a:gd name="connsiteX6" fmla="*/ 0 w 1383792"/>
                  <a:gd name="connsiteY6" fmla="*/ 593913 h 1187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3792" h="1187825">
                    <a:moveTo>
                      <a:pt x="0" y="593913"/>
                    </a:moveTo>
                    <a:lnTo>
                      <a:pt x="296956" y="0"/>
                    </a:lnTo>
                    <a:lnTo>
                      <a:pt x="1086836" y="0"/>
                    </a:lnTo>
                    <a:lnTo>
                      <a:pt x="1383792" y="593913"/>
                    </a:lnTo>
                    <a:lnTo>
                      <a:pt x="1086836" y="1187825"/>
                    </a:lnTo>
                    <a:lnTo>
                      <a:pt x="296956" y="1187825"/>
                    </a:lnTo>
                    <a:lnTo>
                      <a:pt x="0" y="593913"/>
                    </a:lnTo>
                    <a:close/>
                  </a:path>
                </a:pathLst>
              </a:custGeom>
              <a:solidFill>
                <a:schemeClr val="accent5"/>
              </a:solidFill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214301" tIns="205543" rIns="214301" bIns="205543" numCol="1" spcCol="1270" anchor="ctr" anchorCtr="0">
                <a:noAutofit/>
              </a:bodyPr>
              <a:lstStyle/>
              <a:p>
                <a:pPr lvl="0" algn="ctr" defTabSz="7556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700" kern="1200" dirty="0" smtClean="0"/>
                  <a:t>Interviews</a:t>
                </a:r>
                <a:endParaRPr lang="en-US" sz="1700" kern="1200" dirty="0"/>
              </a:p>
            </p:txBody>
          </p:sp>
        </p:grpSp>
        <p:sp>
          <p:nvSpPr>
            <p:cNvPr id="30" name="Hexagon 29"/>
            <p:cNvSpPr/>
            <p:nvPr/>
          </p:nvSpPr>
          <p:spPr>
            <a:xfrm>
              <a:off x="-114427" y="4509633"/>
              <a:ext cx="1383792" cy="1187825"/>
            </a:xfrm>
            <a:prstGeom prst="hexagon">
              <a:avLst>
                <a:gd name="adj" fmla="val 25000"/>
                <a:gd name="vf" fmla="val 115470"/>
              </a:avLst>
            </a:prstGeom>
            <a:blipFill rotWithShape="1">
              <a:blip r:embed="rId8"/>
              <a:stretch>
                <a:fillRect/>
              </a:stretch>
            </a:blip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</p:grpSp>
      <p:graphicFrame>
        <p:nvGraphicFramePr>
          <p:cNvPr id="32" name="Diagram 31"/>
          <p:cNvGraphicFramePr/>
          <p:nvPr>
            <p:extLst>
              <p:ext uri="{D42A27DB-BD31-4B8C-83A1-F6EECF244321}">
                <p14:modId xmlns:p14="http://schemas.microsoft.com/office/powerpoint/2010/main" val="450136683"/>
              </p:ext>
            </p:extLst>
          </p:nvPr>
        </p:nvGraphicFramePr>
        <p:xfrm>
          <a:off x="4316071" y="875861"/>
          <a:ext cx="6879772" cy="29028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14" name="CuadroTexto 13"/>
          <p:cNvSpPr txBox="1"/>
          <p:nvPr/>
        </p:nvSpPr>
        <p:spPr>
          <a:xfrm>
            <a:off x="217075" y="1596362"/>
            <a:ext cx="49758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How do we interact with users?</a:t>
            </a:r>
          </a:p>
          <a:p>
            <a:r>
              <a:rPr lang="en-GB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n-GB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148722" y="5343379"/>
            <a:ext cx="47135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Participatory approaches with sectorial experts and/or farmers.</a:t>
            </a:r>
          </a:p>
          <a:p>
            <a:endParaRPr lang="en-GB" dirty="0"/>
          </a:p>
        </p:txBody>
      </p:sp>
      <p:sp>
        <p:nvSpPr>
          <p:cNvPr id="7" name="Flecha a la derecha con muesca 6"/>
          <p:cNvSpPr/>
          <p:nvPr/>
        </p:nvSpPr>
        <p:spPr>
          <a:xfrm>
            <a:off x="4701614" y="3219411"/>
            <a:ext cx="1950283" cy="1162947"/>
          </a:xfrm>
          <a:prstGeom prst="notchedRightArrow">
            <a:avLst>
              <a:gd name="adj1" fmla="val 56393"/>
              <a:gd name="adj2" fmla="val 34849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Not always easy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89534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23"/>
          <p:cNvSpPr/>
          <p:nvPr/>
        </p:nvSpPr>
        <p:spPr>
          <a:xfrm>
            <a:off x="2585436" y="2369066"/>
            <a:ext cx="3832799" cy="3879397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U</a:t>
            </a:r>
            <a:r>
              <a:rPr lang="es-ES" dirty="0" err="1" smtClean="0"/>
              <a:t>ser</a:t>
            </a:r>
            <a:r>
              <a:rPr lang="es-ES" dirty="0" smtClean="0"/>
              <a:t> </a:t>
            </a:r>
            <a:r>
              <a:rPr lang="es-ES" dirty="0" err="1" smtClean="0"/>
              <a:t>interaction</a:t>
            </a:r>
            <a:r>
              <a:rPr lang="es-ES" dirty="0" smtClean="0"/>
              <a:t> output (</a:t>
            </a:r>
            <a:r>
              <a:rPr lang="es-ES" dirty="0" err="1" smtClean="0"/>
              <a:t>e.g</a:t>
            </a:r>
            <a:r>
              <a:rPr lang="es-ES" dirty="0" smtClean="0"/>
              <a:t>. </a:t>
            </a:r>
            <a:r>
              <a:rPr lang="es-ES" dirty="0" err="1" smtClean="0"/>
              <a:t>wine</a:t>
            </a:r>
            <a:r>
              <a:rPr lang="es-ES" dirty="0" smtClean="0"/>
              <a:t> sector)</a:t>
            </a:r>
            <a:endParaRPr lang="es-ES" dirty="0"/>
          </a:p>
        </p:txBody>
      </p:sp>
      <p:pic>
        <p:nvPicPr>
          <p:cNvPr id="3080" name="Picture 8" descr="http://www.bsc.es/ess/sites/default/files/Agriculture%20SS.png"/>
          <p:cNvPicPr>
            <a:picLocks noChangeAspect="1" noChangeArrowheads="1"/>
          </p:cNvPicPr>
          <p:nvPr/>
        </p:nvPicPr>
        <p:blipFill rotWithShape="1">
          <a:blip r:embed="rId3" cstate="print"/>
          <a:srcRect l="2391" r="1623" b="16542"/>
          <a:stretch/>
        </p:blipFill>
        <p:spPr bwMode="auto">
          <a:xfrm>
            <a:off x="-11152" y="970894"/>
            <a:ext cx="9206420" cy="13680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3713356" y="4103649"/>
            <a:ext cx="1628078" cy="7136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9" name="Agrupar 38"/>
          <p:cNvGrpSpPr/>
          <p:nvPr/>
        </p:nvGrpSpPr>
        <p:grpSpPr>
          <a:xfrm>
            <a:off x="392310" y="2362771"/>
            <a:ext cx="8431200" cy="4118750"/>
            <a:chOff x="363960" y="1163880"/>
            <a:chExt cx="8431200" cy="4118750"/>
          </a:xfrm>
        </p:grpSpPr>
        <p:sp>
          <p:nvSpPr>
            <p:cNvPr id="40" name="CustomShape 3"/>
            <p:cNvSpPr/>
            <p:nvPr/>
          </p:nvSpPr>
          <p:spPr>
            <a:xfrm>
              <a:off x="8076960" y="4965120"/>
              <a:ext cx="594000" cy="30348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/>
            <a:lstStyle/>
            <a:p>
              <a:pPr>
                <a:lnSpc>
                  <a:spcPct val="100000"/>
                </a:lnSpc>
              </a:pPr>
              <a:r>
                <a:rPr lang="en-US" sz="1400" b="1" strike="noStrike" spc="-1" dirty="0">
                  <a:solidFill>
                    <a:srgbClr val="808080"/>
                  </a:solidFill>
                  <a:uFill>
                    <a:solidFill>
                      <a:srgbClr val="FFFFFF"/>
                    </a:solidFill>
                  </a:uFill>
                  <a:latin typeface="Arial"/>
                  <a:ea typeface="ＭＳ Ｐゴシック"/>
                </a:rPr>
                <a:t>Time</a:t>
              </a:r>
              <a:endParaRPr lang="en-US" sz="1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42" name="CustomShape 4"/>
            <p:cNvSpPr/>
            <p:nvPr/>
          </p:nvSpPr>
          <p:spPr>
            <a:xfrm>
              <a:off x="437400" y="4897440"/>
              <a:ext cx="8357760" cy="12564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43" name="CustomShape 5"/>
            <p:cNvSpPr/>
            <p:nvPr/>
          </p:nvSpPr>
          <p:spPr>
            <a:xfrm>
              <a:off x="363960" y="1271880"/>
              <a:ext cx="2119320" cy="31860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/>
            <a:lstStyle/>
            <a:p>
              <a:pPr algn="ctr">
                <a:lnSpc>
                  <a:spcPct val="100000"/>
                </a:lnSpc>
              </a:pPr>
              <a:r>
                <a:rPr lang="en-US" sz="1500" b="1" strike="noStrike" spc="-1">
                  <a:solidFill>
                    <a:srgbClr val="595959"/>
                  </a:solidFill>
                  <a:uFill>
                    <a:solidFill>
                      <a:srgbClr val="FFFFFF"/>
                    </a:solidFill>
                  </a:uFill>
                  <a:latin typeface="Arial"/>
                  <a:ea typeface="ＭＳ Ｐゴシック"/>
                </a:rPr>
                <a:t>Weather forecast</a:t>
              </a:r>
              <a:endParaRPr lang="en-US" sz="15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44" name="CustomShape 6"/>
            <p:cNvSpPr/>
            <p:nvPr/>
          </p:nvSpPr>
          <p:spPr>
            <a:xfrm>
              <a:off x="3270600" y="1163880"/>
              <a:ext cx="2594520" cy="31860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/>
            <a:lstStyle/>
            <a:p>
              <a:pPr algn="ctr">
                <a:lnSpc>
                  <a:spcPct val="100000"/>
                </a:lnSpc>
              </a:pPr>
              <a:r>
                <a:rPr lang="en-US" sz="1500" b="1" strike="noStrike" spc="-1" dirty="0">
                  <a:solidFill>
                    <a:srgbClr val="595959"/>
                  </a:solidFill>
                  <a:uFill>
                    <a:solidFill>
                      <a:srgbClr val="FFFFFF"/>
                    </a:solidFill>
                  </a:uFill>
                  <a:latin typeface="Arial"/>
                  <a:ea typeface="ＭＳ Ｐゴシック"/>
                </a:rPr>
                <a:t>Climate predictions</a:t>
              </a:r>
              <a:endParaRPr lang="en-US" sz="15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45" name="CustomShape 7"/>
            <p:cNvSpPr/>
            <p:nvPr/>
          </p:nvSpPr>
          <p:spPr>
            <a:xfrm>
              <a:off x="2271600" y="1344600"/>
              <a:ext cx="1624680" cy="54684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/>
            <a:lstStyle/>
            <a:p>
              <a:pPr algn="ctr">
                <a:lnSpc>
                  <a:spcPct val="100000"/>
                </a:lnSpc>
              </a:pPr>
              <a:r>
                <a:rPr lang="en-US" sz="1500" b="1" strike="noStrike" spc="-1">
                  <a:solidFill>
                    <a:srgbClr val="767171"/>
                  </a:solidFill>
                  <a:uFill>
                    <a:solidFill>
                      <a:srgbClr val="FFFFFF"/>
                    </a:solidFill>
                  </a:uFill>
                  <a:latin typeface="Arial"/>
                  <a:ea typeface="ＭＳ Ｐゴシック"/>
                </a:rPr>
                <a:t>Sub-</a:t>
              </a:r>
              <a:endParaRPr lang="en-US" sz="15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  <a:p>
              <a:pPr algn="ctr">
                <a:lnSpc>
                  <a:spcPct val="100000"/>
                </a:lnSpc>
              </a:pPr>
              <a:r>
                <a:rPr lang="en-US" sz="1500" b="1" strike="noStrike" spc="-1">
                  <a:solidFill>
                    <a:srgbClr val="767171"/>
                  </a:solidFill>
                  <a:uFill>
                    <a:solidFill>
                      <a:srgbClr val="FFFFFF"/>
                    </a:solidFill>
                  </a:uFill>
                  <a:latin typeface="Arial"/>
                  <a:ea typeface="ＭＳ Ｐゴシック"/>
                </a:rPr>
                <a:t>seasonal</a:t>
              </a:r>
              <a:endParaRPr lang="en-US" sz="15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46" name="CustomShape 8"/>
            <p:cNvSpPr/>
            <p:nvPr/>
          </p:nvSpPr>
          <p:spPr>
            <a:xfrm>
              <a:off x="3765240" y="1461600"/>
              <a:ext cx="1483200" cy="31860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/>
            <a:lstStyle/>
            <a:p>
              <a:pPr algn="ctr">
                <a:lnSpc>
                  <a:spcPct val="100000"/>
                </a:lnSpc>
              </a:pPr>
              <a:r>
                <a:rPr lang="en-US" sz="1500" b="1" strike="noStrike" spc="-1">
                  <a:solidFill>
                    <a:srgbClr val="808080"/>
                  </a:solidFill>
                  <a:uFill>
                    <a:solidFill>
                      <a:srgbClr val="FFFFFF"/>
                    </a:solidFill>
                  </a:uFill>
                  <a:latin typeface="Arial"/>
                  <a:ea typeface="ＭＳ Ｐゴシック"/>
                </a:rPr>
                <a:t>Seasonal</a:t>
              </a:r>
              <a:endParaRPr lang="en-US" sz="15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47" name="CustomShape 9"/>
            <p:cNvSpPr/>
            <p:nvPr/>
          </p:nvSpPr>
          <p:spPr>
            <a:xfrm>
              <a:off x="5143680" y="1451880"/>
              <a:ext cx="1483200" cy="31860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/>
            <a:lstStyle/>
            <a:p>
              <a:pPr algn="ctr">
                <a:lnSpc>
                  <a:spcPct val="100000"/>
                </a:lnSpc>
              </a:pPr>
              <a:r>
                <a:rPr lang="en-US" sz="1500" b="1" strike="noStrike" spc="-1">
                  <a:solidFill>
                    <a:srgbClr val="808080"/>
                  </a:solidFill>
                  <a:uFill>
                    <a:solidFill>
                      <a:srgbClr val="FFFFFF"/>
                    </a:solidFill>
                  </a:uFill>
                  <a:latin typeface="Arial"/>
                  <a:ea typeface="ＭＳ Ｐゴシック"/>
                </a:rPr>
                <a:t>Decadal</a:t>
              </a:r>
              <a:endParaRPr lang="en-US" sz="15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48" name="CustomShape 10"/>
            <p:cNvSpPr/>
            <p:nvPr/>
          </p:nvSpPr>
          <p:spPr>
            <a:xfrm>
              <a:off x="6440040" y="1208520"/>
              <a:ext cx="2291760" cy="31860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/>
            <a:lstStyle/>
            <a:p>
              <a:pPr algn="ctr">
                <a:lnSpc>
                  <a:spcPct val="100000"/>
                </a:lnSpc>
              </a:pPr>
              <a:r>
                <a:rPr lang="en-US" sz="1500" b="1" strike="noStrike" spc="-1">
                  <a:solidFill>
                    <a:srgbClr val="595959"/>
                  </a:solidFill>
                  <a:uFill>
                    <a:solidFill>
                      <a:srgbClr val="FFFFFF"/>
                    </a:solidFill>
                  </a:uFill>
                  <a:latin typeface="Arial"/>
                  <a:ea typeface="ＭＳ Ｐゴシック"/>
                </a:rPr>
                <a:t>Climate projections</a:t>
              </a:r>
              <a:endParaRPr lang="en-US" sz="15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49" name="CustomShape 11"/>
            <p:cNvSpPr/>
            <p:nvPr/>
          </p:nvSpPr>
          <p:spPr>
            <a:xfrm>
              <a:off x="434520" y="1208520"/>
              <a:ext cx="1977840" cy="923040"/>
            </a:xfrm>
            <a:prstGeom prst="rect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50" name="CustomShape 12"/>
            <p:cNvSpPr/>
            <p:nvPr/>
          </p:nvSpPr>
          <p:spPr>
            <a:xfrm>
              <a:off x="2483640" y="1212120"/>
              <a:ext cx="3956400" cy="919080"/>
            </a:xfrm>
            <a:prstGeom prst="rect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51" name="CustomShape 13"/>
            <p:cNvSpPr/>
            <p:nvPr/>
          </p:nvSpPr>
          <p:spPr>
            <a:xfrm>
              <a:off x="6516360" y="1208520"/>
              <a:ext cx="2194200" cy="923040"/>
            </a:xfrm>
            <a:prstGeom prst="rect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52" name="CustomShape 14"/>
            <p:cNvSpPr/>
            <p:nvPr/>
          </p:nvSpPr>
          <p:spPr>
            <a:xfrm>
              <a:off x="929160" y="1791720"/>
              <a:ext cx="1024200" cy="30348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/>
            <a:lstStyle/>
            <a:p>
              <a:pPr algn="ctr">
                <a:lnSpc>
                  <a:spcPct val="100000"/>
                </a:lnSpc>
              </a:pPr>
              <a:r>
                <a:rPr lang="en-US" sz="1400" b="0" strike="noStrike" spc="-1">
                  <a:solidFill>
                    <a:srgbClr val="808080"/>
                  </a:solidFill>
                  <a:uFill>
                    <a:solidFill>
                      <a:srgbClr val="FFFFFF"/>
                    </a:solidFill>
                  </a:uFill>
                  <a:latin typeface="Arial"/>
                  <a:ea typeface="ＭＳ Ｐゴシック"/>
                </a:rPr>
                <a:t>1-15 days</a:t>
              </a:r>
              <a:endPara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53" name="CustomShape 15"/>
            <p:cNvSpPr/>
            <p:nvPr/>
          </p:nvSpPr>
          <p:spPr>
            <a:xfrm>
              <a:off x="2413080" y="1791720"/>
              <a:ext cx="1342080" cy="30348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/>
            <a:lstStyle/>
            <a:p>
              <a:pPr algn="ctr">
                <a:lnSpc>
                  <a:spcPct val="100000"/>
                </a:lnSpc>
              </a:pPr>
              <a:r>
                <a:rPr lang="en-US" sz="1400" b="0" strike="noStrike" spc="-1">
                  <a:solidFill>
                    <a:srgbClr val="808080"/>
                  </a:solidFill>
                  <a:uFill>
                    <a:solidFill>
                      <a:srgbClr val="FFFFFF"/>
                    </a:solidFill>
                  </a:uFill>
                  <a:latin typeface="Arial"/>
                  <a:ea typeface="ＭＳ Ｐゴシック"/>
                </a:rPr>
                <a:t>10-60 days</a:t>
              </a:r>
              <a:endPara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54" name="CustomShape 16"/>
            <p:cNvSpPr/>
            <p:nvPr/>
          </p:nvSpPr>
          <p:spPr>
            <a:xfrm>
              <a:off x="3916440" y="1821600"/>
              <a:ext cx="1342080" cy="30348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/>
            <a:lstStyle/>
            <a:p>
              <a:pPr algn="ctr">
                <a:lnSpc>
                  <a:spcPct val="100000"/>
                </a:lnSpc>
              </a:pPr>
              <a:r>
                <a:rPr lang="en-US" sz="1400" b="0" strike="noStrike" spc="-1">
                  <a:solidFill>
                    <a:srgbClr val="808080"/>
                  </a:solidFill>
                  <a:uFill>
                    <a:solidFill>
                      <a:srgbClr val="FFFFFF"/>
                    </a:solidFill>
                  </a:uFill>
                  <a:latin typeface="Arial"/>
                  <a:ea typeface="ＭＳ Ｐゴシック"/>
                </a:rPr>
                <a:t>1-15  months</a:t>
              </a:r>
              <a:endPara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55" name="CustomShape 17"/>
            <p:cNvSpPr/>
            <p:nvPr/>
          </p:nvSpPr>
          <p:spPr>
            <a:xfrm>
              <a:off x="5268600" y="1791720"/>
              <a:ext cx="1342080" cy="30348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/>
            <a:lstStyle/>
            <a:p>
              <a:pPr algn="ctr">
                <a:lnSpc>
                  <a:spcPct val="100000"/>
                </a:lnSpc>
              </a:pPr>
              <a:r>
                <a:rPr lang="en-US" sz="1400" spc="-1" dirty="0">
                  <a:solidFill>
                    <a:srgbClr val="808080"/>
                  </a:solidFill>
                  <a:uFill>
                    <a:solidFill>
                      <a:srgbClr val="FFFFFF"/>
                    </a:solidFill>
                  </a:uFill>
                  <a:latin typeface="Arial"/>
                  <a:ea typeface="ＭＳ Ｐゴシック"/>
                </a:rPr>
                <a:t>5</a:t>
              </a:r>
              <a:r>
                <a:rPr lang="en-US" sz="1400" b="0" strike="noStrike" spc="-1" dirty="0" smtClean="0">
                  <a:solidFill>
                    <a:srgbClr val="808080"/>
                  </a:solidFill>
                  <a:uFill>
                    <a:solidFill>
                      <a:srgbClr val="FFFFFF"/>
                    </a:solidFill>
                  </a:uFill>
                  <a:latin typeface="Arial"/>
                  <a:ea typeface="ＭＳ Ｐゴシック"/>
                </a:rPr>
                <a:t>-10 </a:t>
              </a:r>
              <a:r>
                <a:rPr lang="en-US" sz="1400" b="0" strike="noStrike" spc="-1" dirty="0">
                  <a:solidFill>
                    <a:srgbClr val="808080"/>
                  </a:solidFill>
                  <a:uFill>
                    <a:solidFill>
                      <a:srgbClr val="FFFFFF"/>
                    </a:solidFill>
                  </a:uFill>
                  <a:latin typeface="Arial"/>
                  <a:ea typeface="ＭＳ Ｐゴシック"/>
                </a:rPr>
                <a:t>years</a:t>
              </a:r>
              <a:endParaRPr lang="en-US" sz="1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56" name="CustomShape 18"/>
            <p:cNvSpPr/>
            <p:nvPr/>
          </p:nvSpPr>
          <p:spPr>
            <a:xfrm>
              <a:off x="6934680" y="1791720"/>
              <a:ext cx="1342080" cy="30348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/>
            <a:lstStyle/>
            <a:p>
              <a:pPr algn="ctr">
                <a:lnSpc>
                  <a:spcPct val="100000"/>
                </a:lnSpc>
              </a:pPr>
              <a:r>
                <a:rPr lang="en-US" sz="1400" b="0" strike="noStrike" spc="-1">
                  <a:solidFill>
                    <a:srgbClr val="808080"/>
                  </a:solidFill>
                  <a:uFill>
                    <a:solidFill>
                      <a:srgbClr val="FFFFFF"/>
                    </a:solidFill>
                  </a:uFill>
                  <a:latin typeface="Arial"/>
                  <a:ea typeface="ＭＳ Ｐゴシック"/>
                </a:rPr>
                <a:t>20-100 years</a:t>
              </a:r>
              <a:endPara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57" name="CustomShape 20"/>
            <p:cNvSpPr/>
            <p:nvPr/>
          </p:nvSpPr>
          <p:spPr>
            <a:xfrm>
              <a:off x="5467320" y="2251080"/>
              <a:ext cx="3162960" cy="5166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/>
            <a:lstStyle/>
            <a:p>
              <a:pPr algn="ctr">
                <a:lnSpc>
                  <a:spcPct val="100000"/>
                </a:lnSpc>
              </a:pPr>
              <a:r>
                <a:rPr lang="en-US" sz="1400" b="0" i="1" strike="noStrike" spc="-1">
                  <a:solidFill>
                    <a:srgbClr val="000000"/>
                  </a:solidFill>
                  <a:uFill>
                    <a:solidFill>
                      <a:srgbClr val="FFFFFF"/>
                    </a:solidFill>
                  </a:uFill>
                  <a:latin typeface="Arial"/>
                  <a:ea typeface="ＭＳ Ｐゴシック"/>
                </a:rPr>
                <a:t>Siting, choice of scion variety and rootstock.</a:t>
              </a:r>
              <a:endPara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58" name="CustomShape 21"/>
            <p:cNvSpPr/>
            <p:nvPr/>
          </p:nvSpPr>
          <p:spPr>
            <a:xfrm>
              <a:off x="5467320" y="2794680"/>
              <a:ext cx="3162960" cy="30348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/>
            <a:lstStyle/>
            <a:p>
              <a:pPr algn="ctr">
                <a:lnSpc>
                  <a:spcPct val="100000"/>
                </a:lnSpc>
              </a:pPr>
              <a:r>
                <a:rPr lang="en-US" sz="1400" b="0" i="1" strike="noStrike" spc="-1" dirty="0">
                  <a:solidFill>
                    <a:srgbClr val="000000"/>
                  </a:solidFill>
                  <a:uFill>
                    <a:solidFill>
                      <a:srgbClr val="FFFFFF"/>
                    </a:solidFill>
                  </a:uFill>
                  <a:latin typeface="Arial"/>
                  <a:ea typeface="ＭＳ Ｐゴシック"/>
                </a:rPr>
                <a:t>Assessment of water needs</a:t>
              </a:r>
              <a:endParaRPr lang="en-US" sz="1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59" name="CustomShape 22"/>
            <p:cNvSpPr/>
            <p:nvPr/>
          </p:nvSpPr>
          <p:spPr>
            <a:xfrm>
              <a:off x="3724200" y="4223520"/>
              <a:ext cx="4906080" cy="30348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/>
            <a:lstStyle/>
            <a:p>
              <a:pPr algn="ctr">
                <a:lnSpc>
                  <a:spcPct val="100000"/>
                </a:lnSpc>
              </a:pPr>
              <a:r>
                <a:rPr lang="en-US" sz="1400" b="0" i="1" strike="noStrike" spc="-1">
                  <a:solidFill>
                    <a:srgbClr val="000000"/>
                  </a:solidFill>
                  <a:uFill>
                    <a:solidFill>
                      <a:srgbClr val="FFFFFF"/>
                    </a:solidFill>
                  </a:uFill>
                  <a:latin typeface="Arial"/>
                  <a:ea typeface="ＭＳ Ｐゴシック"/>
                </a:rPr>
                <a:t>Wine style</a:t>
              </a:r>
              <a:endPara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60" name="CustomShape 23"/>
            <p:cNvSpPr/>
            <p:nvPr/>
          </p:nvSpPr>
          <p:spPr>
            <a:xfrm>
              <a:off x="3724200" y="3021480"/>
              <a:ext cx="1563840" cy="5166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/>
            <a:lstStyle/>
            <a:p>
              <a:pPr algn="ctr">
                <a:lnSpc>
                  <a:spcPct val="100000"/>
                </a:lnSpc>
              </a:pPr>
              <a:r>
                <a:rPr lang="en-US" sz="1400" b="0" i="1" strike="noStrike" spc="-1" dirty="0">
                  <a:solidFill>
                    <a:srgbClr val="000000"/>
                  </a:solidFill>
                  <a:uFill>
                    <a:solidFill>
                      <a:srgbClr val="FFFFFF"/>
                    </a:solidFill>
                  </a:uFill>
                  <a:latin typeface="Arial"/>
                  <a:ea typeface="ＭＳ Ｐゴシック"/>
                </a:rPr>
                <a:t>Grow cycle management</a:t>
              </a:r>
              <a:endParaRPr lang="en-US" sz="1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61" name="CustomShape 24"/>
            <p:cNvSpPr/>
            <p:nvPr/>
          </p:nvSpPr>
          <p:spPr>
            <a:xfrm>
              <a:off x="505440" y="3565080"/>
              <a:ext cx="4782600" cy="30348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/>
            <a:lstStyle/>
            <a:p>
              <a:pPr algn="ctr">
                <a:lnSpc>
                  <a:spcPct val="100000"/>
                </a:lnSpc>
              </a:pPr>
              <a:r>
                <a:rPr lang="en-US" sz="1400" b="0" i="1" strike="noStrike" spc="-1">
                  <a:solidFill>
                    <a:srgbClr val="3B3838"/>
                  </a:solidFill>
                  <a:uFill>
                    <a:solidFill>
                      <a:srgbClr val="FFFFFF"/>
                    </a:solidFill>
                  </a:uFill>
                  <a:latin typeface="Arial"/>
                  <a:ea typeface="ＭＳ Ｐゴシック"/>
                </a:rPr>
                <a:t>Pathogen pressure, abiotic stresses </a:t>
              </a:r>
              <a:endPara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62" name="CustomShape 25"/>
            <p:cNvSpPr/>
            <p:nvPr/>
          </p:nvSpPr>
          <p:spPr>
            <a:xfrm>
              <a:off x="505440" y="4223160"/>
              <a:ext cx="2967120" cy="30348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/>
            <a:lstStyle/>
            <a:p>
              <a:pPr algn="ctr">
                <a:lnSpc>
                  <a:spcPct val="100000"/>
                </a:lnSpc>
              </a:pPr>
              <a:r>
                <a:rPr lang="en-US" sz="1400" b="0" i="1" strike="noStrike" spc="-1">
                  <a:solidFill>
                    <a:srgbClr val="000000"/>
                  </a:solidFill>
                  <a:uFill>
                    <a:solidFill>
                      <a:srgbClr val="FFFFFF"/>
                    </a:solidFill>
                  </a:uFill>
                  <a:latin typeface="Arial"/>
                  <a:ea typeface="ＭＳ Ｐゴシック"/>
                </a:rPr>
                <a:t>Productivity, quality</a:t>
              </a:r>
              <a:endPara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63" name="CustomShape 26"/>
            <p:cNvSpPr/>
            <p:nvPr/>
          </p:nvSpPr>
          <p:spPr>
            <a:xfrm>
              <a:off x="505440" y="4555080"/>
              <a:ext cx="4782600" cy="30348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/>
            <a:lstStyle/>
            <a:p>
              <a:pPr algn="ctr">
                <a:lnSpc>
                  <a:spcPct val="100000"/>
                </a:lnSpc>
              </a:pPr>
              <a:r>
                <a:rPr lang="en-US" sz="1400" b="0" i="1" strike="noStrike" spc="-1">
                  <a:solidFill>
                    <a:srgbClr val="000000"/>
                  </a:solidFill>
                  <a:uFill>
                    <a:solidFill>
                      <a:srgbClr val="FFFFFF"/>
                    </a:solidFill>
                  </a:uFill>
                  <a:latin typeface="Arial"/>
                  <a:ea typeface="ＭＳ Ｐゴシック"/>
                </a:rPr>
                <a:t>Harvest date and duration</a:t>
              </a:r>
              <a:endPara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64" name="CustomShape 27"/>
            <p:cNvSpPr/>
            <p:nvPr/>
          </p:nvSpPr>
          <p:spPr>
            <a:xfrm>
              <a:off x="3724200" y="3892320"/>
              <a:ext cx="1563840" cy="30348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/>
            <a:lstStyle/>
            <a:p>
              <a:pPr algn="ctr">
                <a:lnSpc>
                  <a:spcPct val="100000"/>
                </a:lnSpc>
              </a:pPr>
              <a:r>
                <a:rPr lang="en-US" sz="1400" b="0" i="1" strike="noStrike" spc="-1">
                  <a:solidFill>
                    <a:srgbClr val="000000"/>
                  </a:solidFill>
                  <a:uFill>
                    <a:solidFill>
                      <a:srgbClr val="FFFFFF"/>
                    </a:solidFill>
                  </a:uFill>
                  <a:latin typeface="Arial"/>
                  <a:ea typeface="ＭＳ Ｐゴシック"/>
                </a:rPr>
                <a:t>Crop forcing</a:t>
              </a:r>
              <a:endPara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65" name="CustomShape 28"/>
            <p:cNvSpPr/>
            <p:nvPr/>
          </p:nvSpPr>
          <p:spPr>
            <a:xfrm>
              <a:off x="434520" y="2192400"/>
              <a:ext cx="8265960" cy="2694600"/>
            </a:xfrm>
            <a:prstGeom prst="rect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66" name="CustomShape 29"/>
            <p:cNvSpPr/>
            <p:nvPr/>
          </p:nvSpPr>
          <p:spPr>
            <a:xfrm>
              <a:off x="2714200" y="5009750"/>
              <a:ext cx="4571640" cy="27288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/>
            <a:lstStyle/>
            <a:p>
              <a:pPr>
                <a:lnSpc>
                  <a:spcPct val="100000"/>
                </a:lnSpc>
              </a:pPr>
              <a:r>
                <a:rPr lang="en-US" sz="1200" b="0" i="1" strike="noStrike" spc="-1" dirty="0">
                  <a:solidFill>
                    <a:srgbClr val="808080"/>
                  </a:solidFill>
                  <a:uFill>
                    <a:solidFill>
                      <a:srgbClr val="FFFFFF"/>
                    </a:solidFill>
                  </a:uFill>
                  <a:latin typeface="Arial"/>
                  <a:ea typeface="ＭＳ Ｐゴシック"/>
                </a:rPr>
                <a:t>Adapted from: Antonio </a:t>
              </a:r>
              <a:r>
                <a:rPr lang="en-US" sz="1200" b="0" i="1" strike="noStrike" spc="-1" dirty="0" err="1">
                  <a:solidFill>
                    <a:srgbClr val="808080"/>
                  </a:solidFill>
                  <a:uFill>
                    <a:solidFill>
                      <a:srgbClr val="FFFFFF"/>
                    </a:solidFill>
                  </a:uFill>
                  <a:latin typeface="Arial"/>
                  <a:ea typeface="ＭＳ Ｐゴシック"/>
                </a:rPr>
                <a:t>Graça</a:t>
              </a:r>
              <a:r>
                <a:rPr lang="en-US" sz="1200" b="0" i="1" strike="noStrike" spc="-1" dirty="0">
                  <a:solidFill>
                    <a:srgbClr val="808080"/>
                  </a:solidFill>
                  <a:uFill>
                    <a:solidFill>
                      <a:srgbClr val="FFFFFF"/>
                    </a:solidFill>
                  </a:uFill>
                  <a:latin typeface="Arial"/>
                  <a:ea typeface="ＭＳ Ｐゴシック"/>
                </a:rPr>
                <a:t>, SOGRAPE VINHOS SA, 2014</a:t>
              </a:r>
              <a:endParaRPr lang="en-US" sz="1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70856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From climate data to climate services</a:t>
            </a:r>
            <a:endParaRPr lang="en-GB" dirty="0"/>
          </a:p>
        </p:txBody>
      </p:sp>
      <p:sp>
        <p:nvSpPr>
          <p:cNvPr id="4" name="Freeform: Shape 64">
            <a:extLst>
              <a:ext uri="{FF2B5EF4-FFF2-40B4-BE49-F238E27FC236}">
                <a16:creationId xmlns="" xmlns:a16="http://schemas.microsoft.com/office/drawing/2014/main" id="{BD76D34C-7EFA-4F1B-AEFA-D7B99840976E}"/>
              </a:ext>
            </a:extLst>
          </p:cNvPr>
          <p:cNvSpPr>
            <a:spLocks/>
          </p:cNvSpPr>
          <p:nvPr/>
        </p:nvSpPr>
        <p:spPr bwMode="auto">
          <a:xfrm flipH="1">
            <a:off x="1967066" y="2213885"/>
            <a:ext cx="5283841" cy="3459477"/>
          </a:xfrm>
          <a:custGeom>
            <a:avLst/>
            <a:gdLst>
              <a:gd name="connsiteX0" fmla="*/ 6179391 w 7045121"/>
              <a:gd name="connsiteY0" fmla="*/ 4215649 h 4625336"/>
              <a:gd name="connsiteX1" fmla="*/ 6179391 w 7045121"/>
              <a:gd name="connsiteY1" fmla="*/ 4215841 h 4625336"/>
              <a:gd name="connsiteX2" fmla="*/ 6095552 w 7045121"/>
              <a:gd name="connsiteY2" fmla="*/ 4284949 h 4625336"/>
              <a:gd name="connsiteX3" fmla="*/ 428110 w 7045121"/>
              <a:gd name="connsiteY3" fmla="*/ 0 h 4625336"/>
              <a:gd name="connsiteX4" fmla="*/ 0 w 7045121"/>
              <a:gd name="connsiteY4" fmla="*/ 1172478 h 4625336"/>
              <a:gd name="connsiteX5" fmla="*/ 98425 w 7045121"/>
              <a:gd name="connsiteY5" fmla="*/ 1223278 h 4625336"/>
              <a:gd name="connsiteX6" fmla="*/ 204745 w 7045121"/>
              <a:gd name="connsiteY6" fmla="*/ 1136726 h 4625336"/>
              <a:gd name="connsiteX7" fmla="*/ 204745 w 7045121"/>
              <a:gd name="connsiteY7" fmla="*/ 1605859 h 4625336"/>
              <a:gd name="connsiteX8" fmla="*/ 204745 w 7045121"/>
              <a:gd name="connsiteY8" fmla="*/ 1605860 h 4625336"/>
              <a:gd name="connsiteX9" fmla="*/ 204746 w 7045121"/>
              <a:gd name="connsiteY9" fmla="*/ 1605859 h 4625336"/>
              <a:gd name="connsiteX10" fmla="*/ 1383577 w 7045121"/>
              <a:gd name="connsiteY10" fmla="*/ 1756652 h 4625336"/>
              <a:gd name="connsiteX11" fmla="*/ 1472447 w 7045121"/>
              <a:gd name="connsiteY11" fmla="*/ 1682885 h 4625336"/>
              <a:gd name="connsiteX12" fmla="*/ 1472447 w 7045121"/>
              <a:gd name="connsiteY12" fmla="*/ 1682886 h 4625336"/>
              <a:gd name="connsiteX13" fmla="*/ 1383577 w 7045121"/>
              <a:gd name="connsiteY13" fmla="*/ 1756653 h 4625336"/>
              <a:gd name="connsiteX14" fmla="*/ 1383577 w 7045121"/>
              <a:gd name="connsiteY14" fmla="*/ 2240866 h 4625336"/>
              <a:gd name="connsiteX15" fmla="*/ 1481476 w 7045121"/>
              <a:gd name="connsiteY15" fmla="*/ 2161177 h 4625336"/>
              <a:gd name="connsiteX16" fmla="*/ 1383579 w 7045121"/>
              <a:gd name="connsiteY16" fmla="*/ 2240865 h 4625336"/>
              <a:gd name="connsiteX17" fmla="*/ 2562409 w 7045121"/>
              <a:gd name="connsiteY17" fmla="*/ 2391658 h 4625336"/>
              <a:gd name="connsiteX18" fmla="*/ 2562409 w 7045121"/>
              <a:gd name="connsiteY18" fmla="*/ 2875870 h 4625336"/>
              <a:gd name="connsiteX19" fmla="*/ 2562410 w 7045121"/>
              <a:gd name="connsiteY19" fmla="*/ 2879220 h 4625336"/>
              <a:gd name="connsiteX20" fmla="*/ 3737888 w 7045121"/>
              <a:gd name="connsiteY20" fmla="*/ 3030013 h 4625336"/>
              <a:gd name="connsiteX21" fmla="*/ 3826759 w 7045121"/>
              <a:gd name="connsiteY21" fmla="*/ 2956704 h 4625336"/>
              <a:gd name="connsiteX22" fmla="*/ 3826759 w 7045121"/>
              <a:gd name="connsiteY22" fmla="*/ 2956706 h 4625336"/>
              <a:gd name="connsiteX23" fmla="*/ 3737889 w 7045121"/>
              <a:gd name="connsiteY23" fmla="*/ 3030014 h 4625336"/>
              <a:gd name="connsiteX24" fmla="*/ 3737889 w 7045121"/>
              <a:gd name="connsiteY24" fmla="*/ 3507526 h 4625336"/>
              <a:gd name="connsiteX25" fmla="*/ 3737889 w 7045121"/>
              <a:gd name="connsiteY25" fmla="*/ 3510876 h 4625336"/>
              <a:gd name="connsiteX26" fmla="*/ 3741445 w 7045121"/>
              <a:gd name="connsiteY26" fmla="*/ 3507981 h 4625336"/>
              <a:gd name="connsiteX27" fmla="*/ 4916719 w 7045121"/>
              <a:gd name="connsiteY27" fmla="*/ 3658319 h 4625336"/>
              <a:gd name="connsiteX28" fmla="*/ 4916719 w 7045121"/>
              <a:gd name="connsiteY28" fmla="*/ 4137506 h 4625336"/>
              <a:gd name="connsiteX29" fmla="*/ 4920271 w 7045121"/>
              <a:gd name="connsiteY29" fmla="*/ 4134610 h 4625336"/>
              <a:gd name="connsiteX30" fmla="*/ 6090521 w 7045121"/>
              <a:gd name="connsiteY30" fmla="*/ 4284306 h 4625336"/>
              <a:gd name="connsiteX31" fmla="*/ 6089650 w 7045121"/>
              <a:gd name="connsiteY31" fmla="*/ 4531628 h 4625336"/>
              <a:gd name="connsiteX32" fmla="*/ 6089886 w 7045121"/>
              <a:gd name="connsiteY32" fmla="*/ 4576193 h 4625336"/>
              <a:gd name="connsiteX33" fmla="*/ 6181844 w 7045121"/>
              <a:gd name="connsiteY33" fmla="*/ 4625336 h 4625336"/>
              <a:gd name="connsiteX34" fmla="*/ 6188075 w 7045121"/>
              <a:gd name="connsiteY34" fmla="*/ 4620528 h 4625336"/>
              <a:gd name="connsiteX35" fmla="*/ 6955781 w 7045121"/>
              <a:gd name="connsiteY35" fmla="*/ 3947572 h 4625336"/>
              <a:gd name="connsiteX36" fmla="*/ 6955786 w 7045121"/>
              <a:gd name="connsiteY36" fmla="*/ 3943576 h 4625336"/>
              <a:gd name="connsiteX37" fmla="*/ 7044651 w 7045121"/>
              <a:gd name="connsiteY37" fmla="*/ 3866729 h 4625336"/>
              <a:gd name="connsiteX38" fmla="*/ 7045121 w 7045121"/>
              <a:gd name="connsiteY38" fmla="*/ 3494630 h 4625336"/>
              <a:gd name="connsiteX39" fmla="*/ 6947985 w 7045121"/>
              <a:gd name="connsiteY39" fmla="*/ 3574700 h 4625336"/>
              <a:gd name="connsiteX40" fmla="*/ 6946161 w 7045121"/>
              <a:gd name="connsiteY40" fmla="*/ 3574460 h 4625336"/>
              <a:gd name="connsiteX41" fmla="*/ 7042740 w 7045121"/>
              <a:gd name="connsiteY41" fmla="*/ 3494629 h 4625336"/>
              <a:gd name="connsiteX42" fmla="*/ 5874203 w 7045121"/>
              <a:gd name="connsiteY42" fmla="*/ 3341236 h 4625336"/>
              <a:gd name="connsiteX43" fmla="*/ 5870774 w 7045121"/>
              <a:gd name="connsiteY43" fmla="*/ 3344046 h 4625336"/>
              <a:gd name="connsiteX44" fmla="*/ 5865818 w 7045121"/>
              <a:gd name="connsiteY44" fmla="*/ 2862049 h 4625336"/>
              <a:gd name="connsiteX45" fmla="*/ 5865820 w 7045121"/>
              <a:gd name="connsiteY45" fmla="*/ 2862048 h 4625336"/>
              <a:gd name="connsiteX46" fmla="*/ 4695372 w 7045121"/>
              <a:gd name="connsiteY46" fmla="*/ 2714606 h 4625336"/>
              <a:gd name="connsiteX47" fmla="*/ 4695315 w 7045121"/>
              <a:gd name="connsiteY47" fmla="*/ 2714652 h 4625336"/>
              <a:gd name="connsiteX48" fmla="*/ 4692019 w 7045121"/>
              <a:gd name="connsiteY48" fmla="*/ 2235419 h 4625336"/>
              <a:gd name="connsiteX49" fmla="*/ 4595222 w 7045121"/>
              <a:gd name="connsiteY49" fmla="*/ 2315267 h 4625336"/>
              <a:gd name="connsiteX50" fmla="*/ 4595220 w 7045121"/>
              <a:gd name="connsiteY50" fmla="*/ 2315267 h 4625336"/>
              <a:gd name="connsiteX51" fmla="*/ 4692018 w 7045121"/>
              <a:gd name="connsiteY51" fmla="*/ 2235418 h 4625336"/>
              <a:gd name="connsiteX52" fmla="*/ 3516539 w 7045121"/>
              <a:gd name="connsiteY52" fmla="*/ 2087976 h 4625336"/>
              <a:gd name="connsiteX53" fmla="*/ 3513185 w 7045121"/>
              <a:gd name="connsiteY53" fmla="*/ 1600415 h 4625336"/>
              <a:gd name="connsiteX54" fmla="*/ 3513187 w 7045121"/>
              <a:gd name="connsiteY54" fmla="*/ 1600414 h 4625336"/>
              <a:gd name="connsiteX55" fmla="*/ 3513185 w 7045121"/>
              <a:gd name="connsiteY55" fmla="*/ 1600413 h 4625336"/>
              <a:gd name="connsiteX56" fmla="*/ 3513184 w 7045121"/>
              <a:gd name="connsiteY56" fmla="*/ 1600413 h 4625336"/>
              <a:gd name="connsiteX57" fmla="*/ 2341062 w 7045121"/>
              <a:gd name="connsiteY57" fmla="*/ 1452972 h 4625336"/>
              <a:gd name="connsiteX58" fmla="*/ 2252077 w 7045121"/>
              <a:gd name="connsiteY58" fmla="*/ 1525406 h 4625336"/>
              <a:gd name="connsiteX59" fmla="*/ 2341061 w 7045121"/>
              <a:gd name="connsiteY59" fmla="*/ 1452972 h 4625336"/>
              <a:gd name="connsiteX60" fmla="*/ 2334353 w 7045121"/>
              <a:gd name="connsiteY60" fmla="*/ 960382 h 4625336"/>
              <a:gd name="connsiteX61" fmla="*/ 2238070 w 7045121"/>
              <a:gd name="connsiteY61" fmla="*/ 1040302 h 4625336"/>
              <a:gd name="connsiteX62" fmla="*/ 2238069 w 7045121"/>
              <a:gd name="connsiteY62" fmla="*/ 1040302 h 4625336"/>
              <a:gd name="connsiteX63" fmla="*/ 2334353 w 7045121"/>
              <a:gd name="connsiteY63" fmla="*/ 960381 h 4625336"/>
              <a:gd name="connsiteX64" fmla="*/ 1162228 w 7045121"/>
              <a:gd name="connsiteY64" fmla="*/ 814615 h 4625336"/>
              <a:gd name="connsiteX65" fmla="*/ 1133653 w 7045121"/>
              <a:gd name="connsiteY65" fmla="*/ 341986 h 4625336"/>
              <a:gd name="connsiteX66" fmla="*/ 1274578 w 7045121"/>
              <a:gd name="connsiteY66" fmla="*/ 270085 h 4625336"/>
              <a:gd name="connsiteX0" fmla="*/ 6179391 w 7045121"/>
              <a:gd name="connsiteY0" fmla="*/ 4215649 h 4625336"/>
              <a:gd name="connsiteX1" fmla="*/ 6179391 w 7045121"/>
              <a:gd name="connsiteY1" fmla="*/ 4215841 h 4625336"/>
              <a:gd name="connsiteX2" fmla="*/ 6095552 w 7045121"/>
              <a:gd name="connsiteY2" fmla="*/ 4284949 h 4625336"/>
              <a:gd name="connsiteX3" fmla="*/ 6179391 w 7045121"/>
              <a:gd name="connsiteY3" fmla="*/ 4215649 h 4625336"/>
              <a:gd name="connsiteX4" fmla="*/ 428110 w 7045121"/>
              <a:gd name="connsiteY4" fmla="*/ 0 h 4625336"/>
              <a:gd name="connsiteX5" fmla="*/ 0 w 7045121"/>
              <a:gd name="connsiteY5" fmla="*/ 1172478 h 4625336"/>
              <a:gd name="connsiteX6" fmla="*/ 98425 w 7045121"/>
              <a:gd name="connsiteY6" fmla="*/ 1223278 h 4625336"/>
              <a:gd name="connsiteX7" fmla="*/ 204745 w 7045121"/>
              <a:gd name="connsiteY7" fmla="*/ 1136726 h 4625336"/>
              <a:gd name="connsiteX8" fmla="*/ 204745 w 7045121"/>
              <a:gd name="connsiteY8" fmla="*/ 1605859 h 4625336"/>
              <a:gd name="connsiteX9" fmla="*/ 204745 w 7045121"/>
              <a:gd name="connsiteY9" fmla="*/ 1605860 h 4625336"/>
              <a:gd name="connsiteX10" fmla="*/ 204746 w 7045121"/>
              <a:gd name="connsiteY10" fmla="*/ 1605859 h 4625336"/>
              <a:gd name="connsiteX11" fmla="*/ 1383577 w 7045121"/>
              <a:gd name="connsiteY11" fmla="*/ 1756652 h 4625336"/>
              <a:gd name="connsiteX12" fmla="*/ 1472447 w 7045121"/>
              <a:gd name="connsiteY12" fmla="*/ 1682885 h 4625336"/>
              <a:gd name="connsiteX13" fmla="*/ 1472447 w 7045121"/>
              <a:gd name="connsiteY13" fmla="*/ 1682886 h 4625336"/>
              <a:gd name="connsiteX14" fmla="*/ 1383577 w 7045121"/>
              <a:gd name="connsiteY14" fmla="*/ 1756653 h 4625336"/>
              <a:gd name="connsiteX15" fmla="*/ 1383577 w 7045121"/>
              <a:gd name="connsiteY15" fmla="*/ 2240866 h 4625336"/>
              <a:gd name="connsiteX16" fmla="*/ 1481476 w 7045121"/>
              <a:gd name="connsiteY16" fmla="*/ 2161177 h 4625336"/>
              <a:gd name="connsiteX17" fmla="*/ 1383579 w 7045121"/>
              <a:gd name="connsiteY17" fmla="*/ 2240865 h 4625336"/>
              <a:gd name="connsiteX18" fmla="*/ 2562409 w 7045121"/>
              <a:gd name="connsiteY18" fmla="*/ 2391658 h 4625336"/>
              <a:gd name="connsiteX19" fmla="*/ 2562409 w 7045121"/>
              <a:gd name="connsiteY19" fmla="*/ 2875870 h 4625336"/>
              <a:gd name="connsiteX20" fmla="*/ 2562410 w 7045121"/>
              <a:gd name="connsiteY20" fmla="*/ 2879220 h 4625336"/>
              <a:gd name="connsiteX21" fmla="*/ 3737888 w 7045121"/>
              <a:gd name="connsiteY21" fmla="*/ 3030013 h 4625336"/>
              <a:gd name="connsiteX22" fmla="*/ 3826759 w 7045121"/>
              <a:gd name="connsiteY22" fmla="*/ 2956704 h 4625336"/>
              <a:gd name="connsiteX23" fmla="*/ 3826759 w 7045121"/>
              <a:gd name="connsiteY23" fmla="*/ 2956706 h 4625336"/>
              <a:gd name="connsiteX24" fmla="*/ 3737889 w 7045121"/>
              <a:gd name="connsiteY24" fmla="*/ 3030014 h 4625336"/>
              <a:gd name="connsiteX25" fmla="*/ 3737889 w 7045121"/>
              <a:gd name="connsiteY25" fmla="*/ 3507526 h 4625336"/>
              <a:gd name="connsiteX26" fmla="*/ 3737889 w 7045121"/>
              <a:gd name="connsiteY26" fmla="*/ 3510876 h 4625336"/>
              <a:gd name="connsiteX27" fmla="*/ 3741445 w 7045121"/>
              <a:gd name="connsiteY27" fmla="*/ 3507981 h 4625336"/>
              <a:gd name="connsiteX28" fmla="*/ 4916719 w 7045121"/>
              <a:gd name="connsiteY28" fmla="*/ 3658319 h 4625336"/>
              <a:gd name="connsiteX29" fmla="*/ 4916719 w 7045121"/>
              <a:gd name="connsiteY29" fmla="*/ 4137506 h 4625336"/>
              <a:gd name="connsiteX30" fmla="*/ 4920271 w 7045121"/>
              <a:gd name="connsiteY30" fmla="*/ 4134610 h 4625336"/>
              <a:gd name="connsiteX31" fmla="*/ 6090521 w 7045121"/>
              <a:gd name="connsiteY31" fmla="*/ 4284306 h 4625336"/>
              <a:gd name="connsiteX32" fmla="*/ 6089650 w 7045121"/>
              <a:gd name="connsiteY32" fmla="*/ 4531628 h 4625336"/>
              <a:gd name="connsiteX33" fmla="*/ 6089886 w 7045121"/>
              <a:gd name="connsiteY33" fmla="*/ 4576193 h 4625336"/>
              <a:gd name="connsiteX34" fmla="*/ 6181844 w 7045121"/>
              <a:gd name="connsiteY34" fmla="*/ 4625336 h 4625336"/>
              <a:gd name="connsiteX35" fmla="*/ 6184900 w 7045121"/>
              <a:gd name="connsiteY35" fmla="*/ 4598303 h 4625336"/>
              <a:gd name="connsiteX36" fmla="*/ 6955781 w 7045121"/>
              <a:gd name="connsiteY36" fmla="*/ 3947572 h 4625336"/>
              <a:gd name="connsiteX37" fmla="*/ 6955786 w 7045121"/>
              <a:gd name="connsiteY37" fmla="*/ 3943576 h 4625336"/>
              <a:gd name="connsiteX38" fmla="*/ 7044651 w 7045121"/>
              <a:gd name="connsiteY38" fmla="*/ 3866729 h 4625336"/>
              <a:gd name="connsiteX39" fmla="*/ 7045121 w 7045121"/>
              <a:gd name="connsiteY39" fmla="*/ 3494630 h 4625336"/>
              <a:gd name="connsiteX40" fmla="*/ 6947985 w 7045121"/>
              <a:gd name="connsiteY40" fmla="*/ 3574700 h 4625336"/>
              <a:gd name="connsiteX41" fmla="*/ 6946161 w 7045121"/>
              <a:gd name="connsiteY41" fmla="*/ 3574460 h 4625336"/>
              <a:gd name="connsiteX42" fmla="*/ 7042740 w 7045121"/>
              <a:gd name="connsiteY42" fmla="*/ 3494629 h 4625336"/>
              <a:gd name="connsiteX43" fmla="*/ 5874203 w 7045121"/>
              <a:gd name="connsiteY43" fmla="*/ 3341236 h 4625336"/>
              <a:gd name="connsiteX44" fmla="*/ 5870774 w 7045121"/>
              <a:gd name="connsiteY44" fmla="*/ 3344046 h 4625336"/>
              <a:gd name="connsiteX45" fmla="*/ 5865818 w 7045121"/>
              <a:gd name="connsiteY45" fmla="*/ 2862049 h 4625336"/>
              <a:gd name="connsiteX46" fmla="*/ 5865820 w 7045121"/>
              <a:gd name="connsiteY46" fmla="*/ 2862048 h 4625336"/>
              <a:gd name="connsiteX47" fmla="*/ 4695372 w 7045121"/>
              <a:gd name="connsiteY47" fmla="*/ 2714606 h 4625336"/>
              <a:gd name="connsiteX48" fmla="*/ 4695315 w 7045121"/>
              <a:gd name="connsiteY48" fmla="*/ 2714652 h 4625336"/>
              <a:gd name="connsiteX49" fmla="*/ 4692019 w 7045121"/>
              <a:gd name="connsiteY49" fmla="*/ 2235419 h 4625336"/>
              <a:gd name="connsiteX50" fmla="*/ 4595222 w 7045121"/>
              <a:gd name="connsiteY50" fmla="*/ 2315267 h 4625336"/>
              <a:gd name="connsiteX51" fmla="*/ 4595220 w 7045121"/>
              <a:gd name="connsiteY51" fmla="*/ 2315267 h 4625336"/>
              <a:gd name="connsiteX52" fmla="*/ 4692018 w 7045121"/>
              <a:gd name="connsiteY52" fmla="*/ 2235418 h 4625336"/>
              <a:gd name="connsiteX53" fmla="*/ 3516539 w 7045121"/>
              <a:gd name="connsiteY53" fmla="*/ 2087976 h 4625336"/>
              <a:gd name="connsiteX54" fmla="*/ 3513185 w 7045121"/>
              <a:gd name="connsiteY54" fmla="*/ 1600415 h 4625336"/>
              <a:gd name="connsiteX55" fmla="*/ 3513187 w 7045121"/>
              <a:gd name="connsiteY55" fmla="*/ 1600414 h 4625336"/>
              <a:gd name="connsiteX56" fmla="*/ 3513185 w 7045121"/>
              <a:gd name="connsiteY56" fmla="*/ 1600413 h 4625336"/>
              <a:gd name="connsiteX57" fmla="*/ 3513184 w 7045121"/>
              <a:gd name="connsiteY57" fmla="*/ 1600413 h 4625336"/>
              <a:gd name="connsiteX58" fmla="*/ 2341062 w 7045121"/>
              <a:gd name="connsiteY58" fmla="*/ 1452972 h 4625336"/>
              <a:gd name="connsiteX59" fmla="*/ 2252077 w 7045121"/>
              <a:gd name="connsiteY59" fmla="*/ 1525406 h 4625336"/>
              <a:gd name="connsiteX60" fmla="*/ 2341061 w 7045121"/>
              <a:gd name="connsiteY60" fmla="*/ 1452972 h 4625336"/>
              <a:gd name="connsiteX61" fmla="*/ 2334353 w 7045121"/>
              <a:gd name="connsiteY61" fmla="*/ 960382 h 4625336"/>
              <a:gd name="connsiteX62" fmla="*/ 2238070 w 7045121"/>
              <a:gd name="connsiteY62" fmla="*/ 1040302 h 4625336"/>
              <a:gd name="connsiteX63" fmla="*/ 2238069 w 7045121"/>
              <a:gd name="connsiteY63" fmla="*/ 1040302 h 4625336"/>
              <a:gd name="connsiteX64" fmla="*/ 2334353 w 7045121"/>
              <a:gd name="connsiteY64" fmla="*/ 960381 h 4625336"/>
              <a:gd name="connsiteX65" fmla="*/ 1162228 w 7045121"/>
              <a:gd name="connsiteY65" fmla="*/ 814615 h 4625336"/>
              <a:gd name="connsiteX66" fmla="*/ 1133653 w 7045121"/>
              <a:gd name="connsiteY66" fmla="*/ 341986 h 4625336"/>
              <a:gd name="connsiteX67" fmla="*/ 1274578 w 7045121"/>
              <a:gd name="connsiteY67" fmla="*/ 270085 h 4625336"/>
              <a:gd name="connsiteX68" fmla="*/ 428110 w 7045121"/>
              <a:gd name="connsiteY68" fmla="*/ 0 h 4625336"/>
              <a:gd name="connsiteX0" fmla="*/ 6179391 w 7045121"/>
              <a:gd name="connsiteY0" fmla="*/ 4215649 h 4612636"/>
              <a:gd name="connsiteX1" fmla="*/ 6179391 w 7045121"/>
              <a:gd name="connsiteY1" fmla="*/ 4215841 h 4612636"/>
              <a:gd name="connsiteX2" fmla="*/ 6095552 w 7045121"/>
              <a:gd name="connsiteY2" fmla="*/ 4284949 h 4612636"/>
              <a:gd name="connsiteX3" fmla="*/ 6179391 w 7045121"/>
              <a:gd name="connsiteY3" fmla="*/ 4215649 h 4612636"/>
              <a:gd name="connsiteX4" fmla="*/ 428110 w 7045121"/>
              <a:gd name="connsiteY4" fmla="*/ 0 h 4612636"/>
              <a:gd name="connsiteX5" fmla="*/ 0 w 7045121"/>
              <a:gd name="connsiteY5" fmla="*/ 1172478 h 4612636"/>
              <a:gd name="connsiteX6" fmla="*/ 98425 w 7045121"/>
              <a:gd name="connsiteY6" fmla="*/ 1223278 h 4612636"/>
              <a:gd name="connsiteX7" fmla="*/ 204745 w 7045121"/>
              <a:gd name="connsiteY7" fmla="*/ 1136726 h 4612636"/>
              <a:gd name="connsiteX8" fmla="*/ 204745 w 7045121"/>
              <a:gd name="connsiteY8" fmla="*/ 1605859 h 4612636"/>
              <a:gd name="connsiteX9" fmla="*/ 204745 w 7045121"/>
              <a:gd name="connsiteY9" fmla="*/ 1605860 h 4612636"/>
              <a:gd name="connsiteX10" fmla="*/ 204746 w 7045121"/>
              <a:gd name="connsiteY10" fmla="*/ 1605859 h 4612636"/>
              <a:gd name="connsiteX11" fmla="*/ 1383577 w 7045121"/>
              <a:gd name="connsiteY11" fmla="*/ 1756652 h 4612636"/>
              <a:gd name="connsiteX12" fmla="*/ 1472447 w 7045121"/>
              <a:gd name="connsiteY12" fmla="*/ 1682885 h 4612636"/>
              <a:gd name="connsiteX13" fmla="*/ 1472447 w 7045121"/>
              <a:gd name="connsiteY13" fmla="*/ 1682886 h 4612636"/>
              <a:gd name="connsiteX14" fmla="*/ 1383577 w 7045121"/>
              <a:gd name="connsiteY14" fmla="*/ 1756653 h 4612636"/>
              <a:gd name="connsiteX15" fmla="*/ 1383577 w 7045121"/>
              <a:gd name="connsiteY15" fmla="*/ 2240866 h 4612636"/>
              <a:gd name="connsiteX16" fmla="*/ 1481476 w 7045121"/>
              <a:gd name="connsiteY16" fmla="*/ 2161177 h 4612636"/>
              <a:gd name="connsiteX17" fmla="*/ 1383579 w 7045121"/>
              <a:gd name="connsiteY17" fmla="*/ 2240865 h 4612636"/>
              <a:gd name="connsiteX18" fmla="*/ 2562409 w 7045121"/>
              <a:gd name="connsiteY18" fmla="*/ 2391658 h 4612636"/>
              <a:gd name="connsiteX19" fmla="*/ 2562409 w 7045121"/>
              <a:gd name="connsiteY19" fmla="*/ 2875870 h 4612636"/>
              <a:gd name="connsiteX20" fmla="*/ 2562410 w 7045121"/>
              <a:gd name="connsiteY20" fmla="*/ 2879220 h 4612636"/>
              <a:gd name="connsiteX21" fmla="*/ 3737888 w 7045121"/>
              <a:gd name="connsiteY21" fmla="*/ 3030013 h 4612636"/>
              <a:gd name="connsiteX22" fmla="*/ 3826759 w 7045121"/>
              <a:gd name="connsiteY22" fmla="*/ 2956704 h 4612636"/>
              <a:gd name="connsiteX23" fmla="*/ 3826759 w 7045121"/>
              <a:gd name="connsiteY23" fmla="*/ 2956706 h 4612636"/>
              <a:gd name="connsiteX24" fmla="*/ 3737889 w 7045121"/>
              <a:gd name="connsiteY24" fmla="*/ 3030014 h 4612636"/>
              <a:gd name="connsiteX25" fmla="*/ 3737889 w 7045121"/>
              <a:gd name="connsiteY25" fmla="*/ 3507526 h 4612636"/>
              <a:gd name="connsiteX26" fmla="*/ 3737889 w 7045121"/>
              <a:gd name="connsiteY26" fmla="*/ 3510876 h 4612636"/>
              <a:gd name="connsiteX27" fmla="*/ 3741445 w 7045121"/>
              <a:gd name="connsiteY27" fmla="*/ 3507981 h 4612636"/>
              <a:gd name="connsiteX28" fmla="*/ 4916719 w 7045121"/>
              <a:gd name="connsiteY28" fmla="*/ 3658319 h 4612636"/>
              <a:gd name="connsiteX29" fmla="*/ 4916719 w 7045121"/>
              <a:gd name="connsiteY29" fmla="*/ 4137506 h 4612636"/>
              <a:gd name="connsiteX30" fmla="*/ 4920271 w 7045121"/>
              <a:gd name="connsiteY30" fmla="*/ 4134610 h 4612636"/>
              <a:gd name="connsiteX31" fmla="*/ 6090521 w 7045121"/>
              <a:gd name="connsiteY31" fmla="*/ 4284306 h 4612636"/>
              <a:gd name="connsiteX32" fmla="*/ 6089650 w 7045121"/>
              <a:gd name="connsiteY32" fmla="*/ 4531628 h 4612636"/>
              <a:gd name="connsiteX33" fmla="*/ 6089886 w 7045121"/>
              <a:gd name="connsiteY33" fmla="*/ 4576193 h 4612636"/>
              <a:gd name="connsiteX34" fmla="*/ 6181844 w 7045121"/>
              <a:gd name="connsiteY34" fmla="*/ 4612636 h 4612636"/>
              <a:gd name="connsiteX35" fmla="*/ 6184900 w 7045121"/>
              <a:gd name="connsiteY35" fmla="*/ 4598303 h 4612636"/>
              <a:gd name="connsiteX36" fmla="*/ 6955781 w 7045121"/>
              <a:gd name="connsiteY36" fmla="*/ 3947572 h 4612636"/>
              <a:gd name="connsiteX37" fmla="*/ 6955786 w 7045121"/>
              <a:gd name="connsiteY37" fmla="*/ 3943576 h 4612636"/>
              <a:gd name="connsiteX38" fmla="*/ 7044651 w 7045121"/>
              <a:gd name="connsiteY38" fmla="*/ 3866729 h 4612636"/>
              <a:gd name="connsiteX39" fmla="*/ 7045121 w 7045121"/>
              <a:gd name="connsiteY39" fmla="*/ 3494630 h 4612636"/>
              <a:gd name="connsiteX40" fmla="*/ 6947985 w 7045121"/>
              <a:gd name="connsiteY40" fmla="*/ 3574700 h 4612636"/>
              <a:gd name="connsiteX41" fmla="*/ 6946161 w 7045121"/>
              <a:gd name="connsiteY41" fmla="*/ 3574460 h 4612636"/>
              <a:gd name="connsiteX42" fmla="*/ 7042740 w 7045121"/>
              <a:gd name="connsiteY42" fmla="*/ 3494629 h 4612636"/>
              <a:gd name="connsiteX43" fmla="*/ 5874203 w 7045121"/>
              <a:gd name="connsiteY43" fmla="*/ 3341236 h 4612636"/>
              <a:gd name="connsiteX44" fmla="*/ 5870774 w 7045121"/>
              <a:gd name="connsiteY44" fmla="*/ 3344046 h 4612636"/>
              <a:gd name="connsiteX45" fmla="*/ 5865818 w 7045121"/>
              <a:gd name="connsiteY45" fmla="*/ 2862049 h 4612636"/>
              <a:gd name="connsiteX46" fmla="*/ 5865820 w 7045121"/>
              <a:gd name="connsiteY46" fmla="*/ 2862048 h 4612636"/>
              <a:gd name="connsiteX47" fmla="*/ 4695372 w 7045121"/>
              <a:gd name="connsiteY47" fmla="*/ 2714606 h 4612636"/>
              <a:gd name="connsiteX48" fmla="*/ 4695315 w 7045121"/>
              <a:gd name="connsiteY48" fmla="*/ 2714652 h 4612636"/>
              <a:gd name="connsiteX49" fmla="*/ 4692019 w 7045121"/>
              <a:gd name="connsiteY49" fmla="*/ 2235419 h 4612636"/>
              <a:gd name="connsiteX50" fmla="*/ 4595222 w 7045121"/>
              <a:gd name="connsiteY50" fmla="*/ 2315267 h 4612636"/>
              <a:gd name="connsiteX51" fmla="*/ 4595220 w 7045121"/>
              <a:gd name="connsiteY51" fmla="*/ 2315267 h 4612636"/>
              <a:gd name="connsiteX52" fmla="*/ 4692018 w 7045121"/>
              <a:gd name="connsiteY52" fmla="*/ 2235418 h 4612636"/>
              <a:gd name="connsiteX53" fmla="*/ 3516539 w 7045121"/>
              <a:gd name="connsiteY53" fmla="*/ 2087976 h 4612636"/>
              <a:gd name="connsiteX54" fmla="*/ 3513185 w 7045121"/>
              <a:gd name="connsiteY54" fmla="*/ 1600415 h 4612636"/>
              <a:gd name="connsiteX55" fmla="*/ 3513187 w 7045121"/>
              <a:gd name="connsiteY55" fmla="*/ 1600414 h 4612636"/>
              <a:gd name="connsiteX56" fmla="*/ 3513185 w 7045121"/>
              <a:gd name="connsiteY56" fmla="*/ 1600413 h 4612636"/>
              <a:gd name="connsiteX57" fmla="*/ 3513184 w 7045121"/>
              <a:gd name="connsiteY57" fmla="*/ 1600413 h 4612636"/>
              <a:gd name="connsiteX58" fmla="*/ 2341062 w 7045121"/>
              <a:gd name="connsiteY58" fmla="*/ 1452972 h 4612636"/>
              <a:gd name="connsiteX59" fmla="*/ 2252077 w 7045121"/>
              <a:gd name="connsiteY59" fmla="*/ 1525406 h 4612636"/>
              <a:gd name="connsiteX60" fmla="*/ 2341061 w 7045121"/>
              <a:gd name="connsiteY60" fmla="*/ 1452972 h 4612636"/>
              <a:gd name="connsiteX61" fmla="*/ 2334353 w 7045121"/>
              <a:gd name="connsiteY61" fmla="*/ 960382 h 4612636"/>
              <a:gd name="connsiteX62" fmla="*/ 2238070 w 7045121"/>
              <a:gd name="connsiteY62" fmla="*/ 1040302 h 4612636"/>
              <a:gd name="connsiteX63" fmla="*/ 2238069 w 7045121"/>
              <a:gd name="connsiteY63" fmla="*/ 1040302 h 4612636"/>
              <a:gd name="connsiteX64" fmla="*/ 2334353 w 7045121"/>
              <a:gd name="connsiteY64" fmla="*/ 960381 h 4612636"/>
              <a:gd name="connsiteX65" fmla="*/ 1162228 w 7045121"/>
              <a:gd name="connsiteY65" fmla="*/ 814615 h 4612636"/>
              <a:gd name="connsiteX66" fmla="*/ 1133653 w 7045121"/>
              <a:gd name="connsiteY66" fmla="*/ 341986 h 4612636"/>
              <a:gd name="connsiteX67" fmla="*/ 1274578 w 7045121"/>
              <a:gd name="connsiteY67" fmla="*/ 270085 h 4612636"/>
              <a:gd name="connsiteX68" fmla="*/ 428110 w 7045121"/>
              <a:gd name="connsiteY68" fmla="*/ 0 h 4612636"/>
              <a:gd name="connsiteX0" fmla="*/ 6179391 w 7045121"/>
              <a:gd name="connsiteY0" fmla="*/ 4215649 h 4612636"/>
              <a:gd name="connsiteX1" fmla="*/ 6179391 w 7045121"/>
              <a:gd name="connsiteY1" fmla="*/ 4215841 h 4612636"/>
              <a:gd name="connsiteX2" fmla="*/ 6095552 w 7045121"/>
              <a:gd name="connsiteY2" fmla="*/ 4284949 h 4612636"/>
              <a:gd name="connsiteX3" fmla="*/ 6179391 w 7045121"/>
              <a:gd name="connsiteY3" fmla="*/ 4215649 h 4612636"/>
              <a:gd name="connsiteX4" fmla="*/ 428110 w 7045121"/>
              <a:gd name="connsiteY4" fmla="*/ 0 h 4612636"/>
              <a:gd name="connsiteX5" fmla="*/ 0 w 7045121"/>
              <a:gd name="connsiteY5" fmla="*/ 1172478 h 4612636"/>
              <a:gd name="connsiteX6" fmla="*/ 98425 w 7045121"/>
              <a:gd name="connsiteY6" fmla="*/ 1223278 h 4612636"/>
              <a:gd name="connsiteX7" fmla="*/ 204745 w 7045121"/>
              <a:gd name="connsiteY7" fmla="*/ 1136726 h 4612636"/>
              <a:gd name="connsiteX8" fmla="*/ 204745 w 7045121"/>
              <a:gd name="connsiteY8" fmla="*/ 1605859 h 4612636"/>
              <a:gd name="connsiteX9" fmla="*/ 204745 w 7045121"/>
              <a:gd name="connsiteY9" fmla="*/ 1605860 h 4612636"/>
              <a:gd name="connsiteX10" fmla="*/ 204746 w 7045121"/>
              <a:gd name="connsiteY10" fmla="*/ 1605859 h 4612636"/>
              <a:gd name="connsiteX11" fmla="*/ 1383577 w 7045121"/>
              <a:gd name="connsiteY11" fmla="*/ 1756652 h 4612636"/>
              <a:gd name="connsiteX12" fmla="*/ 1472447 w 7045121"/>
              <a:gd name="connsiteY12" fmla="*/ 1682885 h 4612636"/>
              <a:gd name="connsiteX13" fmla="*/ 1472447 w 7045121"/>
              <a:gd name="connsiteY13" fmla="*/ 1682886 h 4612636"/>
              <a:gd name="connsiteX14" fmla="*/ 1383577 w 7045121"/>
              <a:gd name="connsiteY14" fmla="*/ 1756653 h 4612636"/>
              <a:gd name="connsiteX15" fmla="*/ 1383577 w 7045121"/>
              <a:gd name="connsiteY15" fmla="*/ 2240866 h 4612636"/>
              <a:gd name="connsiteX16" fmla="*/ 1481476 w 7045121"/>
              <a:gd name="connsiteY16" fmla="*/ 2161177 h 4612636"/>
              <a:gd name="connsiteX17" fmla="*/ 1383579 w 7045121"/>
              <a:gd name="connsiteY17" fmla="*/ 2240865 h 4612636"/>
              <a:gd name="connsiteX18" fmla="*/ 2562409 w 7045121"/>
              <a:gd name="connsiteY18" fmla="*/ 2391658 h 4612636"/>
              <a:gd name="connsiteX19" fmla="*/ 2562409 w 7045121"/>
              <a:gd name="connsiteY19" fmla="*/ 2875870 h 4612636"/>
              <a:gd name="connsiteX20" fmla="*/ 2562410 w 7045121"/>
              <a:gd name="connsiteY20" fmla="*/ 2879220 h 4612636"/>
              <a:gd name="connsiteX21" fmla="*/ 3737888 w 7045121"/>
              <a:gd name="connsiteY21" fmla="*/ 3030013 h 4612636"/>
              <a:gd name="connsiteX22" fmla="*/ 3826759 w 7045121"/>
              <a:gd name="connsiteY22" fmla="*/ 2956704 h 4612636"/>
              <a:gd name="connsiteX23" fmla="*/ 3826759 w 7045121"/>
              <a:gd name="connsiteY23" fmla="*/ 2956706 h 4612636"/>
              <a:gd name="connsiteX24" fmla="*/ 3737889 w 7045121"/>
              <a:gd name="connsiteY24" fmla="*/ 3030014 h 4612636"/>
              <a:gd name="connsiteX25" fmla="*/ 3737889 w 7045121"/>
              <a:gd name="connsiteY25" fmla="*/ 3507526 h 4612636"/>
              <a:gd name="connsiteX26" fmla="*/ 3737889 w 7045121"/>
              <a:gd name="connsiteY26" fmla="*/ 3510876 h 4612636"/>
              <a:gd name="connsiteX27" fmla="*/ 3741445 w 7045121"/>
              <a:gd name="connsiteY27" fmla="*/ 3507981 h 4612636"/>
              <a:gd name="connsiteX28" fmla="*/ 4916719 w 7045121"/>
              <a:gd name="connsiteY28" fmla="*/ 3658319 h 4612636"/>
              <a:gd name="connsiteX29" fmla="*/ 4916719 w 7045121"/>
              <a:gd name="connsiteY29" fmla="*/ 4137506 h 4612636"/>
              <a:gd name="connsiteX30" fmla="*/ 4920271 w 7045121"/>
              <a:gd name="connsiteY30" fmla="*/ 4134610 h 4612636"/>
              <a:gd name="connsiteX31" fmla="*/ 6090521 w 7045121"/>
              <a:gd name="connsiteY31" fmla="*/ 4284306 h 4612636"/>
              <a:gd name="connsiteX32" fmla="*/ 6089650 w 7045121"/>
              <a:gd name="connsiteY32" fmla="*/ 4531628 h 4612636"/>
              <a:gd name="connsiteX33" fmla="*/ 6089886 w 7045121"/>
              <a:gd name="connsiteY33" fmla="*/ 4588099 h 4612636"/>
              <a:gd name="connsiteX34" fmla="*/ 6181844 w 7045121"/>
              <a:gd name="connsiteY34" fmla="*/ 4612636 h 4612636"/>
              <a:gd name="connsiteX35" fmla="*/ 6184900 w 7045121"/>
              <a:gd name="connsiteY35" fmla="*/ 4598303 h 4612636"/>
              <a:gd name="connsiteX36" fmla="*/ 6955781 w 7045121"/>
              <a:gd name="connsiteY36" fmla="*/ 3947572 h 4612636"/>
              <a:gd name="connsiteX37" fmla="*/ 6955786 w 7045121"/>
              <a:gd name="connsiteY37" fmla="*/ 3943576 h 4612636"/>
              <a:gd name="connsiteX38" fmla="*/ 7044651 w 7045121"/>
              <a:gd name="connsiteY38" fmla="*/ 3866729 h 4612636"/>
              <a:gd name="connsiteX39" fmla="*/ 7045121 w 7045121"/>
              <a:gd name="connsiteY39" fmla="*/ 3494630 h 4612636"/>
              <a:gd name="connsiteX40" fmla="*/ 6947985 w 7045121"/>
              <a:gd name="connsiteY40" fmla="*/ 3574700 h 4612636"/>
              <a:gd name="connsiteX41" fmla="*/ 6946161 w 7045121"/>
              <a:gd name="connsiteY41" fmla="*/ 3574460 h 4612636"/>
              <a:gd name="connsiteX42" fmla="*/ 7042740 w 7045121"/>
              <a:gd name="connsiteY42" fmla="*/ 3494629 h 4612636"/>
              <a:gd name="connsiteX43" fmla="*/ 5874203 w 7045121"/>
              <a:gd name="connsiteY43" fmla="*/ 3341236 h 4612636"/>
              <a:gd name="connsiteX44" fmla="*/ 5870774 w 7045121"/>
              <a:gd name="connsiteY44" fmla="*/ 3344046 h 4612636"/>
              <a:gd name="connsiteX45" fmla="*/ 5865818 w 7045121"/>
              <a:gd name="connsiteY45" fmla="*/ 2862049 h 4612636"/>
              <a:gd name="connsiteX46" fmla="*/ 5865820 w 7045121"/>
              <a:gd name="connsiteY46" fmla="*/ 2862048 h 4612636"/>
              <a:gd name="connsiteX47" fmla="*/ 4695372 w 7045121"/>
              <a:gd name="connsiteY47" fmla="*/ 2714606 h 4612636"/>
              <a:gd name="connsiteX48" fmla="*/ 4695315 w 7045121"/>
              <a:gd name="connsiteY48" fmla="*/ 2714652 h 4612636"/>
              <a:gd name="connsiteX49" fmla="*/ 4692019 w 7045121"/>
              <a:gd name="connsiteY49" fmla="*/ 2235419 h 4612636"/>
              <a:gd name="connsiteX50" fmla="*/ 4595222 w 7045121"/>
              <a:gd name="connsiteY50" fmla="*/ 2315267 h 4612636"/>
              <a:gd name="connsiteX51" fmla="*/ 4595220 w 7045121"/>
              <a:gd name="connsiteY51" fmla="*/ 2315267 h 4612636"/>
              <a:gd name="connsiteX52" fmla="*/ 4692018 w 7045121"/>
              <a:gd name="connsiteY52" fmla="*/ 2235418 h 4612636"/>
              <a:gd name="connsiteX53" fmla="*/ 3516539 w 7045121"/>
              <a:gd name="connsiteY53" fmla="*/ 2087976 h 4612636"/>
              <a:gd name="connsiteX54" fmla="*/ 3513185 w 7045121"/>
              <a:gd name="connsiteY54" fmla="*/ 1600415 h 4612636"/>
              <a:gd name="connsiteX55" fmla="*/ 3513187 w 7045121"/>
              <a:gd name="connsiteY55" fmla="*/ 1600414 h 4612636"/>
              <a:gd name="connsiteX56" fmla="*/ 3513185 w 7045121"/>
              <a:gd name="connsiteY56" fmla="*/ 1600413 h 4612636"/>
              <a:gd name="connsiteX57" fmla="*/ 3513184 w 7045121"/>
              <a:gd name="connsiteY57" fmla="*/ 1600413 h 4612636"/>
              <a:gd name="connsiteX58" fmla="*/ 2341062 w 7045121"/>
              <a:gd name="connsiteY58" fmla="*/ 1452972 h 4612636"/>
              <a:gd name="connsiteX59" fmla="*/ 2252077 w 7045121"/>
              <a:gd name="connsiteY59" fmla="*/ 1525406 h 4612636"/>
              <a:gd name="connsiteX60" fmla="*/ 2341061 w 7045121"/>
              <a:gd name="connsiteY60" fmla="*/ 1452972 h 4612636"/>
              <a:gd name="connsiteX61" fmla="*/ 2334353 w 7045121"/>
              <a:gd name="connsiteY61" fmla="*/ 960382 h 4612636"/>
              <a:gd name="connsiteX62" fmla="*/ 2238070 w 7045121"/>
              <a:gd name="connsiteY62" fmla="*/ 1040302 h 4612636"/>
              <a:gd name="connsiteX63" fmla="*/ 2238069 w 7045121"/>
              <a:gd name="connsiteY63" fmla="*/ 1040302 h 4612636"/>
              <a:gd name="connsiteX64" fmla="*/ 2334353 w 7045121"/>
              <a:gd name="connsiteY64" fmla="*/ 960381 h 4612636"/>
              <a:gd name="connsiteX65" fmla="*/ 1162228 w 7045121"/>
              <a:gd name="connsiteY65" fmla="*/ 814615 h 4612636"/>
              <a:gd name="connsiteX66" fmla="*/ 1133653 w 7045121"/>
              <a:gd name="connsiteY66" fmla="*/ 341986 h 4612636"/>
              <a:gd name="connsiteX67" fmla="*/ 1274578 w 7045121"/>
              <a:gd name="connsiteY67" fmla="*/ 270085 h 4612636"/>
              <a:gd name="connsiteX68" fmla="*/ 428110 w 7045121"/>
              <a:gd name="connsiteY68" fmla="*/ 0 h 4612636"/>
              <a:gd name="connsiteX0" fmla="*/ 6179391 w 7045121"/>
              <a:gd name="connsiteY0" fmla="*/ 4215649 h 4612636"/>
              <a:gd name="connsiteX1" fmla="*/ 6179391 w 7045121"/>
              <a:gd name="connsiteY1" fmla="*/ 4215841 h 4612636"/>
              <a:gd name="connsiteX2" fmla="*/ 6095552 w 7045121"/>
              <a:gd name="connsiteY2" fmla="*/ 4284949 h 4612636"/>
              <a:gd name="connsiteX3" fmla="*/ 6179391 w 7045121"/>
              <a:gd name="connsiteY3" fmla="*/ 4215649 h 4612636"/>
              <a:gd name="connsiteX4" fmla="*/ 428110 w 7045121"/>
              <a:gd name="connsiteY4" fmla="*/ 0 h 4612636"/>
              <a:gd name="connsiteX5" fmla="*/ 0 w 7045121"/>
              <a:gd name="connsiteY5" fmla="*/ 1172478 h 4612636"/>
              <a:gd name="connsiteX6" fmla="*/ 98425 w 7045121"/>
              <a:gd name="connsiteY6" fmla="*/ 1223278 h 4612636"/>
              <a:gd name="connsiteX7" fmla="*/ 204745 w 7045121"/>
              <a:gd name="connsiteY7" fmla="*/ 1136726 h 4612636"/>
              <a:gd name="connsiteX8" fmla="*/ 204745 w 7045121"/>
              <a:gd name="connsiteY8" fmla="*/ 1605859 h 4612636"/>
              <a:gd name="connsiteX9" fmla="*/ 204745 w 7045121"/>
              <a:gd name="connsiteY9" fmla="*/ 1605860 h 4612636"/>
              <a:gd name="connsiteX10" fmla="*/ 204746 w 7045121"/>
              <a:gd name="connsiteY10" fmla="*/ 1605859 h 4612636"/>
              <a:gd name="connsiteX11" fmla="*/ 1383577 w 7045121"/>
              <a:gd name="connsiteY11" fmla="*/ 1756652 h 4612636"/>
              <a:gd name="connsiteX12" fmla="*/ 1472447 w 7045121"/>
              <a:gd name="connsiteY12" fmla="*/ 1682885 h 4612636"/>
              <a:gd name="connsiteX13" fmla="*/ 1472447 w 7045121"/>
              <a:gd name="connsiteY13" fmla="*/ 1682886 h 4612636"/>
              <a:gd name="connsiteX14" fmla="*/ 1383577 w 7045121"/>
              <a:gd name="connsiteY14" fmla="*/ 1756653 h 4612636"/>
              <a:gd name="connsiteX15" fmla="*/ 1383577 w 7045121"/>
              <a:gd name="connsiteY15" fmla="*/ 2240866 h 4612636"/>
              <a:gd name="connsiteX16" fmla="*/ 1481476 w 7045121"/>
              <a:gd name="connsiteY16" fmla="*/ 2161177 h 4612636"/>
              <a:gd name="connsiteX17" fmla="*/ 1383579 w 7045121"/>
              <a:gd name="connsiteY17" fmla="*/ 2240865 h 4612636"/>
              <a:gd name="connsiteX18" fmla="*/ 2562409 w 7045121"/>
              <a:gd name="connsiteY18" fmla="*/ 2391658 h 4612636"/>
              <a:gd name="connsiteX19" fmla="*/ 2562409 w 7045121"/>
              <a:gd name="connsiteY19" fmla="*/ 2875870 h 4612636"/>
              <a:gd name="connsiteX20" fmla="*/ 2562410 w 7045121"/>
              <a:gd name="connsiteY20" fmla="*/ 2879220 h 4612636"/>
              <a:gd name="connsiteX21" fmla="*/ 3737888 w 7045121"/>
              <a:gd name="connsiteY21" fmla="*/ 3030013 h 4612636"/>
              <a:gd name="connsiteX22" fmla="*/ 3826759 w 7045121"/>
              <a:gd name="connsiteY22" fmla="*/ 2956704 h 4612636"/>
              <a:gd name="connsiteX23" fmla="*/ 3826759 w 7045121"/>
              <a:gd name="connsiteY23" fmla="*/ 2956706 h 4612636"/>
              <a:gd name="connsiteX24" fmla="*/ 3737889 w 7045121"/>
              <a:gd name="connsiteY24" fmla="*/ 3030014 h 4612636"/>
              <a:gd name="connsiteX25" fmla="*/ 3737889 w 7045121"/>
              <a:gd name="connsiteY25" fmla="*/ 3507526 h 4612636"/>
              <a:gd name="connsiteX26" fmla="*/ 3737889 w 7045121"/>
              <a:gd name="connsiteY26" fmla="*/ 3510876 h 4612636"/>
              <a:gd name="connsiteX27" fmla="*/ 3741445 w 7045121"/>
              <a:gd name="connsiteY27" fmla="*/ 3507981 h 4612636"/>
              <a:gd name="connsiteX28" fmla="*/ 4916719 w 7045121"/>
              <a:gd name="connsiteY28" fmla="*/ 3658319 h 4612636"/>
              <a:gd name="connsiteX29" fmla="*/ 4916719 w 7045121"/>
              <a:gd name="connsiteY29" fmla="*/ 4137506 h 4612636"/>
              <a:gd name="connsiteX30" fmla="*/ 4920271 w 7045121"/>
              <a:gd name="connsiteY30" fmla="*/ 4134610 h 4612636"/>
              <a:gd name="connsiteX31" fmla="*/ 6090521 w 7045121"/>
              <a:gd name="connsiteY31" fmla="*/ 4284306 h 4612636"/>
              <a:gd name="connsiteX32" fmla="*/ 6089650 w 7045121"/>
              <a:gd name="connsiteY32" fmla="*/ 4531628 h 4612636"/>
              <a:gd name="connsiteX33" fmla="*/ 6089886 w 7045121"/>
              <a:gd name="connsiteY33" fmla="*/ 4597624 h 4612636"/>
              <a:gd name="connsiteX34" fmla="*/ 6181844 w 7045121"/>
              <a:gd name="connsiteY34" fmla="*/ 4612636 h 4612636"/>
              <a:gd name="connsiteX35" fmla="*/ 6184900 w 7045121"/>
              <a:gd name="connsiteY35" fmla="*/ 4598303 h 4612636"/>
              <a:gd name="connsiteX36" fmla="*/ 6955781 w 7045121"/>
              <a:gd name="connsiteY36" fmla="*/ 3947572 h 4612636"/>
              <a:gd name="connsiteX37" fmla="*/ 6955786 w 7045121"/>
              <a:gd name="connsiteY37" fmla="*/ 3943576 h 4612636"/>
              <a:gd name="connsiteX38" fmla="*/ 7044651 w 7045121"/>
              <a:gd name="connsiteY38" fmla="*/ 3866729 h 4612636"/>
              <a:gd name="connsiteX39" fmla="*/ 7045121 w 7045121"/>
              <a:gd name="connsiteY39" fmla="*/ 3494630 h 4612636"/>
              <a:gd name="connsiteX40" fmla="*/ 6947985 w 7045121"/>
              <a:gd name="connsiteY40" fmla="*/ 3574700 h 4612636"/>
              <a:gd name="connsiteX41" fmla="*/ 6946161 w 7045121"/>
              <a:gd name="connsiteY41" fmla="*/ 3574460 h 4612636"/>
              <a:gd name="connsiteX42" fmla="*/ 7042740 w 7045121"/>
              <a:gd name="connsiteY42" fmla="*/ 3494629 h 4612636"/>
              <a:gd name="connsiteX43" fmla="*/ 5874203 w 7045121"/>
              <a:gd name="connsiteY43" fmla="*/ 3341236 h 4612636"/>
              <a:gd name="connsiteX44" fmla="*/ 5870774 w 7045121"/>
              <a:gd name="connsiteY44" fmla="*/ 3344046 h 4612636"/>
              <a:gd name="connsiteX45" fmla="*/ 5865818 w 7045121"/>
              <a:gd name="connsiteY45" fmla="*/ 2862049 h 4612636"/>
              <a:gd name="connsiteX46" fmla="*/ 5865820 w 7045121"/>
              <a:gd name="connsiteY46" fmla="*/ 2862048 h 4612636"/>
              <a:gd name="connsiteX47" fmla="*/ 4695372 w 7045121"/>
              <a:gd name="connsiteY47" fmla="*/ 2714606 h 4612636"/>
              <a:gd name="connsiteX48" fmla="*/ 4695315 w 7045121"/>
              <a:gd name="connsiteY48" fmla="*/ 2714652 h 4612636"/>
              <a:gd name="connsiteX49" fmla="*/ 4692019 w 7045121"/>
              <a:gd name="connsiteY49" fmla="*/ 2235419 h 4612636"/>
              <a:gd name="connsiteX50" fmla="*/ 4595222 w 7045121"/>
              <a:gd name="connsiteY50" fmla="*/ 2315267 h 4612636"/>
              <a:gd name="connsiteX51" fmla="*/ 4595220 w 7045121"/>
              <a:gd name="connsiteY51" fmla="*/ 2315267 h 4612636"/>
              <a:gd name="connsiteX52" fmla="*/ 4692018 w 7045121"/>
              <a:gd name="connsiteY52" fmla="*/ 2235418 h 4612636"/>
              <a:gd name="connsiteX53" fmla="*/ 3516539 w 7045121"/>
              <a:gd name="connsiteY53" fmla="*/ 2087976 h 4612636"/>
              <a:gd name="connsiteX54" fmla="*/ 3513185 w 7045121"/>
              <a:gd name="connsiteY54" fmla="*/ 1600415 h 4612636"/>
              <a:gd name="connsiteX55" fmla="*/ 3513187 w 7045121"/>
              <a:gd name="connsiteY55" fmla="*/ 1600414 h 4612636"/>
              <a:gd name="connsiteX56" fmla="*/ 3513185 w 7045121"/>
              <a:gd name="connsiteY56" fmla="*/ 1600413 h 4612636"/>
              <a:gd name="connsiteX57" fmla="*/ 3513184 w 7045121"/>
              <a:gd name="connsiteY57" fmla="*/ 1600413 h 4612636"/>
              <a:gd name="connsiteX58" fmla="*/ 2341062 w 7045121"/>
              <a:gd name="connsiteY58" fmla="*/ 1452972 h 4612636"/>
              <a:gd name="connsiteX59" fmla="*/ 2252077 w 7045121"/>
              <a:gd name="connsiteY59" fmla="*/ 1525406 h 4612636"/>
              <a:gd name="connsiteX60" fmla="*/ 2341061 w 7045121"/>
              <a:gd name="connsiteY60" fmla="*/ 1452972 h 4612636"/>
              <a:gd name="connsiteX61" fmla="*/ 2334353 w 7045121"/>
              <a:gd name="connsiteY61" fmla="*/ 960382 h 4612636"/>
              <a:gd name="connsiteX62" fmla="*/ 2238070 w 7045121"/>
              <a:gd name="connsiteY62" fmla="*/ 1040302 h 4612636"/>
              <a:gd name="connsiteX63" fmla="*/ 2238069 w 7045121"/>
              <a:gd name="connsiteY63" fmla="*/ 1040302 h 4612636"/>
              <a:gd name="connsiteX64" fmla="*/ 2334353 w 7045121"/>
              <a:gd name="connsiteY64" fmla="*/ 960381 h 4612636"/>
              <a:gd name="connsiteX65" fmla="*/ 1162228 w 7045121"/>
              <a:gd name="connsiteY65" fmla="*/ 814615 h 4612636"/>
              <a:gd name="connsiteX66" fmla="*/ 1133653 w 7045121"/>
              <a:gd name="connsiteY66" fmla="*/ 341986 h 4612636"/>
              <a:gd name="connsiteX67" fmla="*/ 1274578 w 7045121"/>
              <a:gd name="connsiteY67" fmla="*/ 270085 h 4612636"/>
              <a:gd name="connsiteX68" fmla="*/ 428110 w 7045121"/>
              <a:gd name="connsiteY68" fmla="*/ 0 h 4612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7045121" h="4612636">
                <a:moveTo>
                  <a:pt x="6179391" y="4215649"/>
                </a:moveTo>
                <a:lnTo>
                  <a:pt x="6179391" y="4215841"/>
                </a:lnTo>
                <a:lnTo>
                  <a:pt x="6095552" y="4284949"/>
                </a:lnTo>
                <a:lnTo>
                  <a:pt x="6179391" y="4215649"/>
                </a:lnTo>
                <a:close/>
                <a:moveTo>
                  <a:pt x="428110" y="0"/>
                </a:moveTo>
                <a:lnTo>
                  <a:pt x="0" y="1172478"/>
                </a:lnTo>
                <a:lnTo>
                  <a:pt x="98425" y="1223278"/>
                </a:lnTo>
                <a:lnTo>
                  <a:pt x="204745" y="1136726"/>
                </a:lnTo>
                <a:lnTo>
                  <a:pt x="204745" y="1605859"/>
                </a:lnTo>
                <a:lnTo>
                  <a:pt x="204745" y="1605860"/>
                </a:lnTo>
                <a:lnTo>
                  <a:pt x="204746" y="1605859"/>
                </a:lnTo>
                <a:lnTo>
                  <a:pt x="1383577" y="1756652"/>
                </a:lnTo>
                <a:lnTo>
                  <a:pt x="1472447" y="1682885"/>
                </a:lnTo>
                <a:lnTo>
                  <a:pt x="1472447" y="1682886"/>
                </a:lnTo>
                <a:lnTo>
                  <a:pt x="1383577" y="1756653"/>
                </a:lnTo>
                <a:lnTo>
                  <a:pt x="1383577" y="2240866"/>
                </a:lnTo>
                <a:lnTo>
                  <a:pt x="1481476" y="2161177"/>
                </a:lnTo>
                <a:lnTo>
                  <a:pt x="1383579" y="2240865"/>
                </a:lnTo>
                <a:lnTo>
                  <a:pt x="2562409" y="2391658"/>
                </a:lnTo>
                <a:lnTo>
                  <a:pt x="2562409" y="2875870"/>
                </a:lnTo>
                <a:cubicBezTo>
                  <a:pt x="2562409" y="2876987"/>
                  <a:pt x="2562410" y="2878103"/>
                  <a:pt x="2562410" y="2879220"/>
                </a:cubicBezTo>
                <a:lnTo>
                  <a:pt x="3737888" y="3030013"/>
                </a:lnTo>
                <a:lnTo>
                  <a:pt x="3826759" y="2956704"/>
                </a:lnTo>
                <a:lnTo>
                  <a:pt x="3826759" y="2956706"/>
                </a:lnTo>
                <a:lnTo>
                  <a:pt x="3737889" y="3030014"/>
                </a:lnTo>
                <a:lnTo>
                  <a:pt x="3737889" y="3507526"/>
                </a:lnTo>
                <a:lnTo>
                  <a:pt x="3737889" y="3510876"/>
                </a:lnTo>
                <a:lnTo>
                  <a:pt x="3741445" y="3507981"/>
                </a:lnTo>
                <a:lnTo>
                  <a:pt x="4916719" y="3658319"/>
                </a:lnTo>
                <a:lnTo>
                  <a:pt x="4916719" y="4137506"/>
                </a:lnTo>
                <a:lnTo>
                  <a:pt x="4920271" y="4134610"/>
                </a:lnTo>
                <a:lnTo>
                  <a:pt x="6090521" y="4284306"/>
                </a:lnTo>
                <a:cubicBezTo>
                  <a:pt x="6090231" y="4366747"/>
                  <a:pt x="6089940" y="4449187"/>
                  <a:pt x="6089650" y="4531628"/>
                </a:cubicBezTo>
                <a:cubicBezTo>
                  <a:pt x="6089729" y="4546483"/>
                  <a:pt x="6089807" y="4582769"/>
                  <a:pt x="6089886" y="4597624"/>
                </a:cubicBezTo>
                <a:lnTo>
                  <a:pt x="6181844" y="4612636"/>
                </a:lnTo>
                <a:lnTo>
                  <a:pt x="6184900" y="4598303"/>
                </a:lnTo>
                <a:cubicBezTo>
                  <a:pt x="6440802" y="4373984"/>
                  <a:pt x="6699879" y="4171891"/>
                  <a:pt x="6955781" y="3947572"/>
                </a:cubicBezTo>
                <a:cubicBezTo>
                  <a:pt x="6955783" y="3946240"/>
                  <a:pt x="6955784" y="3944908"/>
                  <a:pt x="6955786" y="3943576"/>
                </a:cubicBezTo>
                <a:lnTo>
                  <a:pt x="7044651" y="3866729"/>
                </a:lnTo>
                <a:cubicBezTo>
                  <a:pt x="7044808" y="3727615"/>
                  <a:pt x="7044964" y="3633744"/>
                  <a:pt x="7045121" y="3494630"/>
                </a:cubicBezTo>
                <a:lnTo>
                  <a:pt x="6947985" y="3574700"/>
                </a:lnTo>
                <a:lnTo>
                  <a:pt x="6946161" y="3574460"/>
                </a:lnTo>
                <a:lnTo>
                  <a:pt x="7042740" y="3494629"/>
                </a:lnTo>
                <a:lnTo>
                  <a:pt x="5874203" y="3341236"/>
                </a:lnTo>
                <a:lnTo>
                  <a:pt x="5870774" y="3344046"/>
                </a:lnTo>
                <a:lnTo>
                  <a:pt x="5865818" y="2862049"/>
                </a:lnTo>
                <a:cubicBezTo>
                  <a:pt x="5865819" y="2862049"/>
                  <a:pt x="5865819" y="2862048"/>
                  <a:pt x="5865820" y="2862048"/>
                </a:cubicBezTo>
                <a:lnTo>
                  <a:pt x="4695372" y="2714606"/>
                </a:lnTo>
                <a:cubicBezTo>
                  <a:pt x="4695353" y="2714621"/>
                  <a:pt x="4695334" y="2714637"/>
                  <a:pt x="4695315" y="2714652"/>
                </a:cubicBezTo>
                <a:cubicBezTo>
                  <a:pt x="4694216" y="2554908"/>
                  <a:pt x="4693118" y="2395163"/>
                  <a:pt x="4692019" y="2235419"/>
                </a:cubicBezTo>
                <a:lnTo>
                  <a:pt x="4595222" y="2315267"/>
                </a:lnTo>
                <a:lnTo>
                  <a:pt x="4595220" y="2315267"/>
                </a:lnTo>
                <a:lnTo>
                  <a:pt x="4692018" y="2235418"/>
                </a:lnTo>
                <a:lnTo>
                  <a:pt x="3516539" y="2087976"/>
                </a:lnTo>
                <a:lnTo>
                  <a:pt x="3513185" y="1600415"/>
                </a:lnTo>
                <a:cubicBezTo>
                  <a:pt x="3513186" y="1600415"/>
                  <a:pt x="3513186" y="1600414"/>
                  <a:pt x="3513187" y="1600414"/>
                </a:cubicBezTo>
                <a:cubicBezTo>
                  <a:pt x="3513186" y="1600414"/>
                  <a:pt x="3513186" y="1600413"/>
                  <a:pt x="3513185" y="1600413"/>
                </a:cubicBezTo>
                <a:lnTo>
                  <a:pt x="3513184" y="1600413"/>
                </a:lnTo>
                <a:lnTo>
                  <a:pt x="2341062" y="1452972"/>
                </a:lnTo>
                <a:lnTo>
                  <a:pt x="2252077" y="1525406"/>
                </a:lnTo>
                <a:lnTo>
                  <a:pt x="2341061" y="1452972"/>
                </a:lnTo>
                <a:lnTo>
                  <a:pt x="2334353" y="960382"/>
                </a:lnTo>
                <a:lnTo>
                  <a:pt x="2238070" y="1040302"/>
                </a:lnTo>
                <a:lnTo>
                  <a:pt x="2238069" y="1040302"/>
                </a:lnTo>
                <a:lnTo>
                  <a:pt x="2334353" y="960381"/>
                </a:lnTo>
                <a:lnTo>
                  <a:pt x="1162228" y="814615"/>
                </a:lnTo>
                <a:lnTo>
                  <a:pt x="1133653" y="341986"/>
                </a:lnTo>
                <a:lnTo>
                  <a:pt x="1274578" y="270085"/>
                </a:lnTo>
                <a:lnTo>
                  <a:pt x="428110" y="0"/>
                </a:lnTo>
                <a:close/>
              </a:path>
            </a:pathLst>
          </a:custGeom>
          <a:solidFill>
            <a:schemeClr val="tx1">
              <a:lumMod val="60000"/>
              <a:lumOff val="40000"/>
              <a:alpha val="58000"/>
            </a:schemeClr>
          </a:solidFill>
          <a:ln>
            <a:noFill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sz="1350" baseline="-25000"/>
          </a:p>
        </p:txBody>
      </p:sp>
      <p:sp>
        <p:nvSpPr>
          <p:cNvPr id="5" name="Freeform: Shape 77">
            <a:extLst>
              <a:ext uri="{FF2B5EF4-FFF2-40B4-BE49-F238E27FC236}">
                <a16:creationId xmlns="" xmlns:a16="http://schemas.microsoft.com/office/drawing/2014/main" id="{325012F9-307F-4D62-838C-9D034E92793E}"/>
              </a:ext>
            </a:extLst>
          </p:cNvPr>
          <p:cNvSpPr>
            <a:spLocks/>
          </p:cNvSpPr>
          <p:nvPr/>
        </p:nvSpPr>
        <p:spPr bwMode="auto">
          <a:xfrm flipH="1">
            <a:off x="5495110" y="2234242"/>
            <a:ext cx="1681472" cy="1599662"/>
          </a:xfrm>
          <a:custGeom>
            <a:avLst/>
            <a:gdLst>
              <a:gd name="connsiteX0" fmla="*/ 2235255 w 2241962"/>
              <a:gd name="connsiteY0" fmla="*/ 933241 h 2132882"/>
              <a:gd name="connsiteX1" fmla="*/ 1373348 w 2241962"/>
              <a:gd name="connsiteY1" fmla="*/ 1648670 h 2132882"/>
              <a:gd name="connsiteX2" fmla="*/ 1373348 w 2241962"/>
              <a:gd name="connsiteY2" fmla="*/ 2132882 h 2132882"/>
              <a:gd name="connsiteX3" fmla="*/ 2241962 w 2241962"/>
              <a:gd name="connsiteY3" fmla="*/ 1425831 h 2132882"/>
              <a:gd name="connsiteX4" fmla="*/ 424246 w 2241962"/>
              <a:gd name="connsiteY4" fmla="*/ 0 h 2132882"/>
              <a:gd name="connsiteX5" fmla="*/ 0 w 2241962"/>
              <a:gd name="connsiteY5" fmla="*/ 1196290 h 2132882"/>
              <a:gd name="connsiteX6" fmla="*/ 194516 w 2241962"/>
              <a:gd name="connsiteY6" fmla="*/ 1028743 h 2132882"/>
              <a:gd name="connsiteX7" fmla="*/ 194516 w 2241962"/>
              <a:gd name="connsiteY7" fmla="*/ 1497875 h 2132882"/>
              <a:gd name="connsiteX8" fmla="*/ 194516 w 2241962"/>
              <a:gd name="connsiteY8" fmla="*/ 1497876 h 2132882"/>
              <a:gd name="connsiteX9" fmla="*/ 194517 w 2241962"/>
              <a:gd name="connsiteY9" fmla="*/ 1497875 h 2132882"/>
              <a:gd name="connsiteX10" fmla="*/ 1373348 w 2241962"/>
              <a:gd name="connsiteY10" fmla="*/ 1648668 h 2132882"/>
              <a:gd name="connsiteX11" fmla="*/ 2235254 w 2241962"/>
              <a:gd name="connsiteY11" fmla="*/ 933241 h 2132882"/>
              <a:gd name="connsiteX12" fmla="*/ 1063129 w 2241962"/>
              <a:gd name="connsiteY12" fmla="*/ 787474 h 2132882"/>
              <a:gd name="connsiteX13" fmla="*/ 1063129 w 2241962"/>
              <a:gd name="connsiteY13" fmla="*/ 321692 h 2132882"/>
              <a:gd name="connsiteX14" fmla="*/ 1175479 w 2241962"/>
              <a:gd name="connsiteY14" fmla="*/ 242944 h 2132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241962" h="2132882">
                <a:moveTo>
                  <a:pt x="2235255" y="933241"/>
                </a:moveTo>
                <a:lnTo>
                  <a:pt x="1373348" y="1648670"/>
                </a:lnTo>
                <a:lnTo>
                  <a:pt x="1373348" y="2132882"/>
                </a:lnTo>
                <a:lnTo>
                  <a:pt x="2241962" y="1425831"/>
                </a:lnTo>
                <a:close/>
                <a:moveTo>
                  <a:pt x="424246" y="0"/>
                </a:moveTo>
                <a:lnTo>
                  <a:pt x="0" y="1196290"/>
                </a:lnTo>
                <a:lnTo>
                  <a:pt x="194516" y="1028743"/>
                </a:lnTo>
                <a:lnTo>
                  <a:pt x="194516" y="1497875"/>
                </a:lnTo>
                <a:lnTo>
                  <a:pt x="194516" y="1497876"/>
                </a:lnTo>
                <a:lnTo>
                  <a:pt x="194517" y="1497875"/>
                </a:lnTo>
                <a:lnTo>
                  <a:pt x="1373348" y="1648668"/>
                </a:lnTo>
                <a:lnTo>
                  <a:pt x="2235254" y="933241"/>
                </a:lnTo>
                <a:lnTo>
                  <a:pt x="1063129" y="787474"/>
                </a:lnTo>
                <a:lnTo>
                  <a:pt x="1063129" y="321692"/>
                </a:lnTo>
                <a:lnTo>
                  <a:pt x="1175479" y="242944"/>
                </a:lnTo>
                <a:close/>
              </a:path>
            </a:pathLst>
          </a:custGeom>
          <a:solidFill>
            <a:srgbClr val="800000"/>
          </a:solidFill>
          <a:ln>
            <a:noFill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sz="1350" baseline="-25000"/>
          </a:p>
        </p:txBody>
      </p:sp>
      <p:sp>
        <p:nvSpPr>
          <p:cNvPr id="6" name="Freeform 12">
            <a:extLst>
              <a:ext uri="{FF2B5EF4-FFF2-40B4-BE49-F238E27FC236}">
                <a16:creationId xmlns="" xmlns:a16="http://schemas.microsoft.com/office/drawing/2014/main" id="{9E8DBBAA-A67C-4248-96DE-C7A13DB248D2}"/>
              </a:ext>
            </a:extLst>
          </p:cNvPr>
          <p:cNvSpPr>
            <a:spLocks/>
          </p:cNvSpPr>
          <p:nvPr/>
        </p:nvSpPr>
        <p:spPr bwMode="auto">
          <a:xfrm flipH="1">
            <a:off x="5500141" y="2824847"/>
            <a:ext cx="1530554" cy="645896"/>
          </a:xfrm>
          <a:custGeom>
            <a:avLst/>
            <a:gdLst>
              <a:gd name="T0" fmla="*/ 518 w 1217"/>
              <a:gd name="T1" fmla="*/ 0 h 514"/>
              <a:gd name="T2" fmla="*/ 1217 w 1217"/>
              <a:gd name="T3" fmla="*/ 87 h 514"/>
              <a:gd name="T4" fmla="*/ 703 w 1217"/>
              <a:gd name="T5" fmla="*/ 514 h 514"/>
              <a:gd name="T6" fmla="*/ 0 w 1217"/>
              <a:gd name="T7" fmla="*/ 424 h 514"/>
              <a:gd name="T8" fmla="*/ 518 w 1217"/>
              <a:gd name="T9" fmla="*/ 0 h 514"/>
              <a:gd name="T10" fmla="*/ 518 w 1217"/>
              <a:gd name="T11" fmla="*/ 0 h 514"/>
              <a:gd name="T12" fmla="*/ 518 w 1217"/>
              <a:gd name="T13" fmla="*/ 0 h 5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17" h="514">
                <a:moveTo>
                  <a:pt x="518" y="0"/>
                </a:moveTo>
                <a:lnTo>
                  <a:pt x="1217" y="87"/>
                </a:lnTo>
                <a:lnTo>
                  <a:pt x="703" y="514"/>
                </a:lnTo>
                <a:lnTo>
                  <a:pt x="0" y="424"/>
                </a:lnTo>
                <a:lnTo>
                  <a:pt x="518" y="0"/>
                </a:lnTo>
                <a:lnTo>
                  <a:pt x="518" y="0"/>
                </a:lnTo>
                <a:lnTo>
                  <a:pt x="518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 baseline="-25000"/>
          </a:p>
        </p:txBody>
      </p:sp>
      <p:sp>
        <p:nvSpPr>
          <p:cNvPr id="7" name="Freeform 14">
            <a:extLst>
              <a:ext uri="{FF2B5EF4-FFF2-40B4-BE49-F238E27FC236}">
                <a16:creationId xmlns="" xmlns:a16="http://schemas.microsoft.com/office/drawing/2014/main" id="{FEA72C94-A75B-4F45-B64B-E6E4B0E01E93}"/>
              </a:ext>
            </a:extLst>
          </p:cNvPr>
          <p:cNvSpPr>
            <a:spLocks/>
          </p:cNvSpPr>
          <p:nvPr/>
        </p:nvSpPr>
        <p:spPr bwMode="auto">
          <a:xfrm flipH="1">
            <a:off x="3731893" y="3779868"/>
            <a:ext cx="1530554" cy="645896"/>
          </a:xfrm>
          <a:custGeom>
            <a:avLst/>
            <a:gdLst>
              <a:gd name="T0" fmla="*/ 516 w 1217"/>
              <a:gd name="T1" fmla="*/ 0 h 514"/>
              <a:gd name="T2" fmla="*/ 1217 w 1217"/>
              <a:gd name="T3" fmla="*/ 88 h 514"/>
              <a:gd name="T4" fmla="*/ 701 w 1217"/>
              <a:gd name="T5" fmla="*/ 514 h 514"/>
              <a:gd name="T6" fmla="*/ 0 w 1217"/>
              <a:gd name="T7" fmla="*/ 424 h 514"/>
              <a:gd name="T8" fmla="*/ 516 w 1217"/>
              <a:gd name="T9" fmla="*/ 0 h 514"/>
              <a:gd name="T10" fmla="*/ 516 w 1217"/>
              <a:gd name="T11" fmla="*/ 0 h 514"/>
              <a:gd name="T12" fmla="*/ 516 w 1217"/>
              <a:gd name="T13" fmla="*/ 0 h 5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17" h="514">
                <a:moveTo>
                  <a:pt x="516" y="0"/>
                </a:moveTo>
                <a:lnTo>
                  <a:pt x="1217" y="88"/>
                </a:lnTo>
                <a:lnTo>
                  <a:pt x="701" y="514"/>
                </a:lnTo>
                <a:lnTo>
                  <a:pt x="0" y="424"/>
                </a:lnTo>
                <a:lnTo>
                  <a:pt x="516" y="0"/>
                </a:lnTo>
                <a:lnTo>
                  <a:pt x="516" y="0"/>
                </a:lnTo>
                <a:lnTo>
                  <a:pt x="51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 baseline="-25000"/>
          </a:p>
        </p:txBody>
      </p:sp>
      <p:sp>
        <p:nvSpPr>
          <p:cNvPr id="8" name="Freeform 15">
            <a:extLst>
              <a:ext uri="{FF2B5EF4-FFF2-40B4-BE49-F238E27FC236}">
                <a16:creationId xmlns="" xmlns:a16="http://schemas.microsoft.com/office/drawing/2014/main" id="{01773E98-F9A4-42B0-9AA8-10C697A32432}"/>
              </a:ext>
            </a:extLst>
          </p:cNvPr>
          <p:cNvSpPr>
            <a:spLocks/>
          </p:cNvSpPr>
          <p:nvPr/>
        </p:nvSpPr>
        <p:spPr bwMode="auto">
          <a:xfrm flipH="1">
            <a:off x="3729376" y="3890450"/>
            <a:ext cx="651461" cy="895961"/>
          </a:xfrm>
          <a:custGeom>
            <a:avLst/>
            <a:gdLst>
              <a:gd name="T0" fmla="*/ 516 w 518"/>
              <a:gd name="T1" fmla="*/ 0 h 713"/>
              <a:gd name="T2" fmla="*/ 0 w 518"/>
              <a:gd name="T3" fmla="*/ 426 h 713"/>
              <a:gd name="T4" fmla="*/ 0 w 518"/>
              <a:gd name="T5" fmla="*/ 713 h 713"/>
              <a:gd name="T6" fmla="*/ 518 w 518"/>
              <a:gd name="T7" fmla="*/ 291 h 713"/>
              <a:gd name="T8" fmla="*/ 516 w 518"/>
              <a:gd name="T9" fmla="*/ 0 h 713"/>
              <a:gd name="T10" fmla="*/ 516 w 518"/>
              <a:gd name="T11" fmla="*/ 0 h 713"/>
              <a:gd name="T12" fmla="*/ 516 w 518"/>
              <a:gd name="T13" fmla="*/ 0 h 7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18" h="713">
                <a:moveTo>
                  <a:pt x="516" y="0"/>
                </a:moveTo>
                <a:lnTo>
                  <a:pt x="0" y="426"/>
                </a:lnTo>
                <a:lnTo>
                  <a:pt x="0" y="713"/>
                </a:lnTo>
                <a:lnTo>
                  <a:pt x="518" y="291"/>
                </a:lnTo>
                <a:lnTo>
                  <a:pt x="516" y="0"/>
                </a:lnTo>
                <a:lnTo>
                  <a:pt x="516" y="0"/>
                </a:lnTo>
                <a:lnTo>
                  <a:pt x="516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 baseline="-25000"/>
          </a:p>
        </p:txBody>
      </p:sp>
      <p:sp>
        <p:nvSpPr>
          <p:cNvPr id="9" name="Freeform 16">
            <a:extLst>
              <a:ext uri="{FF2B5EF4-FFF2-40B4-BE49-F238E27FC236}">
                <a16:creationId xmlns="" xmlns:a16="http://schemas.microsoft.com/office/drawing/2014/main" id="{4BE9FD70-FF8E-46DE-8753-EA094E39EAE1}"/>
              </a:ext>
            </a:extLst>
          </p:cNvPr>
          <p:cNvSpPr>
            <a:spLocks/>
          </p:cNvSpPr>
          <p:nvPr/>
        </p:nvSpPr>
        <p:spPr bwMode="auto">
          <a:xfrm flipH="1">
            <a:off x="2851542" y="4249840"/>
            <a:ext cx="1529296" cy="647153"/>
          </a:xfrm>
          <a:custGeom>
            <a:avLst/>
            <a:gdLst>
              <a:gd name="T0" fmla="*/ 518 w 1216"/>
              <a:gd name="T1" fmla="*/ 0 h 515"/>
              <a:gd name="T2" fmla="*/ 1216 w 1216"/>
              <a:gd name="T3" fmla="*/ 88 h 515"/>
              <a:gd name="T4" fmla="*/ 703 w 1216"/>
              <a:gd name="T5" fmla="*/ 515 h 515"/>
              <a:gd name="T6" fmla="*/ 0 w 1216"/>
              <a:gd name="T7" fmla="*/ 425 h 515"/>
              <a:gd name="T8" fmla="*/ 518 w 1216"/>
              <a:gd name="T9" fmla="*/ 0 h 515"/>
              <a:gd name="T10" fmla="*/ 518 w 1216"/>
              <a:gd name="T11" fmla="*/ 0 h 515"/>
              <a:gd name="T12" fmla="*/ 518 w 1216"/>
              <a:gd name="T13" fmla="*/ 0 h 5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16" h="515">
                <a:moveTo>
                  <a:pt x="518" y="0"/>
                </a:moveTo>
                <a:lnTo>
                  <a:pt x="1216" y="88"/>
                </a:lnTo>
                <a:lnTo>
                  <a:pt x="703" y="515"/>
                </a:lnTo>
                <a:lnTo>
                  <a:pt x="0" y="425"/>
                </a:lnTo>
                <a:lnTo>
                  <a:pt x="518" y="0"/>
                </a:lnTo>
                <a:lnTo>
                  <a:pt x="518" y="0"/>
                </a:lnTo>
                <a:lnTo>
                  <a:pt x="518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 baseline="-25000"/>
          </a:p>
        </p:txBody>
      </p:sp>
      <p:sp>
        <p:nvSpPr>
          <p:cNvPr id="10" name="Freeform 17">
            <a:extLst>
              <a:ext uri="{FF2B5EF4-FFF2-40B4-BE49-F238E27FC236}">
                <a16:creationId xmlns="" xmlns:a16="http://schemas.microsoft.com/office/drawing/2014/main" id="{649A8B9D-22BA-40AB-A44B-6F55C8D14ACB}"/>
              </a:ext>
            </a:extLst>
          </p:cNvPr>
          <p:cNvSpPr>
            <a:spLocks/>
          </p:cNvSpPr>
          <p:nvPr/>
        </p:nvSpPr>
        <p:spPr bwMode="auto">
          <a:xfrm flipH="1">
            <a:off x="2847770" y="4360423"/>
            <a:ext cx="648945" cy="895961"/>
          </a:xfrm>
          <a:custGeom>
            <a:avLst/>
            <a:gdLst>
              <a:gd name="T0" fmla="*/ 513 w 516"/>
              <a:gd name="T1" fmla="*/ 0 h 713"/>
              <a:gd name="T2" fmla="*/ 0 w 516"/>
              <a:gd name="T3" fmla="*/ 424 h 713"/>
              <a:gd name="T4" fmla="*/ 0 w 516"/>
              <a:gd name="T5" fmla="*/ 713 h 713"/>
              <a:gd name="T6" fmla="*/ 516 w 516"/>
              <a:gd name="T7" fmla="*/ 292 h 713"/>
              <a:gd name="T8" fmla="*/ 513 w 516"/>
              <a:gd name="T9" fmla="*/ 0 h 713"/>
              <a:gd name="T10" fmla="*/ 513 w 516"/>
              <a:gd name="T11" fmla="*/ 0 h 713"/>
              <a:gd name="T12" fmla="*/ 513 w 516"/>
              <a:gd name="T13" fmla="*/ 0 h 7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16" h="713">
                <a:moveTo>
                  <a:pt x="513" y="0"/>
                </a:moveTo>
                <a:lnTo>
                  <a:pt x="0" y="424"/>
                </a:lnTo>
                <a:lnTo>
                  <a:pt x="0" y="713"/>
                </a:lnTo>
                <a:lnTo>
                  <a:pt x="516" y="292"/>
                </a:lnTo>
                <a:lnTo>
                  <a:pt x="513" y="0"/>
                </a:lnTo>
                <a:lnTo>
                  <a:pt x="513" y="0"/>
                </a:lnTo>
                <a:lnTo>
                  <a:pt x="513" y="0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 baseline="-25000"/>
          </a:p>
        </p:txBody>
      </p:sp>
      <p:sp>
        <p:nvSpPr>
          <p:cNvPr id="11" name="Freeform 18">
            <a:extLst>
              <a:ext uri="{FF2B5EF4-FFF2-40B4-BE49-F238E27FC236}">
                <a16:creationId xmlns="" xmlns:a16="http://schemas.microsoft.com/office/drawing/2014/main" id="{12787747-B451-4A44-94A1-308D8F13E526}"/>
              </a:ext>
            </a:extLst>
          </p:cNvPr>
          <p:cNvSpPr>
            <a:spLocks/>
          </p:cNvSpPr>
          <p:nvPr/>
        </p:nvSpPr>
        <p:spPr bwMode="auto">
          <a:xfrm flipH="1">
            <a:off x="4616016" y="3303616"/>
            <a:ext cx="1530554" cy="643382"/>
          </a:xfrm>
          <a:custGeom>
            <a:avLst/>
            <a:gdLst>
              <a:gd name="T0" fmla="*/ 518 w 1217"/>
              <a:gd name="T1" fmla="*/ 0 h 512"/>
              <a:gd name="T2" fmla="*/ 1217 w 1217"/>
              <a:gd name="T3" fmla="*/ 88 h 512"/>
              <a:gd name="T4" fmla="*/ 703 w 1217"/>
              <a:gd name="T5" fmla="*/ 512 h 512"/>
              <a:gd name="T6" fmla="*/ 0 w 1217"/>
              <a:gd name="T7" fmla="*/ 422 h 512"/>
              <a:gd name="T8" fmla="*/ 518 w 1217"/>
              <a:gd name="T9" fmla="*/ 0 h 512"/>
              <a:gd name="T10" fmla="*/ 518 w 1217"/>
              <a:gd name="T11" fmla="*/ 0 h 512"/>
              <a:gd name="T12" fmla="*/ 518 w 1217"/>
              <a:gd name="T13" fmla="*/ 0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17" h="512">
                <a:moveTo>
                  <a:pt x="518" y="0"/>
                </a:moveTo>
                <a:lnTo>
                  <a:pt x="1217" y="88"/>
                </a:lnTo>
                <a:lnTo>
                  <a:pt x="703" y="512"/>
                </a:lnTo>
                <a:lnTo>
                  <a:pt x="0" y="422"/>
                </a:lnTo>
                <a:lnTo>
                  <a:pt x="518" y="0"/>
                </a:lnTo>
                <a:lnTo>
                  <a:pt x="518" y="0"/>
                </a:lnTo>
                <a:lnTo>
                  <a:pt x="51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 baseline="-25000"/>
          </a:p>
        </p:txBody>
      </p:sp>
      <p:sp>
        <p:nvSpPr>
          <p:cNvPr id="12" name="Freeform 19">
            <a:extLst>
              <a:ext uri="{FF2B5EF4-FFF2-40B4-BE49-F238E27FC236}">
                <a16:creationId xmlns="" xmlns:a16="http://schemas.microsoft.com/office/drawing/2014/main" id="{8F534D86-0590-4CE2-8D95-F14E84B48B1E}"/>
              </a:ext>
            </a:extLst>
          </p:cNvPr>
          <p:cNvSpPr>
            <a:spLocks/>
          </p:cNvSpPr>
          <p:nvPr/>
        </p:nvSpPr>
        <p:spPr bwMode="auto">
          <a:xfrm flipH="1">
            <a:off x="4613502" y="3414196"/>
            <a:ext cx="648945" cy="895961"/>
          </a:xfrm>
          <a:custGeom>
            <a:avLst/>
            <a:gdLst>
              <a:gd name="T0" fmla="*/ 514 w 516"/>
              <a:gd name="T1" fmla="*/ 0 h 713"/>
              <a:gd name="T2" fmla="*/ 0 w 516"/>
              <a:gd name="T3" fmla="*/ 424 h 713"/>
              <a:gd name="T4" fmla="*/ 0 w 516"/>
              <a:gd name="T5" fmla="*/ 713 h 713"/>
              <a:gd name="T6" fmla="*/ 516 w 516"/>
              <a:gd name="T7" fmla="*/ 291 h 713"/>
              <a:gd name="T8" fmla="*/ 514 w 516"/>
              <a:gd name="T9" fmla="*/ 0 h 713"/>
              <a:gd name="T10" fmla="*/ 514 w 516"/>
              <a:gd name="T11" fmla="*/ 0 h 713"/>
              <a:gd name="T12" fmla="*/ 514 w 516"/>
              <a:gd name="T13" fmla="*/ 0 h 7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16" h="713">
                <a:moveTo>
                  <a:pt x="514" y="0"/>
                </a:moveTo>
                <a:lnTo>
                  <a:pt x="0" y="424"/>
                </a:lnTo>
                <a:lnTo>
                  <a:pt x="0" y="713"/>
                </a:lnTo>
                <a:lnTo>
                  <a:pt x="516" y="291"/>
                </a:lnTo>
                <a:lnTo>
                  <a:pt x="514" y="0"/>
                </a:lnTo>
                <a:lnTo>
                  <a:pt x="514" y="0"/>
                </a:lnTo>
                <a:lnTo>
                  <a:pt x="51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 baseline="-25000"/>
          </a:p>
        </p:txBody>
      </p:sp>
      <p:sp>
        <p:nvSpPr>
          <p:cNvPr id="13" name="Freeform: Shape 66">
            <a:extLst>
              <a:ext uri="{FF2B5EF4-FFF2-40B4-BE49-F238E27FC236}">
                <a16:creationId xmlns="" xmlns:a16="http://schemas.microsoft.com/office/drawing/2014/main" id="{730E1AC3-6279-490D-B465-FC26D5C85A70}"/>
              </a:ext>
            </a:extLst>
          </p:cNvPr>
          <p:cNvSpPr>
            <a:spLocks/>
          </p:cNvSpPr>
          <p:nvPr/>
        </p:nvSpPr>
        <p:spPr bwMode="auto">
          <a:xfrm flipH="1">
            <a:off x="1967066" y="4719813"/>
            <a:ext cx="1529648" cy="955298"/>
          </a:xfrm>
          <a:custGeom>
            <a:avLst/>
            <a:gdLst>
              <a:gd name="connsiteX0" fmla="*/ 1374597 w 2039531"/>
              <a:gd name="connsiteY0" fmla="*/ 701053 h 1273730"/>
              <a:gd name="connsiteX1" fmla="*/ 1374597 w 2039531"/>
              <a:gd name="connsiteY1" fmla="*/ 701501 h 1273730"/>
              <a:gd name="connsiteX2" fmla="*/ 1178832 w 2039531"/>
              <a:gd name="connsiteY2" fmla="*/ 862870 h 1273730"/>
              <a:gd name="connsiteX3" fmla="*/ 868613 w 2039531"/>
              <a:gd name="connsiteY3" fmla="*/ 0 h 1273730"/>
              <a:gd name="connsiteX4" fmla="*/ 0 w 2039531"/>
              <a:gd name="connsiteY4" fmla="*/ 712077 h 1273730"/>
              <a:gd name="connsiteX5" fmla="*/ 1173801 w 2039531"/>
              <a:gd name="connsiteY5" fmla="*/ 862227 h 1273730"/>
              <a:gd name="connsiteX6" fmla="*/ 1173801 w 2039531"/>
              <a:gd name="connsiteY6" fmla="*/ 1273730 h 1273730"/>
              <a:gd name="connsiteX7" fmla="*/ 2039061 w 2039531"/>
              <a:gd name="connsiteY7" fmla="*/ 525493 h 1273730"/>
              <a:gd name="connsiteX8" fmla="*/ 2039531 w 2039531"/>
              <a:gd name="connsiteY8" fmla="*/ 153394 h 1273730"/>
              <a:gd name="connsiteX9" fmla="*/ 1662629 w 2039531"/>
              <a:gd name="connsiteY9" fmla="*/ 464075 h 1273730"/>
              <a:gd name="connsiteX10" fmla="*/ 1662629 w 2039531"/>
              <a:gd name="connsiteY10" fmla="*/ 462969 h 1273730"/>
              <a:gd name="connsiteX11" fmla="*/ 2037150 w 2039531"/>
              <a:gd name="connsiteY11" fmla="*/ 153393 h 1273730"/>
              <a:gd name="connsiteX0" fmla="*/ 1374597 w 2039531"/>
              <a:gd name="connsiteY0" fmla="*/ 701053 h 1273730"/>
              <a:gd name="connsiteX1" fmla="*/ 1374597 w 2039531"/>
              <a:gd name="connsiteY1" fmla="*/ 701501 h 1273730"/>
              <a:gd name="connsiteX2" fmla="*/ 1178832 w 2039531"/>
              <a:gd name="connsiteY2" fmla="*/ 862870 h 1273730"/>
              <a:gd name="connsiteX3" fmla="*/ 1374597 w 2039531"/>
              <a:gd name="connsiteY3" fmla="*/ 701053 h 1273730"/>
              <a:gd name="connsiteX4" fmla="*/ 868613 w 2039531"/>
              <a:gd name="connsiteY4" fmla="*/ 0 h 1273730"/>
              <a:gd name="connsiteX5" fmla="*/ 0 w 2039531"/>
              <a:gd name="connsiteY5" fmla="*/ 712077 h 1273730"/>
              <a:gd name="connsiteX6" fmla="*/ 1173801 w 2039531"/>
              <a:gd name="connsiteY6" fmla="*/ 862227 h 1273730"/>
              <a:gd name="connsiteX7" fmla="*/ 1173801 w 2039531"/>
              <a:gd name="connsiteY7" fmla="*/ 1273730 h 1273730"/>
              <a:gd name="connsiteX8" fmla="*/ 2039061 w 2039531"/>
              <a:gd name="connsiteY8" fmla="*/ 525493 h 1273730"/>
              <a:gd name="connsiteX9" fmla="*/ 2039531 w 2039531"/>
              <a:gd name="connsiteY9" fmla="*/ 153394 h 1273730"/>
              <a:gd name="connsiteX10" fmla="*/ 1662629 w 2039531"/>
              <a:gd name="connsiteY10" fmla="*/ 464075 h 1273730"/>
              <a:gd name="connsiteX11" fmla="*/ 2037150 w 2039531"/>
              <a:gd name="connsiteY11" fmla="*/ 153393 h 1273730"/>
              <a:gd name="connsiteX12" fmla="*/ 868613 w 2039531"/>
              <a:gd name="connsiteY12" fmla="*/ 0 h 1273730"/>
              <a:gd name="connsiteX0" fmla="*/ 1374597 w 2039531"/>
              <a:gd name="connsiteY0" fmla="*/ 701053 h 1273730"/>
              <a:gd name="connsiteX1" fmla="*/ 1374597 w 2039531"/>
              <a:gd name="connsiteY1" fmla="*/ 701501 h 1273730"/>
              <a:gd name="connsiteX2" fmla="*/ 1178832 w 2039531"/>
              <a:gd name="connsiteY2" fmla="*/ 862870 h 1273730"/>
              <a:gd name="connsiteX3" fmla="*/ 1374597 w 2039531"/>
              <a:gd name="connsiteY3" fmla="*/ 701053 h 1273730"/>
              <a:gd name="connsiteX4" fmla="*/ 868613 w 2039531"/>
              <a:gd name="connsiteY4" fmla="*/ 0 h 1273730"/>
              <a:gd name="connsiteX5" fmla="*/ 0 w 2039531"/>
              <a:gd name="connsiteY5" fmla="*/ 712077 h 1273730"/>
              <a:gd name="connsiteX6" fmla="*/ 1173801 w 2039531"/>
              <a:gd name="connsiteY6" fmla="*/ 862227 h 1273730"/>
              <a:gd name="connsiteX7" fmla="*/ 1173801 w 2039531"/>
              <a:gd name="connsiteY7" fmla="*/ 1273730 h 1273730"/>
              <a:gd name="connsiteX8" fmla="*/ 2039061 w 2039531"/>
              <a:gd name="connsiteY8" fmla="*/ 525493 h 1273730"/>
              <a:gd name="connsiteX9" fmla="*/ 2039531 w 2039531"/>
              <a:gd name="connsiteY9" fmla="*/ 153394 h 1273730"/>
              <a:gd name="connsiteX10" fmla="*/ 2037150 w 2039531"/>
              <a:gd name="connsiteY10" fmla="*/ 153393 h 1273730"/>
              <a:gd name="connsiteX11" fmla="*/ 868613 w 2039531"/>
              <a:gd name="connsiteY11" fmla="*/ 0 h 1273730"/>
              <a:gd name="connsiteX0" fmla="*/ 1178832 w 2039531"/>
              <a:gd name="connsiteY0" fmla="*/ 862870 h 1273730"/>
              <a:gd name="connsiteX1" fmla="*/ 1374597 w 2039531"/>
              <a:gd name="connsiteY1" fmla="*/ 701501 h 1273730"/>
              <a:gd name="connsiteX2" fmla="*/ 1178832 w 2039531"/>
              <a:gd name="connsiteY2" fmla="*/ 862870 h 1273730"/>
              <a:gd name="connsiteX3" fmla="*/ 868613 w 2039531"/>
              <a:gd name="connsiteY3" fmla="*/ 0 h 1273730"/>
              <a:gd name="connsiteX4" fmla="*/ 0 w 2039531"/>
              <a:gd name="connsiteY4" fmla="*/ 712077 h 1273730"/>
              <a:gd name="connsiteX5" fmla="*/ 1173801 w 2039531"/>
              <a:gd name="connsiteY5" fmla="*/ 862227 h 1273730"/>
              <a:gd name="connsiteX6" fmla="*/ 1173801 w 2039531"/>
              <a:gd name="connsiteY6" fmla="*/ 1273730 h 1273730"/>
              <a:gd name="connsiteX7" fmla="*/ 2039061 w 2039531"/>
              <a:gd name="connsiteY7" fmla="*/ 525493 h 1273730"/>
              <a:gd name="connsiteX8" fmla="*/ 2039531 w 2039531"/>
              <a:gd name="connsiteY8" fmla="*/ 153394 h 1273730"/>
              <a:gd name="connsiteX9" fmla="*/ 2037150 w 2039531"/>
              <a:gd name="connsiteY9" fmla="*/ 153393 h 1273730"/>
              <a:gd name="connsiteX10" fmla="*/ 868613 w 2039531"/>
              <a:gd name="connsiteY10" fmla="*/ 0 h 1273730"/>
              <a:gd name="connsiteX0" fmla="*/ 868613 w 2039531"/>
              <a:gd name="connsiteY0" fmla="*/ 0 h 1273730"/>
              <a:gd name="connsiteX1" fmla="*/ 0 w 2039531"/>
              <a:gd name="connsiteY1" fmla="*/ 712077 h 1273730"/>
              <a:gd name="connsiteX2" fmla="*/ 1173801 w 2039531"/>
              <a:gd name="connsiteY2" fmla="*/ 862227 h 1273730"/>
              <a:gd name="connsiteX3" fmla="*/ 1173801 w 2039531"/>
              <a:gd name="connsiteY3" fmla="*/ 1273730 h 1273730"/>
              <a:gd name="connsiteX4" fmla="*/ 2039061 w 2039531"/>
              <a:gd name="connsiteY4" fmla="*/ 525493 h 1273730"/>
              <a:gd name="connsiteX5" fmla="*/ 2039531 w 2039531"/>
              <a:gd name="connsiteY5" fmla="*/ 153394 h 1273730"/>
              <a:gd name="connsiteX6" fmla="*/ 2037150 w 2039531"/>
              <a:gd name="connsiteY6" fmla="*/ 153393 h 1273730"/>
              <a:gd name="connsiteX7" fmla="*/ 868613 w 2039531"/>
              <a:gd name="connsiteY7" fmla="*/ 0 h 1273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39531" h="1273730">
                <a:moveTo>
                  <a:pt x="868613" y="0"/>
                </a:moveTo>
                <a:lnTo>
                  <a:pt x="0" y="712077"/>
                </a:lnTo>
                <a:lnTo>
                  <a:pt x="1173801" y="862227"/>
                </a:lnTo>
                <a:lnTo>
                  <a:pt x="1173801" y="1273730"/>
                </a:lnTo>
                <a:lnTo>
                  <a:pt x="2039061" y="525493"/>
                </a:lnTo>
                <a:cubicBezTo>
                  <a:pt x="2039218" y="386379"/>
                  <a:pt x="2039374" y="292508"/>
                  <a:pt x="2039531" y="153394"/>
                </a:cubicBezTo>
                <a:lnTo>
                  <a:pt x="2037150" y="153393"/>
                </a:lnTo>
                <a:lnTo>
                  <a:pt x="868613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sz="1350" baseline="-25000"/>
          </a:p>
        </p:txBody>
      </p:sp>
      <p:sp>
        <p:nvSpPr>
          <p:cNvPr id="14" name="Freeform: Shape 67">
            <a:extLst>
              <a:ext uri="{FF2B5EF4-FFF2-40B4-BE49-F238E27FC236}">
                <a16:creationId xmlns="" xmlns:a16="http://schemas.microsoft.com/office/drawing/2014/main" id="{8C1607AB-40EE-4D7E-A8BD-53C6CDB0646D}"/>
              </a:ext>
            </a:extLst>
          </p:cNvPr>
          <p:cNvSpPr>
            <a:spLocks/>
          </p:cNvSpPr>
          <p:nvPr/>
        </p:nvSpPr>
        <p:spPr bwMode="auto">
          <a:xfrm flipH="1">
            <a:off x="1968851" y="4719813"/>
            <a:ext cx="1527863" cy="647153"/>
          </a:xfrm>
          <a:custGeom>
            <a:avLst/>
            <a:gdLst>
              <a:gd name="connsiteX0" fmla="*/ 868613 w 2034769"/>
              <a:gd name="connsiteY0" fmla="*/ 0 h 862870"/>
              <a:gd name="connsiteX1" fmla="*/ 0 w 2034769"/>
              <a:gd name="connsiteY1" fmla="*/ 712077 h 862870"/>
              <a:gd name="connsiteX2" fmla="*/ 1173801 w 2034769"/>
              <a:gd name="connsiteY2" fmla="*/ 862227 h 862870"/>
              <a:gd name="connsiteX3" fmla="*/ 1178832 w 2034769"/>
              <a:gd name="connsiteY3" fmla="*/ 862870 h 862870"/>
              <a:gd name="connsiteX4" fmla="*/ 2034769 w 2034769"/>
              <a:gd name="connsiteY4" fmla="*/ 151012 h 862870"/>
              <a:gd name="connsiteX5" fmla="*/ 2034727 w 2034769"/>
              <a:gd name="connsiteY5" fmla="*/ 146896 h 862870"/>
              <a:gd name="connsiteX6" fmla="*/ 1962910 w 2034769"/>
              <a:gd name="connsiteY6" fmla="*/ 137849 h 862870"/>
              <a:gd name="connsiteX0" fmla="*/ 868613 w 2034769"/>
              <a:gd name="connsiteY0" fmla="*/ 0 h 862870"/>
              <a:gd name="connsiteX1" fmla="*/ 0 w 2034769"/>
              <a:gd name="connsiteY1" fmla="*/ 712077 h 862870"/>
              <a:gd name="connsiteX2" fmla="*/ 1173801 w 2034769"/>
              <a:gd name="connsiteY2" fmla="*/ 862227 h 862870"/>
              <a:gd name="connsiteX3" fmla="*/ 1178832 w 2034769"/>
              <a:gd name="connsiteY3" fmla="*/ 862870 h 862870"/>
              <a:gd name="connsiteX4" fmla="*/ 2034769 w 2034769"/>
              <a:gd name="connsiteY4" fmla="*/ 151012 h 862870"/>
              <a:gd name="connsiteX5" fmla="*/ 2034727 w 2034769"/>
              <a:gd name="connsiteY5" fmla="*/ 146896 h 862870"/>
              <a:gd name="connsiteX6" fmla="*/ 868613 w 2034769"/>
              <a:gd name="connsiteY6" fmla="*/ 0 h 862870"/>
              <a:gd name="connsiteX0" fmla="*/ 868613 w 2034769"/>
              <a:gd name="connsiteY0" fmla="*/ 0 h 862870"/>
              <a:gd name="connsiteX1" fmla="*/ 0 w 2034769"/>
              <a:gd name="connsiteY1" fmla="*/ 712077 h 862870"/>
              <a:gd name="connsiteX2" fmla="*/ 1173801 w 2034769"/>
              <a:gd name="connsiteY2" fmla="*/ 862227 h 862870"/>
              <a:gd name="connsiteX3" fmla="*/ 1178832 w 2034769"/>
              <a:gd name="connsiteY3" fmla="*/ 862870 h 862870"/>
              <a:gd name="connsiteX4" fmla="*/ 2034769 w 2034769"/>
              <a:gd name="connsiteY4" fmla="*/ 151012 h 862870"/>
              <a:gd name="connsiteX5" fmla="*/ 868613 w 2034769"/>
              <a:gd name="connsiteY5" fmla="*/ 0 h 862870"/>
              <a:gd name="connsiteX0" fmla="*/ 868613 w 2037150"/>
              <a:gd name="connsiteY0" fmla="*/ 0 h 862870"/>
              <a:gd name="connsiteX1" fmla="*/ 0 w 2037150"/>
              <a:gd name="connsiteY1" fmla="*/ 712077 h 862870"/>
              <a:gd name="connsiteX2" fmla="*/ 1173801 w 2037150"/>
              <a:gd name="connsiteY2" fmla="*/ 862227 h 862870"/>
              <a:gd name="connsiteX3" fmla="*/ 1178832 w 2037150"/>
              <a:gd name="connsiteY3" fmla="*/ 862870 h 862870"/>
              <a:gd name="connsiteX4" fmla="*/ 2037150 w 2037150"/>
              <a:gd name="connsiteY4" fmla="*/ 151012 h 862870"/>
              <a:gd name="connsiteX5" fmla="*/ 868613 w 2037150"/>
              <a:gd name="connsiteY5" fmla="*/ 0 h 862870"/>
              <a:gd name="connsiteX0" fmla="*/ 868613 w 2034769"/>
              <a:gd name="connsiteY0" fmla="*/ 0 h 862870"/>
              <a:gd name="connsiteX1" fmla="*/ 0 w 2034769"/>
              <a:gd name="connsiteY1" fmla="*/ 712077 h 862870"/>
              <a:gd name="connsiteX2" fmla="*/ 1173801 w 2034769"/>
              <a:gd name="connsiteY2" fmla="*/ 862227 h 862870"/>
              <a:gd name="connsiteX3" fmla="*/ 1178832 w 2034769"/>
              <a:gd name="connsiteY3" fmla="*/ 862870 h 862870"/>
              <a:gd name="connsiteX4" fmla="*/ 2034769 w 2034769"/>
              <a:gd name="connsiteY4" fmla="*/ 155774 h 862870"/>
              <a:gd name="connsiteX5" fmla="*/ 868613 w 2034769"/>
              <a:gd name="connsiteY5" fmla="*/ 0 h 862870"/>
              <a:gd name="connsiteX0" fmla="*/ 868613 w 2034769"/>
              <a:gd name="connsiteY0" fmla="*/ 0 h 862870"/>
              <a:gd name="connsiteX1" fmla="*/ 0 w 2034769"/>
              <a:gd name="connsiteY1" fmla="*/ 712077 h 862870"/>
              <a:gd name="connsiteX2" fmla="*/ 1173801 w 2034769"/>
              <a:gd name="connsiteY2" fmla="*/ 862227 h 862870"/>
              <a:gd name="connsiteX3" fmla="*/ 1178832 w 2034769"/>
              <a:gd name="connsiteY3" fmla="*/ 862870 h 862870"/>
              <a:gd name="connsiteX4" fmla="*/ 2034769 w 2034769"/>
              <a:gd name="connsiteY4" fmla="*/ 153393 h 862870"/>
              <a:gd name="connsiteX5" fmla="*/ 868613 w 2034769"/>
              <a:gd name="connsiteY5" fmla="*/ 0 h 862870"/>
              <a:gd name="connsiteX0" fmla="*/ 868613 w 2037150"/>
              <a:gd name="connsiteY0" fmla="*/ 0 h 862870"/>
              <a:gd name="connsiteX1" fmla="*/ 0 w 2037150"/>
              <a:gd name="connsiteY1" fmla="*/ 712077 h 862870"/>
              <a:gd name="connsiteX2" fmla="*/ 1173801 w 2037150"/>
              <a:gd name="connsiteY2" fmla="*/ 862227 h 862870"/>
              <a:gd name="connsiteX3" fmla="*/ 1178832 w 2037150"/>
              <a:gd name="connsiteY3" fmla="*/ 862870 h 862870"/>
              <a:gd name="connsiteX4" fmla="*/ 2037150 w 2037150"/>
              <a:gd name="connsiteY4" fmla="*/ 153393 h 862870"/>
              <a:gd name="connsiteX5" fmla="*/ 868613 w 2037150"/>
              <a:gd name="connsiteY5" fmla="*/ 0 h 862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37150" h="862870">
                <a:moveTo>
                  <a:pt x="868613" y="0"/>
                </a:moveTo>
                <a:lnTo>
                  <a:pt x="0" y="712077"/>
                </a:lnTo>
                <a:lnTo>
                  <a:pt x="1173801" y="862227"/>
                </a:lnTo>
                <a:lnTo>
                  <a:pt x="1178832" y="862870"/>
                </a:lnTo>
                <a:lnTo>
                  <a:pt x="2037150" y="153393"/>
                </a:lnTo>
                <a:lnTo>
                  <a:pt x="868613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sz="1350" baseline="-25000"/>
          </a:p>
        </p:txBody>
      </p:sp>
      <p:sp>
        <p:nvSpPr>
          <p:cNvPr id="15" name="TextBox 9">
            <a:extLst>
              <a:ext uri="{FF2B5EF4-FFF2-40B4-BE49-F238E27FC236}">
                <a16:creationId xmlns="" xmlns:a16="http://schemas.microsoft.com/office/drawing/2014/main" id="{7E826A4A-C40C-4C9D-82AF-DF71466F8088}"/>
              </a:ext>
            </a:extLst>
          </p:cNvPr>
          <p:cNvSpPr txBox="1"/>
          <p:nvPr/>
        </p:nvSpPr>
        <p:spPr>
          <a:xfrm>
            <a:off x="2311131" y="4573417"/>
            <a:ext cx="840615" cy="900247"/>
          </a:xfrm>
          <a:prstGeom prst="rect">
            <a:avLst/>
          </a:prstGeom>
          <a:noFill/>
          <a:ln>
            <a:noFill/>
          </a:ln>
          <a:scene3d>
            <a:camera prst="isometricOffAxis1Left">
              <a:rot lat="20100000" lon="4145612" rev="16578664"/>
            </a:camera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34290" rIns="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  <a:lvl1pPr algn="ctr">
              <a:defRPr sz="72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GB" sz="6000" smtClean="0"/>
              <a:t>01</a:t>
            </a:r>
            <a:endParaRPr lang="en-GB" sz="6000"/>
          </a:p>
        </p:txBody>
      </p:sp>
      <p:sp>
        <p:nvSpPr>
          <p:cNvPr id="16" name="TextBox 70">
            <a:extLst>
              <a:ext uri="{FF2B5EF4-FFF2-40B4-BE49-F238E27FC236}">
                <a16:creationId xmlns="" xmlns:a16="http://schemas.microsoft.com/office/drawing/2014/main" id="{23837CFD-D68E-4607-AA85-37F21C151484}"/>
              </a:ext>
            </a:extLst>
          </p:cNvPr>
          <p:cNvSpPr txBox="1"/>
          <p:nvPr/>
        </p:nvSpPr>
        <p:spPr>
          <a:xfrm>
            <a:off x="3163917" y="4099158"/>
            <a:ext cx="840615" cy="900247"/>
          </a:xfrm>
          <a:prstGeom prst="rect">
            <a:avLst/>
          </a:prstGeom>
          <a:noFill/>
          <a:ln>
            <a:noFill/>
          </a:ln>
          <a:scene3d>
            <a:camera prst="isometricOffAxis1Left">
              <a:rot lat="20100000" lon="4145612" rev="16578664"/>
            </a:camera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34290" rIns="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  <a:lvl1pPr algn="ctr">
              <a:defRPr sz="72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GB" sz="6000" smtClean="0"/>
              <a:t>02</a:t>
            </a:r>
            <a:endParaRPr lang="en-GB" sz="6000"/>
          </a:p>
        </p:txBody>
      </p:sp>
      <p:sp>
        <p:nvSpPr>
          <p:cNvPr id="17" name="TextBox 71">
            <a:extLst>
              <a:ext uri="{FF2B5EF4-FFF2-40B4-BE49-F238E27FC236}">
                <a16:creationId xmlns="" xmlns:a16="http://schemas.microsoft.com/office/drawing/2014/main" id="{E5667C31-06F0-4AEF-BA14-36147878A4AE}"/>
              </a:ext>
            </a:extLst>
          </p:cNvPr>
          <p:cNvSpPr txBox="1"/>
          <p:nvPr/>
        </p:nvSpPr>
        <p:spPr>
          <a:xfrm>
            <a:off x="4083821" y="3652692"/>
            <a:ext cx="840615" cy="900247"/>
          </a:xfrm>
          <a:prstGeom prst="rect">
            <a:avLst/>
          </a:prstGeom>
          <a:noFill/>
          <a:ln>
            <a:noFill/>
          </a:ln>
          <a:scene3d>
            <a:camera prst="isometricOffAxis1Left">
              <a:rot lat="20100000" lon="4145612" rev="16578664"/>
            </a:camera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34290" rIns="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  <a:lvl1pPr algn="ctr">
              <a:defRPr sz="72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GB" sz="6000" dirty="0" smtClean="0"/>
              <a:t>03</a:t>
            </a:r>
            <a:endParaRPr lang="en-GB" sz="6000" dirty="0"/>
          </a:p>
        </p:txBody>
      </p:sp>
      <p:sp>
        <p:nvSpPr>
          <p:cNvPr id="18" name="TextBox 72">
            <a:extLst>
              <a:ext uri="{FF2B5EF4-FFF2-40B4-BE49-F238E27FC236}">
                <a16:creationId xmlns="" xmlns:a16="http://schemas.microsoft.com/office/drawing/2014/main" id="{FA4C8FB4-CC39-40F3-9376-6BCFEA7EA4B0}"/>
              </a:ext>
            </a:extLst>
          </p:cNvPr>
          <p:cNvSpPr txBox="1"/>
          <p:nvPr/>
        </p:nvSpPr>
        <p:spPr>
          <a:xfrm>
            <a:off x="4952245" y="3175182"/>
            <a:ext cx="840615" cy="900247"/>
          </a:xfrm>
          <a:prstGeom prst="rect">
            <a:avLst/>
          </a:prstGeom>
          <a:noFill/>
          <a:ln>
            <a:noFill/>
          </a:ln>
          <a:scene3d>
            <a:camera prst="isometricOffAxis1Left">
              <a:rot lat="20100000" lon="4145612" rev="16578664"/>
            </a:camera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34290" rIns="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  <a:lvl1pPr algn="ctr">
              <a:defRPr sz="72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GB" sz="6000" smtClean="0"/>
              <a:t>04</a:t>
            </a:r>
            <a:endParaRPr lang="en-GB" sz="6000"/>
          </a:p>
        </p:txBody>
      </p:sp>
      <p:sp>
        <p:nvSpPr>
          <p:cNvPr id="19" name="TextBox 73">
            <a:extLst>
              <a:ext uri="{FF2B5EF4-FFF2-40B4-BE49-F238E27FC236}">
                <a16:creationId xmlns="" xmlns:a16="http://schemas.microsoft.com/office/drawing/2014/main" id="{DF1AC66B-AF41-40E4-9FBE-758E608495BF}"/>
              </a:ext>
            </a:extLst>
          </p:cNvPr>
          <p:cNvSpPr txBox="1"/>
          <p:nvPr/>
        </p:nvSpPr>
        <p:spPr>
          <a:xfrm>
            <a:off x="5848551" y="2689167"/>
            <a:ext cx="840615" cy="900247"/>
          </a:xfrm>
          <a:prstGeom prst="rect">
            <a:avLst/>
          </a:prstGeom>
          <a:noFill/>
          <a:ln>
            <a:noFill/>
          </a:ln>
          <a:scene3d>
            <a:camera prst="isometricOffAxis1Left">
              <a:rot lat="20100000" lon="4145612" rev="16578664"/>
            </a:camera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34290" rIns="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  <a:lvl1pPr algn="ctr">
              <a:defRPr sz="72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GB" sz="6000" smtClean="0"/>
              <a:t>05</a:t>
            </a:r>
            <a:endParaRPr lang="en-GB" sz="6000"/>
          </a:p>
        </p:txBody>
      </p:sp>
      <p:grpSp>
        <p:nvGrpSpPr>
          <p:cNvPr id="20" name="Group 4">
            <a:extLst>
              <a:ext uri="{FF2B5EF4-FFF2-40B4-BE49-F238E27FC236}">
                <a16:creationId xmlns="" xmlns:a16="http://schemas.microsoft.com/office/drawing/2014/main" id="{4712AC5F-622D-4336-88F4-CF8CF6911609}"/>
              </a:ext>
            </a:extLst>
          </p:cNvPr>
          <p:cNvGrpSpPr/>
          <p:nvPr/>
        </p:nvGrpSpPr>
        <p:grpSpPr>
          <a:xfrm>
            <a:off x="300950" y="3506979"/>
            <a:ext cx="1980554" cy="1237044"/>
            <a:chOff x="401267" y="3318439"/>
            <a:chExt cx="2640738" cy="1649393"/>
          </a:xfrm>
        </p:grpSpPr>
        <p:sp>
          <p:nvSpPr>
            <p:cNvPr id="21" name="Rectangle 20">
              <a:extLst>
                <a:ext uri="{FF2B5EF4-FFF2-40B4-BE49-F238E27FC236}">
                  <a16:creationId xmlns="" xmlns:a16="http://schemas.microsoft.com/office/drawing/2014/main" id="{10EEF26E-8078-4516-9F41-30CE45D24B50}"/>
                </a:ext>
              </a:extLst>
            </p:cNvPr>
            <p:cNvSpPr/>
            <p:nvPr/>
          </p:nvSpPr>
          <p:spPr>
            <a:xfrm>
              <a:off x="401268" y="3318439"/>
              <a:ext cx="2640737" cy="861775"/>
            </a:xfrm>
            <a:prstGeom prst="rect">
              <a:avLst/>
            </a:prstGeom>
            <a:noFill/>
          </p:spPr>
          <p:txBody>
            <a:bodyPr wrap="square" anchor="b">
              <a:spAutoFit/>
            </a:bodyPr>
            <a:lstStyle/>
            <a:p>
              <a:pPr algn="r"/>
              <a:r>
                <a:rPr lang="en-GB" b="1" cap="all" dirty="0" smtClean="0">
                  <a:solidFill>
                    <a:schemeClr val="accent5"/>
                  </a:solidFill>
                </a:rPr>
                <a:t>RAW Climate predictions</a:t>
              </a:r>
              <a:endParaRPr lang="en-GB" b="1" cap="all" dirty="0">
                <a:solidFill>
                  <a:schemeClr val="accent5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="" xmlns:a16="http://schemas.microsoft.com/office/drawing/2014/main" id="{1673E235-AC94-4AA1-B64C-891ED369FF94}"/>
                </a:ext>
              </a:extLst>
            </p:cNvPr>
            <p:cNvSpPr/>
            <p:nvPr/>
          </p:nvSpPr>
          <p:spPr>
            <a:xfrm>
              <a:off x="401267" y="4153078"/>
              <a:ext cx="2640737" cy="8147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ts val="1350"/>
                </a:lnSpc>
              </a:pPr>
              <a:r>
                <a:rPr lang="en-GB" sz="1100" dirty="0" smtClean="0">
                  <a:solidFill>
                    <a:schemeClr val="bg1">
                      <a:lumMod val="50000"/>
                    </a:schemeClr>
                  </a:solidFill>
                </a:rPr>
                <a:t>Predictions obtained directly from different climate prediction systems.</a:t>
              </a:r>
              <a:endParaRPr lang="en-GB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23" name="Group 5">
            <a:extLst>
              <a:ext uri="{FF2B5EF4-FFF2-40B4-BE49-F238E27FC236}">
                <a16:creationId xmlns="" xmlns:a16="http://schemas.microsoft.com/office/drawing/2014/main" id="{F9F0F5B1-FD43-49E5-9705-1A5CFC55BFC6}"/>
              </a:ext>
            </a:extLst>
          </p:cNvPr>
          <p:cNvGrpSpPr/>
          <p:nvPr/>
        </p:nvGrpSpPr>
        <p:grpSpPr>
          <a:xfrm>
            <a:off x="2027666" y="1970136"/>
            <a:ext cx="2142060" cy="1819418"/>
            <a:chOff x="2590303" y="1341406"/>
            <a:chExt cx="2856081" cy="2425889"/>
          </a:xfrm>
        </p:grpSpPr>
        <p:sp>
          <p:nvSpPr>
            <p:cNvPr id="24" name="Rectangle 22">
              <a:extLst>
                <a:ext uri="{FF2B5EF4-FFF2-40B4-BE49-F238E27FC236}">
                  <a16:creationId xmlns="" xmlns:a16="http://schemas.microsoft.com/office/drawing/2014/main" id="{3FAB04A2-DBE0-401B-B741-D1CF338CE036}"/>
                </a:ext>
              </a:extLst>
            </p:cNvPr>
            <p:cNvSpPr/>
            <p:nvPr/>
          </p:nvSpPr>
          <p:spPr>
            <a:xfrm>
              <a:off x="2805647" y="1341406"/>
              <a:ext cx="2640737" cy="1231106"/>
            </a:xfrm>
            <a:prstGeom prst="rect">
              <a:avLst/>
            </a:prstGeom>
          </p:spPr>
          <p:txBody>
            <a:bodyPr wrap="square" anchor="b">
              <a:spAutoFit/>
            </a:bodyPr>
            <a:lstStyle/>
            <a:p>
              <a:pPr algn="r"/>
              <a:r>
                <a:rPr lang="en-GB" b="1" cap="all" dirty="0" err="1" smtClean="0">
                  <a:solidFill>
                    <a:srgbClr val="FFC000"/>
                  </a:solidFill>
                </a:rPr>
                <a:t>ForEcast</a:t>
              </a:r>
              <a:r>
                <a:rPr lang="en-GB" b="1" cap="all" dirty="0" smtClean="0">
                  <a:solidFill>
                    <a:srgbClr val="FFC000"/>
                  </a:solidFill>
                </a:rPr>
                <a:t> quality assessment</a:t>
              </a:r>
              <a:endParaRPr lang="en-GB" b="1" cap="all" dirty="0">
                <a:solidFill>
                  <a:srgbClr val="FFC000"/>
                </a:solidFill>
              </a:endParaRPr>
            </a:p>
          </p:txBody>
        </p:sp>
        <p:sp>
          <p:nvSpPr>
            <p:cNvPr id="25" name="Rectangle 23">
              <a:extLst>
                <a:ext uri="{FF2B5EF4-FFF2-40B4-BE49-F238E27FC236}">
                  <a16:creationId xmlns="" xmlns:a16="http://schemas.microsoft.com/office/drawing/2014/main" id="{30CA7C60-F901-42D3-9AF0-5BDAF84D078B}"/>
                </a:ext>
              </a:extLst>
            </p:cNvPr>
            <p:cNvSpPr/>
            <p:nvPr/>
          </p:nvSpPr>
          <p:spPr>
            <a:xfrm>
              <a:off x="2590303" y="2515667"/>
              <a:ext cx="2852106" cy="12516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GB" sz="1100" dirty="0" smtClean="0">
                  <a:solidFill>
                    <a:schemeClr val="bg1">
                      <a:lumMod val="50000"/>
                    </a:schemeClr>
                  </a:solidFill>
                </a:rPr>
                <a:t>Several skill </a:t>
              </a:r>
              <a:r>
                <a:rPr lang="en-GB" sz="1100" dirty="0">
                  <a:solidFill>
                    <a:schemeClr val="bg1">
                      <a:lumMod val="50000"/>
                    </a:schemeClr>
                  </a:solidFill>
                </a:rPr>
                <a:t>scores </a:t>
              </a:r>
              <a:r>
                <a:rPr lang="en-GB" sz="1100" dirty="0" smtClean="0">
                  <a:solidFill>
                    <a:schemeClr val="bg1">
                      <a:lumMod val="50000"/>
                    </a:schemeClr>
                  </a:solidFill>
                </a:rPr>
                <a:t>have been obtained </a:t>
              </a:r>
              <a:r>
                <a:rPr lang="en-GB" sz="1100" dirty="0">
                  <a:solidFill>
                    <a:schemeClr val="bg1">
                      <a:lumMod val="50000"/>
                    </a:schemeClr>
                  </a:solidFill>
                </a:rPr>
                <a:t>by the comparison of predictions with observations. Positive </a:t>
              </a:r>
              <a:r>
                <a:rPr lang="en-GB" sz="1100" dirty="0" smtClean="0">
                  <a:solidFill>
                    <a:schemeClr val="bg1">
                      <a:lumMod val="50000"/>
                    </a:schemeClr>
                  </a:solidFill>
                </a:rPr>
                <a:t>skill means an added value with respect climatology.</a:t>
              </a:r>
              <a:endParaRPr lang="en-GB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26" name="Group 6">
            <a:extLst>
              <a:ext uri="{FF2B5EF4-FFF2-40B4-BE49-F238E27FC236}">
                <a16:creationId xmlns="" xmlns:a16="http://schemas.microsoft.com/office/drawing/2014/main" id="{882599FB-FBF6-42ED-923B-8F1EE14564A6}"/>
              </a:ext>
            </a:extLst>
          </p:cNvPr>
          <p:cNvGrpSpPr/>
          <p:nvPr/>
        </p:nvGrpSpPr>
        <p:grpSpPr>
          <a:xfrm>
            <a:off x="4066245" y="1234898"/>
            <a:ext cx="2002835" cy="1237044"/>
            <a:chOff x="5520640" y="833524"/>
            <a:chExt cx="2670447" cy="1649393"/>
          </a:xfrm>
        </p:grpSpPr>
        <p:sp>
          <p:nvSpPr>
            <p:cNvPr id="27" name="Rectangle 24">
              <a:extLst>
                <a:ext uri="{FF2B5EF4-FFF2-40B4-BE49-F238E27FC236}">
                  <a16:creationId xmlns="" xmlns:a16="http://schemas.microsoft.com/office/drawing/2014/main" id="{158B6A47-87E6-42FC-9C62-0BD1D741F555}"/>
                </a:ext>
              </a:extLst>
            </p:cNvPr>
            <p:cNvSpPr/>
            <p:nvPr/>
          </p:nvSpPr>
          <p:spPr>
            <a:xfrm>
              <a:off x="5550351" y="833524"/>
              <a:ext cx="2640736" cy="861775"/>
            </a:xfrm>
            <a:prstGeom prst="rect">
              <a:avLst/>
            </a:prstGeom>
          </p:spPr>
          <p:txBody>
            <a:bodyPr wrap="square" anchor="b">
              <a:spAutoFit/>
            </a:bodyPr>
            <a:lstStyle/>
            <a:p>
              <a:pPr algn="r"/>
              <a:r>
                <a:rPr lang="en-GB" b="1" cap="all" dirty="0" smtClean="0">
                  <a:solidFill>
                    <a:srgbClr val="FF0000"/>
                  </a:solidFill>
                </a:rPr>
                <a:t>Climate service product</a:t>
              </a:r>
              <a:endParaRPr lang="en-GB" b="1" cap="all" dirty="0">
                <a:solidFill>
                  <a:srgbClr val="FF0000"/>
                </a:solidFill>
              </a:endParaRPr>
            </a:p>
          </p:txBody>
        </p:sp>
        <p:sp>
          <p:nvSpPr>
            <p:cNvPr id="28" name="Rectangle 25">
              <a:extLst>
                <a:ext uri="{FF2B5EF4-FFF2-40B4-BE49-F238E27FC236}">
                  <a16:creationId xmlns="" xmlns:a16="http://schemas.microsoft.com/office/drawing/2014/main" id="{91B283D4-605F-4214-839F-98198CBDC00B}"/>
                </a:ext>
              </a:extLst>
            </p:cNvPr>
            <p:cNvSpPr/>
            <p:nvPr/>
          </p:nvSpPr>
          <p:spPr>
            <a:xfrm>
              <a:off x="5520640" y="1668163"/>
              <a:ext cx="2640738" cy="8147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ts val="1350"/>
                </a:lnSpc>
              </a:pPr>
              <a:r>
                <a:rPr lang="en-GB" sz="1100" dirty="0" smtClean="0">
                  <a:solidFill>
                    <a:schemeClr val="bg1">
                      <a:lumMod val="50000"/>
                    </a:schemeClr>
                  </a:solidFill>
                </a:rPr>
                <a:t>The final products from the service provide useful information for specific needs.</a:t>
              </a:r>
              <a:endParaRPr lang="en-GB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29" name="Group 7">
            <a:extLst>
              <a:ext uri="{FF2B5EF4-FFF2-40B4-BE49-F238E27FC236}">
                <a16:creationId xmlns="" xmlns:a16="http://schemas.microsoft.com/office/drawing/2014/main" id="{DEA43C1E-4C54-4FD4-973F-1D34E55E0A8D}"/>
              </a:ext>
            </a:extLst>
          </p:cNvPr>
          <p:cNvGrpSpPr/>
          <p:nvPr/>
        </p:nvGrpSpPr>
        <p:grpSpPr>
          <a:xfrm>
            <a:off x="6069224" y="3803635"/>
            <a:ext cx="1989298" cy="1825362"/>
            <a:chOff x="8092292" y="3928517"/>
            <a:chExt cx="2652395" cy="2433817"/>
          </a:xfrm>
        </p:grpSpPr>
        <p:sp>
          <p:nvSpPr>
            <p:cNvPr id="30" name="Rectangle 35">
              <a:extLst>
                <a:ext uri="{FF2B5EF4-FFF2-40B4-BE49-F238E27FC236}">
                  <a16:creationId xmlns="" xmlns:a16="http://schemas.microsoft.com/office/drawing/2014/main" id="{163E0D13-85DF-4C64-83D6-32A263FB5C8E}"/>
                </a:ext>
              </a:extLst>
            </p:cNvPr>
            <p:cNvSpPr/>
            <p:nvPr/>
          </p:nvSpPr>
          <p:spPr>
            <a:xfrm>
              <a:off x="8092292" y="3928517"/>
              <a:ext cx="2640737" cy="1231107"/>
            </a:xfrm>
            <a:prstGeom prst="rect">
              <a:avLst/>
            </a:prstGeom>
          </p:spPr>
          <p:txBody>
            <a:bodyPr wrap="square" anchor="b">
              <a:spAutoFit/>
            </a:bodyPr>
            <a:lstStyle/>
            <a:p>
              <a:r>
                <a:rPr lang="en-GB" b="1" cap="all" dirty="0" smtClean="0">
                  <a:solidFill>
                    <a:schemeClr val="accent2"/>
                  </a:solidFill>
                </a:rPr>
                <a:t>Tailored climate predictions</a:t>
              </a:r>
              <a:endParaRPr lang="en-GB" b="1" cap="all" dirty="0">
                <a:solidFill>
                  <a:schemeClr val="accent2"/>
                </a:solidFill>
              </a:endParaRPr>
            </a:p>
          </p:txBody>
        </p:sp>
        <p:sp>
          <p:nvSpPr>
            <p:cNvPr id="31" name="Rectangle 36">
              <a:extLst>
                <a:ext uri="{FF2B5EF4-FFF2-40B4-BE49-F238E27FC236}">
                  <a16:creationId xmlns="" xmlns:a16="http://schemas.microsoft.com/office/drawing/2014/main" id="{D432D54E-8D92-4C8C-8591-C638C210DDB5}"/>
                </a:ext>
              </a:extLst>
            </p:cNvPr>
            <p:cNvSpPr/>
            <p:nvPr/>
          </p:nvSpPr>
          <p:spPr>
            <a:xfrm>
              <a:off x="8103951" y="5085916"/>
              <a:ext cx="2640736" cy="12764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1350"/>
                </a:lnSpc>
              </a:pPr>
              <a:r>
                <a:rPr lang="en-GB" sz="1100" dirty="0" smtClean="0">
                  <a:solidFill>
                    <a:schemeClr val="bg1">
                      <a:lumMod val="50000"/>
                    </a:schemeClr>
                  </a:solidFill>
                </a:rPr>
                <a:t>Climate predictions tailored to specific needs for agricultural users: specific agro-climatic indices, higher spatial resolution, </a:t>
              </a:r>
              <a:r>
                <a:rPr lang="es-ES" sz="1100" dirty="0" smtClean="0">
                  <a:solidFill>
                    <a:schemeClr val="bg1">
                      <a:lumMod val="50000"/>
                    </a:schemeClr>
                  </a:solidFill>
                </a:rPr>
                <a:t>…</a:t>
              </a:r>
              <a:endParaRPr lang="en-GB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sp>
        <p:nvSpPr>
          <p:cNvPr id="32" name="Oval 10">
            <a:extLst>
              <a:ext uri="{FF2B5EF4-FFF2-40B4-BE49-F238E27FC236}">
                <a16:creationId xmlns="" xmlns:a16="http://schemas.microsoft.com/office/drawing/2014/main" id="{2070FDF8-52FB-4C5A-BBB1-1B1005FC26E6}"/>
              </a:ext>
            </a:extLst>
          </p:cNvPr>
          <p:cNvSpPr/>
          <p:nvPr/>
        </p:nvSpPr>
        <p:spPr>
          <a:xfrm>
            <a:off x="2281503" y="3910545"/>
            <a:ext cx="158507" cy="158507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33" name="Oval 37">
            <a:extLst>
              <a:ext uri="{FF2B5EF4-FFF2-40B4-BE49-F238E27FC236}">
                <a16:creationId xmlns="" xmlns:a16="http://schemas.microsoft.com/office/drawing/2014/main" id="{109FFE34-5877-4C48-86DD-E5A9F3162A42}"/>
              </a:ext>
            </a:extLst>
          </p:cNvPr>
          <p:cNvSpPr/>
          <p:nvPr/>
        </p:nvSpPr>
        <p:spPr>
          <a:xfrm>
            <a:off x="4144230" y="2837927"/>
            <a:ext cx="158507" cy="158507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34" name="Oval 38">
            <a:extLst>
              <a:ext uri="{FF2B5EF4-FFF2-40B4-BE49-F238E27FC236}">
                <a16:creationId xmlns="" xmlns:a16="http://schemas.microsoft.com/office/drawing/2014/main" id="{3A51C7CF-A0BA-4EA8-9039-DCA68C03676E}"/>
              </a:ext>
            </a:extLst>
          </p:cNvPr>
          <p:cNvSpPr/>
          <p:nvPr/>
        </p:nvSpPr>
        <p:spPr>
          <a:xfrm>
            <a:off x="6035659" y="1903872"/>
            <a:ext cx="158507" cy="15850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35" name="Oval 39">
            <a:extLst>
              <a:ext uri="{FF2B5EF4-FFF2-40B4-BE49-F238E27FC236}">
                <a16:creationId xmlns="" xmlns:a16="http://schemas.microsoft.com/office/drawing/2014/main" id="{69E6DA7A-240E-4228-9DE8-8166CBF4AF8E}"/>
              </a:ext>
            </a:extLst>
          </p:cNvPr>
          <p:cNvSpPr/>
          <p:nvPr/>
        </p:nvSpPr>
        <p:spPr>
          <a:xfrm>
            <a:off x="5829712" y="4128147"/>
            <a:ext cx="158507" cy="15850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rgbClr val="ED7D31"/>
              </a:solidFill>
            </a:endParaRPr>
          </a:p>
        </p:txBody>
      </p:sp>
      <p:sp>
        <p:nvSpPr>
          <p:cNvPr id="36" name="Oval 40">
            <a:extLst>
              <a:ext uri="{FF2B5EF4-FFF2-40B4-BE49-F238E27FC236}">
                <a16:creationId xmlns="" xmlns:a16="http://schemas.microsoft.com/office/drawing/2014/main" id="{04CEE204-CE36-4512-B128-48D3E25A4D2B}"/>
              </a:ext>
            </a:extLst>
          </p:cNvPr>
          <p:cNvSpPr/>
          <p:nvPr/>
        </p:nvSpPr>
        <p:spPr>
          <a:xfrm>
            <a:off x="3854592" y="5118887"/>
            <a:ext cx="158507" cy="15850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cxnSp>
        <p:nvCxnSpPr>
          <p:cNvPr id="37" name="Straight Arrow Connector 12">
            <a:extLst>
              <a:ext uri="{FF2B5EF4-FFF2-40B4-BE49-F238E27FC236}">
                <a16:creationId xmlns="" xmlns:a16="http://schemas.microsoft.com/office/drawing/2014/main" id="{2DC5CEE6-8076-41A9-8E57-D1D7518B309C}"/>
              </a:ext>
            </a:extLst>
          </p:cNvPr>
          <p:cNvCxnSpPr>
            <a:cxnSpLocks/>
            <a:stCxn id="32" idx="4"/>
          </p:cNvCxnSpPr>
          <p:nvPr/>
        </p:nvCxnSpPr>
        <p:spPr>
          <a:xfrm flipH="1">
            <a:off x="2360756" y="4069052"/>
            <a:ext cx="1" cy="504365"/>
          </a:xfrm>
          <a:prstGeom prst="straightConnector1">
            <a:avLst/>
          </a:prstGeom>
          <a:ln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42">
            <a:extLst>
              <a:ext uri="{FF2B5EF4-FFF2-40B4-BE49-F238E27FC236}">
                <a16:creationId xmlns="" xmlns:a16="http://schemas.microsoft.com/office/drawing/2014/main" id="{D3F92D38-7336-4A69-BC02-394038046CCD}"/>
              </a:ext>
            </a:extLst>
          </p:cNvPr>
          <p:cNvCxnSpPr>
            <a:cxnSpLocks/>
          </p:cNvCxnSpPr>
          <p:nvPr/>
        </p:nvCxnSpPr>
        <p:spPr>
          <a:xfrm>
            <a:off x="4223483" y="2996434"/>
            <a:ext cx="0" cy="749856"/>
          </a:xfrm>
          <a:prstGeom prst="straightConnector1">
            <a:avLst/>
          </a:prstGeom>
          <a:ln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44">
            <a:extLst>
              <a:ext uri="{FF2B5EF4-FFF2-40B4-BE49-F238E27FC236}">
                <a16:creationId xmlns="" xmlns:a16="http://schemas.microsoft.com/office/drawing/2014/main" id="{205B6F0B-C3B9-4DA9-9D5F-3052638174FC}"/>
              </a:ext>
            </a:extLst>
          </p:cNvPr>
          <p:cNvCxnSpPr>
            <a:cxnSpLocks/>
            <a:stCxn id="34" idx="4"/>
          </p:cNvCxnSpPr>
          <p:nvPr/>
        </p:nvCxnSpPr>
        <p:spPr>
          <a:xfrm>
            <a:off x="6114913" y="2062379"/>
            <a:ext cx="0" cy="67502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Group 8">
            <a:extLst>
              <a:ext uri="{FF2B5EF4-FFF2-40B4-BE49-F238E27FC236}">
                <a16:creationId xmlns="" xmlns:a16="http://schemas.microsoft.com/office/drawing/2014/main" id="{001300CF-5462-4618-A02E-4056C0D2D513}"/>
              </a:ext>
            </a:extLst>
          </p:cNvPr>
          <p:cNvGrpSpPr/>
          <p:nvPr/>
        </p:nvGrpSpPr>
        <p:grpSpPr>
          <a:xfrm>
            <a:off x="4018820" y="4976746"/>
            <a:ext cx="2097605" cy="1133169"/>
            <a:chOff x="5718592" y="5457831"/>
            <a:chExt cx="2796806" cy="1510891"/>
          </a:xfrm>
        </p:grpSpPr>
        <p:sp>
          <p:nvSpPr>
            <p:cNvPr id="41" name="Rectangle 27">
              <a:extLst>
                <a:ext uri="{FF2B5EF4-FFF2-40B4-BE49-F238E27FC236}">
                  <a16:creationId xmlns="" xmlns:a16="http://schemas.microsoft.com/office/drawing/2014/main" id="{262F86C1-8792-43D0-99F0-4557F0C099FD}"/>
                </a:ext>
              </a:extLst>
            </p:cNvPr>
            <p:cNvSpPr/>
            <p:nvPr/>
          </p:nvSpPr>
          <p:spPr>
            <a:xfrm>
              <a:off x="5718593" y="5457831"/>
              <a:ext cx="2640737" cy="492443"/>
            </a:xfrm>
            <a:prstGeom prst="rect">
              <a:avLst/>
            </a:prstGeom>
          </p:spPr>
          <p:txBody>
            <a:bodyPr wrap="square" anchor="b">
              <a:spAutoFit/>
            </a:bodyPr>
            <a:lstStyle/>
            <a:p>
              <a:r>
                <a:rPr lang="en-GB" b="1" cap="all" dirty="0" smtClean="0">
                  <a:solidFill>
                    <a:schemeClr val="accent6"/>
                  </a:solidFill>
                </a:rPr>
                <a:t>Bias adjustment</a:t>
              </a:r>
              <a:endParaRPr lang="en-GB" b="1" cap="all" dirty="0">
                <a:solidFill>
                  <a:schemeClr val="accent6"/>
                </a:solidFill>
              </a:endParaRPr>
            </a:p>
          </p:txBody>
        </p:sp>
        <p:sp>
          <p:nvSpPr>
            <p:cNvPr id="42" name="Rectangle 34">
              <a:extLst>
                <a:ext uri="{FF2B5EF4-FFF2-40B4-BE49-F238E27FC236}">
                  <a16:creationId xmlns="" xmlns:a16="http://schemas.microsoft.com/office/drawing/2014/main" id="{EDAD09E5-1D37-4927-8320-A6A7D40F1CC3}"/>
                </a:ext>
              </a:extLst>
            </p:cNvPr>
            <p:cNvSpPr/>
            <p:nvPr/>
          </p:nvSpPr>
          <p:spPr>
            <a:xfrm>
              <a:off x="5718592" y="5923137"/>
              <a:ext cx="2796806" cy="10455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1350"/>
                </a:lnSpc>
              </a:pPr>
              <a:r>
                <a:rPr lang="en-GB" sz="1100" dirty="0" smtClean="0">
                  <a:solidFill>
                    <a:schemeClr val="bg1">
                      <a:lumMod val="50000"/>
                    </a:schemeClr>
                  </a:solidFill>
                </a:rPr>
                <a:t>These adjustments have been applied to improve as much as possible reliability of the climate predictions.</a:t>
              </a:r>
              <a:endParaRPr lang="en-GB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43" name="Group 91"/>
          <p:cNvGrpSpPr/>
          <p:nvPr/>
        </p:nvGrpSpPr>
        <p:grpSpPr>
          <a:xfrm>
            <a:off x="1612009" y="27956814"/>
            <a:ext cx="897515" cy="3247666"/>
            <a:chOff x="1601313" y="28992964"/>
            <a:chExt cx="897515" cy="3247666"/>
          </a:xfrm>
        </p:grpSpPr>
        <p:pic>
          <p:nvPicPr>
            <p:cNvPr id="44" name="Picture 2" descr="Image result for grape icon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1263" y="28992964"/>
              <a:ext cx="751205" cy="7512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5" name="Picture 8" descr="Image result for olive icon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1313" y="31343115"/>
              <a:ext cx="897515" cy="8975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6" name="Picture 88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2415" y="30183396"/>
              <a:ext cx="691719" cy="691719"/>
            </a:xfrm>
            <a:prstGeom prst="rect">
              <a:avLst/>
            </a:prstGeom>
          </p:spPr>
        </p:pic>
      </p:grpSp>
      <p:pic>
        <p:nvPicPr>
          <p:cNvPr id="51" name="Picture 2" descr="Image result for grape icon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4359" y="28109214"/>
            <a:ext cx="751205" cy="751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2" descr="Image result for grape icon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6759" y="28261614"/>
            <a:ext cx="575996" cy="575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Imagen 53"/>
          <p:cNvPicPr>
            <a:picLocks noChangeAspect="1"/>
          </p:cNvPicPr>
          <p:nvPr/>
        </p:nvPicPr>
        <p:blipFill>
          <a:blip r:embed="rId6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601943" y="2225427"/>
            <a:ext cx="914400" cy="91440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7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742297" y="1176498"/>
            <a:ext cx="762000" cy="762000"/>
          </a:xfrm>
          <a:prstGeom prst="rect">
            <a:avLst/>
          </a:prstGeom>
        </p:spPr>
      </p:pic>
      <p:pic>
        <p:nvPicPr>
          <p:cNvPr id="53" name="Imagen 52"/>
          <p:cNvPicPr>
            <a:picLocks noChangeAspect="1"/>
          </p:cNvPicPr>
          <p:nvPr/>
        </p:nvPicPr>
        <p:blipFill>
          <a:blip r:embed="rId8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335888" y="1580654"/>
            <a:ext cx="698500" cy="69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4899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</a:t>
            </a:r>
            <a:r>
              <a:rPr lang="en-GB" dirty="0" smtClean="0"/>
              <a:t>limate service product: most likely category map</a:t>
            </a:r>
            <a:endParaRPr lang="en-GB" dirty="0"/>
          </a:p>
        </p:txBody>
      </p:sp>
      <p:pic>
        <p:nvPicPr>
          <p:cNvPr id="4" name="Picture 2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-119824" y="1554182"/>
            <a:ext cx="7280425" cy="4680000"/>
          </a:xfrm>
          <a:prstGeom prst="rect">
            <a:avLst/>
          </a:prstGeom>
          <a:ln>
            <a:noFill/>
          </a:ln>
        </p:spPr>
      </p:pic>
      <p:sp>
        <p:nvSpPr>
          <p:cNvPr id="7" name="CustomShape 3"/>
          <p:cNvSpPr/>
          <p:nvPr/>
        </p:nvSpPr>
        <p:spPr>
          <a:xfrm>
            <a:off x="-11438" y="1197605"/>
            <a:ext cx="7081809" cy="4648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US" sz="16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Seasonal prediction of most probable category of </a:t>
            </a:r>
            <a:r>
              <a:rPr lang="en-US" sz="16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</a:t>
            </a:r>
            <a:r>
              <a:rPr lang="en-US" sz="16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emperature for May 2016 with ECMWF S4</a:t>
            </a:r>
            <a:endParaRPr lang="en-US" sz="20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3224514868"/>
              </p:ext>
            </p:extLst>
          </p:nvPr>
        </p:nvGraphicFramePr>
        <p:xfrm>
          <a:off x="5187300" y="1773497"/>
          <a:ext cx="4525579" cy="3752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/>
          <p:cNvSpPr txBox="1"/>
          <p:nvPr/>
        </p:nvSpPr>
        <p:spPr>
          <a:xfrm>
            <a:off x="6044373" y="3424789"/>
            <a:ext cx="3853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chemeClr val="accent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6036602" y="4652730"/>
            <a:ext cx="3853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chemeClr val="accent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5960618" y="2059546"/>
            <a:ext cx="4690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chemeClr val="accent1"/>
                </a:solidFill>
                <a:latin typeface="Wingdings"/>
                <a:ea typeface="Wingdings"/>
                <a:cs typeface="Wingdings"/>
                <a:sym typeface="Wingdings"/>
              </a:rPr>
              <a:t></a:t>
            </a:r>
            <a:endParaRPr lang="en-GB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4297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</a:t>
            </a:r>
            <a:r>
              <a:rPr lang="en-GB" dirty="0" smtClean="0"/>
              <a:t>limate </a:t>
            </a:r>
            <a:r>
              <a:rPr lang="en-GB" dirty="0"/>
              <a:t>service </a:t>
            </a:r>
            <a:r>
              <a:rPr lang="en-GB" dirty="0" smtClean="0"/>
              <a:t>product: temperature predictions for an specific point</a:t>
            </a:r>
            <a:endParaRPr lang="en-GB" dirty="0"/>
          </a:p>
        </p:txBody>
      </p:sp>
      <p:grpSp>
        <p:nvGrpSpPr>
          <p:cNvPr id="3" name="Group 2"/>
          <p:cNvGrpSpPr/>
          <p:nvPr/>
        </p:nvGrpSpPr>
        <p:grpSpPr>
          <a:xfrm>
            <a:off x="3272028" y="1911440"/>
            <a:ext cx="5904000" cy="4968000"/>
            <a:chOff x="22034" y="897876"/>
            <a:chExt cx="6389784" cy="5960124"/>
          </a:xfrm>
        </p:grpSpPr>
        <p:pic>
          <p:nvPicPr>
            <p:cNvPr id="4098" name="Picture 2" descr="C:\Users\bscuser\AppData\Local\Temp\fcsts_tas_case3_extremes-1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1694" y="897876"/>
              <a:ext cx="5960124" cy="59601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5 Rectángulo"/>
            <p:cNvSpPr/>
            <p:nvPr/>
          </p:nvSpPr>
          <p:spPr>
            <a:xfrm>
              <a:off x="22034" y="1662012"/>
              <a:ext cx="4983936" cy="3687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dirty="0" err="1"/>
                <a:t>fairRPSS</a:t>
              </a:r>
              <a:r>
                <a:rPr lang="en-US" sz="1600" dirty="0"/>
                <a:t>:        0.05            </a:t>
              </a:r>
              <a:r>
                <a:rPr lang="en-US" sz="1600" dirty="0" smtClean="0"/>
                <a:t> </a:t>
              </a:r>
              <a:r>
                <a:rPr lang="en-US" sz="1600" dirty="0"/>
                <a:t>0.05           </a:t>
              </a:r>
              <a:r>
                <a:rPr lang="en-US" sz="1600" dirty="0" smtClean="0"/>
                <a:t> </a:t>
              </a:r>
              <a:r>
                <a:rPr lang="en-US" sz="1600" dirty="0"/>
                <a:t>0.03            </a:t>
              </a:r>
              <a:r>
                <a:rPr lang="en-US" sz="1600" dirty="0" smtClean="0"/>
                <a:t>0.42</a:t>
              </a:r>
              <a:r>
                <a:rPr lang="en-US" sz="1600" dirty="0"/>
                <a:t> </a:t>
              </a:r>
              <a:endParaRPr lang="en-GB" sz="1600" dirty="0"/>
            </a:p>
          </p:txBody>
        </p:sp>
      </p:grpSp>
      <p:sp>
        <p:nvSpPr>
          <p:cNvPr id="8" name="7 Rectángulo"/>
          <p:cNvSpPr/>
          <p:nvPr/>
        </p:nvSpPr>
        <p:spPr>
          <a:xfrm>
            <a:off x="1254080" y="4743921"/>
            <a:ext cx="2216445" cy="138499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1400" dirty="0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System: ECMWF monthly prediction system</a:t>
            </a:r>
          </a:p>
          <a:p>
            <a:pPr>
              <a:defRPr/>
            </a:pPr>
            <a:r>
              <a:rPr lang="en-US" sz="1400" dirty="0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Reanalysis: ERA-Interim</a:t>
            </a:r>
          </a:p>
          <a:p>
            <a:pPr>
              <a:defRPr/>
            </a:pPr>
            <a:r>
              <a:rPr lang="en-US" sz="1400" dirty="0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Bias adjusted –calibrated</a:t>
            </a:r>
          </a:p>
          <a:p>
            <a:pPr>
              <a:defRPr/>
            </a:pPr>
            <a:r>
              <a:rPr lang="en-US" sz="1400" dirty="0" err="1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Hindcast</a:t>
            </a:r>
            <a:r>
              <a:rPr lang="en-US" sz="1400" dirty="0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: 1996-2015</a:t>
            </a:r>
          </a:p>
          <a:p>
            <a:pPr>
              <a:defRPr/>
            </a:pPr>
            <a:r>
              <a:rPr lang="en-US" sz="1400" dirty="0" err="1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Lat</a:t>
            </a:r>
            <a:r>
              <a:rPr lang="en-US" sz="1400" dirty="0">
                <a:solidFill>
                  <a:srgbClr val="7F7F7F"/>
                </a:solidFill>
                <a:ea typeface="ＭＳ Ｐゴシック" pitchFamily="34" charset="-128"/>
                <a:cs typeface="ＭＳ Ｐゴシック" charset="0"/>
              </a:rPr>
              <a:t>= 40.5 N/Lon = 358.5 E</a:t>
            </a:r>
          </a:p>
        </p:txBody>
      </p:sp>
      <p:sp>
        <p:nvSpPr>
          <p:cNvPr id="9" name="CustomShape 3"/>
          <p:cNvSpPr/>
          <p:nvPr/>
        </p:nvSpPr>
        <p:spPr>
          <a:xfrm>
            <a:off x="1429365" y="1370539"/>
            <a:ext cx="7626500" cy="4648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US" sz="16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Sub</a:t>
            </a:r>
            <a:r>
              <a:rPr lang="en-GB" sz="16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-</a:t>
            </a:r>
            <a:r>
              <a:rPr lang="en-US" sz="16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seasonal predictions of </a:t>
            </a:r>
            <a:r>
              <a:rPr lang="en-US" sz="16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</a:t>
            </a:r>
            <a:r>
              <a:rPr lang="en-US" sz="16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emperature for 1</a:t>
            </a:r>
            <a:r>
              <a:rPr lang="en-US" sz="1600" b="1" strike="noStrike" spc="-1" baseline="30000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st</a:t>
            </a:r>
            <a:r>
              <a:rPr lang="en-US" sz="16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week of September 2016 with different lead times based on ECMWF monthly prediction system</a:t>
            </a:r>
            <a:endParaRPr lang="en-US" sz="20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grpSp>
        <p:nvGrpSpPr>
          <p:cNvPr id="10" name="Agrupar 2"/>
          <p:cNvGrpSpPr/>
          <p:nvPr/>
        </p:nvGrpSpPr>
        <p:grpSpPr>
          <a:xfrm>
            <a:off x="1429365" y="2535944"/>
            <a:ext cx="1553760" cy="1464120"/>
            <a:chOff x="432832" y="2105439"/>
            <a:chExt cx="1553760" cy="1464120"/>
          </a:xfrm>
        </p:grpSpPr>
        <p:pic>
          <p:nvPicPr>
            <p:cNvPr id="11" name="5 Imagen"/>
            <p:cNvPicPr/>
            <p:nvPr/>
          </p:nvPicPr>
          <p:blipFill>
            <a:blip r:embed="rId4"/>
            <a:stretch/>
          </p:blipFill>
          <p:spPr>
            <a:xfrm>
              <a:off x="432832" y="2105439"/>
              <a:ext cx="1136520" cy="1464120"/>
            </a:xfrm>
            <a:prstGeom prst="rect">
              <a:avLst/>
            </a:prstGeom>
            <a:ln>
              <a:noFill/>
            </a:ln>
          </p:spPr>
        </p:pic>
        <p:sp>
          <p:nvSpPr>
            <p:cNvPr id="12" name="CustomShape 31"/>
            <p:cNvSpPr/>
            <p:nvPr/>
          </p:nvSpPr>
          <p:spPr>
            <a:xfrm>
              <a:off x="1073992" y="2775759"/>
              <a:ext cx="912600" cy="13104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5622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</p:grpSp>
    </p:spTree>
    <p:extLst>
      <p:ext uri="{BB962C8B-B14F-4D97-AF65-F5344CB8AC3E}">
        <p14:creationId xmlns:p14="http://schemas.microsoft.com/office/powerpoint/2010/main" val="33072267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 of climate service product</a:t>
            </a:r>
            <a:r>
              <a:rPr lang="en-GB" dirty="0" smtClean="0"/>
              <a:t>: drought index (SPEI6)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885355" y="1356872"/>
            <a:ext cx="73732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 smtClean="0">
                <a:latin typeface="Arial"/>
                <a:cs typeface="Arial"/>
              </a:rPr>
              <a:t>Correlation between predicted and observed SPEI6 index averaged over 2 to 5 years for the month of August with EC-EARTH decadal predictions</a:t>
            </a:r>
            <a:endParaRPr lang="en-GB" sz="1600" b="1" dirty="0"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14348" y="6120319"/>
            <a:ext cx="40800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INIT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Initialised 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decadal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redictions</a:t>
            </a:r>
          </a:p>
          <a:p>
            <a:r>
              <a:rPr lang="en-GB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NoINIT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 Non-initialised climate simulations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911231" y="1941649"/>
            <a:ext cx="7300893" cy="3929305"/>
            <a:chOff x="911231" y="1941649"/>
            <a:chExt cx="7300893" cy="3929305"/>
          </a:xfrm>
        </p:grpSpPr>
        <p:sp>
          <p:nvSpPr>
            <p:cNvPr id="4" name="TextBox 3"/>
            <p:cNvSpPr txBox="1"/>
            <p:nvPr/>
          </p:nvSpPr>
          <p:spPr>
            <a:xfrm>
              <a:off x="2282711" y="1941650"/>
              <a:ext cx="61287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INIT</a:t>
              </a:r>
              <a:endParaRPr lang="en-GB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531900" y="1941649"/>
              <a:ext cx="19465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INIT minus </a:t>
              </a:r>
              <a:r>
                <a:rPr lang="en-GB" sz="16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NoINIT</a:t>
              </a:r>
              <a:endParaRPr lang="en-GB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911231" y="2242232"/>
              <a:ext cx="7300893" cy="3628722"/>
              <a:chOff x="911231" y="2242232"/>
              <a:chExt cx="7300893" cy="3628722"/>
            </a:xfrm>
          </p:grpSpPr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66316" y="5068346"/>
                <a:ext cx="7245808" cy="802608"/>
              </a:xfrm>
              <a:prstGeom prst="rect">
                <a:avLst/>
              </a:prstGeom>
            </p:spPr>
          </p:pic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11231" y="2242232"/>
                <a:ext cx="3576960" cy="2980800"/>
              </a:xfrm>
              <a:prstGeom prst="rect">
                <a:avLst/>
              </a:prstGeom>
            </p:spPr>
          </p:pic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53906" y="2242232"/>
                <a:ext cx="3576960" cy="29808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1680018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24484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BSC-basic-slides-template</Template>
  <TotalTime>3465</TotalTime>
  <Words>572</Words>
  <Application>Microsoft Macintosh PowerPoint</Application>
  <PresentationFormat>Presentación en pantalla (4:3)</PresentationFormat>
  <Paragraphs>102</Paragraphs>
  <Slides>12</Slides>
  <Notes>7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14" baseType="lpstr">
      <vt:lpstr>Office Theme</vt:lpstr>
      <vt:lpstr>Tema de Office</vt:lpstr>
      <vt:lpstr>Presentación de PowerPoint</vt:lpstr>
      <vt:lpstr>Climate services for olive oil, wine and pasta</vt:lpstr>
      <vt:lpstr>Co-development of the climate service</vt:lpstr>
      <vt:lpstr>Interaction with users</vt:lpstr>
      <vt:lpstr>User interaction output (e.g. wine sector)</vt:lpstr>
      <vt:lpstr>From climate data to climate services</vt:lpstr>
      <vt:lpstr>Climate service product: most likely category map</vt:lpstr>
      <vt:lpstr>Climate service product: temperature predictions for an specific point</vt:lpstr>
      <vt:lpstr>Example of climate service product: drought index (SPEI6)</vt:lpstr>
      <vt:lpstr>RESILIENCE tool: operational predictions</vt:lpstr>
      <vt:lpstr>Climate Services developed by ESS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Barcelona Supercomputing Center</dc:title>
  <dc:subject/>
  <dc:creator>Nube Gonzalez-Reviriego</dc:creator>
  <dc:description/>
  <cp:lastModifiedBy>Nube Gonzalez</cp:lastModifiedBy>
  <cp:revision>239</cp:revision>
  <dcterms:created xsi:type="dcterms:W3CDTF">2017-10-16T08:59:16Z</dcterms:created>
  <dcterms:modified xsi:type="dcterms:W3CDTF">2018-10-19T09:14:36Z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29</vt:i4>
  </property>
  <property fmtid="{D5CDD505-2E9C-101B-9397-08002B2CF9AE}" pid="8" name="PresentationFormat">
    <vt:lpwstr>On-screen Show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65</vt:i4>
  </property>
</Properties>
</file>