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95" r:id="rId2"/>
  </p:sldMasterIdLst>
  <p:notesMasterIdLst>
    <p:notesMasterId r:id="rId15"/>
  </p:notesMasterIdLst>
  <p:handoutMasterIdLst>
    <p:handoutMasterId r:id="rId16"/>
  </p:handoutMasterIdLst>
  <p:sldIdLst>
    <p:sldId id="256" r:id="rId3"/>
    <p:sldId id="458" r:id="rId4"/>
    <p:sldId id="499" r:id="rId5"/>
    <p:sldId id="491" r:id="rId6"/>
    <p:sldId id="477" r:id="rId7"/>
    <p:sldId id="485" r:id="rId8"/>
    <p:sldId id="476" r:id="rId9"/>
    <p:sldId id="497" r:id="rId10"/>
    <p:sldId id="496" r:id="rId11"/>
    <p:sldId id="455" r:id="rId12"/>
    <p:sldId id="333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568" autoAdjust="0"/>
  </p:normalViewPr>
  <p:slideViewPr>
    <p:cSldViewPr snapToGrid="0">
      <p:cViewPr varScale="1">
        <p:scale>
          <a:sx n="110" d="100"/>
          <a:sy n="110" d="100"/>
        </p:scale>
        <p:origin x="-1048" y="-96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26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67EBE-E542-4B5D-9EC1-04B6BC179480}" type="doc">
      <dgm:prSet loTypeId="urn:microsoft.com/office/officeart/2008/layout/CaptionedPictures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3404151-AD2C-4CCD-A9F9-2F9079FA3563}">
      <dgm:prSet phldrT="[Text]"/>
      <dgm:spPr/>
      <dgm:t>
        <a:bodyPr/>
        <a:lstStyle/>
        <a:p>
          <a:r>
            <a:rPr lang="en-US" dirty="0" smtClean="0"/>
            <a:t>- Limited trust in climate information</a:t>
          </a:r>
        </a:p>
        <a:p>
          <a:r>
            <a:rPr lang="en-US" dirty="0" smtClean="0"/>
            <a:t>- Lack of a common terminology</a:t>
          </a:r>
          <a:endParaRPr lang="en-US" dirty="0"/>
        </a:p>
      </dgm:t>
    </dgm:pt>
    <dgm:pt modelId="{17878348-C3E9-4FAA-BFBA-41EE18E6383E}" type="sibTrans" cxnId="{846EDE86-7FEF-4A55-B250-5D4256982A9F}">
      <dgm:prSet/>
      <dgm:spPr/>
      <dgm:t>
        <a:bodyPr/>
        <a:lstStyle/>
        <a:p>
          <a:endParaRPr lang="en-US"/>
        </a:p>
      </dgm:t>
    </dgm:pt>
    <dgm:pt modelId="{60601E50-A736-47AA-BA3D-2617C2A0109E}" type="parTrans" cxnId="{846EDE86-7FEF-4A55-B250-5D4256982A9F}">
      <dgm:prSet/>
      <dgm:spPr/>
      <dgm:t>
        <a:bodyPr/>
        <a:lstStyle/>
        <a:p>
          <a:endParaRPr lang="en-US"/>
        </a:p>
      </dgm:t>
    </dgm:pt>
    <dgm:pt modelId="{8A9D58FD-D1AE-4615-8398-B77C588A76EB}" type="pres">
      <dgm:prSet presAssocID="{27867EBE-E542-4B5D-9EC1-04B6BC1794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84C0B9B-8B4F-4CDE-82F4-E547E8E1630A}" type="pres">
      <dgm:prSet presAssocID="{13404151-AD2C-4CCD-A9F9-2F9079FA3563}" presName="composite" presStyleCnt="0">
        <dgm:presLayoutVars>
          <dgm:chMax val="1"/>
          <dgm:chPref val="1"/>
        </dgm:presLayoutVars>
      </dgm:prSet>
      <dgm:spPr/>
    </dgm:pt>
    <dgm:pt modelId="{07FF183E-2BF9-4BB8-B6AC-1DD04033436E}" type="pres">
      <dgm:prSet presAssocID="{13404151-AD2C-4CCD-A9F9-2F9079FA3563}" presName="Accent" presStyleLbl="trAlignAcc1" presStyleIdx="0" presStyleCnt="1" custScaleX="111802" custLinFactNeighborX="-7751">
        <dgm:presLayoutVars>
          <dgm:chMax val="0"/>
          <dgm:chPref val="0"/>
        </dgm:presLayoutVars>
      </dgm:prSet>
      <dgm:spPr>
        <a:solidFill>
          <a:schemeClr val="accent1">
            <a:lumMod val="20000"/>
            <a:lumOff val="80000"/>
            <a:alpha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37FAE845-D3A4-49AF-A4DC-C621101EAFF6}" type="pres">
      <dgm:prSet presAssocID="{13404151-AD2C-4CCD-A9F9-2F9079FA3563}" presName="Image" presStyleLbl="alignImgPlace1" presStyleIdx="0" presStyleCnt="1" custLinFactNeighborX="-8805" custLinFactNeighborY="74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5C0036-0952-4DBE-BDD9-299FAC6AE9F7}" type="pres">
      <dgm:prSet presAssocID="{13404151-AD2C-4CCD-A9F9-2F9079FA3563}" presName="ChildComposite" presStyleCnt="0"/>
      <dgm:spPr/>
    </dgm:pt>
    <dgm:pt modelId="{7DFD3AA3-C975-4D10-B585-20FFD8993A05}" type="pres">
      <dgm:prSet presAssocID="{13404151-AD2C-4CCD-A9F9-2F9079FA356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46D0368-AEFE-4A7A-9EEA-5C8812676D6B}" type="pres">
      <dgm:prSet presAssocID="{13404151-AD2C-4CCD-A9F9-2F9079FA3563}" presName="Parent" presStyleLbl="revTx" presStyleIdx="0" presStyleCnt="1" custScaleX="125571" custLinFactNeighborX="-825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EDE86-7FEF-4A55-B250-5D4256982A9F}" srcId="{27867EBE-E542-4B5D-9EC1-04B6BC179480}" destId="{13404151-AD2C-4CCD-A9F9-2F9079FA3563}" srcOrd="0" destOrd="0" parTransId="{60601E50-A736-47AA-BA3D-2617C2A0109E}" sibTransId="{17878348-C3E9-4FAA-BFBA-41EE18E6383E}"/>
    <dgm:cxn modelId="{DE01D3CB-B16D-4595-993C-7E785DB89553}" type="presOf" srcId="{27867EBE-E542-4B5D-9EC1-04B6BC179480}" destId="{8A9D58FD-D1AE-4615-8398-B77C588A76EB}" srcOrd="0" destOrd="0" presId="urn:microsoft.com/office/officeart/2008/layout/CaptionedPictures"/>
    <dgm:cxn modelId="{76CAD668-CBD3-4CC4-BEF4-EEF4182EBE07}" type="presOf" srcId="{13404151-AD2C-4CCD-A9F9-2F9079FA3563}" destId="{346D0368-AEFE-4A7A-9EEA-5C8812676D6B}" srcOrd="0" destOrd="0" presId="urn:microsoft.com/office/officeart/2008/layout/CaptionedPictures"/>
    <dgm:cxn modelId="{1771E97E-A020-4422-938F-75446FA78C5B}" type="presParOf" srcId="{8A9D58FD-D1AE-4615-8398-B77C588A76EB}" destId="{584C0B9B-8B4F-4CDE-82F4-E547E8E1630A}" srcOrd="0" destOrd="0" presId="urn:microsoft.com/office/officeart/2008/layout/CaptionedPictures"/>
    <dgm:cxn modelId="{E8D8CAA9-A713-40BA-A487-24FD4A0E12EF}" type="presParOf" srcId="{584C0B9B-8B4F-4CDE-82F4-E547E8E1630A}" destId="{07FF183E-2BF9-4BB8-B6AC-1DD04033436E}" srcOrd="0" destOrd="0" presId="urn:microsoft.com/office/officeart/2008/layout/CaptionedPictures"/>
    <dgm:cxn modelId="{A2E27C21-0427-443B-9586-BF6B4005C34A}" type="presParOf" srcId="{584C0B9B-8B4F-4CDE-82F4-E547E8E1630A}" destId="{37FAE845-D3A4-49AF-A4DC-C621101EAFF6}" srcOrd="1" destOrd="0" presId="urn:microsoft.com/office/officeart/2008/layout/CaptionedPictures"/>
    <dgm:cxn modelId="{C88B0EAC-22EA-4735-BE5D-843F4DDCC24D}" type="presParOf" srcId="{584C0B9B-8B4F-4CDE-82F4-E547E8E1630A}" destId="{E75C0036-0952-4DBE-BDD9-299FAC6AE9F7}" srcOrd="2" destOrd="0" presId="urn:microsoft.com/office/officeart/2008/layout/CaptionedPictures"/>
    <dgm:cxn modelId="{4051A2FD-DC5D-44C1-B4A7-8A6A38567DBE}" type="presParOf" srcId="{E75C0036-0952-4DBE-BDD9-299FAC6AE9F7}" destId="{7DFD3AA3-C975-4D10-B585-20FFD8993A05}" srcOrd="0" destOrd="0" presId="urn:microsoft.com/office/officeart/2008/layout/CaptionedPictures"/>
    <dgm:cxn modelId="{A1351581-D5C3-47BA-8CD2-885C65CE970A}" type="presParOf" srcId="{E75C0036-0952-4DBE-BDD9-299FAC6AE9F7}" destId="{346D0368-AEFE-4A7A-9EEA-5C8812676D6B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67EBE-E542-4B5D-9EC1-04B6BC179480}" type="doc">
      <dgm:prSet loTypeId="urn:microsoft.com/office/officeart/2008/layout/CaptionedPictures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4438F5B-0481-4509-A05C-E373557F03DC}">
      <dgm:prSet phldrT="[Text]"/>
      <dgm:spPr/>
      <dgm:t>
        <a:bodyPr/>
        <a:lstStyle/>
        <a:p>
          <a:r>
            <a:rPr lang="en-US" dirty="0" smtClean="0"/>
            <a:t>- Lack of overview of climate info available</a:t>
          </a:r>
        </a:p>
        <a:p>
          <a:r>
            <a:rPr lang="en-US" dirty="0" smtClean="0"/>
            <a:t>- All decision are important</a:t>
          </a:r>
          <a:endParaRPr lang="en-US" dirty="0"/>
        </a:p>
      </dgm:t>
    </dgm:pt>
    <dgm:pt modelId="{A7CDD5E3-1F1B-4431-8C7D-C5CA9CB76211}" type="parTrans" cxnId="{250E8980-E541-442E-BE1F-383C53A8DBE7}">
      <dgm:prSet/>
      <dgm:spPr/>
      <dgm:t>
        <a:bodyPr/>
        <a:lstStyle/>
        <a:p>
          <a:endParaRPr lang="en-US"/>
        </a:p>
      </dgm:t>
    </dgm:pt>
    <dgm:pt modelId="{0909FD18-108F-422D-9025-597670EA6AB1}" type="sibTrans" cxnId="{250E8980-E541-442E-BE1F-383C53A8DBE7}">
      <dgm:prSet/>
      <dgm:spPr/>
      <dgm:t>
        <a:bodyPr/>
        <a:lstStyle/>
        <a:p>
          <a:endParaRPr lang="en-US"/>
        </a:p>
      </dgm:t>
    </dgm:pt>
    <dgm:pt modelId="{8A9D58FD-D1AE-4615-8398-B77C588A76EB}" type="pres">
      <dgm:prSet presAssocID="{27867EBE-E542-4B5D-9EC1-04B6BC1794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F22AD86-543D-4CAC-8728-B202B7399ED7}" type="pres">
      <dgm:prSet presAssocID="{C4438F5B-0481-4509-A05C-E373557F03DC}" presName="composite" presStyleCnt="0">
        <dgm:presLayoutVars>
          <dgm:chMax val="1"/>
          <dgm:chPref val="1"/>
        </dgm:presLayoutVars>
      </dgm:prSet>
      <dgm:spPr/>
    </dgm:pt>
    <dgm:pt modelId="{437511CE-18AB-489A-93FF-F288A681A4C3}" type="pres">
      <dgm:prSet presAssocID="{C4438F5B-0481-4509-A05C-E373557F03DC}" presName="Accent" presStyleLbl="trAlignAcc1" presStyleIdx="0" presStyleCnt="1" custScaleX="110974" custLinFactNeighborX="-4354">
        <dgm:presLayoutVars>
          <dgm:chMax val="0"/>
          <dgm:chPref val="0"/>
        </dgm:presLayoutVars>
      </dgm:prSet>
      <dgm:spPr>
        <a:solidFill>
          <a:schemeClr val="accent1">
            <a:lumMod val="20000"/>
            <a:lumOff val="80000"/>
            <a:alpha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CC4FE651-2173-4219-943E-1EECE7C37716}" type="pres">
      <dgm:prSet presAssocID="{C4438F5B-0481-4509-A05C-E373557F03DC}" presName="Image" presStyleLbl="alignImgPlace1" presStyleIdx="0" presStyleCnt="1" custLinFactNeighborX="-41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649CF8-D0B6-44AA-B1B0-4836D7C1B07F}" type="pres">
      <dgm:prSet presAssocID="{C4438F5B-0481-4509-A05C-E373557F03DC}" presName="ChildComposite" presStyleCnt="0"/>
      <dgm:spPr/>
    </dgm:pt>
    <dgm:pt modelId="{1AC5152A-52A9-4AB1-B41B-D0AC99D1286E}" type="pres">
      <dgm:prSet presAssocID="{C4438F5B-0481-4509-A05C-E373557F03D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3D352E-8B6D-4CAF-A046-7E09427C0992}" type="pres">
      <dgm:prSet presAssocID="{C4438F5B-0481-4509-A05C-E373557F03D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E8980-E541-442E-BE1F-383C53A8DBE7}" srcId="{27867EBE-E542-4B5D-9EC1-04B6BC179480}" destId="{C4438F5B-0481-4509-A05C-E373557F03DC}" srcOrd="0" destOrd="0" parTransId="{A7CDD5E3-1F1B-4431-8C7D-C5CA9CB76211}" sibTransId="{0909FD18-108F-422D-9025-597670EA6AB1}"/>
    <dgm:cxn modelId="{91793338-372E-4505-831F-FA7AF5BD6149}" type="presOf" srcId="{C4438F5B-0481-4509-A05C-E373557F03DC}" destId="{503D352E-8B6D-4CAF-A046-7E09427C0992}" srcOrd="0" destOrd="0" presId="urn:microsoft.com/office/officeart/2008/layout/CaptionedPictures"/>
    <dgm:cxn modelId="{DE01D3CB-B16D-4595-993C-7E785DB89553}" type="presOf" srcId="{27867EBE-E542-4B5D-9EC1-04B6BC179480}" destId="{8A9D58FD-D1AE-4615-8398-B77C588A76EB}" srcOrd="0" destOrd="0" presId="urn:microsoft.com/office/officeart/2008/layout/CaptionedPictures"/>
    <dgm:cxn modelId="{763A1A25-A963-4E82-8D8C-7EF5EDCAFA44}" type="presParOf" srcId="{8A9D58FD-D1AE-4615-8398-B77C588A76EB}" destId="{5F22AD86-543D-4CAC-8728-B202B7399ED7}" srcOrd="0" destOrd="0" presId="urn:microsoft.com/office/officeart/2008/layout/CaptionedPictures"/>
    <dgm:cxn modelId="{7953DACB-A88B-4EC9-A41E-C0F5C69E8FC5}" type="presParOf" srcId="{5F22AD86-543D-4CAC-8728-B202B7399ED7}" destId="{437511CE-18AB-489A-93FF-F288A681A4C3}" srcOrd="0" destOrd="0" presId="urn:microsoft.com/office/officeart/2008/layout/CaptionedPictures"/>
    <dgm:cxn modelId="{7D7C190D-D05F-47D0-A7A7-A97EACC88257}" type="presParOf" srcId="{5F22AD86-543D-4CAC-8728-B202B7399ED7}" destId="{CC4FE651-2173-4219-943E-1EECE7C37716}" srcOrd="1" destOrd="0" presId="urn:microsoft.com/office/officeart/2008/layout/CaptionedPictures"/>
    <dgm:cxn modelId="{65D8B6F1-872C-4665-B14F-F574866A3F8A}" type="presParOf" srcId="{5F22AD86-543D-4CAC-8728-B202B7399ED7}" destId="{C4649CF8-D0B6-44AA-B1B0-4836D7C1B07F}" srcOrd="2" destOrd="0" presId="urn:microsoft.com/office/officeart/2008/layout/CaptionedPictures"/>
    <dgm:cxn modelId="{519E90A4-F62D-4023-948B-6A85D4F698BE}" type="presParOf" srcId="{C4649CF8-D0B6-44AA-B1B0-4836D7C1B07F}" destId="{1AC5152A-52A9-4AB1-B41B-D0AC99D1286E}" srcOrd="0" destOrd="0" presId="urn:microsoft.com/office/officeart/2008/layout/CaptionedPictures"/>
    <dgm:cxn modelId="{0FE99AAD-EEAB-4AB9-8FA0-22BA4B45D7CF}" type="presParOf" srcId="{C4649CF8-D0B6-44AA-B1B0-4836D7C1B07F}" destId="{503D352E-8B6D-4CAF-A046-7E09427C0992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8823D-0C4A-2B45-B19D-76EAC8B4CEE1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BB0A2805-BEA8-184B-938F-50C8BAA5C819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How will be the next month/season temperature?</a:t>
          </a:r>
          <a:endParaRPr lang="en-GB" dirty="0">
            <a:solidFill>
              <a:schemeClr val="tx1"/>
            </a:solidFill>
          </a:endParaRPr>
        </a:p>
      </dgm:t>
    </dgm:pt>
    <dgm:pt modelId="{38590627-4FD1-374E-B561-8359368AF562}" type="parTrans" cxnId="{1D3C39D0-CE47-F049-AF28-63B538A3E6D9}">
      <dgm:prSet/>
      <dgm:spPr/>
      <dgm:t>
        <a:bodyPr/>
        <a:lstStyle/>
        <a:p>
          <a:endParaRPr lang="en-GB"/>
        </a:p>
      </dgm:t>
    </dgm:pt>
    <dgm:pt modelId="{6AAF9699-A2F5-8D4E-B3C0-657E4E22FF6D}" type="sibTrans" cxnId="{1D3C39D0-CE47-F049-AF28-63B538A3E6D9}">
      <dgm:prSet/>
      <dgm:spPr/>
      <dgm:t>
        <a:bodyPr/>
        <a:lstStyle/>
        <a:p>
          <a:endParaRPr lang="en-GB"/>
        </a:p>
      </dgm:t>
    </dgm:pt>
    <dgm:pt modelId="{931EB44E-B324-E142-8A6C-FF2FABCA49F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Only areas with positive skill (RPSS) are shown to the users</a:t>
          </a:r>
          <a:endParaRPr lang="en-GB" dirty="0">
            <a:solidFill>
              <a:srgbClr val="000000"/>
            </a:solidFill>
          </a:endParaRPr>
        </a:p>
      </dgm:t>
    </dgm:pt>
    <dgm:pt modelId="{B5EA6457-7D90-904A-BAD3-9DB0FC6C5E17}" type="parTrans" cxnId="{CA59B869-3D81-7D4E-B6EF-2E85AD37B5C2}">
      <dgm:prSet/>
      <dgm:spPr/>
      <dgm:t>
        <a:bodyPr/>
        <a:lstStyle/>
        <a:p>
          <a:endParaRPr lang="en-GB"/>
        </a:p>
      </dgm:t>
    </dgm:pt>
    <dgm:pt modelId="{B430CBC2-84D7-CA4D-8CE3-F0B34760BA41}" type="sibTrans" cxnId="{CA59B869-3D81-7D4E-B6EF-2E85AD37B5C2}">
      <dgm:prSet/>
      <dgm:spPr/>
      <dgm:t>
        <a:bodyPr/>
        <a:lstStyle/>
        <a:p>
          <a:endParaRPr lang="en-GB"/>
        </a:p>
      </dgm:t>
    </dgm:pt>
    <dgm:pt modelId="{1C9ABCF5-144F-E74E-AED9-82A3574C2DC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S</a:t>
          </a:r>
          <a:r>
            <a:rPr lang="en-GB" dirty="0" err="1" smtClean="0">
              <a:solidFill>
                <a:srgbClr val="000000"/>
              </a:solidFill>
            </a:rPr>
            <a:t>ummarising</a:t>
          </a:r>
          <a:r>
            <a:rPr lang="en-GB" dirty="0" smtClean="0">
              <a:solidFill>
                <a:srgbClr val="000000"/>
              </a:solidFill>
            </a:rPr>
            <a:t> information in one map only</a:t>
          </a:r>
          <a:endParaRPr lang="en-GB" dirty="0">
            <a:solidFill>
              <a:srgbClr val="000000"/>
            </a:solidFill>
          </a:endParaRPr>
        </a:p>
      </dgm:t>
    </dgm:pt>
    <dgm:pt modelId="{9EF3F0C7-8118-C240-9B8A-6D96AA9BD3B4}" type="parTrans" cxnId="{2A8F6B63-3675-9449-BB18-4B1B654F60FC}">
      <dgm:prSet/>
      <dgm:spPr/>
      <dgm:t>
        <a:bodyPr/>
        <a:lstStyle/>
        <a:p>
          <a:endParaRPr lang="en-GB"/>
        </a:p>
      </dgm:t>
    </dgm:pt>
    <dgm:pt modelId="{E9C94FFC-A842-6D45-BE3A-081E9D4DB9EC}" type="sibTrans" cxnId="{2A8F6B63-3675-9449-BB18-4B1B654F60FC}">
      <dgm:prSet/>
      <dgm:spPr/>
      <dgm:t>
        <a:bodyPr/>
        <a:lstStyle/>
        <a:p>
          <a:endParaRPr lang="en-GB"/>
        </a:p>
      </dgm:t>
    </dgm:pt>
    <dgm:pt modelId="{980DDC92-FA63-1246-8062-E95D82D637B6}" type="pres">
      <dgm:prSet presAssocID="{85C8823D-0C4A-2B45-B19D-76EAC8B4CEE1}" presName="linearFlow" presStyleCnt="0">
        <dgm:presLayoutVars>
          <dgm:dir/>
          <dgm:resizeHandles val="exact"/>
        </dgm:presLayoutVars>
      </dgm:prSet>
      <dgm:spPr/>
    </dgm:pt>
    <dgm:pt modelId="{091CAF5F-3C0B-5C47-A39E-A294DA7A2500}" type="pres">
      <dgm:prSet presAssocID="{BB0A2805-BEA8-184B-938F-50C8BAA5C819}" presName="composite" presStyleCnt="0"/>
      <dgm:spPr/>
    </dgm:pt>
    <dgm:pt modelId="{83F3FC70-262F-BE48-A82A-70CCFA9C1BC0}" type="pres">
      <dgm:prSet presAssocID="{BB0A2805-BEA8-184B-938F-50C8BAA5C819}" presName="imgShp" presStyleLbl="fgImgPlace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CD05ACEF-3C4D-B14D-88FF-F293A5E6CEEB}" type="pres">
      <dgm:prSet presAssocID="{BB0A2805-BEA8-184B-938F-50C8BAA5C819}" presName="txShp" presStyleLbl="node1" presStyleIdx="0" presStyleCnt="3" custScaleY="686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B2040-C65C-2E42-9F46-36EE6465B373}" type="pres">
      <dgm:prSet presAssocID="{6AAF9699-A2F5-8D4E-B3C0-657E4E22FF6D}" presName="spacing" presStyleCnt="0"/>
      <dgm:spPr/>
    </dgm:pt>
    <dgm:pt modelId="{D20550C9-A308-6349-9356-A9A2C204B8A4}" type="pres">
      <dgm:prSet presAssocID="{931EB44E-B324-E142-8A6C-FF2FABCA49FE}" presName="composite" presStyleCnt="0"/>
      <dgm:spPr/>
    </dgm:pt>
    <dgm:pt modelId="{03B381BD-CEE3-B74A-800F-1C6BC7AB6E72}" type="pres">
      <dgm:prSet presAssocID="{931EB44E-B324-E142-8A6C-FF2FABCA49FE}" presName="imgShp" presStyleLbl="fgImgPlace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F5751463-A853-1145-9AFA-AE5D0BDB842F}" type="pres">
      <dgm:prSet presAssocID="{931EB44E-B324-E142-8A6C-FF2FABCA49FE}" presName="txShp" presStyleLbl="node1" presStyleIdx="1" presStyleCnt="3" custScaleY="680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3FCFA7-D374-8340-BBA6-B429BF2D8534}" type="pres">
      <dgm:prSet presAssocID="{B430CBC2-84D7-CA4D-8CE3-F0B34760BA41}" presName="spacing" presStyleCnt="0"/>
      <dgm:spPr/>
    </dgm:pt>
    <dgm:pt modelId="{60A4640C-A309-8043-8992-A97280CC8042}" type="pres">
      <dgm:prSet presAssocID="{1C9ABCF5-144F-E74E-AED9-82A3574C2DCA}" presName="composite" presStyleCnt="0"/>
      <dgm:spPr/>
    </dgm:pt>
    <dgm:pt modelId="{5ABCA151-75AD-914D-9AFA-DF16BD08A05B}" type="pres">
      <dgm:prSet presAssocID="{1C9ABCF5-144F-E74E-AED9-82A3574C2DCA}" presName="imgShp" presStyleLbl="fgImgPlace1" presStyleIdx="2" presStyleCnt="3" custLinFactNeighborY="-10980"/>
      <dgm:spPr>
        <a:solidFill>
          <a:schemeClr val="accent3">
            <a:lumMod val="60000"/>
            <a:lumOff val="40000"/>
          </a:schemeClr>
        </a:solidFill>
      </dgm:spPr>
    </dgm:pt>
    <dgm:pt modelId="{669B9830-C88D-0E4E-A81B-5E93FF5BCBD6}" type="pres">
      <dgm:prSet presAssocID="{1C9ABCF5-144F-E74E-AED9-82A3574C2DCA}" presName="txShp" presStyleLbl="node1" presStyleIdx="2" presStyleCnt="3" custScaleY="66496" custLinFactNeighborY="-109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3C39D0-CE47-F049-AF28-63B538A3E6D9}" srcId="{85C8823D-0C4A-2B45-B19D-76EAC8B4CEE1}" destId="{BB0A2805-BEA8-184B-938F-50C8BAA5C819}" srcOrd="0" destOrd="0" parTransId="{38590627-4FD1-374E-B561-8359368AF562}" sibTransId="{6AAF9699-A2F5-8D4E-B3C0-657E4E22FF6D}"/>
    <dgm:cxn modelId="{98397423-8136-744F-A077-E195CF64E611}" type="presOf" srcId="{1C9ABCF5-144F-E74E-AED9-82A3574C2DCA}" destId="{669B9830-C88D-0E4E-A81B-5E93FF5BCBD6}" srcOrd="0" destOrd="0" presId="urn:microsoft.com/office/officeart/2005/8/layout/vList3"/>
    <dgm:cxn modelId="{267EFBC2-4777-EF48-8B55-440E0ED6DE4C}" type="presOf" srcId="{BB0A2805-BEA8-184B-938F-50C8BAA5C819}" destId="{CD05ACEF-3C4D-B14D-88FF-F293A5E6CEEB}" srcOrd="0" destOrd="0" presId="urn:microsoft.com/office/officeart/2005/8/layout/vList3"/>
    <dgm:cxn modelId="{2A221180-9BC5-3943-A238-FC146F3B743C}" type="presOf" srcId="{85C8823D-0C4A-2B45-B19D-76EAC8B4CEE1}" destId="{980DDC92-FA63-1246-8062-E95D82D637B6}" srcOrd="0" destOrd="0" presId="urn:microsoft.com/office/officeart/2005/8/layout/vList3"/>
    <dgm:cxn modelId="{CA59B869-3D81-7D4E-B6EF-2E85AD37B5C2}" srcId="{85C8823D-0C4A-2B45-B19D-76EAC8B4CEE1}" destId="{931EB44E-B324-E142-8A6C-FF2FABCA49FE}" srcOrd="1" destOrd="0" parTransId="{B5EA6457-7D90-904A-BAD3-9DB0FC6C5E17}" sibTransId="{B430CBC2-84D7-CA4D-8CE3-F0B34760BA41}"/>
    <dgm:cxn modelId="{73C92E6C-4C48-074C-AE68-34B54D3C7BD9}" type="presOf" srcId="{931EB44E-B324-E142-8A6C-FF2FABCA49FE}" destId="{F5751463-A853-1145-9AFA-AE5D0BDB842F}" srcOrd="0" destOrd="0" presId="urn:microsoft.com/office/officeart/2005/8/layout/vList3"/>
    <dgm:cxn modelId="{2A8F6B63-3675-9449-BB18-4B1B654F60FC}" srcId="{85C8823D-0C4A-2B45-B19D-76EAC8B4CEE1}" destId="{1C9ABCF5-144F-E74E-AED9-82A3574C2DCA}" srcOrd="2" destOrd="0" parTransId="{9EF3F0C7-8118-C240-9B8A-6D96AA9BD3B4}" sibTransId="{E9C94FFC-A842-6D45-BE3A-081E9D4DB9EC}"/>
    <dgm:cxn modelId="{329DC324-E15D-B64F-BAEB-F73E84D5FA1E}" type="presParOf" srcId="{980DDC92-FA63-1246-8062-E95D82D637B6}" destId="{091CAF5F-3C0B-5C47-A39E-A294DA7A2500}" srcOrd="0" destOrd="0" presId="urn:microsoft.com/office/officeart/2005/8/layout/vList3"/>
    <dgm:cxn modelId="{D5F508DF-722B-474A-855E-B072025F8C11}" type="presParOf" srcId="{091CAF5F-3C0B-5C47-A39E-A294DA7A2500}" destId="{83F3FC70-262F-BE48-A82A-70CCFA9C1BC0}" srcOrd="0" destOrd="0" presId="urn:microsoft.com/office/officeart/2005/8/layout/vList3"/>
    <dgm:cxn modelId="{B17D97EB-CD7D-B44E-ADE9-2E41AB8E6BB3}" type="presParOf" srcId="{091CAF5F-3C0B-5C47-A39E-A294DA7A2500}" destId="{CD05ACEF-3C4D-B14D-88FF-F293A5E6CEEB}" srcOrd="1" destOrd="0" presId="urn:microsoft.com/office/officeart/2005/8/layout/vList3"/>
    <dgm:cxn modelId="{8F452B3C-DF8C-B44D-B74C-1A477DC1C46D}" type="presParOf" srcId="{980DDC92-FA63-1246-8062-E95D82D637B6}" destId="{149B2040-C65C-2E42-9F46-36EE6465B373}" srcOrd="1" destOrd="0" presId="urn:microsoft.com/office/officeart/2005/8/layout/vList3"/>
    <dgm:cxn modelId="{1324D68C-E089-2543-9DDB-26E86786749B}" type="presParOf" srcId="{980DDC92-FA63-1246-8062-E95D82D637B6}" destId="{D20550C9-A308-6349-9356-A9A2C204B8A4}" srcOrd="2" destOrd="0" presId="urn:microsoft.com/office/officeart/2005/8/layout/vList3"/>
    <dgm:cxn modelId="{1DC5306A-5EBF-FE46-BB5C-6780F06D83BF}" type="presParOf" srcId="{D20550C9-A308-6349-9356-A9A2C204B8A4}" destId="{03B381BD-CEE3-B74A-800F-1C6BC7AB6E72}" srcOrd="0" destOrd="0" presId="urn:microsoft.com/office/officeart/2005/8/layout/vList3"/>
    <dgm:cxn modelId="{28239134-021F-2245-A513-551E36A194C1}" type="presParOf" srcId="{D20550C9-A308-6349-9356-A9A2C204B8A4}" destId="{F5751463-A853-1145-9AFA-AE5D0BDB842F}" srcOrd="1" destOrd="0" presId="urn:microsoft.com/office/officeart/2005/8/layout/vList3"/>
    <dgm:cxn modelId="{75A50B4F-08BE-BB45-922C-5A28733B7DBB}" type="presParOf" srcId="{980DDC92-FA63-1246-8062-E95D82D637B6}" destId="{403FCFA7-D374-8340-BBA6-B429BF2D8534}" srcOrd="3" destOrd="0" presId="urn:microsoft.com/office/officeart/2005/8/layout/vList3"/>
    <dgm:cxn modelId="{25C7A5D3-08DF-1645-8D07-AA4B0A4C0178}" type="presParOf" srcId="{980DDC92-FA63-1246-8062-E95D82D637B6}" destId="{60A4640C-A309-8043-8992-A97280CC8042}" srcOrd="4" destOrd="0" presId="urn:microsoft.com/office/officeart/2005/8/layout/vList3"/>
    <dgm:cxn modelId="{4CEF58E3-65FE-A64B-8806-03EB488B3E73}" type="presParOf" srcId="{60A4640C-A309-8043-8992-A97280CC8042}" destId="{5ABCA151-75AD-914D-9AFA-DF16BD08A05B}" srcOrd="0" destOrd="0" presId="urn:microsoft.com/office/officeart/2005/8/layout/vList3"/>
    <dgm:cxn modelId="{C3AE5BA5-AB4E-5947-ACC1-FC0FB34DA146}" type="presParOf" srcId="{60A4640C-A309-8043-8992-A97280CC8042}" destId="{669B9830-C88D-0E4E-A81B-5E93FF5BCB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F183E-2BF9-4BB8-B6AC-1DD04033436E}">
      <dsp:nvSpPr>
        <dsp:cNvPr id="0" name=""/>
        <dsp:cNvSpPr/>
      </dsp:nvSpPr>
      <dsp:spPr>
        <a:xfrm>
          <a:off x="1869318" y="0"/>
          <a:ext cx="2758633" cy="2902856"/>
        </a:xfrm>
        <a:prstGeom prst="rect">
          <a:avLst/>
        </a:prstGeom>
        <a:solidFill>
          <a:schemeClr val="accent1">
            <a:lumMod val="20000"/>
            <a:lumOff val="8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AE845-D3A4-49AF-A4DC-C621101EAFF6}">
      <dsp:nvSpPr>
        <dsp:cNvPr id="0" name=""/>
        <dsp:cNvSpPr/>
      </dsp:nvSpPr>
      <dsp:spPr>
        <a:xfrm>
          <a:off x="2134012" y="130227"/>
          <a:ext cx="2220684" cy="18868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D0368-AEFE-4A7A-9EEA-5C8812676D6B}">
      <dsp:nvSpPr>
        <dsp:cNvPr id="0" name=""/>
        <dsp:cNvSpPr/>
      </dsp:nvSpPr>
      <dsp:spPr>
        <a:xfrm>
          <a:off x="1862300" y="2002970"/>
          <a:ext cx="2788536" cy="78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Limited trust in climate information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Lack of a common terminology</a:t>
          </a:r>
          <a:endParaRPr lang="en-US" sz="1400" kern="1200" dirty="0"/>
        </a:p>
      </dsp:txBody>
      <dsp:txXfrm>
        <a:off x="1862300" y="2002970"/>
        <a:ext cx="2788536" cy="783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511CE-18AB-489A-93FF-F288A681A4C3}">
      <dsp:nvSpPr>
        <dsp:cNvPr id="0" name=""/>
        <dsp:cNvSpPr/>
      </dsp:nvSpPr>
      <dsp:spPr>
        <a:xfrm>
          <a:off x="1963352" y="0"/>
          <a:ext cx="2738203" cy="2902856"/>
        </a:xfrm>
        <a:prstGeom prst="rect">
          <a:avLst/>
        </a:prstGeom>
        <a:solidFill>
          <a:schemeClr val="accent1">
            <a:lumMod val="20000"/>
            <a:lumOff val="80000"/>
            <a:alpha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FE651-2173-4219-943E-1EECE7C37716}">
      <dsp:nvSpPr>
        <dsp:cNvPr id="0" name=""/>
        <dsp:cNvSpPr/>
      </dsp:nvSpPr>
      <dsp:spPr>
        <a:xfrm>
          <a:off x="2238495" y="116114"/>
          <a:ext cx="2220684" cy="18868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3D352E-8B6D-4CAF-A046-7E09427C0992}">
      <dsp:nvSpPr>
        <dsp:cNvPr id="0" name=""/>
        <dsp:cNvSpPr/>
      </dsp:nvSpPr>
      <dsp:spPr>
        <a:xfrm>
          <a:off x="2329543" y="2002970"/>
          <a:ext cx="2220684" cy="783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Lack of overview of climate info available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All decision are important</a:t>
          </a:r>
          <a:endParaRPr lang="en-US" sz="1400" kern="1200" dirty="0"/>
        </a:p>
      </dsp:txBody>
      <dsp:txXfrm>
        <a:off x="2329543" y="2002970"/>
        <a:ext cx="2220684" cy="783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5ACEF-3C4D-B14D-88FF-F293A5E6CEEB}">
      <dsp:nvSpPr>
        <dsp:cNvPr id="0" name=""/>
        <dsp:cNvSpPr/>
      </dsp:nvSpPr>
      <dsp:spPr>
        <a:xfrm rot="10800000">
          <a:off x="1018608" y="165061"/>
          <a:ext cx="3009510" cy="715964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2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How will be the next month/season temperature?</a:t>
          </a:r>
          <a:endParaRPr lang="en-GB" sz="1400" kern="1200" dirty="0">
            <a:solidFill>
              <a:schemeClr val="tx1"/>
            </a:solidFill>
          </a:endParaRPr>
        </a:p>
      </dsp:txBody>
      <dsp:txXfrm rot="10800000">
        <a:off x="1197599" y="165061"/>
        <a:ext cx="2830519" cy="715964"/>
      </dsp:txXfrm>
    </dsp:sp>
    <dsp:sp modelId="{83F3FC70-262F-BE48-A82A-70CCFA9C1BC0}">
      <dsp:nvSpPr>
        <dsp:cNvPr id="0" name=""/>
        <dsp:cNvSpPr/>
      </dsp:nvSpPr>
      <dsp:spPr>
        <a:xfrm>
          <a:off x="497460" y="1895"/>
          <a:ext cx="1042297" cy="104229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51463-A853-1145-9AFA-AE5D0BDB842F}">
      <dsp:nvSpPr>
        <dsp:cNvPr id="0" name=""/>
        <dsp:cNvSpPr/>
      </dsp:nvSpPr>
      <dsp:spPr>
        <a:xfrm rot="10800000">
          <a:off x="1018608" y="1521775"/>
          <a:ext cx="3009510" cy="709398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2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0000"/>
              </a:solidFill>
            </a:rPr>
            <a:t>Only areas with positive skill (RPSS) are shown to the users</a:t>
          </a:r>
          <a:endParaRPr lang="en-GB" sz="1400" kern="1200" dirty="0">
            <a:solidFill>
              <a:srgbClr val="000000"/>
            </a:solidFill>
          </a:endParaRPr>
        </a:p>
      </dsp:txBody>
      <dsp:txXfrm rot="10800000">
        <a:off x="1195957" y="1521775"/>
        <a:ext cx="2832161" cy="709398"/>
      </dsp:txXfrm>
    </dsp:sp>
    <dsp:sp modelId="{03B381BD-CEE3-B74A-800F-1C6BC7AB6E72}">
      <dsp:nvSpPr>
        <dsp:cNvPr id="0" name=""/>
        <dsp:cNvSpPr/>
      </dsp:nvSpPr>
      <dsp:spPr>
        <a:xfrm>
          <a:off x="497460" y="1355326"/>
          <a:ext cx="1042297" cy="104229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B9830-C88D-0E4E-A81B-5E93FF5BCBD6}">
      <dsp:nvSpPr>
        <dsp:cNvPr id="0" name=""/>
        <dsp:cNvSpPr/>
      </dsp:nvSpPr>
      <dsp:spPr>
        <a:xfrm rot="10800000">
          <a:off x="1018608" y="2768918"/>
          <a:ext cx="3009510" cy="69308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962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rgbClr val="000000"/>
              </a:solidFill>
            </a:rPr>
            <a:t>S</a:t>
          </a:r>
          <a:r>
            <a:rPr lang="en-GB" sz="1400" kern="1200" dirty="0" err="1" smtClean="0">
              <a:solidFill>
                <a:srgbClr val="000000"/>
              </a:solidFill>
            </a:rPr>
            <a:t>ummarising</a:t>
          </a:r>
          <a:r>
            <a:rPr lang="en-GB" sz="1400" kern="1200" dirty="0" smtClean="0">
              <a:solidFill>
                <a:srgbClr val="000000"/>
              </a:solidFill>
            </a:rPr>
            <a:t> information in one map only</a:t>
          </a:r>
          <a:endParaRPr lang="en-GB" sz="1400" kern="1200" dirty="0">
            <a:solidFill>
              <a:srgbClr val="000000"/>
            </a:solidFill>
          </a:endParaRPr>
        </a:p>
      </dsp:txBody>
      <dsp:txXfrm rot="10800000">
        <a:off x="1191879" y="2768918"/>
        <a:ext cx="2836239" cy="693086"/>
      </dsp:txXfrm>
    </dsp:sp>
    <dsp:sp modelId="{5ABCA151-75AD-914D-9AFA-DF16BD08A05B}">
      <dsp:nvSpPr>
        <dsp:cNvPr id="0" name=""/>
        <dsp:cNvSpPr/>
      </dsp:nvSpPr>
      <dsp:spPr>
        <a:xfrm>
          <a:off x="497460" y="2594313"/>
          <a:ext cx="1042297" cy="104229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9A02-9A99-4330-8DB3-5060ED2CB1EF}" type="datetimeFigureOut">
              <a:rPr lang="en-GB" smtClean="0"/>
              <a:t>19/10/18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6490-88A2-42A0-B3B8-830186B3F8B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1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2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2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2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FC5F2B-3938-4D37-BD45-5055FA0B8D7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5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AFC5F2B-3938-4D37-BD45-5055FA0B8D7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6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AFC5F2B-3938-4D37-BD45-5055FA0B8D7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295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AFC5F2B-3938-4D37-BD45-5055FA0B8D7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53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0EC59-92A8-49D9-A266-1F666DA847F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6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187AC-FE14-432B-B657-8CCEE4CDB9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38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8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0EC59-92A8-49D9-A266-1F666DA847F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7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4440" y="6350400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95800" y="635040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44440" y="635040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6992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895400" y="609588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95400" y="635040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069920" y="635040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244440" y="6350400"/>
            <a:ext cx="78588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58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2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257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244928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"/>
            <a:ext cx="9290050" cy="8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355514"/>
            <a:ext cx="533400" cy="5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6E41BC1-EA4B-43DE-AF28-BF5468703EF4}" type="slidenum">
              <a:rPr lang="en-US" altLang="en-US" sz="977">
                <a:solidFill>
                  <a:srgbClr val="23589C"/>
                </a:solidFill>
              </a:rPr>
              <a:pPr algn="r" eaLnBrk="1" hangingPunct="1"/>
              <a:t>‹Nr.›</a:t>
            </a:fld>
            <a:endParaRPr lang="en-US" altLang="en-US" sz="1758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1131"/>
            <a:ext cx="1936750" cy="5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6" y="122521"/>
            <a:ext cx="574675" cy="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1100"/>
            <a:ext cx="6191348" cy="680868"/>
          </a:xfrm>
          <a:prstGeom prst="rect">
            <a:avLst/>
          </a:prstGeom>
        </p:spPr>
        <p:txBody>
          <a:bodyPr/>
          <a:lstStyle>
            <a:lvl1pPr algn="l">
              <a:defRPr sz="273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147612"/>
            <a:ext cx="4152900" cy="3306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2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6" y="962661"/>
            <a:ext cx="8329365" cy="5392853"/>
          </a:xfrm>
          <a:prstGeom prst="rect">
            <a:avLst/>
          </a:prstGeom>
        </p:spPr>
        <p:txBody>
          <a:bodyPr/>
          <a:lstStyle>
            <a:lvl1pPr>
              <a:defRPr sz="2345"/>
            </a:lvl1pPr>
            <a:lvl2pPr>
              <a:defRPr sz="1954"/>
            </a:lvl2pPr>
            <a:lvl3pPr>
              <a:defRPr sz="1758"/>
            </a:lvl3pPr>
            <a:lvl4pPr>
              <a:defRPr sz="1563"/>
            </a:lvl4pPr>
            <a:lvl5pPr>
              <a:defRPr sz="136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00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62C3D8-28EE-494B-A594-C3CEEE15D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822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41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8909327-CDB7-4F69-9809-B5841D54DF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95414"/>
            <a:ext cx="7886700" cy="75389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9C327"/>
              </a:buClr>
              <a:buFont typeface="Wingdings 3" panose="05040102010807070707" pitchFamily="18" charset="2"/>
              <a:buChar char="u"/>
              <a:defRPr sz="3200">
                <a:solidFill>
                  <a:srgbClr val="0E487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A8A7301-3683-4E4C-9EE0-AFFE15854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81" y="6165133"/>
            <a:ext cx="1341379" cy="4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44440" y="5886720"/>
            <a:ext cx="2441160" cy="90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22760" y="1724040"/>
            <a:ext cx="502668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44440" y="635040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48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95800" y="635040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4444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495800" y="6095880"/>
            <a:ext cx="119124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44440" y="6350400"/>
            <a:ext cx="2441160" cy="232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048120" y="6095880"/>
            <a:ext cx="6095520" cy="4870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3722760" y="1631880"/>
            <a:ext cx="5026680" cy="2998440"/>
          </a:xfrm>
          <a:prstGeom prst="rect">
            <a:avLst/>
          </a:prstGeom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200" b="1" strike="noStrike" spc="-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5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6095880"/>
            <a:ext cx="3047760" cy="487080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244440" y="6095880"/>
            <a:ext cx="2441160" cy="487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day/month/year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22760" y="6095520"/>
            <a:ext cx="5026680" cy="487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Venue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12" r:id="rId6"/>
    <p:sldLayoutId id="214748391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jpeg"/><Relationship Id="rId20" Type="http://schemas.openxmlformats.org/officeDocument/2006/relationships/image" Target="../media/image56.png"/><Relationship Id="rId10" Type="http://schemas.openxmlformats.org/officeDocument/2006/relationships/image" Target="../media/image46.jpe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jpe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ess" TargetMode="External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6" Type="http://schemas.openxmlformats.org/officeDocument/2006/relationships/hyperlink" Target="https://www.med-gold.eu/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3.png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extShape 3"/>
          <p:cNvSpPr txBox="1"/>
          <p:nvPr/>
        </p:nvSpPr>
        <p:spPr>
          <a:xfrm>
            <a:off x="244440" y="6095880"/>
            <a:ext cx="2441160" cy="48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/10/2018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3" name="TextShape 4"/>
          <p:cNvSpPr txBox="1"/>
          <p:nvPr/>
        </p:nvSpPr>
        <p:spPr>
          <a:xfrm>
            <a:off x="4050480" y="6095520"/>
            <a:ext cx="5026680" cy="48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Congreso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Internacional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AEC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722147" y="1621339"/>
            <a:ext cx="500230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00489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400" dirty="0" smtClean="0"/>
              <a:t>Climate services for the Mediterranean food security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00489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Subtítulo 4"/>
          <p:cNvSpPr txBox="1">
            <a:spLocks/>
          </p:cNvSpPr>
          <p:nvPr/>
        </p:nvSpPr>
        <p:spPr>
          <a:xfrm>
            <a:off x="3293120" y="4574974"/>
            <a:ext cx="5713401" cy="1215736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b="1" dirty="0" smtClean="0">
                <a:solidFill>
                  <a:sysClr val="windowText" lastClr="000000"/>
                </a:solidFill>
                <a:latin typeface="Calibri" panose="020F0502020204030204"/>
              </a:rPr>
              <a:t>Nube González-</a:t>
            </a:r>
            <a:r>
              <a:rPr lang="es-ES" sz="2400" b="1" dirty="0" err="1" smtClean="0">
                <a:solidFill>
                  <a:sysClr val="windowText" lastClr="000000"/>
                </a:solidFill>
                <a:latin typeface="Calibri" panose="020F0502020204030204"/>
              </a:rPr>
              <a:t>Reviriego</a:t>
            </a:r>
            <a:r>
              <a:rPr lang="es-E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, M. Terrado, R. Marcos, B. </a:t>
            </a:r>
            <a:r>
              <a:rPr lang="es-ES" sz="2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Solaraju</a:t>
            </a:r>
            <a:r>
              <a:rPr lang="es-E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, A. Manrique, A. </a:t>
            </a:r>
            <a:r>
              <a:rPr lang="es-ES" sz="2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Soret</a:t>
            </a:r>
            <a:r>
              <a:rPr lang="es-E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 and F.J. Doblas-Reyes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196" r="14812"/>
          <a:stretch/>
        </p:blipFill>
        <p:spPr>
          <a:xfrm>
            <a:off x="7874043" y="5894727"/>
            <a:ext cx="939799" cy="93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RESILIENCE </a:t>
            </a:r>
            <a:r>
              <a:rPr lang="es-ES" dirty="0" err="1" smtClean="0"/>
              <a:t>tool</a:t>
            </a:r>
            <a:r>
              <a:rPr lang="es-ES" dirty="0" smtClean="0"/>
              <a:t>: </a:t>
            </a:r>
            <a:r>
              <a:rPr lang="es-ES" dirty="0" err="1"/>
              <a:t>operational</a:t>
            </a:r>
            <a:r>
              <a:rPr lang="es-ES" dirty="0"/>
              <a:t> </a:t>
            </a:r>
            <a:r>
              <a:rPr lang="es-ES" dirty="0" err="1" smtClean="0"/>
              <a:t>predictions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4247"/>
            <a:ext cx="4753638" cy="333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7202"/>
            <a:ext cx="9144000" cy="1940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7351"/>
            <a:ext cx="4753638" cy="866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638" y="967351"/>
            <a:ext cx="801419" cy="3949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5841" y="1105877"/>
            <a:ext cx="272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www.bsc.es/ess/resilience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7" name="Picture 29" descr="https://www.awstruepower.com/asset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08" y="4251994"/>
            <a:ext cx="1264934" cy="2405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7312785" y="4235910"/>
            <a:ext cx="877013" cy="25112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" name="Picture 4"/>
          <p:cNvPicPr/>
          <p:nvPr/>
        </p:nvPicPr>
        <p:blipFill>
          <a:blip r:embed="rId9"/>
          <a:srcRect t="9262" r="26315"/>
          <a:stretch>
            <a:fillRect/>
          </a:stretch>
        </p:blipFill>
        <p:spPr>
          <a:xfrm>
            <a:off x="8061541" y="2895756"/>
            <a:ext cx="1082459" cy="450632"/>
          </a:xfrm>
          <a:prstGeom prst="rect">
            <a:avLst/>
          </a:prstGeom>
          <a:ln>
            <a:noFill/>
          </a:ln>
        </p:spPr>
      </p:pic>
      <p:pic>
        <p:nvPicPr>
          <p:cNvPr id="20" name="Picture 6"/>
          <p:cNvPicPr/>
          <p:nvPr/>
        </p:nvPicPr>
        <p:blipFill>
          <a:blip r:embed="rId10"/>
          <a:srcRect l="10687" t="17748" r="11487" b="13160"/>
          <a:stretch>
            <a:fillRect/>
          </a:stretch>
        </p:blipFill>
        <p:spPr>
          <a:xfrm>
            <a:off x="5667628" y="2886477"/>
            <a:ext cx="768684" cy="431263"/>
          </a:xfrm>
          <a:prstGeom prst="rect">
            <a:avLst/>
          </a:prstGeom>
          <a:ln>
            <a:noFill/>
          </a:ln>
        </p:spPr>
      </p:pic>
      <p:pic>
        <p:nvPicPr>
          <p:cNvPr id="21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8520" y="3515715"/>
            <a:ext cx="970007" cy="392351"/>
          </a:xfrm>
          <a:prstGeom prst="rect">
            <a:avLst/>
          </a:prstGeom>
        </p:spPr>
      </p:pic>
      <p:pic>
        <p:nvPicPr>
          <p:cNvPr id="22" name="Picture 10"/>
          <p:cNvPicPr/>
          <p:nvPr/>
        </p:nvPicPr>
        <p:blipFill>
          <a:blip r:embed="rId12"/>
          <a:stretch>
            <a:fillRect/>
          </a:stretch>
        </p:blipFill>
        <p:spPr>
          <a:xfrm>
            <a:off x="6678875" y="3051494"/>
            <a:ext cx="1084223" cy="173319"/>
          </a:xfrm>
          <a:prstGeom prst="rect">
            <a:avLst/>
          </a:prstGeom>
          <a:ln>
            <a:noFill/>
          </a:ln>
        </p:spPr>
      </p:pic>
      <p:pic>
        <p:nvPicPr>
          <p:cNvPr id="23" name="Picture 17" descr="https://encrypted-tbn3.gstatic.com/images?q=tbn:ANd9GcQ85hJuiPz2ZRFqwUVOjvtgPZC9rCrFn5yA6TBFw71Hx16jl3G3_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1" y="3575050"/>
            <a:ext cx="1149494" cy="3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general electric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87" y="3505134"/>
            <a:ext cx="442991" cy="4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91" y="4144680"/>
            <a:ext cx="384714" cy="3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260" y="1581556"/>
            <a:ext cx="717311" cy="72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758" y="1591082"/>
            <a:ext cx="687733" cy="61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9" r="10499" b="17649"/>
          <a:stretch/>
        </p:blipFill>
        <p:spPr bwMode="auto">
          <a:xfrm>
            <a:off x="7029447" y="1591082"/>
            <a:ext cx="628650" cy="6225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67" r="11519"/>
          <a:stretch/>
        </p:blipFill>
        <p:spPr bwMode="auto">
          <a:xfrm>
            <a:off x="7681915" y="1591082"/>
            <a:ext cx="652463" cy="6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811"/>
          <a:stretch/>
        </p:blipFill>
        <p:spPr bwMode="auto">
          <a:xfrm>
            <a:off x="8382835" y="1562504"/>
            <a:ext cx="65162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7817162" y="4604885"/>
            <a:ext cx="14998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n-US" sz="1200" i="1" dirty="0">
                <a:solidFill>
                  <a:srgbClr val="004890"/>
                </a:solidFill>
              </a:rPr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6080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</p:spPr>
        <p:txBody>
          <a:bodyPr/>
          <a:lstStyle/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ESS</a:t>
            </a:r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628572" y="840618"/>
            <a:ext cx="1902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www.bsc.es/ess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1244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979" t="13263" r="5362" b="5286"/>
          <a:stretch>
            <a:fillRect/>
          </a:stretch>
        </p:blipFill>
        <p:spPr bwMode="auto">
          <a:xfrm>
            <a:off x="-112540" y="1384774"/>
            <a:ext cx="9326880" cy="48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TextShape 1"/>
          <p:cNvSpPr txBox="1"/>
          <p:nvPr/>
        </p:nvSpPr>
        <p:spPr>
          <a:xfrm>
            <a:off x="3381674" y="1624752"/>
            <a:ext cx="5026680" cy="21366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6000" b="1" strike="noStrike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 </a:t>
            </a:r>
            <a:r>
              <a:rPr lang="en-US" sz="6000" b="1" strike="noStrike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you! </a:t>
            </a:r>
            <a:r>
              <a:rPr lang="es-ES" sz="6000" b="0" strike="noStrike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</a:t>
            </a:r>
            <a:r>
              <a:rPr lang="en-US" sz="6000" b="0" strike="noStrike" spc="-1" dirty="0" err="1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uestions</a:t>
            </a:r>
            <a:r>
              <a:rPr lang="en-US" sz="6000" b="0" strike="noStrike" spc="-1" dirty="0" smtClean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 </a:t>
            </a:r>
            <a:endParaRPr lang="en-US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1" name="TextShape 2"/>
          <p:cNvSpPr txBox="1"/>
          <p:nvPr/>
        </p:nvSpPr>
        <p:spPr>
          <a:xfrm>
            <a:off x="3603240" y="6107400"/>
            <a:ext cx="4569480" cy="46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nube.gonzalez</a:t>
            </a:r>
            <a:r>
              <a:rPr lang="en-US" sz="2800" b="0" strike="noStrike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@bsc.es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Marcador de contenido 7" descr="MED-GOLD_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r="56"/>
          <a:stretch/>
        </p:blipFill>
        <p:spPr>
          <a:xfrm>
            <a:off x="3278200" y="4218351"/>
            <a:ext cx="875771" cy="936000"/>
          </a:xfrm>
          <a:prstGeom prst="rect">
            <a:avLst/>
          </a:prstGeom>
        </p:spPr>
      </p:pic>
      <p:pic>
        <p:nvPicPr>
          <p:cNvPr id="5" name="Picture 4" descr="VISCA - Vineyards Integrated Smart Climate Application"/>
          <p:cNvPicPr>
            <a:picLocks noChangeAspect="1" noChangeArrowheads="1"/>
          </p:cNvPicPr>
          <p:nvPr/>
        </p:nvPicPr>
        <p:blipFill rotWithShape="1">
          <a:blip r:embed="rId3" cstate="print"/>
          <a:srcRect r="19218"/>
          <a:stretch/>
        </p:blipFill>
        <p:spPr bwMode="auto">
          <a:xfrm>
            <a:off x="4212412" y="4216552"/>
            <a:ext cx="1464756" cy="899999"/>
          </a:xfrm>
          <a:prstGeom prst="rect">
            <a:avLst/>
          </a:prstGeom>
          <a:noFill/>
        </p:spPr>
      </p:pic>
      <p:sp>
        <p:nvSpPr>
          <p:cNvPr id="8" name="TextBox 115"/>
          <p:cNvSpPr txBox="1"/>
          <p:nvPr/>
        </p:nvSpPr>
        <p:spPr>
          <a:xfrm>
            <a:off x="24372017" y="4041040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HIATUS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115"/>
          <p:cNvSpPr txBox="1"/>
          <p:nvPr/>
        </p:nvSpPr>
        <p:spPr>
          <a:xfrm>
            <a:off x="24524417" y="4056280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HIATUS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n 5" descr="J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3" y="4479378"/>
            <a:ext cx="1501461" cy="647998"/>
          </a:xfrm>
          <a:prstGeom prst="rect">
            <a:avLst/>
          </a:prstGeom>
        </p:spPr>
      </p:pic>
      <p:pic>
        <p:nvPicPr>
          <p:cNvPr id="9" name="Imagen 8" descr="EUfla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16" y="5253776"/>
            <a:ext cx="975208" cy="648000"/>
          </a:xfrm>
          <a:prstGeom prst="rect">
            <a:avLst/>
          </a:prstGeom>
        </p:spPr>
      </p:pic>
      <p:pic>
        <p:nvPicPr>
          <p:cNvPr id="11" name="Imagen 10" descr="Hiatu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60" y="4546774"/>
            <a:ext cx="1469136" cy="524256"/>
          </a:xfrm>
          <a:prstGeom prst="rect">
            <a:avLst/>
          </a:prstGeom>
        </p:spPr>
      </p:pic>
      <p:pic>
        <p:nvPicPr>
          <p:cNvPr id="12" name="Imagen 11" descr="minec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20" y="5208008"/>
            <a:ext cx="2236945" cy="71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limate services for olive oil, wine and pasta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779776"/>
            <a:ext cx="1950720" cy="1298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/>
          <a:stretch/>
        </p:blipFill>
        <p:spPr>
          <a:xfrm>
            <a:off x="23728" y="2062126"/>
            <a:ext cx="5921497" cy="4057650"/>
          </a:xfrm>
          <a:prstGeom prst="rect">
            <a:avLst/>
          </a:prstGeom>
        </p:spPr>
      </p:pic>
      <p:pic>
        <p:nvPicPr>
          <p:cNvPr id="2" name="Imagen 1" descr="brooke-lark-176364-unsplas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28689"/>
          <a:stretch/>
        </p:blipFill>
        <p:spPr>
          <a:xfrm>
            <a:off x="4497171" y="1320893"/>
            <a:ext cx="4611227" cy="4071475"/>
          </a:xfrm>
          <a:prstGeom prst="rect">
            <a:avLst/>
          </a:prstGeom>
        </p:spPr>
      </p:pic>
      <p:pic>
        <p:nvPicPr>
          <p:cNvPr id="6" name="Picture 6" descr="MED-GOL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9111" y="40218787"/>
            <a:ext cx="1656000" cy="844901"/>
          </a:xfrm>
          <a:prstGeom prst="rect">
            <a:avLst/>
          </a:prstGeom>
          <a:noFill/>
        </p:spPr>
      </p:pic>
      <p:pic>
        <p:nvPicPr>
          <p:cNvPr id="7" name="Picture 6" descr="MED-GOL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21511" y="40371187"/>
            <a:ext cx="1656000" cy="844901"/>
          </a:xfrm>
          <a:prstGeom prst="rect">
            <a:avLst/>
          </a:prstGeom>
          <a:noFill/>
        </p:spPr>
      </p:pic>
      <p:pic>
        <p:nvPicPr>
          <p:cNvPr id="8" name="Marcador de contenido 7" descr="MED-GOLD_LOGO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r="56"/>
          <a:stretch/>
        </p:blipFill>
        <p:spPr>
          <a:xfrm>
            <a:off x="6337743" y="5499898"/>
            <a:ext cx="875771" cy="936000"/>
          </a:xfrm>
          <a:prstGeom prst="rect">
            <a:avLst/>
          </a:prstGeom>
        </p:spPr>
      </p:pic>
      <p:pic>
        <p:nvPicPr>
          <p:cNvPr id="9" name="Picture 4" descr="VISCA - Vineyards Integrated Smart Climate Application"/>
          <p:cNvPicPr>
            <a:picLocks noChangeAspect="1" noChangeArrowheads="1"/>
          </p:cNvPicPr>
          <p:nvPr/>
        </p:nvPicPr>
        <p:blipFill rotWithShape="1">
          <a:blip r:embed="rId9" cstate="print"/>
          <a:srcRect r="19218"/>
          <a:stretch/>
        </p:blipFill>
        <p:spPr bwMode="auto">
          <a:xfrm>
            <a:off x="7271955" y="5498099"/>
            <a:ext cx="1464756" cy="89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Co-development of the climate service</a:t>
            </a:r>
            <a:endParaRPr lang="en-GB" dirty="0"/>
          </a:p>
        </p:txBody>
      </p:sp>
      <p:sp>
        <p:nvSpPr>
          <p:cNvPr id="4" name="Elipse 3"/>
          <p:cNvSpPr>
            <a:spLocks noChangeAspect="1"/>
          </p:cNvSpPr>
          <p:nvPr/>
        </p:nvSpPr>
        <p:spPr>
          <a:xfrm>
            <a:off x="625525" y="1303702"/>
            <a:ext cx="3349473" cy="338397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ipse 4"/>
          <p:cNvSpPr>
            <a:spLocks noChangeAspect="1"/>
          </p:cNvSpPr>
          <p:nvPr/>
        </p:nvSpPr>
        <p:spPr>
          <a:xfrm>
            <a:off x="5356412" y="1218282"/>
            <a:ext cx="2919692" cy="3523647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uadroTexto 12"/>
          <p:cNvSpPr txBox="1"/>
          <p:nvPr/>
        </p:nvSpPr>
        <p:spPr>
          <a:xfrm>
            <a:off x="229900" y="4675099"/>
            <a:ext cx="4510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Involvement </a:t>
            </a:r>
            <a:r>
              <a:rPr lang="en-GB" b="1" dirty="0" smtClean="0"/>
              <a:t>of users </a:t>
            </a:r>
            <a:r>
              <a:rPr lang="en-GB" b="1" dirty="0"/>
              <a:t>as project </a:t>
            </a:r>
            <a:r>
              <a:rPr lang="en-GB" b="1" dirty="0" smtClean="0"/>
              <a:t>partners</a:t>
            </a:r>
            <a:endParaRPr lang="en-GB" dirty="0" smtClean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They </a:t>
            </a:r>
            <a:r>
              <a:rPr lang="en-GB" dirty="0"/>
              <a:t>should represent the sectorial expertise</a:t>
            </a:r>
            <a:r>
              <a:rPr lang="en-GB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Their feedback will contribute to the co-development of the service</a:t>
            </a:r>
            <a:r>
              <a:rPr lang="en-GB" dirty="0" smtClean="0"/>
              <a:t>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262906" y="4656717"/>
            <a:ext cx="3725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a typeface="Roboto" panose="02000000000000000000" pitchFamily="2" charset="0"/>
              </a:rPr>
              <a:t>User engagement in early stages of the service is crucial</a:t>
            </a:r>
            <a:r>
              <a:rPr lang="es-ES" b="1" dirty="0" smtClean="0">
                <a:ea typeface="Roboto" panose="02000000000000000000" pitchFamily="2" charset="0"/>
              </a:rPr>
              <a:t>…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To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understand the user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chain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 understand the sectorial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needs</a:t>
            </a:r>
          </a:p>
          <a:p>
            <a:pPr marL="285750" lvl="0" indent="-285750">
              <a:buFont typeface="Arial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o co-develop the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service</a:t>
            </a:r>
            <a:endParaRPr lang="en-US" dirty="0" smtClean="0"/>
          </a:p>
        </p:txBody>
      </p:sp>
      <p:pic>
        <p:nvPicPr>
          <p:cNvPr id="19" name="Imagen 9" descr="Sograp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94" y="6149042"/>
            <a:ext cx="1147871" cy="756000"/>
          </a:xfrm>
          <a:prstGeom prst="rect">
            <a:avLst/>
          </a:prstGeom>
        </p:spPr>
      </p:pic>
      <p:pic>
        <p:nvPicPr>
          <p:cNvPr id="20" name="Picture 8" descr="https://upload.wikimedia.org/wikipedia/ca/d/d2/Logo_codorni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58" y="6438057"/>
            <a:ext cx="997337" cy="3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64" y="6274552"/>
            <a:ext cx="997336" cy="50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Image result for mastroberard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50" y="6415765"/>
            <a:ext cx="1048535" cy="3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0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 with users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8302220"/>
              </p:ext>
            </p:extLst>
          </p:nvPr>
        </p:nvGraphicFramePr>
        <p:xfrm>
          <a:off x="4403157" y="3862504"/>
          <a:ext cx="6879772" cy="290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47422" y="2230896"/>
            <a:ext cx="4467732" cy="3077439"/>
            <a:chOff x="-1287907" y="4509633"/>
            <a:chExt cx="3736848" cy="2482638"/>
          </a:xfrm>
        </p:grpSpPr>
        <p:grpSp>
          <p:nvGrpSpPr>
            <p:cNvPr id="8" name="Group 7"/>
            <p:cNvGrpSpPr/>
            <p:nvPr/>
          </p:nvGrpSpPr>
          <p:grpSpPr>
            <a:xfrm>
              <a:off x="-1287907" y="4509634"/>
              <a:ext cx="3736848" cy="2482637"/>
              <a:chOff x="-2363383" y="2744992"/>
              <a:chExt cx="3736848" cy="2482637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-1189903" y="4039804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05543" rIns="214301" bIns="205543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Focus groups</a:t>
                </a:r>
                <a:endParaRPr lang="en-US" sz="1700" kern="1200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-2363383" y="3399771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05543" rIns="214301" bIns="205543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Scoping workshops</a:t>
                </a:r>
                <a:endParaRPr lang="en-US" sz="1700" kern="1200" dirty="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-1189903" y="2744992"/>
                <a:ext cx="1383792" cy="118782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 sz="11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-10327" y="3397889"/>
                <a:ext cx="1383792" cy="1187825"/>
              </a:xfrm>
              <a:custGeom>
                <a:avLst/>
                <a:gdLst>
                  <a:gd name="connsiteX0" fmla="*/ 0 w 1383792"/>
                  <a:gd name="connsiteY0" fmla="*/ 593913 h 1187825"/>
                  <a:gd name="connsiteX1" fmla="*/ 296956 w 1383792"/>
                  <a:gd name="connsiteY1" fmla="*/ 0 h 1187825"/>
                  <a:gd name="connsiteX2" fmla="*/ 1086836 w 1383792"/>
                  <a:gd name="connsiteY2" fmla="*/ 0 h 1187825"/>
                  <a:gd name="connsiteX3" fmla="*/ 1383792 w 1383792"/>
                  <a:gd name="connsiteY3" fmla="*/ 593913 h 1187825"/>
                  <a:gd name="connsiteX4" fmla="*/ 1086836 w 1383792"/>
                  <a:gd name="connsiteY4" fmla="*/ 1187825 h 1187825"/>
                  <a:gd name="connsiteX5" fmla="*/ 296956 w 1383792"/>
                  <a:gd name="connsiteY5" fmla="*/ 1187825 h 1187825"/>
                  <a:gd name="connsiteX6" fmla="*/ 0 w 1383792"/>
                  <a:gd name="connsiteY6" fmla="*/ 593913 h 118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3792" h="1187825">
                    <a:moveTo>
                      <a:pt x="0" y="593913"/>
                    </a:moveTo>
                    <a:lnTo>
                      <a:pt x="296956" y="0"/>
                    </a:lnTo>
                    <a:lnTo>
                      <a:pt x="1086836" y="0"/>
                    </a:lnTo>
                    <a:lnTo>
                      <a:pt x="1383792" y="593913"/>
                    </a:lnTo>
                    <a:lnTo>
                      <a:pt x="1086836" y="1187825"/>
                    </a:lnTo>
                    <a:lnTo>
                      <a:pt x="296956" y="1187825"/>
                    </a:lnTo>
                    <a:lnTo>
                      <a:pt x="0" y="593913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4301" tIns="205543" rIns="214301" bIns="205543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Interviews</a:t>
                </a:r>
                <a:endParaRPr lang="en-US" sz="1700" kern="1200" dirty="0"/>
              </a:p>
            </p:txBody>
          </p:sp>
        </p:grpSp>
        <p:sp>
          <p:nvSpPr>
            <p:cNvPr id="30" name="Hexagon 29"/>
            <p:cNvSpPr/>
            <p:nvPr/>
          </p:nvSpPr>
          <p:spPr>
            <a:xfrm>
              <a:off x="-114427" y="4509633"/>
              <a:ext cx="1383792" cy="1187825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450136683"/>
              </p:ext>
            </p:extLst>
          </p:nvPr>
        </p:nvGraphicFramePr>
        <p:xfrm>
          <a:off x="4316071" y="875861"/>
          <a:ext cx="6879772" cy="290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217075" y="1596362"/>
            <a:ext cx="4975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we interact with users?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8722" y="5343379"/>
            <a:ext cx="471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Participatory approaches with sectorial experts and/or farmers.</a:t>
            </a:r>
          </a:p>
          <a:p>
            <a:endParaRPr lang="en-GB" dirty="0"/>
          </a:p>
        </p:txBody>
      </p:sp>
      <p:sp>
        <p:nvSpPr>
          <p:cNvPr id="7" name="Flecha a la derecha con muesca 6"/>
          <p:cNvSpPr/>
          <p:nvPr/>
        </p:nvSpPr>
        <p:spPr>
          <a:xfrm>
            <a:off x="4701614" y="3219411"/>
            <a:ext cx="1950283" cy="1162947"/>
          </a:xfrm>
          <a:prstGeom prst="notchedRightArrow">
            <a:avLst>
              <a:gd name="adj1" fmla="val 56393"/>
              <a:gd name="adj2" fmla="val 3484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Not always easy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5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3"/>
          <p:cNvSpPr/>
          <p:nvPr/>
        </p:nvSpPr>
        <p:spPr>
          <a:xfrm>
            <a:off x="2585436" y="2369066"/>
            <a:ext cx="3832799" cy="387939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</a:t>
            </a:r>
            <a:r>
              <a:rPr lang="es-ES" dirty="0" err="1" smtClean="0"/>
              <a:t>ser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output (</a:t>
            </a:r>
            <a:r>
              <a:rPr lang="es-ES" dirty="0" err="1" smtClean="0"/>
              <a:t>e.g</a:t>
            </a:r>
            <a:r>
              <a:rPr lang="es-ES" dirty="0" smtClean="0"/>
              <a:t>. </a:t>
            </a:r>
            <a:r>
              <a:rPr lang="es-ES" dirty="0" err="1" smtClean="0"/>
              <a:t>wine</a:t>
            </a:r>
            <a:r>
              <a:rPr lang="es-ES" dirty="0" smtClean="0"/>
              <a:t> sector)</a:t>
            </a:r>
            <a:endParaRPr lang="es-ES" dirty="0"/>
          </a:p>
        </p:txBody>
      </p:sp>
      <p:pic>
        <p:nvPicPr>
          <p:cNvPr id="3080" name="Picture 8" descr="http://www.bsc.es/ess/sites/default/files/Agriculture%20SS.png"/>
          <p:cNvPicPr>
            <a:picLocks noChangeAspect="1" noChangeArrowheads="1"/>
          </p:cNvPicPr>
          <p:nvPr/>
        </p:nvPicPr>
        <p:blipFill rotWithShape="1">
          <a:blip r:embed="rId3" cstate="print"/>
          <a:srcRect l="2391" r="1623" b="16542"/>
          <a:stretch/>
        </p:blipFill>
        <p:spPr bwMode="auto">
          <a:xfrm>
            <a:off x="-11152" y="970894"/>
            <a:ext cx="9206420" cy="136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13356" y="4103649"/>
            <a:ext cx="1628078" cy="71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Agrupar 38"/>
          <p:cNvGrpSpPr/>
          <p:nvPr/>
        </p:nvGrpSpPr>
        <p:grpSpPr>
          <a:xfrm>
            <a:off x="392310" y="2362771"/>
            <a:ext cx="8431200" cy="4118750"/>
            <a:chOff x="363960" y="1163880"/>
            <a:chExt cx="8431200" cy="4118750"/>
          </a:xfrm>
        </p:grpSpPr>
        <p:sp>
          <p:nvSpPr>
            <p:cNvPr id="40" name="CustomShape 3"/>
            <p:cNvSpPr/>
            <p:nvPr/>
          </p:nvSpPr>
          <p:spPr>
            <a:xfrm>
              <a:off x="8076960" y="4965120"/>
              <a:ext cx="5940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1" strike="noStrike" spc="-1" dirty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Time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2" name="CustomShape 4"/>
            <p:cNvSpPr/>
            <p:nvPr/>
          </p:nvSpPr>
          <p:spPr>
            <a:xfrm>
              <a:off x="437400" y="4897440"/>
              <a:ext cx="8357760" cy="1256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5"/>
            <p:cNvSpPr/>
            <p:nvPr/>
          </p:nvSpPr>
          <p:spPr>
            <a:xfrm>
              <a:off x="363960" y="1271880"/>
              <a:ext cx="211932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Weather forecast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4" name="CustomShape 6"/>
            <p:cNvSpPr/>
            <p:nvPr/>
          </p:nvSpPr>
          <p:spPr>
            <a:xfrm>
              <a:off x="3270600" y="1163880"/>
              <a:ext cx="259452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 dirty="0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Climate predictions</a:t>
              </a:r>
              <a:endPara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5" name="CustomShape 7"/>
            <p:cNvSpPr/>
            <p:nvPr/>
          </p:nvSpPr>
          <p:spPr>
            <a:xfrm>
              <a:off x="2271600" y="1344600"/>
              <a:ext cx="1624680" cy="546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76717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Sub-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767171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seasonal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6" name="CustomShape 8"/>
            <p:cNvSpPr/>
            <p:nvPr/>
          </p:nvSpPr>
          <p:spPr>
            <a:xfrm>
              <a:off x="3765240" y="1461600"/>
              <a:ext cx="148320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Seasonal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7" name="CustomShape 9"/>
            <p:cNvSpPr/>
            <p:nvPr/>
          </p:nvSpPr>
          <p:spPr>
            <a:xfrm>
              <a:off x="5143680" y="1451880"/>
              <a:ext cx="148320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Decadal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8" name="CustomShape 10"/>
            <p:cNvSpPr/>
            <p:nvPr/>
          </p:nvSpPr>
          <p:spPr>
            <a:xfrm>
              <a:off x="6440040" y="1208520"/>
              <a:ext cx="2291760" cy="31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500" b="1" strike="noStrike" spc="-1">
                  <a:solidFill>
                    <a:srgbClr val="595959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Climate projections</a:t>
              </a:r>
              <a:endPara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9" name="CustomShape 11"/>
            <p:cNvSpPr/>
            <p:nvPr/>
          </p:nvSpPr>
          <p:spPr>
            <a:xfrm>
              <a:off x="434520" y="1208520"/>
              <a:ext cx="1977840" cy="92304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" name="CustomShape 12"/>
            <p:cNvSpPr/>
            <p:nvPr/>
          </p:nvSpPr>
          <p:spPr>
            <a:xfrm>
              <a:off x="2483640" y="1212120"/>
              <a:ext cx="3956400" cy="9190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" name="CustomShape 13"/>
            <p:cNvSpPr/>
            <p:nvPr/>
          </p:nvSpPr>
          <p:spPr>
            <a:xfrm>
              <a:off x="6516360" y="1208520"/>
              <a:ext cx="2194200" cy="92304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CustomShape 14"/>
            <p:cNvSpPr/>
            <p:nvPr/>
          </p:nvSpPr>
          <p:spPr>
            <a:xfrm>
              <a:off x="929160" y="1791720"/>
              <a:ext cx="10242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1-15 days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3" name="CustomShape 15"/>
            <p:cNvSpPr/>
            <p:nvPr/>
          </p:nvSpPr>
          <p:spPr>
            <a:xfrm>
              <a:off x="2413080" y="1791720"/>
              <a:ext cx="1342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10-60 days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4" name="CustomShape 16"/>
            <p:cNvSpPr/>
            <p:nvPr/>
          </p:nvSpPr>
          <p:spPr>
            <a:xfrm>
              <a:off x="3916440" y="1821600"/>
              <a:ext cx="1342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1-15  months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5" name="CustomShape 17"/>
            <p:cNvSpPr/>
            <p:nvPr/>
          </p:nvSpPr>
          <p:spPr>
            <a:xfrm>
              <a:off x="5268600" y="1791720"/>
              <a:ext cx="1342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spc="-1" dirty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5</a:t>
              </a:r>
              <a:r>
                <a:rPr lang="en-US" sz="1400" b="0" strike="noStrike" spc="-1" dirty="0" smtClean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-10 </a:t>
              </a:r>
              <a:r>
                <a:rPr lang="en-US" sz="1400" b="0" strike="noStrike" spc="-1" dirty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years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6" name="CustomShape 18"/>
            <p:cNvSpPr/>
            <p:nvPr/>
          </p:nvSpPr>
          <p:spPr>
            <a:xfrm>
              <a:off x="6934680" y="1791720"/>
              <a:ext cx="1342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20-100 years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7" name="CustomShape 20"/>
            <p:cNvSpPr/>
            <p:nvPr/>
          </p:nvSpPr>
          <p:spPr>
            <a:xfrm>
              <a:off x="5467320" y="2251080"/>
              <a:ext cx="3162960" cy="516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Siting, choice of scion variety and rootstock.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8" name="CustomShape 21"/>
            <p:cNvSpPr/>
            <p:nvPr/>
          </p:nvSpPr>
          <p:spPr>
            <a:xfrm>
              <a:off x="5467320" y="2794680"/>
              <a:ext cx="316296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Assessment of water needs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9" name="CustomShape 22"/>
            <p:cNvSpPr/>
            <p:nvPr/>
          </p:nvSpPr>
          <p:spPr>
            <a:xfrm>
              <a:off x="3724200" y="4223520"/>
              <a:ext cx="490608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Wine style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0" name="CustomShape 23"/>
            <p:cNvSpPr/>
            <p:nvPr/>
          </p:nvSpPr>
          <p:spPr>
            <a:xfrm>
              <a:off x="3724200" y="3021480"/>
              <a:ext cx="1563840" cy="516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Grow cycle management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1" name="CustomShape 24"/>
            <p:cNvSpPr/>
            <p:nvPr/>
          </p:nvSpPr>
          <p:spPr>
            <a:xfrm>
              <a:off x="505440" y="3565080"/>
              <a:ext cx="478260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3B3838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Pathogen pressure, abiotic stresses 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2" name="CustomShape 25"/>
            <p:cNvSpPr/>
            <p:nvPr/>
          </p:nvSpPr>
          <p:spPr>
            <a:xfrm>
              <a:off x="505440" y="4223160"/>
              <a:ext cx="296712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Productivity, quality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3" name="CustomShape 26"/>
            <p:cNvSpPr/>
            <p:nvPr/>
          </p:nvSpPr>
          <p:spPr>
            <a:xfrm>
              <a:off x="505440" y="4555080"/>
              <a:ext cx="478260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Harvest date and duration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4" name="CustomShape 27"/>
            <p:cNvSpPr/>
            <p:nvPr/>
          </p:nvSpPr>
          <p:spPr>
            <a:xfrm>
              <a:off x="3724200" y="3892320"/>
              <a:ext cx="1563840" cy="303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400" b="0" i="1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Crop forcing</a:t>
              </a:r>
              <a:endPara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5" name="CustomShape 28"/>
            <p:cNvSpPr/>
            <p:nvPr/>
          </p:nvSpPr>
          <p:spPr>
            <a:xfrm>
              <a:off x="434520" y="2192400"/>
              <a:ext cx="8265960" cy="26946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29"/>
            <p:cNvSpPr/>
            <p:nvPr/>
          </p:nvSpPr>
          <p:spPr>
            <a:xfrm>
              <a:off x="2714200" y="5009750"/>
              <a:ext cx="457164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b="0" i="1" strike="noStrike" spc="-1" dirty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Adapted from: Antonio </a:t>
              </a:r>
              <a:r>
                <a:rPr lang="en-US" sz="1200" b="0" i="1" strike="noStrike" spc="-1" dirty="0" err="1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Graça</a:t>
              </a:r>
              <a:r>
                <a:rPr lang="en-US" sz="1200" b="0" i="1" strike="noStrike" spc="-1" dirty="0">
                  <a:solidFill>
                    <a:srgbClr val="80808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, SOGRAPE VINHOS SA, 2014</a:t>
              </a:r>
              <a:endPara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8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climate data to climate services</a:t>
            </a:r>
            <a:endParaRPr lang="en-GB" dirty="0"/>
          </a:p>
        </p:txBody>
      </p:sp>
      <p:sp>
        <p:nvSpPr>
          <p:cNvPr id="4" name="Freeform: Shape 64">
            <a:extLst>
              <a:ext uri="{FF2B5EF4-FFF2-40B4-BE49-F238E27FC236}">
                <a16:creationId xmlns="" xmlns:a16="http://schemas.microsoft.com/office/drawing/2014/main" id="{BD76D34C-7EFA-4F1B-AEFA-D7B99840976E}"/>
              </a:ext>
            </a:extLst>
          </p:cNvPr>
          <p:cNvSpPr>
            <a:spLocks/>
          </p:cNvSpPr>
          <p:nvPr/>
        </p:nvSpPr>
        <p:spPr bwMode="auto">
          <a:xfrm flipH="1">
            <a:off x="1967066" y="2213885"/>
            <a:ext cx="5283841" cy="3459477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6179391 w 7045121"/>
              <a:gd name="connsiteY3" fmla="*/ 4215649 h 4625336"/>
              <a:gd name="connsiteX4" fmla="*/ 428110 w 7045121"/>
              <a:gd name="connsiteY4" fmla="*/ 0 h 4625336"/>
              <a:gd name="connsiteX5" fmla="*/ 0 w 7045121"/>
              <a:gd name="connsiteY5" fmla="*/ 1172478 h 4625336"/>
              <a:gd name="connsiteX6" fmla="*/ 98425 w 7045121"/>
              <a:gd name="connsiteY6" fmla="*/ 1223278 h 4625336"/>
              <a:gd name="connsiteX7" fmla="*/ 204745 w 7045121"/>
              <a:gd name="connsiteY7" fmla="*/ 1136726 h 4625336"/>
              <a:gd name="connsiteX8" fmla="*/ 204745 w 7045121"/>
              <a:gd name="connsiteY8" fmla="*/ 1605859 h 4625336"/>
              <a:gd name="connsiteX9" fmla="*/ 204745 w 7045121"/>
              <a:gd name="connsiteY9" fmla="*/ 1605860 h 4625336"/>
              <a:gd name="connsiteX10" fmla="*/ 204746 w 7045121"/>
              <a:gd name="connsiteY10" fmla="*/ 1605859 h 4625336"/>
              <a:gd name="connsiteX11" fmla="*/ 1383577 w 7045121"/>
              <a:gd name="connsiteY11" fmla="*/ 1756652 h 4625336"/>
              <a:gd name="connsiteX12" fmla="*/ 1472447 w 7045121"/>
              <a:gd name="connsiteY12" fmla="*/ 1682885 h 4625336"/>
              <a:gd name="connsiteX13" fmla="*/ 1472447 w 7045121"/>
              <a:gd name="connsiteY13" fmla="*/ 1682886 h 4625336"/>
              <a:gd name="connsiteX14" fmla="*/ 1383577 w 7045121"/>
              <a:gd name="connsiteY14" fmla="*/ 1756653 h 4625336"/>
              <a:gd name="connsiteX15" fmla="*/ 1383577 w 7045121"/>
              <a:gd name="connsiteY15" fmla="*/ 2240866 h 4625336"/>
              <a:gd name="connsiteX16" fmla="*/ 1481476 w 7045121"/>
              <a:gd name="connsiteY16" fmla="*/ 2161177 h 4625336"/>
              <a:gd name="connsiteX17" fmla="*/ 1383579 w 7045121"/>
              <a:gd name="connsiteY17" fmla="*/ 2240865 h 4625336"/>
              <a:gd name="connsiteX18" fmla="*/ 2562409 w 7045121"/>
              <a:gd name="connsiteY18" fmla="*/ 2391658 h 4625336"/>
              <a:gd name="connsiteX19" fmla="*/ 2562409 w 7045121"/>
              <a:gd name="connsiteY19" fmla="*/ 2875870 h 4625336"/>
              <a:gd name="connsiteX20" fmla="*/ 2562410 w 7045121"/>
              <a:gd name="connsiteY20" fmla="*/ 2879220 h 4625336"/>
              <a:gd name="connsiteX21" fmla="*/ 3737888 w 7045121"/>
              <a:gd name="connsiteY21" fmla="*/ 3030013 h 4625336"/>
              <a:gd name="connsiteX22" fmla="*/ 3826759 w 7045121"/>
              <a:gd name="connsiteY22" fmla="*/ 2956704 h 4625336"/>
              <a:gd name="connsiteX23" fmla="*/ 3826759 w 7045121"/>
              <a:gd name="connsiteY23" fmla="*/ 2956706 h 4625336"/>
              <a:gd name="connsiteX24" fmla="*/ 3737889 w 7045121"/>
              <a:gd name="connsiteY24" fmla="*/ 3030014 h 4625336"/>
              <a:gd name="connsiteX25" fmla="*/ 3737889 w 7045121"/>
              <a:gd name="connsiteY25" fmla="*/ 3507526 h 4625336"/>
              <a:gd name="connsiteX26" fmla="*/ 3737889 w 7045121"/>
              <a:gd name="connsiteY26" fmla="*/ 3510876 h 4625336"/>
              <a:gd name="connsiteX27" fmla="*/ 3741445 w 7045121"/>
              <a:gd name="connsiteY27" fmla="*/ 3507981 h 4625336"/>
              <a:gd name="connsiteX28" fmla="*/ 4916719 w 7045121"/>
              <a:gd name="connsiteY28" fmla="*/ 3658319 h 4625336"/>
              <a:gd name="connsiteX29" fmla="*/ 4916719 w 7045121"/>
              <a:gd name="connsiteY29" fmla="*/ 4137506 h 4625336"/>
              <a:gd name="connsiteX30" fmla="*/ 4920271 w 7045121"/>
              <a:gd name="connsiteY30" fmla="*/ 4134610 h 4625336"/>
              <a:gd name="connsiteX31" fmla="*/ 6090521 w 7045121"/>
              <a:gd name="connsiteY31" fmla="*/ 4284306 h 4625336"/>
              <a:gd name="connsiteX32" fmla="*/ 6089650 w 7045121"/>
              <a:gd name="connsiteY32" fmla="*/ 4531628 h 4625336"/>
              <a:gd name="connsiteX33" fmla="*/ 6089886 w 7045121"/>
              <a:gd name="connsiteY33" fmla="*/ 4576193 h 4625336"/>
              <a:gd name="connsiteX34" fmla="*/ 6181844 w 7045121"/>
              <a:gd name="connsiteY34" fmla="*/ 4625336 h 4625336"/>
              <a:gd name="connsiteX35" fmla="*/ 6184900 w 7045121"/>
              <a:gd name="connsiteY35" fmla="*/ 4598303 h 4625336"/>
              <a:gd name="connsiteX36" fmla="*/ 6955781 w 7045121"/>
              <a:gd name="connsiteY36" fmla="*/ 3947572 h 4625336"/>
              <a:gd name="connsiteX37" fmla="*/ 6955786 w 7045121"/>
              <a:gd name="connsiteY37" fmla="*/ 3943576 h 4625336"/>
              <a:gd name="connsiteX38" fmla="*/ 7044651 w 7045121"/>
              <a:gd name="connsiteY38" fmla="*/ 3866729 h 4625336"/>
              <a:gd name="connsiteX39" fmla="*/ 7045121 w 7045121"/>
              <a:gd name="connsiteY39" fmla="*/ 3494630 h 4625336"/>
              <a:gd name="connsiteX40" fmla="*/ 6947985 w 7045121"/>
              <a:gd name="connsiteY40" fmla="*/ 3574700 h 4625336"/>
              <a:gd name="connsiteX41" fmla="*/ 6946161 w 7045121"/>
              <a:gd name="connsiteY41" fmla="*/ 3574460 h 4625336"/>
              <a:gd name="connsiteX42" fmla="*/ 7042740 w 7045121"/>
              <a:gd name="connsiteY42" fmla="*/ 3494629 h 4625336"/>
              <a:gd name="connsiteX43" fmla="*/ 5874203 w 7045121"/>
              <a:gd name="connsiteY43" fmla="*/ 3341236 h 4625336"/>
              <a:gd name="connsiteX44" fmla="*/ 5870774 w 7045121"/>
              <a:gd name="connsiteY44" fmla="*/ 3344046 h 4625336"/>
              <a:gd name="connsiteX45" fmla="*/ 5865818 w 7045121"/>
              <a:gd name="connsiteY45" fmla="*/ 2862049 h 4625336"/>
              <a:gd name="connsiteX46" fmla="*/ 5865820 w 7045121"/>
              <a:gd name="connsiteY46" fmla="*/ 2862048 h 4625336"/>
              <a:gd name="connsiteX47" fmla="*/ 4695372 w 7045121"/>
              <a:gd name="connsiteY47" fmla="*/ 2714606 h 4625336"/>
              <a:gd name="connsiteX48" fmla="*/ 4695315 w 7045121"/>
              <a:gd name="connsiteY48" fmla="*/ 2714652 h 4625336"/>
              <a:gd name="connsiteX49" fmla="*/ 4692019 w 7045121"/>
              <a:gd name="connsiteY49" fmla="*/ 2235419 h 4625336"/>
              <a:gd name="connsiteX50" fmla="*/ 4595222 w 7045121"/>
              <a:gd name="connsiteY50" fmla="*/ 2315267 h 4625336"/>
              <a:gd name="connsiteX51" fmla="*/ 4595220 w 7045121"/>
              <a:gd name="connsiteY51" fmla="*/ 2315267 h 4625336"/>
              <a:gd name="connsiteX52" fmla="*/ 4692018 w 7045121"/>
              <a:gd name="connsiteY52" fmla="*/ 2235418 h 4625336"/>
              <a:gd name="connsiteX53" fmla="*/ 3516539 w 7045121"/>
              <a:gd name="connsiteY53" fmla="*/ 2087976 h 4625336"/>
              <a:gd name="connsiteX54" fmla="*/ 3513185 w 7045121"/>
              <a:gd name="connsiteY54" fmla="*/ 1600415 h 4625336"/>
              <a:gd name="connsiteX55" fmla="*/ 3513187 w 7045121"/>
              <a:gd name="connsiteY55" fmla="*/ 1600414 h 4625336"/>
              <a:gd name="connsiteX56" fmla="*/ 3513185 w 7045121"/>
              <a:gd name="connsiteY56" fmla="*/ 1600413 h 4625336"/>
              <a:gd name="connsiteX57" fmla="*/ 3513184 w 7045121"/>
              <a:gd name="connsiteY57" fmla="*/ 1600413 h 4625336"/>
              <a:gd name="connsiteX58" fmla="*/ 2341062 w 7045121"/>
              <a:gd name="connsiteY58" fmla="*/ 1452972 h 4625336"/>
              <a:gd name="connsiteX59" fmla="*/ 2252077 w 7045121"/>
              <a:gd name="connsiteY59" fmla="*/ 1525406 h 4625336"/>
              <a:gd name="connsiteX60" fmla="*/ 2341061 w 7045121"/>
              <a:gd name="connsiteY60" fmla="*/ 1452972 h 4625336"/>
              <a:gd name="connsiteX61" fmla="*/ 2334353 w 7045121"/>
              <a:gd name="connsiteY61" fmla="*/ 960382 h 4625336"/>
              <a:gd name="connsiteX62" fmla="*/ 2238070 w 7045121"/>
              <a:gd name="connsiteY62" fmla="*/ 1040302 h 4625336"/>
              <a:gd name="connsiteX63" fmla="*/ 2238069 w 7045121"/>
              <a:gd name="connsiteY63" fmla="*/ 1040302 h 4625336"/>
              <a:gd name="connsiteX64" fmla="*/ 2334353 w 7045121"/>
              <a:gd name="connsiteY64" fmla="*/ 960381 h 4625336"/>
              <a:gd name="connsiteX65" fmla="*/ 1162228 w 7045121"/>
              <a:gd name="connsiteY65" fmla="*/ 814615 h 4625336"/>
              <a:gd name="connsiteX66" fmla="*/ 1133653 w 7045121"/>
              <a:gd name="connsiteY66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76193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88099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97624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 baseline="-25000"/>
          </a:p>
        </p:txBody>
      </p:sp>
      <p:sp>
        <p:nvSpPr>
          <p:cNvPr id="5" name="Freeform: Shape 77">
            <a:extLst>
              <a:ext uri="{FF2B5EF4-FFF2-40B4-BE49-F238E27FC236}">
                <a16:creationId xmlns="" xmlns:a16="http://schemas.microsoft.com/office/drawing/2014/main" id="{325012F9-307F-4D62-838C-9D034E92793E}"/>
              </a:ext>
            </a:extLst>
          </p:cNvPr>
          <p:cNvSpPr>
            <a:spLocks/>
          </p:cNvSpPr>
          <p:nvPr/>
        </p:nvSpPr>
        <p:spPr bwMode="auto">
          <a:xfrm flipH="1">
            <a:off x="5495110" y="2234242"/>
            <a:ext cx="168147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 baseline="-25000"/>
          </a:p>
        </p:txBody>
      </p:sp>
      <p:sp>
        <p:nvSpPr>
          <p:cNvPr id="6" name="Freeform 12">
            <a:extLst>
              <a:ext uri="{FF2B5EF4-FFF2-40B4-BE49-F238E27FC236}">
                <a16:creationId xmlns="" xmlns:a16="http://schemas.microsoft.com/office/drawing/2014/main" id="{9E8DBBAA-A67C-4248-96DE-C7A13DB248D2}"/>
              </a:ext>
            </a:extLst>
          </p:cNvPr>
          <p:cNvSpPr>
            <a:spLocks/>
          </p:cNvSpPr>
          <p:nvPr/>
        </p:nvSpPr>
        <p:spPr bwMode="auto">
          <a:xfrm flipH="1">
            <a:off x="5500141" y="2824847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7" name="Freeform 14">
            <a:extLst>
              <a:ext uri="{FF2B5EF4-FFF2-40B4-BE49-F238E27FC236}">
                <a16:creationId xmlns="" xmlns:a16="http://schemas.microsoft.com/office/drawing/2014/main" id="{FEA72C94-A75B-4F45-B64B-E6E4B0E01E93}"/>
              </a:ext>
            </a:extLst>
          </p:cNvPr>
          <p:cNvSpPr>
            <a:spLocks/>
          </p:cNvSpPr>
          <p:nvPr/>
        </p:nvSpPr>
        <p:spPr bwMode="auto">
          <a:xfrm flipH="1">
            <a:off x="3731893" y="3779868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8" name="Freeform 15">
            <a:extLst>
              <a:ext uri="{FF2B5EF4-FFF2-40B4-BE49-F238E27FC236}">
                <a16:creationId xmlns="" xmlns:a16="http://schemas.microsoft.com/office/drawing/2014/main" id="{01773E98-F9A4-42B0-9AA8-10C697A32432}"/>
              </a:ext>
            </a:extLst>
          </p:cNvPr>
          <p:cNvSpPr>
            <a:spLocks/>
          </p:cNvSpPr>
          <p:nvPr/>
        </p:nvSpPr>
        <p:spPr bwMode="auto">
          <a:xfrm flipH="1">
            <a:off x="3729376" y="3890450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9" name="Freeform 16">
            <a:extLst>
              <a:ext uri="{FF2B5EF4-FFF2-40B4-BE49-F238E27FC236}">
                <a16:creationId xmlns="" xmlns:a16="http://schemas.microsoft.com/office/drawing/2014/main" id="{4BE9FD70-FF8E-46DE-8753-EA094E39EAE1}"/>
              </a:ext>
            </a:extLst>
          </p:cNvPr>
          <p:cNvSpPr>
            <a:spLocks/>
          </p:cNvSpPr>
          <p:nvPr/>
        </p:nvSpPr>
        <p:spPr bwMode="auto">
          <a:xfrm flipH="1">
            <a:off x="2851542" y="4249840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10" name="Freeform 17">
            <a:extLst>
              <a:ext uri="{FF2B5EF4-FFF2-40B4-BE49-F238E27FC236}">
                <a16:creationId xmlns="" xmlns:a16="http://schemas.microsoft.com/office/drawing/2014/main" id="{649A8B9D-22BA-40AB-A44B-6F55C8D14ACB}"/>
              </a:ext>
            </a:extLst>
          </p:cNvPr>
          <p:cNvSpPr>
            <a:spLocks/>
          </p:cNvSpPr>
          <p:nvPr/>
        </p:nvSpPr>
        <p:spPr bwMode="auto">
          <a:xfrm flipH="1">
            <a:off x="2847770" y="4360423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11" name="Freeform 18">
            <a:extLst>
              <a:ext uri="{FF2B5EF4-FFF2-40B4-BE49-F238E27FC236}">
                <a16:creationId xmlns="" xmlns:a16="http://schemas.microsoft.com/office/drawing/2014/main" id="{12787747-B451-4A44-94A1-308D8F13E526}"/>
              </a:ext>
            </a:extLst>
          </p:cNvPr>
          <p:cNvSpPr>
            <a:spLocks/>
          </p:cNvSpPr>
          <p:nvPr/>
        </p:nvSpPr>
        <p:spPr bwMode="auto">
          <a:xfrm flipH="1">
            <a:off x="4616016" y="3303616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12" name="Freeform 19">
            <a:extLst>
              <a:ext uri="{FF2B5EF4-FFF2-40B4-BE49-F238E27FC236}">
                <a16:creationId xmlns="" xmlns:a16="http://schemas.microsoft.com/office/drawing/2014/main" id="{8F534D86-0590-4CE2-8D95-F14E84B48B1E}"/>
              </a:ext>
            </a:extLst>
          </p:cNvPr>
          <p:cNvSpPr>
            <a:spLocks/>
          </p:cNvSpPr>
          <p:nvPr/>
        </p:nvSpPr>
        <p:spPr bwMode="auto">
          <a:xfrm flipH="1">
            <a:off x="4613502" y="3414196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baseline="-25000"/>
          </a:p>
        </p:txBody>
      </p:sp>
      <p:sp>
        <p:nvSpPr>
          <p:cNvPr id="13" name="Freeform: Shape 66">
            <a:extLst>
              <a:ext uri="{FF2B5EF4-FFF2-40B4-BE49-F238E27FC236}">
                <a16:creationId xmlns="" xmlns:a16="http://schemas.microsoft.com/office/drawing/2014/main" id="{730E1AC3-6279-490D-B465-FC26D5C85A70}"/>
              </a:ext>
            </a:extLst>
          </p:cNvPr>
          <p:cNvSpPr>
            <a:spLocks/>
          </p:cNvSpPr>
          <p:nvPr/>
        </p:nvSpPr>
        <p:spPr bwMode="auto">
          <a:xfrm flipH="1">
            <a:off x="1967066" y="4719813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1662629 w 2039531"/>
              <a:gd name="connsiteY10" fmla="*/ 464075 h 1273730"/>
              <a:gd name="connsiteX11" fmla="*/ 2037150 w 2039531"/>
              <a:gd name="connsiteY11" fmla="*/ 153393 h 1273730"/>
              <a:gd name="connsiteX12" fmla="*/ 868613 w 2039531"/>
              <a:gd name="connsiteY12" fmla="*/ 0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2037150 w 2039531"/>
              <a:gd name="connsiteY10" fmla="*/ 153393 h 1273730"/>
              <a:gd name="connsiteX11" fmla="*/ 868613 w 2039531"/>
              <a:gd name="connsiteY11" fmla="*/ 0 h 1273730"/>
              <a:gd name="connsiteX0" fmla="*/ 1178832 w 2039531"/>
              <a:gd name="connsiteY0" fmla="*/ 862870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2037150 w 2039531"/>
              <a:gd name="connsiteY9" fmla="*/ 153393 h 1273730"/>
              <a:gd name="connsiteX10" fmla="*/ 868613 w 2039531"/>
              <a:gd name="connsiteY10" fmla="*/ 0 h 1273730"/>
              <a:gd name="connsiteX0" fmla="*/ 868613 w 2039531"/>
              <a:gd name="connsiteY0" fmla="*/ 0 h 1273730"/>
              <a:gd name="connsiteX1" fmla="*/ 0 w 2039531"/>
              <a:gd name="connsiteY1" fmla="*/ 712077 h 1273730"/>
              <a:gd name="connsiteX2" fmla="*/ 1173801 w 2039531"/>
              <a:gd name="connsiteY2" fmla="*/ 862227 h 1273730"/>
              <a:gd name="connsiteX3" fmla="*/ 1173801 w 2039531"/>
              <a:gd name="connsiteY3" fmla="*/ 1273730 h 1273730"/>
              <a:gd name="connsiteX4" fmla="*/ 2039061 w 2039531"/>
              <a:gd name="connsiteY4" fmla="*/ 525493 h 1273730"/>
              <a:gd name="connsiteX5" fmla="*/ 2039531 w 2039531"/>
              <a:gd name="connsiteY5" fmla="*/ 153394 h 1273730"/>
              <a:gd name="connsiteX6" fmla="*/ 2037150 w 2039531"/>
              <a:gd name="connsiteY6" fmla="*/ 153393 h 1273730"/>
              <a:gd name="connsiteX7" fmla="*/ 868613 w 2039531"/>
              <a:gd name="connsiteY7" fmla="*/ 0 h 12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 baseline="-25000"/>
          </a:p>
        </p:txBody>
      </p:sp>
      <p:sp>
        <p:nvSpPr>
          <p:cNvPr id="14" name="Freeform: Shape 67">
            <a:extLst>
              <a:ext uri="{FF2B5EF4-FFF2-40B4-BE49-F238E27FC236}">
                <a16:creationId xmlns="" xmlns:a16="http://schemas.microsoft.com/office/drawing/2014/main" id="{8C1607AB-40EE-4D7E-A8BD-53C6CDB0646D}"/>
              </a:ext>
            </a:extLst>
          </p:cNvPr>
          <p:cNvSpPr>
            <a:spLocks/>
          </p:cNvSpPr>
          <p:nvPr/>
        </p:nvSpPr>
        <p:spPr bwMode="auto">
          <a:xfrm flipH="1">
            <a:off x="1968851" y="4719813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868613 w 2034769"/>
              <a:gd name="connsiteY6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1012 h 862870"/>
              <a:gd name="connsiteX5" fmla="*/ 868613 w 2037150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5774 h 862870"/>
              <a:gd name="connsiteX5" fmla="*/ 868613 w 2034769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3393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3393 h 862870"/>
              <a:gd name="connsiteX5" fmla="*/ 868613 w 2037150"/>
              <a:gd name="connsiteY5" fmla="*/ 0 h 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 baseline="-25000"/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7E826A4A-C40C-4C9D-82AF-DF71466F8088}"/>
              </a:ext>
            </a:extLst>
          </p:cNvPr>
          <p:cNvSpPr txBox="1"/>
          <p:nvPr/>
        </p:nvSpPr>
        <p:spPr>
          <a:xfrm>
            <a:off x="2311131" y="4573417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6000" smtClean="0"/>
              <a:t>01</a:t>
            </a:r>
            <a:endParaRPr lang="en-GB" sz="6000"/>
          </a:p>
        </p:txBody>
      </p:sp>
      <p:sp>
        <p:nvSpPr>
          <p:cNvPr id="16" name="TextBox 70">
            <a:extLst>
              <a:ext uri="{FF2B5EF4-FFF2-40B4-BE49-F238E27FC236}">
                <a16:creationId xmlns="" xmlns:a16="http://schemas.microsoft.com/office/drawing/2014/main" id="{23837CFD-D68E-4607-AA85-37F21C151484}"/>
              </a:ext>
            </a:extLst>
          </p:cNvPr>
          <p:cNvSpPr txBox="1"/>
          <p:nvPr/>
        </p:nvSpPr>
        <p:spPr>
          <a:xfrm>
            <a:off x="3163917" y="4099158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6000" smtClean="0"/>
              <a:t>02</a:t>
            </a:r>
            <a:endParaRPr lang="en-GB" sz="6000"/>
          </a:p>
        </p:txBody>
      </p:sp>
      <p:sp>
        <p:nvSpPr>
          <p:cNvPr id="17" name="TextBox 71">
            <a:extLst>
              <a:ext uri="{FF2B5EF4-FFF2-40B4-BE49-F238E27FC236}">
                <a16:creationId xmlns="" xmlns:a16="http://schemas.microsoft.com/office/drawing/2014/main" id="{E5667C31-06F0-4AEF-BA14-36147878A4AE}"/>
              </a:ext>
            </a:extLst>
          </p:cNvPr>
          <p:cNvSpPr txBox="1"/>
          <p:nvPr/>
        </p:nvSpPr>
        <p:spPr>
          <a:xfrm>
            <a:off x="4083821" y="3652692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6000" dirty="0" smtClean="0"/>
              <a:t>03</a:t>
            </a:r>
            <a:endParaRPr lang="en-GB" sz="6000" dirty="0"/>
          </a:p>
        </p:txBody>
      </p:sp>
      <p:sp>
        <p:nvSpPr>
          <p:cNvPr id="18" name="TextBox 72">
            <a:extLst>
              <a:ext uri="{FF2B5EF4-FFF2-40B4-BE49-F238E27FC236}">
                <a16:creationId xmlns="" xmlns:a16="http://schemas.microsoft.com/office/drawing/2014/main" id="{FA4C8FB4-CC39-40F3-9376-6BCFEA7EA4B0}"/>
              </a:ext>
            </a:extLst>
          </p:cNvPr>
          <p:cNvSpPr txBox="1"/>
          <p:nvPr/>
        </p:nvSpPr>
        <p:spPr>
          <a:xfrm>
            <a:off x="4952245" y="3175182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6000" smtClean="0"/>
              <a:t>04</a:t>
            </a:r>
            <a:endParaRPr lang="en-GB" sz="6000"/>
          </a:p>
        </p:txBody>
      </p:sp>
      <p:sp>
        <p:nvSpPr>
          <p:cNvPr id="19" name="TextBox 73">
            <a:extLst>
              <a:ext uri="{FF2B5EF4-FFF2-40B4-BE49-F238E27FC236}">
                <a16:creationId xmlns="" xmlns:a16="http://schemas.microsoft.com/office/drawing/2014/main" id="{DF1AC66B-AF41-40E4-9FBE-758E608495BF}"/>
              </a:ext>
            </a:extLst>
          </p:cNvPr>
          <p:cNvSpPr txBox="1"/>
          <p:nvPr/>
        </p:nvSpPr>
        <p:spPr>
          <a:xfrm>
            <a:off x="5848551" y="2689167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6000" smtClean="0"/>
              <a:t>05</a:t>
            </a:r>
            <a:endParaRPr lang="en-GB" sz="6000"/>
          </a:p>
        </p:txBody>
      </p:sp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4712AC5F-622D-4336-88F4-CF8CF6911609}"/>
              </a:ext>
            </a:extLst>
          </p:cNvPr>
          <p:cNvGrpSpPr/>
          <p:nvPr/>
        </p:nvGrpSpPr>
        <p:grpSpPr>
          <a:xfrm>
            <a:off x="300950" y="3506979"/>
            <a:ext cx="1980554" cy="1237044"/>
            <a:chOff x="401267" y="3318439"/>
            <a:chExt cx="2640738" cy="1649393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0EEF26E-8078-4516-9F41-30CE45D24B50}"/>
                </a:ext>
              </a:extLst>
            </p:cNvPr>
            <p:cNvSpPr/>
            <p:nvPr/>
          </p:nvSpPr>
          <p:spPr>
            <a:xfrm>
              <a:off x="401268" y="3318439"/>
              <a:ext cx="2640737" cy="861775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r"/>
              <a:r>
                <a:rPr lang="en-GB" b="1" cap="all" dirty="0" smtClean="0">
                  <a:solidFill>
                    <a:schemeClr val="accent5"/>
                  </a:solidFill>
                </a:rPr>
                <a:t>RAW Climate predictions</a:t>
              </a:r>
              <a:endParaRPr lang="en-GB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1673E235-AC94-4AA1-B64C-891ED369FF94}"/>
                </a:ext>
              </a:extLst>
            </p:cNvPr>
            <p:cNvSpPr/>
            <p:nvPr/>
          </p:nvSpPr>
          <p:spPr>
            <a:xfrm>
              <a:off x="401267" y="4153078"/>
              <a:ext cx="2640737" cy="81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Predictions obtained directly from different climate prediction systems.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="" xmlns:a16="http://schemas.microsoft.com/office/drawing/2014/main" id="{F9F0F5B1-FD43-49E5-9705-1A5CFC55BFC6}"/>
              </a:ext>
            </a:extLst>
          </p:cNvPr>
          <p:cNvGrpSpPr/>
          <p:nvPr/>
        </p:nvGrpSpPr>
        <p:grpSpPr>
          <a:xfrm>
            <a:off x="2027666" y="1970136"/>
            <a:ext cx="2142060" cy="1819418"/>
            <a:chOff x="2590303" y="1341406"/>
            <a:chExt cx="2856081" cy="2425889"/>
          </a:xfrm>
        </p:grpSpPr>
        <p:sp>
          <p:nvSpPr>
            <p:cNvPr id="24" name="Rectangle 22">
              <a:extLst>
                <a:ext uri="{FF2B5EF4-FFF2-40B4-BE49-F238E27FC236}">
                  <a16:creationId xmlns="" xmlns:a16="http://schemas.microsoft.com/office/drawing/2014/main" id="{3FAB04A2-DBE0-401B-B741-D1CF338CE036}"/>
                </a:ext>
              </a:extLst>
            </p:cNvPr>
            <p:cNvSpPr/>
            <p:nvPr/>
          </p:nvSpPr>
          <p:spPr>
            <a:xfrm>
              <a:off x="2805647" y="1341406"/>
              <a:ext cx="2640737" cy="123110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en-GB" b="1" cap="all" dirty="0" err="1" smtClean="0">
                  <a:solidFill>
                    <a:srgbClr val="FFC000"/>
                  </a:solidFill>
                </a:rPr>
                <a:t>ForEcast</a:t>
              </a:r>
              <a:r>
                <a:rPr lang="en-GB" b="1" cap="all" dirty="0" smtClean="0">
                  <a:solidFill>
                    <a:srgbClr val="FFC000"/>
                  </a:solidFill>
                </a:rPr>
                <a:t> quality assessment</a:t>
              </a:r>
              <a:endParaRPr lang="en-GB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="" xmlns:a16="http://schemas.microsoft.com/office/drawing/2014/main" id="{30CA7C60-F901-42D3-9AF0-5BDAF84D078B}"/>
                </a:ext>
              </a:extLst>
            </p:cNvPr>
            <p:cNvSpPr/>
            <p:nvPr/>
          </p:nvSpPr>
          <p:spPr>
            <a:xfrm>
              <a:off x="2590303" y="2515667"/>
              <a:ext cx="2852106" cy="1251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Several skill 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</a:rPr>
                <a:t>scores 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have been obtained </a:t>
              </a:r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</a:rPr>
                <a:t>by the comparison of predictions with observations. Positive </a:t>
              </a: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skill means an added value with respect climatology.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="" xmlns:a16="http://schemas.microsoft.com/office/drawing/2014/main" id="{882599FB-FBF6-42ED-923B-8F1EE14564A6}"/>
              </a:ext>
            </a:extLst>
          </p:cNvPr>
          <p:cNvGrpSpPr/>
          <p:nvPr/>
        </p:nvGrpSpPr>
        <p:grpSpPr>
          <a:xfrm>
            <a:off x="4066245" y="1234898"/>
            <a:ext cx="2002835" cy="1237044"/>
            <a:chOff x="5520640" y="833524"/>
            <a:chExt cx="2670447" cy="1649393"/>
          </a:xfrm>
        </p:grpSpPr>
        <p:sp>
          <p:nvSpPr>
            <p:cNvPr id="27" name="Rectangle 24">
              <a:extLst>
                <a:ext uri="{FF2B5EF4-FFF2-40B4-BE49-F238E27FC236}">
                  <a16:creationId xmlns="" xmlns:a16="http://schemas.microsoft.com/office/drawing/2014/main" id="{158B6A47-87E6-42FC-9C62-0BD1D741F555}"/>
                </a:ext>
              </a:extLst>
            </p:cNvPr>
            <p:cNvSpPr/>
            <p:nvPr/>
          </p:nvSpPr>
          <p:spPr>
            <a:xfrm>
              <a:off x="5550351" y="833524"/>
              <a:ext cx="2640736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en-GB" b="1" cap="all" dirty="0" smtClean="0">
                  <a:solidFill>
                    <a:srgbClr val="FF0000"/>
                  </a:solidFill>
                </a:rPr>
                <a:t>Climate service product</a:t>
              </a:r>
              <a:endParaRPr lang="en-GB" b="1" cap="all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91B283D4-605F-4214-839F-98198CBDC00B}"/>
                </a:ext>
              </a:extLst>
            </p:cNvPr>
            <p:cNvSpPr/>
            <p:nvPr/>
          </p:nvSpPr>
          <p:spPr>
            <a:xfrm>
              <a:off x="5520640" y="1668163"/>
              <a:ext cx="2640738" cy="81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The final products from the service provide useful information for specific needs.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="" xmlns:a16="http://schemas.microsoft.com/office/drawing/2014/main" id="{DEA43C1E-4C54-4FD4-973F-1D34E55E0A8D}"/>
              </a:ext>
            </a:extLst>
          </p:cNvPr>
          <p:cNvGrpSpPr/>
          <p:nvPr/>
        </p:nvGrpSpPr>
        <p:grpSpPr>
          <a:xfrm>
            <a:off x="6069224" y="3803635"/>
            <a:ext cx="1989298" cy="1825362"/>
            <a:chOff x="8092292" y="3928517"/>
            <a:chExt cx="2652395" cy="2433817"/>
          </a:xfrm>
        </p:grpSpPr>
        <p:sp>
          <p:nvSpPr>
            <p:cNvPr id="30" name="Rectangle 35">
              <a:extLst>
                <a:ext uri="{FF2B5EF4-FFF2-40B4-BE49-F238E27FC236}">
                  <a16:creationId xmlns="" xmlns:a16="http://schemas.microsoft.com/office/drawing/2014/main" id="{163E0D13-85DF-4C64-83D6-32A263FB5C8E}"/>
                </a:ext>
              </a:extLst>
            </p:cNvPr>
            <p:cNvSpPr/>
            <p:nvPr/>
          </p:nvSpPr>
          <p:spPr>
            <a:xfrm>
              <a:off x="8092292" y="3928517"/>
              <a:ext cx="2640737" cy="123110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GB" b="1" cap="all" dirty="0" smtClean="0">
                  <a:solidFill>
                    <a:schemeClr val="accent2"/>
                  </a:solidFill>
                </a:rPr>
                <a:t>Tailored climate predictions</a:t>
              </a:r>
              <a:endParaRPr lang="en-GB" b="1" cap="all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6">
              <a:extLst>
                <a:ext uri="{FF2B5EF4-FFF2-40B4-BE49-F238E27FC236}">
                  <a16:creationId xmlns="" xmlns:a16="http://schemas.microsoft.com/office/drawing/2014/main" id="{D432D54E-8D92-4C8C-8591-C638C210DDB5}"/>
                </a:ext>
              </a:extLst>
            </p:cNvPr>
            <p:cNvSpPr/>
            <p:nvPr/>
          </p:nvSpPr>
          <p:spPr>
            <a:xfrm>
              <a:off x="8103951" y="5085916"/>
              <a:ext cx="2640736" cy="1276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Climate predictions tailored to specific needs for agricultural users: specific agro-climatic indices, higher spatial resolution, </a:t>
              </a:r>
              <a:r>
                <a:rPr lang="es-ES" sz="1100" dirty="0" smtClean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Oval 10">
            <a:extLst>
              <a:ext uri="{FF2B5EF4-FFF2-40B4-BE49-F238E27FC236}">
                <a16:creationId xmlns="" xmlns:a16="http://schemas.microsoft.com/office/drawing/2014/main" id="{2070FDF8-52FB-4C5A-BBB1-1B1005FC26E6}"/>
              </a:ext>
            </a:extLst>
          </p:cNvPr>
          <p:cNvSpPr/>
          <p:nvPr/>
        </p:nvSpPr>
        <p:spPr>
          <a:xfrm>
            <a:off x="2281503" y="3910545"/>
            <a:ext cx="158507" cy="15850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7">
            <a:extLst>
              <a:ext uri="{FF2B5EF4-FFF2-40B4-BE49-F238E27FC236}">
                <a16:creationId xmlns="" xmlns:a16="http://schemas.microsoft.com/office/drawing/2014/main" id="{109FFE34-5877-4C48-86DD-E5A9F3162A42}"/>
              </a:ext>
            </a:extLst>
          </p:cNvPr>
          <p:cNvSpPr/>
          <p:nvPr/>
        </p:nvSpPr>
        <p:spPr>
          <a:xfrm>
            <a:off x="4144230" y="2837927"/>
            <a:ext cx="158507" cy="1585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8">
            <a:extLst>
              <a:ext uri="{FF2B5EF4-FFF2-40B4-BE49-F238E27FC236}">
                <a16:creationId xmlns="" xmlns:a16="http://schemas.microsoft.com/office/drawing/2014/main" id="{3A51C7CF-A0BA-4EA8-9039-DCA68C03676E}"/>
              </a:ext>
            </a:extLst>
          </p:cNvPr>
          <p:cNvSpPr/>
          <p:nvPr/>
        </p:nvSpPr>
        <p:spPr>
          <a:xfrm>
            <a:off x="6035659" y="1903872"/>
            <a:ext cx="158507" cy="1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9">
            <a:extLst>
              <a:ext uri="{FF2B5EF4-FFF2-40B4-BE49-F238E27FC236}">
                <a16:creationId xmlns="" xmlns:a16="http://schemas.microsoft.com/office/drawing/2014/main" id="{69E6DA7A-240E-4228-9DE8-8166CBF4AF8E}"/>
              </a:ext>
            </a:extLst>
          </p:cNvPr>
          <p:cNvSpPr/>
          <p:nvPr/>
        </p:nvSpPr>
        <p:spPr>
          <a:xfrm>
            <a:off x="5829712" y="4128147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ED7D31"/>
              </a:solidFill>
            </a:endParaRPr>
          </a:p>
        </p:txBody>
      </p:sp>
      <p:sp>
        <p:nvSpPr>
          <p:cNvPr id="36" name="Oval 40">
            <a:extLst>
              <a:ext uri="{FF2B5EF4-FFF2-40B4-BE49-F238E27FC236}">
                <a16:creationId xmlns="" xmlns:a16="http://schemas.microsoft.com/office/drawing/2014/main" id="{04CEE204-CE36-4512-B128-48D3E25A4D2B}"/>
              </a:ext>
            </a:extLst>
          </p:cNvPr>
          <p:cNvSpPr/>
          <p:nvPr/>
        </p:nvSpPr>
        <p:spPr>
          <a:xfrm>
            <a:off x="3854592" y="5118887"/>
            <a:ext cx="158507" cy="1585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7" name="Straight Arrow Connector 12">
            <a:extLst>
              <a:ext uri="{FF2B5EF4-FFF2-40B4-BE49-F238E27FC236}">
                <a16:creationId xmlns="" xmlns:a16="http://schemas.microsoft.com/office/drawing/2014/main" id="{2DC5CEE6-8076-41A9-8E57-D1D7518B309C}"/>
              </a:ext>
            </a:extLst>
          </p:cNvPr>
          <p:cNvCxnSpPr>
            <a:cxnSpLocks/>
            <a:stCxn id="32" idx="4"/>
          </p:cNvCxnSpPr>
          <p:nvPr/>
        </p:nvCxnSpPr>
        <p:spPr>
          <a:xfrm flipH="1">
            <a:off x="2360756" y="4069052"/>
            <a:ext cx="1" cy="50436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2">
            <a:extLst>
              <a:ext uri="{FF2B5EF4-FFF2-40B4-BE49-F238E27FC236}">
                <a16:creationId xmlns="" xmlns:a16="http://schemas.microsoft.com/office/drawing/2014/main" id="{D3F92D38-7336-4A69-BC02-394038046CCD}"/>
              </a:ext>
            </a:extLst>
          </p:cNvPr>
          <p:cNvCxnSpPr>
            <a:cxnSpLocks/>
          </p:cNvCxnSpPr>
          <p:nvPr/>
        </p:nvCxnSpPr>
        <p:spPr>
          <a:xfrm>
            <a:off x="4223483" y="2996434"/>
            <a:ext cx="0" cy="7498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4">
            <a:extLst>
              <a:ext uri="{FF2B5EF4-FFF2-40B4-BE49-F238E27FC236}">
                <a16:creationId xmlns="" xmlns:a16="http://schemas.microsoft.com/office/drawing/2014/main" id="{205B6F0B-C3B9-4DA9-9D5F-3052638174FC}"/>
              </a:ext>
            </a:extLst>
          </p:cNvPr>
          <p:cNvCxnSpPr>
            <a:cxnSpLocks/>
            <a:stCxn id="34" idx="4"/>
          </p:cNvCxnSpPr>
          <p:nvPr/>
        </p:nvCxnSpPr>
        <p:spPr>
          <a:xfrm>
            <a:off x="6114913" y="2062379"/>
            <a:ext cx="0" cy="675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8">
            <a:extLst>
              <a:ext uri="{FF2B5EF4-FFF2-40B4-BE49-F238E27FC236}">
                <a16:creationId xmlns="" xmlns:a16="http://schemas.microsoft.com/office/drawing/2014/main" id="{001300CF-5462-4618-A02E-4056C0D2D513}"/>
              </a:ext>
            </a:extLst>
          </p:cNvPr>
          <p:cNvGrpSpPr/>
          <p:nvPr/>
        </p:nvGrpSpPr>
        <p:grpSpPr>
          <a:xfrm>
            <a:off x="4018820" y="4976746"/>
            <a:ext cx="2097605" cy="1133169"/>
            <a:chOff x="5718592" y="5457831"/>
            <a:chExt cx="2796806" cy="1510891"/>
          </a:xfrm>
        </p:grpSpPr>
        <p:sp>
          <p:nvSpPr>
            <p:cNvPr id="41" name="Rectangle 27">
              <a:extLst>
                <a:ext uri="{FF2B5EF4-FFF2-40B4-BE49-F238E27FC236}">
                  <a16:creationId xmlns="" xmlns:a16="http://schemas.microsoft.com/office/drawing/2014/main" id="{262F86C1-8792-43D0-99F0-4557F0C099FD}"/>
                </a:ext>
              </a:extLst>
            </p:cNvPr>
            <p:cNvSpPr/>
            <p:nvPr/>
          </p:nvSpPr>
          <p:spPr>
            <a:xfrm>
              <a:off x="5718593" y="5457831"/>
              <a:ext cx="2640737" cy="49244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GB" b="1" cap="all" dirty="0" smtClean="0">
                  <a:solidFill>
                    <a:schemeClr val="accent6"/>
                  </a:solidFill>
                </a:rPr>
                <a:t>Bias adjustment</a:t>
              </a:r>
              <a:endParaRPr lang="en-GB" b="1" cap="all" dirty="0">
                <a:solidFill>
                  <a:schemeClr val="accent6"/>
                </a:solidFill>
              </a:endParaRPr>
            </a:p>
          </p:txBody>
        </p:sp>
        <p:sp>
          <p:nvSpPr>
            <p:cNvPr id="42" name="Rectangle 34">
              <a:extLst>
                <a:ext uri="{FF2B5EF4-FFF2-40B4-BE49-F238E27FC236}">
                  <a16:creationId xmlns="" xmlns:a16="http://schemas.microsoft.com/office/drawing/2014/main" id="{EDAD09E5-1D37-4927-8320-A6A7D40F1CC3}"/>
                </a:ext>
              </a:extLst>
            </p:cNvPr>
            <p:cNvSpPr/>
            <p:nvPr/>
          </p:nvSpPr>
          <p:spPr>
            <a:xfrm>
              <a:off x="5718592" y="5923137"/>
              <a:ext cx="2796806" cy="104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GB" sz="1100" dirty="0" smtClean="0">
                  <a:solidFill>
                    <a:schemeClr val="bg1">
                      <a:lumMod val="50000"/>
                    </a:schemeClr>
                  </a:solidFill>
                </a:rPr>
                <a:t>These adjustments have been applied to improve as much as possible reliability of the climate predictions.</a:t>
              </a:r>
              <a:endParaRPr lang="en-GB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oup 91"/>
          <p:cNvGrpSpPr/>
          <p:nvPr/>
        </p:nvGrpSpPr>
        <p:grpSpPr>
          <a:xfrm>
            <a:off x="1612009" y="27956814"/>
            <a:ext cx="897515" cy="3247666"/>
            <a:chOff x="1601313" y="28992964"/>
            <a:chExt cx="897515" cy="3247666"/>
          </a:xfrm>
        </p:grpSpPr>
        <p:pic>
          <p:nvPicPr>
            <p:cNvPr id="44" name="Picture 2" descr="Image result for grap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263" y="28992964"/>
              <a:ext cx="751205" cy="75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Image result for oliv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13" y="31343115"/>
              <a:ext cx="897515" cy="89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415" y="30183396"/>
              <a:ext cx="691719" cy="691719"/>
            </a:xfrm>
            <a:prstGeom prst="rect">
              <a:avLst/>
            </a:prstGeom>
          </p:spPr>
        </p:pic>
      </p:grpSp>
      <p:pic>
        <p:nvPicPr>
          <p:cNvPr id="51" name="Picture 2" descr="Image result for grape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59" y="28109214"/>
            <a:ext cx="751205" cy="7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grap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59" y="28261614"/>
            <a:ext cx="575996" cy="5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1943" y="2225427"/>
            <a:ext cx="914400" cy="914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2297" y="1176498"/>
            <a:ext cx="762000" cy="76200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5888" y="1580654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limate service product: most likely category map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119824" y="1554182"/>
            <a:ext cx="7280425" cy="4680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-11438" y="1197605"/>
            <a:ext cx="7081809" cy="46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Seasonal prediction of most probable category of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emperature for May 2016 with ECMWF S4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24514868"/>
              </p:ext>
            </p:extLst>
          </p:nvPr>
        </p:nvGraphicFramePr>
        <p:xfrm>
          <a:off x="5187300" y="1773497"/>
          <a:ext cx="4525579" cy="37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044373" y="3424789"/>
            <a:ext cx="38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36602" y="4652730"/>
            <a:ext cx="38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960618" y="2059546"/>
            <a:ext cx="46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2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limate </a:t>
            </a:r>
            <a:r>
              <a:rPr lang="en-GB" dirty="0"/>
              <a:t>service </a:t>
            </a:r>
            <a:r>
              <a:rPr lang="en-GB" dirty="0" smtClean="0"/>
              <a:t>product: temperature predictions for an specific point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272028" y="1911440"/>
            <a:ext cx="5904000" cy="4968000"/>
            <a:chOff x="22034" y="897876"/>
            <a:chExt cx="6389784" cy="5960124"/>
          </a:xfrm>
        </p:grpSpPr>
        <p:pic>
          <p:nvPicPr>
            <p:cNvPr id="4098" name="Picture 2" descr="C:\Users\bscuser\AppData\Local\Temp\fcsts_tas_case3_extremes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94" y="897876"/>
              <a:ext cx="5960124" cy="596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2034" y="1662012"/>
              <a:ext cx="4983936" cy="368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fairRPSS</a:t>
              </a:r>
              <a:r>
                <a:rPr lang="en-US" sz="1600" dirty="0"/>
                <a:t>:        0.05            </a:t>
              </a:r>
              <a:r>
                <a:rPr lang="en-US" sz="1600" dirty="0" smtClean="0"/>
                <a:t> </a:t>
              </a:r>
              <a:r>
                <a:rPr lang="en-US" sz="1600" dirty="0"/>
                <a:t>0.05           </a:t>
              </a:r>
              <a:r>
                <a:rPr lang="en-US" sz="1600" dirty="0" smtClean="0"/>
                <a:t> </a:t>
              </a:r>
              <a:r>
                <a:rPr lang="en-US" sz="1600" dirty="0"/>
                <a:t>0.03            </a:t>
              </a:r>
              <a:r>
                <a:rPr lang="en-US" sz="1600" dirty="0" smtClean="0"/>
                <a:t>0.42</a:t>
              </a:r>
              <a:r>
                <a:rPr lang="en-US" sz="1600" dirty="0"/>
                <a:t> </a:t>
              </a:r>
              <a:endParaRPr lang="en-GB" sz="1600" dirty="0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1254080" y="4743921"/>
            <a:ext cx="2216445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System: ECMWF monthly prediction system</a:t>
            </a:r>
          </a:p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Reanalysis: ERA-Interim</a:t>
            </a:r>
          </a:p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Bias adjusted –calibrated</a:t>
            </a:r>
          </a:p>
          <a:p>
            <a:pPr>
              <a:defRPr/>
            </a:pPr>
            <a:r>
              <a:rPr lang="en-US" sz="1400" dirty="0" err="1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Hindcast</a:t>
            </a: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: 1996-2015</a:t>
            </a:r>
          </a:p>
          <a:p>
            <a:pPr>
              <a:defRPr/>
            </a:pPr>
            <a:r>
              <a:rPr lang="en-US" sz="1400" dirty="0" err="1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Lat</a:t>
            </a:r>
            <a:r>
              <a:rPr lang="en-US" sz="1400" dirty="0">
                <a:solidFill>
                  <a:srgbClr val="7F7F7F"/>
                </a:solidFill>
                <a:ea typeface="ＭＳ Ｐゴシック" pitchFamily="34" charset="-128"/>
                <a:cs typeface="ＭＳ Ｐゴシック" charset="0"/>
              </a:rPr>
              <a:t>= 40.5 N/Lon = 358.5 E</a:t>
            </a:r>
          </a:p>
        </p:txBody>
      </p:sp>
      <p:sp>
        <p:nvSpPr>
          <p:cNvPr id="9" name="CustomShape 3"/>
          <p:cNvSpPr/>
          <p:nvPr/>
        </p:nvSpPr>
        <p:spPr>
          <a:xfrm>
            <a:off x="1429365" y="1370539"/>
            <a:ext cx="7626500" cy="464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</a:t>
            </a:r>
            <a:r>
              <a:rPr lang="en-GB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seasonal predictions of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emperature for 1</a:t>
            </a:r>
            <a:r>
              <a:rPr lang="en-US" sz="1600" b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</a:t>
            </a:r>
            <a:r>
              <a:rPr lang="en-US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week of September 2016 with different lead times based on ECMWF monthly prediction system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0" name="Agrupar 2"/>
          <p:cNvGrpSpPr/>
          <p:nvPr/>
        </p:nvGrpSpPr>
        <p:grpSpPr>
          <a:xfrm>
            <a:off x="1429365" y="2535944"/>
            <a:ext cx="1553760" cy="1464120"/>
            <a:chOff x="432832" y="2105439"/>
            <a:chExt cx="1553760" cy="1464120"/>
          </a:xfrm>
        </p:grpSpPr>
        <p:pic>
          <p:nvPicPr>
            <p:cNvPr id="11" name="5 Imagen"/>
            <p:cNvPicPr/>
            <p:nvPr/>
          </p:nvPicPr>
          <p:blipFill>
            <a:blip r:embed="rId4"/>
            <a:stretch/>
          </p:blipFill>
          <p:spPr>
            <a:xfrm>
              <a:off x="432832" y="2105439"/>
              <a:ext cx="1136520" cy="146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31"/>
            <p:cNvSpPr/>
            <p:nvPr/>
          </p:nvSpPr>
          <p:spPr>
            <a:xfrm>
              <a:off x="1073992" y="2775759"/>
              <a:ext cx="912600" cy="131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6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33072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climate service product</a:t>
            </a:r>
            <a:r>
              <a:rPr lang="en-GB" dirty="0" smtClean="0"/>
              <a:t>: drought index (SPEI6)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5355" y="1356872"/>
            <a:ext cx="737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Correlation between predicted and observed SPEI6 index averaged over 2 to 5 years for the month of August with EC-EARTH decadal predictions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4348" y="6120319"/>
            <a:ext cx="408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Initialised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decadal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redictions</a:t>
            </a:r>
          </a:p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NoINIT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Non-initialised climate simulations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1231" y="1941649"/>
            <a:ext cx="7300893" cy="3929305"/>
            <a:chOff x="911231" y="1941649"/>
            <a:chExt cx="7300893" cy="3929305"/>
          </a:xfrm>
        </p:grpSpPr>
        <p:sp>
          <p:nvSpPr>
            <p:cNvPr id="4" name="TextBox 3"/>
            <p:cNvSpPr txBox="1"/>
            <p:nvPr/>
          </p:nvSpPr>
          <p:spPr>
            <a:xfrm>
              <a:off x="2282711" y="1941650"/>
              <a:ext cx="6128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31900" y="1941649"/>
              <a:ext cx="1946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 minus </a:t>
              </a:r>
              <a:r>
                <a:rPr lang="en-GB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NoINIT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11231" y="2242232"/>
              <a:ext cx="7300893" cy="3628722"/>
              <a:chOff x="911231" y="2242232"/>
              <a:chExt cx="7300893" cy="36287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316" y="5068346"/>
                <a:ext cx="7245808" cy="80260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231" y="2242232"/>
                <a:ext cx="3576960" cy="29808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3906" y="2242232"/>
                <a:ext cx="3576960" cy="2980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680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BSC-basic-slides-template</Template>
  <TotalTime>3465</TotalTime>
  <Words>572</Words>
  <Application>Microsoft Macintosh PowerPoint</Application>
  <PresentationFormat>Presentación en pantalla (4:3)</PresentationFormat>
  <Paragraphs>102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Office Theme</vt:lpstr>
      <vt:lpstr>Tema de Office</vt:lpstr>
      <vt:lpstr>Presentación de PowerPoint</vt:lpstr>
      <vt:lpstr>Climate services for olive oil, wine and pasta</vt:lpstr>
      <vt:lpstr>Co-development of the climate service</vt:lpstr>
      <vt:lpstr>Interaction with users</vt:lpstr>
      <vt:lpstr>User interaction output (e.g. wine sector)</vt:lpstr>
      <vt:lpstr>From climate data to climate services</vt:lpstr>
      <vt:lpstr>Climate service product: most likely category map</vt:lpstr>
      <vt:lpstr>Climate service product: temperature predictions for an specific point</vt:lpstr>
      <vt:lpstr>Example of climate service product: drought index (SPEI6)</vt:lpstr>
      <vt:lpstr>RESILIENCE tool: operational predictions</vt:lpstr>
      <vt:lpstr>Climate Services developed by ESS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Barcelona Supercomputing Center</dc:title>
  <dc:subject/>
  <dc:creator>Nube Gonzalez-Reviriego</dc:creator>
  <dc:description/>
  <cp:lastModifiedBy>Nube Gonzalez</cp:lastModifiedBy>
  <cp:revision>239</cp:revision>
  <dcterms:created xsi:type="dcterms:W3CDTF">2017-10-16T08:59:16Z</dcterms:created>
  <dcterms:modified xsi:type="dcterms:W3CDTF">2018-10-19T09:14:36Z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29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