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sldIdLst>
    <p:sldId id="257" r:id="rId2"/>
    <p:sldId id="258" r:id="rId3"/>
    <p:sldId id="262" r:id="rId4"/>
    <p:sldId id="259" r:id="rId5"/>
    <p:sldId id="265" r:id="rId6"/>
    <p:sldId id="266" r:id="rId7"/>
    <p:sldId id="267" r:id="rId8"/>
    <p:sldId id="273" r:id="rId9"/>
    <p:sldId id="274" r:id="rId10"/>
    <p:sldId id="279" r:id="rId11"/>
    <p:sldId id="269" r:id="rId12"/>
    <p:sldId id="275" r:id="rId13"/>
    <p:sldId id="276" r:id="rId14"/>
    <p:sldId id="277" r:id="rId15"/>
    <p:sldId id="278" r:id="rId16"/>
    <p:sldId id="268" r:id="rId17"/>
    <p:sldId id="264" r:id="rId18"/>
    <p:sldId id="263" r:id="rId19"/>
    <p:sldId id="270" r:id="rId20"/>
    <p:sldId id="271" r:id="rId21"/>
    <p:sldId id="272" r:id="rId22"/>
    <p:sldId id="260" r:id="rId23"/>
    <p:sldId id="261" r:id="rId2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  <a:srgbClr val="FFFFFF"/>
    <a:srgbClr val="DCF8C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88" d="100"/>
          <a:sy n="88" d="100"/>
        </p:scale>
        <p:origin x="780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D633446-EC0C-49C4-B077-F3C618C3FEDC}" type="datetimeFigureOut">
              <a:rPr lang="en-GB" smtClean="0"/>
              <a:t>05/10/2018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AD8D9E4-0E87-4D83-8B5E-E0849ADED61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971650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10EC59-92A8-49D9-A266-1F666DA847F6}" type="slidenum">
              <a:rPr lang="es-ES" smtClean="0"/>
              <a:t>2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456032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10EC59-92A8-49D9-A266-1F666DA847F6}" type="slidenum">
              <a:rPr lang="es-ES" smtClean="0"/>
              <a:t>4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790300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 smtClean="0"/>
              <a:t>Todos</a:t>
            </a:r>
            <a:r>
              <a:rPr lang="es-ES" baseline="0" dirty="0" smtClean="0"/>
              <a:t> estamos acostumbrados al pronóstico del tiempo.</a:t>
            </a:r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10EC59-92A8-49D9-A266-1F666DA847F6}" type="slidenum">
              <a:rPr lang="es-ES" smtClean="0"/>
              <a:t>17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331002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3CFFC5-7ABC-479B-82CD-6328F06288DA}" type="datetimeFigureOut">
              <a:rPr lang="en-GB" smtClean="0"/>
              <a:t>05/10/2018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EE06AC-7B50-4A7C-9509-7103241E834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79379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3CFFC5-7ABC-479B-82CD-6328F06288DA}" type="datetimeFigureOut">
              <a:rPr lang="en-GB" smtClean="0"/>
              <a:t>05/10/2018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EE06AC-7B50-4A7C-9509-7103241E834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142854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3CFFC5-7ABC-479B-82CD-6328F06288DA}" type="datetimeFigureOut">
              <a:rPr lang="en-GB" smtClean="0"/>
              <a:t>05/10/2018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EE06AC-7B50-4A7C-9509-7103241E834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5002987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SC2017-Firs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ángulo 9"/>
          <p:cNvSpPr/>
          <p:nvPr userDrawn="1"/>
        </p:nvSpPr>
        <p:spPr>
          <a:xfrm>
            <a:off x="4064000" y="6095686"/>
            <a:ext cx="8128000" cy="487533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963889" y="1631730"/>
            <a:ext cx="6702593" cy="2998826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>
              <a:defRPr sz="5200" b="1">
                <a:solidFill>
                  <a:srgbClr val="004890"/>
                </a:solidFill>
                <a:latin typeface="+mn-lt"/>
              </a:defRPr>
            </a:lvl1pPr>
          </a:lstStyle>
          <a:p>
            <a:r>
              <a:rPr lang="es-ES" dirty="0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963889" y="4900141"/>
            <a:ext cx="6702593" cy="822742"/>
          </a:xfrm>
          <a:prstGeom prst="rect">
            <a:avLst/>
          </a:prstGeom>
          <a:noFill/>
          <a:effectLst/>
        </p:spPr>
        <p:txBody>
          <a:bodyPr anchor="ctr">
            <a:noAutofit/>
          </a:bodyPr>
          <a:lstStyle>
            <a:lvl1pPr marL="0" indent="0" algn="l">
              <a:buNone/>
              <a:defRPr sz="3200">
                <a:solidFill>
                  <a:schemeClr val="tx1"/>
                </a:solidFill>
                <a:effectLst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dirty="0" smtClean="0"/>
              <a:t>Haga </a:t>
            </a:r>
            <a:r>
              <a:rPr lang="es-ES" dirty="0" err="1" smtClean="0"/>
              <a:t>click</a:t>
            </a:r>
            <a:r>
              <a:rPr lang="es-ES" dirty="0" smtClean="0"/>
              <a:t> aquí para modificar el subtítulo</a:t>
            </a:r>
          </a:p>
        </p:txBody>
      </p:sp>
      <p:sp>
        <p:nvSpPr>
          <p:cNvPr id="13" name="Rectángulo 12"/>
          <p:cNvSpPr/>
          <p:nvPr userDrawn="1"/>
        </p:nvSpPr>
        <p:spPr>
          <a:xfrm>
            <a:off x="1" y="6095686"/>
            <a:ext cx="4064000" cy="487533"/>
          </a:xfrm>
          <a:prstGeom prst="rect">
            <a:avLst/>
          </a:prstGeom>
          <a:solidFill>
            <a:srgbClr val="00489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600">
              <a:solidFill>
                <a:schemeClr val="bg1"/>
              </a:solidFill>
            </a:endParaRPr>
          </a:p>
        </p:txBody>
      </p:sp>
      <p:sp>
        <p:nvSpPr>
          <p:cNvPr id="15" name="Marcador de texto 14"/>
          <p:cNvSpPr>
            <a:spLocks noGrp="1"/>
          </p:cNvSpPr>
          <p:nvPr>
            <p:ph type="body" sz="quarter" idx="10" hasCustomPrompt="1"/>
          </p:nvPr>
        </p:nvSpPr>
        <p:spPr>
          <a:xfrm>
            <a:off x="325968" y="6095686"/>
            <a:ext cx="3255433" cy="48753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s-ES" dirty="0" err="1" smtClean="0"/>
              <a:t>day</a:t>
            </a:r>
            <a:r>
              <a:rPr lang="es-ES" dirty="0" smtClean="0"/>
              <a:t>/</a:t>
            </a:r>
            <a:r>
              <a:rPr lang="es-ES" dirty="0" err="1" smtClean="0"/>
              <a:t>month</a:t>
            </a:r>
            <a:r>
              <a:rPr lang="es-ES" dirty="0" smtClean="0"/>
              <a:t>/</a:t>
            </a:r>
            <a:r>
              <a:rPr lang="es-ES" dirty="0" err="1" smtClean="0"/>
              <a:t>year</a:t>
            </a:r>
            <a:endParaRPr lang="es-ES" dirty="0"/>
          </a:p>
        </p:txBody>
      </p:sp>
      <p:sp>
        <p:nvSpPr>
          <p:cNvPr id="17" name="Marcador de texto 16"/>
          <p:cNvSpPr>
            <a:spLocks noGrp="1"/>
          </p:cNvSpPr>
          <p:nvPr>
            <p:ph type="body" sz="quarter" idx="11" hasCustomPrompt="1"/>
          </p:nvPr>
        </p:nvSpPr>
        <p:spPr>
          <a:xfrm>
            <a:off x="4963888" y="6095685"/>
            <a:ext cx="6702595" cy="487533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>
                <a:solidFill>
                  <a:srgbClr val="004890"/>
                </a:solidFill>
              </a:defRPr>
            </a:lvl1pPr>
          </a:lstStyle>
          <a:p>
            <a:pPr lvl="0"/>
            <a:r>
              <a:rPr lang="es-ES" dirty="0" err="1" smtClean="0"/>
              <a:t>Venue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8802535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SC2017-Generi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Placeholder 1"/>
          <p:cNvSpPr>
            <a:spLocks noGrp="1"/>
          </p:cNvSpPr>
          <p:nvPr>
            <p:ph type="title"/>
          </p:nvPr>
        </p:nvSpPr>
        <p:spPr>
          <a:xfrm>
            <a:off x="619737" y="217894"/>
            <a:ext cx="10972797" cy="83839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>
              <a:defRPr sz="3500" b="1"/>
            </a:lvl1pPr>
          </a:lstStyle>
          <a:p>
            <a:r>
              <a:rPr lang="es-ES" dirty="0" smtClean="0"/>
              <a:t>Haga clic para modificar el estilo de título del patrón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idx="1"/>
          </p:nvPr>
        </p:nvSpPr>
        <p:spPr>
          <a:xfrm>
            <a:off x="619737" y="1215072"/>
            <a:ext cx="10972797" cy="483325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pic>
        <p:nvPicPr>
          <p:cNvPr id="8" name="Imagen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6946" y="6232144"/>
            <a:ext cx="2501900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14568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iseño personalizado"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536000" y="877500"/>
            <a:ext cx="9120000" cy="3960000"/>
          </a:xfrm>
          <a:prstGeom prst="rect">
            <a:avLst/>
          </a:prstGeom>
        </p:spPr>
        <p:txBody>
          <a:bodyPr anchor="ctr"/>
          <a:lstStyle>
            <a:lvl1pPr algn="ctr">
              <a:defRPr sz="6000" b="1">
                <a:latin typeface="+mn-lt"/>
              </a:defRPr>
            </a:lvl1pPr>
          </a:lstStyle>
          <a:p>
            <a:r>
              <a:rPr lang="es-ES" dirty="0" smtClean="0"/>
              <a:t>Haga clic para modificar el estilo de título del patrón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2524663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SC2017-La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CuadroTexto 4"/>
          <p:cNvSpPr txBox="1"/>
          <p:nvPr userDrawn="1"/>
        </p:nvSpPr>
        <p:spPr>
          <a:xfrm>
            <a:off x="4480133" y="5865998"/>
            <a:ext cx="3210535" cy="646331"/>
          </a:xfrm>
          <a:prstGeom prst="rect">
            <a:avLst/>
          </a:prstGeom>
          <a:noFill/>
          <a:effectLst>
            <a:outerShdw blurRad="127000" algn="ctr" rotWithShape="0">
              <a:schemeClr val="accent1">
                <a:lumMod val="50000"/>
                <a:alpha val="85000"/>
              </a:schemeClr>
            </a:outerShdw>
          </a:effectLst>
        </p:spPr>
        <p:txBody>
          <a:bodyPr wrap="square" rtlCol="0" anchor="ctr">
            <a:spAutoFit/>
          </a:bodyPr>
          <a:lstStyle/>
          <a:p>
            <a:pPr algn="ctr"/>
            <a:r>
              <a:rPr lang="es-ES" sz="3600" dirty="0" smtClean="0">
                <a:solidFill>
                  <a:schemeClr val="bg1"/>
                </a:solidFill>
              </a:rPr>
              <a:t>www.bsc.es</a:t>
            </a:r>
            <a:endParaRPr lang="es-ES" sz="3600" dirty="0">
              <a:solidFill>
                <a:schemeClr val="bg1"/>
              </a:solidFill>
            </a:endParaRPr>
          </a:p>
        </p:txBody>
      </p:sp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1213758" y="4101711"/>
            <a:ext cx="9764485" cy="688936"/>
          </a:xfrm>
          <a:prstGeom prst="rect">
            <a:avLst/>
          </a:prstGeom>
        </p:spPr>
        <p:txBody>
          <a:bodyPr/>
          <a:lstStyle>
            <a:lvl1pPr algn="ctr">
              <a:defRPr sz="4000">
                <a:solidFill>
                  <a:schemeClr val="bg1"/>
                </a:solidFill>
              </a:defRPr>
            </a:lvl1pPr>
          </a:lstStyle>
          <a:p>
            <a:r>
              <a:rPr lang="es-ES" dirty="0" smtClean="0"/>
              <a:t>YOUR-EMAIL@bsc.es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7092843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3CFFC5-7ABC-479B-82CD-6328F06288DA}" type="datetimeFigureOut">
              <a:rPr lang="en-GB" smtClean="0"/>
              <a:t>05/10/2018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EE06AC-7B50-4A7C-9509-7103241E834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251802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3CFFC5-7ABC-479B-82CD-6328F06288DA}" type="datetimeFigureOut">
              <a:rPr lang="en-GB" smtClean="0"/>
              <a:t>05/10/2018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EE06AC-7B50-4A7C-9509-7103241E834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459799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3CFFC5-7ABC-479B-82CD-6328F06288DA}" type="datetimeFigureOut">
              <a:rPr lang="en-GB" smtClean="0"/>
              <a:t>05/10/2018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EE06AC-7B50-4A7C-9509-7103241E834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05567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3CFFC5-7ABC-479B-82CD-6328F06288DA}" type="datetimeFigureOut">
              <a:rPr lang="en-GB" smtClean="0"/>
              <a:t>05/10/2018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EE06AC-7B50-4A7C-9509-7103241E834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106102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3CFFC5-7ABC-479B-82CD-6328F06288DA}" type="datetimeFigureOut">
              <a:rPr lang="en-GB" smtClean="0"/>
              <a:t>05/10/2018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EE06AC-7B50-4A7C-9509-7103241E834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752016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3CFFC5-7ABC-479B-82CD-6328F06288DA}" type="datetimeFigureOut">
              <a:rPr lang="en-GB" smtClean="0"/>
              <a:t>05/10/2018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EE06AC-7B50-4A7C-9509-7103241E834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717705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3CFFC5-7ABC-479B-82CD-6328F06288DA}" type="datetimeFigureOut">
              <a:rPr lang="en-GB" smtClean="0"/>
              <a:t>05/10/2018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EE06AC-7B50-4A7C-9509-7103241E834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35372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3CFFC5-7ABC-479B-82CD-6328F06288DA}" type="datetimeFigureOut">
              <a:rPr lang="en-GB" smtClean="0"/>
              <a:t>05/10/2018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EE06AC-7B50-4A7C-9509-7103241E834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47748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3CFFC5-7ABC-479B-82CD-6328F06288DA}" type="datetimeFigureOut">
              <a:rPr lang="en-GB" smtClean="0"/>
              <a:t>05/10/2018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EE06AC-7B50-4A7C-9509-7103241E834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900277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7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28.jpeg"/><Relationship Id="rId7" Type="http://schemas.openxmlformats.org/officeDocument/2006/relationships/image" Target="../media/image3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1.png"/><Relationship Id="rId11" Type="http://schemas.openxmlformats.org/officeDocument/2006/relationships/image" Target="../media/image36.jpeg"/><Relationship Id="rId5" Type="http://schemas.openxmlformats.org/officeDocument/2006/relationships/image" Target="../media/image30.png"/><Relationship Id="rId10" Type="http://schemas.openxmlformats.org/officeDocument/2006/relationships/image" Target="../media/image35.jpeg"/><Relationship Id="rId4" Type="http://schemas.openxmlformats.org/officeDocument/2006/relationships/image" Target="../media/image29.png"/><Relationship Id="rId9" Type="http://schemas.openxmlformats.org/officeDocument/2006/relationships/image" Target="../media/image3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50.png"/><Relationship Id="rId4" Type="http://schemas.openxmlformats.org/officeDocument/2006/relationships/image" Target="../media/image49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jpeg"/><Relationship Id="rId3" Type="http://schemas.openxmlformats.org/officeDocument/2006/relationships/hyperlink" Target="https://www.med-gold.eu/" TargetMode="External"/><Relationship Id="rId7" Type="http://schemas.openxmlformats.org/officeDocument/2006/relationships/image" Target="../media/image55.jpe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54.png"/><Relationship Id="rId11" Type="http://schemas.openxmlformats.org/officeDocument/2006/relationships/image" Target="../media/image59.png"/><Relationship Id="rId5" Type="http://schemas.openxmlformats.org/officeDocument/2006/relationships/image" Target="../media/image53.jpeg"/><Relationship Id="rId10" Type="http://schemas.openxmlformats.org/officeDocument/2006/relationships/image" Target="../media/image58.png"/><Relationship Id="rId4" Type="http://schemas.openxmlformats.org/officeDocument/2006/relationships/image" Target="../media/image52.png"/><Relationship Id="rId9" Type="http://schemas.openxmlformats.org/officeDocument/2006/relationships/image" Target="../media/image57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8.jp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1.png"/><Relationship Id="rId4" Type="http://schemas.openxmlformats.org/officeDocument/2006/relationships/image" Target="../media/image10.jp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ctrTitle"/>
          </p:nvPr>
        </p:nvSpPr>
        <p:spPr>
          <a:xfrm>
            <a:off x="5093748" y="1635857"/>
            <a:ext cx="6244710" cy="2998826"/>
          </a:xfrm>
        </p:spPr>
        <p:txBody>
          <a:bodyPr>
            <a:normAutofit/>
          </a:bodyPr>
          <a:lstStyle/>
          <a:p>
            <a:r>
              <a:rPr lang="es-ES" sz="6000" dirty="0" smtClean="0"/>
              <a:t>QUIN TEMPS FARÀ AQUEST HIVERN?</a:t>
            </a:r>
            <a:endParaRPr lang="es-ES" sz="6000" dirty="0"/>
          </a:p>
        </p:txBody>
      </p:sp>
      <p:sp>
        <p:nvSpPr>
          <p:cNvPr id="5" name="Subtítulo 4"/>
          <p:cNvSpPr>
            <a:spLocks noGrp="1"/>
          </p:cNvSpPr>
          <p:nvPr>
            <p:ph type="subTitle" idx="1"/>
          </p:nvPr>
        </p:nvSpPr>
        <p:spPr>
          <a:xfrm>
            <a:off x="6311513" y="4634683"/>
            <a:ext cx="5026945" cy="822742"/>
          </a:xfrm>
        </p:spPr>
        <p:txBody>
          <a:bodyPr/>
          <a:lstStyle/>
          <a:p>
            <a:pPr algn="r"/>
            <a:r>
              <a:rPr lang="es-ES" dirty="0" err="1" smtClean="0"/>
              <a:t>Isadora</a:t>
            </a:r>
            <a:r>
              <a:rPr lang="es-ES" dirty="0" smtClean="0"/>
              <a:t> Jiménez</a:t>
            </a:r>
          </a:p>
          <a:p>
            <a:pPr algn="r"/>
            <a:r>
              <a:rPr lang="es-ES" dirty="0" smtClean="0"/>
              <a:t>Martí Badal</a:t>
            </a:r>
            <a:endParaRPr lang="es-ES" dirty="0"/>
          </a:p>
        </p:txBody>
      </p:sp>
      <p:sp>
        <p:nvSpPr>
          <p:cNvPr id="6" name="Marcador de texto 5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s-ES" dirty="0" smtClean="0"/>
              <a:t>28/09/2018</a:t>
            </a:r>
            <a:endParaRPr lang="es-ES" dirty="0"/>
          </a:p>
        </p:txBody>
      </p:sp>
      <p:sp>
        <p:nvSpPr>
          <p:cNvPr id="7" name="Marcador de texto 6"/>
          <p:cNvSpPr>
            <a:spLocks noGrp="1"/>
          </p:cNvSpPr>
          <p:nvPr>
            <p:ph type="body" sz="quarter" idx="11"/>
          </p:nvPr>
        </p:nvSpPr>
        <p:spPr>
          <a:xfrm>
            <a:off x="4267199" y="5882267"/>
            <a:ext cx="7685315" cy="914370"/>
          </a:xfrm>
        </p:spPr>
        <p:txBody>
          <a:bodyPr>
            <a:noAutofit/>
          </a:bodyPr>
          <a:lstStyle/>
          <a:p>
            <a:r>
              <a:rPr lang="es-ES" dirty="0" err="1" smtClean="0"/>
              <a:t>Matí</a:t>
            </a:r>
            <a:r>
              <a:rPr lang="es-ES" dirty="0" smtClean="0"/>
              <a:t> de la recerca 2018 - INS Joan Salvat </a:t>
            </a:r>
            <a:r>
              <a:rPr lang="es-ES" dirty="0" err="1" smtClean="0"/>
              <a:t>Papasseit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01601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94507" y="1700960"/>
            <a:ext cx="9048750" cy="43815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81672" y="249223"/>
            <a:ext cx="1083374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3200" dirty="0" smtClean="0"/>
              <a:t>SABEM QUE LA TEMPERATURA ES TRANSFEREIX, ENTRE D’ALTRES FORMES, PER </a:t>
            </a:r>
            <a:r>
              <a:rPr lang="ca-ES" sz="3200" b="1" dirty="0" smtClean="0"/>
              <a:t>CONDUCCIÓ</a:t>
            </a:r>
            <a:r>
              <a:rPr lang="ca-ES" sz="3200" dirty="0" smtClean="0"/>
              <a:t>. ÉS A DIR, PER CONTACTE...</a:t>
            </a:r>
            <a:endParaRPr lang="en-GB" sz="3200" dirty="0"/>
          </a:p>
        </p:txBody>
      </p:sp>
    </p:spTree>
    <p:extLst>
      <p:ext uri="{BB962C8B-B14F-4D97-AF65-F5344CB8AC3E}">
        <p14:creationId xmlns:p14="http://schemas.microsoft.com/office/powerpoint/2010/main" val="24764291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30498" y="644080"/>
            <a:ext cx="9763125" cy="559117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09950" y="120860"/>
            <a:ext cx="10153036" cy="523220"/>
          </a:xfrm>
          <a:prstGeom prst="rect">
            <a:avLst/>
          </a:prstGeom>
          <a:solidFill>
            <a:srgbClr val="FFFFFF">
              <a:alpha val="69804"/>
            </a:srgbClr>
          </a:solidFill>
        </p:spPr>
        <p:txBody>
          <a:bodyPr wrap="none" rtlCol="0">
            <a:spAutoFit/>
          </a:bodyPr>
          <a:lstStyle/>
          <a:p>
            <a:r>
              <a:rPr lang="ca-ES" sz="2800" dirty="0" smtClean="0"/>
              <a:t>I QUE EXISTEIXEN ALGUNS PATRONS DE VENT DE CAIRE PLANETARI...</a:t>
            </a:r>
            <a:endParaRPr lang="en-GB" sz="2800" dirty="0"/>
          </a:p>
        </p:txBody>
      </p:sp>
      <p:sp>
        <p:nvSpPr>
          <p:cNvPr id="6" name="Oval 5"/>
          <p:cNvSpPr/>
          <p:nvPr/>
        </p:nvSpPr>
        <p:spPr>
          <a:xfrm>
            <a:off x="1630498" y="3915723"/>
            <a:ext cx="2302525" cy="738130"/>
          </a:xfrm>
          <a:prstGeom prst="ellipse">
            <a:avLst/>
          </a:prstGeom>
          <a:solidFill>
            <a:srgbClr val="FF0000">
              <a:alpha val="20000"/>
            </a:srgbClr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TextBox 6"/>
          <p:cNvSpPr txBox="1"/>
          <p:nvPr/>
        </p:nvSpPr>
        <p:spPr>
          <a:xfrm>
            <a:off x="31760" y="4073104"/>
            <a:ext cx="138390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2400" b="1" dirty="0" smtClean="0">
                <a:solidFill>
                  <a:srgbClr val="FF0000"/>
                </a:solidFill>
              </a:rPr>
              <a:t>ATENCIÓ AQUÍ!!</a:t>
            </a:r>
            <a:endParaRPr lang="en-GB" sz="2400" b="1" dirty="0">
              <a:solidFill>
                <a:srgbClr val="FF0000"/>
              </a:solidFill>
            </a:endParaRPr>
          </a:p>
        </p:txBody>
      </p:sp>
      <p:cxnSp>
        <p:nvCxnSpPr>
          <p:cNvPr id="9" name="Straight Connector 8"/>
          <p:cNvCxnSpPr>
            <a:stCxn id="6" idx="2"/>
          </p:cNvCxnSpPr>
          <p:nvPr/>
        </p:nvCxnSpPr>
        <p:spPr>
          <a:xfrm flipH="1">
            <a:off x="1200838" y="4284788"/>
            <a:ext cx="429660" cy="203815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7586632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2954" y="534489"/>
            <a:ext cx="10315575" cy="5172075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74574" y="275422"/>
            <a:ext cx="718466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a-ES" sz="7200" dirty="0"/>
              <a:t>A</a:t>
            </a:r>
            <a:endParaRPr lang="en-GB" sz="7200" dirty="0"/>
          </a:p>
        </p:txBody>
      </p:sp>
    </p:spTree>
    <p:extLst>
      <p:ext uri="{BB962C8B-B14F-4D97-AF65-F5344CB8AC3E}">
        <p14:creationId xmlns:p14="http://schemas.microsoft.com/office/powerpoint/2010/main" val="222976049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55073" y="397830"/>
            <a:ext cx="10343117" cy="56384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74574" y="275422"/>
            <a:ext cx="686406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a-ES" sz="7200" dirty="0" smtClean="0"/>
              <a:t>B</a:t>
            </a:r>
            <a:endParaRPr lang="en-GB" sz="7200" dirty="0"/>
          </a:p>
        </p:txBody>
      </p:sp>
    </p:spTree>
    <p:extLst>
      <p:ext uri="{BB962C8B-B14F-4D97-AF65-F5344CB8AC3E}">
        <p14:creationId xmlns:p14="http://schemas.microsoft.com/office/powerpoint/2010/main" val="187230267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41513" y="275422"/>
            <a:ext cx="9333123" cy="594986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74574" y="275422"/>
            <a:ext cx="676788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a-ES" sz="7200" dirty="0" smtClean="0"/>
              <a:t>C</a:t>
            </a:r>
            <a:endParaRPr lang="en-GB" sz="7200" dirty="0"/>
          </a:p>
        </p:txBody>
      </p:sp>
    </p:spTree>
    <p:extLst>
      <p:ext uri="{BB962C8B-B14F-4D97-AF65-F5344CB8AC3E}">
        <p14:creationId xmlns:p14="http://schemas.microsoft.com/office/powerpoint/2010/main" val="378924175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476260" y="918431"/>
            <a:ext cx="9650776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4400" b="1" dirty="0" smtClean="0">
                <a:solidFill>
                  <a:schemeClr val="accent5"/>
                </a:solidFill>
              </a:rPr>
              <a:t>EXERCICI</a:t>
            </a:r>
            <a:r>
              <a:rPr lang="ca-ES" sz="4400" dirty="0" smtClean="0">
                <a:solidFill>
                  <a:schemeClr val="accent5"/>
                </a:solidFill>
              </a:rPr>
              <a:t>: QUINS EFECTES PREVEIEU SOBRE LA PENÍNSULA IBÈRICA EN CADA UN DELS CASOS?</a:t>
            </a:r>
            <a:endParaRPr lang="en-GB" sz="4400" dirty="0">
              <a:solidFill>
                <a:schemeClr val="accent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55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4619" r="4840" b="16868"/>
          <a:stretch/>
        </p:blipFill>
        <p:spPr>
          <a:xfrm>
            <a:off x="3947560" y="2847861"/>
            <a:ext cx="7961673" cy="401013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8335" y="198304"/>
            <a:ext cx="3930957" cy="2948218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 flipH="1">
            <a:off x="4373695" y="198304"/>
            <a:ext cx="7116897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ca-ES" sz="3200" b="1" dirty="0" smtClean="0"/>
              <a:t>LA RECOPILACIÓ SISTEMÀTICA DE DADES ATMOSFÈRIQUES I EL SEU ESTUDI HA PERMÈS EL DISSENY DE </a:t>
            </a:r>
            <a:r>
              <a:rPr lang="ca-ES" sz="3200" b="1" dirty="0" smtClean="0">
                <a:solidFill>
                  <a:schemeClr val="accent2"/>
                </a:solidFill>
              </a:rPr>
              <a:t>MODELS CLIMÀTICS</a:t>
            </a:r>
            <a:r>
              <a:rPr lang="ca-ES" sz="3200" b="1" dirty="0" smtClean="0"/>
              <a:t> DEL SISTEMA TERRA </a:t>
            </a:r>
            <a:endParaRPr lang="en-GB" sz="3200" b="1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8335" y="3280274"/>
            <a:ext cx="3325029" cy="24937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779293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3549470" y="246167"/>
            <a:ext cx="9019068" cy="6315997"/>
            <a:chOff x="1871955" y="235150"/>
            <a:chExt cx="9019068" cy="6315997"/>
          </a:xfrm>
        </p:grpSpPr>
        <p:pic>
          <p:nvPicPr>
            <p:cNvPr id="18" name="Picture 2" descr="http://www.cawcr.gov.au/projects/climatechange/images/Long_range_transport_of_aerosols_gases.jpg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1871955" y="399056"/>
              <a:ext cx="2741433" cy="2458587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9" name="Picture 2" descr="am_schematic-1024x768-rev1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03148" y="235150"/>
              <a:ext cx="4587875" cy="36353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20" name="6 Grupo"/>
            <p:cNvGrpSpPr>
              <a:grpSpLocks/>
            </p:cNvGrpSpPr>
            <p:nvPr/>
          </p:nvGrpSpPr>
          <p:grpSpPr bwMode="auto">
            <a:xfrm>
              <a:off x="2354238" y="2562976"/>
              <a:ext cx="3506814" cy="2383607"/>
              <a:chOff x="539750" y="3462338"/>
              <a:chExt cx="4341813" cy="2951162"/>
            </a:xfr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grpSpPr>
          <p:sp>
            <p:nvSpPr>
              <p:cNvPr id="22" name="Rectangle 8"/>
              <p:cNvSpPr>
                <a:spLocks noChangeArrowheads="1"/>
              </p:cNvSpPr>
              <p:nvPr/>
            </p:nvSpPr>
            <p:spPr bwMode="auto">
              <a:xfrm>
                <a:off x="539750" y="3462338"/>
                <a:ext cx="4341813" cy="2951162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rgbClr val="FF2D3C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24" name="Rectangle 8"/>
              <p:cNvSpPr>
                <a:spLocks noChangeArrowheads="1"/>
              </p:cNvSpPr>
              <p:nvPr/>
            </p:nvSpPr>
            <p:spPr bwMode="auto">
              <a:xfrm>
                <a:off x="539750" y="3462338"/>
                <a:ext cx="4341813" cy="2951162"/>
              </a:xfrm>
              <a:prstGeom prst="rect">
                <a:avLst/>
              </a:prstGeom>
              <a:solidFill>
                <a:srgbClr val="FFFFFF"/>
              </a:solidFill>
              <a:ln w="38100">
                <a:solidFill>
                  <a:schemeClr val="accent2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>
                  <a:defRPr/>
                </a:pPr>
                <a:endParaRPr lang="en-GB"/>
              </a:p>
            </p:txBody>
          </p:sp>
          <p:pic>
            <p:nvPicPr>
              <p:cNvPr id="26" name="Picture 9" descr="\frac{\partial u}{\partial t} = \eta v - \frac{\partial \Phi}{\partial x} - c_p \theta \frac{\partial \pi}{\partial x} - z\frac{\partial u}{\partial \sigma} - \frac{\partial (\frac{u^2 + v^2}{2})}{\partial x} "/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27075" y="3605213"/>
                <a:ext cx="3438525" cy="4572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8" name="Picture 10" descr="\frac{\partial v}{\partial t} = -\eta \frac{u}{v} - \frac{\partial \Phi}{\partial y} - c_p \theta \frac{\partial \pi}{\partial y} - z \frac{\partial v}{\partial \sigma} - \frac{\partial (\frac{u^2 + v^2}{2})}{\partial y}"/>
              <p:cNvPicPr>
                <a:picLocks noChangeAspect="1" noChangeArrowheads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27075" y="4157663"/>
                <a:ext cx="3629025" cy="4953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9" name="Picture 11" descr="\frac{\delta T}{\partial t} = \frac{\partial T}{\partial t} + u \frac{\partial T}{\partial x} + v \frac{\partial T}{\partial y} + w \frac{\partial T}{\partial z}"/>
              <p:cNvPicPr>
                <a:picLocks noChangeAspect="1" noChangeArrowheads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27075" y="4749800"/>
                <a:ext cx="2628900" cy="4476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30" name="Picture 12" descr="\frac{\delta W}{\partial t} = u \frac{\partial W}{\partial x} + v \frac{\partial W}{\partial y} + w \frac{\partial W}{\partial z}"/>
              <p:cNvPicPr>
                <a:picLocks noChangeAspect="1" noChangeArrowheads="1"/>
              </p:cNvPicPr>
              <p:nvPr/>
            </p:nvPicPr>
            <p:blipFill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27075" y="5292725"/>
                <a:ext cx="2381250" cy="4476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31" name="Picture 13" descr="\frac{\partial}{\partial t} \frac{\partial p}{\partial \sigma} = u \frac{\partial}{\partial x} x \frac{\partial p}{\partial \sigma} + v \frac{\partial}{\partial y} y \frac{\partial p}{\partial \sigma} + w \frac{\partial}{\partial z} z \frac{\partial p}{\partial \sigma}"/>
              <p:cNvPicPr>
                <a:picLocks noChangeAspect="1" noChangeArrowheads="1"/>
              </p:cNvPicPr>
              <p:nvPr/>
            </p:nvPicPr>
            <p:blipFill>
              <a:blip r:embed="rId9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27075" y="5837238"/>
                <a:ext cx="3295650" cy="4476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grpSp>
          <p:nvGrpSpPr>
            <p:cNvPr id="32" name="16 Grupo"/>
            <p:cNvGrpSpPr>
              <a:grpSpLocks/>
            </p:cNvGrpSpPr>
            <p:nvPr/>
          </p:nvGrpSpPr>
          <p:grpSpPr bwMode="auto">
            <a:xfrm>
              <a:off x="3242670" y="3643200"/>
              <a:ext cx="3518048" cy="2391244"/>
              <a:chOff x="539750" y="3449638"/>
              <a:chExt cx="4341813" cy="2951162"/>
            </a:xfr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grpSpPr>
          <p:sp>
            <p:nvSpPr>
              <p:cNvPr id="38" name="Rectangle 8"/>
              <p:cNvSpPr>
                <a:spLocks noChangeArrowheads="1"/>
              </p:cNvSpPr>
              <p:nvPr/>
            </p:nvSpPr>
            <p:spPr bwMode="auto">
              <a:xfrm>
                <a:off x="539750" y="3449638"/>
                <a:ext cx="4341813" cy="2951162"/>
              </a:xfrm>
              <a:prstGeom prst="rect">
                <a:avLst/>
              </a:prstGeom>
              <a:solidFill>
                <a:srgbClr val="FFFFFF"/>
              </a:solidFill>
              <a:ln w="38100">
                <a:solidFill>
                  <a:schemeClr val="accent2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>
                  <a:defRPr/>
                </a:pPr>
                <a:endParaRPr lang="en-GB"/>
              </a:p>
            </p:txBody>
          </p:sp>
          <p:pic>
            <p:nvPicPr>
              <p:cNvPr id="40" name="Picture 7" descr="TracerCode"/>
              <p:cNvPicPr>
                <a:picLocks noChangeAspect="1" noChangeArrowheads="1"/>
              </p:cNvPicPr>
              <p:nvPr/>
            </p:nvPicPr>
            <p:blipFill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b="18771"/>
              <a:stretch>
                <a:fillRect/>
              </a:stretch>
            </p:blipFill>
            <p:spPr bwMode="auto">
              <a:xfrm>
                <a:off x="611188" y="3600000"/>
                <a:ext cx="4248150" cy="24161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sp>
          <p:nvSpPr>
            <p:cNvPr id="41" name="Line 7"/>
            <p:cNvSpPr>
              <a:spLocks noChangeShapeType="1"/>
            </p:cNvSpPr>
            <p:nvPr/>
          </p:nvSpPr>
          <p:spPr bwMode="auto">
            <a:xfrm rot="188314" flipH="1">
              <a:off x="4897492" y="2004137"/>
              <a:ext cx="2219061" cy="91598"/>
            </a:xfrm>
            <a:prstGeom prst="line">
              <a:avLst/>
            </a:prstGeom>
            <a:noFill/>
            <a:ln w="57150">
              <a:solidFill>
                <a:schemeClr val="accent2"/>
              </a:solidFill>
              <a:round/>
              <a:headEnd/>
              <a:tailEnd type="triangl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42" name="Rectangle 15"/>
            <p:cNvSpPr>
              <a:spLocks noChangeArrowheads="1"/>
            </p:cNvSpPr>
            <p:nvPr/>
          </p:nvSpPr>
          <p:spPr bwMode="auto">
            <a:xfrm rot="18600910">
              <a:off x="7116188" y="2015071"/>
              <a:ext cx="110925" cy="110925"/>
            </a:xfrm>
            <a:prstGeom prst="rect">
              <a:avLst/>
            </a:prstGeom>
            <a:noFill/>
            <a:ln w="38100">
              <a:solidFill>
                <a:schemeClr val="accent2"/>
              </a:solidFill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eaVert" wrap="none" anchor="ctr"/>
            <a:lstStyle/>
            <a:p>
              <a:pPr>
                <a:defRPr/>
              </a:pPr>
              <a:endParaRPr lang="en-GB"/>
            </a:p>
          </p:txBody>
        </p:sp>
        <p:pic>
          <p:nvPicPr>
            <p:cNvPr id="43" name="Picture 22" descr="C:\Users\ijimenez\Dropbox\BSC ES SERVICES COMM\Graphic Resources\BSC\BSC-MareNostrum-C.JPG"/>
            <p:cNvPicPr>
              <a:picLocks noChangeAspect="1" noChangeArrowheads="1"/>
            </p:cNvPicPr>
            <p:nvPr/>
          </p:nvPicPr>
          <p:blipFill rotWithShape="1"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88"/>
            <a:stretch/>
          </p:blipFill>
          <p:spPr bwMode="auto">
            <a:xfrm>
              <a:off x="6007021" y="4163471"/>
              <a:ext cx="3530648" cy="2387676"/>
            </a:xfrm>
            <a:prstGeom prst="rect">
              <a:avLst/>
            </a:prstGeom>
            <a:noFill/>
            <a:ln w="38100">
              <a:solidFill>
                <a:schemeClr val="accent2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1" name="TextBox 20"/>
          <p:cNvSpPr txBox="1"/>
          <p:nvPr/>
        </p:nvSpPr>
        <p:spPr>
          <a:xfrm flipH="1">
            <a:off x="109440" y="296633"/>
            <a:ext cx="3709437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3200" b="1" dirty="0" smtClean="0"/>
              <a:t>ELS MODELS TRANSFORMEN LA FÍSICA ATMOSFÈRICA A LLENGUATGE INFORMÀTIC I LES SIMULACIONS ES FAN EN GRANS </a:t>
            </a:r>
            <a:r>
              <a:rPr lang="ca-ES" sz="3200" b="1" dirty="0" smtClean="0">
                <a:solidFill>
                  <a:schemeClr val="accent2"/>
                </a:solidFill>
              </a:rPr>
              <a:t>SUPERORDINADORS</a:t>
            </a:r>
            <a:endParaRPr lang="en-GB" sz="3200" b="1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1927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7792" y="1090482"/>
            <a:ext cx="8060316" cy="3195080"/>
          </a:xfrm>
          <a:prstGeom prst="rect">
            <a:avLst/>
          </a:prstGeom>
        </p:spPr>
      </p:pic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517792" y="187390"/>
            <a:ext cx="11156415" cy="590931"/>
          </a:xfrm>
          <a:solidFill>
            <a:schemeClr val="accent1">
              <a:lumMod val="40000"/>
              <a:lumOff val="60000"/>
            </a:schemeClr>
          </a:solidFill>
        </p:spPr>
        <p:txBody>
          <a:bodyPr vert="horz" wrap="square" lIns="91440" tIns="45720" rIns="91440" bIns="45720" rtlCol="0" anchor="ctr">
            <a:spAutoFit/>
          </a:bodyPr>
          <a:lstStyle/>
          <a:p>
            <a:pPr>
              <a:spcBef>
                <a:spcPts val="1000"/>
              </a:spcBef>
              <a:buFont typeface="Arial" panose="020B0604020202020204" pitchFamily="34" charset="0"/>
            </a:pPr>
            <a:r>
              <a:rPr lang="ca-ES" sz="3600" dirty="0" smtClean="0">
                <a:solidFill>
                  <a:schemeClr val="accent5">
                    <a:lumMod val="75000"/>
                  </a:schemeClr>
                </a:solidFill>
                <a:latin typeface="+mn-lt"/>
                <a:ea typeface="+mn-ea"/>
                <a:cs typeface="+mn-cs"/>
              </a:rPr>
              <a:t>ELS GRANS SUPERORDINADORS TREBALLEN EN PARAL·LEL</a:t>
            </a:r>
            <a:endParaRPr lang="en-GB" sz="3600" dirty="0">
              <a:solidFill>
                <a:schemeClr val="accent5">
                  <a:lumMod val="75000"/>
                </a:schemeClr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22616" y="1090482"/>
            <a:ext cx="2874473" cy="3834058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74025" y="4369724"/>
            <a:ext cx="4204083" cy="2365827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8722616" y="5177928"/>
            <a:ext cx="2951591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a-ES" sz="2800" b="1" dirty="0" smtClean="0"/>
              <a:t>COM EL </a:t>
            </a:r>
            <a:r>
              <a:rPr lang="ca-ES" sz="2800" b="1" dirty="0" smtClean="0">
                <a:solidFill>
                  <a:schemeClr val="accent2"/>
                </a:solidFill>
              </a:rPr>
              <a:t>MARENOSTRUM 4</a:t>
            </a:r>
            <a:r>
              <a:rPr lang="ca-ES" sz="2800" b="1" dirty="0" smtClean="0"/>
              <a:t> DEL BSC!</a:t>
            </a:r>
            <a:endParaRPr lang="en-GB" sz="2800" b="1" dirty="0"/>
          </a:p>
        </p:txBody>
      </p:sp>
    </p:spTree>
    <p:extLst>
      <p:ext uri="{BB962C8B-B14F-4D97-AF65-F5344CB8AC3E}">
        <p14:creationId xmlns:p14="http://schemas.microsoft.com/office/powerpoint/2010/main" val="191842048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275419" y="187390"/>
            <a:ext cx="11600764" cy="590931"/>
          </a:xfrm>
          <a:solidFill>
            <a:schemeClr val="accent1">
              <a:lumMod val="40000"/>
              <a:lumOff val="60000"/>
            </a:schemeClr>
          </a:solidFill>
        </p:spPr>
        <p:txBody>
          <a:bodyPr vert="horz" wrap="square" lIns="91440" tIns="45720" rIns="91440" bIns="45720" rtlCol="0" anchor="ctr">
            <a:spAutoFit/>
          </a:bodyPr>
          <a:lstStyle/>
          <a:p>
            <a:pPr>
              <a:spcBef>
                <a:spcPts val="1000"/>
              </a:spcBef>
              <a:buFont typeface="Arial" panose="020B0604020202020204" pitchFamily="34" charset="0"/>
            </a:pPr>
            <a:r>
              <a:rPr lang="ca-ES" sz="3600" dirty="0" smtClean="0">
                <a:solidFill>
                  <a:schemeClr val="accent5">
                    <a:lumMod val="75000"/>
                  </a:schemeClr>
                </a:solidFill>
                <a:latin typeface="+mn-lt"/>
                <a:ea typeface="+mn-ea"/>
                <a:cs typeface="+mn-cs"/>
              </a:rPr>
              <a:t>I PER QUÈ ES FAN AQUESTES PREDICCIONS?</a:t>
            </a:r>
            <a:endParaRPr lang="en-GB" sz="3600" dirty="0">
              <a:solidFill>
                <a:schemeClr val="accent5">
                  <a:lumMod val="75000"/>
                </a:schemeClr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l="7198" r="12669"/>
          <a:stretch/>
        </p:blipFill>
        <p:spPr>
          <a:xfrm>
            <a:off x="275418" y="1149426"/>
            <a:ext cx="5519451" cy="229594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03820" y="1149426"/>
            <a:ext cx="5494962" cy="229594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5418" y="3536415"/>
            <a:ext cx="3635984" cy="242439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52986" y="3536415"/>
            <a:ext cx="4666967" cy="2424398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8861537" y="3963784"/>
            <a:ext cx="3116687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a-ES" sz="2400" dirty="0" smtClean="0"/>
              <a:t>AGRICULTURA</a:t>
            </a:r>
          </a:p>
          <a:p>
            <a:r>
              <a:rPr lang="ca-ES" sz="2400" dirty="0" smtClean="0"/>
              <a:t>ENERGIES RENOVABLES</a:t>
            </a:r>
          </a:p>
          <a:p>
            <a:r>
              <a:rPr lang="ca-ES" sz="2400" dirty="0" smtClean="0"/>
              <a:t>GESTORS DE LA XARXA</a:t>
            </a:r>
          </a:p>
          <a:p>
            <a:r>
              <a:rPr lang="ca-ES" sz="2400" dirty="0" smtClean="0"/>
              <a:t>...</a:t>
            </a: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26218951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le 17"/>
          <p:cNvSpPr>
            <a:spLocks noGrp="1"/>
          </p:cNvSpPr>
          <p:nvPr>
            <p:ph type="title"/>
          </p:nvPr>
        </p:nvSpPr>
        <p:spPr>
          <a:xfrm>
            <a:off x="609598" y="414139"/>
            <a:ext cx="10972797" cy="838397"/>
          </a:xfrm>
          <a:solidFill>
            <a:schemeClr val="accent1">
              <a:lumMod val="40000"/>
              <a:lumOff val="60000"/>
            </a:schemeClr>
          </a:solidFill>
        </p:spPr>
        <p:txBody>
          <a:bodyPr vert="horz" lIns="91440" tIns="45720" rIns="91440" bIns="45720" rtlCol="0">
            <a:normAutofit/>
          </a:bodyPr>
          <a:lstStyle/>
          <a:p>
            <a:pPr>
              <a:spcBef>
                <a:spcPts val="1000"/>
              </a:spcBef>
              <a:buFont typeface="Arial" panose="020B0604020202020204" pitchFamily="34" charset="0"/>
            </a:pPr>
            <a:r>
              <a:rPr lang="en-GB" sz="5400" dirty="0">
                <a:solidFill>
                  <a:schemeClr val="accent5">
                    <a:lumMod val="75000"/>
                  </a:schemeClr>
                </a:solidFill>
                <a:latin typeface="+mn-lt"/>
                <a:ea typeface="+mn-ea"/>
                <a:cs typeface="+mn-cs"/>
              </a:rPr>
              <a:t>ES POT PREDIR EL FUTUR?</a:t>
            </a:r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90594" y="1328736"/>
            <a:ext cx="4810803" cy="48108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51792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37243" y="3345095"/>
            <a:ext cx="5207306" cy="33686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90494" y="1950429"/>
            <a:ext cx="5860571" cy="22164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590" y="220340"/>
            <a:ext cx="4682627" cy="206934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TextBox 6"/>
          <p:cNvSpPr txBox="1"/>
          <p:nvPr/>
        </p:nvSpPr>
        <p:spPr>
          <a:xfrm>
            <a:off x="4935557" y="392887"/>
            <a:ext cx="677537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2800" dirty="0" smtClean="0"/>
              <a:t>ELS USUARIS FINALS NO SEMPRE TENEN EL CONEIXEMENT TÈCNIC PER INTERPRETAR LES DADES CLIMÀTIQUES... </a:t>
            </a:r>
            <a:endParaRPr lang="en-GB" sz="2800" dirty="0"/>
          </a:p>
        </p:txBody>
      </p:sp>
      <p:sp>
        <p:nvSpPr>
          <p:cNvPr id="8" name="TextBox 7"/>
          <p:cNvSpPr txBox="1"/>
          <p:nvPr/>
        </p:nvSpPr>
        <p:spPr>
          <a:xfrm>
            <a:off x="165253" y="4336901"/>
            <a:ext cx="566267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2800" dirty="0" smtClean="0"/>
              <a:t>UN </a:t>
            </a:r>
            <a:r>
              <a:rPr lang="ca-ES" sz="2800" b="1" dirty="0" smtClean="0">
                <a:solidFill>
                  <a:schemeClr val="accent2"/>
                </a:solidFill>
              </a:rPr>
              <a:t>EQUIP MULTIDISCIPLINAR </a:t>
            </a:r>
            <a:r>
              <a:rPr lang="ca-ES" sz="2800" dirty="0" smtClean="0"/>
              <a:t>LES TRANSFORMA EN </a:t>
            </a:r>
            <a:r>
              <a:rPr lang="ca-ES" sz="2800" b="1" dirty="0" smtClean="0"/>
              <a:t>SERVEIS CLIMÀTICS </a:t>
            </a:r>
            <a:r>
              <a:rPr lang="ca-ES" sz="2800" dirty="0" smtClean="0"/>
              <a:t>ADAPTATS ALS USUARIS.</a:t>
            </a:r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290792720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/>
          <p:cNvGrpSpPr/>
          <p:nvPr/>
        </p:nvGrpSpPr>
        <p:grpSpPr>
          <a:xfrm>
            <a:off x="222173" y="96433"/>
            <a:ext cx="3404820" cy="6053769"/>
            <a:chOff x="7812795" y="504057"/>
            <a:chExt cx="3404820" cy="6053769"/>
          </a:xfrm>
        </p:grpSpPr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812795" y="504057"/>
              <a:ext cx="3404820" cy="6053769"/>
            </a:xfrm>
            <a:prstGeom prst="rect">
              <a:avLst/>
            </a:prstGeom>
            <a:ln w="12700">
              <a:solidFill>
                <a:schemeClr val="tx1"/>
              </a:solidFill>
            </a:ln>
          </p:spPr>
        </p:pic>
        <p:sp>
          <p:nvSpPr>
            <p:cNvPr id="11" name="TextBox 10"/>
            <p:cNvSpPr txBox="1"/>
            <p:nvPr/>
          </p:nvSpPr>
          <p:spPr>
            <a:xfrm>
              <a:off x="8670275" y="683046"/>
              <a:ext cx="1399101" cy="307777"/>
            </a:xfrm>
            <a:prstGeom prst="rect">
              <a:avLst/>
            </a:prstGeom>
            <a:solidFill>
              <a:srgbClr val="FFFFFF"/>
            </a:solidFill>
          </p:spPr>
          <p:txBody>
            <a:bodyPr wrap="none" rtlCol="0">
              <a:spAutoFit/>
            </a:bodyPr>
            <a:lstStyle/>
            <a:p>
              <a:r>
                <a:rPr lang="ca-ES" sz="1400" b="1" dirty="0" smtClean="0"/>
                <a:t>Climate Services</a:t>
              </a:r>
              <a:endParaRPr lang="en-GB" sz="1400" b="1" dirty="0"/>
            </a:p>
          </p:txBody>
        </p:sp>
        <p:grpSp>
          <p:nvGrpSpPr>
            <p:cNvPr id="38" name="Group 37"/>
            <p:cNvGrpSpPr/>
            <p:nvPr/>
          </p:nvGrpSpPr>
          <p:grpSpPr>
            <a:xfrm>
              <a:off x="7812795" y="1045559"/>
              <a:ext cx="3404820" cy="5140289"/>
              <a:chOff x="3291596" y="718389"/>
              <a:chExt cx="3404820" cy="5140289"/>
            </a:xfrm>
          </p:grpSpPr>
          <p:pic>
            <p:nvPicPr>
              <p:cNvPr id="9" name="Picture 8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3291596" y="718389"/>
                <a:ext cx="3404820" cy="5140289"/>
              </a:xfrm>
              <a:prstGeom prst="rect">
                <a:avLst/>
              </a:prstGeom>
            </p:spPr>
          </p:pic>
          <p:sp>
            <p:nvSpPr>
              <p:cNvPr id="13" name="Rounded Rectangle 12"/>
              <p:cNvSpPr/>
              <p:nvPr/>
            </p:nvSpPr>
            <p:spPr>
              <a:xfrm>
                <a:off x="4260993" y="4766840"/>
                <a:ext cx="2302304" cy="958468"/>
              </a:xfrm>
              <a:prstGeom prst="roundRect">
                <a:avLst>
                  <a:gd name="adj" fmla="val 6322"/>
                </a:avLst>
              </a:prstGeom>
              <a:solidFill>
                <a:srgbClr val="DCF8C6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pic>
            <p:nvPicPr>
              <p:cNvPr id="15" name="Picture 14"/>
              <p:cNvPicPr>
                <a:picLocks noChangeAspect="1"/>
              </p:cNvPicPr>
              <p:nvPr/>
            </p:nvPicPr>
            <p:blipFill>
              <a:blip r:embed="rId4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tretch>
                <a:fillRect/>
              </a:stretch>
            </p:blipFill>
            <p:spPr>
              <a:xfrm>
                <a:off x="6167854" y="5394800"/>
                <a:ext cx="406459" cy="228633"/>
              </a:xfrm>
              <a:prstGeom prst="rect">
                <a:avLst/>
              </a:prstGeom>
            </p:spPr>
          </p:pic>
          <p:grpSp>
            <p:nvGrpSpPr>
              <p:cNvPr id="32" name="Group 31"/>
              <p:cNvGrpSpPr/>
              <p:nvPr/>
            </p:nvGrpSpPr>
            <p:grpSpPr>
              <a:xfrm>
                <a:off x="3398696" y="851024"/>
                <a:ext cx="2392167" cy="1264213"/>
                <a:chOff x="3398696" y="851024"/>
                <a:chExt cx="2112489" cy="1264213"/>
              </a:xfrm>
            </p:grpSpPr>
            <p:grpSp>
              <p:nvGrpSpPr>
                <p:cNvPr id="17" name="Group 16"/>
                <p:cNvGrpSpPr/>
                <p:nvPr/>
              </p:nvGrpSpPr>
              <p:grpSpPr>
                <a:xfrm>
                  <a:off x="3398696" y="851024"/>
                  <a:ext cx="2112489" cy="1264213"/>
                  <a:chOff x="3398696" y="851024"/>
                  <a:chExt cx="2112489" cy="1264213"/>
                </a:xfrm>
              </p:grpSpPr>
              <p:sp>
                <p:nvSpPr>
                  <p:cNvPr id="14" name="Rounded Rectangle 13"/>
                  <p:cNvSpPr/>
                  <p:nvPr/>
                </p:nvSpPr>
                <p:spPr>
                  <a:xfrm>
                    <a:off x="3398696" y="851024"/>
                    <a:ext cx="2080356" cy="1264213"/>
                  </a:xfrm>
                  <a:prstGeom prst="roundRect">
                    <a:avLst>
                      <a:gd name="adj" fmla="val 6322"/>
                    </a:avLst>
                  </a:prstGeom>
                  <a:solidFill>
                    <a:schemeClr val="bg1"/>
                  </a:solidFill>
                  <a:ln>
                    <a:noFill/>
                  </a:ln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  <p:sp>
                <p:nvSpPr>
                  <p:cNvPr id="12" name="TextBox 11"/>
                  <p:cNvSpPr txBox="1"/>
                  <p:nvPr/>
                </p:nvSpPr>
                <p:spPr>
                  <a:xfrm>
                    <a:off x="3417980" y="1207122"/>
                    <a:ext cx="2093205" cy="830997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ca-ES" sz="1600" dirty="0" smtClean="0"/>
                      <a:t>Què tal serà la propera temporada de la ceba blanca?</a:t>
                    </a:r>
                    <a:endParaRPr lang="en-GB" sz="1600" dirty="0"/>
                  </a:p>
                </p:txBody>
              </p:sp>
              <p:sp>
                <p:nvSpPr>
                  <p:cNvPr id="16" name="TextBox 15"/>
                  <p:cNvSpPr txBox="1"/>
                  <p:nvPr/>
                </p:nvSpPr>
                <p:spPr>
                  <a:xfrm>
                    <a:off x="3417979" y="896885"/>
                    <a:ext cx="1354203" cy="338554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ca-ES" sz="1600" b="1" dirty="0" smtClean="0">
                        <a:solidFill>
                          <a:srgbClr val="00B0F0"/>
                        </a:solidFill>
                      </a:rPr>
                      <a:t>Josep de l’Hort</a:t>
                    </a:r>
                    <a:endParaRPr lang="en-GB" sz="1600" b="1" dirty="0">
                      <a:solidFill>
                        <a:srgbClr val="00B0F0"/>
                      </a:solidFill>
                    </a:endParaRPr>
                  </a:p>
                </p:txBody>
              </p:sp>
            </p:grpSp>
            <p:sp>
              <p:nvSpPr>
                <p:cNvPr id="22" name="TextBox 21"/>
                <p:cNvSpPr txBox="1"/>
                <p:nvPr/>
              </p:nvSpPr>
              <p:spPr>
                <a:xfrm>
                  <a:off x="4922452" y="1817583"/>
                  <a:ext cx="540533" cy="276999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ca-ES" sz="1200" dirty="0" smtClean="0">
                      <a:solidFill>
                        <a:schemeClr val="bg1">
                          <a:lumMod val="75000"/>
                        </a:schemeClr>
                      </a:solidFill>
                    </a:rPr>
                    <a:t>10:23</a:t>
                  </a:r>
                  <a:endParaRPr lang="en-GB" sz="1200" dirty="0">
                    <a:solidFill>
                      <a:schemeClr val="bg1">
                        <a:lumMod val="75000"/>
                      </a:schemeClr>
                    </a:solidFill>
                  </a:endParaRPr>
                </a:p>
              </p:txBody>
            </p:sp>
          </p:grpSp>
          <p:grpSp>
            <p:nvGrpSpPr>
              <p:cNvPr id="33" name="Group 32"/>
              <p:cNvGrpSpPr/>
              <p:nvPr/>
            </p:nvGrpSpPr>
            <p:grpSpPr>
              <a:xfrm>
                <a:off x="3382629" y="2195513"/>
                <a:ext cx="2355780" cy="1745133"/>
                <a:chOff x="3382629" y="2272632"/>
                <a:chExt cx="2080356" cy="1745133"/>
              </a:xfrm>
            </p:grpSpPr>
            <p:grpSp>
              <p:nvGrpSpPr>
                <p:cNvPr id="18" name="Group 17"/>
                <p:cNvGrpSpPr/>
                <p:nvPr/>
              </p:nvGrpSpPr>
              <p:grpSpPr>
                <a:xfrm>
                  <a:off x="3382629" y="2272632"/>
                  <a:ext cx="2080356" cy="1745133"/>
                  <a:chOff x="3398696" y="851025"/>
                  <a:chExt cx="2080356" cy="1473666"/>
                </a:xfrm>
              </p:grpSpPr>
              <p:sp>
                <p:nvSpPr>
                  <p:cNvPr id="19" name="Rounded Rectangle 18"/>
                  <p:cNvSpPr/>
                  <p:nvPr/>
                </p:nvSpPr>
                <p:spPr>
                  <a:xfrm>
                    <a:off x="3398696" y="851025"/>
                    <a:ext cx="2080356" cy="1295449"/>
                  </a:xfrm>
                  <a:prstGeom prst="roundRect">
                    <a:avLst>
                      <a:gd name="adj" fmla="val 6322"/>
                    </a:avLst>
                  </a:prstGeom>
                  <a:solidFill>
                    <a:schemeClr val="bg1"/>
                  </a:solidFill>
                  <a:ln>
                    <a:noFill/>
                  </a:ln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  <p:sp>
                <p:nvSpPr>
                  <p:cNvPr id="20" name="TextBox 19"/>
                  <p:cNvSpPr txBox="1"/>
                  <p:nvPr/>
                </p:nvSpPr>
                <p:spPr>
                  <a:xfrm>
                    <a:off x="3417981" y="1207122"/>
                    <a:ext cx="1908924" cy="1117569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ca-ES" sz="1600" dirty="0" smtClean="0"/>
                      <a:t>S’espera una precipitació per sota de la mitjana amb p=0.67 i un skill de 0.4</a:t>
                    </a:r>
                    <a:endParaRPr lang="en-GB" sz="1600" dirty="0"/>
                  </a:p>
                </p:txBody>
              </p:sp>
              <p:sp>
                <p:nvSpPr>
                  <p:cNvPr id="21" name="TextBox 20"/>
                  <p:cNvSpPr txBox="1"/>
                  <p:nvPr/>
                </p:nvSpPr>
                <p:spPr>
                  <a:xfrm>
                    <a:off x="3417980" y="896885"/>
                    <a:ext cx="1368391" cy="338554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ca-ES" sz="1600" b="1" dirty="0" smtClean="0">
                        <a:solidFill>
                          <a:srgbClr val="FFC000"/>
                        </a:solidFill>
                      </a:rPr>
                      <a:t>Llorenç (BSC)</a:t>
                    </a:r>
                    <a:endParaRPr lang="en-GB" sz="1600" b="1" dirty="0">
                      <a:solidFill>
                        <a:srgbClr val="FFC000"/>
                      </a:solidFill>
                    </a:endParaRPr>
                  </a:p>
                </p:txBody>
              </p:sp>
            </p:grpSp>
            <p:sp>
              <p:nvSpPr>
                <p:cNvPr id="23" name="TextBox 22"/>
                <p:cNvSpPr txBox="1"/>
                <p:nvPr/>
              </p:nvSpPr>
              <p:spPr>
                <a:xfrm>
                  <a:off x="4922452" y="3506353"/>
                  <a:ext cx="540533" cy="276999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ca-ES" sz="1200" dirty="0" smtClean="0">
                      <a:solidFill>
                        <a:schemeClr val="bg1">
                          <a:lumMod val="75000"/>
                        </a:schemeClr>
                      </a:solidFill>
                    </a:rPr>
                    <a:t>10:34</a:t>
                  </a:r>
                  <a:endParaRPr lang="en-GB" sz="1200" dirty="0">
                    <a:solidFill>
                      <a:schemeClr val="bg1">
                        <a:lumMod val="75000"/>
                      </a:schemeClr>
                    </a:solidFill>
                  </a:endParaRPr>
                </a:p>
              </p:txBody>
            </p:sp>
          </p:grpSp>
          <p:grpSp>
            <p:nvGrpSpPr>
              <p:cNvPr id="34" name="Group 33"/>
              <p:cNvGrpSpPr/>
              <p:nvPr/>
            </p:nvGrpSpPr>
            <p:grpSpPr>
              <a:xfrm>
                <a:off x="3372212" y="3803972"/>
                <a:ext cx="2367576" cy="863295"/>
                <a:chOff x="3372212" y="4200584"/>
                <a:chExt cx="2090773" cy="863295"/>
              </a:xfrm>
            </p:grpSpPr>
            <p:grpSp>
              <p:nvGrpSpPr>
                <p:cNvPr id="24" name="Group 23"/>
                <p:cNvGrpSpPr/>
                <p:nvPr/>
              </p:nvGrpSpPr>
              <p:grpSpPr>
                <a:xfrm>
                  <a:off x="3372212" y="4200584"/>
                  <a:ext cx="2080356" cy="863295"/>
                  <a:chOff x="3398696" y="851024"/>
                  <a:chExt cx="2080356" cy="863295"/>
                </a:xfrm>
              </p:grpSpPr>
              <p:sp>
                <p:nvSpPr>
                  <p:cNvPr id="25" name="Rounded Rectangle 24"/>
                  <p:cNvSpPr/>
                  <p:nvPr/>
                </p:nvSpPr>
                <p:spPr>
                  <a:xfrm>
                    <a:off x="3398696" y="851024"/>
                    <a:ext cx="2080356" cy="863295"/>
                  </a:xfrm>
                  <a:prstGeom prst="roundRect">
                    <a:avLst>
                      <a:gd name="adj" fmla="val 17852"/>
                    </a:avLst>
                  </a:prstGeom>
                  <a:solidFill>
                    <a:schemeClr val="bg1"/>
                  </a:solidFill>
                  <a:ln>
                    <a:noFill/>
                  </a:ln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  <p:sp>
                <p:nvSpPr>
                  <p:cNvPr id="27" name="TextBox 26"/>
                  <p:cNvSpPr txBox="1"/>
                  <p:nvPr/>
                </p:nvSpPr>
                <p:spPr>
                  <a:xfrm>
                    <a:off x="3417979" y="896885"/>
                    <a:ext cx="1377590" cy="338554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ca-ES" sz="1600" b="1" dirty="0" smtClean="0">
                        <a:solidFill>
                          <a:srgbClr val="00B0F0"/>
                        </a:solidFill>
                      </a:rPr>
                      <a:t>Josep de l’Hort</a:t>
                    </a:r>
                    <a:endParaRPr lang="en-GB" sz="1600" b="1" dirty="0">
                      <a:solidFill>
                        <a:srgbClr val="00B0F0"/>
                      </a:solidFill>
                    </a:endParaRPr>
                  </a:p>
                </p:txBody>
              </p:sp>
            </p:grpSp>
            <p:sp>
              <p:nvSpPr>
                <p:cNvPr id="28" name="TextBox 27"/>
                <p:cNvSpPr txBox="1"/>
                <p:nvPr/>
              </p:nvSpPr>
              <p:spPr>
                <a:xfrm>
                  <a:off x="4922452" y="4763634"/>
                  <a:ext cx="540533" cy="276999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ca-ES" sz="1200" dirty="0" smtClean="0">
                      <a:solidFill>
                        <a:schemeClr val="bg1">
                          <a:lumMod val="75000"/>
                        </a:schemeClr>
                      </a:solidFill>
                    </a:rPr>
                    <a:t>10:36</a:t>
                  </a:r>
                  <a:endParaRPr lang="en-GB" sz="1200" dirty="0">
                    <a:solidFill>
                      <a:schemeClr val="bg1">
                        <a:lumMod val="75000"/>
                      </a:schemeClr>
                    </a:solidFill>
                  </a:endParaRPr>
                </a:p>
              </p:txBody>
            </p:sp>
          </p:grpSp>
          <p:pic>
            <p:nvPicPr>
              <p:cNvPr id="29" name="Picture 28"/>
              <p:cNvPicPr>
                <a:picLocks noChangeAspect="1"/>
              </p:cNvPicPr>
              <p:nvPr/>
            </p:nvPicPr>
            <p:blipFill rotWithShape="1">
              <a:blip r:embed="rId5">
                <a:clrChange>
                  <a:clrFrom>
                    <a:srgbClr val="EBEFF2"/>
                  </a:clrFrom>
                  <a:clrTo>
                    <a:srgbClr val="EBEFF2">
                      <a:alpha val="0"/>
                    </a:srgbClr>
                  </a:clrTo>
                </a:clrChange>
              </a:blip>
              <a:srcRect l="63438" r="25145" b="78119"/>
              <a:stretch/>
            </p:blipFill>
            <p:spPr>
              <a:xfrm>
                <a:off x="3488672" y="4157690"/>
                <a:ext cx="374573" cy="374597"/>
              </a:xfrm>
              <a:prstGeom prst="rect">
                <a:avLst/>
              </a:prstGeom>
            </p:spPr>
          </p:pic>
          <p:pic>
            <p:nvPicPr>
              <p:cNvPr id="30" name="Picture 29"/>
              <p:cNvPicPr>
                <a:picLocks noChangeAspect="1"/>
              </p:cNvPicPr>
              <p:nvPr/>
            </p:nvPicPr>
            <p:blipFill rotWithShape="1">
              <a:blip r:embed="rId5">
                <a:clrChange>
                  <a:clrFrom>
                    <a:srgbClr val="EBEFF2"/>
                  </a:clrFrom>
                  <a:clrTo>
                    <a:srgbClr val="EBEFF2">
                      <a:alpha val="0"/>
                    </a:srgbClr>
                  </a:clrTo>
                </a:clrChange>
              </a:blip>
              <a:srcRect l="63438" r="25145" b="78119"/>
              <a:stretch/>
            </p:blipFill>
            <p:spPr>
              <a:xfrm>
                <a:off x="3886420" y="4157690"/>
                <a:ext cx="374573" cy="374597"/>
              </a:xfrm>
              <a:prstGeom prst="rect">
                <a:avLst/>
              </a:prstGeom>
            </p:spPr>
          </p:pic>
          <p:pic>
            <p:nvPicPr>
              <p:cNvPr id="31" name="Picture 30"/>
              <p:cNvPicPr>
                <a:picLocks noChangeAspect="1"/>
              </p:cNvPicPr>
              <p:nvPr/>
            </p:nvPicPr>
            <p:blipFill rotWithShape="1">
              <a:blip r:embed="rId5">
                <a:clrChange>
                  <a:clrFrom>
                    <a:srgbClr val="EBEFF2"/>
                  </a:clrFrom>
                  <a:clrTo>
                    <a:srgbClr val="EBEFF2">
                      <a:alpha val="0"/>
                    </a:srgbClr>
                  </a:clrTo>
                </a:clrChange>
              </a:blip>
              <a:srcRect l="63438" r="25145" b="78119"/>
              <a:stretch/>
            </p:blipFill>
            <p:spPr>
              <a:xfrm>
                <a:off x="4260993" y="4157690"/>
                <a:ext cx="374573" cy="374597"/>
              </a:xfrm>
              <a:prstGeom prst="rect">
                <a:avLst/>
              </a:prstGeom>
            </p:spPr>
          </p:pic>
          <p:sp>
            <p:nvSpPr>
              <p:cNvPr id="35" name="TextBox 34"/>
              <p:cNvSpPr txBox="1"/>
              <p:nvPr/>
            </p:nvSpPr>
            <p:spPr>
              <a:xfrm>
                <a:off x="4239746" y="4766840"/>
                <a:ext cx="1257665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ca-ES" sz="1600" b="1" dirty="0" smtClean="0">
                    <a:solidFill>
                      <a:schemeClr val="accent2"/>
                    </a:solidFill>
                  </a:rPr>
                  <a:t>Marta (BSC)</a:t>
                </a:r>
                <a:endParaRPr lang="en-GB" sz="1600" b="1" dirty="0">
                  <a:solidFill>
                    <a:schemeClr val="accent2"/>
                  </a:solidFill>
                </a:endParaRPr>
              </a:p>
            </p:txBody>
          </p:sp>
          <p:sp>
            <p:nvSpPr>
              <p:cNvPr id="36" name="TextBox 35"/>
              <p:cNvSpPr txBox="1"/>
              <p:nvPr/>
            </p:nvSpPr>
            <p:spPr>
              <a:xfrm>
                <a:off x="4252510" y="5108890"/>
                <a:ext cx="2126162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ca-ES" sz="1600" dirty="0" smtClean="0"/>
                  <a:t>La collita estarà cap al 70% segurament</a:t>
                </a:r>
                <a:endParaRPr lang="en-GB" sz="1600" dirty="0"/>
              </a:p>
            </p:txBody>
          </p:sp>
          <p:sp>
            <p:nvSpPr>
              <p:cNvPr id="37" name="TextBox 36"/>
              <p:cNvSpPr txBox="1"/>
              <p:nvPr/>
            </p:nvSpPr>
            <p:spPr>
              <a:xfrm>
                <a:off x="5722730" y="5395448"/>
                <a:ext cx="540533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ca-ES" sz="1200" dirty="0" smtClean="0">
                    <a:solidFill>
                      <a:schemeClr val="bg1">
                        <a:lumMod val="75000"/>
                      </a:schemeClr>
                    </a:solidFill>
                  </a:rPr>
                  <a:t>10:41</a:t>
                </a:r>
                <a:endParaRPr lang="en-GB" sz="1200" dirty="0">
                  <a:solidFill>
                    <a:schemeClr val="bg1">
                      <a:lumMod val="75000"/>
                    </a:schemeClr>
                  </a:solidFill>
                </a:endParaRPr>
              </a:p>
            </p:txBody>
          </p:sp>
        </p:grpSp>
      </p:grpSp>
      <p:sp>
        <p:nvSpPr>
          <p:cNvPr id="40" name="TextBox 39"/>
          <p:cNvSpPr txBox="1"/>
          <p:nvPr/>
        </p:nvSpPr>
        <p:spPr>
          <a:xfrm>
            <a:off x="3873906" y="293210"/>
            <a:ext cx="812480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2800" dirty="0" smtClean="0"/>
              <a:t>TRANSFORMAR LES DADES CLIMÀTIQUES EN </a:t>
            </a:r>
            <a:r>
              <a:rPr lang="ca-ES" sz="2800" b="1" dirty="0" smtClean="0">
                <a:solidFill>
                  <a:schemeClr val="accent2"/>
                </a:solidFill>
              </a:rPr>
              <a:t>EXPRESSIONS MÉS RELLEVANTS </a:t>
            </a:r>
            <a:r>
              <a:rPr lang="ca-ES" sz="2800" dirty="0" smtClean="0"/>
              <a:t>PER ALS USUARIS ÉS UN VALOR AFEGIT DEL SERVEI.</a:t>
            </a:r>
            <a:endParaRPr lang="en-GB" sz="2800" dirty="0"/>
          </a:p>
        </p:txBody>
      </p:sp>
      <p:sp>
        <p:nvSpPr>
          <p:cNvPr id="41" name="TextBox 40"/>
          <p:cNvSpPr txBox="1"/>
          <p:nvPr/>
        </p:nvSpPr>
        <p:spPr>
          <a:xfrm>
            <a:off x="3891779" y="2074127"/>
            <a:ext cx="24925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a-ES" dirty="0" smtClean="0"/>
              <a:t>TEMPERATURA MITJANA</a:t>
            </a:r>
            <a:endParaRPr lang="en-GB" dirty="0"/>
          </a:p>
        </p:txBody>
      </p:sp>
      <p:sp>
        <p:nvSpPr>
          <p:cNvPr id="42" name="TextBox 41"/>
          <p:cNvSpPr txBox="1"/>
          <p:nvPr/>
        </p:nvSpPr>
        <p:spPr>
          <a:xfrm>
            <a:off x="7482878" y="2074127"/>
            <a:ext cx="43597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a-ES" dirty="0" smtClean="0"/>
              <a:t>IMPACTE SOBRE EL CREIXEMENT DEL CULTIU</a:t>
            </a:r>
            <a:endParaRPr lang="en-GB" dirty="0"/>
          </a:p>
        </p:txBody>
      </p:sp>
      <p:sp>
        <p:nvSpPr>
          <p:cNvPr id="43" name="TextBox 42"/>
          <p:cNvSpPr txBox="1"/>
          <p:nvPr/>
        </p:nvSpPr>
        <p:spPr>
          <a:xfrm>
            <a:off x="3891779" y="2689064"/>
            <a:ext cx="23519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a-ES" dirty="0" smtClean="0"/>
              <a:t>PRECIPITACIÓ MITJANA</a:t>
            </a:r>
            <a:endParaRPr lang="en-GB" dirty="0"/>
          </a:p>
        </p:txBody>
      </p:sp>
      <p:sp>
        <p:nvSpPr>
          <p:cNvPr id="44" name="TextBox 43"/>
          <p:cNvSpPr txBox="1"/>
          <p:nvPr/>
        </p:nvSpPr>
        <p:spPr>
          <a:xfrm>
            <a:off x="7482878" y="2689064"/>
            <a:ext cx="29455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a-ES" dirty="0" smtClean="0"/>
              <a:t>DESPESA ANUAL EN REGADIU</a:t>
            </a:r>
            <a:endParaRPr lang="en-GB" dirty="0"/>
          </a:p>
        </p:txBody>
      </p:sp>
      <p:sp>
        <p:nvSpPr>
          <p:cNvPr id="45" name="TextBox 44"/>
          <p:cNvSpPr txBox="1"/>
          <p:nvPr/>
        </p:nvSpPr>
        <p:spPr>
          <a:xfrm>
            <a:off x="3891779" y="3304001"/>
            <a:ext cx="27253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a-ES" dirty="0" smtClean="0"/>
              <a:t>TEMPERATURES EXTREMES</a:t>
            </a:r>
            <a:endParaRPr lang="en-GB" dirty="0"/>
          </a:p>
        </p:txBody>
      </p:sp>
      <p:sp>
        <p:nvSpPr>
          <p:cNvPr id="46" name="TextBox 45"/>
          <p:cNvSpPr txBox="1"/>
          <p:nvPr/>
        </p:nvSpPr>
        <p:spPr>
          <a:xfrm>
            <a:off x="7482878" y="3304001"/>
            <a:ext cx="45358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a-ES" dirty="0" smtClean="0"/>
              <a:t>DESPESA EXTRA EN CALEFACCIÓ O AIRE COND.</a:t>
            </a:r>
            <a:endParaRPr lang="en-GB" dirty="0"/>
          </a:p>
        </p:txBody>
      </p:sp>
      <p:sp>
        <p:nvSpPr>
          <p:cNvPr id="47" name="TextBox 46"/>
          <p:cNvSpPr txBox="1"/>
          <p:nvPr/>
        </p:nvSpPr>
        <p:spPr>
          <a:xfrm>
            <a:off x="3891779" y="3918938"/>
            <a:ext cx="26264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a-ES" dirty="0" smtClean="0"/>
              <a:t>TEMPERATURA I HUMITAT</a:t>
            </a:r>
            <a:endParaRPr lang="en-GB" dirty="0"/>
          </a:p>
        </p:txBody>
      </p:sp>
      <p:sp>
        <p:nvSpPr>
          <p:cNvPr id="48" name="TextBox 47"/>
          <p:cNvSpPr txBox="1"/>
          <p:nvPr/>
        </p:nvSpPr>
        <p:spPr>
          <a:xfrm>
            <a:off x="7482878" y="3918938"/>
            <a:ext cx="38379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a-ES" dirty="0" smtClean="0"/>
              <a:t>CONTRACTACIÓ CONTROL DE PLAGUES</a:t>
            </a:r>
            <a:endParaRPr lang="en-GB" dirty="0"/>
          </a:p>
        </p:txBody>
      </p:sp>
      <p:sp>
        <p:nvSpPr>
          <p:cNvPr id="49" name="Right Arrow 48"/>
          <p:cNvSpPr/>
          <p:nvPr/>
        </p:nvSpPr>
        <p:spPr>
          <a:xfrm>
            <a:off x="6673779" y="2064029"/>
            <a:ext cx="519640" cy="367386"/>
          </a:xfrm>
          <a:prstGeom prst="rightArrow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0" name="Right Arrow 49"/>
          <p:cNvSpPr/>
          <p:nvPr/>
        </p:nvSpPr>
        <p:spPr>
          <a:xfrm>
            <a:off x="6673779" y="2698409"/>
            <a:ext cx="519640" cy="367386"/>
          </a:xfrm>
          <a:prstGeom prst="rightArrow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1" name="Right Arrow 50"/>
          <p:cNvSpPr/>
          <p:nvPr/>
        </p:nvSpPr>
        <p:spPr>
          <a:xfrm>
            <a:off x="6673779" y="3305947"/>
            <a:ext cx="519640" cy="367386"/>
          </a:xfrm>
          <a:prstGeom prst="rightArrow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2" name="Right Arrow 51"/>
          <p:cNvSpPr/>
          <p:nvPr/>
        </p:nvSpPr>
        <p:spPr>
          <a:xfrm>
            <a:off x="6673779" y="3919182"/>
            <a:ext cx="519640" cy="367386"/>
          </a:xfrm>
          <a:prstGeom prst="rightArrow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6374378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12233" y="334537"/>
            <a:ext cx="11374245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2400" dirty="0" smtClean="0"/>
              <a:t>AL </a:t>
            </a:r>
            <a:r>
              <a:rPr lang="ca-ES" sz="2800" b="1" dirty="0" smtClean="0"/>
              <a:t>GRUP DE SERVEIS CLIMÀTICS </a:t>
            </a:r>
            <a:r>
              <a:rPr lang="ca-ES" sz="2400" dirty="0" smtClean="0"/>
              <a:t>DEL BSC PARTICIPEM EN PROJECTES INTERNACIONALS PER TAL DE FER REALITAT AQUEST OBJECTIU: </a:t>
            </a:r>
            <a:r>
              <a:rPr lang="ca-ES" sz="2400" dirty="0" smtClean="0">
                <a:solidFill>
                  <a:schemeClr val="accent2"/>
                </a:solidFill>
              </a:rPr>
              <a:t>APORTAR PREDICTIBILITAT ALS SECTORS MÉS VULNERABLES AL CLIMA PER FER-LOS MÉS </a:t>
            </a:r>
            <a:r>
              <a:rPr lang="ca-ES" sz="2400" b="1" dirty="0" smtClean="0">
                <a:solidFill>
                  <a:schemeClr val="accent2"/>
                </a:solidFill>
              </a:rPr>
              <a:t>RESILIENTS</a:t>
            </a:r>
            <a:r>
              <a:rPr lang="ca-ES" sz="2400" dirty="0" smtClean="0">
                <a:solidFill>
                  <a:schemeClr val="accent2"/>
                </a:solidFill>
              </a:rPr>
              <a:t> AL CANVI CLIMÀTIC.</a:t>
            </a:r>
            <a:endParaRPr lang="en-GB" sz="2400" dirty="0">
              <a:solidFill>
                <a:schemeClr val="accent2"/>
              </a:solidFill>
            </a:endParaRPr>
          </a:p>
        </p:txBody>
      </p:sp>
      <p:pic>
        <p:nvPicPr>
          <p:cNvPr id="5" name="Picture 4" descr="VISCA - Vineyards Integrated Smart Climate Application"/>
          <p:cNvPicPr>
            <a:picLocks noChangeAspect="1" noChangeArrowheads="1"/>
          </p:cNvPicPr>
          <p:nvPr/>
        </p:nvPicPr>
        <p:blipFill rotWithShape="1">
          <a:blip r:embed="rId2" cstate="print"/>
          <a:srcRect r="19218"/>
          <a:stretch/>
        </p:blipFill>
        <p:spPr bwMode="auto">
          <a:xfrm>
            <a:off x="3332762" y="3446854"/>
            <a:ext cx="2593568" cy="1593581"/>
          </a:xfrm>
          <a:prstGeom prst="rect">
            <a:avLst/>
          </a:prstGeom>
          <a:noFill/>
        </p:spPr>
      </p:pic>
      <p:pic>
        <p:nvPicPr>
          <p:cNvPr id="6" name="Picture 6" descr="MED-GOLD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394248" y="2390663"/>
            <a:ext cx="2550012" cy="1301027"/>
          </a:xfrm>
          <a:prstGeom prst="rect">
            <a:avLst/>
          </a:prstGeom>
          <a:noFill/>
        </p:spPr>
      </p:pic>
      <p:pic>
        <p:nvPicPr>
          <p:cNvPr id="7" name="Picture 2" descr="https://upload.wikimedia.org/wikipedia/en/d/db/Joint_Research_Centre_%28European_Commission%29_%28logo%29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7246" y="4292084"/>
            <a:ext cx="1749389" cy="7483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2 Imagen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6912" y="2316777"/>
            <a:ext cx="2684728" cy="963069"/>
          </a:xfrm>
          <a:prstGeom prst="rect">
            <a:avLst/>
          </a:prstGeom>
        </p:spPr>
      </p:pic>
      <p:pic>
        <p:nvPicPr>
          <p:cNvPr id="9" name="Picture 1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4292" y="2295673"/>
            <a:ext cx="3081263" cy="5918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pic>
        <p:nvPicPr>
          <p:cNvPr id="10" name="Picture 12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96970" y="4149068"/>
            <a:ext cx="2231262" cy="8089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6" t="17971" r="80558" b="67435"/>
          <a:stretch/>
        </p:blipFill>
        <p:spPr bwMode="auto">
          <a:xfrm>
            <a:off x="5828401" y="3447279"/>
            <a:ext cx="1619579" cy="7105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extBox 1"/>
          <p:cNvSpPr txBox="1"/>
          <p:nvPr/>
        </p:nvSpPr>
        <p:spPr>
          <a:xfrm>
            <a:off x="5887375" y="4496982"/>
            <a:ext cx="225383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>
                <a:solidFill>
                  <a:srgbClr val="9C092F"/>
                </a:solidFill>
                <a:latin typeface="Arial Black" panose="020B0A04020102020204" pitchFamily="34" charset="0"/>
              </a:rPr>
              <a:t>Clim4Energy</a:t>
            </a:r>
          </a:p>
        </p:txBody>
      </p:sp>
      <p:pic>
        <p:nvPicPr>
          <p:cNvPr id="13" name="Picture 4" descr="http://www.bsc.es/ess/resilience/assets/resilience_transp.png"/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594" t="15531" b="18616"/>
          <a:stretch/>
        </p:blipFill>
        <p:spPr bwMode="auto">
          <a:xfrm>
            <a:off x="7586998" y="3075524"/>
            <a:ext cx="2508557" cy="8855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461AA90A-6250-4772-8B21-505C20ED392F}"/>
              </a:ext>
            </a:extLst>
          </p:cNvPr>
          <p:cNvSpPr/>
          <p:nvPr/>
        </p:nvSpPr>
        <p:spPr>
          <a:xfrm>
            <a:off x="1095313" y="5869291"/>
            <a:ext cx="3389073" cy="7848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588508">
              <a:defRPr/>
            </a:pPr>
            <a:r>
              <a:rPr lang="en-GB" sz="900" i="1" dirty="0" smtClean="0">
                <a:latin typeface="Arial" panose="020B0604020202020204" pitchFamily="34" charset="0"/>
                <a:ea typeface="Ebrima" panose="02000000000000000000" pitchFamily="2" charset="0"/>
                <a:cs typeface="Arial" panose="020B0604020202020204" pitchFamily="34" charset="0"/>
              </a:rPr>
              <a:t>S2S4E project has received </a:t>
            </a:r>
            <a:r>
              <a:rPr lang="en-GB" sz="900" i="1" dirty="0">
                <a:latin typeface="Arial" panose="020B0604020202020204" pitchFamily="34" charset="0"/>
                <a:ea typeface="Ebrima" panose="02000000000000000000" pitchFamily="2" charset="0"/>
                <a:cs typeface="Arial" panose="020B0604020202020204" pitchFamily="34" charset="0"/>
              </a:rPr>
              <a:t>funding from the Horizon 2020 programme under grant agreement </a:t>
            </a:r>
            <a:r>
              <a:rPr lang="fr-FR" sz="900" i="1" dirty="0" smtClean="0">
                <a:latin typeface="Arial" panose="020B0604020202020204" pitchFamily="34" charset="0"/>
                <a:ea typeface="Ebrima" panose="02000000000000000000" pitchFamily="2" charset="0"/>
                <a:cs typeface="Arial" panose="020B0604020202020204" pitchFamily="34" charset="0"/>
              </a:rPr>
              <a:t>n° 776787</a:t>
            </a:r>
            <a:r>
              <a:rPr lang="fr-FR" sz="900" i="1" dirty="0">
                <a:latin typeface="Arial" panose="020B0604020202020204" pitchFamily="34" charset="0"/>
                <a:ea typeface="Ebrima" panose="02000000000000000000" pitchFamily="2" charset="0"/>
                <a:cs typeface="Arial" panose="020B0604020202020204" pitchFamily="34" charset="0"/>
              </a:rPr>
              <a:t>. </a:t>
            </a:r>
            <a:r>
              <a:rPr lang="en-US" sz="900" i="1" dirty="0">
                <a:latin typeface="Arial" panose="020B0604020202020204" pitchFamily="34" charset="0"/>
                <a:ea typeface="Ebrima" panose="02000000000000000000" pitchFamily="2" charset="0"/>
                <a:cs typeface="Arial" panose="020B0604020202020204" pitchFamily="34" charset="0"/>
              </a:rPr>
              <a:t>The content of this factsheet reflects only the author’s view.</a:t>
            </a:r>
            <a:r>
              <a:rPr lang="fr-FR" sz="900" i="1" dirty="0">
                <a:latin typeface="Arial" panose="020B0604020202020204" pitchFamily="34" charset="0"/>
                <a:ea typeface="Ebrima" panose="02000000000000000000" pitchFamily="2" charset="0"/>
                <a:cs typeface="Arial" panose="020B0604020202020204" pitchFamily="34" charset="0"/>
              </a:rPr>
              <a:t> </a:t>
            </a:r>
            <a:r>
              <a:rPr lang="en-US" sz="900" i="1" dirty="0">
                <a:latin typeface="Arial" panose="020B0604020202020204" pitchFamily="34" charset="0"/>
                <a:ea typeface="Ebrima" panose="02000000000000000000" pitchFamily="2" charset="0"/>
                <a:cs typeface="Arial" panose="020B0604020202020204" pitchFamily="34" charset="0"/>
              </a:rPr>
              <a:t>The European Commission is not responsible for any use that may be made of the information it contains.</a:t>
            </a:r>
            <a:endParaRPr lang="fr-FR" sz="900" i="1" dirty="0">
              <a:latin typeface="Arial" panose="020B0604020202020204" pitchFamily="34" charset="0"/>
              <a:ea typeface="Ebrima" panose="02000000000000000000" pitchFamily="2" charset="0"/>
              <a:cs typeface="Arial" panose="020B0604020202020204" pitchFamily="34" charset="0"/>
            </a:endParaRPr>
          </a:p>
        </p:txBody>
      </p:sp>
      <p:pic>
        <p:nvPicPr>
          <p:cNvPr id="16" name="Image 8">
            <a:extLst>
              <a:ext uri="{FF2B5EF4-FFF2-40B4-BE49-F238E27FC236}">
                <a16:creationId xmlns:a16="http://schemas.microsoft.com/office/drawing/2014/main" id="{9E787E95-B563-4B08-97F6-881D17714230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641" y="5985066"/>
            <a:ext cx="830128" cy="553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1710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280665" y="2965068"/>
            <a:ext cx="9764485" cy="1200329"/>
          </a:xfrm>
        </p:spPr>
        <p:txBody>
          <a:bodyPr>
            <a:spAutoFit/>
          </a:bodyPr>
          <a:lstStyle/>
          <a:p>
            <a:r>
              <a:rPr lang="ca-ES" dirty="0"/>
              <a:t>http://ess.bsc.es/</a:t>
            </a:r>
            <a:r>
              <a:rPr lang="ca-ES" dirty="0" smtClean="0"/>
              <a:t/>
            </a:r>
            <a:br>
              <a:rPr lang="ca-ES" dirty="0" smtClean="0"/>
            </a:br>
            <a:r>
              <a:rPr lang="ca-ES" dirty="0" smtClean="0"/>
              <a:t>info-services-es@bsc.es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39636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9365" y="246242"/>
            <a:ext cx="3600000" cy="5708243"/>
          </a:xfrm>
          <a:solidFill>
            <a:schemeClr val="accent1">
              <a:lumMod val="40000"/>
              <a:lumOff val="60000"/>
            </a:schemeClr>
          </a:solidFill>
        </p:spPr>
        <p:txBody>
          <a:bodyPr/>
          <a:lstStyle/>
          <a:p>
            <a:pPr marL="0" indent="0" algn="ctr">
              <a:buNone/>
            </a:pPr>
            <a:r>
              <a:rPr lang="en-GB" dirty="0" smtClean="0">
                <a:solidFill>
                  <a:schemeClr val="accent5">
                    <a:lumMod val="75000"/>
                  </a:schemeClr>
                </a:solidFill>
              </a:rPr>
              <a:t>D’AQUÍ A 5 MINUTS SERAN LES T+5’</a:t>
            </a:r>
          </a:p>
          <a:p>
            <a:pPr marL="0" indent="0" algn="ctr">
              <a:buNone/>
            </a:pPr>
            <a:endParaRPr lang="ca-ES" dirty="0">
              <a:solidFill>
                <a:schemeClr val="accent5">
                  <a:lumMod val="75000"/>
                </a:schemeClr>
              </a:solidFill>
            </a:endParaRPr>
          </a:p>
          <a:p>
            <a:pPr marL="0" indent="0" algn="ctr">
              <a:buNone/>
            </a:pPr>
            <a:endParaRPr lang="ca-ES" dirty="0" smtClean="0">
              <a:solidFill>
                <a:schemeClr val="accent5">
                  <a:lumMod val="75000"/>
                </a:schemeClr>
              </a:solidFill>
            </a:endParaRPr>
          </a:p>
          <a:p>
            <a:pPr marL="0" indent="0" algn="ctr">
              <a:buNone/>
            </a:pPr>
            <a:endParaRPr lang="ca-ES" dirty="0">
              <a:solidFill>
                <a:schemeClr val="accent5">
                  <a:lumMod val="75000"/>
                </a:schemeClr>
              </a:solidFill>
            </a:endParaRPr>
          </a:p>
          <a:p>
            <a:pPr marL="0" indent="0" algn="ctr">
              <a:buNone/>
            </a:pPr>
            <a:endParaRPr lang="ca-ES" dirty="0" smtClean="0">
              <a:solidFill>
                <a:schemeClr val="accent5">
                  <a:lumMod val="75000"/>
                </a:schemeClr>
              </a:solidFill>
            </a:endParaRPr>
          </a:p>
          <a:p>
            <a:pPr marL="0" indent="0" algn="ctr">
              <a:buNone/>
            </a:pPr>
            <a:endParaRPr lang="ca-ES" dirty="0">
              <a:solidFill>
                <a:schemeClr val="accent5">
                  <a:lumMod val="75000"/>
                </a:schemeClr>
              </a:solidFill>
            </a:endParaRPr>
          </a:p>
          <a:p>
            <a:pPr marL="0" indent="0" algn="ctr">
              <a:buNone/>
            </a:pPr>
            <a:endParaRPr lang="ca-ES" dirty="0" smtClean="0">
              <a:solidFill>
                <a:schemeClr val="accent5">
                  <a:lumMod val="75000"/>
                </a:schemeClr>
              </a:solidFill>
            </a:endParaRPr>
          </a:p>
          <a:p>
            <a:pPr marL="0" indent="0" algn="ctr">
              <a:buNone/>
            </a:pPr>
            <a:endParaRPr lang="ca-ES" dirty="0">
              <a:solidFill>
                <a:schemeClr val="accent5">
                  <a:lumMod val="75000"/>
                </a:schemeClr>
              </a:solidFill>
            </a:endParaRPr>
          </a:p>
          <a:p>
            <a:pPr marL="0" indent="0" algn="ctr">
              <a:buNone/>
            </a:pPr>
            <a:endParaRPr lang="ca-ES" dirty="0" smtClean="0">
              <a:solidFill>
                <a:schemeClr val="accent5">
                  <a:lumMod val="75000"/>
                </a:schemeClr>
              </a:solidFill>
            </a:endParaRPr>
          </a:p>
          <a:p>
            <a:pPr marL="0" indent="0" algn="ctr">
              <a:buNone/>
            </a:pPr>
            <a:r>
              <a:rPr lang="ca-ES" dirty="0" smtClean="0">
                <a:solidFill>
                  <a:schemeClr val="accent5">
                    <a:lumMod val="75000"/>
                  </a:schemeClr>
                </a:solidFill>
              </a:rPr>
              <a:t>EL PAS DEL TEMPS</a:t>
            </a:r>
            <a:endParaRPr lang="en-GB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235764" y="246243"/>
            <a:ext cx="3600000" cy="570824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indent="0" algn="ctr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>
                <a:solidFill>
                  <a:schemeClr val="accent5">
                    <a:lumMod val="75000"/>
                  </a:schemeClr>
                </a:solidFill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en-GB" dirty="0" smtClean="0"/>
              <a:t>AVUI </a:t>
            </a:r>
            <a:r>
              <a:rPr lang="en-GB" dirty="0"/>
              <a:t>FARAN “EL GRAN GATSBY” A </a:t>
            </a:r>
            <a:r>
              <a:rPr lang="en-GB" dirty="0" smtClean="0"/>
              <a:t>TV3</a:t>
            </a:r>
          </a:p>
          <a:p>
            <a:endParaRPr lang="ca-ES" dirty="0"/>
          </a:p>
          <a:p>
            <a:endParaRPr lang="ca-ES" dirty="0" smtClean="0"/>
          </a:p>
          <a:p>
            <a:endParaRPr lang="ca-ES" dirty="0"/>
          </a:p>
          <a:p>
            <a:endParaRPr lang="ca-ES" dirty="0" smtClean="0"/>
          </a:p>
          <a:p>
            <a:endParaRPr lang="ca-ES" dirty="0"/>
          </a:p>
          <a:p>
            <a:endParaRPr lang="ca-ES" dirty="0" smtClean="0"/>
          </a:p>
          <a:p>
            <a:endParaRPr lang="ca-ES" dirty="0"/>
          </a:p>
          <a:p>
            <a:endParaRPr lang="ca-ES" dirty="0" smtClean="0"/>
          </a:p>
          <a:p>
            <a:r>
              <a:rPr lang="ca-ES" dirty="0" smtClean="0"/>
              <a:t>LA PROGRAMACIÓ</a:t>
            </a:r>
            <a:endParaRPr lang="en-GB" dirty="0"/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8102163" y="246243"/>
            <a:ext cx="3600000" cy="570824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defPPr>
              <a:defRPr lang="en-US"/>
            </a:defPPr>
            <a:lvl1pPr indent="0" algn="ctr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>
                <a:solidFill>
                  <a:schemeClr val="accent5">
                    <a:lumMod val="75000"/>
                  </a:schemeClr>
                </a:solidFill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ca-ES" dirty="0" smtClean="0"/>
              <a:t>3 ALUMNES NO SUPEREN CMC AL JUNY</a:t>
            </a:r>
            <a:endParaRPr lang="en-GB" dirty="0" smtClean="0"/>
          </a:p>
          <a:p>
            <a:endParaRPr lang="ca-ES" dirty="0"/>
          </a:p>
          <a:p>
            <a:endParaRPr lang="ca-ES" dirty="0" smtClean="0"/>
          </a:p>
          <a:p>
            <a:endParaRPr lang="ca-ES" dirty="0"/>
          </a:p>
          <a:p>
            <a:endParaRPr lang="ca-ES" dirty="0" smtClean="0"/>
          </a:p>
          <a:p>
            <a:endParaRPr lang="ca-ES" dirty="0"/>
          </a:p>
          <a:p>
            <a:endParaRPr lang="ca-ES" dirty="0" smtClean="0"/>
          </a:p>
          <a:p>
            <a:endParaRPr lang="ca-ES" dirty="0"/>
          </a:p>
          <a:p>
            <a:endParaRPr lang="ca-ES" dirty="0" smtClean="0"/>
          </a:p>
          <a:p>
            <a:r>
              <a:rPr lang="ca-ES" dirty="0" smtClean="0"/>
              <a:t>ESTADÍSTICA ANUAL</a:t>
            </a:r>
            <a:endParaRPr lang="en-GB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1825" r="98540">
                        <a14:foregroundMark x1="34307" y1="3438" x2="34307" y2="3438"/>
                        <a14:foregroundMark x1="39781" y1="2188" x2="39781" y2="2188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80401" y="1240972"/>
            <a:ext cx="2609850" cy="30480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32504" y="1240972"/>
            <a:ext cx="2057747" cy="30480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369365" y="4528457"/>
            <a:ext cx="11332798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800" b="1" dirty="0" smtClean="0"/>
              <a:t>ELEMENTS DE PREDICTIBILITAT</a:t>
            </a:r>
            <a:endParaRPr lang="en-GB" sz="2800" b="1" dirty="0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86392" y="1241002"/>
            <a:ext cx="2031980" cy="30479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4392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Content Placeholder 2"/>
          <p:cNvSpPr txBox="1">
            <a:spLocks/>
          </p:cNvSpPr>
          <p:nvPr/>
        </p:nvSpPr>
        <p:spPr>
          <a:xfrm>
            <a:off x="8102163" y="246243"/>
            <a:ext cx="3600000" cy="570824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vert="horz" lIns="91440" tIns="45720" rIns="91440" bIns="45720" rtlCol="0">
            <a:noAutofit/>
          </a:bodyPr>
          <a:lstStyle>
            <a:defPPr>
              <a:defRPr lang="en-US"/>
            </a:defPPr>
            <a:lvl1pPr indent="0" algn="ctr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>
                <a:solidFill>
                  <a:schemeClr val="accent5">
                    <a:lumMod val="75000"/>
                  </a:schemeClr>
                </a:solidFill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en-GB" dirty="0" smtClean="0"/>
              <a:t>L</a:t>
            </a:r>
            <a:r>
              <a:rPr lang="ca-ES" dirty="0" smtClean="0"/>
              <a:t>’</a:t>
            </a:r>
            <a:r>
              <a:rPr lang="en-GB" dirty="0" smtClean="0"/>
              <a:t>HIVERN </a:t>
            </a:r>
            <a:r>
              <a:rPr lang="en-GB" dirty="0"/>
              <a:t>SERÀ MÉS CÀLID DEL </a:t>
            </a:r>
            <a:r>
              <a:rPr lang="en-GB" dirty="0" smtClean="0"/>
              <a:t>NORMAL</a:t>
            </a:r>
          </a:p>
          <a:p>
            <a:endParaRPr lang="ca-ES" dirty="0"/>
          </a:p>
          <a:p>
            <a:endParaRPr lang="ca-ES" dirty="0" smtClean="0"/>
          </a:p>
          <a:p>
            <a:endParaRPr lang="ca-ES" dirty="0"/>
          </a:p>
          <a:p>
            <a:endParaRPr lang="ca-ES" dirty="0" smtClean="0"/>
          </a:p>
          <a:p>
            <a:endParaRPr lang="ca-ES" dirty="0"/>
          </a:p>
          <a:p>
            <a:endParaRPr lang="ca-ES" dirty="0" smtClean="0"/>
          </a:p>
          <a:p>
            <a:endParaRPr lang="ca-ES" dirty="0"/>
          </a:p>
          <a:p>
            <a:endParaRPr lang="ca-ES" dirty="0" smtClean="0"/>
          </a:p>
          <a:p>
            <a:r>
              <a:rPr lang="ca-ES" sz="2000" dirty="0" smtClean="0"/>
              <a:t>CONEIXEMENT DELS PATRONS CLIMÀTICS I LA SEVA VARIACIÓ</a:t>
            </a:r>
            <a:endParaRPr lang="en-GB" sz="2000" dirty="0"/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52250" y="1240972"/>
            <a:ext cx="1753482" cy="3048000"/>
          </a:xfrm>
          <a:prstGeom prst="rect">
            <a:avLst/>
          </a:prstGeom>
        </p:spPr>
      </p:pic>
      <p:sp>
        <p:nvSpPr>
          <p:cNvPr id="19" name="Content Placeholder 2"/>
          <p:cNvSpPr>
            <a:spLocks noGrp="1"/>
          </p:cNvSpPr>
          <p:nvPr>
            <p:ph idx="1"/>
          </p:nvPr>
        </p:nvSpPr>
        <p:spPr>
          <a:xfrm>
            <a:off x="369365" y="246242"/>
            <a:ext cx="3600000" cy="5708243"/>
          </a:xfrm>
          <a:solidFill>
            <a:schemeClr val="accent1">
              <a:lumMod val="40000"/>
              <a:lumOff val="60000"/>
            </a:schemeClr>
          </a:solidFill>
        </p:spPr>
        <p:txBody>
          <a:bodyPr/>
          <a:lstStyle/>
          <a:p>
            <a:pPr marL="0" indent="0" algn="ctr">
              <a:buNone/>
            </a:pPr>
            <a:r>
              <a:rPr lang="en-GB" dirty="0" smtClean="0">
                <a:solidFill>
                  <a:schemeClr val="accent5">
                    <a:lumMod val="75000"/>
                  </a:schemeClr>
                </a:solidFill>
              </a:rPr>
              <a:t>AQUEST MIGDIA FARÀ SOL</a:t>
            </a:r>
          </a:p>
          <a:p>
            <a:pPr marL="0" indent="0" algn="ctr">
              <a:buNone/>
            </a:pPr>
            <a:endParaRPr lang="ca-ES" dirty="0">
              <a:solidFill>
                <a:schemeClr val="accent5">
                  <a:lumMod val="75000"/>
                </a:schemeClr>
              </a:solidFill>
            </a:endParaRPr>
          </a:p>
          <a:p>
            <a:pPr marL="0" indent="0" algn="ctr">
              <a:buNone/>
            </a:pPr>
            <a:endParaRPr lang="ca-ES" dirty="0" smtClean="0">
              <a:solidFill>
                <a:schemeClr val="accent5">
                  <a:lumMod val="75000"/>
                </a:schemeClr>
              </a:solidFill>
            </a:endParaRPr>
          </a:p>
          <a:p>
            <a:pPr marL="0" indent="0" algn="ctr">
              <a:buNone/>
            </a:pPr>
            <a:endParaRPr lang="ca-ES" dirty="0">
              <a:solidFill>
                <a:schemeClr val="accent5">
                  <a:lumMod val="75000"/>
                </a:schemeClr>
              </a:solidFill>
            </a:endParaRPr>
          </a:p>
          <a:p>
            <a:pPr marL="0" indent="0" algn="ctr">
              <a:buNone/>
            </a:pPr>
            <a:endParaRPr lang="ca-ES" dirty="0" smtClean="0">
              <a:solidFill>
                <a:schemeClr val="accent5">
                  <a:lumMod val="75000"/>
                </a:schemeClr>
              </a:solidFill>
            </a:endParaRPr>
          </a:p>
          <a:p>
            <a:pPr marL="0" indent="0" algn="ctr">
              <a:buNone/>
            </a:pPr>
            <a:endParaRPr lang="ca-ES" dirty="0">
              <a:solidFill>
                <a:schemeClr val="accent5">
                  <a:lumMod val="75000"/>
                </a:schemeClr>
              </a:solidFill>
            </a:endParaRPr>
          </a:p>
          <a:p>
            <a:pPr marL="0" indent="0" algn="ctr">
              <a:buNone/>
            </a:pPr>
            <a:endParaRPr lang="ca-ES" dirty="0" smtClean="0">
              <a:solidFill>
                <a:schemeClr val="accent5">
                  <a:lumMod val="75000"/>
                </a:schemeClr>
              </a:solidFill>
            </a:endParaRPr>
          </a:p>
          <a:p>
            <a:pPr marL="0" indent="0" algn="ctr">
              <a:buNone/>
            </a:pPr>
            <a:endParaRPr lang="ca-ES" dirty="0">
              <a:solidFill>
                <a:schemeClr val="accent5">
                  <a:lumMod val="75000"/>
                </a:schemeClr>
              </a:solidFill>
            </a:endParaRPr>
          </a:p>
          <a:p>
            <a:pPr marL="0" indent="0" algn="ctr">
              <a:buNone/>
            </a:pPr>
            <a:endParaRPr lang="ca-ES" dirty="0" smtClean="0">
              <a:solidFill>
                <a:schemeClr val="accent5">
                  <a:lumMod val="75000"/>
                </a:schemeClr>
              </a:solidFill>
            </a:endParaRPr>
          </a:p>
          <a:p>
            <a:pPr marL="0" indent="0" algn="ctr">
              <a:buNone/>
            </a:pPr>
            <a:r>
              <a:rPr lang="ca-ES" dirty="0" smtClean="0">
                <a:solidFill>
                  <a:schemeClr val="accent5">
                    <a:lumMod val="75000"/>
                  </a:schemeClr>
                </a:solidFill>
              </a:rPr>
              <a:t>CONDICIONS ACTUALS</a:t>
            </a:r>
            <a:endParaRPr lang="en-GB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20" name="Content Placeholder 2"/>
          <p:cNvSpPr txBox="1">
            <a:spLocks/>
          </p:cNvSpPr>
          <p:nvPr/>
        </p:nvSpPr>
        <p:spPr>
          <a:xfrm>
            <a:off x="4235764" y="246243"/>
            <a:ext cx="3600000" cy="570824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vert="horz" lIns="91440" tIns="45720" rIns="91440" bIns="45720" rtlCol="0">
            <a:noAutofit/>
          </a:bodyPr>
          <a:lstStyle>
            <a:lvl1pPr indent="0" algn="ctr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>
                <a:solidFill>
                  <a:schemeClr val="accent5">
                    <a:lumMod val="75000"/>
                  </a:schemeClr>
                </a:solidFill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en-GB" dirty="0" smtClean="0"/>
              <a:t>PLOURÀ EL PROPER CAP DE SETMANA</a:t>
            </a:r>
          </a:p>
          <a:p>
            <a:endParaRPr lang="ca-ES" dirty="0"/>
          </a:p>
          <a:p>
            <a:endParaRPr lang="ca-ES" dirty="0" smtClean="0"/>
          </a:p>
          <a:p>
            <a:endParaRPr lang="ca-ES" dirty="0"/>
          </a:p>
          <a:p>
            <a:endParaRPr lang="ca-ES" dirty="0" smtClean="0"/>
          </a:p>
          <a:p>
            <a:endParaRPr lang="ca-ES" dirty="0"/>
          </a:p>
          <a:p>
            <a:endParaRPr lang="ca-ES" dirty="0" smtClean="0"/>
          </a:p>
          <a:p>
            <a:endParaRPr lang="ca-ES" dirty="0" smtClean="0"/>
          </a:p>
          <a:p>
            <a:endParaRPr lang="ca-ES" dirty="0"/>
          </a:p>
          <a:p>
            <a:r>
              <a:rPr lang="ca-ES" sz="2000" dirty="0" smtClean="0"/>
              <a:t>PREDICCIÓ DEL MOVIMENT DE LES MASSES D’AIRE ACTUALS</a:t>
            </a:r>
            <a:endParaRPr lang="en-GB" sz="2000" dirty="0"/>
          </a:p>
        </p:txBody>
      </p:sp>
      <p:sp>
        <p:nvSpPr>
          <p:cNvPr id="26" name="TextBox 25"/>
          <p:cNvSpPr txBox="1"/>
          <p:nvPr/>
        </p:nvSpPr>
        <p:spPr>
          <a:xfrm>
            <a:off x="369365" y="4528457"/>
            <a:ext cx="11332798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800" b="1" dirty="0" smtClean="0"/>
              <a:t>ELEMENTS DE PREDICTIBILITAT</a:t>
            </a:r>
            <a:endParaRPr lang="en-GB" sz="2800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46" r="14212"/>
          <a:stretch/>
        </p:blipFill>
        <p:spPr>
          <a:xfrm>
            <a:off x="1018102" y="1240972"/>
            <a:ext cx="2302525" cy="30480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5"/>
          <a:srcRect l="26592" t="19910" r="41770" b="11255"/>
          <a:stretch/>
        </p:blipFill>
        <p:spPr>
          <a:xfrm>
            <a:off x="4737598" y="1240972"/>
            <a:ext cx="2596332" cy="3053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0894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2877" y="245617"/>
            <a:ext cx="11149069" cy="1421928"/>
          </a:xfrm>
          <a:solidFill>
            <a:schemeClr val="accent1">
              <a:lumMod val="40000"/>
              <a:lumOff val="60000"/>
            </a:schemeClr>
          </a:solidFill>
        </p:spPr>
        <p:txBody>
          <a:bodyPr vert="horz" wrap="square" lIns="91440" tIns="45720" rIns="91440" bIns="45720" rtlCol="0" anchor="ctr">
            <a:spAutoFit/>
          </a:bodyPr>
          <a:lstStyle/>
          <a:p>
            <a:pPr>
              <a:spcBef>
                <a:spcPts val="1000"/>
              </a:spcBef>
              <a:buFont typeface="Arial" panose="020B0604020202020204" pitchFamily="34" charset="0"/>
            </a:pPr>
            <a:r>
              <a:rPr lang="ca-ES" sz="4800" dirty="0">
                <a:solidFill>
                  <a:schemeClr val="accent5">
                    <a:lumMod val="75000"/>
                  </a:schemeClr>
                </a:solidFill>
                <a:latin typeface="+mn-lt"/>
                <a:ea typeface="+mn-ea"/>
                <a:cs typeface="+mn-cs"/>
              </a:rPr>
              <a:t>EL TEMPS (METEO) I EL CLIMA NO SÓN GENS EL MATEIX</a:t>
            </a:r>
            <a:endParaRPr lang="en-GB" sz="4800" dirty="0">
              <a:solidFill>
                <a:schemeClr val="accent5">
                  <a:lumMod val="75000"/>
                </a:schemeClr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08486" y="1777742"/>
            <a:ext cx="7277849" cy="4303568"/>
          </a:xfrm>
          <a:prstGeom prst="rect">
            <a:avLst/>
          </a:prstGeom>
        </p:spPr>
      </p:pic>
      <p:sp>
        <p:nvSpPr>
          <p:cNvPr id="6" name="Oval Callout 5"/>
          <p:cNvSpPr/>
          <p:nvPr/>
        </p:nvSpPr>
        <p:spPr>
          <a:xfrm>
            <a:off x="143219" y="1858355"/>
            <a:ext cx="3227942" cy="1983036"/>
          </a:xfrm>
          <a:prstGeom prst="wedgeEllipseCallout">
            <a:avLst>
              <a:gd name="adj1" fmla="val 48110"/>
              <a:gd name="adj2" fmla="val 46945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a-ES" sz="2400" dirty="0" smtClean="0">
                <a:solidFill>
                  <a:schemeClr val="accent5">
                    <a:lumMod val="75000"/>
                  </a:schemeClr>
                </a:solidFill>
              </a:rPr>
              <a:t>CONDICIONS </a:t>
            </a:r>
            <a:r>
              <a:rPr lang="ca-ES" sz="2000" dirty="0" smtClean="0">
                <a:solidFill>
                  <a:schemeClr val="accent5">
                    <a:lumMod val="75000"/>
                  </a:schemeClr>
                </a:solidFill>
              </a:rPr>
              <a:t>ATOMOSFÈRIQUES</a:t>
            </a:r>
            <a:r>
              <a:rPr lang="ca-ES" sz="2400" dirty="0" smtClean="0">
                <a:solidFill>
                  <a:schemeClr val="accent5">
                    <a:lumMod val="75000"/>
                  </a:schemeClr>
                </a:solidFill>
              </a:rPr>
              <a:t> ACTUALS I A CURT TERMINI</a:t>
            </a:r>
            <a:endParaRPr lang="en-GB" sz="2400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7" name="Oval Callout 6"/>
          <p:cNvSpPr/>
          <p:nvPr/>
        </p:nvSpPr>
        <p:spPr>
          <a:xfrm>
            <a:off x="8780443" y="4693184"/>
            <a:ext cx="3227942" cy="1983036"/>
          </a:xfrm>
          <a:prstGeom prst="wedgeEllipseCallout">
            <a:avLst>
              <a:gd name="adj1" fmla="val -53597"/>
              <a:gd name="adj2" fmla="val -54722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a-ES" sz="2000" dirty="0" smtClean="0">
                <a:solidFill>
                  <a:schemeClr val="accent5">
                    <a:lumMod val="75000"/>
                  </a:schemeClr>
                </a:solidFill>
              </a:rPr>
              <a:t>CONDICIONS DOMINANTS DEL TEMPS A LLARG TERMINI SOBRE UNA REGIÓ</a:t>
            </a:r>
            <a:endParaRPr lang="en-GB" sz="2000" dirty="0">
              <a:solidFill>
                <a:schemeClr val="accent5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93837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8112" y="66099"/>
            <a:ext cx="5273927" cy="30068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95333" y="66099"/>
            <a:ext cx="5966765" cy="30068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95332" y="3170322"/>
            <a:ext cx="5966765" cy="2983383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8111" y="3170322"/>
            <a:ext cx="5273927" cy="2971226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98108" y="66099"/>
            <a:ext cx="5273929" cy="461665"/>
          </a:xfrm>
          <a:prstGeom prst="rect">
            <a:avLst/>
          </a:prstGeom>
          <a:solidFill>
            <a:srgbClr val="FFFFFF">
              <a:alpha val="69804"/>
            </a:srgbClr>
          </a:solidFill>
        </p:spPr>
        <p:txBody>
          <a:bodyPr wrap="square" rtlCol="0">
            <a:spAutoFit/>
          </a:bodyPr>
          <a:lstStyle/>
          <a:p>
            <a:pPr algn="ctr"/>
            <a:r>
              <a:rPr lang="ca-ES" sz="2400" b="1" dirty="0" smtClean="0"/>
              <a:t>SISTEMA ATMOSFÈRIC = CAÒTIC</a:t>
            </a:r>
            <a:endParaRPr lang="en-GB" sz="2400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498108" y="2809417"/>
            <a:ext cx="5273930" cy="461665"/>
          </a:xfrm>
          <a:prstGeom prst="rect">
            <a:avLst/>
          </a:prstGeom>
          <a:solidFill>
            <a:srgbClr val="FFFFFF">
              <a:alpha val="69804"/>
            </a:srgbClr>
          </a:solidFill>
        </p:spPr>
        <p:txBody>
          <a:bodyPr wrap="square" rtlCol="0">
            <a:spAutoFit/>
          </a:bodyPr>
          <a:lstStyle/>
          <a:p>
            <a:pPr algn="ctr"/>
            <a:r>
              <a:rPr lang="ca-ES" sz="2400" b="1" dirty="0" smtClean="0"/>
              <a:t>HORITZÓ DE PREDICCIÓ = 10 DIES</a:t>
            </a:r>
            <a:endParaRPr lang="en-GB" sz="2400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5895330" y="71155"/>
            <a:ext cx="5966765" cy="461665"/>
          </a:xfrm>
          <a:prstGeom prst="rect">
            <a:avLst/>
          </a:prstGeom>
          <a:solidFill>
            <a:srgbClr val="FFFFFF">
              <a:alpha val="69804"/>
            </a:srgbClr>
          </a:solidFill>
        </p:spPr>
        <p:txBody>
          <a:bodyPr wrap="square" rtlCol="0">
            <a:spAutoFit/>
          </a:bodyPr>
          <a:lstStyle/>
          <a:p>
            <a:pPr algn="ctr"/>
            <a:r>
              <a:rPr lang="ca-ES" sz="2400" b="1" dirty="0" smtClean="0"/>
              <a:t>SISTEMA CLIMÀTIC = ESTABLE</a:t>
            </a:r>
            <a:endParaRPr lang="en-GB" sz="2400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5895330" y="2809417"/>
            <a:ext cx="5966765" cy="461665"/>
          </a:xfrm>
          <a:prstGeom prst="rect">
            <a:avLst/>
          </a:prstGeom>
          <a:solidFill>
            <a:srgbClr val="FFFFFF">
              <a:alpha val="69804"/>
            </a:srgbClr>
          </a:solidFill>
        </p:spPr>
        <p:txBody>
          <a:bodyPr wrap="square" rtlCol="0">
            <a:spAutoFit/>
          </a:bodyPr>
          <a:lstStyle/>
          <a:p>
            <a:pPr algn="ctr"/>
            <a:r>
              <a:rPr lang="ca-ES" sz="2400" b="1" dirty="0" smtClean="0"/>
              <a:t>HORITZÓ DE PREDICCIÓ = MESOS, DÈCADES</a:t>
            </a:r>
            <a:endParaRPr lang="en-GB" sz="2400" b="1" dirty="0"/>
          </a:p>
        </p:txBody>
      </p:sp>
    </p:spTree>
    <p:extLst>
      <p:ext uri="{BB962C8B-B14F-4D97-AF65-F5344CB8AC3E}">
        <p14:creationId xmlns:p14="http://schemas.microsoft.com/office/powerpoint/2010/main" val="18287280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572877" y="301017"/>
            <a:ext cx="11149069" cy="1311128"/>
          </a:xfrm>
          <a:solidFill>
            <a:schemeClr val="accent1">
              <a:lumMod val="40000"/>
              <a:lumOff val="60000"/>
            </a:schemeClr>
          </a:solidFill>
        </p:spPr>
        <p:txBody>
          <a:bodyPr vert="horz" wrap="square" lIns="91440" tIns="45720" rIns="91440" bIns="45720" rtlCol="0" anchor="ctr">
            <a:spAutoFit/>
          </a:bodyPr>
          <a:lstStyle/>
          <a:p>
            <a:pPr>
              <a:spcBef>
                <a:spcPts val="1000"/>
              </a:spcBef>
              <a:buFont typeface="Arial" panose="020B0604020202020204" pitchFamily="34" charset="0"/>
            </a:pPr>
            <a:r>
              <a:rPr lang="ca-ES" sz="4400" dirty="0" smtClean="0">
                <a:solidFill>
                  <a:schemeClr val="accent5">
                    <a:lumMod val="75000"/>
                  </a:schemeClr>
                </a:solidFill>
                <a:latin typeface="+mn-lt"/>
                <a:ea typeface="+mn-ea"/>
                <a:cs typeface="+mn-cs"/>
              </a:rPr>
              <a:t>HI HA ELEMENTS ATMOSFÈRICS QUE SÓN MOLT PERSISTENTS = </a:t>
            </a:r>
            <a:r>
              <a:rPr lang="ca-ES" sz="4400" dirty="0" smtClean="0">
                <a:solidFill>
                  <a:schemeClr val="accent2"/>
                </a:solidFill>
                <a:latin typeface="+mn-lt"/>
                <a:ea typeface="+mn-ea"/>
                <a:cs typeface="+mn-cs"/>
              </a:rPr>
              <a:t>PREDICTIBILITAT</a:t>
            </a:r>
            <a:endParaRPr lang="en-GB" sz="4400" dirty="0">
              <a:solidFill>
                <a:schemeClr val="accent2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2411" y="1821087"/>
            <a:ext cx="6634822" cy="4004173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/>
          <a:srcRect l="22152" r="23937"/>
          <a:stretch/>
        </p:blipFill>
        <p:spPr>
          <a:xfrm>
            <a:off x="7579605" y="1821087"/>
            <a:ext cx="3350980" cy="3687347"/>
          </a:xfrm>
          <a:prstGeom prst="rect">
            <a:avLst/>
          </a:prstGeom>
        </p:spPr>
      </p:pic>
      <p:sp>
        <p:nvSpPr>
          <p:cNvPr id="10" name="Oval Callout 9"/>
          <p:cNvSpPr/>
          <p:nvPr/>
        </p:nvSpPr>
        <p:spPr>
          <a:xfrm>
            <a:off x="8813494" y="5321148"/>
            <a:ext cx="3051671" cy="1410159"/>
          </a:xfrm>
          <a:prstGeom prst="wedgeEllipseCallout">
            <a:avLst>
              <a:gd name="adj1" fmla="val -35284"/>
              <a:gd name="adj2" fmla="val -103125"/>
            </a:avLst>
          </a:prstGeom>
          <a:solidFill>
            <a:srgbClr val="FFFFFF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a-ES" b="1" dirty="0" smtClean="0">
                <a:solidFill>
                  <a:schemeClr val="accent5"/>
                </a:solidFill>
              </a:rPr>
              <a:t>LA TACA DE JÚPITER ÉS UNA TEMPESTA DE 340 ANYS</a:t>
            </a:r>
            <a:endParaRPr lang="en-GB" b="1" dirty="0">
              <a:solidFill>
                <a:schemeClr val="accent5"/>
              </a:solidFill>
            </a:endParaRPr>
          </a:p>
        </p:txBody>
      </p:sp>
      <p:sp>
        <p:nvSpPr>
          <p:cNvPr id="11" name="Oval Callout 10"/>
          <p:cNvSpPr/>
          <p:nvPr/>
        </p:nvSpPr>
        <p:spPr>
          <a:xfrm>
            <a:off x="2504835" y="1612145"/>
            <a:ext cx="3015019" cy="1409835"/>
          </a:xfrm>
          <a:prstGeom prst="wedgeEllipseCallout">
            <a:avLst>
              <a:gd name="adj1" fmla="val -71372"/>
              <a:gd name="adj2" fmla="val 63622"/>
            </a:avLst>
          </a:prstGeom>
          <a:solidFill>
            <a:srgbClr val="FFFFFF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a-ES" b="1" dirty="0" smtClean="0">
                <a:solidFill>
                  <a:schemeClr val="accent5"/>
                </a:solidFill>
              </a:rPr>
              <a:t>SEMPRE HI HA UN ANTICICLÓ AL VOLTANT  DE LES AÇORES</a:t>
            </a:r>
            <a:endParaRPr lang="en-GB" b="1" dirty="0">
              <a:solidFill>
                <a:schemeClr val="accent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63100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476260" y="918431"/>
            <a:ext cx="965077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4400" b="1" dirty="0" smtClean="0">
                <a:solidFill>
                  <a:schemeClr val="accent5"/>
                </a:solidFill>
              </a:rPr>
              <a:t>EXERCICI</a:t>
            </a:r>
            <a:r>
              <a:rPr lang="ca-ES" sz="4400" dirty="0" smtClean="0">
                <a:solidFill>
                  <a:schemeClr val="accent5"/>
                </a:solidFill>
              </a:rPr>
              <a:t>: PODEM PREDIR EL TEMPS A LA PENÍNSULA AMB MESOS D’ANTELACIÓ?</a:t>
            </a:r>
            <a:endParaRPr lang="en-GB" sz="4400" dirty="0">
              <a:solidFill>
                <a:schemeClr val="accent5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126256" y="3073706"/>
            <a:ext cx="7949292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a-ES" sz="4400" dirty="0" smtClean="0"/>
              <a:t>“EL NIÑO” COM A TELECONNEXIÓ</a:t>
            </a:r>
            <a:endParaRPr lang="en-GB" sz="4400" dirty="0"/>
          </a:p>
        </p:txBody>
      </p:sp>
    </p:spTree>
    <p:extLst>
      <p:ext uri="{BB962C8B-B14F-4D97-AF65-F5344CB8AC3E}">
        <p14:creationId xmlns:p14="http://schemas.microsoft.com/office/powerpoint/2010/main" val="1708225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16078" y="82029"/>
            <a:ext cx="8405868" cy="654094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31355" y="782197"/>
            <a:ext cx="3194891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2800" dirty="0" smtClean="0"/>
              <a:t>“EL NIÑO” ÉS  L’ESCALFAMENT DE L’AIGUA DEL MAR DAVANT LES COSTES DE COLOMBIA, EQUADOR I PERÚ.</a:t>
            </a:r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200345597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457</TotalTime>
  <Words>569</Words>
  <Application>Microsoft Office PowerPoint</Application>
  <PresentationFormat>Widescreen</PresentationFormat>
  <Paragraphs>128</Paragraphs>
  <Slides>23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9" baseType="lpstr">
      <vt:lpstr>Arial</vt:lpstr>
      <vt:lpstr>Arial Black</vt:lpstr>
      <vt:lpstr>Calibri</vt:lpstr>
      <vt:lpstr>Calibri Light</vt:lpstr>
      <vt:lpstr>Ebrima</vt:lpstr>
      <vt:lpstr>Office Theme</vt:lpstr>
      <vt:lpstr>QUIN TEMPS FARÀ AQUEST HIVERN?</vt:lpstr>
      <vt:lpstr>ES POT PREDIR EL FUTUR?</vt:lpstr>
      <vt:lpstr>PowerPoint Presentation</vt:lpstr>
      <vt:lpstr>PowerPoint Presentation</vt:lpstr>
      <vt:lpstr>EL TEMPS (METEO) I EL CLIMA NO SÓN GENS EL MATEIX</vt:lpstr>
      <vt:lpstr>PowerPoint Presentation</vt:lpstr>
      <vt:lpstr>HI HA ELEMENTS ATMOSFÈRICS QUE SÓN MOLT PERSISTENTS = PREDICTIBILITAT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ELS GRANS SUPERORDINADORS TREBALLEN EN PARAL·LEL</vt:lpstr>
      <vt:lpstr>I PER QUÈ ES FAN AQUESTES PREDICCIONS?</vt:lpstr>
      <vt:lpstr>PowerPoint Presentation</vt:lpstr>
      <vt:lpstr>PowerPoint Presentation</vt:lpstr>
      <vt:lpstr>PowerPoint Presentation</vt:lpstr>
      <vt:lpstr>http://ess.bsc.es/ info-services-es@bsc.es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Earth System  Services  ESS</dc:title>
  <dc:creator>Marti Badal</dc:creator>
  <cp:lastModifiedBy>Marti Badal</cp:lastModifiedBy>
  <cp:revision>30</cp:revision>
  <dcterms:created xsi:type="dcterms:W3CDTF">2018-09-27T09:34:21Z</dcterms:created>
  <dcterms:modified xsi:type="dcterms:W3CDTF">2018-10-05T14:16:29Z</dcterms:modified>
</cp:coreProperties>
</file>