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62" r:id="rId4"/>
    <p:sldId id="259" r:id="rId5"/>
    <p:sldId id="265" r:id="rId6"/>
    <p:sldId id="266" r:id="rId7"/>
    <p:sldId id="267" r:id="rId8"/>
    <p:sldId id="273" r:id="rId9"/>
    <p:sldId id="274" r:id="rId10"/>
    <p:sldId id="279" r:id="rId11"/>
    <p:sldId id="269" r:id="rId12"/>
    <p:sldId id="275" r:id="rId13"/>
    <p:sldId id="276" r:id="rId14"/>
    <p:sldId id="277" r:id="rId15"/>
    <p:sldId id="278" r:id="rId16"/>
    <p:sldId id="268" r:id="rId17"/>
    <p:sldId id="264" r:id="rId18"/>
    <p:sldId id="263" r:id="rId19"/>
    <p:sldId id="270" r:id="rId20"/>
    <p:sldId id="271" r:id="rId21"/>
    <p:sldId id="272" r:id="rId22"/>
    <p:sldId id="260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DCF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33446-EC0C-49C4-B077-F3C618C3FEDC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8D9E4-0E87-4D83-8B5E-E0849ADED6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165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5603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0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Todos</a:t>
            </a:r>
            <a:r>
              <a:rPr lang="es-ES" baseline="0" dirty="0" smtClean="0"/>
              <a:t> estamos acostumbrados al pronóstico del tiempo.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10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3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28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02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0253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19737" y="217894"/>
            <a:ext cx="10972797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19737" y="1215072"/>
            <a:ext cx="10972797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6" y="6232144"/>
            <a:ext cx="2501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6000" y="877500"/>
            <a:ext cx="912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2466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4480133" y="5865998"/>
            <a:ext cx="3210535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213758" y="4101711"/>
            <a:ext cx="9764485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9284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180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97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5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61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20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77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3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CFFC5-7ABC-479B-82CD-6328F06288DA}" type="datetimeFigureOut">
              <a:rPr lang="en-GB" smtClean="0"/>
              <a:t>05/10/2018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06AC-7B50-4A7C-9509-7103241E8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0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https://www.med-gold.eu/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093748" y="1635857"/>
            <a:ext cx="6244710" cy="2998826"/>
          </a:xfrm>
        </p:spPr>
        <p:txBody>
          <a:bodyPr>
            <a:normAutofit/>
          </a:bodyPr>
          <a:lstStyle/>
          <a:p>
            <a:r>
              <a:rPr lang="es-ES" sz="6000" dirty="0" smtClean="0"/>
              <a:t>QUIN TEMPS FARÀ AQUEST HIVERN?</a:t>
            </a:r>
            <a:endParaRPr lang="es-ES" sz="60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6311513" y="4634683"/>
            <a:ext cx="5026945" cy="822742"/>
          </a:xfrm>
        </p:spPr>
        <p:txBody>
          <a:bodyPr/>
          <a:lstStyle/>
          <a:p>
            <a:pPr algn="r"/>
            <a:r>
              <a:rPr lang="es-ES" dirty="0" err="1" smtClean="0"/>
              <a:t>Isadora</a:t>
            </a:r>
            <a:r>
              <a:rPr lang="es-ES" dirty="0" smtClean="0"/>
              <a:t> Jiménez</a:t>
            </a:r>
          </a:p>
          <a:p>
            <a:pPr algn="r"/>
            <a:r>
              <a:rPr lang="es-ES" dirty="0" smtClean="0"/>
              <a:t>Martí Badal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28/09/2018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>
          <a:xfrm>
            <a:off x="4267199" y="5882267"/>
            <a:ext cx="7685315" cy="914370"/>
          </a:xfrm>
        </p:spPr>
        <p:txBody>
          <a:bodyPr>
            <a:noAutofit/>
          </a:bodyPr>
          <a:lstStyle/>
          <a:p>
            <a:r>
              <a:rPr lang="es-ES" dirty="0" err="1" smtClean="0"/>
              <a:t>Matí</a:t>
            </a:r>
            <a:r>
              <a:rPr lang="es-ES" dirty="0" smtClean="0"/>
              <a:t> de la recerca 2018 - INS Joan Salvat </a:t>
            </a:r>
            <a:r>
              <a:rPr lang="es-ES" dirty="0" err="1" smtClean="0"/>
              <a:t>Papasseit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6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507" y="1700960"/>
            <a:ext cx="9048750" cy="438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672" y="249223"/>
            <a:ext cx="10833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dirty="0" smtClean="0"/>
              <a:t>SABEM QUE LA TEMPERATURA ES TRANSFEREIX, ENTRE D’ALTRES FORMES, PER </a:t>
            </a:r>
            <a:r>
              <a:rPr lang="ca-ES" sz="3200" b="1" dirty="0" smtClean="0"/>
              <a:t>CONDUCCIÓ</a:t>
            </a:r>
            <a:r>
              <a:rPr lang="ca-ES" sz="3200" dirty="0" smtClean="0"/>
              <a:t>. ÉS A DIR, PER CONTACTE...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7642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98" y="644080"/>
            <a:ext cx="9763125" cy="5591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950" y="120860"/>
            <a:ext cx="10153036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ca-ES" sz="2800" dirty="0" smtClean="0"/>
              <a:t>I QUE EXISTEIXEN ALGUNS PATRONS DE VENT DE CAIRE PLANETARI...</a:t>
            </a:r>
            <a:endParaRPr lang="en-GB" sz="2800" dirty="0"/>
          </a:p>
        </p:txBody>
      </p:sp>
      <p:sp>
        <p:nvSpPr>
          <p:cNvPr id="6" name="Oval 5"/>
          <p:cNvSpPr/>
          <p:nvPr/>
        </p:nvSpPr>
        <p:spPr>
          <a:xfrm>
            <a:off x="1630498" y="3915723"/>
            <a:ext cx="2302525" cy="738130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1760" y="4073104"/>
            <a:ext cx="1383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 smtClean="0">
                <a:solidFill>
                  <a:srgbClr val="FF0000"/>
                </a:solidFill>
              </a:rPr>
              <a:t>ATENCIÓ AQUÍ!!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>
            <a:stCxn id="6" idx="2"/>
          </p:cNvCxnSpPr>
          <p:nvPr/>
        </p:nvCxnSpPr>
        <p:spPr>
          <a:xfrm flipH="1">
            <a:off x="1200838" y="4284788"/>
            <a:ext cx="429660" cy="2038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866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54" y="534489"/>
            <a:ext cx="10315575" cy="5172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574" y="275422"/>
            <a:ext cx="718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7200" dirty="0"/>
              <a:t>A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222976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73" y="397830"/>
            <a:ext cx="10343117" cy="5638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574" y="275422"/>
            <a:ext cx="686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7200" dirty="0" smtClean="0"/>
              <a:t>B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1872302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513" y="275422"/>
            <a:ext cx="9333123" cy="5949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574" y="275422"/>
            <a:ext cx="676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7200" dirty="0" smtClean="0"/>
              <a:t>C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3789241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6260" y="918431"/>
            <a:ext cx="9650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b="1" dirty="0" smtClean="0">
                <a:solidFill>
                  <a:schemeClr val="accent5"/>
                </a:solidFill>
              </a:rPr>
              <a:t>EXERCICI</a:t>
            </a:r>
            <a:r>
              <a:rPr lang="ca-ES" sz="4400" dirty="0" smtClean="0">
                <a:solidFill>
                  <a:schemeClr val="accent5"/>
                </a:solidFill>
              </a:rPr>
              <a:t>: QUINS EFECTES PREVEIEU SOBRE LA PENÍNSULA IBÈRICA EN CADA UN DELS CASOS?</a:t>
            </a:r>
            <a:endParaRPr lang="en-GB" sz="4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19" r="4840" b="16868"/>
          <a:stretch/>
        </p:blipFill>
        <p:spPr>
          <a:xfrm>
            <a:off x="3947560" y="2847861"/>
            <a:ext cx="7961673" cy="4010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35" y="198304"/>
            <a:ext cx="3930957" cy="2948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373695" y="198304"/>
            <a:ext cx="7116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3200" b="1" dirty="0" smtClean="0"/>
              <a:t>LA RECOPILACIÓ SISTEMÀTICA DE DADES ATMOSFÈRIQUES I EL SEU ESTUDI HA PERMÈS EL DISSENY DE </a:t>
            </a:r>
            <a:r>
              <a:rPr lang="ca-ES" sz="3200" b="1" dirty="0" smtClean="0">
                <a:solidFill>
                  <a:schemeClr val="accent2"/>
                </a:solidFill>
              </a:rPr>
              <a:t>MODELS CLIMÀTICS</a:t>
            </a:r>
            <a:r>
              <a:rPr lang="ca-ES" sz="3200" b="1" dirty="0" smtClean="0"/>
              <a:t> DEL SISTEMA TERRA </a:t>
            </a:r>
            <a:endParaRPr lang="en-GB" sz="3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35" y="3280274"/>
            <a:ext cx="3325029" cy="24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92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49470" y="246167"/>
            <a:ext cx="9019068" cy="6315997"/>
            <a:chOff x="1871955" y="235150"/>
            <a:chExt cx="9019068" cy="6315997"/>
          </a:xfrm>
        </p:grpSpPr>
        <p:pic>
          <p:nvPicPr>
            <p:cNvPr id="18" name="Picture 2" descr="http://www.cawcr.gov.au/projects/climatechange/images/Long_range_transport_of_aerosols_gases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71955" y="399056"/>
              <a:ext cx="2741433" cy="24585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am_schematic-1024x768-rev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148" y="235150"/>
              <a:ext cx="4587875" cy="363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6 Grupo"/>
            <p:cNvGrpSpPr>
              <a:grpSpLocks/>
            </p:cNvGrpSpPr>
            <p:nvPr/>
          </p:nvGrpSpPr>
          <p:grpSpPr bwMode="auto">
            <a:xfrm>
              <a:off x="2354238" y="2562976"/>
              <a:ext cx="3506814" cy="2383607"/>
              <a:chOff x="539750" y="3462338"/>
              <a:chExt cx="4341813" cy="295116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539750" y="3462338"/>
                <a:ext cx="4341813" cy="295116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2D3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" name="Rectangle 8"/>
              <p:cNvSpPr>
                <a:spLocks noChangeArrowheads="1"/>
              </p:cNvSpPr>
              <p:nvPr/>
            </p:nvSpPr>
            <p:spPr bwMode="auto">
              <a:xfrm>
                <a:off x="539750" y="3462338"/>
                <a:ext cx="4341813" cy="295116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pic>
            <p:nvPicPr>
              <p:cNvPr id="26" name="Picture 9" descr="\frac{\partial u}{\partial t} = \eta v - \frac{\partial \Phi}{\partial x} - c_p \theta \frac{\partial \pi}{\partial x} - z\frac{\partial u}{\partial \sigma} - \frac{\partial (\frac{u^2 + v^2}{2})}{\partial x} 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075" y="3605213"/>
                <a:ext cx="34385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0" descr="\frac{\partial v}{\partial t} = -\eta \frac{u}{v} - \frac{\partial \Phi}{\partial y} - c_p \theta \frac{\partial \pi}{\partial y} - z \frac{\partial v}{\partial \sigma} - \frac{\partial (\frac{u^2 + v^2}{2})}{\partial y}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075" y="4157663"/>
                <a:ext cx="362902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1" descr="\frac{\delta T}{\partial t} = \frac{\partial T}{\partial t} + u \frac{\partial T}{\partial x} + v \frac{\partial T}{\partial y} + w \frac{\partial T}{\partial z}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075" y="4749800"/>
                <a:ext cx="2628900" cy="447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2" descr="\frac{\delta W}{\partial t} = u \frac{\partial W}{\partial x} + v \frac{\partial W}{\partial y} + w \frac{\partial W}{\partial z}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075" y="5292725"/>
                <a:ext cx="2381250" cy="447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3" descr="\frac{\partial}{\partial t} \frac{\partial p}{\partial \sigma} = u \frac{\partial}{\partial x} x \frac{\partial p}{\partial \sigma} + v \frac{\partial}{\partial y} y \frac{\partial p}{\partial \sigma} + w \frac{\partial}{\partial z} z \frac{\partial p}{\partial \sigma}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075" y="5837238"/>
                <a:ext cx="3295650" cy="447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16 Grupo"/>
            <p:cNvGrpSpPr>
              <a:grpSpLocks/>
            </p:cNvGrpSpPr>
            <p:nvPr/>
          </p:nvGrpSpPr>
          <p:grpSpPr bwMode="auto">
            <a:xfrm>
              <a:off x="3242670" y="3643200"/>
              <a:ext cx="3518048" cy="2391244"/>
              <a:chOff x="539750" y="3449638"/>
              <a:chExt cx="4341813" cy="295116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ectangle 8"/>
              <p:cNvSpPr>
                <a:spLocks noChangeArrowheads="1"/>
              </p:cNvSpPr>
              <p:nvPr/>
            </p:nvSpPr>
            <p:spPr bwMode="auto">
              <a:xfrm>
                <a:off x="539750" y="3449638"/>
                <a:ext cx="4341813" cy="295116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pic>
            <p:nvPicPr>
              <p:cNvPr id="40" name="Picture 7" descr="TracerCode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771"/>
              <a:stretch>
                <a:fillRect/>
              </a:stretch>
            </p:blipFill>
            <p:spPr bwMode="auto">
              <a:xfrm>
                <a:off x="611188" y="3600000"/>
                <a:ext cx="4248150" cy="241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Line 7"/>
            <p:cNvSpPr>
              <a:spLocks noChangeShapeType="1"/>
            </p:cNvSpPr>
            <p:nvPr/>
          </p:nvSpPr>
          <p:spPr bwMode="auto">
            <a:xfrm rot="188314" flipH="1">
              <a:off x="4897492" y="2004137"/>
              <a:ext cx="2219061" cy="9159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Rectangle 15"/>
            <p:cNvSpPr>
              <a:spLocks noChangeArrowheads="1"/>
            </p:cNvSpPr>
            <p:nvPr/>
          </p:nvSpPr>
          <p:spPr bwMode="auto">
            <a:xfrm rot="18600910">
              <a:off x="7116188" y="2015071"/>
              <a:ext cx="110925" cy="11092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eaVert" wrap="none" anchor="ctr"/>
            <a:lstStyle/>
            <a:p>
              <a:pPr>
                <a:defRPr/>
              </a:pPr>
              <a:endParaRPr lang="en-GB"/>
            </a:p>
          </p:txBody>
        </p:sp>
        <p:pic>
          <p:nvPicPr>
            <p:cNvPr id="43" name="Picture 22" descr="C:\Users\ijimenez\Dropbox\BSC ES SERVICES COMM\Graphic Resources\BSC\BSC-MareNostrum-C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"/>
            <a:stretch/>
          </p:blipFill>
          <p:spPr bwMode="auto">
            <a:xfrm>
              <a:off x="6007021" y="4163471"/>
              <a:ext cx="3530648" cy="238767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 flipH="1">
            <a:off x="109440" y="296633"/>
            <a:ext cx="3709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 smtClean="0"/>
              <a:t>ELS MODELS TRANSFORMEN LA FÍSICA ATMOSFÈRICA A LLENGUATGE INFORMÀTIC I LES SIMULACIONS ES FAN EN GRANS </a:t>
            </a:r>
            <a:r>
              <a:rPr lang="ca-ES" sz="3200" b="1" dirty="0" smtClean="0">
                <a:solidFill>
                  <a:schemeClr val="accent2"/>
                </a:solidFill>
              </a:rPr>
              <a:t>SUPERORDINADORS</a:t>
            </a:r>
            <a:endParaRPr lang="en-GB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2" y="1090482"/>
            <a:ext cx="8060316" cy="31950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7792" y="187390"/>
            <a:ext cx="11156415" cy="59093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ca-ES" sz="36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ELS GRANS SUPERORDINADORS TREBALLEN EN PARAL·LEL</a:t>
            </a:r>
            <a:endParaRPr lang="en-GB" sz="36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16" y="1090482"/>
            <a:ext cx="2874473" cy="3834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025" y="4369724"/>
            <a:ext cx="4204083" cy="2365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22616" y="5177928"/>
            <a:ext cx="2951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800" b="1" dirty="0" smtClean="0"/>
              <a:t>COM EL </a:t>
            </a:r>
            <a:r>
              <a:rPr lang="ca-ES" sz="2800" b="1" dirty="0" smtClean="0">
                <a:solidFill>
                  <a:schemeClr val="accent2"/>
                </a:solidFill>
              </a:rPr>
              <a:t>MARENOSTRUM 4</a:t>
            </a:r>
            <a:r>
              <a:rPr lang="ca-ES" sz="2800" b="1" dirty="0" smtClean="0"/>
              <a:t> DEL BSC!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918420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5419" y="187390"/>
            <a:ext cx="11600764" cy="59093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ca-ES" sz="36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 PER QUÈ ES FAN AQUESTES PREDICCIONS?</a:t>
            </a:r>
            <a:endParaRPr lang="en-GB" sz="36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198" r="12669"/>
          <a:stretch/>
        </p:blipFill>
        <p:spPr>
          <a:xfrm>
            <a:off x="275418" y="1149426"/>
            <a:ext cx="5519451" cy="2295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820" y="1149426"/>
            <a:ext cx="5494962" cy="2295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18" y="3536415"/>
            <a:ext cx="3635984" cy="2424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986" y="3536415"/>
            <a:ext cx="4666967" cy="24243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61537" y="3963784"/>
            <a:ext cx="31166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 smtClean="0"/>
              <a:t>AGRICULTURA</a:t>
            </a:r>
          </a:p>
          <a:p>
            <a:r>
              <a:rPr lang="ca-ES" sz="2400" dirty="0" smtClean="0"/>
              <a:t>ENERGIES RENOVABLES</a:t>
            </a:r>
          </a:p>
          <a:p>
            <a:r>
              <a:rPr lang="ca-ES" sz="2400" dirty="0" smtClean="0"/>
              <a:t>GESTORS DE LA XARXA</a:t>
            </a:r>
          </a:p>
          <a:p>
            <a:r>
              <a:rPr lang="ca-ES" sz="2400" dirty="0" smtClean="0"/>
              <a:t>...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2189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09598" y="414139"/>
            <a:ext cx="10972797" cy="838397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sz="54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ES POT PREDIR EL FUTUR?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594" y="1328736"/>
            <a:ext cx="4810803" cy="481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243" y="3345095"/>
            <a:ext cx="5207306" cy="3368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494" y="1950429"/>
            <a:ext cx="5860571" cy="2216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0" y="220340"/>
            <a:ext cx="4682627" cy="206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935557" y="392887"/>
            <a:ext cx="67753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ELS USUARIS FINALS NO SEMPRE TENEN EL CONEIXEMENT TÈCNIC PER INTERPRETAR LES DADES CLIMÀTIQUES... 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65253" y="4336901"/>
            <a:ext cx="5662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UN </a:t>
            </a:r>
            <a:r>
              <a:rPr lang="ca-ES" sz="2800" b="1" dirty="0" smtClean="0">
                <a:solidFill>
                  <a:schemeClr val="accent2"/>
                </a:solidFill>
              </a:rPr>
              <a:t>EQUIP MULTIDISCIPLINAR </a:t>
            </a:r>
            <a:r>
              <a:rPr lang="ca-ES" sz="2800" dirty="0" smtClean="0"/>
              <a:t>LES TRANSFORMA EN </a:t>
            </a:r>
            <a:r>
              <a:rPr lang="ca-ES" sz="2800" b="1" dirty="0" smtClean="0"/>
              <a:t>SERVEIS CLIMÀTICS </a:t>
            </a:r>
            <a:r>
              <a:rPr lang="ca-ES" sz="2800" dirty="0" smtClean="0"/>
              <a:t>ADAPTATS ALS USUARIS.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07927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22173" y="96433"/>
            <a:ext cx="3404820" cy="6053769"/>
            <a:chOff x="7812795" y="504057"/>
            <a:chExt cx="3404820" cy="605376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2795" y="504057"/>
              <a:ext cx="3404820" cy="60537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8670275" y="683046"/>
              <a:ext cx="1399101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ca-ES" sz="1400" b="1" dirty="0" smtClean="0"/>
                <a:t>Climate Services</a:t>
              </a:r>
              <a:endParaRPr lang="en-GB" sz="1400" b="1" dirty="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7812795" y="1045559"/>
              <a:ext cx="3404820" cy="5140289"/>
              <a:chOff x="3291596" y="718389"/>
              <a:chExt cx="3404820" cy="514028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91596" y="718389"/>
                <a:ext cx="3404820" cy="5140289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4260993" y="4766840"/>
                <a:ext cx="2302304" cy="958468"/>
              </a:xfrm>
              <a:prstGeom prst="roundRect">
                <a:avLst>
                  <a:gd name="adj" fmla="val 6322"/>
                </a:avLst>
              </a:prstGeom>
              <a:solidFill>
                <a:srgbClr val="DCF8C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67854" y="5394800"/>
                <a:ext cx="406459" cy="228633"/>
              </a:xfrm>
              <a:prstGeom prst="rect">
                <a:avLst/>
              </a:prstGeom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3398696" y="851024"/>
                <a:ext cx="2392167" cy="1264213"/>
                <a:chOff x="3398696" y="851024"/>
                <a:chExt cx="2112489" cy="126421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3398696" y="851024"/>
                  <a:ext cx="2112489" cy="1264213"/>
                  <a:chOff x="3398696" y="851024"/>
                  <a:chExt cx="2112489" cy="1264213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3398696" y="851024"/>
                    <a:ext cx="2080356" cy="1264213"/>
                  </a:xfrm>
                  <a:prstGeom prst="roundRect">
                    <a:avLst>
                      <a:gd name="adj" fmla="val 6322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3417980" y="1207122"/>
                    <a:ext cx="2093205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a-ES" sz="1600" dirty="0" smtClean="0"/>
                      <a:t>Què tal serà la propera temporada de la ceba blanca?</a:t>
                    </a:r>
                    <a:endParaRPr lang="en-GB" sz="1600" dirty="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3417979" y="896885"/>
                    <a:ext cx="135420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a-ES" sz="1600" b="1" dirty="0" smtClean="0">
                        <a:solidFill>
                          <a:srgbClr val="00B0F0"/>
                        </a:solidFill>
                      </a:rPr>
                      <a:t>Josep de l’Hort</a:t>
                    </a:r>
                    <a:endParaRPr lang="en-GB" sz="1600" b="1" dirty="0">
                      <a:solidFill>
                        <a:srgbClr val="00B0F0"/>
                      </a:solidFill>
                    </a:endParaRPr>
                  </a:p>
                </p:txBody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4922452" y="1817583"/>
                  <a:ext cx="54053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a-ES" sz="1200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10:23</a:t>
                  </a:r>
                  <a:endParaRPr lang="en-GB" sz="12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3382629" y="2195513"/>
                <a:ext cx="2355780" cy="1745133"/>
                <a:chOff x="3382629" y="2272632"/>
                <a:chExt cx="2080356" cy="1745133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3382629" y="2272632"/>
                  <a:ext cx="2080356" cy="1745133"/>
                  <a:chOff x="3398696" y="851025"/>
                  <a:chExt cx="2080356" cy="1473666"/>
                </a:xfrm>
              </p:grpSpPr>
              <p:sp>
                <p:nvSpPr>
                  <p:cNvPr id="19" name="Rounded Rectangle 18"/>
                  <p:cNvSpPr/>
                  <p:nvPr/>
                </p:nvSpPr>
                <p:spPr>
                  <a:xfrm>
                    <a:off x="3398696" y="851025"/>
                    <a:ext cx="2080356" cy="1295449"/>
                  </a:xfrm>
                  <a:prstGeom prst="roundRect">
                    <a:avLst>
                      <a:gd name="adj" fmla="val 6322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417981" y="1207122"/>
                    <a:ext cx="1908924" cy="11175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a-ES" sz="1600" dirty="0" smtClean="0"/>
                      <a:t>S’espera una precipitació per sota de la mitjana amb p=0.67 i un skill de 0.4</a:t>
                    </a:r>
                    <a:endParaRPr lang="en-GB" sz="1600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3417980" y="896885"/>
                    <a:ext cx="136839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a-ES" sz="1600" b="1" dirty="0" smtClean="0">
                        <a:solidFill>
                          <a:srgbClr val="FFC000"/>
                        </a:solidFill>
                      </a:rPr>
                      <a:t>Llorenç (BSC)</a:t>
                    </a:r>
                    <a:endParaRPr lang="en-GB" sz="1600" b="1" dirty="0">
                      <a:solidFill>
                        <a:srgbClr val="FFC000"/>
                      </a:solidFill>
                    </a:endParaRPr>
                  </a:p>
                </p:txBody>
              </p:sp>
            </p:grpSp>
            <p:sp>
              <p:nvSpPr>
                <p:cNvPr id="23" name="TextBox 22"/>
                <p:cNvSpPr txBox="1"/>
                <p:nvPr/>
              </p:nvSpPr>
              <p:spPr>
                <a:xfrm>
                  <a:off x="4922452" y="3506353"/>
                  <a:ext cx="54053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a-ES" sz="1200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10:34</a:t>
                  </a:r>
                  <a:endParaRPr lang="en-GB" sz="12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3372212" y="3803972"/>
                <a:ext cx="2367576" cy="863295"/>
                <a:chOff x="3372212" y="4200584"/>
                <a:chExt cx="2090773" cy="863295"/>
              </a:xfrm>
            </p:grpSpPr>
            <p:grpSp>
              <p:nvGrpSpPr>
                <p:cNvPr id="24" name="Group 23"/>
                <p:cNvGrpSpPr/>
                <p:nvPr/>
              </p:nvGrpSpPr>
              <p:grpSpPr>
                <a:xfrm>
                  <a:off x="3372212" y="4200584"/>
                  <a:ext cx="2080356" cy="863295"/>
                  <a:chOff x="3398696" y="851024"/>
                  <a:chExt cx="2080356" cy="863295"/>
                </a:xfrm>
              </p:grpSpPr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3398696" y="851024"/>
                    <a:ext cx="2080356" cy="863295"/>
                  </a:xfrm>
                  <a:prstGeom prst="roundRect">
                    <a:avLst>
                      <a:gd name="adj" fmla="val 17852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417979" y="896885"/>
                    <a:ext cx="137759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a-ES" sz="1600" b="1" dirty="0" smtClean="0">
                        <a:solidFill>
                          <a:srgbClr val="00B0F0"/>
                        </a:solidFill>
                      </a:rPr>
                      <a:t>Josep de l’Hort</a:t>
                    </a:r>
                    <a:endParaRPr lang="en-GB" sz="1600" b="1" dirty="0">
                      <a:solidFill>
                        <a:srgbClr val="00B0F0"/>
                      </a:solidFill>
                    </a:endParaRPr>
                  </a:p>
                </p:txBody>
              </p:sp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4922452" y="4763634"/>
                  <a:ext cx="54053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a-ES" sz="1200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10:36</a:t>
                  </a:r>
                  <a:endParaRPr lang="en-GB" sz="1200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</p:grp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EBEFF2"/>
                  </a:clrFrom>
                  <a:clrTo>
                    <a:srgbClr val="EBEFF2">
                      <a:alpha val="0"/>
                    </a:srgbClr>
                  </a:clrTo>
                </a:clrChange>
              </a:blip>
              <a:srcRect l="63438" r="25145" b="78119"/>
              <a:stretch/>
            </p:blipFill>
            <p:spPr>
              <a:xfrm>
                <a:off x="3488672" y="4157690"/>
                <a:ext cx="374573" cy="37459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EBEFF2"/>
                  </a:clrFrom>
                  <a:clrTo>
                    <a:srgbClr val="EBEFF2">
                      <a:alpha val="0"/>
                    </a:srgbClr>
                  </a:clrTo>
                </a:clrChange>
              </a:blip>
              <a:srcRect l="63438" r="25145" b="78119"/>
              <a:stretch/>
            </p:blipFill>
            <p:spPr>
              <a:xfrm>
                <a:off x="3886420" y="4157690"/>
                <a:ext cx="374573" cy="37459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EBEFF2"/>
                  </a:clrFrom>
                  <a:clrTo>
                    <a:srgbClr val="EBEFF2">
                      <a:alpha val="0"/>
                    </a:srgbClr>
                  </a:clrTo>
                </a:clrChange>
              </a:blip>
              <a:srcRect l="63438" r="25145" b="78119"/>
              <a:stretch/>
            </p:blipFill>
            <p:spPr>
              <a:xfrm>
                <a:off x="4260993" y="4157690"/>
                <a:ext cx="374573" cy="374597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239746" y="4766840"/>
                <a:ext cx="12576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1600" b="1" dirty="0" smtClean="0">
                    <a:solidFill>
                      <a:schemeClr val="accent2"/>
                    </a:solidFill>
                  </a:rPr>
                  <a:t>Marta (BSC)</a:t>
                </a:r>
                <a:endParaRPr lang="en-GB" sz="1600" b="1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252510" y="5108890"/>
                <a:ext cx="2126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1600" dirty="0" smtClean="0"/>
                  <a:t>La collita estarà cap al 70% segurament</a:t>
                </a:r>
                <a:endParaRPr lang="en-GB" sz="16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722730" y="5395448"/>
                <a:ext cx="5405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200" dirty="0" smtClean="0">
                    <a:solidFill>
                      <a:schemeClr val="bg1">
                        <a:lumMod val="75000"/>
                      </a:schemeClr>
                    </a:solidFill>
                  </a:rPr>
                  <a:t>10:41</a:t>
                </a:r>
                <a:endParaRPr lang="en-GB" sz="12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3873906" y="293210"/>
            <a:ext cx="8124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TRANSFORMAR LES DADES CLIMÀTIQUES EN </a:t>
            </a:r>
            <a:r>
              <a:rPr lang="ca-ES" sz="2800" b="1" dirty="0" smtClean="0">
                <a:solidFill>
                  <a:schemeClr val="accent2"/>
                </a:solidFill>
              </a:rPr>
              <a:t>EXPRESSIONS MÉS RELLEVANTS </a:t>
            </a:r>
            <a:r>
              <a:rPr lang="ca-ES" sz="2800" dirty="0" smtClean="0"/>
              <a:t>PER ALS USUARIS ÉS UN VALOR AFEGIT DEL SERVEI.</a:t>
            </a:r>
            <a:endParaRPr lang="en-GB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3891779" y="2074127"/>
            <a:ext cx="249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TEMPERATURA MITJANA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7482878" y="2074127"/>
            <a:ext cx="435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IMPACTE SOBRE EL CREIXEMENT DEL CULTIU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3891779" y="2689064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PRECIPITACIÓ MITJANA</a:t>
            </a:r>
            <a:endParaRPr lang="en-GB" dirty="0"/>
          </a:p>
        </p:txBody>
      </p:sp>
      <p:sp>
        <p:nvSpPr>
          <p:cNvPr id="44" name="TextBox 43"/>
          <p:cNvSpPr txBox="1"/>
          <p:nvPr/>
        </p:nvSpPr>
        <p:spPr>
          <a:xfrm>
            <a:off x="7482878" y="2689064"/>
            <a:ext cx="294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DESPESA ANUAL EN REGADIU</a:t>
            </a:r>
            <a:endParaRPr lang="en-GB" dirty="0"/>
          </a:p>
        </p:txBody>
      </p:sp>
      <p:sp>
        <p:nvSpPr>
          <p:cNvPr id="45" name="TextBox 44"/>
          <p:cNvSpPr txBox="1"/>
          <p:nvPr/>
        </p:nvSpPr>
        <p:spPr>
          <a:xfrm>
            <a:off x="3891779" y="3304001"/>
            <a:ext cx="272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TEMPERATURES EXTREMES</a:t>
            </a:r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7482878" y="3304001"/>
            <a:ext cx="453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DESPESA EXTRA EN CALEFACCIÓ O AIRE COND.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3891779" y="3918938"/>
            <a:ext cx="262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TEMPERATURA I HUMITAT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7482878" y="3918938"/>
            <a:ext cx="383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/>
              <a:t>CONTRACTACIÓ CONTROL DE PLAGUES</a:t>
            </a:r>
            <a:endParaRPr lang="en-GB" dirty="0"/>
          </a:p>
        </p:txBody>
      </p:sp>
      <p:sp>
        <p:nvSpPr>
          <p:cNvPr id="49" name="Right Arrow 48"/>
          <p:cNvSpPr/>
          <p:nvPr/>
        </p:nvSpPr>
        <p:spPr>
          <a:xfrm>
            <a:off x="6673779" y="2064029"/>
            <a:ext cx="519640" cy="36738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ight Arrow 49"/>
          <p:cNvSpPr/>
          <p:nvPr/>
        </p:nvSpPr>
        <p:spPr>
          <a:xfrm>
            <a:off x="6673779" y="2698409"/>
            <a:ext cx="519640" cy="36738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ight Arrow 50"/>
          <p:cNvSpPr/>
          <p:nvPr/>
        </p:nvSpPr>
        <p:spPr>
          <a:xfrm>
            <a:off x="6673779" y="3305947"/>
            <a:ext cx="519640" cy="36738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ight Arrow 51"/>
          <p:cNvSpPr/>
          <p:nvPr/>
        </p:nvSpPr>
        <p:spPr>
          <a:xfrm>
            <a:off x="6673779" y="3919182"/>
            <a:ext cx="519640" cy="36738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743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233" y="334537"/>
            <a:ext cx="113742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/>
              <a:t>AL </a:t>
            </a:r>
            <a:r>
              <a:rPr lang="ca-ES" sz="2800" b="1" dirty="0" smtClean="0"/>
              <a:t>GRUP DE SERVEIS CLIMÀTICS </a:t>
            </a:r>
            <a:r>
              <a:rPr lang="ca-ES" sz="2400" dirty="0" smtClean="0"/>
              <a:t>DEL BSC PARTICIPEM EN PROJECTES INTERNACIONALS PER TAL DE FER REALITAT AQUEST OBJECTIU: </a:t>
            </a:r>
            <a:r>
              <a:rPr lang="ca-ES" sz="2400" dirty="0" smtClean="0">
                <a:solidFill>
                  <a:schemeClr val="accent2"/>
                </a:solidFill>
              </a:rPr>
              <a:t>APORTAR PREDICTIBILITAT ALS SECTORS MÉS VULNERABLES AL CLIMA PER FER-LOS MÉS </a:t>
            </a:r>
            <a:r>
              <a:rPr lang="ca-ES" sz="2400" b="1" dirty="0" smtClean="0">
                <a:solidFill>
                  <a:schemeClr val="accent2"/>
                </a:solidFill>
              </a:rPr>
              <a:t>RESILIENTS</a:t>
            </a:r>
            <a:r>
              <a:rPr lang="ca-ES" sz="2400" dirty="0" smtClean="0">
                <a:solidFill>
                  <a:schemeClr val="accent2"/>
                </a:solidFill>
              </a:rPr>
              <a:t> AL CANVI CLIMÀTIC.</a:t>
            </a:r>
            <a:endParaRPr lang="en-GB" sz="2400" dirty="0">
              <a:solidFill>
                <a:schemeClr val="accent2"/>
              </a:solidFill>
            </a:endParaRPr>
          </a:p>
        </p:txBody>
      </p:sp>
      <p:pic>
        <p:nvPicPr>
          <p:cNvPr id="5" name="Picture 4" descr="VISCA - Vineyards Integrated Smart Climate Application"/>
          <p:cNvPicPr>
            <a:picLocks noChangeAspect="1" noChangeArrowheads="1"/>
          </p:cNvPicPr>
          <p:nvPr/>
        </p:nvPicPr>
        <p:blipFill rotWithShape="1">
          <a:blip r:embed="rId2" cstate="print"/>
          <a:srcRect r="19218"/>
          <a:stretch/>
        </p:blipFill>
        <p:spPr bwMode="auto">
          <a:xfrm>
            <a:off x="3332762" y="3446854"/>
            <a:ext cx="2593568" cy="1593581"/>
          </a:xfrm>
          <a:prstGeom prst="rect">
            <a:avLst/>
          </a:prstGeom>
          <a:noFill/>
        </p:spPr>
      </p:pic>
      <p:pic>
        <p:nvPicPr>
          <p:cNvPr id="6" name="Picture 6" descr="MED-GOL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4248" y="2390663"/>
            <a:ext cx="2550012" cy="1301027"/>
          </a:xfrm>
          <a:prstGeom prst="rect">
            <a:avLst/>
          </a:prstGeom>
          <a:noFill/>
        </p:spPr>
      </p:pic>
      <p:pic>
        <p:nvPicPr>
          <p:cNvPr id="7" name="Picture 2" descr="https://upload.wikimedia.org/wikipedia/en/d/db/Joint_Research_Centre_%28European_Commission%29_%28logo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46" y="4292084"/>
            <a:ext cx="1749389" cy="7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12" y="2316777"/>
            <a:ext cx="2684728" cy="963069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92" y="2295673"/>
            <a:ext cx="3081263" cy="59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970" y="4149068"/>
            <a:ext cx="2231262" cy="80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7971" r="80558" b="67435"/>
          <a:stretch/>
        </p:blipFill>
        <p:spPr bwMode="auto">
          <a:xfrm>
            <a:off x="5828401" y="3447279"/>
            <a:ext cx="1619579" cy="71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5887375" y="4496982"/>
            <a:ext cx="2253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9C092F"/>
                </a:solidFill>
                <a:latin typeface="Arial Black" panose="020B0A04020102020204" pitchFamily="34" charset="0"/>
              </a:rPr>
              <a:t>Clim4Energy</a:t>
            </a:r>
          </a:p>
        </p:txBody>
      </p:sp>
      <p:pic>
        <p:nvPicPr>
          <p:cNvPr id="13" name="Picture 4" descr="http://www.bsc.es/ess/resilience/assets/resilience_transp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15531" b="18616"/>
          <a:stretch/>
        </p:blipFill>
        <p:spPr bwMode="auto">
          <a:xfrm>
            <a:off x="7586998" y="3075524"/>
            <a:ext cx="2508557" cy="88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1AA90A-6250-4772-8B21-505C20ED392F}"/>
              </a:ext>
            </a:extLst>
          </p:cNvPr>
          <p:cNvSpPr/>
          <p:nvPr/>
        </p:nvSpPr>
        <p:spPr>
          <a:xfrm>
            <a:off x="1095313" y="5869291"/>
            <a:ext cx="33890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8508">
              <a:defRPr/>
            </a:pPr>
            <a:r>
              <a:rPr lang="en-GB" sz="9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S2S4E project has received </a:t>
            </a:r>
            <a:r>
              <a:rPr lang="en-GB" sz="9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funding from the Horizon 2020 programme under grant agreement </a:t>
            </a:r>
            <a:r>
              <a:rPr lang="fr-FR" sz="900" i="1" dirty="0" smtClean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n° 776787</a:t>
            </a:r>
            <a:r>
              <a:rPr lang="fr-FR" sz="9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9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content of this factsheet reflects only the author’s view.</a:t>
            </a:r>
            <a:r>
              <a:rPr lang="fr-FR" sz="9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The European Commission is not responsible for any use that may be made of the information it contains.</a:t>
            </a:r>
            <a:endParaRPr lang="fr-FR" sz="900" i="1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Image 8">
            <a:extLst>
              <a:ext uri="{FF2B5EF4-FFF2-40B4-BE49-F238E27FC236}">
                <a16:creationId xmlns:a16="http://schemas.microsoft.com/office/drawing/2014/main" id="{9E787E95-B563-4B08-97F6-881D177142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1" y="5985066"/>
            <a:ext cx="830128" cy="55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0665" y="2965068"/>
            <a:ext cx="9764485" cy="1200329"/>
          </a:xfrm>
        </p:spPr>
        <p:txBody>
          <a:bodyPr>
            <a:spAutoFit/>
          </a:bodyPr>
          <a:lstStyle/>
          <a:p>
            <a:r>
              <a:rPr lang="ca-ES" dirty="0"/>
              <a:t>http://ess.bsc.es/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>info-services-es@bsc.es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6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365" y="246242"/>
            <a:ext cx="3600000" cy="570824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D’AQUÍ A 5 MINUTS SERAN LES T+5’</a:t>
            </a:r>
          </a:p>
          <a:p>
            <a:pPr marL="0" indent="0" algn="ctr">
              <a:buNone/>
            </a:pPr>
            <a:endParaRPr lang="ca-E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ca-ES" dirty="0" smtClean="0">
                <a:solidFill>
                  <a:schemeClr val="accent5">
                    <a:lumMod val="75000"/>
                  </a:schemeClr>
                </a:solidFill>
              </a:rPr>
              <a:t>EL PAS DEL TEMPS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35764" y="246243"/>
            <a:ext cx="3600000" cy="57082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 smtClean="0"/>
              <a:t>AVUI </a:t>
            </a:r>
            <a:r>
              <a:rPr lang="en-GB" dirty="0"/>
              <a:t>FARAN “EL GRAN GATSBY” A </a:t>
            </a:r>
            <a:r>
              <a:rPr lang="en-GB" dirty="0" smtClean="0"/>
              <a:t>TV3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r>
              <a:rPr lang="ca-ES" dirty="0" smtClean="0"/>
              <a:t>LA PROGRAMACIÓ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102163" y="246243"/>
            <a:ext cx="3600000" cy="57082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a-ES" dirty="0" smtClean="0"/>
              <a:t>3 ALUMNES NO SUPEREN CMC AL JUNY</a:t>
            </a:r>
            <a:endParaRPr lang="en-GB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r>
              <a:rPr lang="ca-ES" dirty="0" smtClean="0"/>
              <a:t>ESTADÍSTICA ANUAL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25" r="98540">
                        <a14:foregroundMark x1="34307" y1="3438" x2="34307" y2="3438"/>
                        <a14:foregroundMark x1="39781" y1="2188" x2="39781" y2="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401" y="1240972"/>
            <a:ext cx="260985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504" y="1240972"/>
            <a:ext cx="2057747" cy="30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9365" y="4528457"/>
            <a:ext cx="113327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ELEMENTS DE PREDICTIBILITAT</a:t>
            </a:r>
            <a:endParaRPr lang="en-GB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392" y="1241002"/>
            <a:ext cx="2031980" cy="304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>
          <a:xfrm>
            <a:off x="8102163" y="246243"/>
            <a:ext cx="3600000" cy="57082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 smtClean="0"/>
              <a:t>L</a:t>
            </a:r>
            <a:r>
              <a:rPr lang="ca-ES" dirty="0" smtClean="0"/>
              <a:t>’</a:t>
            </a:r>
            <a:r>
              <a:rPr lang="en-GB" dirty="0" smtClean="0"/>
              <a:t>HIVERN </a:t>
            </a:r>
            <a:r>
              <a:rPr lang="en-GB" dirty="0"/>
              <a:t>SERÀ MÉS CÀLID DEL </a:t>
            </a:r>
            <a:r>
              <a:rPr lang="en-GB" dirty="0" smtClean="0"/>
              <a:t>NORMAL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r>
              <a:rPr lang="ca-ES" sz="2000" dirty="0" smtClean="0"/>
              <a:t>CONEIXEMENT DELS PATRONS CLIMÀTICS I LA SEVA VARIACIÓ</a:t>
            </a:r>
            <a:endParaRPr lang="en-GB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250" y="1240972"/>
            <a:ext cx="1753482" cy="3048000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69365" y="246242"/>
            <a:ext cx="3600000" cy="570824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AQUEST MIGDIA FARÀ SOL</a:t>
            </a:r>
          </a:p>
          <a:p>
            <a:pPr marL="0" indent="0" algn="ctr">
              <a:buNone/>
            </a:pPr>
            <a:endParaRPr lang="ca-E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ca-E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ca-ES" dirty="0" smtClean="0">
                <a:solidFill>
                  <a:schemeClr val="accent5">
                    <a:lumMod val="75000"/>
                  </a:schemeClr>
                </a:solidFill>
              </a:rPr>
              <a:t>CONDICIONS ACTUALS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235764" y="246243"/>
            <a:ext cx="3600000" cy="57082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 smtClean="0"/>
              <a:t>PLOURÀ EL PROPER CAP DE SETMANA</a:t>
            </a:r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  <a:p>
            <a:r>
              <a:rPr lang="ca-ES" sz="2000" dirty="0" smtClean="0"/>
              <a:t>PREDICCIÓ DEL MOVIMENT DE LES MASSES D’AIRE ACTUALS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369365" y="4528457"/>
            <a:ext cx="113327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ELEMENTS DE PREDICTIBILITAT</a:t>
            </a:r>
            <a:endParaRPr lang="en-GB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r="14212"/>
          <a:stretch/>
        </p:blipFill>
        <p:spPr>
          <a:xfrm>
            <a:off x="1018102" y="1240972"/>
            <a:ext cx="2302525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6592" t="19910" r="41770" b="11255"/>
          <a:stretch/>
        </p:blipFill>
        <p:spPr>
          <a:xfrm>
            <a:off x="4737598" y="1240972"/>
            <a:ext cx="2596332" cy="305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9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877" y="245617"/>
            <a:ext cx="11149069" cy="1421928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ca-ES" sz="48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EL TEMPS (METEO) I EL CLIMA NO SÓN GENS EL MATEIX</a:t>
            </a:r>
            <a:endParaRPr lang="en-GB" sz="48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486" y="1777742"/>
            <a:ext cx="7277849" cy="430356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43219" y="1858355"/>
            <a:ext cx="3227942" cy="1983036"/>
          </a:xfrm>
          <a:prstGeom prst="wedgeEllipseCallout">
            <a:avLst>
              <a:gd name="adj1" fmla="val 48110"/>
              <a:gd name="adj2" fmla="val 4694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400" dirty="0" smtClean="0">
                <a:solidFill>
                  <a:schemeClr val="accent5">
                    <a:lumMod val="75000"/>
                  </a:schemeClr>
                </a:solidFill>
              </a:rPr>
              <a:t>CONDICIONS </a:t>
            </a:r>
            <a:r>
              <a:rPr lang="ca-ES" sz="2000" dirty="0" smtClean="0">
                <a:solidFill>
                  <a:schemeClr val="accent5">
                    <a:lumMod val="75000"/>
                  </a:schemeClr>
                </a:solidFill>
              </a:rPr>
              <a:t>ATOMOSFÈRIQUES</a:t>
            </a:r>
            <a:r>
              <a:rPr lang="ca-ES" sz="2400" dirty="0" smtClean="0">
                <a:solidFill>
                  <a:schemeClr val="accent5">
                    <a:lumMod val="75000"/>
                  </a:schemeClr>
                </a:solidFill>
              </a:rPr>
              <a:t> ACTUALS I A CURT TERMINI</a:t>
            </a:r>
            <a:endParaRPr lang="en-GB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8780443" y="4693184"/>
            <a:ext cx="3227942" cy="1983036"/>
          </a:xfrm>
          <a:prstGeom prst="wedgeEllipseCallout">
            <a:avLst>
              <a:gd name="adj1" fmla="val -53597"/>
              <a:gd name="adj2" fmla="val -54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 smtClean="0">
                <a:solidFill>
                  <a:schemeClr val="accent5">
                    <a:lumMod val="75000"/>
                  </a:schemeClr>
                </a:solidFill>
              </a:rPr>
              <a:t>CONDICIONS DOMINANTS DEL TEMPS A LLARG TERMINI SOBRE UNA REGIÓ</a:t>
            </a:r>
            <a:endParaRPr lang="en-GB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83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12" y="66099"/>
            <a:ext cx="5273927" cy="300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333" y="66099"/>
            <a:ext cx="5966765" cy="300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332" y="3170322"/>
            <a:ext cx="5966765" cy="298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11" y="3170322"/>
            <a:ext cx="5273927" cy="297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108" y="66099"/>
            <a:ext cx="5273929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 smtClean="0"/>
              <a:t>SISTEMA ATMOSFÈRIC = CAÒTIC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8108" y="2809417"/>
            <a:ext cx="5273930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 smtClean="0"/>
              <a:t>HORITZÓ DE PREDICCIÓ = 10 DIES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95330" y="71155"/>
            <a:ext cx="5966765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 smtClean="0"/>
              <a:t>SISTEMA CLIMÀTIC = ESTABLE</a:t>
            </a:r>
            <a:endParaRPr lang="en-GB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95330" y="2809417"/>
            <a:ext cx="5966765" cy="46166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 smtClean="0"/>
              <a:t>HORITZÓ DE PREDICCIÓ = MESOS, DÈCADES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82872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2877" y="301017"/>
            <a:ext cx="11149069" cy="1311128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ca-ES" sz="440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HI HA ELEMENTS ATMOSFÈRICS QUE SÓN MOLT PERSISTENTS = </a:t>
            </a:r>
            <a:r>
              <a:rPr lang="ca-ES" sz="44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PREDICTIBILITAT</a:t>
            </a:r>
            <a:endParaRPr lang="en-GB" sz="4400" dirty="0">
              <a:solidFill>
                <a:schemeClr val="accent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11" y="1821087"/>
            <a:ext cx="6634822" cy="40041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152" r="23937"/>
          <a:stretch/>
        </p:blipFill>
        <p:spPr>
          <a:xfrm>
            <a:off x="7579605" y="1821087"/>
            <a:ext cx="3350980" cy="368734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813494" y="5321148"/>
            <a:ext cx="3051671" cy="1410159"/>
          </a:xfrm>
          <a:prstGeom prst="wedgeEllipseCallout">
            <a:avLst>
              <a:gd name="adj1" fmla="val -35284"/>
              <a:gd name="adj2" fmla="val -103125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 smtClean="0">
                <a:solidFill>
                  <a:schemeClr val="accent5"/>
                </a:solidFill>
              </a:rPr>
              <a:t>LA TACA DE JÚPITER ÉS UNA TEMPESTA DE 340 ANYS</a:t>
            </a:r>
            <a:endParaRPr lang="en-GB" b="1" dirty="0">
              <a:solidFill>
                <a:schemeClr val="accent5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2504835" y="1612145"/>
            <a:ext cx="3015019" cy="1409835"/>
          </a:xfrm>
          <a:prstGeom prst="wedgeEllipseCallout">
            <a:avLst>
              <a:gd name="adj1" fmla="val -71372"/>
              <a:gd name="adj2" fmla="val 63622"/>
            </a:avLst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 smtClean="0">
                <a:solidFill>
                  <a:schemeClr val="accent5"/>
                </a:solidFill>
              </a:rPr>
              <a:t>SEMPRE HI HA UN ANTICICLÓ AL VOLTANT  DE LES AÇORES</a:t>
            </a:r>
            <a:endParaRPr lang="en-GB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1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6260" y="918431"/>
            <a:ext cx="9650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b="1" dirty="0" smtClean="0">
                <a:solidFill>
                  <a:schemeClr val="accent5"/>
                </a:solidFill>
              </a:rPr>
              <a:t>EXERCICI</a:t>
            </a:r>
            <a:r>
              <a:rPr lang="ca-ES" sz="4400" dirty="0" smtClean="0">
                <a:solidFill>
                  <a:schemeClr val="accent5"/>
                </a:solidFill>
              </a:rPr>
              <a:t>: PODEM PREDIR EL TEMPS A LA PENÍNSULA AMB MESOS D’ANTELACIÓ?</a:t>
            </a:r>
            <a:endParaRPr lang="en-GB" sz="4400" dirty="0">
              <a:solidFill>
                <a:schemeClr val="accent5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6256" y="3073706"/>
            <a:ext cx="7949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4400" dirty="0" smtClean="0"/>
              <a:t>“EL NIÑO” COM A TELECONNEXIÓ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7082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78" y="82029"/>
            <a:ext cx="8405868" cy="6540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355" y="782197"/>
            <a:ext cx="31948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“EL NIÑO” ÉS  L’ESCALFAMENT DE L’AIGUA DEL MAR DAVANT LES COSTES DE COLOMBIA, EQUADOR I PERÚ.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03455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569</Words>
  <Application>Microsoft Office PowerPoint</Application>
  <PresentationFormat>Widescreen</PresentationFormat>
  <Paragraphs>128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Ebrima</vt:lpstr>
      <vt:lpstr>Office Theme</vt:lpstr>
      <vt:lpstr>QUIN TEMPS FARÀ AQUEST HIVERN?</vt:lpstr>
      <vt:lpstr>ES POT PREDIR EL FUTUR?</vt:lpstr>
      <vt:lpstr>PowerPoint Presentation</vt:lpstr>
      <vt:lpstr>PowerPoint Presentation</vt:lpstr>
      <vt:lpstr>EL TEMPS (METEO) I EL CLIMA NO SÓN GENS EL MATEIX</vt:lpstr>
      <vt:lpstr>PowerPoint Presentation</vt:lpstr>
      <vt:lpstr>HI HA ELEMENTS ATMOSFÈRICS QUE SÓN MOLT PERSISTENTS = PREDICTIBILITAT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ELS GRANS SUPERORDINADORS TREBALLEN EN PARAL·LEL</vt:lpstr>
      <vt:lpstr>I PER QUÈ ES FAN AQUESTES PREDICCIONS?</vt:lpstr>
      <vt:lpstr>PowerPoint Presentation</vt:lpstr>
      <vt:lpstr>PowerPoint Presentation</vt:lpstr>
      <vt:lpstr>PowerPoint Presentation</vt:lpstr>
      <vt:lpstr>http://ess.bsc.es/ info-services-es@bsc.es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System  Services  ESS</dc:title>
  <dc:creator>Marti Badal</dc:creator>
  <cp:lastModifiedBy>Marti Badal</cp:lastModifiedBy>
  <cp:revision>30</cp:revision>
  <dcterms:created xsi:type="dcterms:W3CDTF">2018-09-27T09:34:21Z</dcterms:created>
  <dcterms:modified xsi:type="dcterms:W3CDTF">2018-10-05T14:16:29Z</dcterms:modified>
</cp:coreProperties>
</file>