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8D22C18-BE6C-4952-8C30-0DC8A7E12ED8}">
  <a:tblStyle styleId="{88D22C18-BE6C-4952-8C30-0DC8A7E12ED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305D940-4C79-4D40-84D8-0460BBA33AC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dk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dk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457af35d6_0_19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7457af35d6_0_19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4abc9ac41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4abc9ac41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4abc9ac41_1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74abc9ac41_1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g74abc9ac41_1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4abc9ac41_1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74abc9ac41_1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73cf3a8ff_0_262:notes"/>
          <p:cNvSpPr txBox="1"/>
          <p:nvPr>
            <p:ph idx="1" type="body"/>
          </p:nvPr>
        </p:nvSpPr>
        <p:spPr>
          <a:xfrm>
            <a:off x="685800" y="4400640"/>
            <a:ext cx="5485200" cy="3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873cf3a8ff_0_262:notes"/>
          <p:cNvSpPr/>
          <p:nvPr/>
        </p:nvSpPr>
        <p:spPr>
          <a:xfrm>
            <a:off x="3884760" y="8685360"/>
            <a:ext cx="29706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873cf3a8ff_0_2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457af35d6_0_2209:notes"/>
          <p:cNvSpPr txBox="1"/>
          <p:nvPr>
            <p:ph idx="1" type="body"/>
          </p:nvPr>
        </p:nvSpPr>
        <p:spPr>
          <a:xfrm>
            <a:off x="685800" y="4400640"/>
            <a:ext cx="5485200" cy="3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7457af35d6_0_2209:notes"/>
          <p:cNvSpPr/>
          <p:nvPr/>
        </p:nvSpPr>
        <p:spPr>
          <a:xfrm>
            <a:off x="3884760" y="8685360"/>
            <a:ext cx="29706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7457af35d6_0_22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457af35d6_0_2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7457af35d6_0_2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457af35d6_0_2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7457af35d6_0_2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457af35d6_0_2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7457af35d6_0_2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457af35d6_0_22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7457af35d6_0_22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8" name="Google Shape;358;g7457af35d6_0_22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457af35d6_0_2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7457af35d6_0_2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7" name="Google Shape;367;g7457af35d6_0_22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457af35d6_0_19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7457af35d6_0_19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457af35d6_0_2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7457af35d6_0_2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6" name="Google Shape;376;g7457af35d6_0_2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457af35d6_0_22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7457af35d6_0_22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5" name="Google Shape;385;g7457af35d6_0_22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457af35d6_0_2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7457af35d6_0_2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4" name="Google Shape;394;g7457af35d6_0_22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73cf3a8ff_0_4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873cf3a8ff_0_4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457af35d6_0_2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7457af35d6_0_2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5b1c17318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85b1c1731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457af35d6_0_2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7457af35d6_0_2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7457af35d6_0_23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7457af35d6_0_2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7457af35d6_0_2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7457af35d6_0_2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73cf3a8ff_0_5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873cf3a8ff_0_5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5" name="Google Shape;455;g873cf3a8ff_0_5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457af35d6_0_19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7457af35d6_0_19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73cf3a8ff_0_3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873cf3a8ff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4" name="Google Shape;464;g873cf3a8ff_0_31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73cf3a8ff_0_3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873cf3a8ff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6" name="Google Shape;476;g873cf3a8ff_0_32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457af35d6_0_2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7457af35d6_0_2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457af35d6_0_24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7457af35d6_0_2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5" name="Google Shape;495;g7457af35d6_0_241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457af35d6_0_24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7457af35d6_0_2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7457af35d6_0_24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7457af35d6_0_2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7" name="Google Shape;507;g7457af35d6_0_242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457af35d6_0_24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g7457af35d6_0_2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5" name="Google Shape;515;g7457af35d6_0_244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457af35d6_0_24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g7457af35d6_0_2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8" name="Google Shape;528;g7457af35d6_0_244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7457af35d6_0_24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7457af35d6_0_24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1" name="Google Shape;541;g7457af35d6_0_24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7457af35d6_0_2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7457af35d6_0_25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457af35d6_0_20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7457af35d6_0_20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457af35d6_0_25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7457af35d6_0_25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7457af35d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g7457af35d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Elapsed time for the NEMO’s diagnostic routine for the ORCA025 resolution in a synchronous/blocking implementation (2000 steps). The strong scaling behaviour is represented for one, two, and four CTE-Power nodes, each node equipped with four V100 GPUs.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7457af35d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7457af35d6_0_25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g7457af35d6_0_25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457af35d6_0_20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7457af35d6_0_20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4abc9ac41_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74abc9ac41_1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4abc9ac41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4abc9ac41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4abc9ac41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4abc9ac41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457af35d6_0_2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7457af35d6_0_2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1.jpg"/><Relationship Id="rId3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1.jpg"/><Relationship Id="rId3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subtítulo y objetos">
  <p:cSld name="Título, sub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46714" y="1177058"/>
            <a:ext cx="82476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a">
  <p:cSld name="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900"/>
              <a:buFont typeface="Calibri"/>
              <a:buNone/>
              <a:defRPr b="1" sz="39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722917" y="3571875"/>
            <a:ext cx="5027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244476" y="4571764"/>
            <a:ext cx="244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3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parador">
  <p:cSld name="Separado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raportada">
  <p:cSld name="Contra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>
            <a:off x="3048000" y="4571764"/>
            <a:ext cx="6096000" cy="365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7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6000"/>
              <a:buFont typeface="Calibri"/>
              <a:buNone/>
              <a:defRPr b="1" sz="60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subTitle"/>
          </p:nvPr>
        </p:nvSpPr>
        <p:spPr>
          <a:xfrm>
            <a:off x="3722917" y="3675106"/>
            <a:ext cx="50271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8" name="Google Shape;68;p17"/>
          <p:cNvSpPr/>
          <p:nvPr/>
        </p:nvSpPr>
        <p:spPr>
          <a:xfrm>
            <a:off x="1" y="4571764"/>
            <a:ext cx="3048000" cy="365700"/>
          </a:xfrm>
          <a:prstGeom prst="rect">
            <a:avLst/>
          </a:prstGeom>
          <a:solidFill>
            <a:srgbClr val="004890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a">
  <p:cSld name="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900"/>
              <a:buFont typeface="Calibri"/>
              <a:buNone/>
              <a:defRPr b="1" sz="39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subTitle"/>
          </p:nvPr>
        </p:nvSpPr>
        <p:spPr>
          <a:xfrm>
            <a:off x="3722917" y="3571875"/>
            <a:ext cx="5027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2" type="body"/>
          </p:nvPr>
        </p:nvSpPr>
        <p:spPr>
          <a:xfrm>
            <a:off x="244476" y="4571764"/>
            <a:ext cx="244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3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parador">
  <p:cSld name="Separado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subtítulo y objetos">
  <p:cSld name="Título, sub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46714" y="1177058"/>
            <a:ext cx="82476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raportada">
  <p:cSld name="Contra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/>
          <p:nvPr/>
        </p:nvSpPr>
        <p:spPr>
          <a:xfrm>
            <a:off x="3048000" y="4571764"/>
            <a:ext cx="6096000" cy="365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4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6000"/>
              <a:buFont typeface="Calibri"/>
              <a:buNone/>
              <a:defRPr b="1" sz="60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subTitle"/>
          </p:nvPr>
        </p:nvSpPr>
        <p:spPr>
          <a:xfrm>
            <a:off x="3722917" y="3675106"/>
            <a:ext cx="50271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2" name="Google Shape;92;p24"/>
          <p:cNvSpPr/>
          <p:nvPr/>
        </p:nvSpPr>
        <p:spPr>
          <a:xfrm>
            <a:off x="1" y="4571764"/>
            <a:ext cx="3048000" cy="365700"/>
          </a:xfrm>
          <a:prstGeom prst="rect">
            <a:avLst/>
          </a:prstGeom>
          <a:solidFill>
            <a:srgbClr val="004890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4"/>
          <p:cNvSpPr txBox="1"/>
          <p:nvPr>
            <p:ph idx="2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-graphics">
  <p:cSld name="text-graphic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95" name="Google Shape;9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60678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5"/>
          <p:cNvSpPr txBox="1"/>
          <p:nvPr/>
        </p:nvSpPr>
        <p:spPr>
          <a:xfrm>
            <a:off x="8458200" y="4766636"/>
            <a:ext cx="5334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475" lIns="66975" spcFirstLastPara="1" rIns="66975" wrap="square" tIns="33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800"/>
              <a:buFont typeface="Arial"/>
              <a:buNone/>
            </a:pPr>
            <a:fld id="{00000000-1234-1234-1234-123412341234}" type="slidenum">
              <a:rPr b="0" i="0" lang="es" sz="7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97" name="Google Shape;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8"/>
            <a:ext cx="1936750" cy="42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6" y="91891"/>
            <a:ext cx="574675" cy="21983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5"/>
          <p:cNvSpPr txBox="1"/>
          <p:nvPr>
            <p:ph type="title"/>
          </p:nvPr>
        </p:nvSpPr>
        <p:spPr>
          <a:xfrm>
            <a:off x="396876" y="105825"/>
            <a:ext cx="61914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395536" y="721996"/>
            <a:ext cx="83292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5"/>
          <p:cNvSpPr/>
          <p:nvPr>
            <p:ph idx="2" type="chart"/>
          </p:nvPr>
        </p:nvSpPr>
        <p:spPr>
          <a:xfrm>
            <a:off x="4572000" y="1463784"/>
            <a:ext cx="4152900" cy="3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">
  <p:cSld name="objective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03" name="Google Shape;10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8100" y="1"/>
            <a:ext cx="9290048" cy="6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6"/>
          <p:cNvSpPr txBox="1"/>
          <p:nvPr/>
        </p:nvSpPr>
        <p:spPr>
          <a:xfrm>
            <a:off x="8458200" y="4766636"/>
            <a:ext cx="5334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475" lIns="66975" spcFirstLastPara="1" rIns="66975" wrap="square" tIns="33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700"/>
              <a:buFont typeface="Arial"/>
              <a:buNone/>
            </a:pPr>
            <a:fld id="{00000000-1234-1234-1234-123412341234}" type="slidenum">
              <a:rPr b="0" i="0" lang="es" sz="7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05" name="Google Shape;10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9"/>
            <a:ext cx="1936750" cy="42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8" y="91891"/>
            <a:ext cx="574675" cy="21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>
            <p:ph type="title"/>
          </p:nvPr>
        </p:nvSpPr>
        <p:spPr>
          <a:xfrm>
            <a:off x="396876" y="105825"/>
            <a:ext cx="61914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95537" y="721996"/>
            <a:ext cx="83292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Generic">
  <p:cSld name="BSC2017-Generic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464803" y="163420"/>
            <a:ext cx="8229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i="0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464803" y="911304"/>
            <a:ext cx="8229600" cy="3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709" y="4674108"/>
            <a:ext cx="18764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>
  <p:cSld name="Titel und Inhal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1" type="ftr"/>
          </p:nvPr>
        </p:nvSpPr>
        <p:spPr>
          <a:xfrm>
            <a:off x="467544" y="4673377"/>
            <a:ext cx="2088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5292080" y="4673377"/>
            <a:ext cx="50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0" type="dt"/>
          </p:nvPr>
        </p:nvSpPr>
        <p:spPr>
          <a:xfrm>
            <a:off x="2987824" y="4673377"/>
            <a:ext cx="20574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9.jpg"/><Relationship Id="rId4" Type="http://schemas.openxmlformats.org/officeDocument/2006/relationships/image" Target="../media/image38.png"/><Relationship Id="rId5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Relationship Id="rId4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ools.bsc.es/" TargetMode="External"/><Relationship Id="rId4" Type="http://schemas.openxmlformats.org/officeDocument/2006/relationships/image" Target="../media/image4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0.jpg"/><Relationship Id="rId4" Type="http://schemas.openxmlformats.org/officeDocument/2006/relationships/image" Target="../media/image4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jpg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000"/>
              <a:buFont typeface="Calibri"/>
              <a:buNone/>
            </a:pPr>
            <a:r>
              <a:rPr lang="es" sz="3600"/>
              <a:t>The NEMO ORCA36 configuration and approaches to increase NEMO4 efficiency</a:t>
            </a:r>
            <a:endParaRPr sz="3600"/>
          </a:p>
        </p:txBody>
      </p:sp>
      <p:sp>
        <p:nvSpPr>
          <p:cNvPr id="124" name="Google Shape;124;p29"/>
          <p:cNvSpPr txBox="1"/>
          <p:nvPr>
            <p:ph idx="1" type="subTitle"/>
          </p:nvPr>
        </p:nvSpPr>
        <p:spPr>
          <a:xfrm>
            <a:off x="3722917" y="3571875"/>
            <a:ext cx="53118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" sz="1800"/>
              <a:t>Miguel Castrillo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" sz="1400"/>
              <a:t>BSC-ES Performance Team, Computational Earth Sciences</a:t>
            </a:r>
            <a:endParaRPr/>
          </a:p>
        </p:txBody>
      </p:sp>
      <p:sp>
        <p:nvSpPr>
          <p:cNvPr id="125" name="Google Shape;125;p29"/>
          <p:cNvSpPr txBox="1"/>
          <p:nvPr>
            <p:ph idx="2" type="body"/>
          </p:nvPr>
        </p:nvSpPr>
        <p:spPr>
          <a:xfrm>
            <a:off x="244476" y="4571764"/>
            <a:ext cx="244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"/>
              <a:t>25</a:t>
            </a:r>
            <a:r>
              <a:rPr lang="es"/>
              <a:t>/05/2020</a:t>
            </a:r>
            <a:endParaRPr/>
          </a:p>
        </p:txBody>
      </p:sp>
      <p:sp>
        <p:nvSpPr>
          <p:cNvPr id="126" name="Google Shape;126;p29"/>
          <p:cNvSpPr txBox="1"/>
          <p:nvPr>
            <p:ph idx="3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es"/>
              <a:t>6th ENES HPC workshop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s"/>
              <a:t>BSC-ES involvement in IMMERSE</a:t>
            </a:r>
            <a:endParaRPr/>
          </a:p>
        </p:txBody>
      </p:sp>
      <p:sp>
        <p:nvSpPr>
          <p:cNvPr id="268" name="Google Shape;268;p38"/>
          <p:cNvSpPr txBox="1"/>
          <p:nvPr>
            <p:ph idx="4294967295" type="body"/>
          </p:nvPr>
        </p:nvSpPr>
        <p:spPr>
          <a:xfrm>
            <a:off x="291925" y="1140175"/>
            <a:ext cx="8451900" cy="31203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135000" lIns="108000" spcFirstLastPara="1" rIns="135000" wrap="square" tIns="135000">
            <a:noAutofit/>
          </a:bodyPr>
          <a:lstStyle/>
          <a:p>
            <a:pPr indent="-15875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 sz="1500">
                <a:solidFill>
                  <a:srgbClr val="002060"/>
                </a:solidFill>
              </a:rPr>
              <a:t>IS-ENES3 T8.1: </a:t>
            </a:r>
            <a:r>
              <a:rPr lang="es" sz="1400">
                <a:latin typeface="Arial"/>
                <a:ea typeface="Arial"/>
                <a:cs typeface="Arial"/>
                <a:sym typeface="Arial"/>
              </a:rPr>
              <a:t>Improving Nemo computational performance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46050" lvl="1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Char char="●"/>
            </a:pPr>
            <a:r>
              <a:rPr b="1" lang="es">
                <a:solidFill>
                  <a:srgbClr val="002060"/>
                </a:solidFill>
              </a:rPr>
              <a:t>Routine level scalability: Communication impact, workload balance, mixed precision analysis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5875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 sz="1500">
                <a:solidFill>
                  <a:srgbClr val="002060"/>
                </a:solidFill>
              </a:rPr>
              <a:t>IMMERSE </a:t>
            </a:r>
            <a:r>
              <a:rPr b="1" lang="es" sz="1500">
                <a:solidFill>
                  <a:srgbClr val="002060"/>
                </a:solidFill>
              </a:rPr>
              <a:t>T4.1:</a:t>
            </a:r>
            <a:r>
              <a:rPr b="1" lang="es" sz="1500"/>
              <a:t>​</a:t>
            </a:r>
            <a:r>
              <a:rPr lang="es" sz="1500"/>
              <a:t> Efficient exploitation of memory hierarchies and hardware peak performance</a:t>
            </a:r>
            <a:endParaRPr sz="1500"/>
          </a:p>
          <a:p>
            <a:pPr indent="-152400" lvl="1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</a:rPr>
              <a:t>Assessment</a:t>
            </a:r>
            <a:r>
              <a:rPr lang="es"/>
              <a:t> of the </a:t>
            </a:r>
            <a:r>
              <a:rPr b="1" lang="es">
                <a:solidFill>
                  <a:srgbClr val="002060"/>
                </a:solidFill>
              </a:rPr>
              <a:t>performance impact</a:t>
            </a:r>
            <a:endParaRPr b="1">
              <a:solidFill>
                <a:srgbClr val="002060"/>
              </a:solidFill>
            </a:endParaRPr>
          </a:p>
          <a:p>
            <a:pPr indent="-158750" lvl="0" marL="1778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 sz="1500">
                <a:solidFill>
                  <a:srgbClr val="002060"/>
                </a:solidFill>
              </a:rPr>
              <a:t>IMMERSE </a:t>
            </a:r>
            <a:r>
              <a:rPr b="1" lang="es" sz="1500">
                <a:solidFill>
                  <a:srgbClr val="002060"/>
                </a:solidFill>
              </a:rPr>
              <a:t>T4.3:</a:t>
            </a:r>
            <a:r>
              <a:rPr lang="es" sz="1500"/>
              <a:t> Efficient IOs and diagnostics for operational systems</a:t>
            </a:r>
            <a:endParaRPr sz="1500"/>
          </a:p>
          <a:p>
            <a:pPr indent="-152400" lvl="1" marL="5207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</a:rPr>
              <a:t>Offload</a:t>
            </a:r>
            <a:r>
              <a:rPr lang="es"/>
              <a:t> NEMO model </a:t>
            </a:r>
            <a:r>
              <a:rPr b="1" lang="es">
                <a:solidFill>
                  <a:srgbClr val="002060"/>
                </a:solidFill>
              </a:rPr>
              <a:t>diagnostics to GPUs</a:t>
            </a:r>
            <a:endParaRPr b="1">
              <a:solidFill>
                <a:srgbClr val="002060"/>
              </a:solidFill>
            </a:endParaRPr>
          </a:p>
          <a:p>
            <a:pPr indent="-158750" lvl="0" marL="1778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 sz="1500">
                <a:solidFill>
                  <a:srgbClr val="002060"/>
                </a:solidFill>
              </a:rPr>
              <a:t>IMMERSE </a:t>
            </a:r>
            <a:r>
              <a:rPr b="1" lang="es" sz="1500">
                <a:solidFill>
                  <a:srgbClr val="002060"/>
                </a:solidFill>
              </a:rPr>
              <a:t>T4.4:</a:t>
            </a:r>
            <a:r>
              <a:rPr lang="es" sz="1500"/>
              <a:t> Load balancing for AGRIF massive multigrid capability</a:t>
            </a:r>
            <a:endParaRPr sz="1500"/>
          </a:p>
          <a:p>
            <a:pPr indent="-152400" lvl="1" marL="5207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</a:rPr>
              <a:t>Efficiency assessment</a:t>
            </a:r>
            <a:r>
              <a:rPr lang="es"/>
              <a:t> for </a:t>
            </a:r>
            <a:r>
              <a:rPr b="1" lang="es">
                <a:solidFill>
                  <a:srgbClr val="002060"/>
                </a:solidFill>
              </a:rPr>
              <a:t>high-resolution</a:t>
            </a:r>
            <a:r>
              <a:rPr lang="es"/>
              <a:t> configuration</a:t>
            </a:r>
            <a:endParaRPr/>
          </a:p>
        </p:txBody>
      </p:sp>
      <p:pic>
        <p:nvPicPr>
          <p:cNvPr id="269" name="Google Shape;26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7901" y="4345325"/>
            <a:ext cx="1927228" cy="63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s.enes.org/images-1/IS_EnesLogotypeleft.pg.png" id="270" name="Google Shape;27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900" y="3500100"/>
            <a:ext cx="2031175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39"/>
          <p:cNvCxnSpPr/>
          <p:nvPr/>
        </p:nvCxnSpPr>
        <p:spPr>
          <a:xfrm rot="10800000">
            <a:off x="4103435" y="2073150"/>
            <a:ext cx="4200" cy="2419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77" name="Google Shape;277;p39"/>
          <p:cNvSpPr/>
          <p:nvPr/>
        </p:nvSpPr>
        <p:spPr>
          <a:xfrm>
            <a:off x="5661544" y="1490101"/>
            <a:ext cx="1679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B0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000000" dist="19050">
              <a:srgbClr val="000000">
                <a:alpha val="49800"/>
              </a:srgbClr>
            </a:outerShdw>
          </a:effectLst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9"/>
          <p:cNvSpPr/>
          <p:nvPr/>
        </p:nvSpPr>
        <p:spPr>
          <a:xfrm>
            <a:off x="4216965" y="1490101"/>
            <a:ext cx="1679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B0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000000" dist="19050">
              <a:srgbClr val="000000">
                <a:alpha val="49800"/>
              </a:srgbClr>
            </a:outerShdw>
          </a:effectLst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9"/>
          <p:cNvSpPr/>
          <p:nvPr/>
        </p:nvSpPr>
        <p:spPr>
          <a:xfrm>
            <a:off x="2772232" y="1490101"/>
            <a:ext cx="1679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B0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000000" dist="19050">
              <a:srgbClr val="000000">
                <a:alpha val="49800"/>
              </a:srgbClr>
            </a:outerShdw>
          </a:effectLst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9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NEMO timeline in BSC-ES performance</a:t>
            </a:r>
            <a:endParaRPr/>
          </a:p>
        </p:txBody>
      </p:sp>
      <p:sp>
        <p:nvSpPr>
          <p:cNvPr id="281" name="Google Shape;281;p39"/>
          <p:cNvSpPr/>
          <p:nvPr/>
        </p:nvSpPr>
        <p:spPr>
          <a:xfrm>
            <a:off x="1334622" y="1490101"/>
            <a:ext cx="1679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B0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000000" dist="19050">
              <a:srgbClr val="000000">
                <a:alpha val="49800"/>
              </a:srgbClr>
            </a:outerShdw>
          </a:effectLst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2567408" y="1182244"/>
            <a:ext cx="5619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4019034" y="1182244"/>
            <a:ext cx="5619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9"/>
          <p:cNvSpPr txBox="1"/>
          <p:nvPr/>
        </p:nvSpPr>
        <p:spPr>
          <a:xfrm>
            <a:off x="5470660" y="1182244"/>
            <a:ext cx="5475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9"/>
          <p:cNvSpPr txBox="1"/>
          <p:nvPr/>
        </p:nvSpPr>
        <p:spPr>
          <a:xfrm>
            <a:off x="1347463" y="2521425"/>
            <a:ext cx="1366800" cy="552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COPERNICUS CMEMS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Final report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ORCA036 profiling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39"/>
          <p:cNvCxnSpPr>
            <a:stCxn id="285" idx="0"/>
          </p:cNvCxnSpPr>
          <p:nvPr/>
        </p:nvCxnSpPr>
        <p:spPr>
          <a:xfrm rot="10800000">
            <a:off x="2030863" y="2080125"/>
            <a:ext cx="0" cy="441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7" name="Google Shape;287;p39"/>
          <p:cNvSpPr txBox="1"/>
          <p:nvPr/>
        </p:nvSpPr>
        <p:spPr>
          <a:xfrm>
            <a:off x="2059343" y="3571526"/>
            <a:ext cx="1444500" cy="452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D4.1: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Activities during 2019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p39"/>
          <p:cNvCxnSpPr>
            <a:stCxn id="287" idx="0"/>
          </p:cNvCxnSpPr>
          <p:nvPr/>
        </p:nvCxnSpPr>
        <p:spPr>
          <a:xfrm rot="10800000">
            <a:off x="2781593" y="2101226"/>
            <a:ext cx="0" cy="1470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9" name="Google Shape;289;p39"/>
          <p:cNvSpPr txBox="1"/>
          <p:nvPr/>
        </p:nvSpPr>
        <p:spPr>
          <a:xfrm>
            <a:off x="6922285" y="1182244"/>
            <a:ext cx="5151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2896483" y="2521425"/>
            <a:ext cx="1716900" cy="90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IS-ENES3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M8.4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Definition of the optimization strategy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MS25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First setup of online diagnostics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ESiWACE2 D1.2: 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Model inter-comparison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39"/>
          <p:cNvCxnSpPr/>
          <p:nvPr/>
        </p:nvCxnSpPr>
        <p:spPr>
          <a:xfrm rot="10800000">
            <a:off x="4238642" y="2077725"/>
            <a:ext cx="0" cy="4437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2" name="Google Shape;292;p39"/>
          <p:cNvSpPr txBox="1"/>
          <p:nvPr/>
        </p:nvSpPr>
        <p:spPr>
          <a:xfrm>
            <a:off x="3344675" y="4492650"/>
            <a:ext cx="1540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NEMO 4.2 beta</a:t>
            </a:r>
            <a:endParaRPr b="1" sz="13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39"/>
          <p:cNvCxnSpPr/>
          <p:nvPr/>
        </p:nvCxnSpPr>
        <p:spPr>
          <a:xfrm rot="10800000">
            <a:off x="5650958" y="2097132"/>
            <a:ext cx="0" cy="1657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lgDash"/>
            <a:round/>
            <a:headEnd len="sm" w="sm" type="none"/>
            <a:tailEnd len="med" w="med" type="triangle"/>
          </a:ln>
        </p:spPr>
      </p:cxnSp>
      <p:sp>
        <p:nvSpPr>
          <p:cNvPr id="294" name="Google Shape;294;p39"/>
          <p:cNvSpPr txBox="1"/>
          <p:nvPr/>
        </p:nvSpPr>
        <p:spPr>
          <a:xfrm>
            <a:off x="4684875" y="2521425"/>
            <a:ext cx="1592400" cy="66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MS34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Final setup of online diagnostics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ESiWACE2 D1.1: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Production mode configurations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39"/>
          <p:cNvCxnSpPr/>
          <p:nvPr/>
        </p:nvCxnSpPr>
        <p:spPr>
          <a:xfrm rot="10800000">
            <a:off x="6187368" y="2104463"/>
            <a:ext cx="0" cy="420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6" name="Google Shape;296;p39"/>
          <p:cNvCxnSpPr/>
          <p:nvPr/>
        </p:nvCxnSpPr>
        <p:spPr>
          <a:xfrm rot="10800000">
            <a:off x="6634022" y="2104406"/>
            <a:ext cx="0" cy="1137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lgDash"/>
            <a:round/>
            <a:headEnd len="sm" w="sm" type="none"/>
            <a:tailEnd len="med" w="med" type="triangle"/>
          </a:ln>
        </p:spPr>
      </p:cxnSp>
      <p:sp>
        <p:nvSpPr>
          <p:cNvPr id="297" name="Google Shape;297;p39"/>
          <p:cNvSpPr txBox="1"/>
          <p:nvPr/>
        </p:nvSpPr>
        <p:spPr>
          <a:xfrm>
            <a:off x="5254366" y="3235763"/>
            <a:ext cx="1444500" cy="42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IS-ENES3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D8.5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Update NEMO code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5731650" y="3731626"/>
            <a:ext cx="1329600" cy="70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D4.4: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Node performance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D4.5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Report online diagnostics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p39"/>
          <p:cNvCxnSpPr/>
          <p:nvPr/>
        </p:nvCxnSpPr>
        <p:spPr>
          <a:xfrm rot="10800000">
            <a:off x="6879257" y="2097281"/>
            <a:ext cx="0" cy="1642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lgDash"/>
            <a:round/>
            <a:headEnd len="sm" w="sm" type="none"/>
            <a:tailEnd len="med" w="med" type="triangle"/>
          </a:ln>
        </p:spPr>
      </p:cxnSp>
      <p:sp>
        <p:nvSpPr>
          <p:cNvPr id="300" name="Google Shape;300;p39"/>
          <p:cNvSpPr/>
          <p:nvPr/>
        </p:nvSpPr>
        <p:spPr>
          <a:xfrm rot="5400000">
            <a:off x="2126961" y="980475"/>
            <a:ext cx="194700" cy="10269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2008811" y="1141435"/>
            <a:ext cx="7524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TYPE-C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4260199" y="3731626"/>
            <a:ext cx="1416000" cy="70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IS-ENES3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D4.3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CPMIP metrics &amp; performance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D4.3: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AGRIF performance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6326856" y="2521425"/>
            <a:ext cx="1026900" cy="66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ESiWACE2 D1.3: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Scalability for pre-exascale systems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39"/>
          <p:cNvCxnSpPr/>
          <p:nvPr/>
        </p:nvCxnSpPr>
        <p:spPr>
          <a:xfrm rot="10800000">
            <a:off x="7101558" y="2104275"/>
            <a:ext cx="0" cy="417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From ORCA2 to ORCA36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/>
          <p:nvPr/>
        </p:nvSpPr>
        <p:spPr>
          <a:xfrm>
            <a:off x="1562624" y="163351"/>
            <a:ext cx="6028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5925" spcFirstLastPara="1" rIns="65925" wrap="square" tIns="6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NEMO 4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386550" y="911250"/>
            <a:ext cx="4068900" cy="3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5925" spcFirstLastPara="1" rIns="65925" wrap="square" tIns="66975">
            <a:noAutofit/>
          </a:bodyPr>
          <a:lstStyle/>
          <a:p>
            <a:pPr indent="-273050" lvl="0" marL="330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Sea-Ice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component (SI3)</a:t>
            </a:r>
            <a:endParaRPr b="1"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33020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AGRIF</a:t>
            </a:r>
            <a:r>
              <a:rPr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compatible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with sea-ice and z* coordinate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33020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Aerobulk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package for atmospheric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forcing</a:t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33020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Wave coupling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to external wave model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33020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Passive tracer module (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re-designed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(modular)</a:t>
            </a:r>
            <a:endParaRPr sz="1100"/>
          </a:p>
          <a:p>
            <a:pPr indent="0" lvl="0" marL="34290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1"/>
          <p:cNvSpPr txBox="1"/>
          <p:nvPr/>
        </p:nvSpPr>
        <p:spPr>
          <a:xfrm>
            <a:off x="5080950" y="854100"/>
            <a:ext cx="3788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3050" lvl="0" marL="33020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MPI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communications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reduced</a:t>
            </a:r>
            <a:endParaRPr sz="1100">
              <a:solidFill>
                <a:schemeClr val="dk1"/>
              </a:solidFill>
            </a:endParaRPr>
          </a:p>
          <a:p>
            <a:pPr indent="-273050" lvl="0" marL="33020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Removal of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wrk_alloc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’s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33020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Automatic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sub-domains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removal</a:t>
            </a:r>
            <a:endParaRPr sz="1100">
              <a:solidFill>
                <a:schemeClr val="dk1"/>
              </a:solidFill>
            </a:endParaRPr>
          </a:p>
          <a:p>
            <a:pPr indent="-273050" lvl="0" marL="33020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Simplification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robustness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/>
          <p:nvPr/>
        </p:nvSpPr>
        <p:spPr>
          <a:xfrm>
            <a:off x="1562624" y="163351"/>
            <a:ext cx="6028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5925" spcFirstLastPara="1" rIns="65925" wrap="square" tIns="6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From ORCA2 to ORCA36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473825" y="911251"/>
            <a:ext cx="8130000" cy="3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5925" spcFirstLastPara="1" rIns="65925" wrap="square" tIns="66975">
            <a:noAutofit/>
          </a:bodyPr>
          <a:lstStyle/>
          <a:p>
            <a:pPr indent="-273050" lvl="0" marL="330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ORCA: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Curvilinear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tripolar grid family without singularity point inside the computational domain. It has two north mesh poles placed on lands.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0" marR="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5" name="Google Shape;325;p42"/>
          <p:cNvGraphicFramePr/>
          <p:nvPr/>
        </p:nvGraphicFramePr>
        <p:xfrm>
          <a:off x="1410194" y="19145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{88D22C18-BE6C-4952-8C30-0DC8A7E12ED8}</a:tableStyleId>
              </a:tblPr>
              <a:tblGrid>
                <a:gridCol w="1586150"/>
                <a:gridCol w="661400"/>
                <a:gridCol w="731825"/>
                <a:gridCol w="582125"/>
                <a:gridCol w="1621350"/>
                <a:gridCol w="1269125"/>
              </a:tblGrid>
              <a:tr h="348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jpiglo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jpjglo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jpk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 (million vertices)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resolution (km)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220.19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ORCA1 (SR)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110.7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ORCA025 (HR)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1,442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1,021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110.42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27.79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ORCA12 (VHR)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4,322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3,059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991.57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9.27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ORCA36 (VVHR?)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12,962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9,173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8,917.53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6" name="Google Shape;326;p42"/>
          <p:cNvSpPr/>
          <p:nvPr/>
        </p:nvSpPr>
        <p:spPr>
          <a:xfrm>
            <a:off x="6564929" y="2430848"/>
            <a:ext cx="249900" cy="307500"/>
          </a:xfrm>
          <a:prstGeom prst="curvedLeftArrow">
            <a:avLst>
              <a:gd fmla="val 50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6579411" y="2800284"/>
            <a:ext cx="249900" cy="307500"/>
          </a:xfrm>
          <a:prstGeom prst="curvedLeftArrow">
            <a:avLst>
              <a:gd fmla="val 50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6579411" y="3151148"/>
            <a:ext cx="249900" cy="307500"/>
          </a:xfrm>
          <a:prstGeom prst="curvedLeftArrow">
            <a:avLst>
              <a:gd fmla="val 50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6579411" y="3504674"/>
            <a:ext cx="249900" cy="307500"/>
          </a:xfrm>
          <a:prstGeom prst="curvedLeftArrow">
            <a:avLst>
              <a:gd fmla="val 50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2"/>
          <p:cNvSpPr txBox="1"/>
          <p:nvPr/>
        </p:nvSpPr>
        <p:spPr>
          <a:xfrm>
            <a:off x="6851737" y="2738779"/>
            <a:ext cx="8166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x14</a:t>
            </a:r>
            <a:endParaRPr b="1" sz="18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2"/>
          <p:cNvSpPr txBox="1"/>
          <p:nvPr/>
        </p:nvSpPr>
        <p:spPr>
          <a:xfrm>
            <a:off x="6851737" y="3113807"/>
            <a:ext cx="8166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x9</a:t>
            </a:r>
            <a:endParaRPr b="1" sz="18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6866022" y="3451187"/>
            <a:ext cx="8166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x9</a:t>
            </a:r>
            <a:endParaRPr b="1" sz="18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6851737" y="2374184"/>
            <a:ext cx="8166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x9.4</a:t>
            </a:r>
            <a:endParaRPr b="1" sz="18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2"/>
          <p:cNvSpPr/>
          <p:nvPr/>
        </p:nvSpPr>
        <p:spPr>
          <a:xfrm>
            <a:off x="7837548" y="2321718"/>
            <a:ext cx="452100" cy="1682700"/>
          </a:xfrm>
          <a:prstGeom prst="curvedLeftArrow">
            <a:avLst>
              <a:gd fmla="val 50000" name="adj1"/>
              <a:gd fmla="val 75691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8073808" y="2862978"/>
            <a:ext cx="13578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x10,650</a:t>
            </a:r>
            <a:endParaRPr b="1" sz="21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</a:t>
            </a:r>
            <a:endParaRPr/>
          </a:p>
        </p:txBody>
      </p:sp>
      <p:sp>
        <p:nvSpPr>
          <p:cNvPr id="341" name="Google Shape;341;p43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"/>
              <a:t>Configurations</a:t>
            </a:r>
            <a:endParaRPr/>
          </a:p>
        </p:txBody>
      </p:sp>
      <p:graphicFrame>
        <p:nvGraphicFramePr>
          <p:cNvPr id="342" name="Google Shape;342;p43"/>
          <p:cNvGraphicFramePr/>
          <p:nvPr/>
        </p:nvGraphicFramePr>
        <p:xfrm>
          <a:off x="228366" y="15057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{2305D940-4C79-4D40-84D8-0460BBA33AC3}</a:tableStyleId>
              </a:tblPr>
              <a:tblGrid>
                <a:gridCol w="1075025"/>
                <a:gridCol w="559975"/>
                <a:gridCol w="1304050"/>
                <a:gridCol w="1354825"/>
                <a:gridCol w="431825"/>
                <a:gridCol w="1447975"/>
                <a:gridCol w="1160075"/>
                <a:gridCol w="1290575"/>
              </a:tblGrid>
              <a:tr h="10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Code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Step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Init T&amp;S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Atmospheric Forcing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Runoff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Geothermal heating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QSR</a:t>
                      </a:r>
                      <a:endParaRPr sz="1100"/>
                    </a:p>
                  </a:txBody>
                  <a:tcPr marT="0" marB="0" marR="51425" marL="51425" anchor="ctr"/>
                </a:tc>
              </a:tr>
              <a:tr h="330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O36-I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  <a:tr h="330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O36-II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512x256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  <a:tr h="330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O36_ICE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512x256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T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  <a:tr h="330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O36_FULL*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30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9,173x12,962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512x256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T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9,173x12,962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/>
                        <a:t>360x180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9,173x12,962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in MareNostrum4</a:t>
            </a:r>
            <a:endParaRPr/>
          </a:p>
        </p:txBody>
      </p:sp>
      <p:sp>
        <p:nvSpPr>
          <p:cNvPr id="348" name="Google Shape;348;p44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Resources constraints</a:t>
            </a:r>
            <a:endParaRPr/>
          </a:p>
        </p:txBody>
      </p:sp>
      <p:graphicFrame>
        <p:nvGraphicFramePr>
          <p:cNvPr id="349" name="Google Shape;349;p44"/>
          <p:cNvGraphicFramePr/>
          <p:nvPr/>
        </p:nvGraphicFramePr>
        <p:xfrm>
          <a:off x="685799" y="17965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{2305D940-4C79-4D40-84D8-0460BBA33AC3}</a:tableStyleId>
              </a:tblPr>
              <a:tblGrid>
                <a:gridCol w="1349000"/>
                <a:gridCol w="2909275"/>
                <a:gridCol w="3673175"/>
              </a:tblGrid>
              <a:tr h="663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Configuration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 resources standard nodes (96GB)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</a:t>
                      </a: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resources high-mem nodes (384GB)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  <a:tr h="37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O36-I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nodes, 6TB memory</a:t>
                      </a:r>
                      <a:endParaRPr sz="1100"/>
                    </a:p>
                  </a:txBody>
                  <a:tcPr marT="0" marB="0" marR="51425" marL="51425" anchor="ctr"/>
                </a:tc>
              </a:tr>
              <a:tr h="456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O36-II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  <a:tr h="33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O36_ICE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  <a:tr h="33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O36_FULL*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ORCA025 scalability (MN4)</a:t>
            </a:r>
            <a:br>
              <a:rPr lang="es"/>
            </a:br>
            <a:endParaRPr/>
          </a:p>
        </p:txBody>
      </p:sp>
      <p:sp>
        <p:nvSpPr>
          <p:cNvPr id="361" name="Google Shape;361;p46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ORCA025 scalability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362" name="Google Shape;362;p46"/>
          <p:cNvSpPr/>
          <p:nvPr/>
        </p:nvSpPr>
        <p:spPr>
          <a:xfrm>
            <a:off x="3892251" y="4455100"/>
            <a:ext cx="1467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363" name="Google Shape;363;p46"/>
          <p:cNvPicPr preferRelativeResize="0"/>
          <p:nvPr/>
        </p:nvPicPr>
        <p:blipFill rotWithShape="1">
          <a:blip r:embed="rId3">
            <a:alphaModFix/>
          </a:blip>
          <a:srcRect b="6890" l="0" r="0" t="0"/>
          <a:stretch/>
        </p:blipFill>
        <p:spPr>
          <a:xfrm>
            <a:off x="457200" y="1049175"/>
            <a:ext cx="8553974" cy="33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7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370" name="Google Shape;370;p47"/>
          <p:cNvSpPr txBox="1"/>
          <p:nvPr>
            <p:ph idx="2" type="body"/>
          </p:nvPr>
        </p:nvSpPr>
        <p:spPr>
          <a:xfrm>
            <a:off x="0" y="748231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371" name="Google Shape;371;p47"/>
          <p:cNvSpPr/>
          <p:nvPr/>
        </p:nvSpPr>
        <p:spPr>
          <a:xfrm>
            <a:off x="3599926" y="4531300"/>
            <a:ext cx="1823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372" name="Google Shape;372;p47"/>
          <p:cNvPicPr preferRelativeResize="0"/>
          <p:nvPr/>
        </p:nvPicPr>
        <p:blipFill rotWithShape="1">
          <a:blip r:embed="rId3">
            <a:alphaModFix/>
          </a:blip>
          <a:srcRect b="0" l="0" r="477" t="0"/>
          <a:stretch/>
        </p:blipFill>
        <p:spPr>
          <a:xfrm>
            <a:off x="97000" y="1132825"/>
            <a:ext cx="8973623" cy="334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The Barcelona Supercomputing Center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379" name="Google Shape;379;p48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 – Grand Challenge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380" name="Google Shape;380;p48"/>
          <p:cNvSpPr/>
          <p:nvPr/>
        </p:nvSpPr>
        <p:spPr>
          <a:xfrm>
            <a:off x="3474302" y="4531300"/>
            <a:ext cx="2101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381" name="Google Shape;38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75" y="1070400"/>
            <a:ext cx="8729850" cy="33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388" name="Google Shape;388;p49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 – Double precision vs Single precision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389" name="Google Shape;389;p49"/>
          <p:cNvSpPr/>
          <p:nvPr/>
        </p:nvSpPr>
        <p:spPr>
          <a:xfrm>
            <a:off x="3670226" y="4531300"/>
            <a:ext cx="1524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390" name="Google Shape;3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25" y="1091250"/>
            <a:ext cx="8744752" cy="34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0"/>
          <p:cNvPicPr preferRelativeResize="0"/>
          <p:nvPr/>
        </p:nvPicPr>
        <p:blipFill rotWithShape="1">
          <a:blip r:embed="rId3">
            <a:alphaModFix/>
          </a:blip>
          <a:srcRect b="1603" l="1380" r="0" t="0"/>
          <a:stretch/>
        </p:blipFill>
        <p:spPr>
          <a:xfrm>
            <a:off x="458750" y="1190375"/>
            <a:ext cx="8455477" cy="328783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0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398" name="Google Shape;398;p50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 – Double precision vs Single precision – Grand challenge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pic>
        <p:nvPicPr>
          <p:cNvPr descr="https://www.lavanguardia.com/r/GODO/LV/p4/WebSite/2017/06/29/Recortada/img_jfita_20170629-154630_imagenes_lv_otras_fuentes_marenostrum2-kQAI-U423765329335oUF-992x558@LaVanguardia-Web.JPG" id="399" name="Google Shape;39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7388" y="2755523"/>
            <a:ext cx="2889293" cy="1628243"/>
          </a:xfrm>
          <a:prstGeom prst="rect">
            <a:avLst/>
          </a:prstGeom>
          <a:noFill/>
          <a:ln cap="flat" cmpd="sng" w="381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www.lavanguardia.com/r/GODO/LV/p4/WebSite/2017/06/29/Recortada/img_jfita_20170629-154630_imagenes_lv_otras_fuentes_marenostrum2-kQAI-U423765329335oUF-992x558@LaVanguardia-Web.JPG" id="400" name="Google Shape;400;p50"/>
          <p:cNvPicPr preferRelativeResize="0"/>
          <p:nvPr/>
        </p:nvPicPr>
        <p:blipFill rotWithShape="1">
          <a:blip r:embed="rId5">
            <a:alphaModFix/>
          </a:blip>
          <a:srcRect b="0" l="0" r="29233" t="0"/>
          <a:stretch/>
        </p:blipFill>
        <p:spPr>
          <a:xfrm>
            <a:off x="4307388" y="2755529"/>
            <a:ext cx="2044838" cy="1628236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1" name="Google Shape;401;p50"/>
          <p:cNvSpPr txBox="1"/>
          <p:nvPr/>
        </p:nvSpPr>
        <p:spPr>
          <a:xfrm>
            <a:off x="6480513" y="2219300"/>
            <a:ext cx="16260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58A53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71% of MN4</a:t>
            </a:r>
            <a:endParaRPr b="1" sz="2200">
              <a:solidFill>
                <a:srgbClr val="58A53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0"/>
          <p:cNvSpPr/>
          <p:nvPr/>
        </p:nvSpPr>
        <p:spPr>
          <a:xfrm>
            <a:off x="7262157" y="1929988"/>
            <a:ext cx="202500" cy="278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A800"/>
          </a:solidFill>
          <a:ln cap="flat" cmpd="sng" w="9525">
            <a:solidFill>
              <a:srgbClr val="58A5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0"/>
          <p:cNvSpPr/>
          <p:nvPr/>
        </p:nvSpPr>
        <p:spPr>
          <a:xfrm>
            <a:off x="3690800" y="4531300"/>
            <a:ext cx="1626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1"/>
          <p:cNvSpPr txBox="1"/>
          <p:nvPr>
            <p:ph type="title"/>
          </p:nvPr>
        </p:nvSpPr>
        <p:spPr>
          <a:xfrm>
            <a:off x="0" y="144050"/>
            <a:ext cx="914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409" name="Google Shape;409;p51"/>
          <p:cNvSpPr txBox="1"/>
          <p:nvPr>
            <p:ph idx="2" type="body"/>
          </p:nvPr>
        </p:nvSpPr>
        <p:spPr>
          <a:xfrm>
            <a:off x="0" y="733322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 – Double precision vs Single precision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10" name="Google Shape;410;p51"/>
          <p:cNvSpPr/>
          <p:nvPr/>
        </p:nvSpPr>
        <p:spPr>
          <a:xfrm>
            <a:off x="3440575" y="4455100"/>
            <a:ext cx="2363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411" name="Google Shape;4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41725"/>
            <a:ext cx="8637462" cy="341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endParaRPr/>
          </a:p>
        </p:txBody>
      </p:sp>
      <p:sp>
        <p:nvSpPr>
          <p:cNvPr id="417" name="Google Shape;417;p52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 - ICE</a:t>
            </a:r>
            <a:endParaRPr/>
          </a:p>
        </p:txBody>
      </p:sp>
      <p:sp>
        <p:nvSpPr>
          <p:cNvPr id="418" name="Google Shape;418;p52"/>
          <p:cNvSpPr/>
          <p:nvPr/>
        </p:nvSpPr>
        <p:spPr>
          <a:xfrm>
            <a:off x="3774226" y="4455100"/>
            <a:ext cx="1496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419" name="Google Shape;41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75" y="1167725"/>
            <a:ext cx="8365073" cy="32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3"/>
          <p:cNvSpPr txBox="1"/>
          <p:nvPr>
            <p:ph type="title"/>
          </p:nvPr>
        </p:nvSpPr>
        <p:spPr>
          <a:xfrm>
            <a:off x="0" y="144050"/>
            <a:ext cx="914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I/O (MN4)</a:t>
            </a:r>
            <a:br>
              <a:rPr lang="es"/>
            </a:br>
            <a:endParaRPr/>
          </a:p>
        </p:txBody>
      </p:sp>
      <p:sp>
        <p:nvSpPr>
          <p:cNvPr id="425" name="Google Shape;425;p53"/>
          <p:cNvSpPr txBox="1"/>
          <p:nvPr>
            <p:ph idx="2" type="body"/>
          </p:nvPr>
        </p:nvSpPr>
        <p:spPr>
          <a:xfrm>
            <a:off x="0" y="733322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I/O tests with XIOS2.5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26" name="Google Shape;426;p53"/>
          <p:cNvSpPr/>
          <p:nvPr/>
        </p:nvSpPr>
        <p:spPr>
          <a:xfrm>
            <a:off x="6105287" y="4031125"/>
            <a:ext cx="2363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Timestep (s)</a:t>
            </a:r>
            <a:endParaRPr sz="1100">
              <a:solidFill>
                <a:srgbClr val="434343"/>
              </a:solidFill>
            </a:endParaRPr>
          </a:p>
        </p:txBody>
      </p:sp>
      <p:pic>
        <p:nvPicPr>
          <p:cNvPr id="427" name="Google Shape;42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850" y="1388775"/>
            <a:ext cx="3245476" cy="26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3"/>
          <p:cNvSpPr/>
          <p:nvPr/>
        </p:nvSpPr>
        <p:spPr>
          <a:xfrm>
            <a:off x="5797125" y="1211725"/>
            <a:ext cx="2808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Timestep duration hist. 1,536 processors I/O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429" name="Google Shape;429;p53"/>
          <p:cNvSpPr txBox="1"/>
          <p:nvPr/>
        </p:nvSpPr>
        <p:spPr>
          <a:xfrm>
            <a:off x="2176075" y="4539300"/>
            <a:ext cx="6595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Calibri"/>
                <a:ea typeface="Calibri"/>
                <a:cs typeface="Calibri"/>
                <a:sym typeface="Calibri"/>
              </a:rPr>
              <a:t>Hourly output runs:</a:t>
            </a: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 1,536 XIOS servers (32 nodes) in high-memory nodes (8GB/core). One-file mode. 340GB per simulated hour.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8299100" y="3711650"/>
            <a:ext cx="180600" cy="154500"/>
          </a:xfrm>
          <a:prstGeom prst="ellipse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1" name="Google Shape;431;p53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900" y="1270322"/>
            <a:ext cx="5035389" cy="3116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 weak scaling (MN4)</a:t>
            </a:r>
            <a:br>
              <a:rPr lang="es"/>
            </a:br>
            <a:endParaRPr/>
          </a:p>
        </p:txBody>
      </p:sp>
      <p:sp>
        <p:nvSpPr>
          <p:cNvPr id="437" name="Google Shape;437;p54"/>
          <p:cNvSpPr txBox="1"/>
          <p:nvPr>
            <p:ph idx="2" type="body"/>
          </p:nvPr>
        </p:nvSpPr>
        <p:spPr>
          <a:xfrm>
            <a:off x="0" y="733322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ORCA2, ORCA025 and ORCA36 scalability. Steps per second per subdomain size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pic>
        <p:nvPicPr>
          <p:cNvPr id="438" name="Google Shape;43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4122"/>
            <a:ext cx="8839201" cy="330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5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Performance analysis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6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Performance analysis</a:t>
            </a:r>
            <a:endParaRPr/>
          </a:p>
        </p:txBody>
      </p:sp>
      <p:sp>
        <p:nvSpPr>
          <p:cNvPr id="449" name="Google Shape;449;p56"/>
          <p:cNvSpPr txBox="1"/>
          <p:nvPr>
            <p:ph idx="1" type="body"/>
          </p:nvPr>
        </p:nvSpPr>
        <p:spPr>
          <a:xfrm>
            <a:off x="452743" y="904594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" sz="1600"/>
              <a:t>Since 1991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" sz="1600"/>
              <a:t>Based on </a:t>
            </a:r>
            <a:r>
              <a:rPr b="1" lang="es" sz="1600">
                <a:solidFill>
                  <a:schemeClr val="dk2"/>
                </a:solidFill>
              </a:rPr>
              <a:t>traces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" sz="1600"/>
              <a:t>Open Source: </a:t>
            </a:r>
            <a:r>
              <a:rPr lang="es" sz="1600" u="sng">
                <a:solidFill>
                  <a:schemeClr val="hlink"/>
                </a:solidFill>
                <a:hlinkClick r:id="rId3"/>
              </a:rPr>
              <a:t>https://tools.bsc.es</a:t>
            </a:r>
            <a:endParaRPr sz="1600">
              <a:solidFill>
                <a:srgbClr val="222A35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b="1" lang="es" sz="1600">
                <a:solidFill>
                  <a:schemeClr val="dk2"/>
                </a:solidFill>
              </a:rPr>
              <a:t>Extrae</a:t>
            </a:r>
            <a:r>
              <a:rPr lang="es" sz="1600">
                <a:solidFill>
                  <a:schemeClr val="dk2"/>
                </a:solidFill>
              </a:rPr>
              <a:t>: </a:t>
            </a:r>
            <a:r>
              <a:rPr lang="es" sz="1600"/>
              <a:t>Package that generates Paraver trace-files for a post-mortem analysis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b="1" lang="es" sz="1600">
                <a:solidFill>
                  <a:schemeClr val="dk2"/>
                </a:solidFill>
              </a:rPr>
              <a:t>Paraver</a:t>
            </a:r>
            <a:r>
              <a:rPr lang="es" sz="1600">
                <a:solidFill>
                  <a:schemeClr val="dk2"/>
                </a:solidFill>
              </a:rPr>
              <a:t>: </a:t>
            </a:r>
            <a:r>
              <a:rPr lang="es" sz="1600"/>
              <a:t>Trace visualization and analysis browser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b="1" lang="es" sz="1600">
                <a:solidFill>
                  <a:schemeClr val="dk2"/>
                </a:solidFill>
              </a:rPr>
              <a:t>Dimemas</a:t>
            </a:r>
            <a:r>
              <a:rPr lang="es" sz="1600">
                <a:solidFill>
                  <a:schemeClr val="dk2"/>
                </a:solidFill>
              </a:rPr>
              <a:t>: </a:t>
            </a:r>
            <a:r>
              <a:rPr lang="es" sz="1600"/>
              <a:t>Message passing simulator</a:t>
            </a:r>
            <a:endParaRPr/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450" name="Google Shape;450;p56"/>
          <p:cNvPicPr preferRelativeResize="0"/>
          <p:nvPr/>
        </p:nvPicPr>
        <p:blipFill rotWithShape="1">
          <a:blip r:embed="rId4">
            <a:alphaModFix/>
          </a:blip>
          <a:srcRect b="10201" l="0" r="0" t="0"/>
          <a:stretch/>
        </p:blipFill>
        <p:spPr>
          <a:xfrm>
            <a:off x="2273575" y="2898941"/>
            <a:ext cx="5832649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6"/>
          <p:cNvSpPr/>
          <p:nvPr/>
        </p:nvSpPr>
        <p:spPr>
          <a:xfrm>
            <a:off x="107504" y="85674"/>
            <a:ext cx="1440300" cy="43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7"/>
          <p:cNvSpPr txBox="1"/>
          <p:nvPr>
            <p:ph type="title"/>
          </p:nvPr>
        </p:nvSpPr>
        <p:spPr>
          <a:xfrm>
            <a:off x="0" y="144050"/>
            <a:ext cx="914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458" name="Google Shape;458;p57"/>
          <p:cNvSpPr txBox="1"/>
          <p:nvPr>
            <p:ph idx="2" type="body"/>
          </p:nvPr>
        </p:nvSpPr>
        <p:spPr>
          <a:xfrm>
            <a:off x="0" y="748231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59" name="Google Shape;459;p57"/>
          <p:cNvSpPr/>
          <p:nvPr/>
        </p:nvSpPr>
        <p:spPr>
          <a:xfrm>
            <a:off x="4044652" y="4455100"/>
            <a:ext cx="2252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460" name="Google Shape;46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25" y="1076375"/>
            <a:ext cx="8893774" cy="335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Barcelona Supercomputing Center</a:t>
            </a:r>
            <a:br>
              <a:rPr lang="es"/>
            </a:br>
            <a:r>
              <a:rPr lang="es"/>
              <a:t>Centro Nacional de Supercomputación</a:t>
            </a:r>
            <a:endParaRPr/>
          </a:p>
        </p:txBody>
      </p:sp>
      <p:grpSp>
        <p:nvGrpSpPr>
          <p:cNvPr id="137" name="Google Shape;137;p31"/>
          <p:cNvGrpSpPr/>
          <p:nvPr/>
        </p:nvGrpSpPr>
        <p:grpSpPr>
          <a:xfrm>
            <a:off x="1731638" y="3482541"/>
            <a:ext cx="5792884" cy="1416409"/>
            <a:chOff x="2601540" y="4235038"/>
            <a:chExt cx="7723845" cy="1888545"/>
          </a:xfrm>
        </p:grpSpPr>
        <p:sp>
          <p:nvSpPr>
            <p:cNvPr id="138" name="Google Shape;138;p31"/>
            <p:cNvSpPr/>
            <p:nvPr/>
          </p:nvSpPr>
          <p:spPr>
            <a:xfrm>
              <a:off x="5176785" y="5447543"/>
              <a:ext cx="5148600" cy="457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0070C0">
                  <a:alpha val="749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8296B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5176785" y="4903846"/>
              <a:ext cx="5148600" cy="457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0070C0">
                  <a:alpha val="749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8296B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5176785" y="4360149"/>
              <a:ext cx="5148600" cy="457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0070C0">
                  <a:alpha val="749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8296B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1"/>
            <p:cNvSpPr txBox="1"/>
            <p:nvPr/>
          </p:nvSpPr>
          <p:spPr>
            <a:xfrm>
              <a:off x="5330156" y="4395583"/>
              <a:ext cx="4079700" cy="172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125" lIns="0" spcFirstLastPara="1" rIns="0" wrap="square" tIns="24125">
              <a:no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100"/>
                <a:buFont typeface="Calibri"/>
                <a:buNone/>
              </a:pPr>
              <a:r>
                <a:rPr b="1" i="0" lang="es" sz="1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Spanish Government</a:t>
              </a:r>
              <a:r>
                <a:rPr b="0" i="0" lang="es" sz="1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</a:t>
              </a:r>
              <a:r>
                <a:rPr b="1" i="0" lang="es" sz="13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60%</a:t>
              </a:r>
              <a:endParaRPr sz="1100"/>
            </a:p>
            <a:p>
              <a:pPr indent="0" lvl="0" marL="0" marR="0" rtl="0" algn="l">
                <a:lnSpc>
                  <a:spcPct val="18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70C0"/>
                </a:buClr>
                <a:buSzPts val="1100"/>
                <a:buFont typeface="Calibri"/>
                <a:buNone/>
              </a:pPr>
              <a:r>
                <a:rPr b="1" i="0" lang="es" sz="1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Catalan Government    </a:t>
              </a:r>
              <a:r>
                <a:rPr b="0" i="0" lang="e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          	</a:t>
              </a:r>
              <a:r>
                <a:rPr b="1" i="0" lang="es" sz="13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30%</a:t>
              </a:r>
              <a:endParaRPr sz="1100"/>
            </a:p>
            <a:p>
              <a:pPr indent="0" lvl="0" marL="0" marR="0" rtl="0" algn="l">
                <a:lnSpc>
                  <a:spcPct val="18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70C0"/>
                </a:buClr>
                <a:buSzPts val="1100"/>
                <a:buFont typeface="Calibri"/>
                <a:buNone/>
              </a:pPr>
              <a:r>
                <a:rPr b="1" i="0" lang="es" sz="1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Univ. Politècnica de Catalunya (UPC)      </a:t>
              </a:r>
              <a:r>
                <a:rPr b="1" i="0" lang="es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10%</a:t>
              </a:r>
              <a:endParaRPr sz="1100"/>
            </a:p>
          </p:txBody>
        </p:sp>
        <p:pic>
          <p:nvPicPr>
            <p:cNvPr id="142" name="Google Shape;14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1005" y="4461018"/>
              <a:ext cx="1033463" cy="255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27412" y="5564154"/>
              <a:ext cx="1056779" cy="235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35484" y="5022197"/>
              <a:ext cx="1084507" cy="2248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5" name="Google Shape;145;p31"/>
            <p:cNvGrpSpPr/>
            <p:nvPr/>
          </p:nvGrpSpPr>
          <p:grpSpPr>
            <a:xfrm>
              <a:off x="2601540" y="4235038"/>
              <a:ext cx="2505624" cy="1728000"/>
              <a:chOff x="840892" y="4267990"/>
              <a:chExt cx="2505624" cy="1728000"/>
            </a:xfrm>
          </p:grpSpPr>
          <p:sp>
            <p:nvSpPr>
              <p:cNvPr id="146" name="Google Shape;146;p31"/>
              <p:cNvSpPr/>
              <p:nvPr/>
            </p:nvSpPr>
            <p:spPr>
              <a:xfrm>
                <a:off x="2224216" y="4480783"/>
                <a:ext cx="1122300" cy="302400"/>
              </a:xfrm>
              <a:prstGeom prst="rightArrow">
                <a:avLst>
                  <a:gd fmla="val 50000" name="adj1"/>
                  <a:gd fmla="val 69061" name="adj2"/>
                </a:avLst>
              </a:prstGeom>
              <a:solidFill>
                <a:srgbClr val="BDD2E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1"/>
              <p:cNvSpPr/>
              <p:nvPr/>
            </p:nvSpPr>
            <p:spPr>
              <a:xfrm>
                <a:off x="2224216" y="5016242"/>
                <a:ext cx="1122300" cy="302400"/>
              </a:xfrm>
              <a:prstGeom prst="rightArrow">
                <a:avLst>
                  <a:gd fmla="val 50000" name="adj1"/>
                  <a:gd fmla="val 69061" name="adj2"/>
                </a:avLst>
              </a:prstGeom>
              <a:solidFill>
                <a:srgbClr val="BDD2E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1"/>
              <p:cNvSpPr/>
              <p:nvPr/>
            </p:nvSpPr>
            <p:spPr>
              <a:xfrm>
                <a:off x="2224216" y="5568177"/>
                <a:ext cx="1122300" cy="302400"/>
              </a:xfrm>
              <a:prstGeom prst="rightArrow">
                <a:avLst>
                  <a:gd fmla="val 50000" name="adj1"/>
                  <a:gd fmla="val 69061" name="adj2"/>
                </a:avLst>
              </a:prstGeom>
              <a:solidFill>
                <a:srgbClr val="BDD2E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1"/>
              <p:cNvSpPr/>
              <p:nvPr/>
            </p:nvSpPr>
            <p:spPr>
              <a:xfrm>
                <a:off x="840892" y="4267990"/>
                <a:ext cx="1728000" cy="1728000"/>
              </a:xfrm>
              <a:prstGeom prst="ellipse">
                <a:avLst/>
              </a:prstGeom>
              <a:solidFill>
                <a:srgbClr val="BDD2E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1"/>
              <p:cNvSpPr/>
              <p:nvPr/>
            </p:nvSpPr>
            <p:spPr>
              <a:xfrm>
                <a:off x="913821" y="4340919"/>
                <a:ext cx="1584000" cy="1584000"/>
              </a:xfrm>
              <a:prstGeom prst="ellipse">
                <a:avLst/>
              </a:prstGeom>
              <a:solidFill>
                <a:srgbClr val="EBF0F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1"/>
              <p:cNvSpPr txBox="1"/>
              <p:nvPr/>
            </p:nvSpPr>
            <p:spPr>
              <a:xfrm>
                <a:off x="986872" y="4678493"/>
                <a:ext cx="1402800" cy="8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" sz="1300" u="none" cap="none" strike="noStrike">
                    <a:solidFill>
                      <a:srgbClr val="00489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BSC-CNS is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" sz="1300" u="none" cap="none" strike="noStrike">
                    <a:solidFill>
                      <a:srgbClr val="00489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consortium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" sz="1300" u="none" cap="none" strike="noStrike">
                    <a:solidFill>
                      <a:srgbClr val="00489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 includes</a:t>
                </a:r>
                <a:endParaRPr sz="1100"/>
              </a:p>
            </p:txBody>
          </p:sp>
        </p:grpSp>
      </p:grpSp>
      <p:sp>
        <p:nvSpPr>
          <p:cNvPr id="152" name="Google Shape;152;p31"/>
          <p:cNvSpPr txBox="1"/>
          <p:nvPr/>
        </p:nvSpPr>
        <p:spPr>
          <a:xfrm>
            <a:off x="2268243" y="1336619"/>
            <a:ext cx="438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125" lIns="0" spcFirstLastPara="1" rIns="0" wrap="square" tIns="24125">
            <a:noAutofit/>
          </a:bodyPr>
          <a:lstStyle/>
          <a:p>
            <a:pPr indent="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BSC-CNS objectives</a:t>
            </a:r>
            <a:endParaRPr sz="1100"/>
          </a:p>
        </p:txBody>
      </p:sp>
      <p:grpSp>
        <p:nvGrpSpPr>
          <p:cNvPr id="153" name="Google Shape;153;p31"/>
          <p:cNvGrpSpPr/>
          <p:nvPr/>
        </p:nvGrpSpPr>
        <p:grpSpPr>
          <a:xfrm>
            <a:off x="333391" y="1752160"/>
            <a:ext cx="2514476" cy="1523259"/>
            <a:chOff x="444522" y="2336213"/>
            <a:chExt cx="3352634" cy="2031012"/>
          </a:xfrm>
        </p:grpSpPr>
        <p:sp>
          <p:nvSpPr>
            <p:cNvPr id="154" name="Google Shape;154;p31"/>
            <p:cNvSpPr/>
            <p:nvPr/>
          </p:nvSpPr>
          <p:spPr>
            <a:xfrm rot="10800000">
              <a:off x="444522" y="3312425"/>
              <a:ext cx="3348300" cy="1054800"/>
            </a:xfrm>
            <a:prstGeom prst="round2SameRect">
              <a:avLst>
                <a:gd fmla="val 16667" name="adj1"/>
                <a:gd fmla="val 0" name="adj2"/>
              </a:avLst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12" scaled="0"/>
            </a:gradFill>
            <a:ln cap="flat" cmpd="sng" w="9525">
              <a:solidFill>
                <a:srgbClr val="8296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1"/>
            <p:cNvSpPr txBox="1"/>
            <p:nvPr/>
          </p:nvSpPr>
          <p:spPr>
            <a:xfrm>
              <a:off x="525320" y="3604658"/>
              <a:ext cx="3129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Supercomputing services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to Spanish and EU researchers</a:t>
              </a:r>
              <a:endParaRPr sz="1100"/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449156" y="2336213"/>
              <a:ext cx="3348000" cy="1155600"/>
            </a:xfrm>
            <a:prstGeom prst="round2SameRect">
              <a:avLst>
                <a:gd fmla="val 16667" name="adj1"/>
                <a:gd fmla="val 0" name="adj2"/>
              </a:avLst>
            </a:prstGeom>
            <a:blipFill rotWithShape="1">
              <a:blip r:embed="rId6">
                <a:alphaModFix/>
              </a:blip>
              <a:tile algn="tl" flip="none" tx="-63500" sx="80002" ty="-787400" sy="80002"/>
            </a:blip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1"/>
          <p:cNvGrpSpPr/>
          <p:nvPr/>
        </p:nvGrpSpPr>
        <p:grpSpPr>
          <a:xfrm>
            <a:off x="3316501" y="1752160"/>
            <a:ext cx="2511000" cy="1522639"/>
            <a:chOff x="4422001" y="2336213"/>
            <a:chExt cx="3348000" cy="2030186"/>
          </a:xfrm>
        </p:grpSpPr>
        <p:sp>
          <p:nvSpPr>
            <p:cNvPr id="158" name="Google Shape;158;p31"/>
            <p:cNvSpPr/>
            <p:nvPr/>
          </p:nvSpPr>
          <p:spPr>
            <a:xfrm rot="10800000">
              <a:off x="4422001" y="3313399"/>
              <a:ext cx="3348000" cy="1053000"/>
            </a:xfrm>
            <a:prstGeom prst="round2SameRect">
              <a:avLst>
                <a:gd fmla="val 16667" name="adj1"/>
                <a:gd fmla="val 0" name="adj2"/>
              </a:avLst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12" scaled="0"/>
            </a:gradFill>
            <a:ln cap="flat" cmpd="sng" w="9525">
              <a:solidFill>
                <a:srgbClr val="8296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1"/>
            <p:cNvSpPr txBox="1"/>
            <p:nvPr/>
          </p:nvSpPr>
          <p:spPr>
            <a:xfrm>
              <a:off x="4556000" y="3491802"/>
              <a:ext cx="3080100" cy="7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R&amp;D in Computer, Life, Earth and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Engineering Sciences</a:t>
              </a:r>
              <a:endParaRPr sz="1100"/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4422312" y="2336213"/>
              <a:ext cx="3347400" cy="1155600"/>
            </a:xfrm>
            <a:prstGeom prst="round2SameRect">
              <a:avLst>
                <a:gd fmla="val 16667" name="adj1"/>
                <a:gd fmla="val 0" name="adj2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31"/>
          <p:cNvGrpSpPr/>
          <p:nvPr/>
        </p:nvGrpSpPr>
        <p:grpSpPr>
          <a:xfrm>
            <a:off x="6293191" y="1751863"/>
            <a:ext cx="2511234" cy="1522937"/>
            <a:chOff x="8390921" y="2335817"/>
            <a:chExt cx="3348312" cy="2030583"/>
          </a:xfrm>
        </p:grpSpPr>
        <p:sp>
          <p:nvSpPr>
            <p:cNvPr id="162" name="Google Shape;162;p31"/>
            <p:cNvSpPr/>
            <p:nvPr/>
          </p:nvSpPr>
          <p:spPr>
            <a:xfrm rot="10800000">
              <a:off x="8391233" y="3313400"/>
              <a:ext cx="3348000" cy="1053000"/>
            </a:xfrm>
            <a:prstGeom prst="round2SameRect">
              <a:avLst>
                <a:gd fmla="val 16667" name="adj1"/>
                <a:gd fmla="val 0" name="adj2"/>
              </a:avLst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12" scaled="0"/>
            </a:gradFill>
            <a:ln cap="flat" cmpd="sng" w="9525">
              <a:solidFill>
                <a:srgbClr val="8296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1"/>
            <p:cNvSpPr txBox="1"/>
            <p:nvPr/>
          </p:nvSpPr>
          <p:spPr>
            <a:xfrm>
              <a:off x="8501449" y="3604658"/>
              <a:ext cx="307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300"/>
                <a:buFont typeface="Calibri"/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PhD programme, technology transfer,  public engagement</a:t>
              </a:r>
              <a:endParaRPr sz="1100"/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8390921" y="2335817"/>
              <a:ext cx="3348000" cy="1156500"/>
            </a:xfrm>
            <a:prstGeom prst="round2SameRect">
              <a:avLst>
                <a:gd fmla="val 16667" name="adj1"/>
                <a:gd fmla="val 0" name="adj2"/>
              </a:avLst>
            </a:prstGeom>
            <a:blipFill rotWithShape="1">
              <a:blip r:embed="rId8">
                <a:alphaModFix/>
              </a:blip>
              <a:tile algn="tl" flip="none" tx="-381000" sx="39997" ty="-292100" sy="39997"/>
            </a:blip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4322" y="821531"/>
            <a:ext cx="4853689" cy="386382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8"/>
          <p:cNvSpPr txBox="1"/>
          <p:nvPr>
            <p:ph type="title"/>
          </p:nvPr>
        </p:nvSpPr>
        <p:spPr>
          <a:xfrm>
            <a:off x="0" y="144038"/>
            <a:ext cx="6858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functions view</a:t>
            </a:r>
            <a:endParaRPr/>
          </a:p>
        </p:txBody>
      </p:sp>
      <p:sp>
        <p:nvSpPr>
          <p:cNvPr id="468" name="Google Shape;468;p58"/>
          <p:cNvSpPr txBox="1"/>
          <p:nvPr/>
        </p:nvSpPr>
        <p:spPr>
          <a:xfrm rot="-5400000">
            <a:off x="1343450" y="1287926"/>
            <a:ext cx="60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768</a:t>
            </a:r>
            <a:endParaRPr sz="1100"/>
          </a:p>
        </p:txBody>
      </p:sp>
      <p:sp>
        <p:nvSpPr>
          <p:cNvPr id="469" name="Google Shape;469;p58"/>
          <p:cNvSpPr txBox="1"/>
          <p:nvPr/>
        </p:nvSpPr>
        <p:spPr>
          <a:xfrm rot="-5400000">
            <a:off x="1226751" y="2493967"/>
            <a:ext cx="840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3,072</a:t>
            </a:r>
            <a:endParaRPr sz="1100"/>
          </a:p>
        </p:txBody>
      </p:sp>
      <p:sp>
        <p:nvSpPr>
          <p:cNvPr id="470" name="Google Shape;470;p58"/>
          <p:cNvSpPr txBox="1"/>
          <p:nvPr/>
        </p:nvSpPr>
        <p:spPr>
          <a:xfrm rot="-5400000">
            <a:off x="1226751" y="3816707"/>
            <a:ext cx="840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6,144</a:t>
            </a:r>
            <a:endParaRPr sz="1100"/>
          </a:p>
        </p:txBody>
      </p:sp>
      <p:cxnSp>
        <p:nvCxnSpPr>
          <p:cNvPr id="471" name="Google Shape;471;p58"/>
          <p:cNvCxnSpPr/>
          <p:nvPr/>
        </p:nvCxnSpPr>
        <p:spPr>
          <a:xfrm>
            <a:off x="2104322" y="4932178"/>
            <a:ext cx="48537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72" name="Google Shape;472;p58"/>
          <p:cNvSpPr txBox="1"/>
          <p:nvPr/>
        </p:nvSpPr>
        <p:spPr>
          <a:xfrm>
            <a:off x="6742569" y="4640205"/>
            <a:ext cx="215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2404" y="907256"/>
            <a:ext cx="4925616" cy="374332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9"/>
          <p:cNvSpPr txBox="1"/>
          <p:nvPr>
            <p:ph type="title"/>
          </p:nvPr>
        </p:nvSpPr>
        <p:spPr>
          <a:xfrm>
            <a:off x="0" y="144038"/>
            <a:ext cx="6858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functions view</a:t>
            </a:r>
            <a:endParaRPr/>
          </a:p>
        </p:txBody>
      </p:sp>
      <p:sp>
        <p:nvSpPr>
          <p:cNvPr id="480" name="Google Shape;480;p59"/>
          <p:cNvSpPr txBox="1"/>
          <p:nvPr/>
        </p:nvSpPr>
        <p:spPr>
          <a:xfrm rot="-5400000">
            <a:off x="1343450" y="1359364"/>
            <a:ext cx="60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768</a:t>
            </a:r>
            <a:endParaRPr sz="1100"/>
          </a:p>
        </p:txBody>
      </p:sp>
      <p:sp>
        <p:nvSpPr>
          <p:cNvPr id="481" name="Google Shape;481;p59"/>
          <p:cNvSpPr txBox="1"/>
          <p:nvPr/>
        </p:nvSpPr>
        <p:spPr>
          <a:xfrm rot="-5400000">
            <a:off x="1226751" y="2565404"/>
            <a:ext cx="840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3,072</a:t>
            </a:r>
            <a:endParaRPr sz="1100"/>
          </a:p>
        </p:txBody>
      </p:sp>
      <p:sp>
        <p:nvSpPr>
          <p:cNvPr id="482" name="Google Shape;482;p59"/>
          <p:cNvSpPr txBox="1"/>
          <p:nvPr/>
        </p:nvSpPr>
        <p:spPr>
          <a:xfrm rot="-5400000">
            <a:off x="1226751" y="3888144"/>
            <a:ext cx="840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6,144</a:t>
            </a:r>
            <a:endParaRPr sz="1100"/>
          </a:p>
        </p:txBody>
      </p:sp>
      <p:cxnSp>
        <p:nvCxnSpPr>
          <p:cNvPr id="483" name="Google Shape;483;p59"/>
          <p:cNvCxnSpPr/>
          <p:nvPr/>
        </p:nvCxnSpPr>
        <p:spPr>
          <a:xfrm>
            <a:off x="2132897" y="4932178"/>
            <a:ext cx="48537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84" name="Google Shape;484;p59"/>
          <p:cNvSpPr txBox="1"/>
          <p:nvPr/>
        </p:nvSpPr>
        <p:spPr>
          <a:xfrm>
            <a:off x="6778288" y="4640205"/>
            <a:ext cx="215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0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</a:t>
            </a:r>
            <a:endParaRPr/>
          </a:p>
        </p:txBody>
      </p:sp>
      <p:sp>
        <p:nvSpPr>
          <p:cNvPr id="490" name="Google Shape;490;p60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"/>
              <a:t>Model factors explaining scalability on 16, 32 and 64 nodes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91" name="Google Shape;49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550" y="1276425"/>
            <a:ext cx="7139373" cy="32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1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IPC per function</a:t>
            </a:r>
            <a:endParaRPr/>
          </a:p>
        </p:txBody>
      </p:sp>
      <p:pic>
        <p:nvPicPr>
          <p:cNvPr id="498" name="Google Shape;4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425" y="966150"/>
            <a:ext cx="6575324" cy="35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NEMO4 time vs cost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3"/>
          <p:cNvSpPr/>
          <p:nvPr/>
        </p:nvSpPr>
        <p:spPr>
          <a:xfrm>
            <a:off x="119269" y="3906079"/>
            <a:ext cx="1550400" cy="1207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63"/>
          <p:cNvPicPr preferRelativeResize="0"/>
          <p:nvPr/>
        </p:nvPicPr>
        <p:blipFill rotWithShape="1">
          <a:blip r:embed="rId3">
            <a:alphaModFix/>
          </a:blip>
          <a:srcRect b="0" l="0" r="0" t="1215"/>
          <a:stretch/>
        </p:blipFill>
        <p:spPr>
          <a:xfrm>
            <a:off x="405883" y="792760"/>
            <a:ext cx="7922601" cy="435074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3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NEMO4 time vs. cost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4"/>
          <p:cNvSpPr/>
          <p:nvPr/>
        </p:nvSpPr>
        <p:spPr>
          <a:xfrm>
            <a:off x="119269" y="3906079"/>
            <a:ext cx="1550400" cy="1207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Google Shape;518;p64"/>
          <p:cNvPicPr preferRelativeResize="0"/>
          <p:nvPr/>
        </p:nvPicPr>
        <p:blipFill rotWithShape="1">
          <a:blip r:embed="rId3">
            <a:alphaModFix/>
          </a:blip>
          <a:srcRect b="8630" l="0" r="0" t="3657"/>
          <a:stretch/>
        </p:blipFill>
        <p:spPr>
          <a:xfrm>
            <a:off x="758675" y="1104650"/>
            <a:ext cx="7349999" cy="381592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4"/>
          <p:cNvSpPr txBox="1"/>
          <p:nvPr/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b="1" lang="es" sz="30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NEMO4 time vs. cost</a:t>
            </a:r>
            <a:endParaRPr b="1" sz="3000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4"/>
          <p:cNvSpPr txBox="1"/>
          <p:nvPr>
            <p:ph idx="4294967295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s"/>
              <a:t>ORCA 025</a:t>
            </a:r>
            <a:endParaRPr b="1"/>
          </a:p>
        </p:txBody>
      </p:sp>
      <p:sp>
        <p:nvSpPr>
          <p:cNvPr id="521" name="Google Shape;521;p64"/>
          <p:cNvSpPr txBox="1"/>
          <p:nvPr/>
        </p:nvSpPr>
        <p:spPr>
          <a:xfrm>
            <a:off x="119275" y="3995475"/>
            <a:ext cx="910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Faster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4"/>
          <p:cNvSpPr txBox="1"/>
          <p:nvPr/>
        </p:nvSpPr>
        <p:spPr>
          <a:xfrm>
            <a:off x="125450" y="1312275"/>
            <a:ext cx="910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Slower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4"/>
          <p:cNvSpPr txBox="1"/>
          <p:nvPr/>
        </p:nvSpPr>
        <p:spPr>
          <a:xfrm>
            <a:off x="1262275" y="4605075"/>
            <a:ext cx="910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Cheaper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4"/>
          <p:cNvSpPr txBox="1"/>
          <p:nvPr/>
        </p:nvSpPr>
        <p:spPr>
          <a:xfrm>
            <a:off x="6839475" y="4605075"/>
            <a:ext cx="1480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More expensive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5"/>
          <p:cNvSpPr/>
          <p:nvPr/>
        </p:nvSpPr>
        <p:spPr>
          <a:xfrm>
            <a:off x="119269" y="3913533"/>
            <a:ext cx="1550400" cy="1207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p65"/>
          <p:cNvPicPr preferRelativeResize="0"/>
          <p:nvPr/>
        </p:nvPicPr>
        <p:blipFill rotWithShape="1">
          <a:blip r:embed="rId3">
            <a:alphaModFix/>
          </a:blip>
          <a:srcRect b="2638" l="0" r="0" t="4450"/>
          <a:stretch/>
        </p:blipFill>
        <p:spPr>
          <a:xfrm>
            <a:off x="745425" y="1112100"/>
            <a:ext cx="7379824" cy="39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65"/>
          <p:cNvSpPr txBox="1"/>
          <p:nvPr/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b="1" lang="es" sz="30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NEMO4 time vs cost</a:t>
            </a:r>
            <a:endParaRPr b="1" sz="3000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5"/>
          <p:cNvSpPr txBox="1"/>
          <p:nvPr>
            <p:ph idx="4294967295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s"/>
              <a:t>ORCA 36</a:t>
            </a:r>
            <a:endParaRPr b="1"/>
          </a:p>
        </p:txBody>
      </p:sp>
      <p:sp>
        <p:nvSpPr>
          <p:cNvPr id="534" name="Google Shape;534;p65"/>
          <p:cNvSpPr txBox="1"/>
          <p:nvPr/>
        </p:nvSpPr>
        <p:spPr>
          <a:xfrm>
            <a:off x="125450" y="1236075"/>
            <a:ext cx="910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Slower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65"/>
          <p:cNvSpPr txBox="1"/>
          <p:nvPr/>
        </p:nvSpPr>
        <p:spPr>
          <a:xfrm>
            <a:off x="119275" y="3995475"/>
            <a:ext cx="910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Faster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65"/>
          <p:cNvSpPr txBox="1"/>
          <p:nvPr/>
        </p:nvSpPr>
        <p:spPr>
          <a:xfrm>
            <a:off x="1262275" y="4605075"/>
            <a:ext cx="910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Cheaper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65"/>
          <p:cNvSpPr txBox="1"/>
          <p:nvPr/>
        </p:nvSpPr>
        <p:spPr>
          <a:xfrm>
            <a:off x="6839475" y="4605075"/>
            <a:ext cx="1480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More expensive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6"/>
          <p:cNvSpPr/>
          <p:nvPr/>
        </p:nvSpPr>
        <p:spPr>
          <a:xfrm>
            <a:off x="1562624" y="163351"/>
            <a:ext cx="6028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5925" spcFirstLastPara="1" rIns="65925" wrap="square" tIns="6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6"/>
          <p:cNvSpPr/>
          <p:nvPr/>
        </p:nvSpPr>
        <p:spPr>
          <a:xfrm>
            <a:off x="349125" y="911250"/>
            <a:ext cx="82545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5925" spcFirstLastPara="1" rIns="65925" wrap="square" tIns="66975">
            <a:noAutofit/>
          </a:bodyPr>
          <a:lstStyle/>
          <a:p>
            <a:pPr indent="-251800" lvl="0" marL="330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●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NEMO scalability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good when maintaining subdomain size over 15x15. Max. throughput achieved at 10x10. With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very large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configurations (and many more PE’s) this may not be true.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800" lvl="0" marL="330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●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Using mixed precision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 NEMO may allow to achieve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1SYPD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with 3km global resolution on current architectures. Up to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x1.9 speedup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on memory bandwidth bound configurations.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800" lvl="0" marL="330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NEMO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memory usage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not scaling: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online interpolations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 ORCA36 make impossible to run the model on standard nodes. 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800" lvl="0" marL="330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●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is an issue: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~1Tb size restarts, ~360GB per simulation hour.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4500" lvl="0" marL="3429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●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Production throughput  depends on many variables: </a:t>
            </a:r>
            <a:r>
              <a:rPr lang="es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time step size, I/O frequency, I/O size, diagnostics computation, coupling, namelist parameters…...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7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Porting NEMO diagnostics to GPUs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304" y="-489048"/>
            <a:ext cx="9194609" cy="612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2"/>
          <p:cNvSpPr/>
          <p:nvPr/>
        </p:nvSpPr>
        <p:spPr>
          <a:xfrm>
            <a:off x="2255108" y="964750"/>
            <a:ext cx="4633800" cy="216000"/>
          </a:xfrm>
          <a:prstGeom prst="rect">
            <a:avLst/>
          </a:prstGeom>
          <a:solidFill>
            <a:srgbClr val="1E4E79">
              <a:alpha val="749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2"/>
          <p:cNvSpPr/>
          <p:nvPr/>
        </p:nvSpPr>
        <p:spPr>
          <a:xfrm>
            <a:off x="2255108" y="624016"/>
            <a:ext cx="4633800" cy="324000"/>
          </a:xfrm>
          <a:prstGeom prst="rect">
            <a:avLst/>
          </a:prstGeom>
          <a:solidFill>
            <a:srgbClr val="0070C0">
              <a:alpha val="6667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2255108" y="1204807"/>
            <a:ext cx="4633800" cy="216000"/>
          </a:xfrm>
          <a:prstGeom prst="rect">
            <a:avLst/>
          </a:prstGeom>
          <a:solidFill>
            <a:srgbClr val="1E4E79">
              <a:alpha val="749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2255108" y="1438079"/>
            <a:ext cx="4633800" cy="216000"/>
          </a:xfrm>
          <a:prstGeom prst="rect">
            <a:avLst/>
          </a:prstGeom>
          <a:solidFill>
            <a:srgbClr val="1E4E79">
              <a:alpha val="749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2255108" y="1678136"/>
            <a:ext cx="4633800" cy="216000"/>
          </a:xfrm>
          <a:prstGeom prst="rect">
            <a:avLst/>
          </a:prstGeom>
          <a:solidFill>
            <a:srgbClr val="1E4E79">
              <a:alpha val="749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2254975" y="215325"/>
            <a:ext cx="46338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b="1" i="0" lang="es" sz="2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MareNostrum 4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None/>
            </a:pPr>
            <a:r>
              <a:rPr b="0" i="0" lang="e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peak performance: </a:t>
            </a:r>
            <a:r>
              <a:rPr b="1" i="0" lang="e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13,7 </a:t>
            </a:r>
            <a:r>
              <a:rPr b="0" i="0" lang="e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Pflops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Purpose Cluster: 	11.15 Pflops		(1.07.2017)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CTE1-P9+Volta: 			1.57 Pflops 		(1.03.2018)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CTE2-AMD: 				0.52 Pflops 		(</a:t>
            </a:r>
            <a:r>
              <a:rPr b="1"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CTE3-Arm V8: 			0.5 Pflops		(</a:t>
            </a:r>
            <a:r>
              <a:rPr b="1"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</p:txBody>
      </p:sp>
      <p:grpSp>
        <p:nvGrpSpPr>
          <p:cNvPr id="176" name="Google Shape;176;p32"/>
          <p:cNvGrpSpPr/>
          <p:nvPr/>
        </p:nvGrpSpPr>
        <p:grpSpPr>
          <a:xfrm>
            <a:off x="106449" y="4213803"/>
            <a:ext cx="1915845" cy="956879"/>
            <a:chOff x="171680" y="5494638"/>
            <a:chExt cx="2022000" cy="1389600"/>
          </a:xfrm>
        </p:grpSpPr>
        <p:sp>
          <p:nvSpPr>
            <p:cNvPr id="177" name="Google Shape;177;p32"/>
            <p:cNvSpPr/>
            <p:nvPr/>
          </p:nvSpPr>
          <p:spPr>
            <a:xfrm>
              <a:off x="171680" y="5494638"/>
              <a:ext cx="2022000" cy="1389600"/>
            </a:xfrm>
            <a:prstGeom prst="round2SameRect">
              <a:avLst>
                <a:gd fmla="val 19174" name="adj1"/>
                <a:gd fmla="val 0" name="adj2"/>
              </a:avLst>
            </a:prstGeom>
            <a:solidFill>
              <a:srgbClr val="1F3864">
                <a:alpha val="91760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5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MareNostrum 1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2004 – 42,3 Tflops</a:t>
              </a:r>
              <a:endParaRPr b="1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Europe / 4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World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New technologies </a:t>
              </a:r>
              <a:endParaRPr sz="1100"/>
            </a:p>
          </p:txBody>
        </p:sp>
        <p:cxnSp>
          <p:nvCxnSpPr>
            <p:cNvPr id="178" name="Google Shape;178;p32"/>
            <p:cNvCxnSpPr/>
            <p:nvPr/>
          </p:nvCxnSpPr>
          <p:spPr>
            <a:xfrm>
              <a:off x="1919416" y="6056915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32"/>
            <p:cNvCxnSpPr/>
            <p:nvPr/>
          </p:nvCxnSpPr>
          <p:spPr>
            <a:xfrm>
              <a:off x="179918" y="6056915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80" name="Google Shape;180;p32"/>
          <p:cNvGrpSpPr/>
          <p:nvPr/>
        </p:nvGrpSpPr>
        <p:grpSpPr>
          <a:xfrm>
            <a:off x="2409122" y="4213803"/>
            <a:ext cx="1915845" cy="956879"/>
            <a:chOff x="2402812" y="5494638"/>
            <a:chExt cx="2022000" cy="1389600"/>
          </a:xfrm>
        </p:grpSpPr>
        <p:sp>
          <p:nvSpPr>
            <p:cNvPr id="181" name="Google Shape;181;p32"/>
            <p:cNvSpPr/>
            <p:nvPr/>
          </p:nvSpPr>
          <p:spPr>
            <a:xfrm>
              <a:off x="2402812" y="5494638"/>
              <a:ext cx="2022000" cy="1389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1F3864">
                <a:alpha val="91760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5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MareNostrum 2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2006 – 94,2 Tflops</a:t>
              </a:r>
              <a:endParaRPr b="1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Europe / 5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World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New technologies</a:t>
              </a:r>
              <a:endParaRPr sz="1100"/>
            </a:p>
          </p:txBody>
        </p:sp>
        <p:cxnSp>
          <p:nvCxnSpPr>
            <p:cNvPr id="182" name="Google Shape;182;p32"/>
            <p:cNvCxnSpPr/>
            <p:nvPr/>
          </p:nvCxnSpPr>
          <p:spPr>
            <a:xfrm>
              <a:off x="4142310" y="6032201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" name="Google Shape;183;p32"/>
            <p:cNvCxnSpPr/>
            <p:nvPr/>
          </p:nvCxnSpPr>
          <p:spPr>
            <a:xfrm>
              <a:off x="2411050" y="6032201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84" name="Google Shape;184;p32"/>
          <p:cNvGrpSpPr/>
          <p:nvPr/>
        </p:nvGrpSpPr>
        <p:grpSpPr>
          <a:xfrm>
            <a:off x="4711797" y="4213803"/>
            <a:ext cx="1982928" cy="956879"/>
            <a:chOff x="4666899" y="5494638"/>
            <a:chExt cx="2092800" cy="1389600"/>
          </a:xfrm>
        </p:grpSpPr>
        <p:sp>
          <p:nvSpPr>
            <p:cNvPr id="185" name="Google Shape;185;p32"/>
            <p:cNvSpPr/>
            <p:nvPr/>
          </p:nvSpPr>
          <p:spPr>
            <a:xfrm>
              <a:off x="4666899" y="5494638"/>
              <a:ext cx="2092800" cy="1389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1F3864">
                <a:alpha val="91760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5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MareNostrum 3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2012 – 1,1 Pflops</a:t>
              </a:r>
              <a:endParaRPr b="1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Europe / 36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World</a:t>
              </a:r>
              <a:endParaRPr sz="1100"/>
            </a:p>
          </p:txBody>
        </p:sp>
        <p:cxnSp>
          <p:nvCxnSpPr>
            <p:cNvPr id="186" name="Google Shape;186;p32"/>
            <p:cNvCxnSpPr/>
            <p:nvPr/>
          </p:nvCxnSpPr>
          <p:spPr>
            <a:xfrm>
              <a:off x="6441989" y="6038424"/>
              <a:ext cx="3099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Google Shape;187;p32"/>
            <p:cNvCxnSpPr/>
            <p:nvPr/>
          </p:nvCxnSpPr>
          <p:spPr>
            <a:xfrm>
              <a:off x="4680575" y="6030186"/>
              <a:ext cx="3693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88" name="Google Shape;188;p32"/>
          <p:cNvGrpSpPr/>
          <p:nvPr/>
        </p:nvGrpSpPr>
        <p:grpSpPr>
          <a:xfrm>
            <a:off x="7081504" y="4213803"/>
            <a:ext cx="1915845" cy="956879"/>
            <a:chOff x="6949062" y="5494638"/>
            <a:chExt cx="2022000" cy="1389600"/>
          </a:xfrm>
        </p:grpSpPr>
        <p:sp>
          <p:nvSpPr>
            <p:cNvPr id="189" name="Google Shape;189;p32"/>
            <p:cNvSpPr/>
            <p:nvPr/>
          </p:nvSpPr>
          <p:spPr>
            <a:xfrm>
              <a:off x="6949062" y="5494638"/>
              <a:ext cx="2022000" cy="1389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1F3864">
                <a:alpha val="91760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5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MareNostrum 4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2017 – 11,1 Pflops</a:t>
              </a:r>
              <a:endParaRPr b="1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nd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Europe / 13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World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New technologies</a:t>
              </a:r>
              <a:endParaRPr sz="1100"/>
            </a:p>
          </p:txBody>
        </p:sp>
        <p:cxnSp>
          <p:nvCxnSpPr>
            <p:cNvPr id="190" name="Google Shape;190;p32"/>
            <p:cNvCxnSpPr/>
            <p:nvPr/>
          </p:nvCxnSpPr>
          <p:spPr>
            <a:xfrm>
              <a:off x="8693717" y="6030186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32"/>
            <p:cNvCxnSpPr/>
            <p:nvPr/>
          </p:nvCxnSpPr>
          <p:spPr>
            <a:xfrm>
              <a:off x="6962457" y="6030186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2" name="Google Shape;192;p32"/>
          <p:cNvSpPr/>
          <p:nvPr/>
        </p:nvSpPr>
        <p:spPr>
          <a:xfrm>
            <a:off x="0" y="1738592"/>
            <a:ext cx="9163200" cy="1620000"/>
          </a:xfrm>
          <a:prstGeom prst="rect">
            <a:avLst/>
          </a:prstGeom>
          <a:gradFill>
            <a:gsLst>
              <a:gs pos="0">
                <a:srgbClr val="FFFFFF">
                  <a:alpha val="14901"/>
                </a:srgbClr>
              </a:gs>
              <a:gs pos="35000">
                <a:srgbClr val="FFFFFF">
                  <a:alpha val="49803"/>
                </a:srgbClr>
              </a:gs>
              <a:gs pos="65000">
                <a:srgbClr val="FFFFFF">
                  <a:alpha val="49803"/>
                </a:srgbClr>
              </a:gs>
              <a:gs pos="100000">
                <a:srgbClr val="FFFFFF">
                  <a:alpha val="1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32"/>
          <p:cNvGrpSpPr/>
          <p:nvPr/>
        </p:nvGrpSpPr>
        <p:grpSpPr>
          <a:xfrm>
            <a:off x="741044" y="2131241"/>
            <a:ext cx="1619957" cy="1036853"/>
            <a:chOff x="-145830" y="2461328"/>
            <a:chExt cx="2376000" cy="1520758"/>
          </a:xfrm>
        </p:grpSpPr>
        <p:sp>
          <p:nvSpPr>
            <p:cNvPr id="194" name="Google Shape;194;p32"/>
            <p:cNvSpPr/>
            <p:nvPr/>
          </p:nvSpPr>
          <p:spPr>
            <a:xfrm>
              <a:off x="-12122" y="2461328"/>
              <a:ext cx="2112000" cy="13011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" name="Google Shape;195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3537" y="2717848"/>
              <a:ext cx="1262857" cy="78545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196" name="Google Shape;196;p32"/>
            <p:cNvSpPr/>
            <p:nvPr/>
          </p:nvSpPr>
          <p:spPr>
            <a:xfrm>
              <a:off x="-145830" y="3658086"/>
              <a:ext cx="2376000" cy="324000"/>
            </a:xfrm>
            <a:prstGeom prst="roundRect">
              <a:avLst>
                <a:gd fmla="val 50000" name="adj"/>
              </a:avLst>
            </a:prstGeom>
            <a:solidFill>
              <a:srgbClr val="20386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2"/>
            <p:cNvSpPr txBox="1"/>
            <p:nvPr/>
          </p:nvSpPr>
          <p:spPr>
            <a:xfrm>
              <a:off x="4855" y="3711379"/>
              <a:ext cx="2105400" cy="20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Access: prace-ri.eu/hpc_acces </a:t>
              </a:r>
              <a:endParaRPr sz="1100"/>
            </a:p>
          </p:txBody>
        </p:sp>
      </p:grpSp>
      <p:grpSp>
        <p:nvGrpSpPr>
          <p:cNvPr id="198" name="Google Shape;198;p32"/>
          <p:cNvGrpSpPr/>
          <p:nvPr/>
        </p:nvGrpSpPr>
        <p:grpSpPr>
          <a:xfrm>
            <a:off x="3835234" y="2104913"/>
            <a:ext cx="1473366" cy="1036853"/>
            <a:chOff x="3448546" y="2280563"/>
            <a:chExt cx="2160995" cy="1520758"/>
          </a:xfrm>
        </p:grpSpPr>
        <p:sp>
          <p:nvSpPr>
            <p:cNvPr id="199" name="Google Shape;199;p32"/>
            <p:cNvSpPr/>
            <p:nvPr/>
          </p:nvSpPr>
          <p:spPr>
            <a:xfrm>
              <a:off x="3448546" y="2280563"/>
              <a:ext cx="2112000" cy="1301100"/>
            </a:xfrm>
            <a:prstGeom prst="ellipse">
              <a:avLst/>
            </a:prstGeom>
            <a:solidFill>
              <a:srgbClr val="0D336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3449541" y="3477321"/>
              <a:ext cx="2160000" cy="324000"/>
            </a:xfrm>
            <a:prstGeom prst="roundRect">
              <a:avLst>
                <a:gd fmla="val 50000" name="adj"/>
              </a:avLst>
            </a:prstGeom>
            <a:solidFill>
              <a:srgbClr val="0D336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2"/>
            <p:cNvSpPr txBox="1"/>
            <p:nvPr/>
          </p:nvSpPr>
          <p:spPr>
            <a:xfrm>
              <a:off x="3603087" y="3529806"/>
              <a:ext cx="1948200" cy="20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Access: bsc.es/res-intranet </a:t>
              </a:r>
              <a:endParaRPr sz="1100"/>
            </a:p>
          </p:txBody>
        </p:sp>
        <p:pic>
          <p:nvPicPr>
            <p:cNvPr id="202" name="Google Shape;202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94548" y="2625033"/>
              <a:ext cx="1223274" cy="64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p32"/>
          <p:cNvGrpSpPr/>
          <p:nvPr/>
        </p:nvGrpSpPr>
        <p:grpSpPr>
          <a:xfrm>
            <a:off x="6782957" y="2236681"/>
            <a:ext cx="1742400" cy="887175"/>
            <a:chOff x="9043943" y="2982242"/>
            <a:chExt cx="2323200" cy="1182900"/>
          </a:xfrm>
        </p:grpSpPr>
        <p:sp>
          <p:nvSpPr>
            <p:cNvPr id="204" name="Google Shape;204;p32"/>
            <p:cNvSpPr/>
            <p:nvPr/>
          </p:nvSpPr>
          <p:spPr>
            <a:xfrm>
              <a:off x="9043943" y="2982242"/>
              <a:ext cx="2323200" cy="1182900"/>
            </a:xfrm>
            <a:prstGeom prst="ellipse">
              <a:avLst/>
            </a:prstGeom>
            <a:solidFill>
              <a:srgbClr val="0D336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54670" y="3356595"/>
              <a:ext cx="1701765" cy="419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8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IMMERSE: Porting diagnostics to GPUs</a:t>
            </a:r>
            <a:endParaRPr/>
          </a:p>
        </p:txBody>
      </p:sp>
      <p:sp>
        <p:nvSpPr>
          <p:cNvPr id="555" name="Google Shape;555;p68"/>
          <p:cNvSpPr txBox="1"/>
          <p:nvPr>
            <p:ph idx="2" type="body"/>
          </p:nvPr>
        </p:nvSpPr>
        <p:spPr>
          <a:xfrm>
            <a:off x="0" y="703505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The diagnostics dia_hsb kernel</a:t>
            </a:r>
            <a:endParaRPr/>
          </a:p>
        </p:txBody>
      </p:sp>
      <p:pic>
        <p:nvPicPr>
          <p:cNvPr id="556" name="Google Shape;55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262" y="1904045"/>
            <a:ext cx="3450804" cy="24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775" y="1812776"/>
            <a:ext cx="4263800" cy="26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8"/>
          <p:cNvSpPr txBox="1"/>
          <p:nvPr/>
        </p:nvSpPr>
        <p:spPr>
          <a:xfrm>
            <a:off x="7018500" y="4567125"/>
            <a:ext cx="164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Maicon Faria (BSC)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68"/>
          <p:cNvSpPr txBox="1"/>
          <p:nvPr/>
        </p:nvSpPr>
        <p:spPr>
          <a:xfrm>
            <a:off x="4488625" y="1389175"/>
            <a:ext cx="3908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DIA_HSB diagnostics time, using one Power9 node</a:t>
            </a:r>
            <a:endParaRPr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9"/>
          <p:cNvSpPr txBox="1"/>
          <p:nvPr>
            <p:ph type="title"/>
          </p:nvPr>
        </p:nvSpPr>
        <p:spPr>
          <a:xfrm>
            <a:off x="0" y="192056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</a:pPr>
            <a:r>
              <a:rPr b="1" lang="es" sz="30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NEMO's GPU Diagnostic Strong Scaling</a:t>
            </a:r>
            <a:br>
              <a:rPr lang="es"/>
            </a:br>
            <a:endParaRPr/>
          </a:p>
        </p:txBody>
      </p:sp>
      <p:sp>
        <p:nvSpPr>
          <p:cNvPr id="566" name="Google Shape;566;p69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s">
                <a:solidFill>
                  <a:srgbClr val="262626"/>
                </a:solidFill>
              </a:rPr>
              <a:t>ORCA 025</a:t>
            </a:r>
            <a:endParaRPr>
              <a:solidFill>
                <a:srgbClr val="262626"/>
              </a:solidFill>
            </a:endParaRPr>
          </a:p>
        </p:txBody>
      </p:sp>
      <p:pic>
        <p:nvPicPr>
          <p:cNvPr id="567" name="Google Shape;56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03" y="4481994"/>
            <a:ext cx="1889101" cy="4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763" y="1477875"/>
            <a:ext cx="4694475" cy="29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9"/>
          <p:cNvSpPr txBox="1"/>
          <p:nvPr/>
        </p:nvSpPr>
        <p:spPr>
          <a:xfrm>
            <a:off x="7018500" y="4567125"/>
            <a:ext cx="164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Maicon Faria (BSC)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0"/>
          <p:cNvSpPr txBox="1"/>
          <p:nvPr>
            <p:ph type="ctrTitle"/>
          </p:nvPr>
        </p:nvSpPr>
        <p:spPr>
          <a:xfrm>
            <a:off x="3760023" y="1413207"/>
            <a:ext cx="3770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6000"/>
              <a:buFont typeface="Calibri"/>
              <a:buNone/>
            </a:pPr>
            <a:r>
              <a:rPr b="0" lang="es" sz="6000"/>
              <a:t>Thank you </a:t>
            </a:r>
            <a:endParaRPr/>
          </a:p>
        </p:txBody>
      </p:sp>
      <p:sp>
        <p:nvSpPr>
          <p:cNvPr id="575" name="Google Shape;575;p70"/>
          <p:cNvSpPr txBox="1"/>
          <p:nvPr>
            <p:ph idx="1" type="subTitle"/>
          </p:nvPr>
        </p:nvSpPr>
        <p:spPr>
          <a:xfrm>
            <a:off x="3845300" y="4580432"/>
            <a:ext cx="3427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100"/>
              <a:buNone/>
            </a:pPr>
            <a:r>
              <a:rPr lang="es" sz="2100">
                <a:solidFill>
                  <a:srgbClr val="004890"/>
                </a:solidFill>
              </a:rPr>
              <a:t>miguel.castrillo@bsc.es</a:t>
            </a:r>
            <a:endParaRPr/>
          </a:p>
        </p:txBody>
      </p:sp>
      <p:sp>
        <p:nvSpPr>
          <p:cNvPr id="576" name="Google Shape;576;p70"/>
          <p:cNvSpPr/>
          <p:nvPr/>
        </p:nvSpPr>
        <p:spPr>
          <a:xfrm>
            <a:off x="3316025" y="3913225"/>
            <a:ext cx="5591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823988.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3000" y="1288455"/>
            <a:ext cx="2210760" cy="53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/>
          <p:nvPr/>
        </p:nvSpPr>
        <p:spPr>
          <a:xfrm>
            <a:off x="-1027471" y="1206199"/>
            <a:ext cx="6477000" cy="2397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464849" y="1428853"/>
            <a:ext cx="4650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Petaflops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peak performance (200 x 10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</p:txBody>
      </p:sp>
      <p:sp>
        <p:nvSpPr>
          <p:cNvPr id="212" name="Google Shape;212;p33"/>
          <p:cNvSpPr txBox="1"/>
          <p:nvPr/>
        </p:nvSpPr>
        <p:spPr>
          <a:xfrm>
            <a:off x="464848" y="2088182"/>
            <a:ext cx="4749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platform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create supercomputing technologies “made in Europe”</a:t>
            </a:r>
            <a:endParaRPr sz="1100"/>
          </a:p>
        </p:txBody>
      </p:sp>
      <p:sp>
        <p:nvSpPr>
          <p:cNvPr id="213" name="Google Shape;213;p33"/>
          <p:cNvSpPr/>
          <p:nvPr/>
        </p:nvSpPr>
        <p:spPr>
          <a:xfrm>
            <a:off x="220054" y="1536923"/>
            <a:ext cx="143100" cy="142800"/>
          </a:xfrm>
          <a:prstGeom prst="roundRect">
            <a:avLst>
              <a:gd fmla="val 16667" name="adj"/>
            </a:avLst>
          </a:prstGeom>
          <a:solidFill>
            <a:srgbClr val="12448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223228" y="2247447"/>
            <a:ext cx="143100" cy="142800"/>
          </a:xfrm>
          <a:prstGeom prst="roundRect">
            <a:avLst>
              <a:gd fmla="val 16667" name="adj"/>
            </a:avLst>
          </a:prstGeom>
          <a:solidFill>
            <a:srgbClr val="12448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2900"/>
              <a:buFont typeface="Calibri"/>
              <a:buNone/>
            </a:pPr>
            <a:r>
              <a:rPr lang="es" sz="2900"/>
              <a:t>MareNostrum 5. A European pre-exascale supercomputer</a:t>
            </a:r>
            <a:endParaRPr sz="2900"/>
          </a:p>
        </p:txBody>
      </p:sp>
      <p:sp>
        <p:nvSpPr>
          <p:cNvPr id="216" name="Google Shape;216;p33"/>
          <p:cNvSpPr/>
          <p:nvPr/>
        </p:nvSpPr>
        <p:spPr>
          <a:xfrm>
            <a:off x="218123" y="3107617"/>
            <a:ext cx="143100" cy="142800"/>
          </a:xfrm>
          <a:prstGeom prst="roundRect">
            <a:avLst>
              <a:gd fmla="val 16667" name="adj"/>
            </a:avLst>
          </a:prstGeom>
          <a:solidFill>
            <a:srgbClr val="12448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473703" y="3024510"/>
            <a:ext cx="4650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M€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investment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p33"/>
          <p:cNvGrpSpPr/>
          <p:nvPr/>
        </p:nvGrpSpPr>
        <p:grpSpPr>
          <a:xfrm>
            <a:off x="4559972" y="4611004"/>
            <a:ext cx="4267956" cy="303563"/>
            <a:chOff x="6970566" y="6211236"/>
            <a:chExt cx="4799771" cy="341389"/>
          </a:xfrm>
        </p:grpSpPr>
        <p:pic>
          <p:nvPicPr>
            <p:cNvPr id="219" name="Google Shape;21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97878" y="6219430"/>
              <a:ext cx="1337471" cy="333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70566" y="6219430"/>
              <a:ext cx="1382643" cy="284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432866" y="6211236"/>
              <a:ext cx="1337471" cy="3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33"/>
          <p:cNvSpPr txBox="1"/>
          <p:nvPr/>
        </p:nvSpPr>
        <p:spPr>
          <a:xfrm>
            <a:off x="6408824" y="1306390"/>
            <a:ext cx="2005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 Consortium:</a:t>
            </a:r>
            <a:endParaRPr sz="1100"/>
          </a:p>
        </p:txBody>
      </p:sp>
      <p:pic>
        <p:nvPicPr>
          <p:cNvPr id="223" name="Google Shape;223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44571" y="2885057"/>
            <a:ext cx="733670" cy="507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33"/>
          <p:cNvGrpSpPr/>
          <p:nvPr/>
        </p:nvGrpSpPr>
        <p:grpSpPr>
          <a:xfrm>
            <a:off x="6200927" y="1849356"/>
            <a:ext cx="2552999" cy="723579"/>
            <a:chOff x="8162886" y="3162139"/>
            <a:chExt cx="2637668" cy="747576"/>
          </a:xfrm>
        </p:grpSpPr>
        <p:grpSp>
          <p:nvGrpSpPr>
            <p:cNvPr id="225" name="Google Shape;225;p33"/>
            <p:cNvGrpSpPr/>
            <p:nvPr/>
          </p:nvGrpSpPr>
          <p:grpSpPr>
            <a:xfrm>
              <a:off x="8162886" y="3162139"/>
              <a:ext cx="594900" cy="747576"/>
              <a:chOff x="7380167" y="2261660"/>
              <a:chExt cx="594900" cy="747576"/>
            </a:xfrm>
          </p:grpSpPr>
          <p:sp>
            <p:nvSpPr>
              <p:cNvPr id="226" name="Google Shape;226;p33"/>
              <p:cNvSpPr/>
              <p:nvPr/>
            </p:nvSpPr>
            <p:spPr>
              <a:xfrm>
                <a:off x="7380167" y="2261660"/>
                <a:ext cx="594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Spain</a:t>
                </a:r>
                <a:endParaRPr sz="1100"/>
              </a:p>
            </p:txBody>
          </p:sp>
          <p:pic>
            <p:nvPicPr>
              <p:cNvPr id="227" name="Google Shape;227;p3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526870" y="2707608"/>
                <a:ext cx="301628" cy="3016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8" name="Google Shape;228;p33"/>
            <p:cNvGrpSpPr/>
            <p:nvPr/>
          </p:nvGrpSpPr>
          <p:grpSpPr>
            <a:xfrm>
              <a:off x="8704165" y="3162139"/>
              <a:ext cx="811800" cy="747576"/>
              <a:chOff x="7852622" y="2261660"/>
              <a:chExt cx="811800" cy="747576"/>
            </a:xfrm>
          </p:grpSpPr>
          <p:pic>
            <p:nvPicPr>
              <p:cNvPr id="229" name="Google Shape;229;p3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8107752" y="2707608"/>
                <a:ext cx="301628" cy="301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0" name="Google Shape;230;p33"/>
              <p:cNvSpPr/>
              <p:nvPr/>
            </p:nvSpPr>
            <p:spPr>
              <a:xfrm>
                <a:off x="7852622" y="2261660"/>
                <a:ext cx="8118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Portugal</a:t>
                </a:r>
                <a:endParaRPr b="1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33"/>
            <p:cNvGrpSpPr/>
            <p:nvPr/>
          </p:nvGrpSpPr>
          <p:grpSpPr>
            <a:xfrm>
              <a:off x="9364726" y="3162139"/>
              <a:ext cx="798900" cy="747576"/>
              <a:chOff x="8582007" y="2261660"/>
              <a:chExt cx="798900" cy="747576"/>
            </a:xfrm>
          </p:grpSpPr>
          <p:pic>
            <p:nvPicPr>
              <p:cNvPr id="232" name="Google Shape;232;p3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8830597" y="2707608"/>
                <a:ext cx="301628" cy="301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3" name="Google Shape;233;p33"/>
              <p:cNvSpPr/>
              <p:nvPr/>
            </p:nvSpPr>
            <p:spPr>
              <a:xfrm>
                <a:off x="8582007" y="2261660"/>
                <a:ext cx="798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Turkey </a:t>
                </a:r>
                <a:endParaRPr b="1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33"/>
            <p:cNvGrpSpPr/>
            <p:nvPr/>
          </p:nvGrpSpPr>
          <p:grpSpPr>
            <a:xfrm>
              <a:off x="10040954" y="3162139"/>
              <a:ext cx="759600" cy="747576"/>
              <a:chOff x="9258235" y="2261660"/>
              <a:chExt cx="759600" cy="747576"/>
            </a:xfrm>
          </p:grpSpPr>
          <p:pic>
            <p:nvPicPr>
              <p:cNvPr id="235" name="Google Shape;235;p3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9487172" y="2707608"/>
                <a:ext cx="301628" cy="301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6" name="Google Shape;236;p33"/>
              <p:cNvSpPr/>
              <p:nvPr/>
            </p:nvSpPr>
            <p:spPr>
              <a:xfrm>
                <a:off x="9258235" y="2261660"/>
                <a:ext cx="7596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Croatia </a:t>
                </a:r>
                <a:endParaRPr b="1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7" name="Google Shape;237;p33"/>
          <p:cNvSpPr/>
          <p:nvPr/>
        </p:nvSpPr>
        <p:spPr>
          <a:xfrm>
            <a:off x="5973074" y="1203797"/>
            <a:ext cx="2876700" cy="2400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60365" y="2912474"/>
            <a:ext cx="1364246" cy="68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ESiWACE2 H2020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s"/>
              <a:t>BSC-ES involvement in ESiWACE2</a:t>
            </a:r>
            <a:endParaRPr/>
          </a:p>
        </p:txBody>
      </p:sp>
      <p:sp>
        <p:nvSpPr>
          <p:cNvPr id="249" name="Google Shape;249;p35"/>
          <p:cNvSpPr txBox="1"/>
          <p:nvPr>
            <p:ph idx="4294967295" type="body"/>
          </p:nvPr>
        </p:nvSpPr>
        <p:spPr>
          <a:xfrm>
            <a:off x="291925" y="1140175"/>
            <a:ext cx="8451900" cy="31203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135000" lIns="108000" spcFirstLastPara="1" rIns="135000" wrap="square" tIns="135000">
            <a:noAutofit/>
          </a:bodyPr>
          <a:lstStyle/>
          <a:p>
            <a:pPr indent="-17780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Task  1.1:</a:t>
            </a:r>
            <a:r>
              <a:rPr b="1" lang="es">
                <a:solidFill>
                  <a:schemeClr val="dk2"/>
                </a:solidFill>
              </a:rPr>
              <a:t>  </a:t>
            </a:r>
            <a:r>
              <a:rPr b="1" lang="es">
                <a:solidFill>
                  <a:srgbClr val="434343"/>
                </a:solidFill>
              </a:rPr>
              <a:t>Develop  </a:t>
            </a:r>
            <a:r>
              <a:rPr b="1" lang="es">
                <a:solidFill>
                  <a:srgbClr val="073763"/>
                </a:solidFill>
              </a:rPr>
              <a:t>infrastructure</a:t>
            </a:r>
            <a:r>
              <a:rPr b="1" lang="es">
                <a:solidFill>
                  <a:srgbClr val="434343"/>
                </a:solidFill>
              </a:rPr>
              <a:t> for </a:t>
            </a:r>
            <a:r>
              <a:rPr b="1" lang="es">
                <a:solidFill>
                  <a:srgbClr val="073763"/>
                </a:solidFill>
              </a:rPr>
              <a:t>production-mode</a:t>
            </a:r>
            <a:r>
              <a:rPr b="1" lang="es">
                <a:solidFill>
                  <a:srgbClr val="434343"/>
                </a:solidFill>
              </a:rPr>
              <a:t>  configurations </a:t>
            </a:r>
            <a:endParaRPr b="1">
              <a:solidFill>
                <a:srgbClr val="434343"/>
              </a:solidFill>
            </a:endParaRPr>
          </a:p>
          <a:p>
            <a:pPr indent="-190500" lvl="1" marL="520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•"/>
            </a:pPr>
            <a:r>
              <a:rPr lang="es" sz="1800">
                <a:solidFill>
                  <a:srgbClr val="434343"/>
                </a:solidFill>
              </a:rPr>
              <a:t>Introduce XIOS in EC-Earth, NEMO Mixed Precision...</a:t>
            </a:r>
            <a:endParaRPr sz="1800">
              <a:solidFill>
                <a:srgbClr val="434343"/>
              </a:solidFill>
            </a:endParaRPr>
          </a:p>
          <a:p>
            <a:pPr indent="-1778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Task 1.2:</a:t>
            </a:r>
            <a:r>
              <a:rPr lang="es">
                <a:solidFill>
                  <a:srgbClr val="434343"/>
                </a:solidFill>
              </a:rPr>
              <a:t> </a:t>
            </a:r>
            <a:r>
              <a:rPr b="1" lang="es">
                <a:solidFill>
                  <a:srgbClr val="002060"/>
                </a:solidFill>
              </a:rPr>
              <a:t>Develop production-mode</a:t>
            </a:r>
            <a:r>
              <a:rPr b="1" lang="es">
                <a:solidFill>
                  <a:srgbClr val="434343"/>
                </a:solidFill>
              </a:rPr>
              <a:t> configurations</a:t>
            </a:r>
            <a:endParaRPr b="1">
              <a:solidFill>
                <a:srgbClr val="434343"/>
              </a:solidFill>
            </a:endParaRPr>
          </a:p>
          <a:p>
            <a:pPr indent="-190500" lvl="1" marL="520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•"/>
            </a:pPr>
            <a:r>
              <a:rPr lang="es" sz="1800">
                <a:solidFill>
                  <a:srgbClr val="434343"/>
                </a:solidFill>
              </a:rPr>
              <a:t>EC-Earth: 16 km (TL1279) atmosphere coupled to a 1/12 degree (~8 km) ocean</a:t>
            </a:r>
            <a:endParaRPr b="1" sz="1800">
              <a:solidFill>
                <a:srgbClr val="434343"/>
              </a:solidFill>
            </a:endParaRPr>
          </a:p>
          <a:p>
            <a:pPr indent="-1778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Task 1.3:</a:t>
            </a:r>
            <a:r>
              <a:rPr b="1" lang="es">
                <a:solidFill>
                  <a:srgbClr val="434343"/>
                </a:solidFill>
              </a:rPr>
              <a:t> </a:t>
            </a:r>
            <a:r>
              <a:rPr b="1" lang="es">
                <a:solidFill>
                  <a:srgbClr val="002060"/>
                </a:solidFill>
              </a:rPr>
              <a:t>Port models</a:t>
            </a:r>
            <a:r>
              <a:rPr b="1" lang="es">
                <a:solidFill>
                  <a:srgbClr val="434343"/>
                </a:solidFill>
              </a:rPr>
              <a:t> to </a:t>
            </a:r>
            <a:r>
              <a:rPr b="1" lang="es">
                <a:solidFill>
                  <a:srgbClr val="002060"/>
                </a:solidFill>
              </a:rPr>
              <a:t>pre-exascale</a:t>
            </a:r>
            <a:r>
              <a:rPr b="1" lang="es">
                <a:solidFill>
                  <a:srgbClr val="434343"/>
                </a:solidFill>
              </a:rPr>
              <a:t> EuroHPC systems</a:t>
            </a:r>
            <a:endParaRPr b="1">
              <a:solidFill>
                <a:srgbClr val="434343"/>
              </a:solidFill>
            </a:endParaRPr>
          </a:p>
          <a:p>
            <a:pPr indent="-190500" lvl="1" marL="520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s" sz="1800">
                <a:solidFill>
                  <a:srgbClr val="434343"/>
                </a:solidFill>
              </a:rPr>
              <a:t>Port EC-Earth ~10km to MareNostrum5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075" y="4312005"/>
            <a:ext cx="2210760" cy="53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s"/>
              <a:t>EC-Earth4</a:t>
            </a:r>
            <a:endParaRPr/>
          </a:p>
        </p:txBody>
      </p:sp>
      <p:sp>
        <p:nvSpPr>
          <p:cNvPr id="256" name="Google Shape;256;p36"/>
          <p:cNvSpPr txBox="1"/>
          <p:nvPr>
            <p:ph idx="4294967295" type="body"/>
          </p:nvPr>
        </p:nvSpPr>
        <p:spPr>
          <a:xfrm>
            <a:off x="291925" y="1063975"/>
            <a:ext cx="8570100" cy="31203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135000" lIns="108000" spcFirstLastPara="1" rIns="135000" wrap="square" tIns="135000">
            <a:noAutofit/>
          </a:bodyPr>
          <a:lstStyle/>
          <a:p>
            <a:pPr indent="-17780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s">
                <a:solidFill>
                  <a:srgbClr val="434343"/>
                </a:solidFill>
              </a:rPr>
              <a:t>Development of a </a:t>
            </a:r>
            <a:r>
              <a:rPr b="1" lang="es">
                <a:solidFill>
                  <a:srgbClr val="002060"/>
                </a:solidFill>
              </a:rPr>
              <a:t>mixed precision mode for NEMO 4.2</a:t>
            </a:r>
            <a:r>
              <a:rPr lang="es">
                <a:solidFill>
                  <a:srgbClr val="434343"/>
                </a:solidFill>
              </a:rPr>
              <a:t>. Port </a:t>
            </a:r>
            <a:r>
              <a:rPr b="1" lang="es">
                <a:solidFill>
                  <a:srgbClr val="002060"/>
                </a:solidFill>
              </a:rPr>
              <a:t>EC-Earth3 Ocean</a:t>
            </a:r>
            <a:r>
              <a:rPr lang="es">
                <a:solidFill>
                  <a:srgbClr val="434343"/>
                </a:solidFill>
              </a:rPr>
              <a:t> configurations.</a:t>
            </a:r>
            <a:endParaRPr>
              <a:solidFill>
                <a:srgbClr val="434343"/>
              </a:solidFill>
            </a:endParaRPr>
          </a:p>
          <a:p>
            <a:pPr indent="-1778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XIOS integration into OpenIFS 43r3</a:t>
            </a:r>
            <a:r>
              <a:rPr lang="es">
                <a:solidFill>
                  <a:srgbClr val="434343"/>
                </a:solidFill>
              </a:rPr>
              <a:t>. XIOS </a:t>
            </a:r>
            <a:r>
              <a:rPr b="1" lang="es">
                <a:solidFill>
                  <a:srgbClr val="002060"/>
                </a:solidFill>
              </a:rPr>
              <a:t>benchmarking</a:t>
            </a:r>
            <a:r>
              <a:rPr lang="es">
                <a:solidFill>
                  <a:srgbClr val="434343"/>
                </a:solidFill>
              </a:rPr>
              <a:t> and </a:t>
            </a:r>
            <a:r>
              <a:rPr b="1" lang="es">
                <a:solidFill>
                  <a:srgbClr val="002060"/>
                </a:solidFill>
              </a:rPr>
              <a:t>computational</a:t>
            </a:r>
            <a:r>
              <a:rPr b="1" lang="es">
                <a:solidFill>
                  <a:srgbClr val="434343"/>
                </a:solidFill>
              </a:rPr>
              <a:t> </a:t>
            </a:r>
            <a:r>
              <a:rPr b="1" lang="es">
                <a:solidFill>
                  <a:srgbClr val="002060"/>
                </a:solidFill>
              </a:rPr>
              <a:t>evaluation</a:t>
            </a:r>
            <a:r>
              <a:rPr lang="es">
                <a:solidFill>
                  <a:srgbClr val="434343"/>
                </a:solidFill>
              </a:rPr>
              <a:t> to improve I/O efficiency.</a:t>
            </a:r>
            <a:endParaRPr>
              <a:solidFill>
                <a:srgbClr val="434343"/>
              </a:solidFill>
            </a:endParaRPr>
          </a:p>
          <a:p>
            <a:pPr indent="-1778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s">
                <a:solidFill>
                  <a:srgbClr val="434343"/>
                </a:solidFill>
              </a:rPr>
              <a:t>Scientific and computational </a:t>
            </a:r>
            <a:r>
              <a:rPr b="1" lang="es">
                <a:solidFill>
                  <a:srgbClr val="002060"/>
                </a:solidFill>
              </a:rPr>
              <a:t>evaluation</a:t>
            </a:r>
            <a:r>
              <a:rPr lang="es">
                <a:solidFill>
                  <a:srgbClr val="434343"/>
                </a:solidFill>
              </a:rPr>
              <a:t> (in collaboration with other institutions) of </a:t>
            </a:r>
            <a:r>
              <a:rPr b="1" lang="es">
                <a:solidFill>
                  <a:srgbClr val="002060"/>
                </a:solidFill>
              </a:rPr>
              <a:t>EC-Earth4</a:t>
            </a:r>
            <a:r>
              <a:rPr lang="es">
                <a:solidFill>
                  <a:srgbClr val="434343"/>
                </a:solidFill>
              </a:rPr>
              <a:t> in </a:t>
            </a:r>
            <a:r>
              <a:rPr b="1" lang="es">
                <a:solidFill>
                  <a:srgbClr val="002060"/>
                </a:solidFill>
              </a:rPr>
              <a:t>MP mode</a:t>
            </a:r>
            <a:r>
              <a:rPr b="1" lang="es">
                <a:solidFill>
                  <a:srgbClr val="434343"/>
                </a:solidFill>
              </a:rPr>
              <a:t> </a:t>
            </a:r>
            <a:r>
              <a:rPr lang="es">
                <a:solidFill>
                  <a:srgbClr val="434343"/>
                </a:solidFill>
              </a:rPr>
              <a:t>(OpenIFS-SP, NEMO-MP).  </a:t>
            </a:r>
            <a:endParaRPr>
              <a:solidFill>
                <a:srgbClr val="434343"/>
              </a:solidFill>
            </a:endParaRPr>
          </a:p>
          <a:p>
            <a:pPr indent="-1778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Profiling studies</a:t>
            </a:r>
            <a:r>
              <a:rPr lang="es">
                <a:solidFill>
                  <a:srgbClr val="434343"/>
                </a:solidFill>
              </a:rPr>
              <a:t> to ensure that the eventual main bottlenecks of EC-Earth4 are highlighted and their solution studied. 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3400" y="4409305"/>
            <a:ext cx="2210760" cy="53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IMMERSE &amp; IS-ENES3 H2020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