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9"/>
  </p:notesMasterIdLst>
  <p:handoutMasterIdLst>
    <p:handoutMasterId r:id="rId20"/>
  </p:handoutMasterIdLst>
  <p:sldIdLst>
    <p:sldId id="276" r:id="rId2"/>
    <p:sldId id="622" r:id="rId3"/>
    <p:sldId id="623" r:id="rId4"/>
    <p:sldId id="624" r:id="rId5"/>
    <p:sldId id="626" r:id="rId6"/>
    <p:sldId id="341" r:id="rId7"/>
    <p:sldId id="348" r:id="rId8"/>
    <p:sldId id="625" r:id="rId9"/>
    <p:sldId id="598" r:id="rId10"/>
    <p:sldId id="597" r:id="rId11"/>
    <p:sldId id="342" r:id="rId12"/>
    <p:sldId id="621" r:id="rId13"/>
    <p:sldId id="295" r:id="rId14"/>
    <p:sldId id="618" r:id="rId15"/>
    <p:sldId id="349" r:id="rId16"/>
    <p:sldId id="615" r:id="rId17"/>
    <p:sldId id="275" r:id="rId1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547" userDrawn="1">
          <p15:clr>
            <a:srgbClr val="FBAE40"/>
          </p15:clr>
        </p15:guide>
        <p15:guide id="3" pos="5133" userDrawn="1">
          <p15:clr>
            <a:srgbClr val="FBAE40"/>
          </p15:clr>
        </p15:guide>
        <p15:guide id="4" orient="horz" pos="1434" userDrawn="1">
          <p15:clr>
            <a:srgbClr val="FBAE40"/>
          </p15:clr>
        </p15:guide>
        <p15:guide id="5" orient="horz" pos="2908" userDrawn="1">
          <p15:clr>
            <a:srgbClr val="FBAE40"/>
          </p15:clr>
        </p15:guide>
        <p15:guide id="6" pos="257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m Serradel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41"/>
    <a:srgbClr val="C8A764"/>
    <a:srgbClr val="CFE0B8"/>
    <a:srgbClr val="124484"/>
    <a:srgbClr val="203864"/>
    <a:srgbClr val="E9EBF5"/>
    <a:srgbClr val="00238C"/>
    <a:srgbClr val="090C3D"/>
    <a:srgbClr val="0C5ACC"/>
    <a:srgbClr val="001D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494" autoAdjust="0"/>
  </p:normalViewPr>
  <p:slideViewPr>
    <p:cSldViewPr snapToGrid="0" showGuides="1">
      <p:cViewPr varScale="1">
        <p:scale>
          <a:sx n="67" d="100"/>
          <a:sy n="67" d="100"/>
        </p:scale>
        <p:origin x="1146" y="72"/>
      </p:cViewPr>
      <p:guideLst>
        <p:guide pos="2547"/>
        <p:guide pos="5133"/>
        <p:guide orient="horz" pos="1434"/>
        <p:guide orient="horz" pos="2908"/>
        <p:guide pos="2570"/>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6" d="100"/>
          <a:sy n="86" d="100"/>
        </p:scale>
        <p:origin x="2928" y="96"/>
      </p:cViewPr>
      <p:guideLst/>
    </p:cSldViewPr>
  </p:notesViewPr>
  <p:gridSpacing cx="120000" cy="120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8F00F2-8E3E-4EF9-ABA6-FD0A0C1B3085}" type="datetimeFigureOut">
              <a:rPr lang="es-ES" smtClean="0"/>
              <a:t>24/04/2023</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FA8D5D-EC9E-40FC-98EC-CD281E4E88AF}" type="slidenum">
              <a:rPr lang="es-ES" smtClean="0"/>
              <a:t>‹#›</a:t>
            </a:fld>
            <a:endParaRPr lang="es-ES"/>
          </a:p>
        </p:txBody>
      </p:sp>
    </p:spTree>
    <p:extLst>
      <p:ext uri="{BB962C8B-B14F-4D97-AF65-F5344CB8AC3E}">
        <p14:creationId xmlns:p14="http://schemas.microsoft.com/office/powerpoint/2010/main" val="3527699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C918D8-5603-4694-B5BD-D5E571E10EBB}" type="datetimeFigureOut">
              <a:rPr lang="en-GB" smtClean="0"/>
              <a:t>24/04/2023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839D8-D11B-4CA1-B069-DDC0B64093B8}" type="slidenum">
              <a:rPr lang="en-GB" smtClean="0"/>
              <a:t>‹#›</a:t>
            </a:fld>
            <a:endParaRPr lang="en-GB"/>
          </a:p>
        </p:txBody>
      </p:sp>
    </p:spTree>
    <p:extLst>
      <p:ext uri="{BB962C8B-B14F-4D97-AF65-F5344CB8AC3E}">
        <p14:creationId xmlns:p14="http://schemas.microsoft.com/office/powerpoint/2010/main" val="222220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p:cNvSpPr/>
          <p:nvPr userDrawn="1"/>
        </p:nvSpPr>
        <p:spPr>
          <a:xfrm>
            <a:off x="1" y="6095686"/>
            <a:ext cx="4064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6" name="Title 1"/>
          <p:cNvSpPr>
            <a:spLocks noGrp="1"/>
          </p:cNvSpPr>
          <p:nvPr>
            <p:ph type="ctrTitle"/>
          </p:nvPr>
        </p:nvSpPr>
        <p:spPr>
          <a:xfrm>
            <a:off x="4963889" y="1631730"/>
            <a:ext cx="6702593" cy="2998826"/>
          </a:xfrm>
          <a:prstGeom prst="rect">
            <a:avLst/>
          </a:prstGeom>
        </p:spPr>
        <p:txBody>
          <a:bodyPr anchor="ctr">
            <a:normAutofit/>
          </a:bodyPr>
          <a:lstStyle>
            <a:lvl1pPr algn="l">
              <a:defRPr sz="5200" b="1">
                <a:solidFill>
                  <a:srgbClr val="004890"/>
                </a:solidFill>
                <a:latin typeface="+mn-lt"/>
              </a:defRPr>
            </a:lvl1pPr>
          </a:lstStyle>
          <a:p>
            <a:r>
              <a:rPr lang="es-ES" dirty="0"/>
              <a:t>Haga clic para modificar el estilo de título del patrón</a:t>
            </a:r>
            <a:endParaRPr lang="en-US" dirty="0"/>
          </a:p>
        </p:txBody>
      </p:sp>
      <p:sp>
        <p:nvSpPr>
          <p:cNvPr id="7" name="Subtitle 2"/>
          <p:cNvSpPr>
            <a:spLocks noGrp="1"/>
          </p:cNvSpPr>
          <p:nvPr>
            <p:ph type="subTitle" idx="1" hasCustomPrompt="1"/>
          </p:nvPr>
        </p:nvSpPr>
        <p:spPr>
          <a:xfrm>
            <a:off x="4963889" y="4762500"/>
            <a:ext cx="6702593" cy="1085850"/>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Name</a:t>
            </a:r>
            <a:endParaRPr lang="es-ES" dirty="0"/>
          </a:p>
          <a:p>
            <a:r>
              <a:rPr lang="es-ES" dirty="0"/>
              <a:t>Position</a:t>
            </a:r>
          </a:p>
        </p:txBody>
      </p:sp>
      <p:sp>
        <p:nvSpPr>
          <p:cNvPr id="8" name="Marcador de texto 14"/>
          <p:cNvSpPr>
            <a:spLocks noGrp="1"/>
          </p:cNvSpPr>
          <p:nvPr>
            <p:ph type="body" sz="quarter" idx="10" hasCustomPrompt="1"/>
          </p:nvPr>
        </p:nvSpPr>
        <p:spPr>
          <a:xfrm>
            <a:off x="325968" y="6095686"/>
            <a:ext cx="3255433" cy="487533"/>
          </a:xfrm>
          <a:prstGeom prst="rect">
            <a:avLst/>
          </a:prstGeom>
        </p:spPr>
        <p:txBody>
          <a:bodyPr anchor="ctr"/>
          <a:lstStyle>
            <a:lvl1pPr marL="0" indent="0" algn="ctr">
              <a:buNone/>
              <a:defRPr>
                <a:solidFill>
                  <a:schemeClr val="bg1"/>
                </a:solidFill>
              </a:defRPr>
            </a:lvl1pPr>
          </a:lstStyle>
          <a:p>
            <a:pPr lvl="0"/>
            <a:r>
              <a:rPr lang="es-ES" dirty="0" err="1"/>
              <a:t>day</a:t>
            </a:r>
            <a:r>
              <a:rPr lang="es-ES" dirty="0"/>
              <a:t>/</a:t>
            </a:r>
            <a:r>
              <a:rPr lang="es-ES" dirty="0" err="1"/>
              <a:t>month</a:t>
            </a:r>
            <a:r>
              <a:rPr lang="es-ES" dirty="0"/>
              <a:t>/</a:t>
            </a:r>
            <a:r>
              <a:rPr lang="es-ES" dirty="0" err="1"/>
              <a:t>year</a:t>
            </a:r>
            <a:endParaRPr lang="es-ES" dirty="0"/>
          </a:p>
        </p:txBody>
      </p:sp>
      <p:sp>
        <p:nvSpPr>
          <p:cNvPr id="9" name="Marcador de texto 16"/>
          <p:cNvSpPr>
            <a:spLocks noGrp="1"/>
          </p:cNvSpPr>
          <p:nvPr>
            <p:ph type="body" sz="quarter" idx="11" hasCustomPrompt="1"/>
          </p:nvPr>
        </p:nvSpPr>
        <p:spPr>
          <a:xfrm>
            <a:off x="4963888" y="6095685"/>
            <a:ext cx="6702595" cy="487533"/>
          </a:xfrm>
          <a:prstGeom prst="rect">
            <a:avLst/>
          </a:prstGeom>
        </p:spPr>
        <p:txBody>
          <a:bodyPr anchor="ctr"/>
          <a:lstStyle>
            <a:lvl1pPr marL="0" indent="0" algn="l">
              <a:buNone/>
              <a:defRPr>
                <a:solidFill>
                  <a:srgbClr val="004890"/>
                </a:solidFill>
              </a:defRPr>
            </a:lvl1pPr>
          </a:lstStyle>
          <a:p>
            <a:pPr lvl="0"/>
            <a:r>
              <a:rPr lang="es-ES" dirty="0" err="1"/>
              <a:t>Venue</a:t>
            </a:r>
            <a:endParaRPr lang="es-ES" dirty="0"/>
          </a:p>
        </p:txBody>
      </p:sp>
    </p:spTree>
    <p:extLst>
      <p:ext uri="{BB962C8B-B14F-4D97-AF65-F5344CB8AC3E}">
        <p14:creationId xmlns:p14="http://schemas.microsoft.com/office/powerpoint/2010/main" val="916231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título 1"/>
          <p:cNvSpPr>
            <a:spLocks noGrp="1"/>
          </p:cNvSpPr>
          <p:nvPr>
            <p:ph type="title"/>
          </p:nvPr>
        </p:nvSpPr>
        <p:spPr>
          <a:xfrm>
            <a:off x="0" y="256068"/>
            <a:ext cx="12192000" cy="800945"/>
          </a:xfrm>
          <a:prstGeom prst="rect">
            <a:avLst/>
          </a:prstGeom>
        </p:spPr>
        <p:txBody>
          <a:bodyPr vert="horz" lIns="91440" tIns="45720" rIns="91440" bIns="45720" rtlCol="0" anchor="t">
            <a:noAutofit/>
          </a:bodyPr>
          <a:lstStyle>
            <a:lvl1pPr>
              <a:defRPr b="1"/>
            </a:lvl1pPr>
          </a:lstStyle>
          <a:p>
            <a:r>
              <a:rPr lang="es-ES" dirty="0"/>
              <a:t>Haga clic para modificar el estilo de título del patrón</a:t>
            </a:r>
          </a:p>
        </p:txBody>
      </p:sp>
      <p:sp>
        <p:nvSpPr>
          <p:cNvPr id="8" name="Marcador de texto 2"/>
          <p:cNvSpPr>
            <a:spLocks noGrp="1"/>
          </p:cNvSpPr>
          <p:nvPr>
            <p:ph idx="1"/>
          </p:nvPr>
        </p:nvSpPr>
        <p:spPr>
          <a:xfrm>
            <a:off x="603657" y="1514475"/>
            <a:ext cx="10984685" cy="4662488"/>
          </a:xfrm>
          <a:prstGeom prst="rect">
            <a:avLst/>
          </a:prstGeom>
        </p:spPr>
        <p:txBody>
          <a:bodyPr vert="horz" lIns="91440" tIns="45720" rIns="91440" bIns="45720" rtlCol="0">
            <a:normAutofit/>
          </a:bodyPr>
          <a:lstStyle>
            <a:lvl1pPr>
              <a:defRPr sz="2000"/>
            </a:lvl1pPr>
            <a:lvl2pPr>
              <a:defRPr sz="1800"/>
            </a:lvl2pPr>
            <a:lvl3pPr>
              <a:defRPr sz="1600"/>
            </a:lvl3pPr>
            <a:lvl4pPr>
              <a:defRPr sz="1600"/>
            </a:lvl4pPr>
            <a:lvl5pPr>
              <a:defRPr sz="1600"/>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1917565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sub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Haga clic para modificar el estilo de título del patrón</a:t>
            </a:r>
          </a:p>
        </p:txBody>
      </p:sp>
      <p:sp>
        <p:nvSpPr>
          <p:cNvPr id="8" name="Marcador de contenido 2"/>
          <p:cNvSpPr>
            <a:spLocks noGrp="1"/>
          </p:cNvSpPr>
          <p:nvPr>
            <p:ph idx="1"/>
          </p:nvPr>
        </p:nvSpPr>
        <p:spPr>
          <a:xfrm>
            <a:off x="595618" y="1569411"/>
            <a:ext cx="10996916" cy="4566277"/>
          </a:xfrm>
        </p:spPr>
        <p:txBody>
          <a:bodyPr/>
          <a:lstStyle>
            <a:lvl1pPr>
              <a:defRPr sz="2000"/>
            </a:lvl1pPr>
            <a:lvl2pPr>
              <a:defRPr sz="1800"/>
            </a:lvl2pPr>
            <a:lvl3pPr>
              <a:defRPr sz="1600"/>
            </a:lvl3pPr>
            <a:lvl4pPr>
              <a:defRPr sz="1600"/>
            </a:lvl4pPr>
            <a:lvl5pPr>
              <a:defRPr sz="1600"/>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Marcador de texto 3"/>
          <p:cNvSpPr>
            <a:spLocks noGrp="1"/>
          </p:cNvSpPr>
          <p:nvPr>
            <p:ph type="body" sz="quarter" idx="10" hasCustomPrompt="1"/>
          </p:nvPr>
        </p:nvSpPr>
        <p:spPr>
          <a:xfrm>
            <a:off x="0" y="1057275"/>
            <a:ext cx="12192000" cy="512763"/>
          </a:xfrm>
        </p:spPr>
        <p:txBody>
          <a:bodyPr/>
          <a:lstStyle>
            <a:lvl1pPr marL="0" indent="0" algn="ctr">
              <a:buNone/>
              <a:defRPr b="1"/>
            </a:lvl1pPr>
          </a:lstStyle>
          <a:p>
            <a:pPr lvl="0"/>
            <a:r>
              <a:rPr lang="es-ES" dirty="0"/>
              <a:t>Subtítulo</a:t>
            </a:r>
          </a:p>
        </p:txBody>
      </p:sp>
    </p:spTree>
    <p:extLst>
      <p:ext uri="{BB962C8B-B14F-4D97-AF65-F5344CB8AC3E}">
        <p14:creationId xmlns:p14="http://schemas.microsoft.com/office/powerpoint/2010/main" val="1817291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parad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03658" y="3028528"/>
            <a:ext cx="10984684" cy="800945"/>
          </a:xfrm>
        </p:spPr>
        <p:txBody>
          <a:bodyPr/>
          <a:lstStyle>
            <a:lvl1pPr>
              <a:defRPr/>
            </a:lvl1pPr>
          </a:lstStyle>
          <a:p>
            <a:endParaRPr lang="es-ES" dirty="0"/>
          </a:p>
        </p:txBody>
      </p:sp>
    </p:spTree>
    <p:extLst>
      <p:ext uri="{BB962C8B-B14F-4D97-AF65-F5344CB8AC3E}">
        <p14:creationId xmlns:p14="http://schemas.microsoft.com/office/powerpoint/2010/main" val="4267924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ra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4064000" y="6095686"/>
            <a:ext cx="8128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 name="Title 1"/>
          <p:cNvSpPr>
            <a:spLocks noGrp="1"/>
          </p:cNvSpPr>
          <p:nvPr>
            <p:ph type="ctrTitle" hasCustomPrompt="1"/>
          </p:nvPr>
        </p:nvSpPr>
        <p:spPr>
          <a:xfrm>
            <a:off x="4963889" y="1631730"/>
            <a:ext cx="6702593" cy="2998826"/>
          </a:xfrm>
          <a:prstGeom prst="rect">
            <a:avLst/>
          </a:prstGeom>
        </p:spPr>
        <p:txBody>
          <a:bodyPr anchor="ctr">
            <a:normAutofit/>
          </a:bodyPr>
          <a:lstStyle>
            <a:lvl1pPr algn="l">
              <a:defRPr sz="8000" b="1">
                <a:solidFill>
                  <a:srgbClr val="004890"/>
                </a:solidFill>
                <a:latin typeface="+mn-lt"/>
              </a:defRPr>
            </a:lvl1pPr>
          </a:lstStyle>
          <a:p>
            <a:r>
              <a:rPr lang="es-ES" dirty="0" err="1"/>
              <a:t>Thank</a:t>
            </a:r>
            <a:r>
              <a:rPr lang="es-ES" dirty="0"/>
              <a:t> </a:t>
            </a:r>
            <a:r>
              <a:rPr lang="es-ES" dirty="0" err="1"/>
              <a:t>you</a:t>
            </a:r>
            <a:endParaRPr lang="en-US" dirty="0"/>
          </a:p>
        </p:txBody>
      </p:sp>
      <p:sp>
        <p:nvSpPr>
          <p:cNvPr id="3" name="Subtitle 2"/>
          <p:cNvSpPr>
            <a:spLocks noGrp="1"/>
          </p:cNvSpPr>
          <p:nvPr>
            <p:ph type="subTitle" idx="1" hasCustomPrompt="1"/>
          </p:nvPr>
        </p:nvSpPr>
        <p:spPr>
          <a:xfrm>
            <a:off x="4963889" y="4900141"/>
            <a:ext cx="6702593"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a:t>
            </a:r>
            <a:r>
              <a:rPr lang="es-ES" dirty="0" err="1"/>
              <a:t>click</a:t>
            </a:r>
            <a:r>
              <a:rPr lang="es-ES" dirty="0"/>
              <a:t> aquí para modificar el subtítulo</a:t>
            </a:r>
          </a:p>
        </p:txBody>
      </p:sp>
      <p:sp>
        <p:nvSpPr>
          <p:cNvPr id="13" name="Rectángulo 12"/>
          <p:cNvSpPr/>
          <p:nvPr userDrawn="1"/>
        </p:nvSpPr>
        <p:spPr>
          <a:xfrm>
            <a:off x="1" y="6095686"/>
            <a:ext cx="4064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7" name="Marcador de texto 16"/>
          <p:cNvSpPr>
            <a:spLocks noGrp="1"/>
          </p:cNvSpPr>
          <p:nvPr>
            <p:ph type="body" sz="quarter" idx="11" hasCustomPrompt="1"/>
          </p:nvPr>
        </p:nvSpPr>
        <p:spPr>
          <a:xfrm>
            <a:off x="4963888" y="6095685"/>
            <a:ext cx="6702595" cy="487533"/>
          </a:xfrm>
          <a:prstGeom prst="rect">
            <a:avLst/>
          </a:prstGeom>
        </p:spPr>
        <p:txBody>
          <a:bodyPr anchor="ctr"/>
          <a:lstStyle>
            <a:lvl1pPr marL="0" indent="0" algn="l">
              <a:buNone/>
              <a:defRPr>
                <a:solidFill>
                  <a:srgbClr val="004890"/>
                </a:solidFill>
              </a:defRPr>
            </a:lvl1pPr>
          </a:lstStyle>
          <a:p>
            <a:pPr lvl="0"/>
            <a:r>
              <a:rPr lang="es-ES" dirty="0"/>
              <a:t>YourEmail@bsc.es</a:t>
            </a:r>
          </a:p>
        </p:txBody>
      </p:sp>
    </p:spTree>
    <p:extLst>
      <p:ext uri="{BB962C8B-B14F-4D97-AF65-F5344CB8AC3E}">
        <p14:creationId xmlns:p14="http://schemas.microsoft.com/office/powerpoint/2010/main" val="24151615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0" y="256068"/>
            <a:ext cx="12192000" cy="800945"/>
          </a:xfrm>
          <a:prstGeom prst="rect">
            <a:avLst/>
          </a:prstGeom>
        </p:spPr>
        <p:txBody>
          <a:bodyPr vert="horz" lIns="91440" tIns="45720" rIns="91440" bIns="45720" rtlCol="0" anchor="t">
            <a:noAutofit/>
          </a:bodyPr>
          <a:lstStyle/>
          <a:p>
            <a:r>
              <a:rPr lang="es-ES" dirty="0"/>
              <a:t>Haga clic para modificar el estilo de título del patrón</a:t>
            </a:r>
          </a:p>
        </p:txBody>
      </p:sp>
      <p:sp>
        <p:nvSpPr>
          <p:cNvPr id="3" name="Marcador de texto 2"/>
          <p:cNvSpPr>
            <a:spLocks noGrp="1"/>
          </p:cNvSpPr>
          <p:nvPr>
            <p:ph type="body" idx="1"/>
          </p:nvPr>
        </p:nvSpPr>
        <p:spPr>
          <a:xfrm>
            <a:off x="603657" y="1514475"/>
            <a:ext cx="10984685" cy="466248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1163962175"/>
      </p:ext>
    </p:extLst>
  </p:cSld>
  <p:clrMap bg1="lt1" tx1="dk1" bg2="lt2" tx2="dk2" accent1="accent1" accent2="accent2" accent3="accent3" accent4="accent4" accent5="accent5" accent6="accent6" hlink="hlink" folHlink="folHlink"/>
  <p:sldLayoutIdLst>
    <p:sldLayoutId id="2147483676" r:id="rId1"/>
    <p:sldLayoutId id="2147483674" r:id="rId2"/>
    <p:sldLayoutId id="2147483677" r:id="rId3"/>
    <p:sldLayoutId id="2147483675" r:id="rId4"/>
    <p:sldLayoutId id="2147483673" r:id="rId5"/>
  </p:sldLayoutIdLst>
  <p:txStyles>
    <p:title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884377" y="1326934"/>
            <a:ext cx="7174273" cy="2998826"/>
          </a:xfrm>
        </p:spPr>
        <p:txBody>
          <a:bodyPr>
            <a:normAutofit fontScale="90000"/>
          </a:bodyPr>
          <a:lstStyle/>
          <a:p>
            <a:pPr>
              <a:defRPr/>
            </a:pPr>
            <a:r>
              <a:rPr lang="en-GB" altLang="es-ES" spc="-1" dirty="0">
                <a:uFill>
                  <a:solidFill>
                    <a:srgbClr val="FFFFFF"/>
                  </a:solidFill>
                </a:uFill>
                <a:ea typeface="ＭＳ Ｐゴシック" pitchFamily="34" charset="-128"/>
              </a:rPr>
              <a:t>Forecast Quality of Climate Extreme Predictions and its Relevance for Climate Services</a:t>
            </a:r>
            <a:endParaRPr lang="en-GB" altLang="es-ES" sz="2800" spc="-1" dirty="0">
              <a:uFill>
                <a:solidFill>
                  <a:srgbClr val="FFFFFF"/>
                </a:solidFill>
              </a:uFill>
              <a:ea typeface="ＭＳ Ｐゴシック" pitchFamily="34" charset="-128"/>
            </a:endParaRPr>
          </a:p>
        </p:txBody>
      </p:sp>
      <p:sp>
        <p:nvSpPr>
          <p:cNvPr id="3" name="Subtítulo 2"/>
          <p:cNvSpPr>
            <a:spLocks noGrp="1"/>
          </p:cNvSpPr>
          <p:nvPr>
            <p:ph type="subTitle" idx="1"/>
          </p:nvPr>
        </p:nvSpPr>
        <p:spPr/>
        <p:txBody>
          <a:bodyPr/>
          <a:lstStyle/>
          <a:p>
            <a:r>
              <a:rPr lang="es-ES" sz="2400" b="1" dirty="0"/>
              <a:t>Francisco Doblas-Reyes</a:t>
            </a:r>
          </a:p>
          <a:p>
            <a:r>
              <a:rPr lang="es-ES" sz="2400" dirty="0"/>
              <a:t>V. </a:t>
            </a:r>
            <a:r>
              <a:rPr lang="es-ES" sz="2400" dirty="0" err="1"/>
              <a:t>Agudetse</a:t>
            </a:r>
            <a:r>
              <a:rPr lang="es-ES" sz="2400" dirty="0"/>
              <a:t>, C. Delgado-Torres, M.G. </a:t>
            </a:r>
            <a:r>
              <a:rPr lang="es-ES" sz="2400" dirty="0" err="1"/>
              <a:t>Donat</a:t>
            </a:r>
            <a:r>
              <a:rPr lang="es-ES" sz="2400" dirty="0"/>
              <a:t>, N. González-</a:t>
            </a:r>
            <a:r>
              <a:rPr lang="es-ES" sz="2400" dirty="0" err="1"/>
              <a:t>Reviriego</a:t>
            </a:r>
            <a:r>
              <a:rPr lang="es-ES" sz="2400" dirty="0"/>
              <a:t>, P. De Luca, N. </a:t>
            </a:r>
            <a:r>
              <a:rPr lang="es-ES" sz="2400" dirty="0" err="1"/>
              <a:t>Milders</a:t>
            </a:r>
            <a:r>
              <a:rPr lang="es-ES" sz="2400" dirty="0"/>
              <a:t>, A.G. Muñoz, Ll. Palma, N. Pérez-</a:t>
            </a:r>
            <a:r>
              <a:rPr lang="es-ES" sz="2400" dirty="0" err="1"/>
              <a:t>Zanón</a:t>
            </a:r>
            <a:r>
              <a:rPr lang="es-ES" sz="2400" dirty="0"/>
              <a:t>, J. Ramon, B. </a:t>
            </a:r>
            <a:r>
              <a:rPr lang="es-ES" sz="2400" dirty="0" err="1"/>
              <a:t>Solaraju-Murali</a:t>
            </a:r>
            <a:r>
              <a:rPr lang="es-ES" sz="2400" dirty="0"/>
              <a:t>, A. </a:t>
            </a:r>
            <a:r>
              <a:rPr lang="es-ES" sz="2400" dirty="0" err="1"/>
              <a:t>Soret</a:t>
            </a:r>
            <a:r>
              <a:rPr lang="es-ES" sz="2400" dirty="0"/>
              <a:t> and V. Torralba</a:t>
            </a:r>
          </a:p>
        </p:txBody>
      </p:sp>
      <p:sp>
        <p:nvSpPr>
          <p:cNvPr id="4" name="Marcador de texto 3"/>
          <p:cNvSpPr>
            <a:spLocks noGrp="1"/>
          </p:cNvSpPr>
          <p:nvPr>
            <p:ph type="body" sz="quarter" idx="10"/>
          </p:nvPr>
        </p:nvSpPr>
        <p:spPr/>
        <p:txBody>
          <a:bodyPr>
            <a:normAutofit/>
          </a:bodyPr>
          <a:lstStyle/>
          <a:p>
            <a:r>
              <a:rPr lang="en-GB" dirty="0"/>
              <a:t>24 April 2023</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7026" y="6290129"/>
            <a:ext cx="1361552" cy="562774"/>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0E00D8F9-7F35-68B0-31A1-241C745879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6624" y="6267024"/>
            <a:ext cx="1923359" cy="604228"/>
          </a:xfrm>
          <a:prstGeom prst="rect">
            <a:avLst/>
          </a:prstGeom>
        </p:spPr>
      </p:pic>
    </p:spTree>
    <p:extLst>
      <p:ext uri="{BB962C8B-B14F-4D97-AF65-F5344CB8AC3E}">
        <p14:creationId xmlns:p14="http://schemas.microsoft.com/office/powerpoint/2010/main" val="127245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Decadal prediction from research to operations</a:t>
            </a:r>
            <a:endParaRPr lang="es-ES" dirty="0"/>
          </a:p>
        </p:txBody>
      </p:sp>
      <p:sp>
        <p:nvSpPr>
          <p:cNvPr id="18" name="Espace réservé du texte 2">
            <a:extLst>
              <a:ext uri="{FF2B5EF4-FFF2-40B4-BE49-F238E27FC236}">
                <a16:creationId xmlns:a16="http://schemas.microsoft.com/office/drawing/2014/main" id="{DE005E42-9F5E-4C53-8F0C-28B769DB37FF}"/>
              </a:ext>
            </a:extLst>
          </p:cNvPr>
          <p:cNvSpPr txBox="1">
            <a:spLocks/>
          </p:cNvSpPr>
          <p:nvPr/>
        </p:nvSpPr>
        <p:spPr>
          <a:xfrm>
            <a:off x="227549" y="792566"/>
            <a:ext cx="11795637" cy="5318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GB" sz="2200" dirty="0">
                <a:solidFill>
                  <a:srgbClr val="414141"/>
                </a:solidFill>
                <a:latin typeface="Calibri" pitchFamily="34" charset="0"/>
                <a:ea typeface="ＭＳ Ｐゴシック" pitchFamily="34" charset="-128"/>
              </a:rPr>
              <a:t>Systematic assessment of the multi-model decadal prediction forecast quality helps illustrating, among other things, the importance of a large enough operational multi-model.</a:t>
            </a:r>
          </a:p>
          <a:p>
            <a:pPr marL="0" indent="0" defTabSz="457200" fontAlgn="base">
              <a:spcBef>
                <a:spcPct val="20000"/>
              </a:spcBef>
              <a:spcAft>
                <a:spcPct val="0"/>
              </a:spcAft>
              <a:buNone/>
            </a:pPr>
            <a:endParaRPr lang="en-GB" altLang="en-US" sz="2200" dirty="0">
              <a:solidFill>
                <a:srgbClr val="414141"/>
              </a:solidFill>
              <a:latin typeface="Calibri" pitchFamily="34" charset="0"/>
              <a:ea typeface="ＭＳ Ｐゴシック" pitchFamily="34" charset="-128"/>
            </a:endParaRPr>
          </a:p>
          <a:p>
            <a:pPr marL="342900" indent="-342900" defTabSz="457200" fontAlgn="base">
              <a:spcBef>
                <a:spcPct val="20000"/>
              </a:spcBef>
              <a:spcAft>
                <a:spcPct val="0"/>
              </a:spcAft>
            </a:pPr>
            <a:endParaRPr lang="en-GB" sz="2200" dirty="0">
              <a:solidFill>
                <a:srgbClr val="414141"/>
              </a:solidFill>
              <a:latin typeface="Calibri" pitchFamily="34" charset="0"/>
              <a:ea typeface="ＭＳ Ｐゴシック" pitchFamily="34" charset="-128"/>
              <a:sym typeface="Calibri"/>
            </a:endParaRPr>
          </a:p>
        </p:txBody>
      </p:sp>
      <p:sp>
        <p:nvSpPr>
          <p:cNvPr id="10" name="Text Box 12"/>
          <p:cNvSpPr txBox="1">
            <a:spLocks noChangeArrowheads="1"/>
          </p:cNvSpPr>
          <p:nvPr/>
        </p:nvSpPr>
        <p:spPr bwMode="auto">
          <a:xfrm>
            <a:off x="2377443" y="6513339"/>
            <a:ext cx="3599287"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a:latin typeface="+mn-lt"/>
                <a:ea typeface="+mn-ea"/>
              </a:rPr>
              <a:t>Delgado-Torres et al. (2022, J. Climate)</a:t>
            </a:r>
            <a:endParaRPr lang="en-US" altLang="es-ES" sz="1600" dirty="0">
              <a:latin typeface="+mn-lt"/>
              <a:ea typeface="+mn-ea"/>
            </a:endParaRPr>
          </a:p>
        </p:txBody>
      </p:sp>
      <p:pic>
        <p:nvPicPr>
          <p:cNvPr id="2" name="Google Shape;93;p14">
            <a:extLst>
              <a:ext uri="{FF2B5EF4-FFF2-40B4-BE49-F238E27FC236}">
                <a16:creationId xmlns:a16="http://schemas.microsoft.com/office/drawing/2014/main" id="{843218E1-0FA8-2E1B-3517-C375AE564AA8}"/>
              </a:ext>
            </a:extLst>
          </p:cNvPr>
          <p:cNvPicPr preferRelativeResize="0"/>
          <p:nvPr/>
        </p:nvPicPr>
        <p:blipFill>
          <a:blip r:embed="rId2">
            <a:alphaModFix/>
          </a:blip>
          <a:stretch>
            <a:fillRect/>
          </a:stretch>
        </p:blipFill>
        <p:spPr>
          <a:xfrm>
            <a:off x="4938239" y="1681594"/>
            <a:ext cx="6780145" cy="4360073"/>
          </a:xfrm>
          <a:prstGeom prst="rect">
            <a:avLst/>
          </a:prstGeom>
          <a:noFill/>
          <a:ln>
            <a:noFill/>
          </a:ln>
        </p:spPr>
      </p:pic>
      <p:sp>
        <p:nvSpPr>
          <p:cNvPr id="3" name="Google Shape;91;p14">
            <a:extLst>
              <a:ext uri="{FF2B5EF4-FFF2-40B4-BE49-F238E27FC236}">
                <a16:creationId xmlns:a16="http://schemas.microsoft.com/office/drawing/2014/main" id="{059EE0E6-2AF4-1AB9-E8DF-15AF102397E3}"/>
              </a:ext>
            </a:extLst>
          </p:cNvPr>
          <p:cNvSpPr txBox="1"/>
          <p:nvPr/>
        </p:nvSpPr>
        <p:spPr>
          <a:xfrm>
            <a:off x="5226270" y="5929618"/>
            <a:ext cx="6912768" cy="400079"/>
          </a:xfrm>
          <a:prstGeom prst="rect">
            <a:avLst/>
          </a:prstGeom>
          <a:noFill/>
          <a:ln>
            <a:noFill/>
          </a:ln>
        </p:spPr>
        <p:txBody>
          <a:bodyPr spcFirstLastPara="1" wrap="square" lIns="91425" tIns="91425" rIns="91425" bIns="91425" anchor="t" anchorCtr="0">
            <a:spAutoFit/>
          </a:bodyPr>
          <a:lstStyle/>
          <a:p>
            <a:pPr defTabSz="914377">
              <a:buClr>
                <a:srgbClr val="000000"/>
              </a:buClr>
              <a:buSzPts val="1400"/>
            </a:pPr>
            <a:r>
              <a:rPr lang="ca-ES" sz="1400" kern="0" dirty="0">
                <a:solidFill>
                  <a:srgbClr val="000000"/>
                </a:solidFill>
                <a:latin typeface="Calibri"/>
                <a:ea typeface="Calibri"/>
                <a:cs typeface="Calibri"/>
                <a:sym typeface="Calibri"/>
              </a:rPr>
              <a:t>DCPP </a:t>
            </a:r>
            <a:r>
              <a:rPr lang="ca-ES" sz="1400" b="1" kern="0" dirty="0">
                <a:solidFill>
                  <a:srgbClr val="0000FF"/>
                </a:solidFill>
                <a:latin typeface="Calibri"/>
                <a:ea typeface="Calibri"/>
                <a:cs typeface="Calibri"/>
                <a:sym typeface="Calibri"/>
              </a:rPr>
              <a:t>worse</a:t>
            </a:r>
            <a:r>
              <a:rPr lang="ca-ES" sz="1400" kern="0" dirty="0">
                <a:solidFill>
                  <a:srgbClr val="000000"/>
                </a:solidFill>
                <a:latin typeface="Calibri"/>
                <a:ea typeface="Calibri"/>
                <a:cs typeface="Calibri"/>
                <a:sym typeface="Calibri"/>
              </a:rPr>
              <a:t> than C3S_34c multi-model ←  |  →DCPP </a:t>
            </a:r>
            <a:r>
              <a:rPr lang="ca-ES" sz="1400" b="1" kern="0" dirty="0">
                <a:solidFill>
                  <a:srgbClr val="FF0000"/>
                </a:solidFill>
                <a:latin typeface="Calibri"/>
                <a:ea typeface="Calibri"/>
                <a:cs typeface="Calibri"/>
                <a:sym typeface="Calibri"/>
              </a:rPr>
              <a:t>better</a:t>
            </a:r>
            <a:r>
              <a:rPr lang="ca-ES" sz="1400" kern="0" dirty="0">
                <a:solidFill>
                  <a:srgbClr val="000000"/>
                </a:solidFill>
                <a:latin typeface="Calibri"/>
                <a:ea typeface="Calibri"/>
                <a:cs typeface="Calibri"/>
                <a:sym typeface="Calibri"/>
              </a:rPr>
              <a:t> than C3S_34c multi-model </a:t>
            </a:r>
            <a:endParaRPr sz="1400" kern="0" dirty="0">
              <a:solidFill>
                <a:srgbClr val="000000"/>
              </a:solidFill>
              <a:latin typeface="Calibri"/>
              <a:ea typeface="Calibri"/>
              <a:cs typeface="Calibri"/>
              <a:sym typeface="Calibri"/>
            </a:endParaRPr>
          </a:p>
        </p:txBody>
      </p:sp>
      <p:sp>
        <p:nvSpPr>
          <p:cNvPr id="4" name="TextBox 3">
            <a:extLst>
              <a:ext uri="{FF2B5EF4-FFF2-40B4-BE49-F238E27FC236}">
                <a16:creationId xmlns:a16="http://schemas.microsoft.com/office/drawing/2014/main" id="{EF0BC389-FB3E-013E-0227-FD5B79DC2485}"/>
              </a:ext>
            </a:extLst>
          </p:cNvPr>
          <p:cNvSpPr txBox="1"/>
          <p:nvPr/>
        </p:nvSpPr>
        <p:spPr>
          <a:xfrm>
            <a:off x="492593" y="2608178"/>
            <a:ext cx="4149924" cy="2462213"/>
          </a:xfrm>
          <a:prstGeom prst="rect">
            <a:avLst/>
          </a:prstGeom>
          <a:noFill/>
        </p:spPr>
        <p:txBody>
          <a:bodyPr wrap="square" rtlCol="0">
            <a:spAutoFit/>
          </a:bodyPr>
          <a:lstStyle/>
          <a:p>
            <a:pPr algn="ctr" defTabSz="914377"/>
            <a:r>
              <a:rPr lang="en-GB" sz="2200" dirty="0">
                <a:solidFill>
                  <a:srgbClr val="414141"/>
                </a:solidFill>
                <a:latin typeface="Calibri"/>
                <a:cs typeface="Calibri"/>
              </a:rPr>
              <a:t>Comparison between a research (</a:t>
            </a:r>
            <a:r>
              <a:rPr lang="en-GB" sz="2200" kern="0" dirty="0">
                <a:solidFill>
                  <a:srgbClr val="414141"/>
                </a:solidFill>
                <a:latin typeface="Calibri"/>
                <a:ea typeface="Calibri"/>
                <a:cs typeface="Calibri"/>
                <a:sym typeface="Calibri"/>
              </a:rPr>
              <a:t>DCPP, </a:t>
            </a:r>
            <a:r>
              <a:rPr lang="en-GB" sz="2200" b="1" kern="0" dirty="0">
                <a:solidFill>
                  <a:srgbClr val="414141"/>
                </a:solidFill>
                <a:latin typeface="Calibri"/>
                <a:ea typeface="Calibri"/>
                <a:cs typeface="Calibri"/>
                <a:sym typeface="Calibri"/>
              </a:rPr>
              <a:t>169 members,</a:t>
            </a:r>
            <a:r>
              <a:rPr lang="en-GB" sz="2200" kern="0" dirty="0">
                <a:solidFill>
                  <a:srgbClr val="414141"/>
                </a:solidFill>
                <a:latin typeface="Calibri"/>
                <a:ea typeface="Calibri"/>
                <a:cs typeface="Calibri"/>
                <a:sym typeface="Calibri"/>
              </a:rPr>
              <a:t> </a:t>
            </a:r>
            <a:r>
              <a:rPr lang="en-GB" sz="2200" b="1" kern="0" dirty="0">
                <a:solidFill>
                  <a:srgbClr val="414141"/>
                </a:solidFill>
                <a:latin typeface="Calibri"/>
                <a:ea typeface="Calibri"/>
                <a:cs typeface="Calibri"/>
                <a:sym typeface="Calibri"/>
              </a:rPr>
              <a:t>13 forecast systems</a:t>
            </a:r>
            <a:r>
              <a:rPr lang="en-GB" sz="2200" dirty="0">
                <a:solidFill>
                  <a:srgbClr val="414141"/>
                </a:solidFill>
                <a:latin typeface="Calibri"/>
                <a:cs typeface="Calibri"/>
                <a:sym typeface="Calibri"/>
              </a:rPr>
              <a:t>) and an operational (C3S</a:t>
            </a:r>
            <a:r>
              <a:rPr lang="en-GB" sz="2200" kern="0" dirty="0">
                <a:solidFill>
                  <a:srgbClr val="414141"/>
                </a:solidFill>
                <a:latin typeface="Calibri"/>
                <a:ea typeface="Calibri"/>
                <a:cs typeface="Calibri"/>
                <a:sym typeface="Calibri"/>
              </a:rPr>
              <a:t>_34c, </a:t>
            </a:r>
            <a:r>
              <a:rPr lang="en-GB" sz="2200" b="1" kern="0" dirty="0">
                <a:solidFill>
                  <a:srgbClr val="414141"/>
                </a:solidFill>
                <a:latin typeface="Calibri"/>
                <a:ea typeface="Calibri"/>
                <a:cs typeface="Calibri"/>
                <a:sym typeface="Calibri"/>
              </a:rPr>
              <a:t>40 members,</a:t>
            </a:r>
            <a:r>
              <a:rPr lang="en-GB" sz="2200" kern="0" dirty="0">
                <a:solidFill>
                  <a:srgbClr val="414141"/>
                </a:solidFill>
                <a:latin typeface="Calibri"/>
                <a:ea typeface="Calibri"/>
                <a:cs typeface="Calibri"/>
                <a:sym typeface="Calibri"/>
              </a:rPr>
              <a:t> </a:t>
            </a:r>
            <a:r>
              <a:rPr lang="en-GB" sz="2200" b="1" kern="0" dirty="0">
                <a:solidFill>
                  <a:srgbClr val="414141"/>
                </a:solidFill>
                <a:latin typeface="Calibri"/>
                <a:ea typeface="Calibri"/>
                <a:cs typeface="Calibri"/>
                <a:sym typeface="Calibri"/>
              </a:rPr>
              <a:t>4 forecast systems</a:t>
            </a:r>
            <a:r>
              <a:rPr lang="en-GB" sz="2200" dirty="0">
                <a:solidFill>
                  <a:srgbClr val="414141"/>
                </a:solidFill>
                <a:latin typeface="Calibri"/>
                <a:cs typeface="Calibri"/>
                <a:sym typeface="Calibri"/>
              </a:rPr>
              <a:t>, CMCC-CM2-SR5, EC-Earth3-i1, HadGEM3-GC3.1-MM and MPI-ESM1.2-HR).</a:t>
            </a:r>
          </a:p>
        </p:txBody>
      </p:sp>
    </p:spTree>
    <p:extLst>
      <p:ext uri="{BB962C8B-B14F-4D97-AF65-F5344CB8AC3E}">
        <p14:creationId xmlns:p14="http://schemas.microsoft.com/office/powerpoint/2010/main" val="3933993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dirty="0"/>
              <a:t>Forecasts for crop yield</a:t>
            </a:r>
            <a:endParaRPr lang="es-ES" dirty="0"/>
          </a:p>
        </p:txBody>
      </p:sp>
      <p:sp>
        <p:nvSpPr>
          <p:cNvPr id="16" name="Espace réservé du texte 2">
            <a:extLst>
              <a:ext uri="{FF2B5EF4-FFF2-40B4-BE49-F238E27FC236}">
                <a16:creationId xmlns:a16="http://schemas.microsoft.com/office/drawing/2014/main" id="{DE005E42-9F5E-4C53-8F0C-28B769DB37FF}"/>
              </a:ext>
            </a:extLst>
          </p:cNvPr>
          <p:cNvSpPr txBox="1">
            <a:spLocks/>
          </p:cNvSpPr>
          <p:nvPr/>
        </p:nvSpPr>
        <p:spPr>
          <a:xfrm>
            <a:off x="227549" y="792566"/>
            <a:ext cx="11795637" cy="22319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GB" sz="2200" dirty="0">
                <a:solidFill>
                  <a:srgbClr val="414141"/>
                </a:solidFill>
                <a:latin typeface="Calibri" pitchFamily="34" charset="0"/>
                <a:ea typeface="ＭＳ Ｐゴシック" pitchFamily="34" charset="-128"/>
                <a:sym typeface="Calibri"/>
              </a:rPr>
              <a:t>Decadal predictions contribute to services in different sectors using indicators based on extreme climate indicators to which they are sensitive.</a:t>
            </a:r>
          </a:p>
        </p:txBody>
      </p:sp>
      <p:sp>
        <p:nvSpPr>
          <p:cNvPr id="15" name="Google Shape;79;p14"/>
          <p:cNvSpPr txBox="1"/>
          <p:nvPr/>
        </p:nvSpPr>
        <p:spPr>
          <a:xfrm>
            <a:off x="10265331" y="2780084"/>
            <a:ext cx="880965" cy="356190"/>
          </a:xfrm>
          <a:prstGeom prst="rect">
            <a:avLst/>
          </a:prstGeom>
          <a:noFill/>
          <a:ln>
            <a:noFill/>
          </a:ln>
        </p:spPr>
        <p:txBody>
          <a:bodyPr spcFirstLastPara="1" wrap="square" lIns="91425" tIns="91425" rIns="91425" bIns="91425" anchor="t" anchorCtr="0">
            <a:noAutofit/>
          </a:bodyPr>
          <a:lstStyle/>
          <a:p>
            <a:pPr algn="ctr"/>
            <a:r>
              <a:rPr lang="es" sz="2000" dirty="0">
                <a:solidFill>
                  <a:srgbClr val="414141"/>
                </a:solidFill>
                <a:latin typeface="Calibri" pitchFamily="34" charset="0"/>
                <a:ea typeface="ＭＳ Ｐゴシック" pitchFamily="34" charset="-128"/>
              </a:rPr>
              <a:t>SPEI6</a:t>
            </a:r>
            <a:endParaRPr sz="2000" dirty="0">
              <a:solidFill>
                <a:srgbClr val="414141"/>
              </a:solidFill>
              <a:latin typeface="Calibri" pitchFamily="34" charset="0"/>
              <a:ea typeface="ＭＳ Ｐゴシック" pitchFamily="34" charset="-128"/>
            </a:endParaRPr>
          </a:p>
        </p:txBody>
      </p:sp>
      <p:sp>
        <p:nvSpPr>
          <p:cNvPr id="18" name="Google Shape;80;p14"/>
          <p:cNvSpPr txBox="1"/>
          <p:nvPr/>
        </p:nvSpPr>
        <p:spPr>
          <a:xfrm>
            <a:off x="10216426" y="5361718"/>
            <a:ext cx="950565" cy="473729"/>
          </a:xfrm>
          <a:prstGeom prst="rect">
            <a:avLst/>
          </a:prstGeom>
          <a:noFill/>
          <a:ln>
            <a:noFill/>
          </a:ln>
        </p:spPr>
        <p:txBody>
          <a:bodyPr spcFirstLastPara="1" wrap="square" lIns="91425" tIns="91425" rIns="91425" bIns="91425" anchor="t" anchorCtr="0">
            <a:noAutofit/>
          </a:bodyPr>
          <a:lstStyle/>
          <a:p>
            <a:pPr algn="ctr"/>
            <a:r>
              <a:rPr lang="es" sz="2000" dirty="0">
                <a:solidFill>
                  <a:srgbClr val="414141"/>
                </a:solidFill>
                <a:latin typeface="Calibri" pitchFamily="34" charset="0"/>
                <a:ea typeface="ＭＳ Ｐゴシック" pitchFamily="34" charset="-128"/>
              </a:rPr>
              <a:t>HMDI3</a:t>
            </a:r>
            <a:endParaRPr sz="2000" dirty="0">
              <a:solidFill>
                <a:srgbClr val="414141"/>
              </a:solidFill>
              <a:latin typeface="Calibri" pitchFamily="34" charset="0"/>
              <a:ea typeface="ＭＳ Ｐゴシック" pitchFamily="34" charset="-128"/>
            </a:endParaRPr>
          </a:p>
        </p:txBody>
      </p:sp>
      <p:sp>
        <p:nvSpPr>
          <p:cNvPr id="19" name="Google Shape;81;p14"/>
          <p:cNvSpPr txBox="1"/>
          <p:nvPr/>
        </p:nvSpPr>
        <p:spPr>
          <a:xfrm>
            <a:off x="98473" y="4622556"/>
            <a:ext cx="6190275" cy="1684911"/>
          </a:xfrm>
          <a:prstGeom prst="rect">
            <a:avLst/>
          </a:prstGeom>
          <a:noFill/>
          <a:ln w="9525" cap="flat" cmpd="sng">
            <a:noFill/>
            <a:prstDash val="dash"/>
            <a:round/>
            <a:headEnd type="none" w="sm" len="sm"/>
            <a:tailEnd type="none" w="sm" len="sm"/>
          </a:ln>
        </p:spPr>
        <p:txBody>
          <a:bodyPr spcFirstLastPara="1" wrap="square" lIns="91425" tIns="91425" rIns="91425" bIns="91425" anchor="t" anchorCtr="0">
            <a:noAutofit/>
          </a:bodyPr>
          <a:lstStyle>
            <a:defPPr>
              <a:defRPr lang="en-US"/>
            </a:defPPr>
            <a:lvl1pPr lvl="0" indent="0">
              <a:spcBef>
                <a:spcPts val="0"/>
              </a:spcBef>
              <a:spcAft>
                <a:spcPts val="0"/>
              </a:spcAft>
              <a:buNone/>
              <a:defRPr sz="2000">
                <a:solidFill>
                  <a:srgbClr val="414141"/>
                </a:solidFill>
                <a:latin typeface="Calibri" pitchFamily="34" charset="0"/>
                <a:ea typeface="ＭＳ Ｐゴシック" pitchFamily="34" charset="-128"/>
              </a:defRPr>
            </a:lvl1pPr>
          </a:lstStyle>
          <a:p>
            <a:r>
              <a:rPr lang="es" dirty="0"/>
              <a:t>Indicators</a:t>
            </a:r>
            <a:r>
              <a:rPr lang="en-GB" dirty="0"/>
              <a:t>:</a:t>
            </a:r>
            <a:endParaRPr dirty="0"/>
          </a:p>
          <a:p>
            <a:pPr marL="342900" indent="-342900">
              <a:buFont typeface="Arial" panose="020B0604020202020204" pitchFamily="34" charset="0"/>
              <a:buChar char="•"/>
            </a:pPr>
            <a:r>
              <a:rPr lang="es" dirty="0"/>
              <a:t>Drought: Standardized Precipitation Evapotranspiration Index (</a:t>
            </a:r>
            <a:r>
              <a:rPr lang="es" dirty="0">
                <a:solidFill>
                  <a:srgbClr val="FF0000"/>
                </a:solidFill>
              </a:rPr>
              <a:t>SPEI6</a:t>
            </a:r>
            <a:r>
              <a:rPr lang="es" dirty="0"/>
              <a:t>) </a:t>
            </a:r>
            <a:endParaRPr dirty="0"/>
          </a:p>
          <a:p>
            <a:pPr marL="342900" indent="-342900">
              <a:buFont typeface="Arial" panose="020B0604020202020204" pitchFamily="34" charset="0"/>
              <a:buChar char="•"/>
            </a:pPr>
            <a:r>
              <a:rPr lang="es" dirty="0"/>
              <a:t>Heat stress: Heat Magnitude Day Index (</a:t>
            </a:r>
            <a:r>
              <a:rPr lang="es" dirty="0">
                <a:solidFill>
                  <a:srgbClr val="FF0000"/>
                </a:solidFill>
              </a:rPr>
              <a:t>HMDI3</a:t>
            </a:r>
            <a:r>
              <a:rPr lang="es" dirty="0"/>
              <a:t>)</a:t>
            </a:r>
            <a:endParaRPr dirty="0"/>
          </a:p>
        </p:txBody>
      </p:sp>
      <p:sp>
        <p:nvSpPr>
          <p:cNvPr id="21" name="Text Box 12"/>
          <p:cNvSpPr txBox="1">
            <a:spLocks noChangeArrowheads="1"/>
          </p:cNvSpPr>
          <p:nvPr/>
        </p:nvSpPr>
        <p:spPr bwMode="auto">
          <a:xfrm>
            <a:off x="1818995" y="6513339"/>
            <a:ext cx="4337050"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err="1">
                <a:latin typeface="+mn-lt"/>
                <a:ea typeface="+mn-ea"/>
              </a:rPr>
              <a:t>Solaraju-Murali</a:t>
            </a:r>
            <a:r>
              <a:rPr lang="en-GB" altLang="es-ES" sz="1600" dirty="0">
                <a:latin typeface="+mn-lt"/>
                <a:ea typeface="+mn-ea"/>
              </a:rPr>
              <a:t> et al. (2021, NPJ Climate)</a:t>
            </a:r>
            <a:endParaRPr lang="en-US" altLang="es-ES" sz="1600" dirty="0">
              <a:latin typeface="+mn-lt"/>
              <a:ea typeface="+mn-ea"/>
            </a:endParaRPr>
          </a:p>
        </p:txBody>
      </p:sp>
      <p:pic>
        <p:nvPicPr>
          <p:cNvPr id="22" name="Google Shape;176;p13"/>
          <p:cNvPicPr preferRelativeResize="0"/>
          <p:nvPr/>
        </p:nvPicPr>
        <p:blipFill>
          <a:blip r:embed="rId2">
            <a:alphaModFix/>
          </a:blip>
          <a:stretch>
            <a:fillRect/>
          </a:stretch>
        </p:blipFill>
        <p:spPr>
          <a:xfrm>
            <a:off x="2036449" y="2071770"/>
            <a:ext cx="3451974" cy="2767475"/>
          </a:xfrm>
          <a:prstGeom prst="rect">
            <a:avLst/>
          </a:prstGeom>
          <a:noFill/>
          <a:ln>
            <a:noFill/>
          </a:ln>
        </p:spPr>
      </p:pic>
      <p:pic>
        <p:nvPicPr>
          <p:cNvPr id="23" name="Google Shape;250;p18"/>
          <p:cNvPicPr preferRelativeResize="0">
            <a:picLocks noChangeAspect="1"/>
          </p:cNvPicPr>
          <p:nvPr/>
        </p:nvPicPr>
        <p:blipFill rotWithShape="1">
          <a:blip r:embed="rId3">
            <a:alphaModFix/>
          </a:blip>
          <a:srcRect t="5838"/>
          <a:stretch/>
        </p:blipFill>
        <p:spPr>
          <a:xfrm>
            <a:off x="6675229" y="1934810"/>
            <a:ext cx="3538296" cy="2584638"/>
          </a:xfrm>
          <a:prstGeom prst="rect">
            <a:avLst/>
          </a:prstGeom>
          <a:noFill/>
          <a:ln>
            <a:noFill/>
          </a:ln>
        </p:spPr>
      </p:pic>
      <p:pic>
        <p:nvPicPr>
          <p:cNvPr id="24" name="Google Shape;284;p20"/>
          <p:cNvPicPr>
            <a:picLocks noChangeAspect="1"/>
          </p:cNvPicPr>
          <p:nvPr/>
        </p:nvPicPr>
        <p:blipFill rotWithShape="1">
          <a:blip r:embed="rId4">
            <a:alphaModFix/>
          </a:blip>
          <a:srcRect b="16324"/>
          <a:stretch/>
        </p:blipFill>
        <p:spPr>
          <a:xfrm>
            <a:off x="6673750" y="4505381"/>
            <a:ext cx="3459188" cy="2240079"/>
          </a:xfrm>
          <a:prstGeom prst="rect">
            <a:avLst/>
          </a:prstGeom>
          <a:noFill/>
          <a:ln>
            <a:noFill/>
          </a:ln>
        </p:spPr>
      </p:pic>
      <p:sp>
        <p:nvSpPr>
          <p:cNvPr id="25" name="Google Shape;79;p14"/>
          <p:cNvSpPr txBox="1"/>
          <p:nvPr/>
        </p:nvSpPr>
        <p:spPr>
          <a:xfrm>
            <a:off x="9672140" y="4071961"/>
            <a:ext cx="2443682" cy="356190"/>
          </a:xfrm>
          <a:prstGeom prst="rect">
            <a:avLst/>
          </a:prstGeom>
          <a:noFill/>
          <a:ln>
            <a:noFill/>
          </a:ln>
        </p:spPr>
        <p:txBody>
          <a:bodyPr spcFirstLastPara="1" wrap="square" lIns="91425" tIns="91425" rIns="91425" bIns="91425" anchor="t" anchorCtr="0">
            <a:noAutofit/>
          </a:bodyPr>
          <a:lstStyle/>
          <a:p>
            <a:pPr algn="ctr"/>
            <a:r>
              <a:rPr lang="es" sz="2000" b="1" dirty="0">
                <a:solidFill>
                  <a:srgbClr val="414141"/>
                </a:solidFill>
                <a:latin typeface="Calibri" pitchFamily="34" charset="0"/>
                <a:ea typeface="ＭＳ Ｐゴシック" pitchFamily="34" charset="-128"/>
              </a:rPr>
              <a:t>RPSS (3 categories)</a:t>
            </a:r>
            <a:endParaRPr sz="2000" b="1" dirty="0">
              <a:solidFill>
                <a:srgbClr val="414141"/>
              </a:solidFill>
              <a:latin typeface="Calibri" pitchFamily="34" charset="0"/>
              <a:ea typeface="ＭＳ Ｐゴシック" pitchFamily="34" charset="-128"/>
            </a:endParaRPr>
          </a:p>
        </p:txBody>
      </p:sp>
      <p:pic>
        <p:nvPicPr>
          <p:cNvPr id="2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30437" y="5921268"/>
            <a:ext cx="1355725" cy="93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546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Volcanoes as unavoidable extremes</a:t>
            </a:r>
            <a:endParaRPr lang="es-ES" dirty="0"/>
          </a:p>
        </p:txBody>
      </p:sp>
      <p:sp>
        <p:nvSpPr>
          <p:cNvPr id="18" name="Espace réservé du texte 2">
            <a:extLst>
              <a:ext uri="{FF2B5EF4-FFF2-40B4-BE49-F238E27FC236}">
                <a16:creationId xmlns:a16="http://schemas.microsoft.com/office/drawing/2014/main" id="{DE005E42-9F5E-4C53-8F0C-28B769DB37FF}"/>
              </a:ext>
            </a:extLst>
          </p:cNvPr>
          <p:cNvSpPr txBox="1">
            <a:spLocks/>
          </p:cNvSpPr>
          <p:nvPr/>
        </p:nvSpPr>
        <p:spPr>
          <a:xfrm>
            <a:off x="227549" y="792566"/>
            <a:ext cx="11795637" cy="5318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GB" sz="2200" dirty="0">
                <a:solidFill>
                  <a:srgbClr val="414141"/>
                </a:solidFill>
                <a:latin typeface="Calibri" pitchFamily="34" charset="0"/>
                <a:ea typeface="ＭＳ Ｐゴシック" pitchFamily="34" charset="-128"/>
              </a:rPr>
              <a:t>Explosive volcanoes are not included in the climate-change projections but create signatures that could last from years to decades.</a:t>
            </a:r>
          </a:p>
          <a:p>
            <a:pPr marL="0" indent="0" defTabSz="457200" fontAlgn="base">
              <a:spcBef>
                <a:spcPct val="20000"/>
              </a:spcBef>
              <a:spcAft>
                <a:spcPct val="0"/>
              </a:spcAft>
              <a:buNone/>
            </a:pPr>
            <a:r>
              <a:rPr lang="en-GB" sz="2200" dirty="0">
                <a:solidFill>
                  <a:srgbClr val="414141"/>
                </a:solidFill>
                <a:latin typeface="Calibri" pitchFamily="34" charset="0"/>
                <a:ea typeface="ＭＳ Ｐゴシック" pitchFamily="34" charset="-128"/>
              </a:rPr>
              <a:t>Results from the Decadal Prediction Volcanic Response Readiness Exercise (</a:t>
            </a:r>
            <a:r>
              <a:rPr lang="en-GB" sz="2200" dirty="0" err="1">
                <a:solidFill>
                  <a:srgbClr val="414141"/>
                </a:solidFill>
                <a:latin typeface="Calibri" pitchFamily="34" charset="0"/>
                <a:ea typeface="ＭＳ Ｐゴシック" pitchFamily="34" charset="-128"/>
              </a:rPr>
              <a:t>VolRes</a:t>
            </a:r>
            <a:r>
              <a:rPr lang="en-GB" sz="2200" dirty="0">
                <a:solidFill>
                  <a:srgbClr val="414141"/>
                </a:solidFill>
                <a:latin typeface="Calibri" pitchFamily="34" charset="0"/>
                <a:ea typeface="ＭＳ Ｐゴシック" pitchFamily="34" charset="-128"/>
              </a:rPr>
              <a:t>-RE).</a:t>
            </a:r>
          </a:p>
          <a:p>
            <a:pPr marL="0" indent="0" defTabSz="457200" fontAlgn="base">
              <a:spcBef>
                <a:spcPct val="20000"/>
              </a:spcBef>
              <a:spcAft>
                <a:spcPct val="0"/>
              </a:spcAft>
              <a:buNone/>
            </a:pPr>
            <a:r>
              <a:rPr lang="en-GB" sz="2200" dirty="0">
                <a:solidFill>
                  <a:srgbClr val="414141"/>
                </a:solidFill>
                <a:latin typeface="Calibri" pitchFamily="34" charset="0"/>
                <a:ea typeface="ＭＳ Ｐゴシック" pitchFamily="34" charset="-128"/>
              </a:rPr>
              <a:t>A 2xEl </a:t>
            </a:r>
            <a:r>
              <a:rPr lang="en-GB" sz="2200" dirty="0" err="1">
                <a:solidFill>
                  <a:srgbClr val="414141"/>
                </a:solidFill>
                <a:latin typeface="Calibri" pitchFamily="34" charset="0"/>
                <a:ea typeface="ＭＳ Ｐゴシック" pitchFamily="34" charset="-128"/>
              </a:rPr>
              <a:t>Chichón</a:t>
            </a:r>
            <a:r>
              <a:rPr lang="en-GB" sz="2200" dirty="0">
                <a:solidFill>
                  <a:srgbClr val="414141"/>
                </a:solidFill>
                <a:latin typeface="Calibri" pitchFamily="34" charset="0"/>
                <a:ea typeface="ＭＳ Ｐゴシック" pitchFamily="34" charset="-128"/>
              </a:rPr>
              <a:t> eruption is set in April 2022 for the EC-Earth3 decadal forecast started in late 2021 and the difference with respect to DCPP-A made.</a:t>
            </a:r>
          </a:p>
        </p:txBody>
      </p:sp>
      <p:sp>
        <p:nvSpPr>
          <p:cNvPr id="10" name="Text Box 12"/>
          <p:cNvSpPr txBox="1">
            <a:spLocks noChangeArrowheads="1"/>
          </p:cNvSpPr>
          <p:nvPr/>
        </p:nvSpPr>
        <p:spPr bwMode="auto">
          <a:xfrm>
            <a:off x="2534608" y="6479771"/>
            <a:ext cx="1545267"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a:latin typeface="+mn-lt"/>
                <a:ea typeface="+mn-ea"/>
              </a:rPr>
              <a:t>R. Bilbao (BSC)</a:t>
            </a:r>
            <a:endParaRPr lang="en-US" altLang="es-ES" sz="1600" dirty="0">
              <a:latin typeface="+mn-lt"/>
              <a:ea typeface="+mn-ea"/>
            </a:endParaRPr>
          </a:p>
        </p:txBody>
      </p:sp>
      <p:pic>
        <p:nvPicPr>
          <p:cNvPr id="2" name="Google Shape;51;p13">
            <a:extLst>
              <a:ext uri="{FF2B5EF4-FFF2-40B4-BE49-F238E27FC236}">
                <a16:creationId xmlns:a16="http://schemas.microsoft.com/office/drawing/2014/main" id="{D06CDBBB-99FA-0474-CA69-B82DE45CF896}"/>
              </a:ext>
            </a:extLst>
          </p:cNvPr>
          <p:cNvPicPr preferRelativeResize="0"/>
          <p:nvPr/>
        </p:nvPicPr>
        <p:blipFill rotWithShape="1">
          <a:blip r:embed="rId2">
            <a:alphaModFix/>
          </a:blip>
          <a:srcRect/>
          <a:stretch/>
        </p:blipFill>
        <p:spPr>
          <a:xfrm>
            <a:off x="4014787" y="5936612"/>
            <a:ext cx="886693" cy="905701"/>
          </a:xfrm>
          <a:prstGeom prst="rect">
            <a:avLst/>
          </a:prstGeom>
          <a:noFill/>
          <a:ln>
            <a:noFill/>
          </a:ln>
        </p:spPr>
      </p:pic>
      <p:pic>
        <p:nvPicPr>
          <p:cNvPr id="3" name="Google Shape;126;p23">
            <a:extLst>
              <a:ext uri="{FF2B5EF4-FFF2-40B4-BE49-F238E27FC236}">
                <a16:creationId xmlns:a16="http://schemas.microsoft.com/office/drawing/2014/main" id="{62A1DA5C-4C3D-688E-5E5F-9167F50CE5A5}"/>
              </a:ext>
            </a:extLst>
          </p:cNvPr>
          <p:cNvPicPr preferRelativeResize="0"/>
          <p:nvPr/>
        </p:nvPicPr>
        <p:blipFill rotWithShape="1">
          <a:blip r:embed="rId3">
            <a:alphaModFix/>
          </a:blip>
          <a:srcRect b="50487"/>
          <a:stretch/>
        </p:blipFill>
        <p:spPr>
          <a:xfrm>
            <a:off x="4841116" y="3028660"/>
            <a:ext cx="7123600" cy="2645268"/>
          </a:xfrm>
          <a:prstGeom prst="rect">
            <a:avLst/>
          </a:prstGeom>
          <a:noFill/>
          <a:ln>
            <a:noFill/>
          </a:ln>
        </p:spPr>
      </p:pic>
      <p:pic>
        <p:nvPicPr>
          <p:cNvPr id="5" name="Google Shape;128;p23">
            <a:extLst>
              <a:ext uri="{FF2B5EF4-FFF2-40B4-BE49-F238E27FC236}">
                <a16:creationId xmlns:a16="http://schemas.microsoft.com/office/drawing/2014/main" id="{1A0F0570-1B84-912F-0635-3244F7424A06}"/>
              </a:ext>
            </a:extLst>
          </p:cNvPr>
          <p:cNvPicPr preferRelativeResize="0"/>
          <p:nvPr/>
        </p:nvPicPr>
        <p:blipFill>
          <a:blip r:embed="rId4">
            <a:alphaModFix/>
          </a:blip>
          <a:stretch>
            <a:fillRect/>
          </a:stretch>
        </p:blipFill>
        <p:spPr>
          <a:xfrm>
            <a:off x="464640" y="2627814"/>
            <a:ext cx="3887967" cy="3239977"/>
          </a:xfrm>
          <a:prstGeom prst="rect">
            <a:avLst/>
          </a:prstGeom>
          <a:noFill/>
          <a:ln>
            <a:noFill/>
          </a:ln>
        </p:spPr>
      </p:pic>
      <p:sp>
        <p:nvSpPr>
          <p:cNvPr id="15" name="Google Shape;134;p23">
            <a:extLst>
              <a:ext uri="{FF2B5EF4-FFF2-40B4-BE49-F238E27FC236}">
                <a16:creationId xmlns:a16="http://schemas.microsoft.com/office/drawing/2014/main" id="{9A6DABC5-B2A2-9CF2-B8D2-EF4BAE3C922C}"/>
              </a:ext>
            </a:extLst>
          </p:cNvPr>
          <p:cNvSpPr txBox="1"/>
          <p:nvPr/>
        </p:nvSpPr>
        <p:spPr>
          <a:xfrm>
            <a:off x="934511" y="2520419"/>
            <a:ext cx="3149600" cy="523180"/>
          </a:xfrm>
          <a:prstGeom prst="rect">
            <a:avLst/>
          </a:prstGeom>
          <a:solidFill>
            <a:schemeClr val="lt1"/>
          </a:solidFill>
          <a:ln>
            <a:noFill/>
          </a:ln>
        </p:spPr>
        <p:txBody>
          <a:bodyPr spcFirstLastPara="1" wrap="square" lIns="121900" tIns="121900" rIns="121900" bIns="121900" anchor="t" anchorCtr="0">
            <a:spAutoFit/>
          </a:bodyPr>
          <a:lstStyle/>
          <a:p>
            <a:pPr algn="ctr"/>
            <a:r>
              <a:rPr lang="es" dirty="0">
                <a:solidFill>
                  <a:schemeClr val="dk1"/>
                </a:solidFill>
              </a:rPr>
              <a:t>TAS YR2-5</a:t>
            </a:r>
            <a:endParaRPr dirty="0">
              <a:solidFill>
                <a:schemeClr val="dk1"/>
              </a:solidFill>
            </a:endParaRPr>
          </a:p>
        </p:txBody>
      </p:sp>
      <p:sp>
        <p:nvSpPr>
          <p:cNvPr id="19" name="Google Shape;136;p23">
            <a:extLst>
              <a:ext uri="{FF2B5EF4-FFF2-40B4-BE49-F238E27FC236}">
                <a16:creationId xmlns:a16="http://schemas.microsoft.com/office/drawing/2014/main" id="{9FEDA33C-438C-1407-C486-C9FE91C1FBD2}"/>
              </a:ext>
            </a:extLst>
          </p:cNvPr>
          <p:cNvSpPr txBox="1"/>
          <p:nvPr/>
        </p:nvSpPr>
        <p:spPr>
          <a:xfrm>
            <a:off x="1974915" y="5626250"/>
            <a:ext cx="991200" cy="430847"/>
          </a:xfrm>
          <a:prstGeom prst="rect">
            <a:avLst/>
          </a:prstGeom>
          <a:noFill/>
          <a:ln>
            <a:noFill/>
          </a:ln>
        </p:spPr>
        <p:txBody>
          <a:bodyPr spcFirstLastPara="1" wrap="square" lIns="121900" tIns="121900" rIns="121900" bIns="121900" anchor="t" anchorCtr="0">
            <a:spAutoFit/>
          </a:bodyPr>
          <a:lstStyle/>
          <a:p>
            <a:pPr algn="ctr"/>
            <a:r>
              <a:rPr lang="es" sz="1200" dirty="0"/>
              <a:t>ºC</a:t>
            </a:r>
            <a:endParaRPr sz="1200" dirty="0"/>
          </a:p>
        </p:txBody>
      </p:sp>
    </p:spTree>
    <p:extLst>
      <p:ext uri="{BB962C8B-B14F-4D97-AF65-F5344CB8AC3E}">
        <p14:creationId xmlns:p14="http://schemas.microsoft.com/office/powerpoint/2010/main" val="418889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42;p1">
            <a:extLst>
              <a:ext uri="{FF2B5EF4-FFF2-40B4-BE49-F238E27FC236}">
                <a16:creationId xmlns:a16="http://schemas.microsoft.com/office/drawing/2014/main" id="{8FA3012A-1922-8810-01D3-DD483A4A8E3E}"/>
              </a:ext>
            </a:extLst>
          </p:cNvPr>
          <p:cNvGrpSpPr>
            <a:grpSpLocks noChangeAspect="1"/>
          </p:cNvGrpSpPr>
          <p:nvPr/>
        </p:nvGrpSpPr>
        <p:grpSpPr>
          <a:xfrm>
            <a:off x="5658592" y="875506"/>
            <a:ext cx="6416037" cy="5893253"/>
            <a:chOff x="6000215" y="1004887"/>
            <a:chExt cx="6125906" cy="5626763"/>
          </a:xfrm>
        </p:grpSpPr>
        <p:pic>
          <p:nvPicPr>
            <p:cNvPr id="4" name="Google Shape;43;p1" descr="schematic_obs-const.pdf">
              <a:extLst>
                <a:ext uri="{FF2B5EF4-FFF2-40B4-BE49-F238E27FC236}">
                  <a16:creationId xmlns:a16="http://schemas.microsoft.com/office/drawing/2014/main" id="{E8A12EF9-28C2-F48C-BF07-B16EBE9F15D5}"/>
                </a:ext>
              </a:extLst>
            </p:cNvPr>
            <p:cNvPicPr preferRelativeResize="0"/>
            <p:nvPr/>
          </p:nvPicPr>
          <p:blipFill rotWithShape="1">
            <a:blip r:embed="rId2">
              <a:alphaModFix/>
            </a:blip>
            <a:srcRect/>
            <a:stretch/>
          </p:blipFill>
          <p:spPr>
            <a:xfrm>
              <a:off x="6224076" y="1004887"/>
              <a:ext cx="5902045" cy="5626763"/>
            </a:xfrm>
            <a:prstGeom prst="rect">
              <a:avLst/>
            </a:prstGeom>
            <a:noFill/>
            <a:ln>
              <a:noFill/>
            </a:ln>
          </p:spPr>
        </p:pic>
        <p:sp>
          <p:nvSpPr>
            <p:cNvPr id="5" name="Google Shape;44;p1">
              <a:extLst>
                <a:ext uri="{FF2B5EF4-FFF2-40B4-BE49-F238E27FC236}">
                  <a16:creationId xmlns:a16="http://schemas.microsoft.com/office/drawing/2014/main" id="{894BF142-1C87-64B5-F212-5FB32856EBE3}"/>
                </a:ext>
              </a:extLst>
            </p:cNvPr>
            <p:cNvSpPr txBox="1"/>
            <p:nvPr/>
          </p:nvSpPr>
          <p:spPr>
            <a:xfrm>
              <a:off x="6257636" y="1316181"/>
              <a:ext cx="1461533" cy="293807"/>
            </a:xfrm>
            <a:prstGeom prst="rect">
              <a:avLst/>
            </a:prstGeom>
            <a:solidFill>
              <a:schemeClr val="lt1"/>
            </a:solidFill>
            <a:ln>
              <a:noFill/>
            </a:ln>
          </p:spPr>
          <p:txBody>
            <a:bodyPr spcFirstLastPara="1" wrap="square" lIns="121900" tIns="60933" rIns="121900" bIns="60933" anchor="t" anchorCtr="0">
              <a:spAutoFit/>
            </a:bodyPr>
            <a:lstStyle/>
            <a:p>
              <a:r>
                <a:rPr lang="en-US" sz="1200" dirty="0">
                  <a:solidFill>
                    <a:schemeClr val="dk1"/>
                  </a:solidFill>
                  <a:latin typeface="Calibri"/>
                  <a:ea typeface="Calibri"/>
                  <a:cs typeface="Calibri"/>
                  <a:sym typeface="Calibri"/>
                </a:rPr>
                <a:t>initialized prediction</a:t>
              </a:r>
              <a:endParaRPr sz="1200" dirty="0"/>
            </a:p>
          </p:txBody>
        </p:sp>
        <p:sp>
          <p:nvSpPr>
            <p:cNvPr id="6" name="Google Shape;45;p1">
              <a:extLst>
                <a:ext uri="{FF2B5EF4-FFF2-40B4-BE49-F238E27FC236}">
                  <a16:creationId xmlns:a16="http://schemas.microsoft.com/office/drawing/2014/main" id="{4E25A2D3-A082-049F-130E-94CA7AE0903C}"/>
                </a:ext>
              </a:extLst>
            </p:cNvPr>
            <p:cNvSpPr txBox="1"/>
            <p:nvPr/>
          </p:nvSpPr>
          <p:spPr>
            <a:xfrm>
              <a:off x="7610765" y="1318495"/>
              <a:ext cx="1461533" cy="293807"/>
            </a:xfrm>
            <a:prstGeom prst="rect">
              <a:avLst/>
            </a:prstGeom>
            <a:solidFill>
              <a:schemeClr val="lt1"/>
            </a:solidFill>
            <a:ln>
              <a:noFill/>
            </a:ln>
          </p:spPr>
          <p:txBody>
            <a:bodyPr spcFirstLastPara="1" wrap="square" lIns="121900" tIns="60933" rIns="121900" bIns="60933" anchor="t" anchorCtr="0">
              <a:spAutoFit/>
            </a:bodyPr>
            <a:lstStyle/>
            <a:p>
              <a:r>
                <a:rPr lang="en-US" sz="1200">
                  <a:solidFill>
                    <a:schemeClr val="dk1"/>
                  </a:solidFill>
                  <a:latin typeface="Calibri"/>
                  <a:ea typeface="Calibri"/>
                  <a:cs typeface="Calibri"/>
                  <a:sym typeface="Calibri"/>
                </a:rPr>
                <a:t>initialized prediction</a:t>
              </a:r>
              <a:endParaRPr sz="1200"/>
            </a:p>
          </p:txBody>
        </p:sp>
        <p:sp>
          <p:nvSpPr>
            <p:cNvPr id="7" name="Google Shape;46;p1">
              <a:extLst>
                <a:ext uri="{FF2B5EF4-FFF2-40B4-BE49-F238E27FC236}">
                  <a16:creationId xmlns:a16="http://schemas.microsoft.com/office/drawing/2014/main" id="{1D67CFDC-C82B-2062-6FE3-8DC6F09B1C09}"/>
                </a:ext>
              </a:extLst>
            </p:cNvPr>
            <p:cNvSpPr txBox="1"/>
            <p:nvPr/>
          </p:nvSpPr>
          <p:spPr>
            <a:xfrm>
              <a:off x="9007761" y="1318493"/>
              <a:ext cx="1461533" cy="293807"/>
            </a:xfrm>
            <a:prstGeom prst="rect">
              <a:avLst/>
            </a:prstGeom>
            <a:solidFill>
              <a:schemeClr val="lt1"/>
            </a:solidFill>
            <a:ln>
              <a:noFill/>
            </a:ln>
          </p:spPr>
          <p:txBody>
            <a:bodyPr spcFirstLastPara="1" wrap="square" lIns="121900" tIns="60933" rIns="121900" bIns="60933" anchor="t" anchorCtr="0">
              <a:spAutoFit/>
            </a:bodyPr>
            <a:lstStyle/>
            <a:p>
              <a:r>
                <a:rPr lang="en-US" sz="1200" dirty="0">
                  <a:solidFill>
                    <a:schemeClr val="dk1"/>
                  </a:solidFill>
                  <a:latin typeface="Calibri"/>
                  <a:ea typeface="Calibri"/>
                  <a:cs typeface="Calibri"/>
                  <a:sym typeface="Calibri"/>
                </a:rPr>
                <a:t>initialized prediction</a:t>
              </a:r>
              <a:endParaRPr sz="1200" dirty="0"/>
            </a:p>
          </p:txBody>
        </p:sp>
        <p:sp>
          <p:nvSpPr>
            <p:cNvPr id="8" name="Google Shape;47;p1">
              <a:extLst>
                <a:ext uri="{FF2B5EF4-FFF2-40B4-BE49-F238E27FC236}">
                  <a16:creationId xmlns:a16="http://schemas.microsoft.com/office/drawing/2014/main" id="{47679CFC-A187-9B05-1924-DCEB4B121F55}"/>
                </a:ext>
              </a:extLst>
            </p:cNvPr>
            <p:cNvSpPr txBox="1"/>
            <p:nvPr/>
          </p:nvSpPr>
          <p:spPr>
            <a:xfrm>
              <a:off x="10655339" y="1315723"/>
              <a:ext cx="1461533" cy="293807"/>
            </a:xfrm>
            <a:prstGeom prst="rect">
              <a:avLst/>
            </a:prstGeom>
            <a:solidFill>
              <a:schemeClr val="lt1"/>
            </a:solidFill>
            <a:ln>
              <a:noFill/>
            </a:ln>
          </p:spPr>
          <p:txBody>
            <a:bodyPr spcFirstLastPara="1" wrap="square" lIns="121900" tIns="60933" rIns="121900" bIns="60933" anchor="t" anchorCtr="0">
              <a:spAutoFit/>
            </a:bodyPr>
            <a:lstStyle/>
            <a:p>
              <a:r>
                <a:rPr lang="en-US" sz="1200" dirty="0">
                  <a:solidFill>
                    <a:schemeClr val="dk1"/>
                  </a:solidFill>
                  <a:latin typeface="Calibri"/>
                  <a:ea typeface="Calibri"/>
                  <a:cs typeface="Calibri"/>
                  <a:sym typeface="Calibri"/>
                </a:rPr>
                <a:t>initialized prediction</a:t>
              </a:r>
              <a:endParaRPr sz="1200" dirty="0"/>
            </a:p>
          </p:txBody>
        </p:sp>
        <p:sp>
          <p:nvSpPr>
            <p:cNvPr id="11" name="Google Shape;48;p1">
              <a:extLst>
                <a:ext uri="{FF2B5EF4-FFF2-40B4-BE49-F238E27FC236}">
                  <a16:creationId xmlns:a16="http://schemas.microsoft.com/office/drawing/2014/main" id="{68F951B3-62DD-3B4F-5303-4B3E13ABD7C9}"/>
                </a:ext>
              </a:extLst>
            </p:cNvPr>
            <p:cNvSpPr txBox="1"/>
            <p:nvPr/>
          </p:nvSpPr>
          <p:spPr>
            <a:xfrm rot="16200000">
              <a:off x="5234048" y="3800065"/>
              <a:ext cx="1826141" cy="293807"/>
            </a:xfrm>
            <a:prstGeom prst="rect">
              <a:avLst/>
            </a:prstGeom>
            <a:solidFill>
              <a:schemeClr val="lt1"/>
            </a:solidFill>
            <a:ln>
              <a:noFill/>
            </a:ln>
          </p:spPr>
          <p:txBody>
            <a:bodyPr spcFirstLastPara="1" wrap="square" lIns="121900" tIns="60933" rIns="121900" bIns="60933" anchor="t" anchorCtr="0">
              <a:spAutoFit/>
            </a:bodyPr>
            <a:lstStyle/>
            <a:p>
              <a:r>
                <a:rPr lang="en-US" sz="1200" dirty="0">
                  <a:solidFill>
                    <a:schemeClr val="dk1"/>
                  </a:solidFill>
                  <a:latin typeface="Calibri"/>
                  <a:ea typeface="Calibri"/>
                  <a:cs typeface="Calibri"/>
                  <a:sym typeface="Calibri"/>
                </a:rPr>
                <a:t>(un-initialized) projections</a:t>
              </a:r>
              <a:endParaRPr sz="1200" dirty="0"/>
            </a:p>
          </p:txBody>
        </p:sp>
      </p:grpSp>
      <p:sp>
        <p:nvSpPr>
          <p:cNvPr id="17" name="Título 16"/>
          <p:cNvSpPr>
            <a:spLocks noGrp="1"/>
          </p:cNvSpPr>
          <p:nvPr>
            <p:ph type="title"/>
          </p:nvPr>
        </p:nvSpPr>
        <p:spPr/>
        <p:txBody>
          <a:bodyPr/>
          <a:lstStyle/>
          <a:p>
            <a:r>
              <a:rPr lang="en-GB" altLang="en-US" dirty="0"/>
              <a:t>Beyond decadal: Near-term climate information</a:t>
            </a:r>
            <a:endParaRPr lang="es-ES" dirty="0"/>
          </a:p>
        </p:txBody>
      </p:sp>
      <p:sp>
        <p:nvSpPr>
          <p:cNvPr id="10" name="Text Box 12"/>
          <p:cNvSpPr txBox="1">
            <a:spLocks noChangeArrowheads="1"/>
          </p:cNvSpPr>
          <p:nvPr/>
        </p:nvSpPr>
        <p:spPr bwMode="auto">
          <a:xfrm>
            <a:off x="2536467" y="6513339"/>
            <a:ext cx="3493270"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defPPr>
              <a:defRPr lang="es-ES"/>
            </a:defPPr>
            <a:lvl1pPr algn="r" defTabSz="457200">
              <a:lnSpc>
                <a:spcPct val="104000"/>
              </a:lnSpc>
              <a:spcBef>
                <a:spcPct val="50000"/>
              </a:spcBef>
              <a:buClr>
                <a:srgbClr val="000000"/>
              </a:buClr>
              <a:buSzPct val="100000"/>
              <a:defRPr sz="1600"/>
            </a:lvl1pPr>
            <a:lvl2pPr marL="742950" indent="-285750" defTabSz="868363" eaLnBrk="0" hangingPunct="0">
              <a:defRPr>
                <a:latin typeface="Arial" pitchFamily="34" charset="0"/>
                <a:ea typeface="ＭＳ Ｐゴシック" pitchFamily="34" charset="-128"/>
              </a:defRPr>
            </a:lvl2pPr>
            <a:lvl3pPr marL="1143000" indent="-228600" defTabSz="868363" eaLnBrk="0" hangingPunct="0">
              <a:defRPr>
                <a:latin typeface="Arial" pitchFamily="34" charset="0"/>
                <a:ea typeface="ＭＳ Ｐゴシック" pitchFamily="34" charset="-128"/>
              </a:defRPr>
            </a:lvl3pPr>
            <a:lvl4pPr marL="1600200" indent="-228600" defTabSz="868363" eaLnBrk="0" hangingPunct="0">
              <a:defRPr>
                <a:latin typeface="Arial" pitchFamily="34" charset="0"/>
                <a:ea typeface="ＭＳ Ｐゴシック" pitchFamily="34" charset="-128"/>
              </a:defRPr>
            </a:lvl4pPr>
            <a:lvl5pPr marL="2057400" indent="-228600" defTabSz="868363" eaLnBrk="0" hangingPunct="0">
              <a:defRPr>
                <a:latin typeface="Arial" pitchFamily="34" charset="0"/>
                <a:ea typeface="ＭＳ Ｐゴシック" pitchFamily="34" charset="-128"/>
              </a:defRPr>
            </a:lvl5pPr>
            <a:lvl6pPr marL="2514600" indent="-228600" defTabSz="868363" eaLnBrk="0" fontAlgn="base" hangingPunct="0">
              <a:spcBef>
                <a:spcPct val="0"/>
              </a:spcBef>
              <a:spcAft>
                <a:spcPct val="0"/>
              </a:spcAft>
              <a:defRPr>
                <a:latin typeface="Arial" pitchFamily="34" charset="0"/>
                <a:ea typeface="ＭＳ Ｐゴシック" pitchFamily="34" charset="-128"/>
              </a:defRPr>
            </a:lvl6pPr>
            <a:lvl7pPr marL="2971800" indent="-228600" defTabSz="868363" eaLnBrk="0" fontAlgn="base" hangingPunct="0">
              <a:spcBef>
                <a:spcPct val="0"/>
              </a:spcBef>
              <a:spcAft>
                <a:spcPct val="0"/>
              </a:spcAft>
              <a:defRPr>
                <a:latin typeface="Arial" pitchFamily="34" charset="0"/>
                <a:ea typeface="ＭＳ Ｐゴシック" pitchFamily="34" charset="-128"/>
              </a:defRPr>
            </a:lvl7pPr>
            <a:lvl8pPr marL="3429000" indent="-228600" defTabSz="868363" eaLnBrk="0" fontAlgn="base" hangingPunct="0">
              <a:spcBef>
                <a:spcPct val="0"/>
              </a:spcBef>
              <a:spcAft>
                <a:spcPct val="0"/>
              </a:spcAft>
              <a:defRPr>
                <a:latin typeface="Arial" pitchFamily="34" charset="0"/>
                <a:ea typeface="ＭＳ Ｐゴシック" pitchFamily="34" charset="-128"/>
              </a:defRPr>
            </a:lvl8pPr>
            <a:lvl9pPr marL="3886200" indent="-228600" defTabSz="868363" eaLnBrk="0" fontAlgn="base" hangingPunct="0">
              <a:spcBef>
                <a:spcPct val="0"/>
              </a:spcBef>
              <a:spcAft>
                <a:spcPct val="0"/>
              </a:spcAft>
              <a:defRPr>
                <a:latin typeface="Arial" pitchFamily="34" charset="0"/>
                <a:ea typeface="ＭＳ Ｐゴシック" pitchFamily="34" charset="-128"/>
              </a:defRPr>
            </a:lvl9pPr>
          </a:lstStyle>
          <a:p>
            <a:r>
              <a:rPr lang="en-GB" dirty="0"/>
              <a:t>Mahmood et al. (2021, GRL; 2023, ESD)</a:t>
            </a:r>
            <a:endParaRPr lang="es-ES" dirty="0"/>
          </a:p>
        </p:txBody>
      </p:sp>
      <p:sp>
        <p:nvSpPr>
          <p:cNvPr id="2" name="Google Shape;108;p16">
            <a:extLst>
              <a:ext uri="{FF2B5EF4-FFF2-40B4-BE49-F238E27FC236}">
                <a16:creationId xmlns:a16="http://schemas.microsoft.com/office/drawing/2014/main" id="{3B5FFE12-8BED-7972-A3FE-78E37BDA804E}"/>
              </a:ext>
            </a:extLst>
          </p:cNvPr>
          <p:cNvSpPr txBox="1"/>
          <p:nvPr/>
        </p:nvSpPr>
        <p:spPr>
          <a:xfrm>
            <a:off x="11355" y="941356"/>
            <a:ext cx="5296172" cy="2483214"/>
          </a:xfrm>
          <a:prstGeom prst="rect">
            <a:avLst/>
          </a:prstGeom>
          <a:noFill/>
          <a:ln>
            <a:noFill/>
          </a:ln>
        </p:spPr>
        <p:txBody>
          <a:bodyPr spcFirstLastPara="1" wrap="square" lIns="91425" tIns="91425" rIns="91425" bIns="91425" anchor="t" anchorCtr="0">
            <a:spAutoFit/>
          </a:bodyPr>
          <a:lstStyle/>
          <a:p>
            <a:r>
              <a:rPr lang="en-GB" sz="1867" dirty="0">
                <a:solidFill>
                  <a:srgbClr val="414141"/>
                </a:solidFill>
                <a:latin typeface="Calibri"/>
                <a:ea typeface="Calibri"/>
                <a:cs typeface="Calibri"/>
                <a:sym typeface="Calibri"/>
              </a:rPr>
              <a:t>Projections: </a:t>
            </a:r>
            <a:r>
              <a:rPr lang="en-GB" sz="1867" b="1" dirty="0">
                <a:solidFill>
                  <a:srgbClr val="414141"/>
                </a:solidFill>
                <a:latin typeface="Calibri"/>
                <a:ea typeface="Calibri"/>
                <a:cs typeface="Calibri"/>
                <a:sym typeface="Calibri"/>
              </a:rPr>
              <a:t>223 members</a:t>
            </a:r>
            <a:r>
              <a:rPr lang="en-GB" sz="1867" dirty="0">
                <a:solidFill>
                  <a:srgbClr val="414141"/>
                </a:solidFill>
                <a:latin typeface="Calibri"/>
                <a:ea typeface="Calibri"/>
                <a:cs typeface="Calibri"/>
                <a:sym typeface="Calibri"/>
              </a:rPr>
              <a:t> from 35 models</a:t>
            </a:r>
            <a:endParaRPr lang="en-GB" sz="1467" dirty="0">
              <a:solidFill>
                <a:srgbClr val="414141"/>
              </a:solidFill>
            </a:endParaRPr>
          </a:p>
          <a:p>
            <a:r>
              <a:rPr lang="en-GB" sz="1867" dirty="0">
                <a:solidFill>
                  <a:srgbClr val="414141"/>
                </a:solidFill>
                <a:latin typeface="Calibri"/>
                <a:ea typeface="Calibri"/>
                <a:cs typeface="Calibri"/>
                <a:sym typeface="Calibri"/>
              </a:rPr>
              <a:t>Decadal predictions: </a:t>
            </a:r>
            <a:r>
              <a:rPr lang="en-GB" sz="1867" b="1" dirty="0">
                <a:solidFill>
                  <a:srgbClr val="414141"/>
                </a:solidFill>
                <a:latin typeface="Calibri"/>
                <a:ea typeface="Calibri"/>
                <a:cs typeface="Calibri"/>
                <a:sym typeface="Calibri"/>
              </a:rPr>
              <a:t>93 members</a:t>
            </a:r>
            <a:r>
              <a:rPr lang="en-GB" sz="1867" dirty="0">
                <a:solidFill>
                  <a:srgbClr val="414141"/>
                </a:solidFill>
                <a:latin typeface="Calibri"/>
                <a:ea typeface="Calibri"/>
                <a:cs typeface="Calibri"/>
                <a:sym typeface="Calibri"/>
              </a:rPr>
              <a:t> from 9 models</a:t>
            </a:r>
            <a:endParaRPr lang="en-GB" sz="1467" dirty="0">
              <a:solidFill>
                <a:srgbClr val="414141"/>
              </a:solidFill>
            </a:endParaRPr>
          </a:p>
          <a:p>
            <a:r>
              <a:rPr lang="en-GB" sz="1867" dirty="0">
                <a:solidFill>
                  <a:srgbClr val="414141"/>
                </a:solidFill>
                <a:latin typeface="Calibri"/>
                <a:ea typeface="Calibri"/>
                <a:cs typeface="Calibri"/>
                <a:sym typeface="Calibri"/>
              </a:rPr>
              <a:t>Sub-selecting the 30 projections members in closest agreement with the predictions over common years 1-9 or with the observations over the previous 9 years</a:t>
            </a:r>
          </a:p>
          <a:p>
            <a:pPr marL="609585" indent="-474121">
              <a:buSzPts val="2000"/>
              <a:buFont typeface="Calibri"/>
              <a:buChar char="➔"/>
            </a:pPr>
            <a:r>
              <a:rPr lang="en-GB" sz="1867" dirty="0">
                <a:solidFill>
                  <a:srgbClr val="414141"/>
                </a:solidFill>
                <a:latin typeface="Calibri"/>
                <a:ea typeface="Calibri"/>
                <a:cs typeface="Calibri"/>
                <a:sym typeface="Calibri"/>
              </a:rPr>
              <a:t>Substantial multi-decadal predictability</a:t>
            </a:r>
            <a:endParaRPr lang="en-GB" sz="1867" dirty="0">
              <a:solidFill>
                <a:srgbClr val="414141"/>
              </a:solidFill>
            </a:endParaRPr>
          </a:p>
          <a:p>
            <a:pPr marL="609585" indent="-474121">
              <a:buSzPts val="2000"/>
              <a:buFont typeface="Calibri"/>
              <a:buChar char="➔"/>
            </a:pPr>
            <a:r>
              <a:rPr lang="en-GB" sz="1867" dirty="0">
                <a:solidFill>
                  <a:srgbClr val="414141"/>
                </a:solidFill>
                <a:latin typeface="Calibri"/>
                <a:ea typeface="Calibri"/>
                <a:cs typeface="Calibri"/>
                <a:sym typeface="Calibri"/>
              </a:rPr>
              <a:t>Constrained projections can be more </a:t>
            </a:r>
            <a:r>
              <a:rPr lang="en-GB" sz="1867" dirty="0" err="1">
                <a:solidFill>
                  <a:srgbClr val="414141"/>
                </a:solidFill>
                <a:latin typeface="Calibri"/>
                <a:ea typeface="Calibri"/>
                <a:cs typeface="Calibri"/>
                <a:sym typeface="Calibri"/>
              </a:rPr>
              <a:t>skillful</a:t>
            </a:r>
            <a:endParaRPr lang="en-GB" sz="1867" i="1" dirty="0">
              <a:solidFill>
                <a:srgbClr val="414141"/>
              </a:solidFill>
              <a:latin typeface="Calibri"/>
              <a:ea typeface="Calibri"/>
              <a:cs typeface="Calibri"/>
              <a:sym typeface="Calibri"/>
            </a:endParaRPr>
          </a:p>
        </p:txBody>
      </p:sp>
      <p:pic>
        <p:nvPicPr>
          <p:cNvPr id="12" name="Google Shape;70;p3">
            <a:extLst>
              <a:ext uri="{FF2B5EF4-FFF2-40B4-BE49-F238E27FC236}">
                <a16:creationId xmlns:a16="http://schemas.microsoft.com/office/drawing/2014/main" id="{641ACA42-7C77-05D0-BE68-73413B19F25D}"/>
              </a:ext>
            </a:extLst>
          </p:cNvPr>
          <p:cNvPicPr preferRelativeResize="0">
            <a:picLocks noChangeAspect="1"/>
          </p:cNvPicPr>
          <p:nvPr/>
        </p:nvPicPr>
        <p:blipFill rotWithShape="1">
          <a:blip r:embed="rId3">
            <a:alphaModFix/>
          </a:blip>
          <a:srcRect t="61711" b="-607"/>
          <a:stretch/>
        </p:blipFill>
        <p:spPr>
          <a:xfrm>
            <a:off x="26504" y="3449013"/>
            <a:ext cx="5481891" cy="2253928"/>
          </a:xfrm>
          <a:prstGeom prst="rect">
            <a:avLst/>
          </a:prstGeom>
          <a:noFill/>
          <a:ln>
            <a:noFill/>
          </a:ln>
        </p:spPr>
      </p:pic>
      <p:pic>
        <p:nvPicPr>
          <p:cNvPr id="13" name="Picture 12" descr="A picture containing text&#10;&#10;Description automatically generated">
            <a:extLst>
              <a:ext uri="{FF2B5EF4-FFF2-40B4-BE49-F238E27FC236}">
                <a16:creationId xmlns:a16="http://schemas.microsoft.com/office/drawing/2014/main" id="{9CF0C32F-1717-58E7-DDE9-9BB4DF3956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0092" y="5674770"/>
            <a:ext cx="1766020" cy="772633"/>
          </a:xfrm>
          <a:prstGeom prst="rect">
            <a:avLst/>
          </a:prstGeom>
        </p:spPr>
      </p:pic>
    </p:spTree>
    <p:extLst>
      <p:ext uri="{BB962C8B-B14F-4D97-AF65-F5344CB8AC3E}">
        <p14:creationId xmlns:p14="http://schemas.microsoft.com/office/powerpoint/2010/main" val="606696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Near-term seamless climate information</a:t>
            </a:r>
            <a:endParaRPr lang="es-ES" dirty="0"/>
          </a:p>
        </p:txBody>
      </p:sp>
      <p:sp>
        <p:nvSpPr>
          <p:cNvPr id="10" name="Text Box 12"/>
          <p:cNvSpPr txBox="1">
            <a:spLocks noChangeArrowheads="1"/>
          </p:cNvSpPr>
          <p:nvPr/>
        </p:nvSpPr>
        <p:spPr bwMode="auto">
          <a:xfrm>
            <a:off x="2622194" y="6513339"/>
            <a:ext cx="2549883"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defPPr>
              <a:defRPr lang="es-ES"/>
            </a:defPPr>
            <a:lvl1pPr algn="r" defTabSz="457200">
              <a:lnSpc>
                <a:spcPct val="104000"/>
              </a:lnSpc>
              <a:spcBef>
                <a:spcPct val="50000"/>
              </a:spcBef>
              <a:buClr>
                <a:srgbClr val="000000"/>
              </a:buClr>
              <a:buSzPct val="100000"/>
              <a:defRPr sz="1600"/>
            </a:lvl1pPr>
            <a:lvl2pPr marL="742950" indent="-285750" defTabSz="868363" eaLnBrk="0" hangingPunct="0">
              <a:defRPr>
                <a:latin typeface="Arial" pitchFamily="34" charset="0"/>
                <a:ea typeface="ＭＳ Ｐゴシック" pitchFamily="34" charset="-128"/>
              </a:defRPr>
            </a:lvl2pPr>
            <a:lvl3pPr marL="1143000" indent="-228600" defTabSz="868363" eaLnBrk="0" hangingPunct="0">
              <a:defRPr>
                <a:latin typeface="Arial" pitchFamily="34" charset="0"/>
                <a:ea typeface="ＭＳ Ｐゴシック" pitchFamily="34" charset="-128"/>
              </a:defRPr>
            </a:lvl3pPr>
            <a:lvl4pPr marL="1600200" indent="-228600" defTabSz="868363" eaLnBrk="0" hangingPunct="0">
              <a:defRPr>
                <a:latin typeface="Arial" pitchFamily="34" charset="0"/>
                <a:ea typeface="ＭＳ Ｐゴシック" pitchFamily="34" charset="-128"/>
              </a:defRPr>
            </a:lvl4pPr>
            <a:lvl5pPr marL="2057400" indent="-228600" defTabSz="868363" eaLnBrk="0" hangingPunct="0">
              <a:defRPr>
                <a:latin typeface="Arial" pitchFamily="34" charset="0"/>
                <a:ea typeface="ＭＳ Ｐゴシック" pitchFamily="34" charset="-128"/>
              </a:defRPr>
            </a:lvl5pPr>
            <a:lvl6pPr marL="2514600" indent="-228600" defTabSz="868363" eaLnBrk="0" fontAlgn="base" hangingPunct="0">
              <a:spcBef>
                <a:spcPct val="0"/>
              </a:spcBef>
              <a:spcAft>
                <a:spcPct val="0"/>
              </a:spcAft>
              <a:defRPr>
                <a:latin typeface="Arial" pitchFamily="34" charset="0"/>
                <a:ea typeface="ＭＳ Ｐゴシック" pitchFamily="34" charset="-128"/>
              </a:defRPr>
            </a:lvl6pPr>
            <a:lvl7pPr marL="2971800" indent="-228600" defTabSz="868363" eaLnBrk="0" fontAlgn="base" hangingPunct="0">
              <a:spcBef>
                <a:spcPct val="0"/>
              </a:spcBef>
              <a:spcAft>
                <a:spcPct val="0"/>
              </a:spcAft>
              <a:defRPr>
                <a:latin typeface="Arial" pitchFamily="34" charset="0"/>
                <a:ea typeface="ＭＳ Ｐゴシック" pitchFamily="34" charset="-128"/>
              </a:defRPr>
            </a:lvl7pPr>
            <a:lvl8pPr marL="3429000" indent="-228600" defTabSz="868363" eaLnBrk="0" fontAlgn="base" hangingPunct="0">
              <a:spcBef>
                <a:spcPct val="0"/>
              </a:spcBef>
              <a:spcAft>
                <a:spcPct val="0"/>
              </a:spcAft>
              <a:defRPr>
                <a:latin typeface="Arial" pitchFamily="34" charset="0"/>
                <a:ea typeface="ＭＳ Ｐゴシック" pitchFamily="34" charset="-128"/>
              </a:defRPr>
            </a:lvl8pPr>
            <a:lvl9pPr marL="3886200" indent="-228600" defTabSz="868363" eaLnBrk="0" fontAlgn="base" hangingPunct="0">
              <a:spcBef>
                <a:spcPct val="0"/>
              </a:spcBef>
              <a:spcAft>
                <a:spcPct val="0"/>
              </a:spcAft>
              <a:defRPr>
                <a:latin typeface="Arial" pitchFamily="34" charset="0"/>
                <a:ea typeface="ＭＳ Ｐゴシック" pitchFamily="34" charset="-128"/>
              </a:defRPr>
            </a:lvl9pPr>
          </a:lstStyle>
          <a:p>
            <a:pPr algn="l"/>
            <a:r>
              <a:rPr lang="en-GB" dirty="0"/>
              <a:t>Di Luca et al. (in prep.)</a:t>
            </a:r>
            <a:endParaRPr lang="es-ES" dirty="0"/>
          </a:p>
        </p:txBody>
      </p:sp>
      <p:sp>
        <p:nvSpPr>
          <p:cNvPr id="14" name="Espace réservé du texte 2">
            <a:extLst>
              <a:ext uri="{FF2B5EF4-FFF2-40B4-BE49-F238E27FC236}">
                <a16:creationId xmlns:a16="http://schemas.microsoft.com/office/drawing/2014/main" id="{7039CB09-9DDE-0DDA-CA4A-6B38E472C27E}"/>
              </a:ext>
            </a:extLst>
          </p:cNvPr>
          <p:cNvSpPr txBox="1">
            <a:spLocks/>
          </p:cNvSpPr>
          <p:nvPr/>
        </p:nvSpPr>
        <p:spPr>
          <a:xfrm>
            <a:off x="213694" y="820276"/>
            <a:ext cx="11795637" cy="15795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marR="0" lvl="0" indent="0" algn="l" rtl="0">
              <a:lnSpc>
                <a:spcPct val="100000"/>
              </a:lnSpc>
              <a:spcBef>
                <a:spcPts val="0"/>
              </a:spcBef>
              <a:spcAft>
                <a:spcPts val="0"/>
              </a:spcAft>
              <a:buNone/>
            </a:pPr>
            <a:r>
              <a:rPr lang="en-GB" sz="2200" dirty="0">
                <a:solidFill>
                  <a:srgbClr val="FF0000"/>
                </a:solidFill>
                <a:latin typeface="Calibri" pitchFamily="34" charset="0"/>
                <a:ea typeface="ＭＳ Ｐゴシック" pitchFamily="34" charset="-128"/>
                <a:sym typeface="Montserrat Medium"/>
              </a:rPr>
              <a:t>Skill of 20-year projections</a:t>
            </a:r>
            <a:r>
              <a:rPr lang="en-GB" sz="2200" dirty="0">
                <a:solidFill>
                  <a:srgbClr val="414141"/>
                </a:solidFill>
                <a:latin typeface="Calibri" pitchFamily="34" charset="0"/>
                <a:ea typeface="ＭＳ Ｐゴシック" pitchFamily="34" charset="-128"/>
                <a:sym typeface="Montserrat Medium"/>
              </a:rPr>
              <a:t> using previous observations to select a 30-member ensemble.</a:t>
            </a:r>
          </a:p>
          <a:p>
            <a:pPr marR="1265555" lvl="0" defTabSz="1219140">
              <a:spcAft>
                <a:spcPts val="0"/>
              </a:spcAft>
              <a:buClr>
                <a:schemeClr val="bg1">
                  <a:lumMod val="50000"/>
                </a:schemeClr>
              </a:buClr>
              <a:buSzPts val="2300"/>
            </a:pPr>
            <a:r>
              <a:rPr lang="en-GB" sz="2200" dirty="0">
                <a:solidFill>
                  <a:srgbClr val="414141"/>
                </a:solidFill>
                <a:latin typeface="Calibri" pitchFamily="34" charset="0"/>
                <a:ea typeface="ＭＳ Ｐゴシック" pitchFamily="34" charset="-128"/>
                <a:sym typeface="Montserrat Medium"/>
              </a:rPr>
              <a:t>Heterogeneous improvements with respect to the full ensemble of historical simulations</a:t>
            </a:r>
          </a:p>
          <a:p>
            <a:pPr marR="1265555" lvl="0" defTabSz="1219140">
              <a:spcAft>
                <a:spcPts val="0"/>
              </a:spcAft>
              <a:buClr>
                <a:schemeClr val="bg1">
                  <a:lumMod val="50000"/>
                </a:schemeClr>
              </a:buClr>
              <a:buSzPts val="2300"/>
            </a:pPr>
            <a:r>
              <a:rPr lang="en-GB" sz="2200" dirty="0">
                <a:solidFill>
                  <a:srgbClr val="414141"/>
                </a:solidFill>
                <a:latin typeface="Calibri" pitchFamily="34" charset="0"/>
                <a:ea typeface="ＭＳ Ｐゴシック" pitchFamily="34" charset="-128"/>
                <a:sym typeface="Montserrat Medium"/>
              </a:rPr>
              <a:t>Verification of the methods is important to the users</a:t>
            </a:r>
          </a:p>
          <a:p>
            <a:pPr marL="0" indent="0" defTabSz="457200" fontAlgn="base">
              <a:spcBef>
                <a:spcPct val="20000"/>
              </a:spcBef>
              <a:spcAft>
                <a:spcPct val="0"/>
              </a:spcAft>
              <a:buNone/>
            </a:pPr>
            <a:endParaRPr lang="en-GB" sz="2200" dirty="0">
              <a:solidFill>
                <a:srgbClr val="414141"/>
              </a:solidFill>
              <a:latin typeface="Calibri" pitchFamily="34" charset="0"/>
              <a:ea typeface="ＭＳ Ｐゴシック" pitchFamily="34" charset="-128"/>
              <a:sym typeface="Calibri"/>
            </a:endParaRPr>
          </a:p>
        </p:txBody>
      </p:sp>
      <p:pic>
        <p:nvPicPr>
          <p:cNvPr id="2" name="Google Shape;54;p13">
            <a:extLst>
              <a:ext uri="{FF2B5EF4-FFF2-40B4-BE49-F238E27FC236}">
                <a16:creationId xmlns:a16="http://schemas.microsoft.com/office/drawing/2014/main" id="{EBBA62CF-6E96-5575-78EF-EB5E488E0FBC}"/>
              </a:ext>
            </a:extLst>
          </p:cNvPr>
          <p:cNvPicPr preferRelativeResize="0">
            <a:picLocks noChangeAspect="1"/>
          </p:cNvPicPr>
          <p:nvPr/>
        </p:nvPicPr>
        <p:blipFill rotWithShape="1">
          <a:blip r:embed="rId2">
            <a:alphaModFix/>
          </a:blip>
          <a:srcRect b="52723"/>
          <a:stretch/>
        </p:blipFill>
        <p:spPr>
          <a:xfrm>
            <a:off x="1567424" y="2276475"/>
            <a:ext cx="9000000" cy="3399706"/>
          </a:xfrm>
          <a:prstGeom prst="rect">
            <a:avLst/>
          </a:prstGeom>
          <a:noFill/>
          <a:ln>
            <a:noFill/>
          </a:ln>
        </p:spPr>
      </p:pic>
      <p:pic>
        <p:nvPicPr>
          <p:cNvPr id="3" name="Google Shape;54;p13">
            <a:extLst>
              <a:ext uri="{FF2B5EF4-FFF2-40B4-BE49-F238E27FC236}">
                <a16:creationId xmlns:a16="http://schemas.microsoft.com/office/drawing/2014/main" id="{9B75D014-C5BB-16E2-E5EC-4B75B7CBC9C5}"/>
              </a:ext>
            </a:extLst>
          </p:cNvPr>
          <p:cNvPicPr preferRelativeResize="0">
            <a:picLocks noChangeAspect="1"/>
          </p:cNvPicPr>
          <p:nvPr/>
        </p:nvPicPr>
        <p:blipFill rotWithShape="1">
          <a:blip r:embed="rId2">
            <a:alphaModFix/>
          </a:blip>
          <a:srcRect t="94494"/>
          <a:stretch/>
        </p:blipFill>
        <p:spPr>
          <a:xfrm>
            <a:off x="1713852" y="5847896"/>
            <a:ext cx="9000000" cy="395941"/>
          </a:xfrm>
          <a:prstGeom prst="rect">
            <a:avLst/>
          </a:prstGeom>
          <a:noFill/>
          <a:ln>
            <a:noFill/>
          </a:ln>
        </p:spPr>
      </p:pic>
    </p:spTree>
    <p:extLst>
      <p:ext uri="{BB962C8B-B14F-4D97-AF65-F5344CB8AC3E}">
        <p14:creationId xmlns:p14="http://schemas.microsoft.com/office/powerpoint/2010/main" val="3113073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The context for a climate service</a:t>
            </a:r>
            <a:endParaRPr lang="es-ES" dirty="0"/>
          </a:p>
        </p:txBody>
      </p:sp>
      <p:sp>
        <p:nvSpPr>
          <p:cNvPr id="18" name="Espace réservé du texte 2">
            <a:extLst>
              <a:ext uri="{FF2B5EF4-FFF2-40B4-BE49-F238E27FC236}">
                <a16:creationId xmlns:a16="http://schemas.microsoft.com/office/drawing/2014/main" id="{DE005E42-9F5E-4C53-8F0C-28B769DB37FF}"/>
              </a:ext>
            </a:extLst>
          </p:cNvPr>
          <p:cNvSpPr txBox="1">
            <a:spLocks/>
          </p:cNvSpPr>
          <p:nvPr/>
        </p:nvSpPr>
        <p:spPr>
          <a:xfrm>
            <a:off x="201045" y="978094"/>
            <a:ext cx="11795637" cy="5318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fontAlgn="base">
              <a:spcBef>
                <a:spcPct val="20000"/>
              </a:spcBef>
              <a:spcAft>
                <a:spcPct val="0"/>
              </a:spcAft>
              <a:buClr>
                <a:srgbClr val="414141"/>
              </a:buClr>
              <a:buSzPct val="150000"/>
            </a:pPr>
            <a:r>
              <a:rPr lang="en-GB" altLang="en-US" sz="2200" dirty="0">
                <a:solidFill>
                  <a:srgbClr val="414141"/>
                </a:solidFill>
                <a:latin typeface="Calibri" pitchFamily="34" charset="0"/>
                <a:ea typeface="ＭＳ Ｐゴシック" pitchFamily="34" charset="-128"/>
              </a:rPr>
              <a:t>Better links, collaboration and knowledge sharing among the increasing, and currently fragmented, community of practice. The current supply-driven approach is more likely to improve climate data, but not necessarily to contribute to better informed decisions. </a:t>
            </a:r>
            <a:r>
              <a:rPr lang="en-GB" altLang="en-US" sz="2200" dirty="0">
                <a:solidFill>
                  <a:srgbClr val="FF0000"/>
                </a:solidFill>
                <a:latin typeface="Calibri" pitchFamily="34" charset="0"/>
                <a:ea typeface="ＭＳ Ｐゴシック" pitchFamily="34" charset="-128"/>
              </a:rPr>
              <a:t>Direct interaction would allow identifying improvement areas and emerging user needs</a:t>
            </a:r>
            <a:r>
              <a:rPr lang="en-GB" altLang="en-US" sz="2200" dirty="0">
                <a:solidFill>
                  <a:srgbClr val="414141"/>
                </a:solidFill>
                <a:latin typeface="Calibri" pitchFamily="34" charset="0"/>
                <a:ea typeface="ＭＳ Ｐゴシック" pitchFamily="34" charset="-128"/>
              </a:rPr>
              <a:t> (role for climate services).</a:t>
            </a:r>
          </a:p>
          <a:p>
            <a:pPr defTabSz="457200" fontAlgn="base">
              <a:spcBef>
                <a:spcPct val="20000"/>
              </a:spcBef>
              <a:spcAft>
                <a:spcPct val="0"/>
              </a:spcAft>
              <a:buClr>
                <a:srgbClr val="414141"/>
              </a:buClr>
              <a:buSzPct val="150000"/>
            </a:pPr>
            <a:r>
              <a:rPr lang="en-GB" altLang="en-US" sz="2200" dirty="0">
                <a:solidFill>
                  <a:srgbClr val="414141"/>
                </a:solidFill>
                <a:latin typeface="Calibri" pitchFamily="34" charset="0"/>
                <a:ea typeface="ＭＳ Ｐゴシック" pitchFamily="34" charset="-128"/>
              </a:rPr>
              <a:t>Better interaction between </a:t>
            </a:r>
            <a:r>
              <a:rPr lang="en-GB" altLang="en-US" sz="2200" dirty="0">
                <a:solidFill>
                  <a:srgbClr val="FF0000"/>
                </a:solidFill>
                <a:latin typeface="Calibri" pitchFamily="34" charset="0"/>
                <a:ea typeface="ＭＳ Ｐゴシック" pitchFamily="34" charset="-128"/>
              </a:rPr>
              <a:t>providers and users</a:t>
            </a:r>
            <a:r>
              <a:rPr lang="en-GB" altLang="en-US" sz="2200" dirty="0">
                <a:solidFill>
                  <a:srgbClr val="414141"/>
                </a:solidFill>
                <a:latin typeface="Calibri" pitchFamily="34" charset="0"/>
                <a:ea typeface="ＭＳ Ｐゴシック" pitchFamily="34" charset="-128"/>
              </a:rPr>
              <a:t> and more effort to build local competences.</a:t>
            </a:r>
          </a:p>
          <a:p>
            <a:pPr defTabSz="457200" fontAlgn="base">
              <a:spcBef>
                <a:spcPct val="20000"/>
              </a:spcBef>
              <a:spcAft>
                <a:spcPct val="0"/>
              </a:spcAft>
              <a:buClr>
                <a:srgbClr val="414141"/>
              </a:buClr>
              <a:buSzPct val="150000"/>
            </a:pPr>
            <a:r>
              <a:rPr lang="en-GB" altLang="en-US" sz="2200" dirty="0">
                <a:solidFill>
                  <a:srgbClr val="414141"/>
                </a:solidFill>
                <a:latin typeface="Calibri" pitchFamily="34" charset="0"/>
                <a:ea typeface="ＭＳ Ｐゴシック" pitchFamily="34" charset="-128"/>
              </a:rPr>
              <a:t>Improving usefulness and usability of the products and </a:t>
            </a:r>
            <a:r>
              <a:rPr lang="en-GB" altLang="en-US" sz="2200" dirty="0">
                <a:solidFill>
                  <a:srgbClr val="FF0000"/>
                </a:solidFill>
                <a:latin typeface="Calibri" pitchFamily="34" charset="0"/>
                <a:ea typeface="ＭＳ Ｐゴシック" pitchFamily="34" charset="-128"/>
              </a:rPr>
              <a:t>moving towards demand-driven</a:t>
            </a:r>
            <a:r>
              <a:rPr lang="en-GB" altLang="en-US" sz="2200" dirty="0">
                <a:solidFill>
                  <a:srgbClr val="414141"/>
                </a:solidFill>
                <a:latin typeface="Calibri" pitchFamily="34" charset="0"/>
                <a:ea typeface="ＭＳ Ｐゴシック" pitchFamily="34" charset="-128"/>
              </a:rPr>
              <a:t> (instead of demand-relevant):</a:t>
            </a:r>
          </a:p>
          <a:p>
            <a:pPr lvl="1" defTabSz="457200" fontAlgn="base">
              <a:spcBef>
                <a:spcPct val="20000"/>
              </a:spcBef>
              <a:spcAft>
                <a:spcPct val="0"/>
              </a:spcAft>
              <a:buClr>
                <a:srgbClr val="414141"/>
              </a:buClr>
              <a:buSzPct val="150000"/>
            </a:pPr>
            <a:r>
              <a:rPr lang="en-GB" altLang="en-US" dirty="0">
                <a:solidFill>
                  <a:srgbClr val="414141"/>
                </a:solidFill>
                <a:latin typeface="Calibri" pitchFamily="34" charset="0"/>
                <a:ea typeface="ＭＳ Ｐゴシック" pitchFamily="34" charset="-128"/>
              </a:rPr>
              <a:t>enhancing </a:t>
            </a:r>
            <a:r>
              <a:rPr lang="en-GB" altLang="en-US" dirty="0">
                <a:solidFill>
                  <a:srgbClr val="FF0000"/>
                </a:solidFill>
                <a:latin typeface="Calibri" pitchFamily="34" charset="0"/>
                <a:ea typeface="ＭＳ Ｐゴシック" pitchFamily="34" charset="-128"/>
              </a:rPr>
              <a:t>credibility</a:t>
            </a:r>
            <a:r>
              <a:rPr lang="en-GB" altLang="en-US" dirty="0">
                <a:solidFill>
                  <a:srgbClr val="414141"/>
                </a:solidFill>
                <a:latin typeface="Calibri" pitchFamily="34" charset="0"/>
                <a:ea typeface="ＭＳ Ｐゴシック" pitchFamily="34" charset="-128"/>
              </a:rPr>
              <a:t> with a more transparent approach to the forecast production and quality assurance of the corresponding climate services</a:t>
            </a:r>
          </a:p>
          <a:p>
            <a:pPr lvl="1" defTabSz="457200" fontAlgn="base">
              <a:spcBef>
                <a:spcPct val="20000"/>
              </a:spcBef>
              <a:spcAft>
                <a:spcPct val="0"/>
              </a:spcAft>
              <a:buClr>
                <a:srgbClr val="414141"/>
              </a:buClr>
              <a:buSzPct val="150000"/>
            </a:pPr>
            <a:r>
              <a:rPr lang="en-GB" altLang="en-US" dirty="0">
                <a:solidFill>
                  <a:srgbClr val="414141"/>
                </a:solidFill>
                <a:latin typeface="Calibri" pitchFamily="34" charset="0"/>
                <a:ea typeface="ＭＳ Ｐゴシック" pitchFamily="34" charset="-128"/>
              </a:rPr>
              <a:t>enhancing </a:t>
            </a:r>
            <a:r>
              <a:rPr lang="en-GB" altLang="en-US" dirty="0">
                <a:solidFill>
                  <a:srgbClr val="FF0000"/>
                </a:solidFill>
                <a:latin typeface="Calibri" pitchFamily="34" charset="0"/>
                <a:ea typeface="ＭＳ Ｐゴシック" pitchFamily="34" charset="-128"/>
              </a:rPr>
              <a:t>salience</a:t>
            </a:r>
            <a:r>
              <a:rPr lang="en-GB" altLang="en-US" dirty="0">
                <a:solidFill>
                  <a:srgbClr val="414141"/>
                </a:solidFill>
                <a:latin typeface="Calibri" pitchFamily="34" charset="0"/>
                <a:ea typeface="ＭＳ Ｐゴシック" pitchFamily="34" charset="-128"/>
              </a:rPr>
              <a:t> by improving the skill, user interface, visualisation and communication</a:t>
            </a:r>
          </a:p>
          <a:p>
            <a:pPr lvl="1" defTabSz="457200" fontAlgn="base">
              <a:spcBef>
                <a:spcPct val="20000"/>
              </a:spcBef>
              <a:spcAft>
                <a:spcPct val="0"/>
              </a:spcAft>
              <a:buClr>
                <a:srgbClr val="414141"/>
              </a:buClr>
              <a:buSzPct val="150000"/>
            </a:pPr>
            <a:r>
              <a:rPr lang="en-GB" altLang="en-US" dirty="0">
                <a:solidFill>
                  <a:srgbClr val="414141"/>
                </a:solidFill>
                <a:latin typeface="Calibri" pitchFamily="34" charset="0"/>
                <a:ea typeface="ＭＳ Ｐゴシック" pitchFamily="34" charset="-128"/>
              </a:rPr>
              <a:t>enhancing </a:t>
            </a:r>
            <a:r>
              <a:rPr lang="en-GB" altLang="en-US" dirty="0">
                <a:solidFill>
                  <a:srgbClr val="FF0000"/>
                </a:solidFill>
                <a:latin typeface="Calibri" pitchFamily="34" charset="0"/>
                <a:ea typeface="ＭＳ Ｐゴシック" pitchFamily="34" charset="-128"/>
              </a:rPr>
              <a:t>legitimacy</a:t>
            </a:r>
            <a:r>
              <a:rPr lang="en-GB" altLang="en-US" dirty="0">
                <a:solidFill>
                  <a:srgbClr val="414141"/>
                </a:solidFill>
                <a:latin typeface="Calibri" pitchFamily="34" charset="0"/>
                <a:ea typeface="ＭＳ Ｐゴシック" pitchFamily="34" charset="-128"/>
              </a:rPr>
              <a:t> by creating independent quality control and certification systems designed by including the different stakeholders involved in the value chain of climate services</a:t>
            </a:r>
          </a:p>
          <a:p>
            <a:pPr marL="228600" lvl="1" defTabSz="457200" fontAlgn="base">
              <a:spcBef>
                <a:spcPct val="20000"/>
              </a:spcBef>
              <a:spcAft>
                <a:spcPct val="0"/>
              </a:spcAft>
              <a:buClr>
                <a:srgbClr val="414141"/>
              </a:buClr>
              <a:buSzPct val="150000"/>
            </a:pPr>
            <a:r>
              <a:rPr lang="en-GB" altLang="en-US" sz="2200" dirty="0">
                <a:solidFill>
                  <a:srgbClr val="414141"/>
                </a:solidFill>
                <a:latin typeface="Calibri" pitchFamily="34" charset="0"/>
                <a:ea typeface="ＭＳ Ｐゴシック" pitchFamily="34" charset="-128"/>
              </a:rPr>
              <a:t>Find a space for those </a:t>
            </a:r>
            <a:r>
              <a:rPr lang="en-GB" altLang="en-US" sz="2200" dirty="0">
                <a:solidFill>
                  <a:srgbClr val="FF0000"/>
                </a:solidFill>
                <a:latin typeface="Calibri" pitchFamily="34" charset="0"/>
                <a:ea typeface="ＭＳ Ｐゴシック" pitchFamily="34" charset="-128"/>
              </a:rPr>
              <a:t>forecast intermediaries</a:t>
            </a:r>
            <a:r>
              <a:rPr lang="en-GB" altLang="en-US" sz="2200" dirty="0">
                <a:solidFill>
                  <a:srgbClr val="414141"/>
                </a:solidFill>
                <a:latin typeface="Calibri" pitchFamily="34" charset="0"/>
                <a:ea typeface="ＭＳ Ｐゴシック" pitchFamily="34" charset="-128"/>
              </a:rPr>
              <a:t> (national and sub-national agents) that so far have been using subjective methods, consider a balanced power relation in the transition to fully objective forecasts.</a:t>
            </a:r>
          </a:p>
          <a:p>
            <a:pPr marL="342900" indent="-342900" defTabSz="457200" fontAlgn="base">
              <a:spcBef>
                <a:spcPct val="20000"/>
              </a:spcBef>
              <a:spcAft>
                <a:spcPct val="0"/>
              </a:spcAft>
            </a:pPr>
            <a:endParaRPr lang="en-GB" sz="2200" dirty="0">
              <a:solidFill>
                <a:srgbClr val="414141"/>
              </a:solidFill>
              <a:latin typeface="Calibri" pitchFamily="34" charset="0"/>
              <a:ea typeface="ＭＳ Ｐゴシック" pitchFamily="34" charset="-128"/>
              <a:sym typeface="Calibri"/>
            </a:endParaRPr>
          </a:p>
        </p:txBody>
      </p:sp>
      <p:sp>
        <p:nvSpPr>
          <p:cNvPr id="10" name="Text Box 12"/>
          <p:cNvSpPr txBox="1">
            <a:spLocks noChangeArrowheads="1"/>
          </p:cNvSpPr>
          <p:nvPr/>
        </p:nvSpPr>
        <p:spPr bwMode="auto">
          <a:xfrm>
            <a:off x="2483459" y="6513339"/>
            <a:ext cx="5441340"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err="1">
                <a:latin typeface="+mn-lt"/>
                <a:ea typeface="+mn-ea"/>
              </a:rPr>
              <a:t>Findlater</a:t>
            </a:r>
            <a:r>
              <a:rPr lang="en-GB" altLang="es-ES" sz="1600" dirty="0">
                <a:latin typeface="+mn-lt"/>
                <a:ea typeface="+mn-ea"/>
              </a:rPr>
              <a:t> et al. (2021, NCC), </a:t>
            </a:r>
            <a:r>
              <a:rPr lang="en-GB" altLang="es-ES" sz="1600" dirty="0" err="1">
                <a:latin typeface="+mn-lt"/>
                <a:ea typeface="+mn-ea"/>
              </a:rPr>
              <a:t>Bojovic</a:t>
            </a:r>
            <a:r>
              <a:rPr lang="en-GB" altLang="es-ES" sz="1600" dirty="0">
                <a:latin typeface="+mn-lt"/>
                <a:ea typeface="+mn-ea"/>
              </a:rPr>
              <a:t> et al. (2022, </a:t>
            </a:r>
            <a:r>
              <a:rPr lang="en-GB" altLang="es-ES" sz="1600" dirty="0" err="1">
                <a:latin typeface="+mn-lt"/>
                <a:ea typeface="+mn-ea"/>
              </a:rPr>
              <a:t>Clim</a:t>
            </a:r>
            <a:r>
              <a:rPr lang="en-GB" altLang="es-ES" sz="1600" dirty="0">
                <a:latin typeface="+mn-lt"/>
                <a:ea typeface="+mn-ea"/>
              </a:rPr>
              <a:t>. Change)</a:t>
            </a:r>
            <a:endParaRPr lang="en-US" altLang="es-ES" sz="1600" dirty="0">
              <a:latin typeface="+mn-lt"/>
              <a:ea typeface="+mn-ea"/>
            </a:endParaRPr>
          </a:p>
        </p:txBody>
      </p:sp>
      <p:pic>
        <p:nvPicPr>
          <p:cNvPr id="3" name="Picture 2" descr="A picture containing logo&#10;&#10;Description automatically generated">
            <a:extLst>
              <a:ext uri="{FF2B5EF4-FFF2-40B4-BE49-F238E27FC236}">
                <a16:creationId xmlns:a16="http://schemas.microsoft.com/office/drawing/2014/main" id="{EBD326AF-5AE7-435E-551A-4741B4554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2016" y="2908809"/>
            <a:ext cx="5809524" cy="36000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036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US" dirty="0"/>
              <a:t>Extreme scaling: User interface to climate information</a:t>
            </a:r>
            <a:endParaRPr lang="es-ES" dirty="0"/>
          </a:p>
        </p:txBody>
      </p:sp>
      <p:pic>
        <p:nvPicPr>
          <p:cNvPr id="3" name="Picture 2" descr="Text, letter&#10;&#10;Description automatically generated">
            <a:extLst>
              <a:ext uri="{FF2B5EF4-FFF2-40B4-BE49-F238E27FC236}">
                <a16:creationId xmlns:a16="http://schemas.microsoft.com/office/drawing/2014/main" id="{4F64B93E-2FC8-C7E2-F14A-00B295A33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81" y="1286744"/>
            <a:ext cx="7477125" cy="4533900"/>
          </a:xfrm>
          <a:prstGeom prst="rect">
            <a:avLst/>
          </a:prstGeom>
          <a:ln>
            <a:solidFill>
              <a:schemeClr val="tx1"/>
            </a:solidFill>
          </a:ln>
        </p:spPr>
      </p:pic>
      <p:pic>
        <p:nvPicPr>
          <p:cNvPr id="5" name="Picture 4" descr="Text, letter&#10;&#10;Description automatically generated">
            <a:extLst>
              <a:ext uri="{FF2B5EF4-FFF2-40B4-BE49-F238E27FC236}">
                <a16:creationId xmlns:a16="http://schemas.microsoft.com/office/drawing/2014/main" id="{66A98FFC-0D18-BBCB-961E-33A95125A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591" y="1388064"/>
            <a:ext cx="6705600" cy="5410200"/>
          </a:xfrm>
          <a:prstGeom prst="rect">
            <a:avLst/>
          </a:prstGeom>
          <a:ln>
            <a:solidFill>
              <a:schemeClr val="tx1"/>
            </a:solidFill>
          </a:ln>
        </p:spPr>
      </p:pic>
      <p:sp>
        <p:nvSpPr>
          <p:cNvPr id="6" name="Espace réservé du texte 2">
            <a:extLst>
              <a:ext uri="{FF2B5EF4-FFF2-40B4-BE49-F238E27FC236}">
                <a16:creationId xmlns:a16="http://schemas.microsoft.com/office/drawing/2014/main" id="{87ECFF6C-93AA-9536-764F-AFD4F03CDF2D}"/>
              </a:ext>
            </a:extLst>
          </p:cNvPr>
          <p:cNvSpPr txBox="1">
            <a:spLocks/>
          </p:cNvSpPr>
          <p:nvPr/>
        </p:nvSpPr>
        <p:spPr>
          <a:xfrm>
            <a:off x="214297" y="845574"/>
            <a:ext cx="11795637" cy="15795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GB" sz="2200" dirty="0">
                <a:solidFill>
                  <a:srgbClr val="414141"/>
                </a:solidFill>
                <a:latin typeface="Calibri" pitchFamily="34" charset="0"/>
                <a:ea typeface="ＭＳ Ｐゴシック" pitchFamily="34" charset="-128"/>
                <a:sym typeface="Calibri"/>
              </a:rPr>
              <a:t>How long before a generative chatbot will be trained with the latest forecast information?</a:t>
            </a:r>
          </a:p>
        </p:txBody>
      </p:sp>
      <p:grpSp>
        <p:nvGrpSpPr>
          <p:cNvPr id="8" name="Group 7">
            <a:extLst>
              <a:ext uri="{FF2B5EF4-FFF2-40B4-BE49-F238E27FC236}">
                <a16:creationId xmlns:a16="http://schemas.microsoft.com/office/drawing/2014/main" id="{ADD6832B-E860-867F-D987-E7737A998C61}"/>
              </a:ext>
            </a:extLst>
          </p:cNvPr>
          <p:cNvGrpSpPr/>
          <p:nvPr/>
        </p:nvGrpSpPr>
        <p:grpSpPr>
          <a:xfrm>
            <a:off x="967829" y="4353879"/>
            <a:ext cx="9273383" cy="1604630"/>
            <a:chOff x="967829" y="4353879"/>
            <a:chExt cx="9273383" cy="1604630"/>
          </a:xfrm>
        </p:grpSpPr>
        <p:pic>
          <p:nvPicPr>
            <p:cNvPr id="19" name="Picture 18" descr="Text&#10;&#10;Description automatically generated">
              <a:extLst>
                <a:ext uri="{FF2B5EF4-FFF2-40B4-BE49-F238E27FC236}">
                  <a16:creationId xmlns:a16="http://schemas.microsoft.com/office/drawing/2014/main" id="{35C5D0E3-3781-405F-3A97-DC86F89729DD}"/>
                </a:ext>
              </a:extLst>
            </p:cNvPr>
            <p:cNvPicPr>
              <a:picLocks noChangeAspect="1"/>
            </p:cNvPicPr>
            <p:nvPr/>
          </p:nvPicPr>
          <p:blipFill>
            <a:blip r:embed="rId4"/>
            <a:stretch>
              <a:fillRect/>
            </a:stretch>
          </p:blipFill>
          <p:spPr>
            <a:xfrm>
              <a:off x="967829" y="4353879"/>
              <a:ext cx="9273383" cy="1604630"/>
            </a:xfrm>
            <a:prstGeom prst="rect">
              <a:avLst/>
            </a:prstGeom>
            <a:ln>
              <a:solidFill>
                <a:schemeClr val="tx1"/>
              </a:solidFill>
            </a:ln>
          </p:spPr>
        </p:pic>
        <p:cxnSp>
          <p:nvCxnSpPr>
            <p:cNvPr id="12" name="Straight Connector 11">
              <a:extLst>
                <a:ext uri="{FF2B5EF4-FFF2-40B4-BE49-F238E27FC236}">
                  <a16:creationId xmlns:a16="http://schemas.microsoft.com/office/drawing/2014/main" id="{FE025A7F-23CF-5081-3CE3-84905C95B58C}"/>
                </a:ext>
              </a:extLst>
            </p:cNvPr>
            <p:cNvCxnSpPr>
              <a:cxnSpLocks/>
            </p:cNvCxnSpPr>
            <p:nvPr/>
          </p:nvCxnSpPr>
          <p:spPr>
            <a:xfrm>
              <a:off x="2422091" y="5392762"/>
              <a:ext cx="676166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389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dirty="0"/>
          </a:p>
        </p:txBody>
      </p:sp>
      <p:sp>
        <p:nvSpPr>
          <p:cNvPr id="3" name="Subtítulo 2"/>
          <p:cNvSpPr>
            <a:spLocks noGrp="1"/>
          </p:cNvSpPr>
          <p:nvPr>
            <p:ph type="subTitle" idx="1"/>
          </p:nvPr>
        </p:nvSpPr>
        <p:spPr/>
        <p:txBody>
          <a:bodyPr/>
          <a:lstStyle/>
          <a:p>
            <a:endParaRPr lang="es-ES"/>
          </a:p>
        </p:txBody>
      </p:sp>
      <p:sp>
        <p:nvSpPr>
          <p:cNvPr id="4" name="Marcador de texto 3"/>
          <p:cNvSpPr>
            <a:spLocks noGrp="1"/>
          </p:cNvSpPr>
          <p:nvPr>
            <p:ph type="body" sz="quarter" idx="11"/>
          </p:nvPr>
        </p:nvSpPr>
        <p:spPr/>
        <p:txBody>
          <a:bodyPr/>
          <a:lstStyle/>
          <a:p>
            <a:endParaRPr lang="es-ES"/>
          </a:p>
        </p:txBody>
      </p:sp>
    </p:spTree>
    <p:extLst>
      <p:ext uri="{BB962C8B-B14F-4D97-AF65-F5344CB8AC3E}">
        <p14:creationId xmlns:p14="http://schemas.microsoft.com/office/powerpoint/2010/main" val="2049260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altLang="en-US" dirty="0"/>
              <a:t>Same definitions</a:t>
            </a:r>
            <a:endParaRPr lang="es-ES" dirty="0"/>
          </a:p>
        </p:txBody>
      </p:sp>
      <p:sp>
        <p:nvSpPr>
          <p:cNvPr id="18" name="Espace réservé du texte 2">
            <a:extLst>
              <a:ext uri="{FF2B5EF4-FFF2-40B4-BE49-F238E27FC236}">
                <a16:creationId xmlns:a16="http://schemas.microsoft.com/office/drawing/2014/main" id="{DE005E42-9F5E-4C53-8F0C-28B769DB37FF}"/>
              </a:ext>
            </a:extLst>
          </p:cNvPr>
          <p:cNvSpPr txBox="1">
            <a:spLocks/>
          </p:cNvSpPr>
          <p:nvPr/>
        </p:nvSpPr>
        <p:spPr>
          <a:xfrm>
            <a:off x="2700338" y="1528762"/>
            <a:ext cx="9322848" cy="47680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fontAlgn="base">
              <a:spcBef>
                <a:spcPct val="20000"/>
              </a:spcBef>
              <a:spcAft>
                <a:spcPct val="0"/>
              </a:spcAft>
              <a:buClr>
                <a:srgbClr val="414141"/>
              </a:buClr>
              <a:buSzPct val="150000"/>
              <a:defRPr/>
            </a:pPr>
            <a:r>
              <a:rPr lang="en-GB" dirty="0">
                <a:solidFill>
                  <a:srgbClr val="FF0000"/>
                </a:solidFill>
                <a:latin typeface="Calibri"/>
                <a:cs typeface="Calibri"/>
              </a:rPr>
              <a:t>Climate data</a:t>
            </a:r>
            <a:r>
              <a:rPr lang="en-GB" dirty="0">
                <a:solidFill>
                  <a:srgbClr val="414141"/>
                </a:solidFill>
                <a:latin typeface="Calibri"/>
                <a:cs typeface="Calibri"/>
              </a:rPr>
              <a:t>: numerical values representing ECVs and associated magnitudes; includes metadata</a:t>
            </a:r>
          </a:p>
          <a:p>
            <a:pPr defTabSz="457200" fontAlgn="base">
              <a:spcBef>
                <a:spcPct val="20000"/>
              </a:spcBef>
              <a:spcAft>
                <a:spcPct val="0"/>
              </a:spcAft>
              <a:buClr>
                <a:srgbClr val="414141"/>
              </a:buClr>
              <a:buSzPct val="150000"/>
              <a:defRPr/>
            </a:pPr>
            <a:endParaRPr lang="en-GB" dirty="0">
              <a:solidFill>
                <a:srgbClr val="414141"/>
              </a:solidFill>
              <a:latin typeface="Calibri"/>
              <a:cs typeface="Calibri"/>
            </a:endParaRPr>
          </a:p>
          <a:p>
            <a:pPr defTabSz="457200" fontAlgn="base">
              <a:spcBef>
                <a:spcPct val="20000"/>
              </a:spcBef>
              <a:spcAft>
                <a:spcPct val="0"/>
              </a:spcAft>
              <a:buClr>
                <a:srgbClr val="414141"/>
              </a:buClr>
              <a:buSzPct val="150000"/>
              <a:defRPr/>
            </a:pPr>
            <a:r>
              <a:rPr lang="en-GB" dirty="0">
                <a:solidFill>
                  <a:srgbClr val="FF0000"/>
                </a:solidFill>
                <a:latin typeface="Calibri"/>
                <a:cs typeface="Calibri"/>
              </a:rPr>
              <a:t>Climate product</a:t>
            </a:r>
            <a:r>
              <a:rPr lang="en-GB" dirty="0">
                <a:solidFill>
                  <a:srgbClr val="414141"/>
                </a:solidFill>
                <a:latin typeface="Calibri"/>
                <a:cs typeface="Calibri"/>
              </a:rPr>
              <a:t>: the result of processing climate data according to the available climate knowledge</a:t>
            </a:r>
          </a:p>
          <a:p>
            <a:pPr defTabSz="457200" fontAlgn="base">
              <a:spcBef>
                <a:spcPct val="20000"/>
              </a:spcBef>
              <a:spcAft>
                <a:spcPct val="0"/>
              </a:spcAft>
              <a:buClr>
                <a:srgbClr val="414141"/>
              </a:buClr>
              <a:buSzPct val="150000"/>
              <a:defRPr/>
            </a:pPr>
            <a:endParaRPr lang="en-GB" dirty="0">
              <a:solidFill>
                <a:srgbClr val="414141"/>
              </a:solidFill>
              <a:latin typeface="Calibri"/>
              <a:cs typeface="Calibri"/>
            </a:endParaRPr>
          </a:p>
          <a:p>
            <a:pPr defTabSz="457200" fontAlgn="base">
              <a:spcBef>
                <a:spcPct val="20000"/>
              </a:spcBef>
              <a:spcAft>
                <a:spcPct val="0"/>
              </a:spcAft>
              <a:buClr>
                <a:srgbClr val="414141"/>
              </a:buClr>
              <a:buSzPct val="150000"/>
              <a:defRPr/>
            </a:pPr>
            <a:r>
              <a:rPr lang="en-GB" dirty="0">
                <a:solidFill>
                  <a:srgbClr val="FF0000"/>
                </a:solidFill>
                <a:latin typeface="Calibri"/>
                <a:cs typeface="Calibri"/>
              </a:rPr>
              <a:t>Climate information</a:t>
            </a:r>
            <a:r>
              <a:rPr lang="en-GB" dirty="0">
                <a:solidFill>
                  <a:srgbClr val="414141"/>
                </a:solidFill>
                <a:latin typeface="Calibri"/>
                <a:cs typeface="Calibri"/>
              </a:rPr>
              <a:t>: climate product put in context and generated in a co-production process with the user</a:t>
            </a:r>
          </a:p>
          <a:p>
            <a:pPr defTabSz="457200" fontAlgn="base">
              <a:spcBef>
                <a:spcPct val="20000"/>
              </a:spcBef>
              <a:spcAft>
                <a:spcPct val="0"/>
              </a:spcAft>
              <a:buClr>
                <a:srgbClr val="414141"/>
              </a:buClr>
              <a:buSzPct val="150000"/>
              <a:defRPr/>
            </a:pPr>
            <a:endParaRPr lang="en-GB" dirty="0">
              <a:solidFill>
                <a:srgbClr val="414141"/>
              </a:solidFill>
              <a:latin typeface="Calibri"/>
              <a:cs typeface="Calibri"/>
            </a:endParaRPr>
          </a:p>
          <a:p>
            <a:pPr defTabSz="457200" fontAlgn="base">
              <a:spcBef>
                <a:spcPct val="20000"/>
              </a:spcBef>
              <a:spcAft>
                <a:spcPct val="0"/>
              </a:spcAft>
              <a:buClr>
                <a:srgbClr val="414141"/>
              </a:buClr>
              <a:buSzPct val="150000"/>
              <a:defRPr/>
            </a:pPr>
            <a:r>
              <a:rPr lang="en-GB" dirty="0">
                <a:solidFill>
                  <a:srgbClr val="FF0000"/>
                </a:solidFill>
                <a:latin typeface="Calibri"/>
                <a:cs typeface="Calibri"/>
              </a:rPr>
              <a:t>Climate service</a:t>
            </a:r>
            <a:r>
              <a:rPr lang="en-GB" dirty="0">
                <a:solidFill>
                  <a:srgbClr val="414141"/>
                </a:solidFill>
                <a:latin typeface="Calibri"/>
                <a:cs typeface="Calibri"/>
              </a:rPr>
              <a:t>: ensemble of processes through which both climate data and information are generated</a:t>
            </a:r>
          </a:p>
        </p:txBody>
      </p:sp>
      <p:pic>
        <p:nvPicPr>
          <p:cNvPr id="2" name="Picture 5">
            <a:extLst>
              <a:ext uri="{FF2B5EF4-FFF2-40B4-BE49-F238E27FC236}">
                <a16:creationId xmlns:a16="http://schemas.microsoft.com/office/drawing/2014/main" id="{232711AA-4F98-A3C5-69FE-63A10BB1F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607" y="1056152"/>
            <a:ext cx="842143" cy="1313173"/>
          </a:xfrm>
          <a:prstGeom prst="rect">
            <a:avLst/>
          </a:prstGeom>
        </p:spPr>
      </p:pic>
      <p:pic>
        <p:nvPicPr>
          <p:cNvPr id="3" name="Imagen 32" descr="Imagen que contiene mapa, texto&#10;&#10;Descripción generada automáticamente">
            <a:extLst>
              <a:ext uri="{FF2B5EF4-FFF2-40B4-BE49-F238E27FC236}">
                <a16:creationId xmlns:a16="http://schemas.microsoft.com/office/drawing/2014/main" id="{4BD61325-6F8E-0287-11B1-C46223751D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7622"/>
          <a:stretch/>
        </p:blipFill>
        <p:spPr>
          <a:xfrm>
            <a:off x="482257" y="2467796"/>
            <a:ext cx="1801008" cy="925067"/>
          </a:xfrm>
          <a:prstGeom prst="rect">
            <a:avLst/>
          </a:prstGeom>
        </p:spPr>
      </p:pic>
      <p:pic>
        <p:nvPicPr>
          <p:cNvPr id="4" name="Shape 76">
            <a:extLst>
              <a:ext uri="{FF2B5EF4-FFF2-40B4-BE49-F238E27FC236}">
                <a16:creationId xmlns:a16="http://schemas.microsoft.com/office/drawing/2014/main" id="{52CEF438-738C-B6B7-420D-BF6658D9D92E}"/>
              </a:ext>
            </a:extLst>
          </p:cNvPr>
          <p:cNvPicPr preferRelativeResize="0"/>
          <p:nvPr/>
        </p:nvPicPr>
        <p:blipFill rotWithShape="1">
          <a:blip r:embed="rId4">
            <a:alphaModFix/>
          </a:blip>
          <a:srcRect/>
          <a:stretch/>
        </p:blipFill>
        <p:spPr>
          <a:xfrm>
            <a:off x="530859" y="3657600"/>
            <a:ext cx="1688239" cy="941210"/>
          </a:xfrm>
          <a:prstGeom prst="rect">
            <a:avLst/>
          </a:prstGeom>
          <a:noFill/>
          <a:ln>
            <a:noFill/>
          </a:ln>
        </p:spPr>
      </p:pic>
      <p:pic>
        <p:nvPicPr>
          <p:cNvPr id="5" name="Picture 4">
            <a:extLst>
              <a:ext uri="{FF2B5EF4-FFF2-40B4-BE49-F238E27FC236}">
                <a16:creationId xmlns:a16="http://schemas.microsoft.com/office/drawing/2014/main" id="{ED9C42B1-E2DD-0A6D-48F5-F415475626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606" y="4588044"/>
            <a:ext cx="1501869" cy="1387642"/>
          </a:xfrm>
          <a:prstGeom prst="rect">
            <a:avLst/>
          </a:prstGeom>
        </p:spPr>
      </p:pic>
    </p:spTree>
    <p:extLst>
      <p:ext uri="{BB962C8B-B14F-4D97-AF65-F5344CB8AC3E}">
        <p14:creationId xmlns:p14="http://schemas.microsoft.com/office/powerpoint/2010/main" val="1216606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dirty="0"/>
              <a:t>Time scales</a:t>
            </a:r>
            <a:endParaRPr lang="es-ES" dirty="0"/>
          </a:p>
        </p:txBody>
      </p:sp>
      <p:sp>
        <p:nvSpPr>
          <p:cNvPr id="16" name="Espace réservé du texte 2">
            <a:extLst>
              <a:ext uri="{FF2B5EF4-FFF2-40B4-BE49-F238E27FC236}">
                <a16:creationId xmlns:a16="http://schemas.microsoft.com/office/drawing/2014/main" id="{DE005E42-9F5E-4C53-8F0C-28B769DB37FF}"/>
              </a:ext>
            </a:extLst>
          </p:cNvPr>
          <p:cNvSpPr txBox="1">
            <a:spLocks/>
          </p:cNvSpPr>
          <p:nvPr/>
        </p:nvSpPr>
        <p:spPr>
          <a:xfrm>
            <a:off x="227549" y="792566"/>
            <a:ext cx="11795637" cy="22319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defRPr/>
            </a:pPr>
            <a:r>
              <a:rPr lang="en-GB" sz="2200" dirty="0">
                <a:solidFill>
                  <a:srgbClr val="414141"/>
                </a:solidFill>
                <a:latin typeface="Calibri" pitchFamily="34" charset="0"/>
                <a:ea typeface="ＭＳ Ｐゴシック" pitchFamily="34" charset="-128"/>
                <a:sym typeface="Quattrocento Sans"/>
              </a:rPr>
              <a:t>Observations, process-based or dynamical forecast systems, empirical models, process understanding, are all key pieces to build climate forecasts.</a:t>
            </a:r>
          </a:p>
          <a:p>
            <a:pPr marL="0" indent="0" algn="just">
              <a:buNone/>
              <a:defRPr/>
            </a:pPr>
            <a:r>
              <a:rPr lang="en-GB" sz="2200" dirty="0">
                <a:solidFill>
                  <a:srgbClr val="414141"/>
                </a:solidFill>
                <a:latin typeface="Calibri" pitchFamily="34" charset="0"/>
                <a:ea typeface="ＭＳ Ｐゴシック" pitchFamily="34" charset="-128"/>
                <a:sym typeface="Calibri"/>
              </a:rPr>
              <a:t>Dynamical forecast systems are used as the standard, but it is reductionist.</a:t>
            </a:r>
          </a:p>
        </p:txBody>
      </p:sp>
      <p:sp>
        <p:nvSpPr>
          <p:cNvPr id="2" name="Text Box 12">
            <a:extLst>
              <a:ext uri="{FF2B5EF4-FFF2-40B4-BE49-F238E27FC236}">
                <a16:creationId xmlns:a16="http://schemas.microsoft.com/office/drawing/2014/main" id="{25727B8D-6474-BE5B-0F2B-8DD3EB4D85C7}"/>
              </a:ext>
            </a:extLst>
          </p:cNvPr>
          <p:cNvSpPr txBox="1">
            <a:spLocks noChangeArrowheads="1"/>
          </p:cNvSpPr>
          <p:nvPr/>
        </p:nvSpPr>
        <p:spPr bwMode="auto">
          <a:xfrm>
            <a:off x="2695094" y="6520550"/>
            <a:ext cx="2969594" cy="33855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defPPr>
              <a:defRPr lang="es-ES"/>
            </a:defPPr>
            <a:lvl1pPr algn="r" defTabSz="457200">
              <a:lnSpc>
                <a:spcPct val="104000"/>
              </a:lnSpc>
              <a:spcBef>
                <a:spcPct val="50000"/>
              </a:spcBef>
              <a:buClr>
                <a:srgbClr val="000000"/>
              </a:buClr>
              <a:buSzPct val="100000"/>
              <a:defRPr sz="1600"/>
            </a:lvl1pPr>
            <a:lvl2pPr marL="742950" indent="-285750" defTabSz="868363" eaLnBrk="0" hangingPunct="0">
              <a:defRPr>
                <a:latin typeface="Arial" pitchFamily="34" charset="0"/>
                <a:ea typeface="ＭＳ Ｐゴシック" pitchFamily="34" charset="-128"/>
              </a:defRPr>
            </a:lvl2pPr>
            <a:lvl3pPr marL="1143000" indent="-228600" defTabSz="868363" eaLnBrk="0" hangingPunct="0">
              <a:defRPr>
                <a:latin typeface="Arial" pitchFamily="34" charset="0"/>
                <a:ea typeface="ＭＳ Ｐゴシック" pitchFamily="34" charset="-128"/>
              </a:defRPr>
            </a:lvl3pPr>
            <a:lvl4pPr marL="1600200" indent="-228600" defTabSz="868363" eaLnBrk="0" hangingPunct="0">
              <a:defRPr>
                <a:latin typeface="Arial" pitchFamily="34" charset="0"/>
                <a:ea typeface="ＭＳ Ｐゴシック" pitchFamily="34" charset="-128"/>
              </a:defRPr>
            </a:lvl4pPr>
            <a:lvl5pPr marL="2057400" indent="-228600" defTabSz="868363" eaLnBrk="0" hangingPunct="0">
              <a:defRPr>
                <a:latin typeface="Arial" pitchFamily="34" charset="0"/>
                <a:ea typeface="ＭＳ Ｐゴシック" pitchFamily="34" charset="-128"/>
              </a:defRPr>
            </a:lvl5pPr>
            <a:lvl6pPr marL="2514600" indent="-228600" defTabSz="868363" eaLnBrk="0" fontAlgn="base" hangingPunct="0">
              <a:spcBef>
                <a:spcPct val="0"/>
              </a:spcBef>
              <a:spcAft>
                <a:spcPct val="0"/>
              </a:spcAft>
              <a:defRPr>
                <a:latin typeface="Arial" pitchFamily="34" charset="0"/>
                <a:ea typeface="ＭＳ Ｐゴシック" pitchFamily="34" charset="-128"/>
              </a:defRPr>
            </a:lvl6pPr>
            <a:lvl7pPr marL="2971800" indent="-228600" defTabSz="868363" eaLnBrk="0" fontAlgn="base" hangingPunct="0">
              <a:spcBef>
                <a:spcPct val="0"/>
              </a:spcBef>
              <a:spcAft>
                <a:spcPct val="0"/>
              </a:spcAft>
              <a:defRPr>
                <a:latin typeface="Arial" pitchFamily="34" charset="0"/>
                <a:ea typeface="ＭＳ Ｐゴシック" pitchFamily="34" charset="-128"/>
              </a:defRPr>
            </a:lvl7pPr>
            <a:lvl8pPr marL="3429000" indent="-228600" defTabSz="868363" eaLnBrk="0" fontAlgn="base" hangingPunct="0">
              <a:spcBef>
                <a:spcPct val="0"/>
              </a:spcBef>
              <a:spcAft>
                <a:spcPct val="0"/>
              </a:spcAft>
              <a:defRPr>
                <a:latin typeface="Arial" pitchFamily="34" charset="0"/>
                <a:ea typeface="ＭＳ Ｐゴシック" pitchFamily="34" charset="-128"/>
              </a:defRPr>
            </a:lvl8pPr>
            <a:lvl9pPr marL="3886200" indent="-228600" defTabSz="868363" eaLnBrk="0" fontAlgn="base" hangingPunct="0">
              <a:spcBef>
                <a:spcPct val="0"/>
              </a:spcBef>
              <a:spcAft>
                <a:spcPct val="0"/>
              </a:spcAft>
              <a:defRPr>
                <a:latin typeface="Arial" pitchFamily="34" charset="0"/>
                <a:ea typeface="ＭＳ Ｐゴシック" pitchFamily="34" charset="-128"/>
              </a:defRPr>
            </a:lvl9pPr>
          </a:lstStyle>
          <a:p>
            <a:r>
              <a:rPr lang="en-GB" altLang="es-ES" dirty="0"/>
              <a:t>Adapted from </a:t>
            </a:r>
            <a:r>
              <a:rPr lang="en-GB" altLang="es-ES" dirty="0" err="1"/>
              <a:t>Meehl</a:t>
            </a:r>
            <a:r>
              <a:rPr lang="en-GB" altLang="es-ES" dirty="0"/>
              <a:t> et al. (2009)</a:t>
            </a:r>
            <a:endParaRPr lang="en-US" altLang="es-ES" dirty="0"/>
          </a:p>
        </p:txBody>
      </p:sp>
      <p:grpSp>
        <p:nvGrpSpPr>
          <p:cNvPr id="3" name="Group 5">
            <a:extLst>
              <a:ext uri="{FF2B5EF4-FFF2-40B4-BE49-F238E27FC236}">
                <a16:creationId xmlns:a16="http://schemas.microsoft.com/office/drawing/2014/main" id="{614A2A56-D710-8BF8-FF24-DEE7270AE638}"/>
              </a:ext>
            </a:extLst>
          </p:cNvPr>
          <p:cNvGrpSpPr>
            <a:grpSpLocks/>
          </p:cNvGrpSpPr>
          <p:nvPr/>
        </p:nvGrpSpPr>
        <p:grpSpPr bwMode="auto">
          <a:xfrm>
            <a:off x="1746250" y="2125294"/>
            <a:ext cx="8686800" cy="2831910"/>
            <a:chOff x="370" y="2018"/>
            <a:chExt cx="5472" cy="1826"/>
          </a:xfrm>
        </p:grpSpPr>
        <p:sp>
          <p:nvSpPr>
            <p:cNvPr id="4" name="Rectangle 6">
              <a:extLst>
                <a:ext uri="{FF2B5EF4-FFF2-40B4-BE49-F238E27FC236}">
                  <a16:creationId xmlns:a16="http://schemas.microsoft.com/office/drawing/2014/main" id="{C3F3BC3C-A604-A968-FBE3-C9C942B065F3}"/>
                </a:ext>
              </a:extLst>
            </p:cNvPr>
            <p:cNvSpPr>
              <a:spLocks noChangeArrowheads="1"/>
            </p:cNvSpPr>
            <p:nvPr/>
          </p:nvSpPr>
          <p:spPr bwMode="auto">
            <a:xfrm>
              <a:off x="1192" y="2047"/>
              <a:ext cx="2920" cy="1797"/>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457200">
                <a:defRPr/>
              </a:pPr>
              <a:endParaRPr lang="en-GB" altLang="es-ES" b="1" i="1">
                <a:solidFill>
                  <a:prstClr val="black"/>
                </a:solidFill>
                <a:latin typeface="Calibri" panose="020F0502020204030204"/>
              </a:endParaRPr>
            </a:p>
          </p:txBody>
        </p:sp>
        <p:sp>
          <p:nvSpPr>
            <p:cNvPr id="5" name="Rectangle 7">
              <a:extLst>
                <a:ext uri="{FF2B5EF4-FFF2-40B4-BE49-F238E27FC236}">
                  <a16:creationId xmlns:a16="http://schemas.microsoft.com/office/drawing/2014/main" id="{61381E6C-C6F4-58BC-E566-DBB4CFE163E4}"/>
                </a:ext>
              </a:extLst>
            </p:cNvPr>
            <p:cNvSpPr>
              <a:spLocks noChangeArrowheads="1"/>
            </p:cNvSpPr>
            <p:nvPr/>
          </p:nvSpPr>
          <p:spPr bwMode="auto">
            <a:xfrm>
              <a:off x="398" y="2897"/>
              <a:ext cx="5075" cy="454"/>
            </a:xfrm>
            <a:prstGeom prst="rect">
              <a:avLst/>
            </a:prstGeom>
            <a:gradFill rotWithShape="1">
              <a:gsLst>
                <a:gs pos="0">
                  <a:schemeClr val="accent1">
                    <a:gamma/>
                    <a:shade val="0"/>
                    <a:invGamma/>
                  </a:schemeClr>
                </a:gs>
                <a:gs pos="100000">
                  <a:schemeClr val="accent1">
                    <a:alpha val="0"/>
                  </a:schemeClr>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57200" eaLnBrk="0" hangingPunct="0">
                <a:defRPr/>
              </a:pPr>
              <a:endParaRPr lang="en-GB" b="1" i="1">
                <a:solidFill>
                  <a:prstClr val="black"/>
                </a:solidFill>
                <a:latin typeface="Calibri" panose="020F0502020204030204"/>
              </a:endParaRPr>
            </a:p>
          </p:txBody>
        </p:sp>
        <p:sp>
          <p:nvSpPr>
            <p:cNvPr id="6" name="Rectangle 8">
              <a:extLst>
                <a:ext uri="{FF2B5EF4-FFF2-40B4-BE49-F238E27FC236}">
                  <a16:creationId xmlns:a16="http://schemas.microsoft.com/office/drawing/2014/main" id="{61385B2B-B4CC-CA35-07B5-93ADEFA6BF19}"/>
                </a:ext>
              </a:extLst>
            </p:cNvPr>
            <p:cNvSpPr>
              <a:spLocks noChangeArrowheads="1"/>
            </p:cNvSpPr>
            <p:nvPr/>
          </p:nvSpPr>
          <p:spPr bwMode="auto">
            <a:xfrm rot="10800000">
              <a:off x="965" y="3379"/>
              <a:ext cx="4735" cy="454"/>
            </a:xfrm>
            <a:prstGeom prst="rect">
              <a:avLst/>
            </a:prstGeom>
            <a:gradFill rotWithShape="1">
              <a:gsLst>
                <a:gs pos="0">
                  <a:srgbClr val="000000"/>
                </a:gs>
                <a:gs pos="100000">
                  <a:schemeClr val="accent1">
                    <a:alpha val="0"/>
                  </a:schemeClr>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457200" eaLnBrk="0" hangingPunct="0">
                <a:defRPr/>
              </a:pPr>
              <a:endParaRPr lang="en-GB" b="1" i="1">
                <a:solidFill>
                  <a:prstClr val="black"/>
                </a:solidFill>
                <a:latin typeface="Calibri" panose="020F0502020204030204"/>
              </a:endParaRPr>
            </a:p>
          </p:txBody>
        </p:sp>
        <p:sp>
          <p:nvSpPr>
            <p:cNvPr id="7" name="Line 9">
              <a:extLst>
                <a:ext uri="{FF2B5EF4-FFF2-40B4-BE49-F238E27FC236}">
                  <a16:creationId xmlns:a16="http://schemas.microsoft.com/office/drawing/2014/main" id="{ACC4AB61-6A9D-4A4D-9287-D24AC86F3CA0}"/>
                </a:ext>
              </a:extLst>
            </p:cNvPr>
            <p:cNvSpPr>
              <a:spLocks noChangeShapeType="1"/>
            </p:cNvSpPr>
            <p:nvPr/>
          </p:nvSpPr>
          <p:spPr bwMode="auto">
            <a:xfrm>
              <a:off x="398" y="2699"/>
              <a:ext cx="5359" cy="2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defRPr/>
              </a:pPr>
              <a:endParaRPr lang="en-GB">
                <a:solidFill>
                  <a:prstClr val="black"/>
                </a:solidFill>
                <a:latin typeface="Calibri" panose="020F0502020204030204"/>
              </a:endParaRPr>
            </a:p>
          </p:txBody>
        </p:sp>
        <p:sp>
          <p:nvSpPr>
            <p:cNvPr id="8" name="Text Box 10">
              <a:extLst>
                <a:ext uri="{FF2B5EF4-FFF2-40B4-BE49-F238E27FC236}">
                  <a16:creationId xmlns:a16="http://schemas.microsoft.com/office/drawing/2014/main" id="{F332A743-EB8F-054C-F468-BD73FD37D1B5}"/>
                </a:ext>
              </a:extLst>
            </p:cNvPr>
            <p:cNvSpPr txBox="1">
              <a:spLocks noChangeArrowheads="1"/>
            </p:cNvSpPr>
            <p:nvPr/>
          </p:nvSpPr>
          <p:spPr bwMode="auto">
            <a:xfrm>
              <a:off x="427" y="3010"/>
              <a:ext cx="1588"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457200">
                <a:spcBef>
                  <a:spcPct val="50000"/>
                </a:spcBef>
                <a:defRPr/>
              </a:pPr>
              <a:r>
                <a:rPr lang="en-GB" altLang="es-ES" sz="1600" b="1" dirty="0">
                  <a:solidFill>
                    <a:prstClr val="white"/>
                  </a:solidFill>
                  <a:latin typeface="Calibri" panose="020F0502020204030204"/>
                </a:rPr>
                <a:t>Initial-value driven</a:t>
              </a:r>
            </a:p>
          </p:txBody>
        </p:sp>
        <p:sp>
          <p:nvSpPr>
            <p:cNvPr id="15" name="Text Box 11">
              <a:extLst>
                <a:ext uri="{FF2B5EF4-FFF2-40B4-BE49-F238E27FC236}">
                  <a16:creationId xmlns:a16="http://schemas.microsoft.com/office/drawing/2014/main" id="{D6AED961-32CD-5016-15AC-04648CA8B519}"/>
                </a:ext>
              </a:extLst>
            </p:cNvPr>
            <p:cNvSpPr txBox="1">
              <a:spLocks noChangeArrowheads="1"/>
            </p:cNvSpPr>
            <p:nvPr/>
          </p:nvSpPr>
          <p:spPr bwMode="auto">
            <a:xfrm>
              <a:off x="3403" y="3521"/>
              <a:ext cx="2211"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457200">
                <a:spcBef>
                  <a:spcPct val="50000"/>
                </a:spcBef>
                <a:defRPr/>
              </a:pPr>
              <a:r>
                <a:rPr lang="en-GB" altLang="es-ES" sz="1600" b="1">
                  <a:solidFill>
                    <a:prstClr val="white"/>
                  </a:solidFill>
                  <a:latin typeface="Calibri" panose="020F0502020204030204"/>
                </a:rPr>
                <a:t>Boundary-condition driven</a:t>
              </a:r>
            </a:p>
          </p:txBody>
        </p:sp>
        <p:sp>
          <p:nvSpPr>
            <p:cNvPr id="18" name="Text Box 12">
              <a:extLst>
                <a:ext uri="{FF2B5EF4-FFF2-40B4-BE49-F238E27FC236}">
                  <a16:creationId xmlns:a16="http://schemas.microsoft.com/office/drawing/2014/main" id="{FC665378-8394-706A-5B8E-09F3F5BE9111}"/>
                </a:ext>
              </a:extLst>
            </p:cNvPr>
            <p:cNvSpPr txBox="1">
              <a:spLocks noChangeArrowheads="1"/>
            </p:cNvSpPr>
            <p:nvPr/>
          </p:nvSpPr>
          <p:spPr bwMode="auto">
            <a:xfrm>
              <a:off x="5049" y="2755"/>
              <a:ext cx="793"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457200">
                <a:spcBef>
                  <a:spcPct val="50000"/>
                </a:spcBef>
                <a:defRPr/>
              </a:pPr>
              <a:r>
                <a:rPr lang="en-GB" altLang="es-ES" sz="1600" b="1">
                  <a:solidFill>
                    <a:prstClr val="black"/>
                  </a:solidFill>
                  <a:latin typeface="Calibri" panose="020F0502020204030204"/>
                </a:rPr>
                <a:t>Time</a:t>
              </a:r>
            </a:p>
          </p:txBody>
        </p:sp>
        <p:sp>
          <p:nvSpPr>
            <p:cNvPr id="19" name="Text Box 13">
              <a:extLst>
                <a:ext uri="{FF2B5EF4-FFF2-40B4-BE49-F238E27FC236}">
                  <a16:creationId xmlns:a16="http://schemas.microsoft.com/office/drawing/2014/main" id="{115F4782-3E57-7C9A-D6A6-00A0309F0823}"/>
                </a:ext>
              </a:extLst>
            </p:cNvPr>
            <p:cNvSpPr txBox="1">
              <a:spLocks noChangeArrowheads="1"/>
            </p:cNvSpPr>
            <p:nvPr/>
          </p:nvSpPr>
          <p:spPr bwMode="auto">
            <a:xfrm>
              <a:off x="370" y="2302"/>
              <a:ext cx="793"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457200">
                <a:spcBef>
                  <a:spcPct val="50000"/>
                </a:spcBef>
                <a:defRPr/>
              </a:pPr>
              <a:r>
                <a:rPr lang="en-GB" altLang="es-ES" sz="1600" b="1" dirty="0">
                  <a:solidFill>
                    <a:prstClr val="black"/>
                  </a:solidFill>
                  <a:latin typeface="Calibri" panose="020F0502020204030204"/>
                </a:rPr>
                <a:t>Weather forecasts</a:t>
              </a:r>
            </a:p>
          </p:txBody>
        </p:sp>
        <p:sp>
          <p:nvSpPr>
            <p:cNvPr id="20" name="Text Box 14">
              <a:extLst>
                <a:ext uri="{FF2B5EF4-FFF2-40B4-BE49-F238E27FC236}">
                  <a16:creationId xmlns:a16="http://schemas.microsoft.com/office/drawing/2014/main" id="{D187E295-813B-432D-4C08-0E1DB5B73308}"/>
                </a:ext>
              </a:extLst>
            </p:cNvPr>
            <p:cNvSpPr txBox="1">
              <a:spLocks noChangeArrowheads="1"/>
            </p:cNvSpPr>
            <p:nvPr/>
          </p:nvSpPr>
          <p:spPr bwMode="auto">
            <a:xfrm>
              <a:off x="1221" y="2018"/>
              <a:ext cx="1502" cy="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457200">
                <a:spcBef>
                  <a:spcPct val="50000"/>
                </a:spcBef>
                <a:defRPr/>
              </a:pPr>
              <a:r>
                <a:rPr lang="en-GB" altLang="es-ES" sz="1600" b="1" dirty="0" err="1">
                  <a:solidFill>
                    <a:prstClr val="black"/>
                  </a:solidFill>
                  <a:latin typeface="Calibri" panose="020F0502020204030204"/>
                </a:rPr>
                <a:t>Subseasonal</a:t>
              </a:r>
              <a:r>
                <a:rPr lang="en-GB" altLang="es-ES" sz="1600" b="1" dirty="0">
                  <a:solidFill>
                    <a:prstClr val="black"/>
                  </a:solidFill>
                  <a:latin typeface="Calibri" panose="020F0502020204030204"/>
                </a:rPr>
                <a:t> to seasonal forecasts (2 weeks-18 months)</a:t>
              </a:r>
            </a:p>
          </p:txBody>
        </p:sp>
        <p:sp>
          <p:nvSpPr>
            <p:cNvPr id="21" name="Text Box 15">
              <a:extLst>
                <a:ext uri="{FF2B5EF4-FFF2-40B4-BE49-F238E27FC236}">
                  <a16:creationId xmlns:a16="http://schemas.microsoft.com/office/drawing/2014/main" id="{5464D96F-1E86-2645-A76C-D456A6F6A580}"/>
                </a:ext>
              </a:extLst>
            </p:cNvPr>
            <p:cNvSpPr txBox="1">
              <a:spLocks noChangeArrowheads="1"/>
            </p:cNvSpPr>
            <p:nvPr/>
          </p:nvSpPr>
          <p:spPr bwMode="auto">
            <a:xfrm>
              <a:off x="2724" y="2160"/>
              <a:ext cx="1417"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457200">
                <a:spcBef>
                  <a:spcPct val="50000"/>
                </a:spcBef>
                <a:defRPr/>
              </a:pPr>
              <a:r>
                <a:rPr lang="en-GB" altLang="es-ES" sz="1600" b="1">
                  <a:solidFill>
                    <a:prstClr val="black"/>
                  </a:solidFill>
                  <a:latin typeface="Calibri" panose="020F0502020204030204"/>
                </a:rPr>
                <a:t>Decadal forecasts (18 months-30 years)</a:t>
              </a:r>
            </a:p>
          </p:txBody>
        </p:sp>
        <p:sp>
          <p:nvSpPr>
            <p:cNvPr id="22" name="Text Box 16">
              <a:extLst>
                <a:ext uri="{FF2B5EF4-FFF2-40B4-BE49-F238E27FC236}">
                  <a16:creationId xmlns:a16="http://schemas.microsoft.com/office/drawing/2014/main" id="{B8EB057D-E187-D330-CD97-C120E4A34DFA}"/>
                </a:ext>
              </a:extLst>
            </p:cNvPr>
            <p:cNvSpPr txBox="1">
              <a:spLocks noChangeArrowheads="1"/>
            </p:cNvSpPr>
            <p:nvPr/>
          </p:nvSpPr>
          <p:spPr bwMode="auto">
            <a:xfrm>
              <a:off x="4169" y="2147"/>
              <a:ext cx="1417"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457200">
                <a:spcBef>
                  <a:spcPct val="50000"/>
                </a:spcBef>
                <a:defRPr/>
              </a:pPr>
              <a:r>
                <a:rPr lang="en-GB" altLang="es-ES" sz="1600" b="1" dirty="0">
                  <a:solidFill>
                    <a:prstClr val="black"/>
                  </a:solidFill>
                  <a:latin typeface="Calibri" panose="020F0502020204030204"/>
                </a:rPr>
                <a:t>Climate-change projections</a:t>
              </a:r>
            </a:p>
          </p:txBody>
        </p:sp>
      </p:grpSp>
      <p:grpSp>
        <p:nvGrpSpPr>
          <p:cNvPr id="23" name="Group 22">
            <a:extLst>
              <a:ext uri="{FF2B5EF4-FFF2-40B4-BE49-F238E27FC236}">
                <a16:creationId xmlns:a16="http://schemas.microsoft.com/office/drawing/2014/main" id="{8753253D-0FC1-7E6E-5DEB-ACE225267498}"/>
              </a:ext>
            </a:extLst>
          </p:cNvPr>
          <p:cNvGrpSpPr/>
          <p:nvPr/>
        </p:nvGrpSpPr>
        <p:grpSpPr>
          <a:xfrm>
            <a:off x="3056576" y="5129105"/>
            <a:ext cx="6697025" cy="924265"/>
            <a:chOff x="1532575" y="4214703"/>
            <a:chExt cx="6697025" cy="924265"/>
          </a:xfrm>
        </p:grpSpPr>
        <p:sp>
          <p:nvSpPr>
            <p:cNvPr id="24" name="Text Box 16">
              <a:extLst>
                <a:ext uri="{FF2B5EF4-FFF2-40B4-BE49-F238E27FC236}">
                  <a16:creationId xmlns:a16="http://schemas.microsoft.com/office/drawing/2014/main" id="{4C7003BD-93A2-AF51-4AAD-075D289F486B}"/>
                </a:ext>
              </a:extLst>
            </p:cNvPr>
            <p:cNvSpPr txBox="1">
              <a:spLocks noChangeArrowheads="1"/>
            </p:cNvSpPr>
            <p:nvPr/>
          </p:nvSpPr>
          <p:spPr bwMode="auto">
            <a:xfrm>
              <a:off x="1532575" y="4218053"/>
              <a:ext cx="1027747" cy="430887"/>
            </a:xfrm>
            <a:prstGeom prst="rect">
              <a:avLst/>
            </a:prstGeom>
            <a:noFill/>
            <a:ln w="12700">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457200">
                <a:spcBef>
                  <a:spcPct val="50000"/>
                </a:spcBef>
                <a:defRPr/>
              </a:pPr>
              <a:r>
                <a:rPr lang="en-GB" altLang="es-ES" sz="2200" dirty="0">
                  <a:solidFill>
                    <a:srgbClr val="414141"/>
                  </a:solidFill>
                  <a:latin typeface="Calibri" pitchFamily="34" charset="0"/>
                </a:rPr>
                <a:t>MJO</a:t>
              </a:r>
            </a:p>
          </p:txBody>
        </p:sp>
        <p:sp>
          <p:nvSpPr>
            <p:cNvPr id="25" name="Text Box 16">
              <a:extLst>
                <a:ext uri="{FF2B5EF4-FFF2-40B4-BE49-F238E27FC236}">
                  <a16:creationId xmlns:a16="http://schemas.microsoft.com/office/drawing/2014/main" id="{21E040CC-04C7-C552-5234-F97FBBE59E9A}"/>
                </a:ext>
              </a:extLst>
            </p:cNvPr>
            <p:cNvSpPr txBox="1">
              <a:spLocks noChangeArrowheads="1"/>
            </p:cNvSpPr>
            <p:nvPr/>
          </p:nvSpPr>
          <p:spPr bwMode="auto">
            <a:xfrm>
              <a:off x="2712722" y="4218052"/>
              <a:ext cx="1027747" cy="430887"/>
            </a:xfrm>
            <a:prstGeom prst="rect">
              <a:avLst/>
            </a:prstGeom>
            <a:noFill/>
            <a:ln w="12700">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457200">
                <a:spcBef>
                  <a:spcPct val="50000"/>
                </a:spcBef>
                <a:defRPr/>
              </a:pPr>
              <a:r>
                <a:rPr lang="en-GB" altLang="es-ES" sz="2200" dirty="0">
                  <a:solidFill>
                    <a:srgbClr val="414141"/>
                  </a:solidFill>
                  <a:latin typeface="Calibri" pitchFamily="34" charset="0"/>
                </a:rPr>
                <a:t>ENSO</a:t>
              </a:r>
            </a:p>
          </p:txBody>
        </p:sp>
        <p:sp>
          <p:nvSpPr>
            <p:cNvPr id="26" name="Text Box 16">
              <a:extLst>
                <a:ext uri="{FF2B5EF4-FFF2-40B4-BE49-F238E27FC236}">
                  <a16:creationId xmlns:a16="http://schemas.microsoft.com/office/drawing/2014/main" id="{D2F44EAC-C439-603E-BD0E-B9B5263003D3}"/>
                </a:ext>
              </a:extLst>
            </p:cNvPr>
            <p:cNvSpPr txBox="1">
              <a:spLocks noChangeArrowheads="1"/>
            </p:cNvSpPr>
            <p:nvPr/>
          </p:nvSpPr>
          <p:spPr bwMode="auto">
            <a:xfrm>
              <a:off x="4294981" y="4214703"/>
              <a:ext cx="1027747" cy="430887"/>
            </a:xfrm>
            <a:prstGeom prst="rect">
              <a:avLst/>
            </a:prstGeom>
            <a:noFill/>
            <a:ln w="12700">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457200">
                <a:spcBef>
                  <a:spcPct val="50000"/>
                </a:spcBef>
                <a:defRPr/>
              </a:pPr>
              <a:r>
                <a:rPr lang="en-GB" altLang="es-ES" sz="2200" dirty="0">
                  <a:solidFill>
                    <a:srgbClr val="414141"/>
                  </a:solidFill>
                  <a:latin typeface="Calibri" pitchFamily="34" charset="0"/>
                </a:rPr>
                <a:t>AMV</a:t>
              </a:r>
            </a:p>
          </p:txBody>
        </p:sp>
        <p:sp>
          <p:nvSpPr>
            <p:cNvPr id="27" name="Text Box 16">
              <a:extLst>
                <a:ext uri="{FF2B5EF4-FFF2-40B4-BE49-F238E27FC236}">
                  <a16:creationId xmlns:a16="http://schemas.microsoft.com/office/drawing/2014/main" id="{F4F353E1-8701-5091-BEFD-AF3E200F3E6D}"/>
                </a:ext>
              </a:extLst>
            </p:cNvPr>
            <p:cNvSpPr txBox="1">
              <a:spLocks noChangeArrowheads="1"/>
            </p:cNvSpPr>
            <p:nvPr/>
          </p:nvSpPr>
          <p:spPr bwMode="auto">
            <a:xfrm>
              <a:off x="2599375" y="4708081"/>
              <a:ext cx="2216916" cy="430887"/>
            </a:xfrm>
            <a:prstGeom prst="rect">
              <a:avLst/>
            </a:prstGeom>
            <a:noFill/>
            <a:ln w="12700">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457200">
                <a:spcBef>
                  <a:spcPct val="50000"/>
                </a:spcBef>
                <a:defRPr/>
              </a:pPr>
              <a:r>
                <a:rPr lang="en-GB" altLang="es-ES" sz="2200" dirty="0">
                  <a:solidFill>
                    <a:srgbClr val="414141"/>
                  </a:solidFill>
                  <a:latin typeface="Calibri" pitchFamily="34" charset="0"/>
                </a:rPr>
                <a:t>Climate change</a:t>
              </a:r>
            </a:p>
          </p:txBody>
        </p:sp>
        <p:cxnSp>
          <p:nvCxnSpPr>
            <p:cNvPr id="28" name="Straight Arrow Connector 27">
              <a:extLst>
                <a:ext uri="{FF2B5EF4-FFF2-40B4-BE49-F238E27FC236}">
                  <a16:creationId xmlns:a16="http://schemas.microsoft.com/office/drawing/2014/main" id="{3187DC82-3299-854E-6FC9-46C35C041CBC}"/>
                </a:ext>
              </a:extLst>
            </p:cNvPr>
            <p:cNvCxnSpPr>
              <a:stCxn id="27" idx="1"/>
            </p:cNvCxnSpPr>
            <p:nvPr/>
          </p:nvCxnSpPr>
          <p:spPr>
            <a:xfrm flipH="1">
              <a:off x="1532575" y="4923525"/>
              <a:ext cx="1066800" cy="14235"/>
            </a:xfrm>
            <a:prstGeom prst="straightConnector1">
              <a:avLst/>
            </a:prstGeom>
            <a:ln w="5715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5E3BDFA-B74F-7782-086D-44A8B8C3B383}"/>
                </a:ext>
              </a:extLst>
            </p:cNvPr>
            <p:cNvCxnSpPr/>
            <p:nvPr/>
          </p:nvCxnSpPr>
          <p:spPr>
            <a:xfrm flipH="1">
              <a:off x="4808003" y="4949480"/>
              <a:ext cx="3421597" cy="0"/>
            </a:xfrm>
            <a:prstGeom prst="straightConnector1">
              <a:avLst/>
            </a:prstGeom>
            <a:ln w="57150">
              <a:solidFill>
                <a:schemeClr val="tx1"/>
              </a:solidFill>
              <a:headEnd type="triangl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669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dirty="0"/>
              <a:t>Seasonal climate prediction of extremes</a:t>
            </a:r>
            <a:endParaRPr lang="es-ES" dirty="0"/>
          </a:p>
        </p:txBody>
      </p:sp>
      <p:sp>
        <p:nvSpPr>
          <p:cNvPr id="16" name="Espace réservé du texte 2">
            <a:extLst>
              <a:ext uri="{FF2B5EF4-FFF2-40B4-BE49-F238E27FC236}">
                <a16:creationId xmlns:a16="http://schemas.microsoft.com/office/drawing/2014/main" id="{DE005E42-9F5E-4C53-8F0C-28B769DB37FF}"/>
              </a:ext>
            </a:extLst>
          </p:cNvPr>
          <p:cNvSpPr txBox="1">
            <a:spLocks/>
          </p:cNvSpPr>
          <p:nvPr/>
        </p:nvSpPr>
        <p:spPr>
          <a:xfrm>
            <a:off x="227549" y="792566"/>
            <a:ext cx="11795637" cy="22319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GB" altLang="en-US" sz="2200" dirty="0">
                <a:solidFill>
                  <a:srgbClr val="414141"/>
                </a:solidFill>
                <a:latin typeface="Calibri" pitchFamily="34" charset="0"/>
                <a:ea typeface="ＭＳ Ｐゴシック" pitchFamily="34" charset="-128"/>
              </a:rPr>
              <a:t>Correlation of seasonal predictions of DJF 10-metre wind speed from ECMWF SEAS4 starting on the first of November over </a:t>
            </a:r>
            <a:r>
              <a:rPr lang="en-GB" altLang="en-US" sz="2200" dirty="0">
                <a:solidFill>
                  <a:srgbClr val="414141"/>
                </a:solidFill>
                <a:latin typeface="Calibri" pitchFamily="34" charset="0"/>
                <a:ea typeface="ＭＳ Ｐゴシック" pitchFamily="34" charset="-128"/>
                <a:sym typeface="Calibri" pitchFamily="34" charset="0"/>
              </a:rPr>
              <a:t>1993-2016.</a:t>
            </a:r>
          </a:p>
          <a:p>
            <a:pPr defTabSz="457200" fontAlgn="base">
              <a:spcBef>
                <a:spcPct val="20000"/>
              </a:spcBef>
              <a:spcAft>
                <a:spcPct val="0"/>
              </a:spcAft>
            </a:pPr>
            <a:r>
              <a:rPr lang="en-GB" altLang="en-US" sz="2200" dirty="0">
                <a:solidFill>
                  <a:srgbClr val="414141"/>
                </a:solidFill>
                <a:latin typeface="Calibri" pitchFamily="34" charset="0"/>
                <a:ea typeface="ＭＳ Ｐゴシック" pitchFamily="34" charset="-128"/>
                <a:sym typeface="Calibri" pitchFamily="34" charset="0"/>
              </a:rPr>
              <a:t>q90, q10: seasonal percentiles of each specific year</a:t>
            </a:r>
          </a:p>
          <a:p>
            <a:pPr defTabSz="457200" fontAlgn="base">
              <a:spcBef>
                <a:spcPct val="20000"/>
              </a:spcBef>
              <a:spcAft>
                <a:spcPct val="0"/>
              </a:spcAft>
            </a:pPr>
            <a:r>
              <a:rPr lang="en-GB" altLang="en-US" sz="2200" dirty="0">
                <a:solidFill>
                  <a:srgbClr val="414141"/>
                </a:solidFill>
                <a:latin typeface="Calibri" pitchFamily="34" charset="0"/>
                <a:ea typeface="ＭＳ Ｐゴシック" pitchFamily="34" charset="-128"/>
                <a:sym typeface="Calibri" pitchFamily="34" charset="0"/>
              </a:rPr>
              <a:t>fbq10, faq90: fraction of time above the climatological</a:t>
            </a:r>
          </a:p>
          <a:p>
            <a:pPr marL="0" indent="0" defTabSz="457200" fontAlgn="base">
              <a:spcBef>
                <a:spcPct val="20000"/>
              </a:spcBef>
              <a:spcAft>
                <a:spcPct val="0"/>
              </a:spcAft>
              <a:buNone/>
            </a:pPr>
            <a:r>
              <a:rPr lang="en-GB" altLang="en-US" sz="2200" dirty="0">
                <a:solidFill>
                  <a:srgbClr val="414141"/>
                </a:solidFill>
                <a:latin typeface="Calibri" pitchFamily="34" charset="0"/>
                <a:ea typeface="ＭＳ Ｐゴシック" pitchFamily="34" charset="-128"/>
                <a:sym typeface="Calibri" pitchFamily="34" charset="0"/>
              </a:rPr>
              <a:t>    percentile in each year</a:t>
            </a:r>
            <a:endParaRPr lang="en-GB" altLang="en-US" sz="2200" dirty="0">
              <a:solidFill>
                <a:srgbClr val="414141"/>
              </a:solidFill>
              <a:latin typeface="Calibri" pitchFamily="34" charset="0"/>
              <a:ea typeface="ＭＳ Ｐゴシック" pitchFamily="34" charset="-128"/>
              <a:sym typeface="Arial" pitchFamily="34" charset="0"/>
            </a:endParaRPr>
          </a:p>
        </p:txBody>
      </p:sp>
      <p:sp>
        <p:nvSpPr>
          <p:cNvPr id="11" name="Text Box 12"/>
          <p:cNvSpPr txBox="1">
            <a:spLocks noChangeArrowheads="1"/>
          </p:cNvSpPr>
          <p:nvPr/>
        </p:nvSpPr>
        <p:spPr bwMode="auto">
          <a:xfrm>
            <a:off x="2771775" y="6520974"/>
            <a:ext cx="2001857" cy="337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hangingPunct="1">
              <a:lnSpc>
                <a:spcPct val="104000"/>
              </a:lnSpc>
              <a:spcBef>
                <a:spcPct val="50000"/>
              </a:spcBef>
              <a:buClr>
                <a:srgbClr val="000000"/>
              </a:buClr>
              <a:buSzPct val="100000"/>
              <a:defRPr/>
            </a:pPr>
            <a:r>
              <a:rPr lang="en-GB" altLang="es-ES" sz="1600" dirty="0">
                <a:latin typeface="+mn-lt"/>
                <a:ea typeface="+mn-ea"/>
              </a:rPr>
              <a:t>V. Torralba (BSC)</a:t>
            </a:r>
            <a:endParaRPr lang="en-US" altLang="es-ES" sz="1600" dirty="0">
              <a:latin typeface="+mn-lt"/>
              <a:ea typeface="+mn-ea"/>
            </a:endParaRPr>
          </a:p>
        </p:txBody>
      </p:sp>
      <p:grpSp>
        <p:nvGrpSpPr>
          <p:cNvPr id="4" name="Grupo 12">
            <a:extLst>
              <a:ext uri="{FF2B5EF4-FFF2-40B4-BE49-F238E27FC236}">
                <a16:creationId xmlns:a16="http://schemas.microsoft.com/office/drawing/2014/main" id="{2E051725-C026-66A4-C622-78FB1873B813}"/>
              </a:ext>
            </a:extLst>
          </p:cNvPr>
          <p:cNvGrpSpPr/>
          <p:nvPr/>
        </p:nvGrpSpPr>
        <p:grpSpPr>
          <a:xfrm>
            <a:off x="7183697" y="1469763"/>
            <a:ext cx="4871243" cy="5260760"/>
            <a:chOff x="3637935" y="999066"/>
            <a:chExt cx="5506065" cy="5932826"/>
          </a:xfrm>
        </p:grpSpPr>
        <p:pic>
          <p:nvPicPr>
            <p:cNvPr id="5" name="Picture 4">
              <a:extLst>
                <a:ext uri="{FF2B5EF4-FFF2-40B4-BE49-F238E27FC236}">
                  <a16:creationId xmlns:a16="http://schemas.microsoft.com/office/drawing/2014/main" id="{E1A942C1-1AAA-8270-29D6-88D9CE79C1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7935" y="999066"/>
              <a:ext cx="5506065" cy="5932826"/>
            </a:xfrm>
            <a:prstGeom prst="rect">
              <a:avLst/>
            </a:prstGeom>
          </p:spPr>
        </p:pic>
        <p:sp>
          <p:nvSpPr>
            <p:cNvPr id="6" name="Rectángulo 2">
              <a:extLst>
                <a:ext uri="{FF2B5EF4-FFF2-40B4-BE49-F238E27FC236}">
                  <a16:creationId xmlns:a16="http://schemas.microsoft.com/office/drawing/2014/main" id="{2405BF0D-73C3-9E1F-E705-6E1CF1C569CC}"/>
                </a:ext>
              </a:extLst>
            </p:cNvPr>
            <p:cNvSpPr/>
            <p:nvPr/>
          </p:nvSpPr>
          <p:spPr>
            <a:xfrm>
              <a:off x="6745401" y="2789558"/>
              <a:ext cx="556618" cy="347096"/>
            </a:xfrm>
            <a:prstGeom prst="rect">
              <a:avLst/>
            </a:prstGeom>
          </p:spPr>
          <p:txBody>
            <a:bodyPr wrap="none">
              <a:spAutoFit/>
            </a:bodyPr>
            <a:lstStyle/>
            <a:p>
              <a:pPr>
                <a:buClr>
                  <a:srgbClr val="577982"/>
                </a:buClr>
                <a:buSzPct val="200000"/>
              </a:pPr>
              <a:r>
                <a:rPr lang="en-GB" sz="1400" b="1" dirty="0">
                  <a:latin typeface="Helvetica" panose="020B0604020202020204" pitchFamily="34" charset="0"/>
                  <a:cs typeface="Helvetica" panose="020B0604020202020204" pitchFamily="34" charset="0"/>
                </a:rPr>
                <a:t>q90</a:t>
              </a:r>
            </a:p>
          </p:txBody>
        </p:sp>
        <p:sp>
          <p:nvSpPr>
            <p:cNvPr id="9" name="Rectángulo 6">
              <a:extLst>
                <a:ext uri="{FF2B5EF4-FFF2-40B4-BE49-F238E27FC236}">
                  <a16:creationId xmlns:a16="http://schemas.microsoft.com/office/drawing/2014/main" id="{5130CD8C-BD36-96FD-8F1C-058F10815ECC}"/>
                </a:ext>
              </a:extLst>
            </p:cNvPr>
            <p:cNvSpPr/>
            <p:nvPr/>
          </p:nvSpPr>
          <p:spPr>
            <a:xfrm>
              <a:off x="4037369" y="2777102"/>
              <a:ext cx="612787" cy="347096"/>
            </a:xfrm>
            <a:prstGeom prst="rect">
              <a:avLst/>
            </a:prstGeom>
          </p:spPr>
          <p:txBody>
            <a:bodyPr wrap="none">
              <a:spAutoFit/>
            </a:bodyPr>
            <a:lstStyle/>
            <a:p>
              <a:pPr>
                <a:buClr>
                  <a:srgbClr val="577982"/>
                </a:buClr>
                <a:buSzPct val="200000"/>
              </a:pPr>
              <a:r>
                <a:rPr lang="en-GB" sz="1400" b="1" dirty="0">
                  <a:latin typeface="Helvetica" panose="020B0604020202020204" pitchFamily="34" charset="0"/>
                  <a:cs typeface="Helvetica" panose="020B0604020202020204" pitchFamily="34" charset="0"/>
                </a:rPr>
                <a:t>q10 </a:t>
              </a:r>
            </a:p>
          </p:txBody>
        </p:sp>
        <p:sp>
          <p:nvSpPr>
            <p:cNvPr id="10" name="Rectángulo 8">
              <a:extLst>
                <a:ext uri="{FF2B5EF4-FFF2-40B4-BE49-F238E27FC236}">
                  <a16:creationId xmlns:a16="http://schemas.microsoft.com/office/drawing/2014/main" id="{3A5109E4-2A48-5796-399C-BCB9F64F47E0}"/>
                </a:ext>
              </a:extLst>
            </p:cNvPr>
            <p:cNvSpPr/>
            <p:nvPr/>
          </p:nvSpPr>
          <p:spPr>
            <a:xfrm>
              <a:off x="4022209" y="4488348"/>
              <a:ext cx="1391728" cy="347096"/>
            </a:xfrm>
            <a:prstGeom prst="rect">
              <a:avLst/>
            </a:prstGeom>
          </p:spPr>
          <p:txBody>
            <a:bodyPr wrap="square">
              <a:spAutoFit/>
            </a:bodyPr>
            <a:lstStyle/>
            <a:p>
              <a:pPr>
                <a:buClr>
                  <a:srgbClr val="577982"/>
                </a:buClr>
                <a:buSzPct val="200000"/>
              </a:pPr>
              <a:r>
                <a:rPr lang="en-GB" sz="1400" b="1" dirty="0">
                  <a:latin typeface="Helvetica" panose="020B0604020202020204" pitchFamily="34" charset="0"/>
                  <a:cs typeface="Helvetica" panose="020B0604020202020204" pitchFamily="34" charset="0"/>
                </a:rPr>
                <a:t>fbq10_clim</a:t>
              </a:r>
            </a:p>
          </p:txBody>
        </p:sp>
        <p:sp>
          <p:nvSpPr>
            <p:cNvPr id="12" name="Rectángulo 9">
              <a:extLst>
                <a:ext uri="{FF2B5EF4-FFF2-40B4-BE49-F238E27FC236}">
                  <a16:creationId xmlns:a16="http://schemas.microsoft.com/office/drawing/2014/main" id="{40FAC96A-B890-DCA9-C309-AFF7AA44B49A}"/>
                </a:ext>
              </a:extLst>
            </p:cNvPr>
            <p:cNvSpPr/>
            <p:nvPr/>
          </p:nvSpPr>
          <p:spPr>
            <a:xfrm>
              <a:off x="6745401" y="4496876"/>
              <a:ext cx="1391728" cy="347096"/>
            </a:xfrm>
            <a:prstGeom prst="rect">
              <a:avLst/>
            </a:prstGeom>
          </p:spPr>
          <p:txBody>
            <a:bodyPr wrap="square">
              <a:spAutoFit/>
            </a:bodyPr>
            <a:lstStyle/>
            <a:p>
              <a:pPr>
                <a:buClr>
                  <a:srgbClr val="577982"/>
                </a:buClr>
                <a:buSzPct val="200000"/>
              </a:pPr>
              <a:r>
                <a:rPr lang="en-GB" sz="1400" b="1" dirty="0">
                  <a:latin typeface="Helvetica" panose="020B0604020202020204" pitchFamily="34" charset="0"/>
                  <a:cs typeface="Helvetica" panose="020B0604020202020204" pitchFamily="34" charset="0"/>
                </a:rPr>
                <a:t>faq90_clim</a:t>
              </a:r>
            </a:p>
          </p:txBody>
        </p:sp>
        <p:sp>
          <p:nvSpPr>
            <p:cNvPr id="13" name="Rectángulo 10">
              <a:extLst>
                <a:ext uri="{FF2B5EF4-FFF2-40B4-BE49-F238E27FC236}">
                  <a16:creationId xmlns:a16="http://schemas.microsoft.com/office/drawing/2014/main" id="{EFA62E9A-0343-E087-FDA8-B412A8D0ADD8}"/>
                </a:ext>
              </a:extLst>
            </p:cNvPr>
            <p:cNvSpPr/>
            <p:nvPr/>
          </p:nvSpPr>
          <p:spPr>
            <a:xfrm>
              <a:off x="5379578" y="1082227"/>
              <a:ext cx="793978" cy="347096"/>
            </a:xfrm>
            <a:prstGeom prst="rect">
              <a:avLst/>
            </a:prstGeom>
          </p:spPr>
          <p:txBody>
            <a:bodyPr wrap="none">
              <a:spAutoFit/>
            </a:bodyPr>
            <a:lstStyle/>
            <a:p>
              <a:pPr>
                <a:buClr>
                  <a:srgbClr val="577982"/>
                </a:buClr>
                <a:buSzPct val="200000"/>
              </a:pPr>
              <a:r>
                <a:rPr lang="en-GB" sz="1400" b="1" dirty="0">
                  <a:latin typeface="Helvetica" panose="020B0604020202020204" pitchFamily="34" charset="0"/>
                  <a:cs typeface="Helvetica" panose="020B0604020202020204" pitchFamily="34" charset="0"/>
                </a:rPr>
                <a:t>mean </a:t>
              </a:r>
            </a:p>
          </p:txBody>
        </p:sp>
      </p:grpSp>
      <p:pic>
        <p:nvPicPr>
          <p:cNvPr id="14" name="Picture 13">
            <a:extLst>
              <a:ext uri="{FF2B5EF4-FFF2-40B4-BE49-F238E27FC236}">
                <a16:creationId xmlns:a16="http://schemas.microsoft.com/office/drawing/2014/main" id="{063CE382-DB30-FA2C-505F-66DB45ED86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80701" y="2918967"/>
            <a:ext cx="7136267" cy="2674344"/>
          </a:xfrm>
          <a:prstGeom prst="rect">
            <a:avLst/>
          </a:prstGeom>
        </p:spPr>
      </p:pic>
    </p:spTree>
    <p:extLst>
      <p:ext uri="{BB962C8B-B14F-4D97-AF65-F5344CB8AC3E}">
        <p14:creationId xmlns:p14="http://schemas.microsoft.com/office/powerpoint/2010/main" val="232961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dirty="0"/>
              <a:t>User-oriented forecasts</a:t>
            </a:r>
            <a:endParaRPr lang="es-ES" dirty="0"/>
          </a:p>
        </p:txBody>
      </p:sp>
      <p:sp>
        <p:nvSpPr>
          <p:cNvPr id="16" name="Espace réservé du texte 2">
            <a:extLst>
              <a:ext uri="{FF2B5EF4-FFF2-40B4-BE49-F238E27FC236}">
                <a16:creationId xmlns:a16="http://schemas.microsoft.com/office/drawing/2014/main" id="{DE005E42-9F5E-4C53-8F0C-28B769DB37FF}"/>
              </a:ext>
            </a:extLst>
          </p:cNvPr>
          <p:cNvSpPr txBox="1">
            <a:spLocks/>
          </p:cNvSpPr>
          <p:nvPr/>
        </p:nvSpPr>
        <p:spPr>
          <a:xfrm>
            <a:off x="227549" y="792566"/>
            <a:ext cx="11795637" cy="22319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GB" altLang="en-US" sz="2200" dirty="0">
                <a:solidFill>
                  <a:srgbClr val="414141"/>
                </a:solidFill>
                <a:latin typeface="Calibri" pitchFamily="34" charset="0"/>
                <a:ea typeface="ＭＳ Ｐゴシック" pitchFamily="34" charset="-128"/>
              </a:rPr>
              <a:t>Co-design implies predicting what the user is interested in.</a:t>
            </a:r>
          </a:p>
          <a:p>
            <a:pPr marL="0" indent="0" defTabSz="457200" fontAlgn="base">
              <a:spcBef>
                <a:spcPct val="20000"/>
              </a:spcBef>
              <a:spcAft>
                <a:spcPct val="0"/>
              </a:spcAft>
              <a:buNone/>
            </a:pPr>
            <a:r>
              <a:rPr lang="en-GB" altLang="en-US" sz="2200" dirty="0">
                <a:solidFill>
                  <a:srgbClr val="414141"/>
                </a:solidFill>
                <a:latin typeface="Calibri" pitchFamily="34" charset="0"/>
                <a:ea typeface="ＭＳ Ｐゴシック" pitchFamily="34" charset="-128"/>
              </a:rPr>
              <a:t>Seasonal predictions of DJF </a:t>
            </a:r>
            <a:r>
              <a:rPr lang="en-GB" altLang="en-US" sz="2200" dirty="0">
                <a:solidFill>
                  <a:srgbClr val="FF0000"/>
                </a:solidFill>
                <a:latin typeface="Calibri" pitchFamily="34" charset="0"/>
                <a:ea typeface="ＭＳ Ｐゴシック" pitchFamily="34" charset="-128"/>
              </a:rPr>
              <a:t>capacity factor</a:t>
            </a:r>
            <a:r>
              <a:rPr lang="en-GB" altLang="en-US" sz="2200" dirty="0">
                <a:solidFill>
                  <a:srgbClr val="414141"/>
                </a:solidFill>
                <a:latin typeface="Calibri" pitchFamily="34" charset="0"/>
                <a:ea typeface="ＭＳ Ｐゴシック" pitchFamily="34" charset="-128"/>
              </a:rPr>
              <a:t> over North America (124-95⁰W, 26-44⁰N) starting on the first of October, November and December for the first season of 2015,</a:t>
            </a:r>
            <a:r>
              <a:rPr lang="en-GB" altLang="en-US" sz="2200" dirty="0">
                <a:solidFill>
                  <a:srgbClr val="414141"/>
                </a:solidFill>
                <a:latin typeface="Calibri" pitchFamily="34" charset="0"/>
                <a:ea typeface="ＭＳ Ｐゴシック" pitchFamily="34" charset="-128"/>
                <a:sym typeface="Calibri" pitchFamily="34" charset="0"/>
              </a:rPr>
              <a:t> ECMWF SEAS5, reanalysis: ERA-Interim</a:t>
            </a:r>
            <a:r>
              <a:rPr lang="en-GB" altLang="en-US" sz="2200" dirty="0">
                <a:solidFill>
                  <a:srgbClr val="414141"/>
                </a:solidFill>
                <a:latin typeface="Calibri" pitchFamily="34" charset="0"/>
                <a:ea typeface="ＭＳ Ｐゴシック" pitchFamily="34" charset="-128"/>
                <a:sym typeface="Arial" pitchFamily="34" charset="0"/>
              </a:rPr>
              <a:t>,</a:t>
            </a:r>
            <a:r>
              <a:rPr lang="en-GB" altLang="en-US" sz="2200" dirty="0">
                <a:solidFill>
                  <a:srgbClr val="414141"/>
                </a:solidFill>
                <a:latin typeface="Calibri" pitchFamily="34" charset="0"/>
                <a:ea typeface="ＭＳ Ｐゴシック" pitchFamily="34" charset="-128"/>
                <a:sym typeface="Calibri" pitchFamily="34" charset="0"/>
              </a:rPr>
              <a:t> hindcasts over 1993-2016.</a:t>
            </a:r>
            <a:endParaRPr lang="en-GB" altLang="en-US" sz="2200" dirty="0">
              <a:solidFill>
                <a:srgbClr val="414141"/>
              </a:solidFill>
              <a:latin typeface="Calibri" pitchFamily="34" charset="0"/>
              <a:ea typeface="ＭＳ Ｐゴシック" pitchFamily="34" charset="-128"/>
              <a:sym typeface="Arial"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2709" y="6316394"/>
            <a:ext cx="1461587" cy="52484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156" y="1796734"/>
            <a:ext cx="5043626" cy="506737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9242" y="2789977"/>
            <a:ext cx="3593432" cy="2585583"/>
          </a:xfrm>
          <a:prstGeom prst="rect">
            <a:avLst/>
          </a:prstGeom>
        </p:spPr>
      </p:pic>
      <p:sp>
        <p:nvSpPr>
          <p:cNvPr id="11" name="Text Box 12"/>
          <p:cNvSpPr txBox="1">
            <a:spLocks noChangeArrowheads="1"/>
          </p:cNvSpPr>
          <p:nvPr/>
        </p:nvSpPr>
        <p:spPr bwMode="auto">
          <a:xfrm>
            <a:off x="2222693" y="6520975"/>
            <a:ext cx="2550939" cy="3438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err="1">
                <a:latin typeface="+mn-lt"/>
                <a:ea typeface="+mn-ea"/>
              </a:rPr>
              <a:t>Lledó</a:t>
            </a:r>
            <a:r>
              <a:rPr lang="en-GB" altLang="es-ES" sz="1600" dirty="0">
                <a:latin typeface="+mn-lt"/>
                <a:ea typeface="+mn-ea"/>
              </a:rPr>
              <a:t> et al. (2019, ERL)</a:t>
            </a:r>
            <a:endParaRPr lang="en-US" altLang="es-ES" sz="1600" dirty="0">
              <a:latin typeface="+mn-lt"/>
              <a:ea typeface="+mn-ea"/>
            </a:endParaRPr>
          </a:p>
        </p:txBody>
      </p:sp>
      <p:sp>
        <p:nvSpPr>
          <p:cNvPr id="3" name="Rectangle 2">
            <a:extLst>
              <a:ext uri="{FF2B5EF4-FFF2-40B4-BE49-F238E27FC236}">
                <a16:creationId xmlns:a16="http://schemas.microsoft.com/office/drawing/2014/main" id="{224D2164-2272-407A-B43C-F5C78E001BF7}"/>
              </a:ext>
            </a:extLst>
          </p:cNvPr>
          <p:cNvSpPr/>
          <p:nvPr/>
        </p:nvSpPr>
        <p:spPr>
          <a:xfrm>
            <a:off x="1969242" y="3629025"/>
            <a:ext cx="3593432" cy="8572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1079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dirty="0"/>
              <a:t>Beware of the observational uncertainty</a:t>
            </a:r>
            <a:endParaRPr lang="es-ES" dirty="0"/>
          </a:p>
        </p:txBody>
      </p:sp>
      <p:grpSp>
        <p:nvGrpSpPr>
          <p:cNvPr id="10" name="Grupo 13">
            <a:extLst>
              <a:ext uri="{FF2B5EF4-FFF2-40B4-BE49-F238E27FC236}">
                <a16:creationId xmlns:a16="http://schemas.microsoft.com/office/drawing/2014/main" id="{6CB3580D-DDA8-47B1-B173-1445ECC46416}"/>
              </a:ext>
            </a:extLst>
          </p:cNvPr>
          <p:cNvGrpSpPr>
            <a:grpSpLocks noChangeAspect="1"/>
          </p:cNvGrpSpPr>
          <p:nvPr/>
        </p:nvGrpSpPr>
        <p:grpSpPr>
          <a:xfrm>
            <a:off x="2674803" y="2392619"/>
            <a:ext cx="9532028" cy="4285417"/>
            <a:chOff x="152400" y="2161093"/>
            <a:chExt cx="8839200" cy="3897451"/>
          </a:xfrm>
        </p:grpSpPr>
        <p:pic>
          <p:nvPicPr>
            <p:cNvPr id="11" name="Google Shape;137;p29">
              <a:extLst>
                <a:ext uri="{FF2B5EF4-FFF2-40B4-BE49-F238E27FC236}">
                  <a16:creationId xmlns:a16="http://schemas.microsoft.com/office/drawing/2014/main" id="{7696F2EB-95D1-45B3-B750-F5A76502E47F}"/>
                </a:ext>
              </a:extLst>
            </p:cNvPr>
            <p:cNvPicPr preferRelativeResize="0"/>
            <p:nvPr/>
          </p:nvPicPr>
          <p:blipFill rotWithShape="1">
            <a:blip r:embed="rId2">
              <a:alphaModFix/>
            </a:blip>
            <a:srcRect b="9222"/>
            <a:stretch/>
          </p:blipFill>
          <p:spPr>
            <a:xfrm>
              <a:off x="152400" y="2161093"/>
              <a:ext cx="8839200" cy="2006025"/>
            </a:xfrm>
            <a:prstGeom prst="rect">
              <a:avLst/>
            </a:prstGeom>
            <a:noFill/>
            <a:ln>
              <a:noFill/>
            </a:ln>
          </p:spPr>
        </p:pic>
        <p:pic>
          <p:nvPicPr>
            <p:cNvPr id="12" name="Google Shape;139;p29">
              <a:extLst>
                <a:ext uri="{FF2B5EF4-FFF2-40B4-BE49-F238E27FC236}">
                  <a16:creationId xmlns:a16="http://schemas.microsoft.com/office/drawing/2014/main" id="{B6CD1BE9-8815-4AB5-A758-73866B1EDFAC}"/>
                </a:ext>
              </a:extLst>
            </p:cNvPr>
            <p:cNvPicPr preferRelativeResize="0"/>
            <p:nvPr/>
          </p:nvPicPr>
          <p:blipFill rotWithShape="1">
            <a:blip r:embed="rId3">
              <a:alphaModFix/>
            </a:blip>
            <a:srcRect t="17985"/>
            <a:stretch/>
          </p:blipFill>
          <p:spPr>
            <a:xfrm>
              <a:off x="152400" y="4183769"/>
              <a:ext cx="8839200" cy="1874775"/>
            </a:xfrm>
            <a:prstGeom prst="rect">
              <a:avLst/>
            </a:prstGeom>
            <a:noFill/>
            <a:ln>
              <a:noFill/>
            </a:ln>
          </p:spPr>
        </p:pic>
      </p:grpSp>
      <p:sp>
        <p:nvSpPr>
          <p:cNvPr id="13" name="Oval 12"/>
          <p:cNvSpPr/>
          <p:nvPr/>
        </p:nvSpPr>
        <p:spPr>
          <a:xfrm>
            <a:off x="9508731" y="2832606"/>
            <a:ext cx="453223" cy="35852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ECE58497-4ED2-42BC-D53F-878AD8BD871B}"/>
              </a:ext>
            </a:extLst>
          </p:cNvPr>
          <p:cNvGrpSpPr/>
          <p:nvPr/>
        </p:nvGrpSpPr>
        <p:grpSpPr>
          <a:xfrm>
            <a:off x="-18511" y="2404067"/>
            <a:ext cx="2707602" cy="1359417"/>
            <a:chOff x="-2538788" y="495331"/>
            <a:chExt cx="2707602" cy="1359417"/>
          </a:xfrm>
        </p:grpSpPr>
        <p:pic>
          <p:nvPicPr>
            <p:cNvPr id="9" name="Google Shape;138;p29">
              <a:extLst>
                <a:ext uri="{FF2B5EF4-FFF2-40B4-BE49-F238E27FC236}">
                  <a16:creationId xmlns:a16="http://schemas.microsoft.com/office/drawing/2014/main" id="{AB7334A6-9D95-419C-8019-535510A5AE81}"/>
                </a:ext>
              </a:extLst>
            </p:cNvPr>
            <p:cNvPicPr preferRelativeResize="0"/>
            <p:nvPr/>
          </p:nvPicPr>
          <p:blipFill rotWithShape="1">
            <a:blip r:embed="rId4">
              <a:alphaModFix/>
            </a:blip>
            <a:srcRect l="2629" t="19938" b="18917"/>
            <a:stretch/>
          </p:blipFill>
          <p:spPr>
            <a:xfrm>
              <a:off x="-2538788" y="495331"/>
              <a:ext cx="2707602" cy="1359417"/>
            </a:xfrm>
            <a:prstGeom prst="rect">
              <a:avLst/>
            </a:prstGeom>
            <a:noFill/>
            <a:ln>
              <a:noFill/>
            </a:ln>
          </p:spPr>
        </p:pic>
        <p:sp>
          <p:nvSpPr>
            <p:cNvPr id="14" name="Oval 13"/>
            <p:cNvSpPr/>
            <p:nvPr/>
          </p:nvSpPr>
          <p:spPr>
            <a:xfrm>
              <a:off x="-852600" y="923870"/>
              <a:ext cx="344978" cy="4189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Espace réservé du texte 2">
            <a:extLst>
              <a:ext uri="{FF2B5EF4-FFF2-40B4-BE49-F238E27FC236}">
                <a16:creationId xmlns:a16="http://schemas.microsoft.com/office/drawing/2014/main" id="{DE005E42-9F5E-4C53-8F0C-28B769DB37FF}"/>
              </a:ext>
            </a:extLst>
          </p:cNvPr>
          <p:cNvSpPr txBox="1">
            <a:spLocks/>
          </p:cNvSpPr>
          <p:nvPr/>
        </p:nvSpPr>
        <p:spPr>
          <a:xfrm>
            <a:off x="227549" y="792566"/>
            <a:ext cx="11795637" cy="17294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US" sz="2200" dirty="0">
                <a:solidFill>
                  <a:srgbClr val="414141"/>
                </a:solidFill>
                <a:latin typeface="Calibri" pitchFamily="34" charset="0"/>
                <a:ea typeface="ＭＳ Ｐゴシック" pitchFamily="34" charset="-128"/>
              </a:rPr>
              <a:t>Verification of 10-metre wind speed with two ground-based observational datasets and three </a:t>
            </a:r>
            <a:r>
              <a:rPr lang="en-US" sz="2200" dirty="0" err="1">
                <a:solidFill>
                  <a:srgbClr val="414141"/>
                </a:solidFill>
                <a:latin typeface="Calibri" pitchFamily="34" charset="0"/>
                <a:ea typeface="ＭＳ Ｐゴシック" pitchFamily="34" charset="-128"/>
              </a:rPr>
              <a:t>reanalyses</a:t>
            </a:r>
            <a:r>
              <a:rPr lang="en-US" sz="2200" dirty="0">
                <a:solidFill>
                  <a:srgbClr val="414141"/>
                </a:solidFill>
                <a:latin typeface="Calibri" pitchFamily="34" charset="0"/>
                <a:ea typeface="ＭＳ Ｐゴシック" pitchFamily="34" charset="-128"/>
              </a:rPr>
              <a:t>. The use of both types of datasets is very informative for wind energy users as they use them for the development of impact models and the long-term resource assessments.</a:t>
            </a:r>
          </a:p>
          <a:p>
            <a:pPr marL="0" indent="0" defTabSz="457200" fontAlgn="base">
              <a:spcBef>
                <a:spcPct val="20000"/>
              </a:spcBef>
              <a:spcAft>
                <a:spcPct val="0"/>
              </a:spcAft>
              <a:buNone/>
            </a:pPr>
            <a:r>
              <a:rPr lang="en-GB" sz="2200" dirty="0">
                <a:solidFill>
                  <a:srgbClr val="FF0000"/>
                </a:solidFill>
                <a:latin typeface="Calibri" pitchFamily="34" charset="0"/>
                <a:ea typeface="ＭＳ Ｐゴシック" pitchFamily="34" charset="-128"/>
              </a:rPr>
              <a:t>“Failing to account for the effects of observation error when deciding between two forecasting systems could lead to the wrong choice and a high opportunity cost” (Ferro, 2017)</a:t>
            </a:r>
            <a:endParaRPr lang="en-GB" altLang="en-US" sz="2200" dirty="0">
              <a:solidFill>
                <a:srgbClr val="FF0000"/>
              </a:solidFill>
              <a:latin typeface="Calibri" pitchFamily="34" charset="0"/>
              <a:ea typeface="ＭＳ Ｐゴシック" pitchFamily="34" charset="-128"/>
              <a:sym typeface="Arial" pitchFamily="34" charset="0"/>
            </a:endParaRPr>
          </a:p>
        </p:txBody>
      </p:sp>
      <p:sp>
        <p:nvSpPr>
          <p:cNvPr id="3" name="Text Box 12">
            <a:extLst>
              <a:ext uri="{FF2B5EF4-FFF2-40B4-BE49-F238E27FC236}">
                <a16:creationId xmlns:a16="http://schemas.microsoft.com/office/drawing/2014/main" id="{467BAA84-49A5-2D38-23C4-4E018CA9FC3F}"/>
              </a:ext>
            </a:extLst>
          </p:cNvPr>
          <p:cNvSpPr txBox="1">
            <a:spLocks noChangeArrowheads="1"/>
          </p:cNvSpPr>
          <p:nvPr/>
        </p:nvSpPr>
        <p:spPr bwMode="auto">
          <a:xfrm>
            <a:off x="10065" y="5647337"/>
            <a:ext cx="2667361"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a:latin typeface="+mn-lt"/>
                <a:ea typeface="+mn-ea"/>
              </a:rPr>
              <a:t>Torralba et al. (in preparation)</a:t>
            </a:r>
            <a:endParaRPr lang="en-US" altLang="es-ES" sz="1600" dirty="0">
              <a:latin typeface="+mn-lt"/>
              <a:ea typeface="+mn-ea"/>
            </a:endParaRPr>
          </a:p>
        </p:txBody>
      </p:sp>
    </p:spTree>
    <p:extLst>
      <p:ext uri="{BB962C8B-B14F-4D97-AF65-F5344CB8AC3E}">
        <p14:creationId xmlns:p14="http://schemas.microsoft.com/office/powerpoint/2010/main" val="2290482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dirty="0"/>
              <a:t>Beware of the observational uncertainty</a:t>
            </a:r>
            <a:endParaRPr lang="es-ES" dirty="0"/>
          </a:p>
        </p:txBody>
      </p:sp>
      <p:sp>
        <p:nvSpPr>
          <p:cNvPr id="11" name="Text Box 12"/>
          <p:cNvSpPr txBox="1">
            <a:spLocks noChangeArrowheads="1"/>
          </p:cNvSpPr>
          <p:nvPr/>
        </p:nvSpPr>
        <p:spPr bwMode="auto">
          <a:xfrm>
            <a:off x="2567248" y="6520975"/>
            <a:ext cx="2667361"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a:latin typeface="+mn-lt"/>
                <a:ea typeface="+mn-ea"/>
              </a:rPr>
              <a:t>Ramon et al. (in preparation)</a:t>
            </a:r>
            <a:endParaRPr lang="en-US" altLang="es-ES" sz="1600" dirty="0">
              <a:latin typeface="+mn-lt"/>
              <a:ea typeface="+mn-ea"/>
            </a:endParaRPr>
          </a:p>
        </p:txBody>
      </p:sp>
      <p:pic>
        <p:nvPicPr>
          <p:cNvPr id="4" name="Picture 3">
            <a:extLst>
              <a:ext uri="{FF2B5EF4-FFF2-40B4-BE49-F238E27FC236}">
                <a16:creationId xmlns:a16="http://schemas.microsoft.com/office/drawing/2014/main" id="{491800A8-FEAC-A4E3-ED7E-7B21E77E17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872"/>
          <a:stretch/>
        </p:blipFill>
        <p:spPr>
          <a:xfrm>
            <a:off x="1325215" y="2395680"/>
            <a:ext cx="9621080" cy="3699461"/>
          </a:xfrm>
          <a:prstGeom prst="rect">
            <a:avLst/>
          </a:prstGeom>
        </p:spPr>
      </p:pic>
      <p:sp>
        <p:nvSpPr>
          <p:cNvPr id="2" name="Espace réservé du texte 2">
            <a:extLst>
              <a:ext uri="{FF2B5EF4-FFF2-40B4-BE49-F238E27FC236}">
                <a16:creationId xmlns:a16="http://schemas.microsoft.com/office/drawing/2014/main" id="{93189AE6-4432-13D8-5301-A1D14C2CD146}"/>
              </a:ext>
            </a:extLst>
          </p:cNvPr>
          <p:cNvSpPr txBox="1">
            <a:spLocks/>
          </p:cNvSpPr>
          <p:nvPr/>
        </p:nvSpPr>
        <p:spPr>
          <a:xfrm>
            <a:off x="227549" y="792566"/>
            <a:ext cx="11795637" cy="17294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US" sz="2200" dirty="0">
                <a:solidFill>
                  <a:srgbClr val="414141"/>
                </a:solidFill>
                <a:latin typeface="Calibri" pitchFamily="34" charset="0"/>
                <a:ea typeface="ＭＳ Ｐゴシック" pitchFamily="34" charset="-128"/>
              </a:rPr>
              <a:t>Verification of 10-metre wind speed with two ground-based observational datasets and three </a:t>
            </a:r>
            <a:r>
              <a:rPr lang="en-US" sz="2200" dirty="0" err="1">
                <a:solidFill>
                  <a:srgbClr val="414141"/>
                </a:solidFill>
                <a:latin typeface="Calibri" pitchFamily="34" charset="0"/>
                <a:ea typeface="ＭＳ Ｐゴシック" pitchFamily="34" charset="-128"/>
              </a:rPr>
              <a:t>reanalyses</a:t>
            </a:r>
            <a:r>
              <a:rPr lang="en-US" sz="2200" dirty="0">
                <a:solidFill>
                  <a:srgbClr val="414141"/>
                </a:solidFill>
                <a:latin typeface="Calibri" pitchFamily="34" charset="0"/>
                <a:ea typeface="ＭＳ Ｐゴシック" pitchFamily="34" charset="-128"/>
              </a:rPr>
              <a:t>. The use of both types of datasets is very informative for wind energy users as they use them for the development of impact models and the long-term resource assessments.</a:t>
            </a:r>
          </a:p>
          <a:p>
            <a:pPr marL="0" indent="0" defTabSz="457200" fontAlgn="base">
              <a:spcBef>
                <a:spcPct val="20000"/>
              </a:spcBef>
              <a:spcAft>
                <a:spcPct val="0"/>
              </a:spcAft>
              <a:buNone/>
            </a:pPr>
            <a:r>
              <a:rPr lang="en-GB" sz="2200" dirty="0">
                <a:solidFill>
                  <a:srgbClr val="FF0000"/>
                </a:solidFill>
                <a:latin typeface="Calibri" pitchFamily="34" charset="0"/>
                <a:ea typeface="ＭＳ Ｐゴシック" pitchFamily="34" charset="-128"/>
              </a:rPr>
              <a:t>“Failing to account for the effects of observation error when deciding between two forecasting systems could lead to the wrong choice and a high opportunity cost” (Ferro, 2017)</a:t>
            </a:r>
            <a:endParaRPr lang="en-GB" altLang="en-US" sz="2200" dirty="0">
              <a:solidFill>
                <a:srgbClr val="FF0000"/>
              </a:solidFill>
              <a:latin typeface="Calibri" pitchFamily="34" charset="0"/>
              <a:ea typeface="ＭＳ Ｐゴシック" pitchFamily="34" charset="-128"/>
              <a:sym typeface="Arial" pitchFamily="34" charset="0"/>
            </a:endParaRPr>
          </a:p>
        </p:txBody>
      </p:sp>
    </p:spTree>
    <p:extLst>
      <p:ext uri="{BB962C8B-B14F-4D97-AF65-F5344CB8AC3E}">
        <p14:creationId xmlns:p14="http://schemas.microsoft.com/office/powerpoint/2010/main" val="2324594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ítulo 16"/>
          <p:cNvSpPr>
            <a:spLocks noGrp="1"/>
          </p:cNvSpPr>
          <p:nvPr>
            <p:ph type="title"/>
          </p:nvPr>
        </p:nvSpPr>
        <p:spPr/>
        <p:txBody>
          <a:bodyPr/>
          <a:lstStyle/>
          <a:p>
            <a:r>
              <a:rPr lang="en-GB" dirty="0"/>
              <a:t>Attribution of climate extreme events from forecasts</a:t>
            </a:r>
            <a:endParaRPr lang="es-ES" dirty="0"/>
          </a:p>
        </p:txBody>
      </p:sp>
      <p:sp>
        <p:nvSpPr>
          <p:cNvPr id="11" name="Text Box 12"/>
          <p:cNvSpPr txBox="1">
            <a:spLocks noChangeArrowheads="1"/>
          </p:cNvSpPr>
          <p:nvPr/>
        </p:nvSpPr>
        <p:spPr bwMode="auto">
          <a:xfrm>
            <a:off x="2638688" y="6520975"/>
            <a:ext cx="2667361"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hangingPunct="1">
              <a:lnSpc>
                <a:spcPct val="104000"/>
              </a:lnSpc>
              <a:spcBef>
                <a:spcPct val="50000"/>
              </a:spcBef>
              <a:buClr>
                <a:srgbClr val="000000"/>
              </a:buClr>
              <a:buSzPct val="100000"/>
              <a:defRPr/>
            </a:pPr>
            <a:r>
              <a:rPr lang="en-GB" altLang="es-ES" sz="1600" dirty="0" err="1">
                <a:latin typeface="+mn-lt"/>
                <a:ea typeface="+mn-ea"/>
              </a:rPr>
              <a:t>Lledó</a:t>
            </a:r>
            <a:r>
              <a:rPr lang="en-GB" altLang="es-ES" sz="1600" dirty="0">
                <a:latin typeface="+mn-lt"/>
                <a:ea typeface="+mn-ea"/>
              </a:rPr>
              <a:t> et al. (2018, JGR)</a:t>
            </a:r>
            <a:endParaRPr lang="en-US" altLang="es-ES" sz="1600" dirty="0">
              <a:latin typeface="+mn-lt"/>
              <a:ea typeface="+mn-ea"/>
            </a:endParaRPr>
          </a:p>
        </p:txBody>
      </p:sp>
      <p:sp>
        <p:nvSpPr>
          <p:cNvPr id="2" name="Espace réservé du texte 2">
            <a:extLst>
              <a:ext uri="{FF2B5EF4-FFF2-40B4-BE49-F238E27FC236}">
                <a16:creationId xmlns:a16="http://schemas.microsoft.com/office/drawing/2014/main" id="{93189AE6-4432-13D8-5301-A1D14C2CD146}"/>
              </a:ext>
            </a:extLst>
          </p:cNvPr>
          <p:cNvSpPr txBox="1">
            <a:spLocks/>
          </p:cNvSpPr>
          <p:nvPr/>
        </p:nvSpPr>
        <p:spPr>
          <a:xfrm>
            <a:off x="227549" y="792566"/>
            <a:ext cx="11795637" cy="17294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base">
              <a:spcBef>
                <a:spcPct val="20000"/>
              </a:spcBef>
              <a:spcAft>
                <a:spcPct val="0"/>
              </a:spcAft>
              <a:buNone/>
            </a:pPr>
            <a:r>
              <a:rPr lang="en-GB" sz="2200" dirty="0">
                <a:solidFill>
                  <a:srgbClr val="414141"/>
                </a:solidFill>
                <a:latin typeface="Calibri" pitchFamily="34" charset="0"/>
                <a:ea typeface="ＭＳ Ｐゴシック" pitchFamily="34" charset="-128"/>
              </a:rPr>
              <a:t>During the first quarter of 2015 the United States experienced a widespread and extended episode of low surface wind speeds. Some wind farms did not generate enough cash for their steady payments, decreasing the value of wind farm assets. An attribution study was conducted with EC-Earth to identify the drivers of the anomalous seasonal wind.</a:t>
            </a:r>
          </a:p>
          <a:p>
            <a:pPr marL="0" indent="0" defTabSz="457200" fontAlgn="base">
              <a:spcBef>
                <a:spcPct val="20000"/>
              </a:spcBef>
              <a:spcAft>
                <a:spcPct val="0"/>
              </a:spcAft>
              <a:buNone/>
            </a:pPr>
            <a:endParaRPr lang="en-US" sz="2200" dirty="0">
              <a:solidFill>
                <a:srgbClr val="414141"/>
              </a:solidFill>
              <a:latin typeface="Calibri" pitchFamily="34" charset="0"/>
              <a:ea typeface="ＭＳ Ｐゴシック" pitchFamily="34" charset="-128"/>
            </a:endParaRPr>
          </a:p>
        </p:txBody>
      </p:sp>
      <p:pic>
        <p:nvPicPr>
          <p:cNvPr id="3" name="Picture 4" descr="https://s2s4e.eu/sites/default/files/inline-images/images-wind-drought2015-v2_0.png">
            <a:extLst>
              <a:ext uri="{FF2B5EF4-FFF2-40B4-BE49-F238E27FC236}">
                <a16:creationId xmlns:a16="http://schemas.microsoft.com/office/drawing/2014/main" id="{5F2B102B-C67C-77AD-65C3-6A72DC22C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3898"/>
          <a:stretch>
            <a:fillRect/>
          </a:stretch>
        </p:blipFill>
        <p:spPr bwMode="auto">
          <a:xfrm>
            <a:off x="6223934" y="1918630"/>
            <a:ext cx="5314950" cy="397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a:extLst>
              <a:ext uri="{FF2B5EF4-FFF2-40B4-BE49-F238E27FC236}">
                <a16:creationId xmlns:a16="http://schemas.microsoft.com/office/drawing/2014/main" id="{C4495FD9-251A-4714-80BD-DA2534EE798E}"/>
              </a:ext>
            </a:extLst>
          </p:cNvPr>
          <p:cNvSpPr>
            <a:spLocks noChangeArrowheads="1"/>
          </p:cNvSpPr>
          <p:nvPr/>
        </p:nvSpPr>
        <p:spPr bwMode="auto">
          <a:xfrm>
            <a:off x="5825191" y="5780820"/>
            <a:ext cx="6326585" cy="1015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altLang="en-US" sz="2000" dirty="0">
                <a:solidFill>
                  <a:srgbClr val="414141"/>
                </a:solidFill>
                <a:latin typeface="Calibri" pitchFamily="34" charset="0"/>
              </a:rPr>
              <a:t>Wind speed anomalies reflecting the wind drought over the United States for the first trimester of 2015, where the USA wind-farm fleet is also shown (</a:t>
            </a:r>
            <a:r>
              <a:rPr lang="en-GB" altLang="en-US" sz="2000" dirty="0" err="1">
                <a:solidFill>
                  <a:srgbClr val="414141"/>
                </a:solidFill>
                <a:latin typeface="Calibri" pitchFamily="34" charset="0"/>
              </a:rPr>
              <a:t>Lledó</a:t>
            </a:r>
            <a:r>
              <a:rPr lang="en-GB" altLang="en-US" sz="2000" dirty="0">
                <a:solidFill>
                  <a:srgbClr val="414141"/>
                </a:solidFill>
                <a:latin typeface="Calibri" pitchFamily="34" charset="0"/>
              </a:rPr>
              <a:t> et al., JGR 2018)</a:t>
            </a:r>
          </a:p>
        </p:txBody>
      </p:sp>
      <p:pic>
        <p:nvPicPr>
          <p:cNvPr id="6" name="Picture 6">
            <a:extLst>
              <a:ext uri="{FF2B5EF4-FFF2-40B4-BE49-F238E27FC236}">
                <a16:creationId xmlns:a16="http://schemas.microsoft.com/office/drawing/2014/main" id="{10C1C940-D788-6908-3728-EA43533A75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045" y="2309244"/>
            <a:ext cx="5667365" cy="354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929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3BE86AD3-BE4B-4578-1843-04999BA3A4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4912" y="921697"/>
            <a:ext cx="9052560" cy="5486400"/>
          </a:xfrm>
          <a:prstGeom prst="rect">
            <a:avLst/>
          </a:prstGeom>
        </p:spPr>
      </p:pic>
      <p:sp>
        <p:nvSpPr>
          <p:cNvPr id="17" name="Título 16"/>
          <p:cNvSpPr>
            <a:spLocks noGrp="1"/>
          </p:cNvSpPr>
          <p:nvPr>
            <p:ph type="title"/>
          </p:nvPr>
        </p:nvSpPr>
        <p:spPr/>
        <p:txBody>
          <a:bodyPr/>
          <a:lstStyle/>
          <a:p>
            <a:r>
              <a:rPr lang="en-GB" altLang="en-US" dirty="0"/>
              <a:t>Multi-model decadal prediction</a:t>
            </a:r>
            <a:endParaRPr lang="es-ES" dirty="0"/>
          </a:p>
        </p:txBody>
      </p:sp>
      <p:sp>
        <p:nvSpPr>
          <p:cNvPr id="18" name="Espace réservé du texte 2">
            <a:extLst>
              <a:ext uri="{FF2B5EF4-FFF2-40B4-BE49-F238E27FC236}">
                <a16:creationId xmlns:a16="http://schemas.microsoft.com/office/drawing/2014/main" id="{DE005E42-9F5E-4C53-8F0C-28B769DB37FF}"/>
              </a:ext>
            </a:extLst>
          </p:cNvPr>
          <p:cNvSpPr txBox="1">
            <a:spLocks/>
          </p:cNvSpPr>
          <p:nvPr/>
        </p:nvSpPr>
        <p:spPr>
          <a:xfrm>
            <a:off x="227549" y="792566"/>
            <a:ext cx="11795637" cy="5318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457200" fontAlgn="base">
              <a:spcBef>
                <a:spcPct val="20000"/>
              </a:spcBef>
              <a:spcAft>
                <a:spcPct val="0"/>
              </a:spcAft>
            </a:pPr>
            <a:endParaRPr lang="en-GB" sz="2200" dirty="0">
              <a:solidFill>
                <a:srgbClr val="414141"/>
              </a:solidFill>
              <a:latin typeface="Calibri" pitchFamily="34" charset="0"/>
              <a:ea typeface="ＭＳ Ｐゴシック" pitchFamily="34" charset="-128"/>
              <a:sym typeface="Calibri"/>
            </a:endParaRPr>
          </a:p>
        </p:txBody>
      </p:sp>
      <p:sp>
        <p:nvSpPr>
          <p:cNvPr id="10" name="Text Box 12"/>
          <p:cNvSpPr txBox="1">
            <a:spLocks noChangeArrowheads="1"/>
          </p:cNvSpPr>
          <p:nvPr/>
        </p:nvSpPr>
        <p:spPr bwMode="auto">
          <a:xfrm>
            <a:off x="2377443" y="6513339"/>
            <a:ext cx="3599287" cy="33396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895" tIns="43448" rIns="86895" bIns="43448">
            <a:spAutoFit/>
          </a:bodyPr>
          <a:lstStyle>
            <a:lvl1pPr defTabSz="868363" eaLnBrk="0" hangingPunct="0">
              <a:defRPr>
                <a:solidFill>
                  <a:schemeClr val="tx1"/>
                </a:solidFill>
                <a:latin typeface="Arial" pitchFamily="34" charset="0"/>
                <a:ea typeface="ＭＳ Ｐゴシック" pitchFamily="34" charset="-128"/>
              </a:defRPr>
            </a:lvl1pPr>
            <a:lvl2pPr marL="742950" indent="-285750" defTabSz="868363" eaLnBrk="0" hangingPunct="0">
              <a:defRPr>
                <a:solidFill>
                  <a:schemeClr val="tx1"/>
                </a:solidFill>
                <a:latin typeface="Arial" pitchFamily="34" charset="0"/>
                <a:ea typeface="ＭＳ Ｐゴシック" pitchFamily="34" charset="-128"/>
              </a:defRPr>
            </a:lvl2pPr>
            <a:lvl3pPr marL="1143000" indent="-228600" defTabSz="868363" eaLnBrk="0" hangingPunct="0">
              <a:defRPr>
                <a:solidFill>
                  <a:schemeClr val="tx1"/>
                </a:solidFill>
                <a:latin typeface="Arial" pitchFamily="34" charset="0"/>
                <a:ea typeface="ＭＳ Ｐゴシック" pitchFamily="34" charset="-128"/>
              </a:defRPr>
            </a:lvl3pPr>
            <a:lvl4pPr marL="1600200" indent="-228600" defTabSz="868363" eaLnBrk="0" hangingPunct="0">
              <a:defRPr>
                <a:solidFill>
                  <a:schemeClr val="tx1"/>
                </a:solidFill>
                <a:latin typeface="Arial" pitchFamily="34" charset="0"/>
                <a:ea typeface="ＭＳ Ｐゴシック" pitchFamily="34" charset="-128"/>
              </a:defRPr>
            </a:lvl4pPr>
            <a:lvl5pPr marL="2057400" indent="-228600" defTabSz="868363" eaLnBrk="0" hangingPunct="0">
              <a:defRPr>
                <a:solidFill>
                  <a:schemeClr val="tx1"/>
                </a:solidFill>
                <a:latin typeface="Arial" pitchFamily="34"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lnSpc>
                <a:spcPct val="104000"/>
              </a:lnSpc>
              <a:spcBef>
                <a:spcPct val="50000"/>
              </a:spcBef>
              <a:buClr>
                <a:srgbClr val="000000"/>
              </a:buClr>
              <a:buSzPct val="100000"/>
              <a:defRPr/>
            </a:pPr>
            <a:r>
              <a:rPr lang="en-GB" altLang="es-ES" sz="1600" dirty="0">
                <a:latin typeface="+mn-lt"/>
                <a:ea typeface="+mn-ea"/>
              </a:rPr>
              <a:t>Delgado-Torres et al. (2023, ERL)</a:t>
            </a:r>
            <a:endParaRPr lang="en-US" altLang="es-ES" sz="1600" dirty="0">
              <a:latin typeface="+mn-lt"/>
              <a:ea typeface="+mn-ea"/>
            </a:endParaRPr>
          </a:p>
        </p:txBody>
      </p:sp>
      <p:sp>
        <p:nvSpPr>
          <p:cNvPr id="4" name="TextBox 3">
            <a:extLst>
              <a:ext uri="{FF2B5EF4-FFF2-40B4-BE49-F238E27FC236}">
                <a16:creationId xmlns:a16="http://schemas.microsoft.com/office/drawing/2014/main" id="{EF0BC389-FB3E-013E-0227-FD5B79DC2485}"/>
              </a:ext>
            </a:extLst>
          </p:cNvPr>
          <p:cNvSpPr txBox="1"/>
          <p:nvPr/>
        </p:nvSpPr>
        <p:spPr>
          <a:xfrm>
            <a:off x="5051342" y="1033202"/>
            <a:ext cx="3057540" cy="1631216"/>
          </a:xfrm>
          <a:prstGeom prst="rect">
            <a:avLst/>
          </a:prstGeom>
          <a:noFill/>
        </p:spPr>
        <p:txBody>
          <a:bodyPr wrap="square" rtlCol="0">
            <a:spAutoFit/>
          </a:bodyPr>
          <a:lstStyle/>
          <a:p>
            <a:pPr algn="ctr" defTabSz="914377"/>
            <a:r>
              <a:rPr lang="en-GB" sz="2000" kern="0" dirty="0">
                <a:solidFill>
                  <a:srgbClr val="414141"/>
                </a:solidFill>
                <a:latin typeface="Calibri"/>
                <a:ea typeface="Calibri"/>
                <a:cs typeface="Calibri"/>
                <a:sym typeface="Calibri"/>
              </a:rPr>
              <a:t>RPSS (3 cat.; BEST-REGEN)</a:t>
            </a:r>
          </a:p>
          <a:p>
            <a:pPr algn="ctr" defTabSz="914377"/>
            <a:r>
              <a:rPr lang="en-GB" sz="2000" kern="0" dirty="0">
                <a:solidFill>
                  <a:srgbClr val="414141"/>
                </a:solidFill>
                <a:latin typeface="Calibri"/>
                <a:ea typeface="Calibri"/>
                <a:cs typeface="Calibri"/>
                <a:sym typeface="Calibri"/>
              </a:rPr>
              <a:t>for DCPP, 1-5 forecast years, </a:t>
            </a:r>
            <a:r>
              <a:rPr lang="en-GB" sz="2000" b="1" kern="0" dirty="0">
                <a:solidFill>
                  <a:srgbClr val="414141"/>
                </a:solidFill>
                <a:latin typeface="Calibri"/>
                <a:ea typeface="Calibri"/>
                <a:cs typeface="Calibri"/>
                <a:sym typeface="Calibri"/>
              </a:rPr>
              <a:t>169 members,</a:t>
            </a:r>
            <a:r>
              <a:rPr lang="en-GB" sz="2000" kern="0" dirty="0">
                <a:solidFill>
                  <a:srgbClr val="414141"/>
                </a:solidFill>
                <a:latin typeface="Calibri"/>
                <a:ea typeface="Calibri"/>
                <a:cs typeface="Calibri"/>
                <a:sym typeface="Calibri"/>
              </a:rPr>
              <a:t> </a:t>
            </a:r>
            <a:r>
              <a:rPr lang="en-GB" sz="2000" b="1" kern="0" dirty="0">
                <a:solidFill>
                  <a:srgbClr val="414141"/>
                </a:solidFill>
                <a:latin typeface="Calibri"/>
                <a:ea typeface="Calibri"/>
                <a:cs typeface="Calibri"/>
                <a:sym typeface="Calibri"/>
              </a:rPr>
              <a:t>13 DCPP forecast systems</a:t>
            </a:r>
            <a:endParaRPr lang="en-GB" sz="2000" kern="0" dirty="0">
              <a:solidFill>
                <a:srgbClr val="414141"/>
              </a:solidFill>
              <a:latin typeface="Calibri"/>
              <a:ea typeface="Calibri"/>
              <a:cs typeface="Calibri"/>
              <a:sym typeface="Calibri"/>
            </a:endParaRPr>
          </a:p>
          <a:p>
            <a:pPr algn="ctr" defTabSz="914377"/>
            <a:r>
              <a:rPr lang="en-GB" sz="2000" kern="0" dirty="0">
                <a:solidFill>
                  <a:srgbClr val="414141"/>
                </a:solidFill>
                <a:latin typeface="Calibri"/>
                <a:cs typeface="Calibri"/>
                <a:sym typeface="Calibri"/>
              </a:rPr>
              <a:t>(significance random walk)</a:t>
            </a:r>
            <a:endParaRPr lang="en-GB" sz="2000" dirty="0">
              <a:solidFill>
                <a:srgbClr val="414141"/>
              </a:solidFill>
              <a:latin typeface="Calibri"/>
              <a:cs typeface="Calibri"/>
              <a:sym typeface="Calibri"/>
            </a:endParaRPr>
          </a:p>
        </p:txBody>
      </p:sp>
    </p:spTree>
    <p:extLst>
      <p:ext uri="{BB962C8B-B14F-4D97-AF65-F5344CB8AC3E}">
        <p14:creationId xmlns:p14="http://schemas.microsoft.com/office/powerpoint/2010/main" val="3326098835"/>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11898</TotalTime>
  <Words>1257</Words>
  <Application>Microsoft Office PowerPoint</Application>
  <PresentationFormat>Widescreen</PresentationFormat>
  <Paragraphs>108</Paragraphs>
  <Slides>17</Slides>
  <Notes>0</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Helvetica</vt:lpstr>
      <vt:lpstr>Diseño personalizado</vt:lpstr>
      <vt:lpstr>Forecast Quality of Climate Extreme Predictions and its Relevance for Climate Services</vt:lpstr>
      <vt:lpstr>Same definitions</vt:lpstr>
      <vt:lpstr>Time scales</vt:lpstr>
      <vt:lpstr>Seasonal climate prediction of extremes</vt:lpstr>
      <vt:lpstr>User-oriented forecasts</vt:lpstr>
      <vt:lpstr>Beware of the observational uncertainty</vt:lpstr>
      <vt:lpstr>Beware of the observational uncertainty</vt:lpstr>
      <vt:lpstr>Attribution of climate extreme events from forecasts</vt:lpstr>
      <vt:lpstr>Multi-model decadal prediction</vt:lpstr>
      <vt:lpstr>Decadal prediction from research to operations</vt:lpstr>
      <vt:lpstr>Forecasts for crop yield</vt:lpstr>
      <vt:lpstr>Volcanoes as unavoidable extremes</vt:lpstr>
      <vt:lpstr>Beyond decadal: Near-term climate information</vt:lpstr>
      <vt:lpstr>Near-term seamless climate information</vt:lpstr>
      <vt:lpstr>The context for a climate service</vt:lpstr>
      <vt:lpstr>Extreme scaling: User interface to climate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Gemma Ribas</dc:creator>
  <cp:lastModifiedBy>Francisco J Doblas Reyes</cp:lastModifiedBy>
  <cp:revision>326</cp:revision>
  <dcterms:created xsi:type="dcterms:W3CDTF">2019-06-06T09:57:11Z</dcterms:created>
  <dcterms:modified xsi:type="dcterms:W3CDTF">2023-04-24T07:50:38Z</dcterms:modified>
</cp:coreProperties>
</file>