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68" r:id="rId3"/>
    <p:sldId id="271" r:id="rId4"/>
    <p:sldId id="272" r:id="rId5"/>
    <p:sldId id="274" r:id="rId6"/>
    <p:sldId id="275" r:id="rId7"/>
    <p:sldId id="259" r:id="rId8"/>
    <p:sldId id="319" r:id="rId9"/>
    <p:sldId id="284" r:id="rId10"/>
    <p:sldId id="263" r:id="rId11"/>
    <p:sldId id="283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277" r:id="rId47"/>
    <p:sldId id="320" r:id="rId48"/>
    <p:sldId id="276" r:id="rId49"/>
    <p:sldId id="278" r:id="rId50"/>
    <p:sldId id="280" r:id="rId51"/>
    <p:sldId id="279" r:id="rId52"/>
    <p:sldId id="282" r:id="rId53"/>
    <p:sldId id="270" r:id="rId54"/>
    <p:sldId id="269" r:id="rId5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1B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02" y="-738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C20A4-293A-437B-B61B-61561523C621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E255-8D1C-40EA-89B8-498824CD5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3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money in the other</a:t>
            </a:r>
            <a:r>
              <a:rPr lang="en-US" baseline="0" dirty="0" smtClean="0"/>
              <a:t> categories is always lost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E255-8D1C-40EA-89B8-498824CD58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0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F4B-F0F4-4433-A954-5A90E0FF3C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F22E-7CBD-42CE-A64F-CB3EDF35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3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F4B-F0F4-4433-A954-5A90E0FF3C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F22E-7CBD-42CE-A64F-CB3EDF35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F4B-F0F4-4433-A954-5A90E0FF3C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F22E-7CBD-42CE-A64F-CB3EDF35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6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F4B-F0F4-4433-A954-5A90E0FF3C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F22E-7CBD-42CE-A64F-CB3EDF35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8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F4B-F0F4-4433-A954-5A90E0FF3C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F22E-7CBD-42CE-A64F-CB3EDF35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5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F4B-F0F4-4433-A954-5A90E0FF3C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F22E-7CBD-42CE-A64F-CB3EDF35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2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F4B-F0F4-4433-A954-5A90E0FF3C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F22E-7CBD-42CE-A64F-CB3EDF35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9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F4B-F0F4-4433-A954-5A90E0FF3C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F22E-7CBD-42CE-A64F-CB3EDF35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4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F4B-F0F4-4433-A954-5A90E0FF3C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F22E-7CBD-42CE-A64F-CB3EDF35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6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F4B-F0F4-4433-A954-5A90E0FF3C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F22E-7CBD-42CE-A64F-CB3EDF35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4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CF4B-F0F4-4433-A954-5A90E0FF3C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F22E-7CBD-42CE-A64F-CB3EDF35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9CF4B-F0F4-4433-A954-5A90E0FF3CD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CF22E-7CBD-42CE-A64F-CB3EDF35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2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slide" Target="slide5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7.xml"/><Relationship Id="rId10" Type="http://schemas.openxmlformats.org/officeDocument/2006/relationships/slide" Target="slide2.xml"/><Relationship Id="rId4" Type="http://schemas.openxmlformats.org/officeDocument/2006/relationships/image" Target="../media/image15.jpg"/><Relationship Id="rId9" Type="http://schemas.openxmlformats.org/officeDocument/2006/relationships/slide" Target="slide5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7.xml"/><Relationship Id="rId10" Type="http://schemas.openxmlformats.org/officeDocument/2006/relationships/slide" Target="slide2.xml"/><Relationship Id="rId4" Type="http://schemas.openxmlformats.org/officeDocument/2006/relationships/image" Target="../media/image17.jpg"/><Relationship Id="rId9" Type="http://schemas.openxmlformats.org/officeDocument/2006/relationships/slide" Target="slide5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7.xml"/><Relationship Id="rId10" Type="http://schemas.openxmlformats.org/officeDocument/2006/relationships/slide" Target="slide2.xml"/><Relationship Id="rId4" Type="http://schemas.openxmlformats.org/officeDocument/2006/relationships/image" Target="../media/image17.jpg"/><Relationship Id="rId9" Type="http://schemas.openxmlformats.org/officeDocument/2006/relationships/slide" Target="slide5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54.xml"/><Relationship Id="rId3" Type="http://schemas.openxmlformats.org/officeDocument/2006/relationships/slide" Target="slide7.xml"/><Relationship Id="rId7" Type="http://schemas.microsoft.com/office/2007/relationships/hdphoto" Target="../media/hdphoto1.wdp"/><Relationship Id="rId12" Type="http://schemas.openxmlformats.org/officeDocument/2006/relationships/slide" Target="slide5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hyperlink" Target="http://project-ukko.net/" TargetMode="External"/><Relationship Id="rId15" Type="http://schemas.openxmlformats.org/officeDocument/2006/relationships/slide" Target="slide3.xml"/><Relationship Id="rId10" Type="http://schemas.openxmlformats.org/officeDocument/2006/relationships/image" Target="../media/image6.png"/><Relationship Id="rId4" Type="http://schemas.openxmlformats.org/officeDocument/2006/relationships/slide" Target="slide51.xml"/><Relationship Id="rId9" Type="http://schemas.openxmlformats.org/officeDocument/2006/relationships/slide" Target="slide52.xml"/><Relationship Id="rId1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7.xm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4.xml"/><Relationship Id="rId5" Type="http://schemas.openxmlformats.org/officeDocument/2006/relationships/slide" Target="slide52.xml"/><Relationship Id="rId10" Type="http://schemas.openxmlformats.org/officeDocument/2006/relationships/image" Target="../media/image7.png"/><Relationship Id="rId4" Type="http://schemas.openxmlformats.org/officeDocument/2006/relationships/slide" Target="slide51.xml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11" Type="http://schemas.openxmlformats.org/officeDocument/2006/relationships/image" Target="../media/image8.png"/><Relationship Id="rId5" Type="http://schemas.openxmlformats.org/officeDocument/2006/relationships/slide" Target="slide51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" Target="slide7.xml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" Target="slide5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7.xml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" Target="slide5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9.xml"/><Relationship Id="rId4" Type="http://schemas.openxmlformats.org/officeDocument/2006/relationships/slide" Target="slide7.xml"/><Relationship Id="rId9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48.xm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62.png"/><Relationship Id="rId10" Type="http://schemas.openxmlformats.org/officeDocument/2006/relationships/slide" Target="slide2.xml"/><Relationship Id="rId4" Type="http://schemas.openxmlformats.org/officeDocument/2006/relationships/slide" Target="slide50.xml"/><Relationship Id="rId9" Type="http://schemas.openxmlformats.org/officeDocument/2006/relationships/slide" Target="slide5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11" Type="http://schemas.openxmlformats.org/officeDocument/2006/relationships/slide" Target="slide6.xml"/><Relationship Id="rId5" Type="http://schemas.openxmlformats.org/officeDocument/2006/relationships/slide" Target="slide51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slide" Target="slide7.xml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1.xml"/><Relationship Id="rId5" Type="http://schemas.openxmlformats.org/officeDocument/2006/relationships/slide" Target="slide7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3.jpeg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53.xml"/><Relationship Id="rId5" Type="http://schemas.openxmlformats.org/officeDocument/2006/relationships/slide" Target="slide3.xml"/><Relationship Id="rId10" Type="http://schemas.openxmlformats.org/officeDocument/2006/relationships/slide" Target="slide51.xml"/><Relationship Id="rId4" Type="http://schemas.openxmlformats.org/officeDocument/2006/relationships/slide" Target="slide52.xml"/><Relationship Id="rId9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slide" Target="slide51.xml"/><Relationship Id="rId12" Type="http://schemas.openxmlformats.org/officeDocument/2006/relationships/slide" Target="slide3.xml"/><Relationship Id="rId2" Type="http://schemas.openxmlformats.org/officeDocument/2006/relationships/image" Target="../media/image63.jpeg"/><Relationship Id="rId16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52.xml"/><Relationship Id="rId5" Type="http://schemas.openxmlformats.org/officeDocument/2006/relationships/hyperlink" Target="http://resilience.euporias.eu/" TargetMode="External"/><Relationship Id="rId15" Type="http://schemas.openxmlformats.org/officeDocument/2006/relationships/slide" Target="slide2.xml"/><Relationship Id="rId10" Type="http://schemas.openxmlformats.org/officeDocument/2006/relationships/image" Target="../media/image66.jpeg"/><Relationship Id="rId4" Type="http://schemas.openxmlformats.org/officeDocument/2006/relationships/hyperlink" Target="project-ukko.net" TargetMode="External"/><Relationship Id="rId9" Type="http://schemas.openxmlformats.org/officeDocument/2006/relationships/image" Target="../media/image65.jpeg"/><Relationship Id="rId1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3.jpe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1.xml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microsoft.com/office/2007/relationships/hdphoto" Target="../media/hdphoto1.wdp"/><Relationship Id="rId18" Type="http://schemas.openxmlformats.org/officeDocument/2006/relationships/image" Target="../media/image19.jpe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4.png"/><Relationship Id="rId17" Type="http://schemas.openxmlformats.org/officeDocument/2006/relationships/image" Target="../media/image18.jpeg"/><Relationship Id="rId2" Type="http://schemas.openxmlformats.org/officeDocument/2006/relationships/image" Target="../media/image2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3.xml"/><Relationship Id="rId5" Type="http://schemas.openxmlformats.org/officeDocument/2006/relationships/image" Target="../media/image13.png"/><Relationship Id="rId15" Type="http://schemas.openxmlformats.org/officeDocument/2006/relationships/image" Target="../media/image16.jpeg"/><Relationship Id="rId10" Type="http://schemas.openxmlformats.org/officeDocument/2006/relationships/slide" Target="slide52.xml"/><Relationship Id="rId4" Type="http://schemas.openxmlformats.org/officeDocument/2006/relationships/image" Target="../media/image12.png"/><Relationship Id="rId9" Type="http://schemas.openxmlformats.org/officeDocument/2006/relationships/slide" Target="slide51.xml"/><Relationship Id="rId1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9" Type="http://schemas.openxmlformats.org/officeDocument/2006/relationships/slide" Target="slide42.xml"/><Relationship Id="rId3" Type="http://schemas.openxmlformats.org/officeDocument/2006/relationships/image" Target="../media/image2.png"/><Relationship Id="rId21" Type="http://schemas.openxmlformats.org/officeDocument/2006/relationships/slide" Target="slide24.xml"/><Relationship Id="rId34" Type="http://schemas.openxmlformats.org/officeDocument/2006/relationships/slide" Target="slide37.xml"/><Relationship Id="rId42" Type="http://schemas.openxmlformats.org/officeDocument/2006/relationships/slide" Target="slide45.xml"/><Relationship Id="rId47" Type="http://schemas.openxmlformats.org/officeDocument/2006/relationships/slide" Target="slide51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33" Type="http://schemas.openxmlformats.org/officeDocument/2006/relationships/slide" Target="slide36.xml"/><Relationship Id="rId38" Type="http://schemas.openxmlformats.org/officeDocument/2006/relationships/slide" Target="slide41.xml"/><Relationship Id="rId46" Type="http://schemas.microsoft.com/office/2007/relationships/hdphoto" Target="../media/hdphoto1.wdp"/><Relationship Id="rId2" Type="http://schemas.openxmlformats.org/officeDocument/2006/relationships/image" Target="../media/image20.png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29" Type="http://schemas.openxmlformats.org/officeDocument/2006/relationships/slide" Target="slide32.xml"/><Relationship Id="rId41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32" Type="http://schemas.openxmlformats.org/officeDocument/2006/relationships/slide" Target="slide35.xml"/><Relationship Id="rId37" Type="http://schemas.openxmlformats.org/officeDocument/2006/relationships/slide" Target="slide40.xml"/><Relationship Id="rId40" Type="http://schemas.openxmlformats.org/officeDocument/2006/relationships/slide" Target="slide43.xml"/><Relationship Id="rId45" Type="http://schemas.openxmlformats.org/officeDocument/2006/relationships/image" Target="../media/image4.png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28" Type="http://schemas.openxmlformats.org/officeDocument/2006/relationships/slide" Target="slide31.xml"/><Relationship Id="rId36" Type="http://schemas.openxmlformats.org/officeDocument/2006/relationships/slide" Target="slide39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31" Type="http://schemas.openxmlformats.org/officeDocument/2006/relationships/slide" Target="slide34.xml"/><Relationship Id="rId44" Type="http://schemas.openxmlformats.org/officeDocument/2006/relationships/slide" Target="slide7.xml"/><Relationship Id="rId4" Type="http://schemas.openxmlformats.org/officeDocument/2006/relationships/slide" Target="slide48.xml"/><Relationship Id="rId9" Type="http://schemas.openxmlformats.org/officeDocument/2006/relationships/slide" Target="slide12.xml"/><Relationship Id="rId14" Type="http://schemas.openxmlformats.org/officeDocument/2006/relationships/slide" Target="slide16.xml"/><Relationship Id="rId22" Type="http://schemas.openxmlformats.org/officeDocument/2006/relationships/slide" Target="slide25.xml"/><Relationship Id="rId27" Type="http://schemas.openxmlformats.org/officeDocument/2006/relationships/slide" Target="slide30.xml"/><Relationship Id="rId30" Type="http://schemas.openxmlformats.org/officeDocument/2006/relationships/slide" Target="slide33.xml"/><Relationship Id="rId35" Type="http://schemas.openxmlformats.org/officeDocument/2006/relationships/slide" Target="slide38.xml"/><Relationship Id="rId43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41.xml"/><Relationship Id="rId18" Type="http://schemas.openxmlformats.org/officeDocument/2006/relationships/slide" Target="slide27.xml"/><Relationship Id="rId26" Type="http://schemas.openxmlformats.org/officeDocument/2006/relationships/slide" Target="slide14.xml"/><Relationship Id="rId39" Type="http://schemas.openxmlformats.org/officeDocument/2006/relationships/slide" Target="slide29.xml"/><Relationship Id="rId3" Type="http://schemas.openxmlformats.org/officeDocument/2006/relationships/slide" Target="slide7.xml"/><Relationship Id="rId21" Type="http://schemas.openxmlformats.org/officeDocument/2006/relationships/slide" Target="slide32.xml"/><Relationship Id="rId34" Type="http://schemas.openxmlformats.org/officeDocument/2006/relationships/slide" Target="slide18.xml"/><Relationship Id="rId42" Type="http://schemas.openxmlformats.org/officeDocument/2006/relationships/slide" Target="slide43.xml"/><Relationship Id="rId7" Type="http://schemas.openxmlformats.org/officeDocument/2006/relationships/slide" Target="slide51.xml"/><Relationship Id="rId12" Type="http://schemas.openxmlformats.org/officeDocument/2006/relationships/slide" Target="slide13.xml"/><Relationship Id="rId17" Type="http://schemas.openxmlformats.org/officeDocument/2006/relationships/slide" Target="slide19.xml"/><Relationship Id="rId25" Type="http://schemas.openxmlformats.org/officeDocument/2006/relationships/slide" Target="slide39.xml"/><Relationship Id="rId33" Type="http://schemas.openxmlformats.org/officeDocument/2006/relationships/slide" Target="slide42.xml"/><Relationship Id="rId38" Type="http://schemas.openxmlformats.org/officeDocument/2006/relationships/slide" Target="slide34.xml"/><Relationship Id="rId2" Type="http://schemas.openxmlformats.org/officeDocument/2006/relationships/image" Target="../media/image2.png"/><Relationship Id="rId16" Type="http://schemas.openxmlformats.org/officeDocument/2006/relationships/slide" Target="slide23.xml"/><Relationship Id="rId20" Type="http://schemas.openxmlformats.org/officeDocument/2006/relationships/slide" Target="slide17.xml"/><Relationship Id="rId29" Type="http://schemas.openxmlformats.org/officeDocument/2006/relationships/slide" Target="slide40.xml"/><Relationship Id="rId41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44.xml"/><Relationship Id="rId24" Type="http://schemas.openxmlformats.org/officeDocument/2006/relationships/slide" Target="slide37.xml"/><Relationship Id="rId32" Type="http://schemas.openxmlformats.org/officeDocument/2006/relationships/slide" Target="slide24.xml"/><Relationship Id="rId37" Type="http://schemas.openxmlformats.org/officeDocument/2006/relationships/slide" Target="slide26.xml"/><Relationship Id="rId40" Type="http://schemas.openxmlformats.org/officeDocument/2006/relationships/slide" Target="slide16.xml"/><Relationship Id="rId45" Type="http://schemas.openxmlformats.org/officeDocument/2006/relationships/slide" Target="slide2.xml"/><Relationship Id="rId5" Type="http://schemas.openxmlformats.org/officeDocument/2006/relationships/image" Target="../media/image4.png"/><Relationship Id="rId15" Type="http://schemas.openxmlformats.org/officeDocument/2006/relationships/slide" Target="slide28.xml"/><Relationship Id="rId23" Type="http://schemas.openxmlformats.org/officeDocument/2006/relationships/slide" Target="slide36.xml"/><Relationship Id="rId28" Type="http://schemas.openxmlformats.org/officeDocument/2006/relationships/slide" Target="slide21.xml"/><Relationship Id="rId36" Type="http://schemas.openxmlformats.org/officeDocument/2006/relationships/slide" Target="slide38.xml"/><Relationship Id="rId10" Type="http://schemas.openxmlformats.org/officeDocument/2006/relationships/slide" Target="slide12.xml"/><Relationship Id="rId19" Type="http://schemas.openxmlformats.org/officeDocument/2006/relationships/slide" Target="slide33.xml"/><Relationship Id="rId31" Type="http://schemas.openxmlformats.org/officeDocument/2006/relationships/slide" Target="slide45.xml"/><Relationship Id="rId44" Type="http://schemas.openxmlformats.org/officeDocument/2006/relationships/slide" Target="slide22.xml"/><Relationship Id="rId4" Type="http://schemas.openxmlformats.org/officeDocument/2006/relationships/slide" Target="slide46.xml"/><Relationship Id="rId9" Type="http://schemas.openxmlformats.org/officeDocument/2006/relationships/slide" Target="slide15.xml"/><Relationship Id="rId14" Type="http://schemas.openxmlformats.org/officeDocument/2006/relationships/slide" Target="slide20.xml"/><Relationship Id="rId22" Type="http://schemas.openxmlformats.org/officeDocument/2006/relationships/slide" Target="slide10.xml"/><Relationship Id="rId27" Type="http://schemas.openxmlformats.org/officeDocument/2006/relationships/slide" Target="slide31.xml"/><Relationship Id="rId30" Type="http://schemas.openxmlformats.org/officeDocument/2006/relationships/slide" Target="slide25.xml"/><Relationship Id="rId35" Type="http://schemas.openxmlformats.org/officeDocument/2006/relationships/slide" Target="slide30.xml"/><Relationship Id="rId43" Type="http://schemas.openxmlformats.org/officeDocument/2006/relationships/slide" Target="slide3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7.xml"/><Relationship Id="rId10" Type="http://schemas.openxmlformats.org/officeDocument/2006/relationships/slide" Target="slide2.xml"/><Relationship Id="rId4" Type="http://schemas.openxmlformats.org/officeDocument/2006/relationships/image" Target="../media/image17.jpg"/><Relationship Id="rId9" Type="http://schemas.openxmlformats.org/officeDocument/2006/relationships/slide" Target="slide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1BC2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450"/>
            <a:ext cx="4603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61" y="366712"/>
            <a:ext cx="101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348880"/>
            <a:ext cx="9142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Weather </a:t>
            </a:r>
            <a:r>
              <a:rPr lang="en-US" altLang="es-ES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Roulette: assessing the economic value of seasonal wind speed predictions</a:t>
            </a:r>
            <a:endParaRPr lang="en-US" altLang="es-ES" sz="2800" b="1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3701931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Isadora </a:t>
            </a:r>
            <a:r>
              <a:rPr lang="en-US" dirty="0" err="1">
                <a:solidFill>
                  <a:schemeClr val="bg1"/>
                </a:solidFill>
              </a:rPr>
              <a:t>Christel</a:t>
            </a:r>
            <a:r>
              <a:rPr lang="en-US" dirty="0">
                <a:solidFill>
                  <a:schemeClr val="bg1"/>
                </a:solidFill>
              </a:rPr>
              <a:t> (1), Nicola </a:t>
            </a:r>
            <a:r>
              <a:rPr lang="en-US" dirty="0" err="1">
                <a:solidFill>
                  <a:schemeClr val="bg1"/>
                </a:solidFill>
              </a:rPr>
              <a:t>Cortesi</a:t>
            </a:r>
            <a:r>
              <a:rPr lang="en-US" dirty="0">
                <a:solidFill>
                  <a:schemeClr val="bg1"/>
                </a:solidFill>
              </a:rPr>
              <a:t> (1), Veronica </a:t>
            </a:r>
            <a:r>
              <a:rPr lang="en-US" dirty="0" err="1" smtClean="0">
                <a:solidFill>
                  <a:schemeClr val="bg1"/>
                </a:solidFill>
              </a:rPr>
              <a:t>Torralba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(1), Albert </a:t>
            </a:r>
            <a:r>
              <a:rPr lang="en-US" dirty="0" err="1" smtClean="0">
                <a:solidFill>
                  <a:schemeClr val="bg1"/>
                </a:solidFill>
              </a:rPr>
              <a:t>Soret</a:t>
            </a:r>
            <a:r>
              <a:rPr lang="en-US" dirty="0" smtClean="0">
                <a:solidFill>
                  <a:schemeClr val="bg1"/>
                </a:solidFill>
              </a:rPr>
              <a:t> (1</a:t>
            </a:r>
            <a:r>
              <a:rPr lang="en-US" dirty="0">
                <a:solidFill>
                  <a:schemeClr val="bg1"/>
                </a:solidFill>
              </a:rPr>
              <a:t>), </a:t>
            </a:r>
            <a:r>
              <a:rPr lang="en-US" dirty="0" err="1" smtClean="0">
                <a:solidFill>
                  <a:schemeClr val="bg1"/>
                </a:solidFill>
              </a:rPr>
              <a:t>Nube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Gonzalez-Reviriego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(1,2), Francisco Doblas-Reyes (1,2,3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(1) Barcelona Supercomputing Center (BSC), Barcelona, Spain (isadora.jimenez@bsc.es), (2) Catalan Institute of Climate</a:t>
            </a:r>
          </a:p>
          <a:p>
            <a:r>
              <a:rPr lang="en-US" dirty="0">
                <a:solidFill>
                  <a:schemeClr val="bg1"/>
                </a:solidFill>
              </a:rPr>
              <a:t>Sciences (IC3), Barcelona, Spain, (3) </a:t>
            </a:r>
            <a:r>
              <a:rPr lang="en-US" dirty="0" err="1">
                <a:solidFill>
                  <a:schemeClr val="bg1"/>
                </a:solidFill>
              </a:rPr>
              <a:t>Institució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Catalana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Recerca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Estudis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Avançats</a:t>
            </a:r>
            <a:r>
              <a:rPr lang="en-US" dirty="0">
                <a:solidFill>
                  <a:schemeClr val="bg1"/>
                </a:solidFill>
              </a:rPr>
              <a:t> (ICREA), Barcelona, Spain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0791" y="6488668"/>
            <a:ext cx="602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EGU General Assembly 2016  (Wien, Austria, 18-22 April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8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" y="1124744"/>
            <a:ext cx="5203631" cy="51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0.12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1.079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7.9%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123€ returned after 33 runs</a:t>
            </a: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5" r="4890" b="8627"/>
          <a:stretch/>
        </p:blipFill>
        <p:spPr>
          <a:xfrm>
            <a:off x="5828104" y="4797152"/>
            <a:ext cx="2441775" cy="1232230"/>
          </a:xfrm>
          <a:prstGeom prst="rect">
            <a:avLst/>
          </a:prstGeom>
        </p:spPr>
      </p:pic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9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20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60" cy="51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-0.09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0.924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-7.6%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70 cents returned after 33 runs</a:t>
            </a:r>
          </a:p>
        </p:txBody>
      </p:sp>
      <p:pic>
        <p:nvPicPr>
          <p:cNvPr id="2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86555" y="4653136"/>
            <a:ext cx="1655400" cy="1442467"/>
          </a:xfrm>
          <a:prstGeom prst="rect">
            <a:avLst/>
          </a:prstGeom>
        </p:spPr>
      </p:pic>
      <p:sp>
        <p:nvSpPr>
          <p:cNvPr id="22" name="TextBox 13">
            <a:hlinkClick r:id="rId5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3" name="TextBox 14">
            <a:hlinkClick r:id="rId6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5" name="Rounded Rectangle 12">
            <a:hlinkClick r:id="rId5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6" name="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7" name="Rounded Rectangle 12">
            <a:hlinkClick r:id="rId9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21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60" cy="51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0.35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1.32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32%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95 667€ returned after 33 runs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/>
          <a:stretch/>
        </p:blipFill>
        <p:spPr>
          <a:xfrm>
            <a:off x="6035377" y="4653136"/>
            <a:ext cx="2285099" cy="1776655"/>
          </a:xfrm>
          <a:prstGeom prst="rect">
            <a:avLst/>
          </a:prstGeom>
        </p:spPr>
      </p:pic>
      <p:sp>
        <p:nvSpPr>
          <p:cNvPr id="23" name="TextBox 13">
            <a:hlinkClick r:id="rId5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4" name="TextBox 14">
            <a:hlinkClick r:id="rId6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6" name="Rounded Rectangle 12">
            <a:hlinkClick r:id="rId5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7" name="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8" name="Rounded Rectangle 12">
            <a:hlinkClick r:id="rId9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20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3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9" cy="51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0.29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1.232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23.2%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9 657€ returned after 33 runs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/>
          <a:stretch/>
        </p:blipFill>
        <p:spPr>
          <a:xfrm>
            <a:off x="6035377" y="4653136"/>
            <a:ext cx="2285099" cy="1776655"/>
          </a:xfrm>
          <a:prstGeom prst="rect">
            <a:avLst/>
          </a:prstGeom>
        </p:spPr>
      </p:pic>
      <p:sp>
        <p:nvSpPr>
          <p:cNvPr id="20" name="TextBox 13">
            <a:hlinkClick r:id="rId5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2" name="TextBox 14">
            <a:hlinkClick r:id="rId6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4" name="Rounded Rectangle 12">
            <a:hlinkClick r:id="rId5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5" name="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6" name="Rounded Rectangle 12">
            <a:hlinkClick r:id="rId9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9" cy="519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0.08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1.024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2.4%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22€ returned after 33 runs</a:t>
            </a:r>
          </a:p>
        </p:txBody>
      </p:sp>
      <p:sp>
        <p:nvSpPr>
          <p:cNvPr id="22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3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5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6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7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8" name="Picture 2" descr="http://thumbs.dreamstime.com/z/ten-twenty-euros-white-background-4946256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14033"/>
          <a:stretch/>
        </p:blipFill>
        <p:spPr bwMode="auto">
          <a:xfrm>
            <a:off x="6084168" y="4648200"/>
            <a:ext cx="2138839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5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8" cy="519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1.005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0.5%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1.8€ returned after 33 runs</a:t>
            </a:r>
          </a:p>
        </p:txBody>
      </p:sp>
      <p:sp>
        <p:nvSpPr>
          <p:cNvPr id="21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2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4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5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6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3076" name="Picture 4" descr="https://image.freepik.com/foto-gratis/monedas-blanco_19-1364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55" y="4653136"/>
            <a:ext cx="1900344" cy="12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8" cy="519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0.01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0.912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-8.8%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50 cent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6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2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7" cy="519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0.13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1.059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5.9%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66.8€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30" name="Picture 2" descr="http://thumbs.dreamstime.com/z/ten-twenty-euros-white-background-4946256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14033"/>
          <a:stretch/>
        </p:blipFill>
        <p:spPr bwMode="auto">
          <a:xfrm>
            <a:off x="6084168" y="4648200"/>
            <a:ext cx="2138839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7" cy="519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0.03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0.958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-4.2%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2.4€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8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6" cy="519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-0.01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0.956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-4.4%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2.3€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12">
            <a:hlinkClick r:id="rId3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sp>
        <p:nvSpPr>
          <p:cNvPr id="29" name="Rounded Rectangle 12">
            <a:hlinkClick r:id="rId4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2" name="Right Arrow Callout 1"/>
          <p:cNvSpPr/>
          <p:nvPr/>
        </p:nvSpPr>
        <p:spPr>
          <a:xfrm>
            <a:off x="323528" y="1081486"/>
            <a:ext cx="3384376" cy="118813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59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3300"/>
                </a:solidFill>
              </a:rPr>
              <a:t>Wind industry currently uses </a:t>
            </a:r>
            <a:r>
              <a:rPr lang="en-US" b="1" dirty="0" smtClean="0">
                <a:solidFill>
                  <a:srgbClr val="003300"/>
                </a:solidFill>
              </a:rPr>
              <a:t>climatology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for resource assessments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3995936" y="1088740"/>
            <a:ext cx="4891572" cy="1764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690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</a:rPr>
              <a:t>Semi-operational prototype that provides wind speed seasonal predictions</a:t>
            </a:r>
          </a:p>
          <a:p>
            <a:pPr algn="ctr"/>
            <a:r>
              <a:rPr lang="en-US" dirty="0">
                <a:solidFill>
                  <a:srgbClr val="003300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rgbClr val="003300"/>
                </a:solidFill>
                <a:hlinkClick r:id="rId5"/>
              </a:rPr>
              <a:t>project-ukko.net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7831" y="2708920"/>
            <a:ext cx="6390554" cy="895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How do we engage wind industry users to consider using seasonal predictions besides climatology?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25" name="Down Arrow Callout 24"/>
          <p:cNvSpPr/>
          <p:nvPr/>
        </p:nvSpPr>
        <p:spPr>
          <a:xfrm>
            <a:off x="323528" y="3748058"/>
            <a:ext cx="8563980" cy="977086"/>
          </a:xfrm>
          <a:prstGeom prst="downArrowCallout">
            <a:avLst>
              <a:gd name="adj1" fmla="val 876482"/>
              <a:gd name="adj2" fmla="val 720794"/>
              <a:gd name="adj3" fmla="val 25000"/>
              <a:gd name="adj4" fmla="val 75000"/>
            </a:avLst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Demonstrating the </a:t>
            </a:r>
            <a:r>
              <a:rPr lang="en-US" b="1" dirty="0" smtClean="0"/>
              <a:t>VALUE</a:t>
            </a:r>
            <a:r>
              <a:rPr lang="en-US" dirty="0" smtClean="0"/>
              <a:t> of probabilistic predictions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economic terms</a:t>
            </a:r>
            <a:endParaRPr lang="en-US" dirty="0"/>
          </a:p>
        </p:txBody>
      </p:sp>
      <p:sp>
        <p:nvSpPr>
          <p:cNvPr id="30" name="Right Arrow Callout 29"/>
          <p:cNvSpPr/>
          <p:nvPr/>
        </p:nvSpPr>
        <p:spPr>
          <a:xfrm>
            <a:off x="326579" y="5260615"/>
            <a:ext cx="5253533" cy="14041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39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</a:rPr>
              <a:t>We use the </a:t>
            </a:r>
            <a:r>
              <a:rPr lang="en-US" b="1" dirty="0" smtClean="0">
                <a:solidFill>
                  <a:srgbClr val="003300"/>
                </a:solidFill>
              </a:rPr>
              <a:t>Weather roulette </a:t>
            </a:r>
            <a:r>
              <a:rPr lang="en-US" dirty="0" smtClean="0">
                <a:solidFill>
                  <a:srgbClr val="003300"/>
                </a:solidFill>
              </a:rPr>
              <a:t>framework to show how climate predictions outperform the climatology in skillful areas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48011" y="5265204"/>
            <a:ext cx="3139497" cy="14041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</a:rPr>
              <a:t>It has been designed as a game that you can play in the interactive screen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750186"/>
            <a:ext cx="2689697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USERS NEED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95936" y="766947"/>
            <a:ext cx="4891572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CLIMATE SERVICE</a:t>
            </a:r>
          </a:p>
        </p:txBody>
      </p:sp>
      <p:pic>
        <p:nvPicPr>
          <p:cNvPr id="16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6579" y="4922061"/>
            <a:ext cx="4600128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48606" y="4926650"/>
            <a:ext cx="3138902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LET’S PLAY!</a:t>
            </a:r>
          </a:p>
        </p:txBody>
      </p:sp>
      <p:grpSp>
        <p:nvGrpSpPr>
          <p:cNvPr id="10" name="Group 9"/>
          <p:cNvGrpSpPr/>
          <p:nvPr/>
        </p:nvGrpSpPr>
        <p:grpSpPr>
          <a:xfrm rot="476844">
            <a:off x="7704336" y="1893025"/>
            <a:ext cx="1332656" cy="613194"/>
            <a:chOff x="9310952" y="2402323"/>
            <a:chExt cx="1332656" cy="613194"/>
          </a:xfrm>
        </p:grpSpPr>
        <p:sp>
          <p:nvSpPr>
            <p:cNvPr id="5" name="Rounded Rectangle 4"/>
            <p:cNvSpPr/>
            <p:nvPr/>
          </p:nvSpPr>
          <p:spPr>
            <a:xfrm>
              <a:off x="9310952" y="2564904"/>
              <a:ext cx="1332656" cy="2880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7740" y="2402323"/>
              <a:ext cx="1319080" cy="613194"/>
            </a:xfrm>
            <a:prstGeom prst="rect">
              <a:avLst/>
            </a:prstGeom>
          </p:spPr>
        </p:pic>
      </p:grpSp>
      <p:pic>
        <p:nvPicPr>
          <p:cNvPr id="1026" name="Picture 2" descr="https://image.freepik.com/free-icon/info-logo-in-a-circle_318-947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6422" y1="37540" x2="36422" y2="37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77" y="70343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image.freepik.com/free-icon/info-logo-in-a-circle_318-947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6422" y1="37540" x2="36422" y2="37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310" y="72020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image.freepik.com/free-icon/info-logo-in-a-circle_318-947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6422" y1="37540" x2="36422" y2="37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460" y="3748058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12">
            <a:hlinkClick r:id="rId14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0" name="Picture 2" descr="https://image.freepik.com/free-icon/info-logo-in-a-circle_318-94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6422" y1="37540" x2="36422" y2="37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310" y="4879903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image.freepik.com/free-icon/info-logo-in-a-circle_318-947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6422" y1="37540" x2="36422" y2="37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59" y="487531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6" cy="519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0.23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1.173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17.3%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1944€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/>
          <a:stretch/>
        </p:blipFill>
        <p:spPr>
          <a:xfrm>
            <a:off x="6035377" y="4846652"/>
            <a:ext cx="2285099" cy="1776655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5" cy="519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0.06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1.035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3.5%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31.5€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" descr="http://thumbs.dreamstime.com/z/ten-twenty-euros-white-background-4946256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14033"/>
          <a:stretch/>
        </p:blipFill>
        <p:spPr bwMode="auto">
          <a:xfrm>
            <a:off x="6084168" y="4648200"/>
            <a:ext cx="2138839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7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5" cy="519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-0.12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0.892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-10.8%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20 cents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4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4" cy="519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0.22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1.164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16.4%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1499 €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/>
          <a:stretch/>
        </p:blipFill>
        <p:spPr>
          <a:xfrm>
            <a:off x="6035377" y="4846652"/>
            <a:ext cx="2285099" cy="1776655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4" cy="519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0.03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1.031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3.1%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27€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" descr="http://thumbs.dreamstime.com/z/ten-twenty-euros-white-background-4946256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14033"/>
          <a:stretch/>
        </p:blipFill>
        <p:spPr bwMode="auto">
          <a:xfrm>
            <a:off x="6084168" y="4648200"/>
            <a:ext cx="2138839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7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3" cy="519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0.06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0.976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-2.4%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4.4€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0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3" cy="519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-0.07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0.913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-8.7%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50 cents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2" cy="519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0.18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1.086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8.6%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150€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5" r="4890" b="8627"/>
          <a:stretch/>
        </p:blipFill>
        <p:spPr>
          <a:xfrm>
            <a:off x="5828104" y="4797152"/>
            <a:ext cx="2441775" cy="1232230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2" cy="519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-0.01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0.966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-3.4%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3.1€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2" cy="519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-0.08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0.916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-8.4%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60cent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2">
            <a:hlinkClick r:id="rId3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sp>
        <p:nvSpPr>
          <p:cNvPr id="21" name="Rounded Rectangle 12">
            <a:hlinkClick r:id="rId4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5829644" y="1131067"/>
            <a:ext cx="324036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 needs &amp; seasonal pred.</a:t>
            </a:r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5829644" y="1561926"/>
            <a:ext cx="324036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Weather Roulette information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34" name="Rounded Rectangle 12">
            <a:hlinkClick r:id="rId9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028">
            <a:off x="4414994" y="2956446"/>
            <a:ext cx="4289347" cy="328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3528" y="1069312"/>
            <a:ext cx="4248472" cy="3943864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Weather Roulette framework is based on </a:t>
            </a:r>
            <a:r>
              <a:rPr lang="en-US" dirty="0" err="1" smtClean="0">
                <a:latin typeface="Arial Narrow" panose="020B0606020202030204" pitchFamily="34" charset="0"/>
              </a:rPr>
              <a:t>Hagedorn</a:t>
            </a:r>
            <a:r>
              <a:rPr lang="en-US" dirty="0" smtClean="0">
                <a:latin typeface="Arial Narrow" panose="020B0606020202030204" pitchFamily="34" charset="0"/>
              </a:rPr>
              <a:t> &amp; Smith 2009.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Decision makers are not  necessarily familiar with statistical techniques used for the calculation of skill scores in climate predictions, whereas economic and financial knowledge is widespread in the corporate world.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Weather roulette translates skill scores into commonplace concepts as interest ratios or return of investment.</a:t>
            </a:r>
          </a:p>
        </p:txBody>
      </p:sp>
      <p:sp>
        <p:nvSpPr>
          <p:cNvPr id="17" name="Pentagon 16">
            <a:hlinkClick r:id="rId11" action="ppaction://hlinksldjump"/>
          </p:cNvPr>
          <p:cNvSpPr/>
          <p:nvPr/>
        </p:nvSpPr>
        <p:spPr>
          <a:xfrm>
            <a:off x="8112525" y="6338711"/>
            <a:ext cx="832739" cy="322738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1" cy="519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-0.06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0.910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-9%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50 cent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1" cy="519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-0.05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0.952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-4.8%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1.9€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7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0" cy="519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-0.03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0.985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-1.5%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6€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50" cy="519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1839158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-0.02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0.967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-3.3%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3.3€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49" cy="519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1839158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0.02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0.98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-2%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5.1€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49" cy="519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1839158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-0.10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0.859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-14.1%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10 cent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48" cy="519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1839158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-0.03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0.970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-3%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3.7€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1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48" cy="51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1839158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0.08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1.043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4.3%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39.6€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626" name="Picture 2" descr="http://thumbs.dreamstime.com/z/ten-twenty-euros-white-background-4946256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14033"/>
          <a:stretch/>
        </p:blipFill>
        <p:spPr bwMode="auto">
          <a:xfrm>
            <a:off x="6084168" y="4648200"/>
            <a:ext cx="2138839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1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47" cy="51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1839158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0.02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1.017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1.7%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17.4€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4" descr="https://image.freepik.com/foto-gratis/monedas-blanco_19-1364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55" y="4653136"/>
            <a:ext cx="1900344" cy="12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47" cy="519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1839158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-0.04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0.947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-5.3%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1.7€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sp>
        <p:nvSpPr>
          <p:cNvPr id="62" name="Rounded Rectangle 12">
            <a:hlinkClick r:id="rId5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hlinkClick r:id="rId6" action="ppaction://hlinksldjump"/>
          </p:cNvPr>
          <p:cNvSpPr txBox="1"/>
          <p:nvPr/>
        </p:nvSpPr>
        <p:spPr>
          <a:xfrm>
            <a:off x="5829644" y="1131067"/>
            <a:ext cx="324036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 needs &amp; seasonal pred.</a:t>
            </a:r>
          </a:p>
        </p:txBody>
      </p:sp>
      <p:sp>
        <p:nvSpPr>
          <p:cNvPr id="65" name="TextBox 64">
            <a:hlinkClick r:id="rId7" action="ppaction://hlinksldjump"/>
          </p:cNvPr>
          <p:cNvSpPr txBox="1"/>
          <p:nvPr/>
        </p:nvSpPr>
        <p:spPr>
          <a:xfrm>
            <a:off x="5829644" y="1561926"/>
            <a:ext cx="324036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Weather Roulette information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3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69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23528" y="877172"/>
            <a:ext cx="4536504" cy="212955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To assess the value of probabilistic prediction for wind energy users, seasonal wind speed predictions </a:t>
            </a:r>
            <a:r>
              <a:rPr lang="en-US" b="1" dirty="0" smtClean="0">
                <a:latin typeface="Arial Narrow" panose="020B0606020202030204" pitchFamily="34" charset="0"/>
              </a:rPr>
              <a:t>play against climatology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Climatology assumes a </a:t>
            </a:r>
            <a:r>
              <a:rPr lang="en-US" b="1" dirty="0">
                <a:latin typeface="Arial Narrow" panose="020B0606020202030204" pitchFamily="34" charset="0"/>
              </a:rPr>
              <a:t>fixed probability </a:t>
            </a:r>
            <a:r>
              <a:rPr lang="en-US" dirty="0">
                <a:latin typeface="Arial Narrow" panose="020B0606020202030204" pitchFamily="34" charset="0"/>
              </a:rPr>
              <a:t>to each category while climate predictions </a:t>
            </a:r>
            <a:r>
              <a:rPr lang="en-US" dirty="0" smtClean="0">
                <a:latin typeface="Arial Narrow" panose="020B0606020202030204" pitchFamily="34" charset="0"/>
              </a:rPr>
              <a:t>adjust </a:t>
            </a:r>
            <a:r>
              <a:rPr lang="en-US" dirty="0">
                <a:latin typeface="Arial Narrow" panose="020B0606020202030204" pitchFamily="34" charset="0"/>
              </a:rPr>
              <a:t>the category probabilities of the ‘climatology’ </a:t>
            </a:r>
            <a:r>
              <a:rPr lang="en-US" dirty="0" smtClean="0">
                <a:latin typeface="Arial Narrow" panose="020B0606020202030204" pitchFamily="34" charset="0"/>
              </a:rPr>
              <a:t>forecast.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13" y="3140832"/>
            <a:ext cx="2065577" cy="214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13" y="3135569"/>
            <a:ext cx="2079974" cy="215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4885" y="5281066"/>
            <a:ext cx="1316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00"/>
                </a:solidFill>
              </a:rPr>
              <a:t>Climatology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92080" y="2207890"/>
            <a:ext cx="3672408" cy="4411623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In the game, the user bets proportionally to the probabilities estimated in the seasonal forecast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(e.g. 52% of 10€ to below average winds = 5.2€ invested in the category)</a:t>
            </a: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The amount invested in the observed category is multiplied </a:t>
            </a:r>
            <a:r>
              <a:rPr lang="en-US" dirty="0">
                <a:latin typeface="Arial Narrow" panose="020B0606020202030204" pitchFamily="34" charset="0"/>
              </a:rPr>
              <a:t>by 3 (i.e. the inverse of the climatology probability)</a:t>
            </a: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If the observed category had a larger probability in the forecast than in climatology, then the user earns money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(e.g. 5.2€ x 3= 15.6€)</a:t>
            </a:r>
            <a:r>
              <a:rPr lang="en-US" dirty="0" smtClean="0">
                <a:latin typeface="Arial Narrow" panose="020B0606020202030204" pitchFamily="34" charset="0"/>
              </a:rPr>
              <a:t>. Otherwise, the user looses money.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725473" y="5234192"/>
            <a:ext cx="2134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RESILIENCE </a:t>
            </a:r>
          </a:p>
          <a:p>
            <a:pPr algn="ctr"/>
            <a:r>
              <a:rPr lang="en-US" b="1" dirty="0" smtClean="0">
                <a:solidFill>
                  <a:srgbClr val="003300"/>
                </a:solidFill>
              </a:rPr>
              <a:t>seasonal predictions</a:t>
            </a:r>
            <a:endParaRPr lang="en-US" b="1" dirty="0">
              <a:solidFill>
                <a:srgbClr val="0033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15816" y="5858783"/>
            <a:ext cx="2006520" cy="914618"/>
            <a:chOff x="3563888" y="1268760"/>
            <a:chExt cx="2006520" cy="914618"/>
          </a:xfrm>
        </p:grpSpPr>
        <p:grpSp>
          <p:nvGrpSpPr>
            <p:cNvPr id="86" name="19 Grupo"/>
            <p:cNvGrpSpPr/>
            <p:nvPr/>
          </p:nvGrpSpPr>
          <p:grpSpPr>
            <a:xfrm>
              <a:off x="3563888" y="1268760"/>
              <a:ext cx="2006520" cy="338554"/>
              <a:chOff x="4136190" y="634601"/>
              <a:chExt cx="2006520" cy="338554"/>
            </a:xfrm>
          </p:grpSpPr>
          <p:sp>
            <p:nvSpPr>
              <p:cNvPr id="87" name="20 CuadroTexto"/>
              <p:cNvSpPr txBox="1"/>
              <p:nvPr/>
            </p:nvSpPr>
            <p:spPr>
              <a:xfrm>
                <a:off x="4486526" y="634601"/>
                <a:ext cx="16561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600" dirty="0" err="1" smtClean="0">
                    <a:latin typeface="Arial Narrow" panose="020B0606020202030204" pitchFamily="34" charset="0"/>
                  </a:rPr>
                  <a:t>Above</a:t>
                </a:r>
                <a:r>
                  <a:rPr lang="es-ES_tradnl" sz="1600" dirty="0" smtClean="0">
                    <a:latin typeface="Arial Narrow" panose="020B0606020202030204" pitchFamily="34" charset="0"/>
                  </a:rPr>
                  <a:t> </a:t>
                </a:r>
                <a:r>
                  <a:rPr lang="es-ES_tradnl" sz="1600" dirty="0" err="1" smtClean="0">
                    <a:latin typeface="Arial Narrow" panose="020B0606020202030204" pitchFamily="34" charset="0"/>
                  </a:rPr>
                  <a:t>average</a:t>
                </a:r>
                <a:endParaRPr lang="es-ES_tradnl" sz="1600" dirty="0" smtClean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88" name="21 Rectángulo"/>
              <p:cNvSpPr/>
              <p:nvPr/>
            </p:nvSpPr>
            <p:spPr>
              <a:xfrm>
                <a:off x="4136190" y="711255"/>
                <a:ext cx="216024" cy="21602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9" name="24 Grupo"/>
            <p:cNvGrpSpPr/>
            <p:nvPr/>
          </p:nvGrpSpPr>
          <p:grpSpPr>
            <a:xfrm>
              <a:off x="3563888" y="1556792"/>
              <a:ext cx="2006520" cy="338554"/>
              <a:chOff x="4136190" y="1003933"/>
              <a:chExt cx="2006520" cy="338554"/>
            </a:xfrm>
          </p:grpSpPr>
          <p:sp>
            <p:nvSpPr>
              <p:cNvPr id="90" name="25 Rectángulo"/>
              <p:cNvSpPr/>
              <p:nvPr/>
            </p:nvSpPr>
            <p:spPr>
              <a:xfrm>
                <a:off x="4136190" y="1080587"/>
                <a:ext cx="216024" cy="21602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1" name="26 CuadroTexto"/>
              <p:cNvSpPr txBox="1"/>
              <p:nvPr/>
            </p:nvSpPr>
            <p:spPr>
              <a:xfrm>
                <a:off x="4486526" y="1003933"/>
                <a:ext cx="16561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600" dirty="0" err="1" smtClean="0">
                    <a:latin typeface="Arial Narrow" panose="020B0606020202030204" pitchFamily="34" charset="0"/>
                  </a:rPr>
                  <a:t>Average</a:t>
                </a:r>
                <a:endParaRPr lang="es-ES_tradnl" sz="1600" dirty="0" smtClean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2" name="27 Grupo"/>
            <p:cNvGrpSpPr/>
            <p:nvPr/>
          </p:nvGrpSpPr>
          <p:grpSpPr>
            <a:xfrm>
              <a:off x="3563888" y="1844824"/>
              <a:ext cx="2006520" cy="338554"/>
              <a:chOff x="4136190" y="1328247"/>
              <a:chExt cx="2006520" cy="338554"/>
            </a:xfrm>
          </p:grpSpPr>
          <p:sp>
            <p:nvSpPr>
              <p:cNvPr id="93" name="28 Rectángulo"/>
              <p:cNvSpPr/>
              <p:nvPr/>
            </p:nvSpPr>
            <p:spPr>
              <a:xfrm>
                <a:off x="4136190" y="1404901"/>
                <a:ext cx="216024" cy="21602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4" name="29 CuadroTexto"/>
              <p:cNvSpPr txBox="1"/>
              <p:nvPr/>
            </p:nvSpPr>
            <p:spPr>
              <a:xfrm>
                <a:off x="4486526" y="1328247"/>
                <a:ext cx="16561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600" dirty="0" err="1" smtClean="0">
                    <a:latin typeface="Arial Narrow" panose="020B0606020202030204" pitchFamily="34" charset="0"/>
                  </a:rPr>
                  <a:t>Below</a:t>
                </a:r>
                <a:r>
                  <a:rPr lang="es-ES_tradnl" sz="1600" dirty="0" smtClean="0">
                    <a:latin typeface="Arial Narrow" panose="020B0606020202030204" pitchFamily="34" charset="0"/>
                  </a:rPr>
                  <a:t> </a:t>
                </a:r>
                <a:r>
                  <a:rPr lang="es-ES_tradnl" sz="1600" dirty="0" err="1" smtClean="0">
                    <a:latin typeface="Arial Narrow" panose="020B0606020202030204" pitchFamily="34" charset="0"/>
                  </a:rPr>
                  <a:t>average</a:t>
                </a:r>
                <a:endParaRPr lang="es-ES" sz="1600" dirty="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95" name="Rectangle 94"/>
          <p:cNvSpPr/>
          <p:nvPr/>
        </p:nvSpPr>
        <p:spPr>
          <a:xfrm>
            <a:off x="407781" y="6142169"/>
            <a:ext cx="2267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00"/>
                </a:solidFill>
              </a:rPr>
              <a:t>Expected wind speed: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35" name="Pentagon 34">
            <a:hlinkClick r:id="rId13" action="ppaction://hlinksldjump"/>
          </p:cNvPr>
          <p:cNvSpPr/>
          <p:nvPr/>
        </p:nvSpPr>
        <p:spPr>
          <a:xfrm>
            <a:off x="8113228" y="6365184"/>
            <a:ext cx="755061" cy="292633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46" cy="519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1839158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-0.05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0.932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-6.8%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46" cy="519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1839158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-0.01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0.978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-2.2%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4.8€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45" cy="519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1839158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-0.06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0.925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-7.5%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80cent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45" cy="51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1839158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-0.1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0.903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-9.7%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30cent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44" cy="51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1839158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0.997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-0.3%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8.9€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44" cy="519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1839158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-0.06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0.973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-2.7%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4€ returned after 33 runs</a:t>
            </a:r>
          </a:p>
        </p:txBody>
      </p:sp>
      <p:sp>
        <p:nvSpPr>
          <p:cNvPr id="20" name="TextBox 13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1" name="TextBox 14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5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26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6291159" y="4725144"/>
            <a:ext cx="1655400" cy="1442467"/>
          </a:xfrm>
          <a:prstGeom prst="rect">
            <a:avLst/>
          </a:prstGeom>
        </p:spPr>
      </p:pic>
      <p:sp>
        <p:nvSpPr>
          <p:cNvPr id="2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2">
            <a:hlinkClick r:id="rId3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sp>
        <p:nvSpPr>
          <p:cNvPr id="16" name="Rounded Rectangle 12">
            <a:hlinkClick r:id="rId4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17" name="Rectangle 12"/>
          <p:cNvSpPr/>
          <p:nvPr/>
        </p:nvSpPr>
        <p:spPr>
          <a:xfrm>
            <a:off x="5748011" y="620688"/>
            <a:ext cx="3384376" cy="936104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9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3">
            <a:hlinkClick r:id="rId3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pic>
        <p:nvPicPr>
          <p:cNvPr id="15" name="3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2" name="Rounded Rectangle 12">
            <a:hlinkClick r:id="rId7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50608"/>
              </p:ext>
            </p:extLst>
          </p:nvPr>
        </p:nvGraphicFramePr>
        <p:xfrm>
          <a:off x="539552" y="1773238"/>
          <a:ext cx="7704335" cy="33119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00676"/>
                <a:gridCol w="1040540"/>
                <a:gridCol w="1040540"/>
                <a:gridCol w="1040540"/>
                <a:gridCol w="1109911"/>
                <a:gridCol w="1040540"/>
                <a:gridCol w="1131588"/>
              </a:tblGrid>
              <a:tr h="23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Country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RPSS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Return ratio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Interest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SWGalapagos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Niño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0,41544854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1,578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57,8%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34772654,8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Guajira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Colombia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0,25282698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1,320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32,0%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95666,8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Talara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Perú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0,18957353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1,232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23,2%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9656,8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Orlando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USA, Florida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0,14536596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1,173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17,3%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1944,4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BuffaloGap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USA, Texas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0,13818133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1,164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16,4%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1498,5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Indiana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USA, Indiana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0,07474927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8,6%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Galapagos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Ecuador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0,0692019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7,9%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122,9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RioGrandeNorte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Brazil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0,05236713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5,9%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66,8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Faeroe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Faeroe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0,03794958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ShepherdFlats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USA, Oregon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0,0316247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Iowa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USA, Iowa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0,02736987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27,0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Marcona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Perú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0,0217341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22,0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Edinburg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0,01523402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17,4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7" name="2 Elipse"/>
          <p:cNvSpPr/>
          <p:nvPr/>
        </p:nvSpPr>
        <p:spPr>
          <a:xfrm>
            <a:off x="467544" y="931085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"/>
          <p:cNvSpPr/>
          <p:nvPr/>
        </p:nvSpPr>
        <p:spPr>
          <a:xfrm>
            <a:off x="755576" y="82742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Wind farms in areas with Skill scores &gt;0</a:t>
            </a:r>
            <a:endParaRPr lang="en-US" dirty="0"/>
          </a:p>
        </p:txBody>
      </p:sp>
      <p:sp>
        <p:nvSpPr>
          <p:cNvPr id="31" name="Pentagon 30">
            <a:hlinkClick r:id="rId8" action="ppaction://hlinksldjump"/>
          </p:cNvPr>
          <p:cNvSpPr/>
          <p:nvPr/>
        </p:nvSpPr>
        <p:spPr>
          <a:xfrm>
            <a:off x="7454644" y="5301208"/>
            <a:ext cx="755061" cy="292633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2">
            <a:hlinkClick r:id="rId3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sp>
        <p:nvSpPr>
          <p:cNvPr id="16" name="Rounded Rectangle 12">
            <a:hlinkClick r:id="rId4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17" name="Rectangle 12"/>
          <p:cNvSpPr/>
          <p:nvPr/>
        </p:nvSpPr>
        <p:spPr>
          <a:xfrm>
            <a:off x="5748011" y="620688"/>
            <a:ext cx="3384376" cy="936104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9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3">
            <a:hlinkClick r:id="rId3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pic>
        <p:nvPicPr>
          <p:cNvPr id="15" name="3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2" name="Rounded Rectangle 12">
            <a:hlinkClick r:id="rId7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840544"/>
              </p:ext>
            </p:extLst>
          </p:nvPr>
        </p:nvGraphicFramePr>
        <p:xfrm>
          <a:off x="539750" y="1773238"/>
          <a:ext cx="7704139" cy="452596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00642"/>
                <a:gridCol w="1040514"/>
                <a:gridCol w="1040514"/>
                <a:gridCol w="1040514"/>
                <a:gridCol w="1109882"/>
                <a:gridCol w="1040514"/>
                <a:gridCol w="1131559"/>
              </a:tblGrid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Name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Country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ISS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RPSS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Return ratio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Interest rate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Capital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Guanacaste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CostaRica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0,00465578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1,005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Shangai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China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-0,00309463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8,9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Campania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Italy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-0,01394017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-1,5%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6,0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Oslo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Finland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-0,01839976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-2,0%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CapeTown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SouthAfrica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-0,02031751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-2,2%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306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Oklahoma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USA, Oklahoma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-0,02249513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-2,4%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4,4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Melbourne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Australia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-0,02526114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-2,7%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4,0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HornRevs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Denmark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-0,0274035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-3,0%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9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Stavanger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Norway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-0,03060747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-3,3%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Fantanele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Rumania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-0,03187434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-3,4%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Coquimbo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Chile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-0,03921145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-4,2%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Uruguay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Uruguay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-0,04051668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-4,4%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Ebro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Spain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-0,04524107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-4,8%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Bretagne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France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-0,04945709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-5,3%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Magdeburg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Germany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-0,06432401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-6,8%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1,0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Karnataka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India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-0,07067669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-7,5%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LaVentosa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México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-0,07242712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-7,6%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Lugo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Spain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-0,07977718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-8,4%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306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Appalachian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USA, Pennsilvania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-0,08252204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-8,7%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9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RioGrandeSur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Brazil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-0,08360425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-8,8%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Tarifa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Spain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-0,08534977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-9,0%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3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TamilNadu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India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-0,09253552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0,903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-9,7%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306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TehachapiPass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USA, California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-0,1036274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0,892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-10,8%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  <a:tr h="169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Belgium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Belgium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-0,13830422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-0,10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0,859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-14,1%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0,1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5" marR="8465" marT="8465" marB="0" anchor="b"/>
                </a:tc>
              </a:tr>
            </a:tbl>
          </a:graphicData>
        </a:graphic>
      </p:graphicFrame>
      <p:sp>
        <p:nvSpPr>
          <p:cNvPr id="26" name="20 Elipse"/>
          <p:cNvSpPr/>
          <p:nvPr/>
        </p:nvSpPr>
        <p:spPr>
          <a:xfrm>
            <a:off x="467544" y="965056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"/>
          <p:cNvSpPr/>
          <p:nvPr/>
        </p:nvSpPr>
        <p:spPr>
          <a:xfrm>
            <a:off x="755576" y="83671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Wind farms in areas with Skill scores ≤0</a:t>
            </a:r>
            <a:endParaRPr lang="en-US" dirty="0"/>
          </a:p>
        </p:txBody>
      </p:sp>
      <p:sp>
        <p:nvSpPr>
          <p:cNvPr id="23" name="Pentagon 11">
            <a:hlinkClick r:id="rId8" action="ppaction://hlinksldjump"/>
          </p:cNvPr>
          <p:cNvSpPr/>
          <p:nvPr/>
        </p:nvSpPr>
        <p:spPr>
          <a:xfrm>
            <a:off x="7668344" y="6381328"/>
            <a:ext cx="755061" cy="292633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0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ijimenez\Dropbox\BSC ES SERVICES COMM\160113 EGU Abstract\Portfolio_si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" y="1703957"/>
            <a:ext cx="91067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-8624" y="4941168"/>
            <a:ext cx="9152624" cy="1921135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single wind farm game</a:t>
            </a: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3300"/>
                </a:solidFill>
              </a:rPr>
              <a:t>Let’s play in this portfolio!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6093" y="5157192"/>
            <a:ext cx="63381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From the list of 37 wind farms we have selected a portfolio of 6 wind farms </a:t>
            </a:r>
            <a:r>
              <a:rPr lang="en-US" dirty="0" smtClean="0">
                <a:solidFill>
                  <a:schemeClr val="accent3"/>
                </a:solidFill>
              </a:rPr>
              <a:t>with skill over 0.08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 have bet </a:t>
            </a:r>
            <a:r>
              <a:rPr lang="en-US" dirty="0" smtClean="0">
                <a:solidFill>
                  <a:schemeClr val="accent3"/>
                </a:solidFill>
              </a:rPr>
              <a:t>10€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in each wind farm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After each run, the benefits are </a:t>
            </a:r>
            <a:r>
              <a:rPr lang="en-US" dirty="0" smtClean="0">
                <a:solidFill>
                  <a:schemeClr val="accent3"/>
                </a:solidFill>
              </a:rPr>
              <a:t>equally reinvested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6 wind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farms</a:t>
            </a:r>
            <a:endParaRPr lang="en-US" dirty="0"/>
          </a:p>
        </p:txBody>
      </p: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7020272" y="5445224"/>
            <a:ext cx="177988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Let’s play </a:t>
            </a:r>
          </a:p>
          <a:p>
            <a:pPr algn="ctr"/>
            <a:r>
              <a:rPr lang="en-US" b="1" dirty="0" smtClean="0">
                <a:solidFill>
                  <a:srgbClr val="003300"/>
                </a:solidFill>
              </a:rPr>
              <a:t>in this portfolio!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342" y="780627"/>
            <a:ext cx="5239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is common practice in the energy sector to make assessments in portfolios in order to reduce the variability of individual sites</a:t>
            </a:r>
          </a:p>
        </p:txBody>
      </p:sp>
      <p:sp>
        <p:nvSpPr>
          <p:cNvPr id="24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5" name="3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6" name="Rounded Rectangle 12">
            <a:hlinkClick r:id="rId8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19" name="Rounded Rectangle 12">
            <a:hlinkClick r:id="rId9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portfolio result in a table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419945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from 0.08 to 0.35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1.29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29%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60€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289 314€ returned after 33 runs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5690964" cy="569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4941168"/>
            <a:ext cx="4392488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 portfolio assessment usually outperforms individual forecasts when the model errors are uncorrelated. Because this </a:t>
            </a:r>
            <a:r>
              <a:rPr lang="en-US" dirty="0" err="1" smtClean="0"/>
              <a:t>uncorrelation</a:t>
            </a:r>
            <a:r>
              <a:rPr lang="en-US" dirty="0" smtClean="0"/>
              <a:t> leads to compensation of errors.</a:t>
            </a:r>
          </a:p>
        </p:txBody>
      </p:sp>
      <p:sp>
        <p:nvSpPr>
          <p:cNvPr id="22" name="Rounded Rectangle 12">
            <a:hlinkClick r:id="rId6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3" name="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4" name="Rounded Rectangle 12">
            <a:hlinkClick r:id="rId9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25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46" y="2924944"/>
            <a:ext cx="3541126" cy="354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sp>
        <p:nvSpPr>
          <p:cNvPr id="30" name="Rounded Rectangle 12">
            <a:hlinkClick r:id="rId5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hlinkClick r:id="rId6" action="ppaction://hlinksldjump"/>
          </p:cNvPr>
          <p:cNvSpPr txBox="1"/>
          <p:nvPr/>
        </p:nvSpPr>
        <p:spPr>
          <a:xfrm>
            <a:off x="5829644" y="1131067"/>
            <a:ext cx="324036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 needs &amp; seasonal pred.</a:t>
            </a:r>
          </a:p>
        </p:txBody>
      </p:sp>
      <p:sp>
        <p:nvSpPr>
          <p:cNvPr id="32" name="TextBox 31">
            <a:hlinkClick r:id="rId7" action="ppaction://hlinksldjump"/>
          </p:cNvPr>
          <p:cNvSpPr txBox="1"/>
          <p:nvPr/>
        </p:nvSpPr>
        <p:spPr>
          <a:xfrm>
            <a:off x="5829644" y="1561926"/>
            <a:ext cx="324036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Weather Roulette information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3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36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792274"/>
            <a:ext cx="3255076" cy="677585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Initial investment of 10€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Everything earned is reinverted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2132856"/>
            <a:ext cx="6018044" cy="677585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33 runs (from 1981 to 2013)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Always in Winter period (Dec-Jan-Feb)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3775" y="4797152"/>
            <a:ext cx="2477519" cy="1548765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The dots are the performance of the forecast in each run (individual return ratios)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4208" y="3059192"/>
            <a:ext cx="2195736" cy="2973050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After a sufficient number of runs we calculate the geometric average of return </a:t>
            </a:r>
            <a:r>
              <a:rPr lang="en-US" dirty="0" smtClean="0">
                <a:latin typeface="Arial Narrow" panose="020B0606020202030204" pitchFamily="34" charset="0"/>
              </a:rPr>
              <a:t>ratios (the line)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That can be indicated as interest rate too</a:t>
            </a:r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189" y="2996952"/>
            <a:ext cx="2477519" cy="1548765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In each game the skill of the seasonal predictions is provided as RPSS (Ranked Probability Skill Score)</a:t>
            </a:r>
          </a:p>
        </p:txBody>
      </p:sp>
      <p:sp>
        <p:nvSpPr>
          <p:cNvPr id="27" name="Pentagon 26">
            <a:hlinkClick r:id="rId11" action="ppaction://hlinksldjump"/>
          </p:cNvPr>
          <p:cNvSpPr/>
          <p:nvPr/>
        </p:nvSpPr>
        <p:spPr>
          <a:xfrm>
            <a:off x="8113228" y="6365184"/>
            <a:ext cx="755061" cy="292633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7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2">
            <a:hlinkClick r:id="rId3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15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16" name="Rounded Rectangle 12">
            <a:hlinkClick r:id="rId6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10" name="Rounded Rectangle 12">
            <a:hlinkClick r:id="rId7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68499"/>
              </p:ext>
            </p:extLst>
          </p:nvPr>
        </p:nvGraphicFramePr>
        <p:xfrm>
          <a:off x="539750" y="1773238"/>
          <a:ext cx="7704136" cy="360013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74215"/>
                <a:gridCol w="1074215"/>
                <a:gridCol w="1074215"/>
                <a:gridCol w="1074215"/>
                <a:gridCol w="1074215"/>
                <a:gridCol w="1074215"/>
                <a:gridCol w="1258846"/>
              </a:tblGrid>
              <a:tr h="493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Country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RPSS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Return ratio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Interest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6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Guajira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Colombia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0,252827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1,320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32,0%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95667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6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Talara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Perú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0,189574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1,232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23,2%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BuffaloGap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USA, Texas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0,138181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1,164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16,4%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Indiana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USA, Indiana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0,074749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8,6%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RioGrandeNorte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Brazil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0,052367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5,9%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6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Faeroe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Faeroe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0,03795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26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Sum of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individual games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107079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4934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PORTFOLIO GAME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289314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22100" y="5522082"/>
            <a:ext cx="4752529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 portfolio assessment usually outperforms individual forecasts when the model errors are uncorrelated. This happens </a:t>
            </a:r>
            <a:r>
              <a:rPr lang="en-US" dirty="0" err="1" smtClean="0"/>
              <a:t>uncorrelation</a:t>
            </a:r>
            <a:r>
              <a:rPr lang="en-US" dirty="0" smtClean="0"/>
              <a:t> leads to compensation of errors.</a:t>
            </a:r>
          </a:p>
        </p:txBody>
      </p:sp>
      <p:sp>
        <p:nvSpPr>
          <p:cNvPr id="12" name="Pentagon 11">
            <a:hlinkClick r:id="rId8" action="ppaction://hlinksldjump"/>
          </p:cNvPr>
          <p:cNvSpPr/>
          <p:nvPr/>
        </p:nvSpPr>
        <p:spPr>
          <a:xfrm>
            <a:off x="7524328" y="5975929"/>
            <a:ext cx="755061" cy="292633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2">
            <a:hlinkClick r:id="rId5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sp>
        <p:nvSpPr>
          <p:cNvPr id="22" name="Rounded Rectangle 12">
            <a:hlinkClick r:id="rId6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15" name="Rounded Rectangle 12">
            <a:hlinkClick r:id="rId7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092" y="692696"/>
            <a:ext cx="8858395" cy="4162306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One single prediction is not representative of the performance of climate predictions even if it is from an area where the model has skill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Skill is the scientific approach to assess a model performance, however weather roulette translation in interest rate provides a more familiar way of interpreting probabilistic predictions in terms of economic value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A </a:t>
            </a:r>
            <a:r>
              <a:rPr lang="en-US" dirty="0">
                <a:latin typeface="Arial Narrow" panose="020B0606020202030204" pitchFamily="34" charset="0"/>
              </a:rPr>
              <a:t>portfolio assessment usually outperforms individual forecasts when the model errors are uncorrelated. This leads to compensation of errors.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As </a:t>
            </a:r>
            <a:r>
              <a:rPr lang="en-US" dirty="0">
                <a:latin typeface="Arial Narrow" panose="020B0606020202030204" pitchFamily="34" charset="0"/>
              </a:rPr>
              <a:t>long as the user choses areas with skill climate predictions will be better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We encourage energy users to adopt climate predictions in the areas that have skill. In the long run it will help them to increase the benefits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108265"/>
            <a:ext cx="9152624" cy="1749735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092" y="5244468"/>
            <a:ext cx="8858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This work will be further developed into an App within the project EUPORIAS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If you want to have more information contact us at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info-services-es@bsc.es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0597" y="6351711"/>
            <a:ext cx="9037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The research leading to these results has received funding from the EU </a:t>
            </a:r>
            <a:r>
              <a:rPr lang="en-US" sz="1200" i="1" dirty="0" smtClean="0">
                <a:solidFill>
                  <a:schemeClr val="bg1"/>
                </a:solidFill>
              </a:rPr>
              <a:t>Seventh Framework </a:t>
            </a:r>
            <a:r>
              <a:rPr lang="en-US" sz="1200" i="1" dirty="0" err="1" smtClean="0">
                <a:solidFill>
                  <a:schemeClr val="bg1"/>
                </a:solidFill>
              </a:rPr>
              <a:t>Programme</a:t>
            </a:r>
            <a:r>
              <a:rPr lang="en-US" sz="1200" i="1" dirty="0" smtClean="0">
                <a:solidFill>
                  <a:schemeClr val="bg1"/>
                </a:solidFill>
              </a:rPr>
              <a:t> (FP7) </a:t>
            </a:r>
            <a:r>
              <a:rPr lang="en-US" sz="1200" i="1" dirty="0">
                <a:solidFill>
                  <a:schemeClr val="bg1"/>
                </a:solidFill>
              </a:rPr>
              <a:t>under grant agreement n° </a:t>
            </a:r>
            <a:r>
              <a:rPr lang="en-US" sz="1200" i="1" dirty="0" smtClean="0">
                <a:solidFill>
                  <a:schemeClr val="bg1"/>
                </a:solidFill>
              </a:rPr>
              <a:t>308291 and from </a:t>
            </a:r>
            <a:r>
              <a:rPr lang="en-US" sz="1200" i="1" dirty="0">
                <a:solidFill>
                  <a:schemeClr val="bg1"/>
                </a:solidFill>
              </a:rPr>
              <a:t>the </a:t>
            </a:r>
            <a:r>
              <a:rPr lang="en-US" sz="1200" i="1" dirty="0" err="1">
                <a:solidFill>
                  <a:schemeClr val="bg1"/>
                </a:solidFill>
              </a:rPr>
              <a:t>Ministerio</a:t>
            </a:r>
            <a:r>
              <a:rPr lang="en-US" sz="1200" i="1" dirty="0">
                <a:solidFill>
                  <a:schemeClr val="bg1"/>
                </a:solidFill>
              </a:rPr>
              <a:t> de </a:t>
            </a:r>
            <a:r>
              <a:rPr lang="en-US" sz="1200" i="1" dirty="0" err="1">
                <a:solidFill>
                  <a:schemeClr val="bg1"/>
                </a:solidFill>
              </a:rPr>
              <a:t>Economía</a:t>
            </a:r>
            <a:r>
              <a:rPr lang="en-US" sz="1200" i="1" dirty="0">
                <a:solidFill>
                  <a:schemeClr val="bg1"/>
                </a:solidFill>
              </a:rPr>
              <a:t> y </a:t>
            </a:r>
            <a:r>
              <a:rPr lang="en-US" sz="1200" i="1" dirty="0" err="1">
                <a:solidFill>
                  <a:schemeClr val="bg1"/>
                </a:solidFill>
              </a:rPr>
              <a:t>Competitividad</a:t>
            </a:r>
            <a:r>
              <a:rPr lang="en-US" sz="1200" i="1" dirty="0">
                <a:solidFill>
                  <a:schemeClr val="bg1"/>
                </a:solidFill>
              </a:rPr>
              <a:t> (MINECO) as part of the </a:t>
            </a:r>
            <a:r>
              <a:rPr lang="en-US" sz="1200" i="1" dirty="0" smtClean="0">
                <a:solidFill>
                  <a:schemeClr val="bg1"/>
                </a:solidFill>
              </a:rPr>
              <a:t>RESILIENCE </a:t>
            </a:r>
            <a:r>
              <a:rPr lang="en-US" sz="1200" i="1" dirty="0">
                <a:solidFill>
                  <a:schemeClr val="bg1"/>
                </a:solidFill>
              </a:rPr>
              <a:t>project CGL2013-41055-R</a:t>
            </a:r>
          </a:p>
        </p:txBody>
      </p:sp>
      <p:pic>
        <p:nvPicPr>
          <p:cNvPr id="21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" r="1932"/>
          <a:stretch/>
        </p:blipFill>
        <p:spPr>
          <a:xfrm>
            <a:off x="-18256" y="627069"/>
            <a:ext cx="9162256" cy="62309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3" y="1063632"/>
            <a:ext cx="5184576" cy="4162306"/>
          </a:xfrm>
          <a:prstGeom prst="roundRect">
            <a:avLst>
              <a:gd name="adj" fmla="val 7999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Climate predictions can provide new insights in the future variability of climate from sub-seasonal to decadal time </a:t>
            </a:r>
            <a:r>
              <a:rPr lang="en-US" dirty="0" smtClean="0">
                <a:latin typeface="Arial Narrow" panose="020B0606020202030204" pitchFamily="34" charset="0"/>
              </a:rPr>
              <a:t>scales.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This information can potentially benefit the </a:t>
            </a:r>
            <a:r>
              <a:rPr lang="en-US" dirty="0">
                <a:latin typeface="Arial Narrow" panose="020B0606020202030204" pitchFamily="34" charset="0"/>
              </a:rPr>
              <a:t>wind energy </a:t>
            </a:r>
            <a:r>
              <a:rPr lang="en-US" dirty="0" smtClean="0">
                <a:latin typeface="Arial Narrow" panose="020B0606020202030204" pitchFamily="34" charset="0"/>
              </a:rPr>
              <a:t>sector.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However, </a:t>
            </a:r>
            <a:r>
              <a:rPr lang="en-US" dirty="0">
                <a:latin typeface="Arial Narrow" panose="020B0606020202030204" pitchFamily="34" charset="0"/>
              </a:rPr>
              <a:t>c</a:t>
            </a:r>
            <a:r>
              <a:rPr lang="en-US" dirty="0" smtClean="0">
                <a:latin typeface="Arial Narrow" panose="020B0606020202030204" pitchFamily="34" charset="0"/>
              </a:rPr>
              <a:t>urrent energy practice relies on climatology to estimate what is going to happen in the future. Assuming that future conditions will be similar to the past.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Not taking into account extreme events, limited information of the past, variability in past conditions or climate change.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5829644" y="1131067"/>
            <a:ext cx="324036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 needs &amp; seasonal pred.</a:t>
            </a:r>
          </a:p>
        </p:txBody>
      </p: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Weather Roulette information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12">
            <a:hlinkClick r:id="rId6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2" name="Rounded Rectangle 12">
            <a:hlinkClick r:id="rId7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33" name="3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34" name="Rounded Rectangle 12">
            <a:hlinkClick r:id="rId10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2" name="Pentagon 1">
            <a:hlinkClick r:id="rId11" action="ppaction://hlinksldjump"/>
          </p:cNvPr>
          <p:cNvSpPr/>
          <p:nvPr/>
        </p:nvSpPr>
        <p:spPr>
          <a:xfrm>
            <a:off x="5652120" y="4638663"/>
            <a:ext cx="1152128" cy="446521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" r="1932"/>
          <a:stretch/>
        </p:blipFill>
        <p:spPr>
          <a:xfrm>
            <a:off x="-18256" y="627069"/>
            <a:ext cx="9162256" cy="623093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873548" y="4184803"/>
            <a:ext cx="2990828" cy="728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73548" y="3216139"/>
            <a:ext cx="2990828" cy="728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3528" y="1069312"/>
            <a:ext cx="5184576" cy="5033486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A CLIMATE SERVICE FOR WIND INDUSTRY</a:t>
            </a: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RESILIENCE </a:t>
            </a:r>
            <a:r>
              <a:rPr lang="en-US" dirty="0">
                <a:latin typeface="Arial Narrow" panose="020B0606020202030204" pitchFamily="34" charset="0"/>
              </a:rPr>
              <a:t>is a semi-operational prototype </a:t>
            </a:r>
            <a:r>
              <a:rPr lang="en-US" dirty="0" smtClean="0">
                <a:latin typeface="Arial Narrow" panose="020B0606020202030204" pitchFamily="34" charset="0"/>
              </a:rPr>
              <a:t>that provides </a:t>
            </a:r>
            <a:r>
              <a:rPr lang="en-US" dirty="0">
                <a:latin typeface="Arial Narrow" panose="020B0606020202030204" pitchFamily="34" charset="0"/>
              </a:rPr>
              <a:t>seasonal wind speed predictions for the energy sector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Based on ECMWF S4 data, seasonal predictions are tailored and post-</a:t>
            </a:r>
            <a:r>
              <a:rPr lang="en-US" dirty="0" err="1" smtClean="0">
                <a:latin typeface="Arial Narrow" panose="020B0606020202030204" pitchFamily="34" charset="0"/>
              </a:rPr>
              <a:t>procecessed</a:t>
            </a:r>
            <a:r>
              <a:rPr lang="en-US" dirty="0" smtClean="0">
                <a:latin typeface="Arial Narrow" panose="020B0606020202030204" pitchFamily="34" charset="0"/>
              </a:rPr>
              <a:t> into a final service (more info in </a:t>
            </a:r>
            <a:r>
              <a:rPr lang="en-US" dirty="0" smtClean="0">
                <a:latin typeface="Arial Narrow" panose="020B0606020202030204" pitchFamily="34" charset="0"/>
                <a:hlinkClick r:id="rId4" action="ppaction://hlinkfile"/>
              </a:rPr>
              <a:t>project-ukko.net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and </a:t>
            </a:r>
            <a:r>
              <a:rPr lang="en-US" dirty="0" smtClean="0">
                <a:latin typeface="Arial Narrow" panose="020B0606020202030204" pitchFamily="34" charset="0"/>
                <a:hlinkClick r:id="rId5"/>
              </a:rPr>
              <a:t>resilience.euporias.eu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However, to foster the adoption of new technology we have to demonstrate the value of the predictions compared to climatology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This is currently done with skill scores but… Is there a better way to present this to users? How can we improve the  communication of probabilistic predictions?</a:t>
            </a:r>
          </a:p>
        </p:txBody>
      </p:sp>
      <p:sp>
        <p:nvSpPr>
          <p:cNvPr id="20" name="Rounded Rectangle 12">
            <a:hlinkClick r:id="rId6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sp>
        <p:nvSpPr>
          <p:cNvPr id="22" name="Rounded Rectangle 12">
            <a:hlinkClick r:id="rId7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873548" y="2348880"/>
            <a:ext cx="2990828" cy="728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20" y="4282792"/>
            <a:ext cx="2536903" cy="532748"/>
          </a:xfrm>
          <a:prstGeom prst="rect">
            <a:avLst/>
          </a:prstGeom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24" y="3271607"/>
            <a:ext cx="1778077" cy="64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32" y="2472843"/>
            <a:ext cx="2503252" cy="48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hlinkClick r:id="rId11" action="ppaction://hlinksldjump"/>
          </p:cNvPr>
          <p:cNvSpPr txBox="1"/>
          <p:nvPr/>
        </p:nvSpPr>
        <p:spPr>
          <a:xfrm>
            <a:off x="5829644" y="1131067"/>
            <a:ext cx="324036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 needs &amp; seasonal pred.</a:t>
            </a:r>
          </a:p>
        </p:txBody>
      </p:sp>
      <p:sp>
        <p:nvSpPr>
          <p:cNvPr id="42" name="TextBox 41">
            <a:hlinkClick r:id="rId12" action="ppaction://hlinksldjump"/>
          </p:cNvPr>
          <p:cNvSpPr txBox="1"/>
          <p:nvPr/>
        </p:nvSpPr>
        <p:spPr>
          <a:xfrm>
            <a:off x="5829644" y="1561926"/>
            <a:ext cx="324036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Weather Roulette information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3 Imagen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46" name="Rounded Rectangle 12">
            <a:hlinkClick r:id="rId15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7" name="Pentagon 46">
            <a:hlinkClick r:id="rId16" action="ppaction://hlinksldjump"/>
          </p:cNvPr>
          <p:cNvSpPr/>
          <p:nvPr/>
        </p:nvSpPr>
        <p:spPr>
          <a:xfrm>
            <a:off x="5873548" y="5301208"/>
            <a:ext cx="1152128" cy="446521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5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" r="1932"/>
          <a:stretch/>
        </p:blipFill>
        <p:spPr>
          <a:xfrm>
            <a:off x="-18256" y="627069"/>
            <a:ext cx="9162256" cy="62309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908720"/>
            <a:ext cx="5184576" cy="3000732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Understanding and quantifying wind resources is a key element to multiple user profiles in the wind energy sector both in pre and post-construction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 Narrow" panose="020B0606020202030204" pitchFamily="34" charset="0"/>
              </a:rPr>
              <a:t>Site selection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 Narrow" panose="020B0606020202030204" pitchFamily="34" charset="0"/>
              </a:rPr>
              <a:t>Resource assessment for the windfarm lifetime (ca. 15 years)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 Narrow" panose="020B0606020202030204" pitchFamily="34" charset="0"/>
              </a:rPr>
              <a:t>Operation &amp; Maintenance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 Narrow" panose="020B0606020202030204" pitchFamily="34" charset="0"/>
              </a:rPr>
              <a:t>Energy trading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6225" y="4149080"/>
            <a:ext cx="7344245" cy="387191"/>
          </a:xfrm>
          <a:prstGeom prst="roundRect">
            <a:avLst>
              <a:gd name="adj" fmla="val 9372"/>
            </a:avLst>
          </a:prstGeom>
          <a:solidFill>
            <a:srgbClr val="003300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ctr"/>
            <a:r>
              <a:rPr lang="en-US" dirty="0"/>
              <a:t>WHY is not used? (or at least generate interest?)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9868" y="4797152"/>
            <a:ext cx="5460603" cy="967978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There are many factors: Untailored and complex information, difficulties to access data and its interpretation, lack of integration with the decisions making processes, etc.</a:t>
            </a:r>
          </a:p>
        </p:txBody>
      </p:sp>
      <p:sp>
        <p:nvSpPr>
          <p:cNvPr id="21" name="Rounded Rectangle 12">
            <a:hlinkClick r:id="rId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sp>
        <p:nvSpPr>
          <p:cNvPr id="30" name="Rounded Rectangle 12">
            <a:hlinkClick r:id="rId5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9868" y="6093296"/>
            <a:ext cx="5460601" cy="387191"/>
          </a:xfrm>
          <a:prstGeom prst="roundRect">
            <a:avLst>
              <a:gd name="adj" fmla="val 9372"/>
            </a:avLst>
          </a:prstGeom>
          <a:solidFill>
            <a:srgbClr val="003300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Need for Climate Services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hlinkClick r:id="rId6" action="ppaction://hlinksldjump"/>
          </p:cNvPr>
          <p:cNvSpPr txBox="1"/>
          <p:nvPr/>
        </p:nvSpPr>
        <p:spPr>
          <a:xfrm>
            <a:off x="5829644" y="1131067"/>
            <a:ext cx="324036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 needs &amp; seasonal pred.</a:t>
            </a:r>
          </a:p>
        </p:txBody>
      </p:sp>
      <p:sp>
        <p:nvSpPr>
          <p:cNvPr id="33" name="TextBox 32">
            <a:hlinkClick r:id="rId7" action="ppaction://hlinksldjump"/>
          </p:cNvPr>
          <p:cNvSpPr txBox="1"/>
          <p:nvPr/>
        </p:nvSpPr>
        <p:spPr>
          <a:xfrm>
            <a:off x="5829644" y="1561926"/>
            <a:ext cx="324036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Weather Roulette information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3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37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12" y="2702358"/>
            <a:ext cx="1880638" cy="18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702358"/>
            <a:ext cx="1882800" cy="188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52" y="2702358"/>
            <a:ext cx="1887483" cy="188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13" y="2702358"/>
            <a:ext cx="1880461" cy="1882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20055" b="10577"/>
          <a:stretch/>
        </p:blipFill>
        <p:spPr>
          <a:xfrm>
            <a:off x="1515541" y="4738096"/>
            <a:ext cx="1655400" cy="1442467"/>
          </a:xfrm>
          <a:prstGeom prst="rect">
            <a:avLst/>
          </a:prstGeom>
        </p:spPr>
      </p:pic>
      <p:sp>
        <p:nvSpPr>
          <p:cNvPr id="32" name="Rounded Rectangle 12">
            <a:hlinkClick r:id="rId8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sp>
        <p:nvSpPr>
          <p:cNvPr id="34" name="Rounded Rectangle 12">
            <a:hlinkClick r:id="rId9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hlinkClick r:id="rId10" action="ppaction://hlinksldjump"/>
          </p:cNvPr>
          <p:cNvSpPr txBox="1"/>
          <p:nvPr/>
        </p:nvSpPr>
        <p:spPr>
          <a:xfrm>
            <a:off x="5829644" y="1131067"/>
            <a:ext cx="324036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 needs &amp; seasonal pred.</a:t>
            </a:r>
          </a:p>
        </p:txBody>
      </p:sp>
      <p:sp>
        <p:nvSpPr>
          <p:cNvPr id="37" name="TextBox 36">
            <a:hlinkClick r:id="rId11" action="ppaction://hlinksldjump"/>
          </p:cNvPr>
          <p:cNvSpPr txBox="1"/>
          <p:nvPr/>
        </p:nvSpPr>
        <p:spPr>
          <a:xfrm>
            <a:off x="5829644" y="1561926"/>
            <a:ext cx="324036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Weather Roulette information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3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41" name="Rounded Rectangle 12">
            <a:hlinkClick r:id="rId14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2169969"/>
            <a:ext cx="4075239" cy="387191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Below 1 (dashed line) climatology is better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45233" y="2177713"/>
            <a:ext cx="4075239" cy="387191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Over 1 seasonal predictions are better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15357" y="5365081"/>
            <a:ext cx="4633766" cy="760489"/>
            <a:chOff x="4125884" y="5133312"/>
            <a:chExt cx="7842688" cy="128713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35" r="4890" b="8627"/>
            <a:stretch/>
          </p:blipFill>
          <p:spPr>
            <a:xfrm>
              <a:off x="8270033" y="5233341"/>
              <a:ext cx="2154139" cy="108707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8"/>
            <a:stretch/>
          </p:blipFill>
          <p:spPr>
            <a:xfrm>
              <a:off x="10476656" y="5164811"/>
              <a:ext cx="1491916" cy="1224136"/>
            </a:xfrm>
            <a:prstGeom prst="rect">
              <a:avLst/>
            </a:prstGeom>
          </p:spPr>
        </p:pic>
        <p:pic>
          <p:nvPicPr>
            <p:cNvPr id="26" name="Picture 4" descr="https://image.freepik.com/foto-gratis/monedas-blanco_19-136411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884" y="5133312"/>
              <a:ext cx="1900344" cy="1287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thumbs.dreamstime.com/z/ten-twenty-euros-white-background-49462562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7" b="14033"/>
            <a:stretch/>
          </p:blipFill>
          <p:spPr bwMode="auto">
            <a:xfrm>
              <a:off x="6078711" y="5220619"/>
              <a:ext cx="2138839" cy="1112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395534" y="980728"/>
            <a:ext cx="4896545" cy="677585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With the return ratio and the amount invested the total amount earned can be calculated</a:t>
            </a:r>
          </a:p>
        </p:txBody>
      </p:sp>
      <p:sp>
        <p:nvSpPr>
          <p:cNvPr id="31" name="Pentagon 30">
            <a:hlinkClick r:id="rId8" action="ppaction://hlinksldjump"/>
          </p:cNvPr>
          <p:cNvSpPr/>
          <p:nvPr/>
        </p:nvSpPr>
        <p:spPr>
          <a:xfrm>
            <a:off x="7308304" y="6365184"/>
            <a:ext cx="1559985" cy="292633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8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449"/>
            <a:ext cx="9144000" cy="448633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8624" y="5733256"/>
            <a:ext cx="9152624" cy="1129047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066650" y="6020780"/>
            <a:ext cx="5393781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What if  we play in a portfolio of 6 wind farms? 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After all, large companies own many wind farms…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6113113"/>
            <a:ext cx="259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Have you played enough?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Click in a wind farm in the map</a:t>
            </a: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Or choose a windfarm from the list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Elipse"/>
          <p:cNvSpPr/>
          <p:nvPr/>
        </p:nvSpPr>
        <p:spPr>
          <a:xfrm>
            <a:off x="467544" y="805164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Elipse"/>
          <p:cNvSpPr/>
          <p:nvPr/>
        </p:nvSpPr>
        <p:spPr>
          <a:xfrm>
            <a:off x="467544" y="1315804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"/>
          <p:cNvSpPr/>
          <p:nvPr/>
        </p:nvSpPr>
        <p:spPr>
          <a:xfrm>
            <a:off x="755576" y="701499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Wind farms in areas with Skill scores &gt;0</a:t>
            </a:r>
            <a:endParaRPr lang="en-US" dirty="0"/>
          </a:p>
        </p:txBody>
      </p:sp>
      <p:sp>
        <p:nvSpPr>
          <p:cNvPr id="25" name="Rectangle 2"/>
          <p:cNvSpPr/>
          <p:nvPr/>
        </p:nvSpPr>
        <p:spPr>
          <a:xfrm>
            <a:off x="755576" y="118746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Wind farms in areas with Skill scores ≤0</a:t>
            </a:r>
            <a:endParaRPr lang="en-US" dirty="0"/>
          </a:p>
        </p:txBody>
      </p:sp>
      <p:sp>
        <p:nvSpPr>
          <p:cNvPr id="26" name="25 Elipse">
            <a:hlinkClick r:id="rId6" action="ppaction://hlinksldjump"/>
          </p:cNvPr>
          <p:cNvSpPr/>
          <p:nvPr/>
        </p:nvSpPr>
        <p:spPr>
          <a:xfrm>
            <a:off x="2170558" y="3875014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Elipse">
            <a:hlinkClick r:id="rId7" action="ppaction://hlinksldjump"/>
          </p:cNvPr>
          <p:cNvSpPr/>
          <p:nvPr/>
        </p:nvSpPr>
        <p:spPr>
          <a:xfrm>
            <a:off x="1979712" y="3963459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Elipse">
            <a:hlinkClick r:id="rId8" action="ppaction://hlinksldjump"/>
          </p:cNvPr>
          <p:cNvSpPr/>
          <p:nvPr/>
        </p:nvSpPr>
        <p:spPr>
          <a:xfrm>
            <a:off x="2029329" y="3429000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Elipse">
            <a:hlinkClick r:id="rId9" action="ppaction://hlinksldjump"/>
          </p:cNvPr>
          <p:cNvSpPr/>
          <p:nvPr/>
        </p:nvSpPr>
        <p:spPr>
          <a:xfrm>
            <a:off x="2638227" y="3537678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Elipse">
            <a:hlinkClick r:id="rId10" action="ppaction://hlinksldjump"/>
          </p:cNvPr>
          <p:cNvSpPr/>
          <p:nvPr/>
        </p:nvSpPr>
        <p:spPr>
          <a:xfrm>
            <a:off x="2393865" y="3965014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Elipse">
            <a:hlinkClick r:id="rId11" action="ppaction://hlinksldjump"/>
          </p:cNvPr>
          <p:cNvSpPr/>
          <p:nvPr/>
        </p:nvSpPr>
        <p:spPr>
          <a:xfrm>
            <a:off x="2546347" y="4242253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Elipse">
            <a:hlinkClick r:id="rId12" action="ppaction://hlinksldjump"/>
          </p:cNvPr>
          <p:cNvSpPr/>
          <p:nvPr/>
        </p:nvSpPr>
        <p:spPr>
          <a:xfrm>
            <a:off x="2283223" y="3573016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Elipse">
            <a:hlinkClick r:id="rId13" action="ppaction://hlinksldjump"/>
          </p:cNvPr>
          <p:cNvSpPr/>
          <p:nvPr/>
        </p:nvSpPr>
        <p:spPr>
          <a:xfrm>
            <a:off x="3563888" y="3973398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Elipse">
            <a:hlinkClick r:id="rId14" action="ppaction://hlinksldjump"/>
          </p:cNvPr>
          <p:cNvSpPr/>
          <p:nvPr/>
        </p:nvSpPr>
        <p:spPr>
          <a:xfrm>
            <a:off x="3227663" y="4624558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Elipse">
            <a:hlinkClick r:id="rId15" action="ppaction://hlinksldjump"/>
          </p:cNvPr>
          <p:cNvSpPr/>
          <p:nvPr/>
        </p:nvSpPr>
        <p:spPr>
          <a:xfrm>
            <a:off x="2638227" y="4653136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Elipse">
            <a:hlinkClick r:id="rId16" action="ppaction://hlinksldjump"/>
          </p:cNvPr>
          <p:cNvSpPr/>
          <p:nvPr/>
        </p:nvSpPr>
        <p:spPr>
          <a:xfrm>
            <a:off x="3064595" y="4748959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Elipse">
            <a:hlinkClick r:id="rId17" action="ppaction://hlinksldjump"/>
          </p:cNvPr>
          <p:cNvSpPr/>
          <p:nvPr/>
        </p:nvSpPr>
        <p:spPr>
          <a:xfrm>
            <a:off x="2393865" y="3068960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Elipse">
            <a:hlinkClick r:id="rId18" action="ppaction://hlinksldjump"/>
          </p:cNvPr>
          <p:cNvSpPr/>
          <p:nvPr/>
        </p:nvSpPr>
        <p:spPr>
          <a:xfrm>
            <a:off x="1405359" y="2636912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9 Elipse">
            <a:hlinkClick r:id="rId19" action="ppaction://hlinksldjump"/>
          </p:cNvPr>
          <p:cNvSpPr/>
          <p:nvPr/>
        </p:nvSpPr>
        <p:spPr>
          <a:xfrm>
            <a:off x="1435005" y="2931418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Elipse">
            <a:hlinkClick r:id="rId20" action="ppaction://hlinksldjump"/>
          </p:cNvPr>
          <p:cNvSpPr/>
          <p:nvPr/>
        </p:nvSpPr>
        <p:spPr>
          <a:xfrm>
            <a:off x="1904361" y="3047528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41 Elipse">
            <a:hlinkClick r:id="rId21" action="ppaction://hlinksldjump"/>
          </p:cNvPr>
          <p:cNvSpPr/>
          <p:nvPr/>
        </p:nvSpPr>
        <p:spPr>
          <a:xfrm>
            <a:off x="2083240" y="2696742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Elipse">
            <a:hlinkClick r:id="rId22" action="ppaction://hlinksldjump"/>
          </p:cNvPr>
          <p:cNvSpPr/>
          <p:nvPr/>
        </p:nvSpPr>
        <p:spPr>
          <a:xfrm>
            <a:off x="1936276" y="2861988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Elipse">
            <a:hlinkClick r:id="rId23" action="ppaction://hlinksldjump"/>
          </p:cNvPr>
          <p:cNvSpPr/>
          <p:nvPr/>
        </p:nvSpPr>
        <p:spPr>
          <a:xfrm>
            <a:off x="2465873" y="2787402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44 Elipse">
            <a:hlinkClick r:id="rId24" action="ppaction://hlinksldjump"/>
          </p:cNvPr>
          <p:cNvSpPr/>
          <p:nvPr/>
        </p:nvSpPr>
        <p:spPr>
          <a:xfrm>
            <a:off x="2240624" y="2786437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45 Elipse">
            <a:hlinkClick r:id="rId25" action="ppaction://hlinksldjump"/>
          </p:cNvPr>
          <p:cNvSpPr/>
          <p:nvPr/>
        </p:nvSpPr>
        <p:spPr>
          <a:xfrm>
            <a:off x="5210240" y="2661492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47 Elipse">
            <a:hlinkClick r:id="rId26" action="ppaction://hlinksldjump"/>
          </p:cNvPr>
          <p:cNvSpPr/>
          <p:nvPr/>
        </p:nvSpPr>
        <p:spPr>
          <a:xfrm>
            <a:off x="4244640" y="2689001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Elipse">
            <a:hlinkClick r:id="rId27" action="ppaction://hlinksldjump"/>
          </p:cNvPr>
          <p:cNvSpPr/>
          <p:nvPr/>
        </p:nvSpPr>
        <p:spPr>
          <a:xfrm>
            <a:off x="4335151" y="2903043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9 Elipse">
            <a:hlinkClick r:id="rId28" action="ppaction://hlinksldjump"/>
          </p:cNvPr>
          <p:cNvSpPr/>
          <p:nvPr/>
        </p:nvSpPr>
        <p:spPr>
          <a:xfrm>
            <a:off x="4466744" y="2759027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0 Elipse">
            <a:hlinkClick r:id="rId29" action="ppaction://hlinksldjump"/>
          </p:cNvPr>
          <p:cNvSpPr/>
          <p:nvPr/>
        </p:nvSpPr>
        <p:spPr>
          <a:xfrm>
            <a:off x="4866113" y="2773120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1 Elipse">
            <a:hlinkClick r:id="rId30" action="ppaction://hlinksldjump"/>
          </p:cNvPr>
          <p:cNvSpPr/>
          <p:nvPr/>
        </p:nvSpPr>
        <p:spPr>
          <a:xfrm>
            <a:off x="4618134" y="2284295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2 Elipse">
            <a:hlinkClick r:id="rId31" action="ppaction://hlinksldjump"/>
          </p:cNvPr>
          <p:cNvSpPr/>
          <p:nvPr/>
        </p:nvSpPr>
        <p:spPr>
          <a:xfrm>
            <a:off x="5138232" y="2105318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3 Elipse">
            <a:hlinkClick r:id="rId32" action="ppaction://hlinksldjump"/>
          </p:cNvPr>
          <p:cNvSpPr/>
          <p:nvPr/>
        </p:nvSpPr>
        <p:spPr>
          <a:xfrm>
            <a:off x="4551787" y="2492896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4 Elipse">
            <a:hlinkClick r:id="rId33" action="ppaction://hlinksldjump"/>
          </p:cNvPr>
          <p:cNvSpPr/>
          <p:nvPr/>
        </p:nvSpPr>
        <p:spPr>
          <a:xfrm>
            <a:off x="4738250" y="2393808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5 Elipse">
            <a:hlinkClick r:id="rId34" action="ppaction://hlinksldjump"/>
          </p:cNvPr>
          <p:cNvSpPr/>
          <p:nvPr/>
        </p:nvSpPr>
        <p:spPr>
          <a:xfrm>
            <a:off x="4300035" y="2204864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6 Elipse">
            <a:hlinkClick r:id="rId35" action="ppaction://hlinksldjump"/>
          </p:cNvPr>
          <p:cNvSpPr/>
          <p:nvPr/>
        </p:nvSpPr>
        <p:spPr>
          <a:xfrm>
            <a:off x="4407771" y="2375918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7 Elipse">
            <a:hlinkClick r:id="rId36" action="ppaction://hlinksldjump"/>
          </p:cNvPr>
          <p:cNvSpPr/>
          <p:nvPr/>
        </p:nvSpPr>
        <p:spPr>
          <a:xfrm>
            <a:off x="4388656" y="2566047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8 Elipse">
            <a:hlinkClick r:id="rId37" action="ppaction://hlinksldjump"/>
          </p:cNvPr>
          <p:cNvSpPr/>
          <p:nvPr/>
        </p:nvSpPr>
        <p:spPr>
          <a:xfrm>
            <a:off x="4809029" y="2521933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9 Elipse">
            <a:hlinkClick r:id="rId38" action="ppaction://hlinksldjump"/>
          </p:cNvPr>
          <p:cNvSpPr/>
          <p:nvPr/>
        </p:nvSpPr>
        <p:spPr>
          <a:xfrm>
            <a:off x="4953045" y="4725144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60 Elipse">
            <a:hlinkClick r:id="rId39" action="ppaction://hlinksldjump"/>
          </p:cNvPr>
          <p:cNvSpPr/>
          <p:nvPr/>
        </p:nvSpPr>
        <p:spPr>
          <a:xfrm>
            <a:off x="6417538" y="3458067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1 Elipse">
            <a:hlinkClick r:id="rId40" action="ppaction://hlinksldjump"/>
          </p:cNvPr>
          <p:cNvSpPr/>
          <p:nvPr/>
        </p:nvSpPr>
        <p:spPr>
          <a:xfrm>
            <a:off x="6489546" y="3645024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62 Elipse">
            <a:hlinkClick r:id="rId41" action="ppaction://hlinksldjump"/>
          </p:cNvPr>
          <p:cNvSpPr/>
          <p:nvPr/>
        </p:nvSpPr>
        <p:spPr>
          <a:xfrm>
            <a:off x="7596336" y="2979097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63 Elipse">
            <a:hlinkClick r:id="rId42" action="ppaction://hlinksldjump"/>
          </p:cNvPr>
          <p:cNvSpPr/>
          <p:nvPr/>
        </p:nvSpPr>
        <p:spPr>
          <a:xfrm>
            <a:off x="8136396" y="4845345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12">
            <a:hlinkClick r:id="rId43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0" name="Rounded Rectangle 12">
            <a:hlinkClick r:id="rId44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71" name="3 Imagen"/>
          <p:cNvPicPr>
            <a:picLocks noChangeAspect="1"/>
          </p:cNvPicPr>
          <p:nvPr/>
        </p:nvPicPr>
        <p:blipFill rotWithShape="1"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72" name="Rounded Rectangle 12">
            <a:hlinkClick r:id="rId47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849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3">
            <a:hlinkClick r:id="rId3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5" name="TextBox 14">
            <a:hlinkClick r:id="rId4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7" name="Rounded Rectangle 12">
            <a:hlinkClick r:id="rId3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8" name="3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9" name="Rounded Rectangle 12">
            <a:hlinkClick r:id="rId7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37601"/>
              </p:ext>
            </p:extLst>
          </p:nvPr>
        </p:nvGraphicFramePr>
        <p:xfrm>
          <a:off x="179511" y="764704"/>
          <a:ext cx="5400601" cy="5920740"/>
        </p:xfrm>
        <a:graphic>
          <a:graphicData uri="http://schemas.openxmlformats.org/drawingml/2006/table">
            <a:tbl>
              <a:tblPr/>
              <a:tblGrid>
                <a:gridCol w="1884887"/>
                <a:gridCol w="902520"/>
                <a:gridCol w="1742129"/>
                <a:gridCol w="871065"/>
              </a:tblGrid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Windfarm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RPSS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Windfarm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RPSS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00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8" action="ppaction://hlinksldjump"/>
                        </a:rPr>
                        <a:t>SWGalapagos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9" action="ppaction://hlinksldjump"/>
                        </a:rPr>
                        <a:t>Guanacaste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0" action="ppaction://hlinksldjump"/>
                        </a:rPr>
                        <a:t>Guajira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1" action="ppaction://hlinksldjump"/>
                        </a:rPr>
                        <a:t>Shangai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2" action="ppaction://hlinksldjump"/>
                        </a:rPr>
                        <a:t>Talara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3" action="ppaction://hlinksldjump"/>
                        </a:rPr>
                        <a:t>CapeTown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4" action="ppaction://hlinksldjump"/>
                        </a:rPr>
                        <a:t>Orlando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5" action="ppaction://hlinksldjump"/>
                        </a:rPr>
                        <a:t>Fantanele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6" action="ppaction://hlinksldjump"/>
                        </a:rPr>
                        <a:t>BuffaloGap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7" action="ppaction://hlinksldjump"/>
                        </a:rPr>
                        <a:t>Uruguay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8" action="ppaction://hlinksldjump"/>
                        </a:rPr>
                        <a:t>Indiana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19" action="ppaction://hlinksldjump"/>
                        </a:rPr>
                        <a:t>Stavanger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0" action="ppaction://hlinksldjump"/>
                        </a:rPr>
                        <a:t>RioGrandeNorte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1" action="ppaction://hlinksldjump"/>
                        </a:rPr>
                        <a:t>Campania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2" action="ppaction://hlinksldjump"/>
                        </a:rPr>
                        <a:t>Galapagos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3" action="ppaction://hlinksldjump"/>
                        </a:rPr>
                        <a:t>HornRevs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4" action="ppaction://hlinksldjump"/>
                        </a:rPr>
                        <a:t>Faeroe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5" action="ppaction://hlinksldjump"/>
                        </a:rPr>
                        <a:t>Bretagne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6" action="ppaction://hlinksldjump"/>
                        </a:rPr>
                        <a:t>Marcona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7" action="ppaction://hlinksldjump"/>
                        </a:rPr>
                        <a:t>Ebro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8" action="ppaction://hlinksldjump"/>
                        </a:rPr>
                        <a:t>ShepherdFlats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9" action="ppaction://hlinksldjump"/>
                        </a:rPr>
                        <a:t>Magdeburg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0" action="ppaction://hlinksldjump"/>
                        </a:rPr>
                        <a:t>Oklahoma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1" action="ppaction://hlinksldjump"/>
                        </a:rPr>
                        <a:t>Melbourne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2" action="ppaction://hlinksldjump"/>
                        </a:rPr>
                        <a:t>Iowa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3" action="ppaction://hlinksldjump"/>
                        </a:rPr>
                        <a:t>Karnataka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4" action="ppaction://hlinksldjump"/>
                        </a:rPr>
                        <a:t>Coquimbo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5" action="ppaction://hlinksldjump"/>
                        </a:rPr>
                        <a:t>Tarifa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6" action="ppaction://hlinksldjump"/>
                        </a:rPr>
                        <a:t>Edinburg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7" action="ppaction://hlinksldjump"/>
                        </a:rPr>
                        <a:t>Appalachian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8" action="ppaction://hlinksldjump"/>
                        </a:rPr>
                        <a:t>Oslo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9" action="ppaction://hlinksldjump"/>
                        </a:rPr>
                        <a:t>Lugo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40" action="ppaction://hlinksldjump"/>
                        </a:rPr>
                        <a:t>RioGrandeSur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41" action="ppaction://hlinksldjump"/>
                        </a:rPr>
                        <a:t>LaVentosa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42" action="ppaction://hlinksldjump"/>
                        </a:rPr>
                        <a:t>TamilNadu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43" action="ppaction://hlinksldjump"/>
                        </a:rPr>
                        <a:t>Belgium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0139"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44" action="ppaction://hlinksldjump"/>
                        </a:rPr>
                        <a:t>TehachapiPass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"/>
          <p:cNvSpPr/>
          <p:nvPr/>
        </p:nvSpPr>
        <p:spPr>
          <a:xfrm>
            <a:off x="6095742" y="2773387"/>
            <a:ext cx="273630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Wind farms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in</a:t>
            </a:r>
            <a:r>
              <a:rPr lang="en-US" dirty="0" smtClean="0"/>
              <a:t> areas with Skill scores &gt;0</a:t>
            </a:r>
            <a:endParaRPr lang="en-US" dirty="0"/>
          </a:p>
        </p:txBody>
      </p:sp>
      <p:sp>
        <p:nvSpPr>
          <p:cNvPr id="22" name="Rectangle 2"/>
          <p:cNvSpPr/>
          <p:nvPr/>
        </p:nvSpPr>
        <p:spPr>
          <a:xfrm>
            <a:off x="6095742" y="3676876"/>
            <a:ext cx="273630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Wind farms in areas with Skill scores ≤0</a:t>
            </a:r>
            <a:endParaRPr lang="en-US" dirty="0"/>
          </a:p>
        </p:txBody>
      </p:sp>
      <p:sp>
        <p:nvSpPr>
          <p:cNvPr id="19" name="Rounded Rectangle 12">
            <a:hlinkClick r:id="rId45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" y="1124744"/>
            <a:ext cx="5185260" cy="51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" y="44624"/>
            <a:ext cx="19202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48011" y="620688"/>
            <a:ext cx="3384376" cy="1368152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644" y="692506"/>
            <a:ext cx="3240360" cy="36933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Let’s Play!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738487" y="1061838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33224" y="633519"/>
            <a:ext cx="339598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3224" y="2276872"/>
            <a:ext cx="3015240" cy="2419945"/>
          </a:xfrm>
          <a:prstGeom prst="roundRect">
            <a:avLst>
              <a:gd name="adj" fmla="val 9372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Skill score (RPSS) = 0.55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Return ratio = 1.578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Interest rate = 57.8%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From 10€ inverted,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34 772 654€ returned after 33 runs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/>
          <a:stretch/>
        </p:blipFill>
        <p:spPr>
          <a:xfrm>
            <a:off x="6035377" y="4846652"/>
            <a:ext cx="2285099" cy="1776655"/>
          </a:xfrm>
          <a:prstGeom prst="rect">
            <a:avLst/>
          </a:prstGeom>
        </p:spPr>
      </p:pic>
      <p:sp>
        <p:nvSpPr>
          <p:cNvPr id="24" name="TextBox 13">
            <a:hlinkClick r:id="rId5" action="ppaction://hlinksldjump"/>
          </p:cNvPr>
          <p:cNvSpPr txBox="1"/>
          <p:nvPr/>
        </p:nvSpPr>
        <p:spPr>
          <a:xfrm>
            <a:off x="5829644" y="1131067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Back to the map</a:t>
            </a:r>
          </a:p>
        </p:txBody>
      </p:sp>
      <p:sp>
        <p:nvSpPr>
          <p:cNvPr id="25" name="TextBox 14">
            <a:hlinkClick r:id="rId6" action="ppaction://hlinksldjump"/>
          </p:cNvPr>
          <p:cNvSpPr txBox="1"/>
          <p:nvPr/>
        </p:nvSpPr>
        <p:spPr>
          <a:xfrm>
            <a:off x="5829644" y="1561926"/>
            <a:ext cx="324036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See all results in a table</a:t>
            </a:r>
          </a:p>
        </p:txBody>
      </p:sp>
      <p:sp>
        <p:nvSpPr>
          <p:cNvPr id="27" name="Rounded Rectangle 12">
            <a:hlinkClick r:id="rId5" action="ppaction://hlinksldjump"/>
          </p:cNvPr>
          <p:cNvSpPr/>
          <p:nvPr/>
        </p:nvSpPr>
        <p:spPr>
          <a:xfrm>
            <a:off x="507605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28" name="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5649065">
            <a:off x="6319091" y="210197"/>
            <a:ext cx="826300" cy="833745"/>
          </a:xfrm>
          <a:prstGeom prst="rect">
            <a:avLst/>
          </a:prstGeom>
        </p:spPr>
      </p:pic>
      <p:sp>
        <p:nvSpPr>
          <p:cNvPr id="29" name="Rounded Rectangle 12">
            <a:hlinkClick r:id="rId9" action="ppaction://hlinksldjump"/>
          </p:cNvPr>
          <p:cNvSpPr/>
          <p:nvPr/>
        </p:nvSpPr>
        <p:spPr>
          <a:xfrm>
            <a:off x="7308304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21" name="Rounded Rectangle 12">
            <a:hlinkClick r:id="rId10" action="ppaction://hlinksldjump"/>
          </p:cNvPr>
          <p:cNvSpPr/>
          <p:nvPr/>
        </p:nvSpPr>
        <p:spPr>
          <a:xfrm>
            <a:off x="2915816" y="125678"/>
            <a:ext cx="1656184" cy="369332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1">
            <a:lumMod val="40000"/>
            <a:lumOff val="60000"/>
            <a:alpha val="40000"/>
          </a:schemeClr>
        </a:solidFill>
        <a:ln>
          <a:noFill/>
        </a:ln>
      </a:spPr>
      <a:bodyPr wrap="square" rtlCol="0">
        <a:spAutoFit/>
      </a:bodyPr>
      <a:lstStyle>
        <a:defPPr>
          <a:defRPr dirty="0" smtClean="0">
            <a:latin typeface="Arial Narrow" panose="020B0606020202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3700</Words>
  <Application>Microsoft Office PowerPoint</Application>
  <PresentationFormat>On-screen Show (4:3)</PresentationFormat>
  <Paragraphs>1081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Isadora Jimenez</dc:creator>
  <cp:lastModifiedBy>bscuser</cp:lastModifiedBy>
  <cp:revision>110</cp:revision>
  <dcterms:created xsi:type="dcterms:W3CDTF">2016-04-17T08:04:21Z</dcterms:created>
  <dcterms:modified xsi:type="dcterms:W3CDTF">2016-04-27T14:43:24Z</dcterms:modified>
</cp:coreProperties>
</file>