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6"/>
  </p:notesMasterIdLst>
  <p:handoutMasterIdLst>
    <p:handoutMasterId r:id="rId27"/>
  </p:handoutMasterIdLst>
  <p:sldIdLst>
    <p:sldId id="280" r:id="rId2"/>
    <p:sldId id="348" r:id="rId3"/>
    <p:sldId id="347" r:id="rId4"/>
    <p:sldId id="351" r:id="rId5"/>
    <p:sldId id="356" r:id="rId6"/>
    <p:sldId id="350" r:id="rId7"/>
    <p:sldId id="345" r:id="rId8"/>
    <p:sldId id="357" r:id="rId9"/>
    <p:sldId id="327" r:id="rId10"/>
    <p:sldId id="362" r:id="rId11"/>
    <p:sldId id="363" r:id="rId12"/>
    <p:sldId id="364" r:id="rId13"/>
    <p:sldId id="370" r:id="rId14"/>
    <p:sldId id="369" r:id="rId15"/>
    <p:sldId id="371" r:id="rId16"/>
    <p:sldId id="365" r:id="rId17"/>
    <p:sldId id="372" r:id="rId18"/>
    <p:sldId id="375" r:id="rId19"/>
    <p:sldId id="374" r:id="rId20"/>
    <p:sldId id="377" r:id="rId21"/>
    <p:sldId id="376" r:id="rId22"/>
    <p:sldId id="378" r:id="rId23"/>
    <p:sldId id="349" r:id="rId24"/>
    <p:sldId id="269" r:id="rId25"/>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24484"/>
    <a:srgbClr val="F5B783"/>
    <a:srgbClr val="DE7558"/>
    <a:srgbClr val="A50021"/>
    <a:srgbClr val="FF6969"/>
    <a:srgbClr val="3C84E4"/>
    <a:srgbClr val="EAEDF2"/>
    <a:srgbClr val="1E2B33"/>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3" autoAdjust="0"/>
    <p:restoredTop sz="76620" autoAdjust="0"/>
  </p:normalViewPr>
  <p:slideViewPr>
    <p:cSldViewPr snapToGrid="0">
      <p:cViewPr varScale="1">
        <p:scale>
          <a:sx n="92" d="100"/>
          <a:sy n="92" d="100"/>
        </p:scale>
        <p:origin x="-1434" y="-102"/>
      </p:cViewPr>
      <p:guideLst>
        <p:guide orient="horz" pos="2115"/>
        <p:guide pos="2880"/>
      </p:guideLst>
    </p:cSldViewPr>
  </p:slideViewPr>
  <p:notesTextViewPr>
    <p:cViewPr>
      <p:scale>
        <a:sx n="3" d="2"/>
        <a:sy n="3" d="2"/>
      </p:scale>
      <p:origin x="0" y="0"/>
    </p:cViewPr>
  </p:notesTextViewPr>
  <p:sorterViewPr>
    <p:cViewPr varScale="1">
      <p:scale>
        <a:sx n="100" d="100"/>
        <a:sy n="100" d="100"/>
      </p:scale>
      <p:origin x="0" y="8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A31F8031-2876-4C49-B2AB-FA63CCCA4B46}" type="datetimeFigureOut">
              <a:rPr lang="en-US" smtClean="0"/>
              <a:t>10/31/2017</a:t>
            </a:fld>
            <a:endParaRPr lang="en-U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350C2212-AB90-4CCA-9B10-8B2494265CDF}" type="slidenum">
              <a:rPr lang="en-US" smtClean="0"/>
              <a:t>‹#›</a:t>
            </a:fld>
            <a:endParaRPr lang="en-US"/>
          </a:p>
        </p:txBody>
      </p:sp>
    </p:spTree>
    <p:extLst>
      <p:ext uri="{BB962C8B-B14F-4D97-AF65-F5344CB8AC3E}">
        <p14:creationId xmlns:p14="http://schemas.microsoft.com/office/powerpoint/2010/main" val="482174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D880A98B-92B9-4661-8148-70A28B87BFA7}" type="datetimeFigureOut">
              <a:rPr lang="es-ES" smtClean="0"/>
              <a:t>31/10/2017</a:t>
            </a:fld>
            <a:endParaRPr lang="es-ES"/>
          </a:p>
        </p:txBody>
      </p:sp>
      <p:sp>
        <p:nvSpPr>
          <p:cNvPr id="4" name="Marcador de imagen de diapositiva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710EC59-92A8-49D9-A266-1F666DA847F6}" type="slidenum">
              <a:rPr lang="es-ES" smtClean="0"/>
              <a:t>‹#›</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40415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4409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96637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09769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8959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946849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63097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70864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dirty="0" smtClean="0"/>
          </a:p>
        </p:txBody>
      </p:sp>
    </p:spTree>
    <p:extLst>
      <p:ext uri="{BB962C8B-B14F-4D97-AF65-F5344CB8AC3E}">
        <p14:creationId xmlns:p14="http://schemas.microsoft.com/office/powerpoint/2010/main" val="139580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smtClean="0"/>
              <a:t>Figure 2. MODIS NDVI observations for August 2015 were used to identify regions of bare soil that can be sources of dust aerosols. The contour lines correspond to the major ticks of the </a:t>
            </a:r>
            <a:r>
              <a:rPr lang="en-US" sz="1000" dirty="0" err="1" smtClean="0"/>
              <a:t>colour</a:t>
            </a:r>
            <a:r>
              <a:rPr lang="en-US" sz="1000" dirty="0" smtClean="0"/>
              <a:t> scale. Large regions of western Syria and Iraq have NDVI values from 0 to 0.1. The three subpanels show examples of land type changes between summer 2013 and summer 2015. (a) Landsat 8 natural </a:t>
            </a:r>
            <a:r>
              <a:rPr lang="en-US" sz="1000" dirty="0" err="1" smtClean="0"/>
              <a:t>colour</a:t>
            </a:r>
            <a:r>
              <a:rPr lang="en-US" sz="1000" dirty="0" smtClean="0"/>
              <a:t> images of the Aleppo region, Syria, show changes of cultivation patterns and drying of the nearby Al </a:t>
            </a:r>
            <a:r>
              <a:rPr lang="en-US" sz="1000" dirty="0" err="1" smtClean="0"/>
              <a:t>Jaboul</a:t>
            </a:r>
            <a:r>
              <a:rPr lang="en-US" sz="1000" dirty="0" smtClean="0"/>
              <a:t> lake (e.g. the bright areas of the Al </a:t>
            </a:r>
            <a:r>
              <a:rPr lang="en-US" sz="1000" dirty="0" err="1" smtClean="0"/>
              <a:t>Jaboul</a:t>
            </a:r>
            <a:r>
              <a:rPr lang="en-US" sz="1000" dirty="0" smtClean="0"/>
              <a:t> Lake, dry parts of the lake, increased from 2013 to 2015); (b) Landsat 8 NDVI images in the region of </a:t>
            </a:r>
            <a:r>
              <a:rPr lang="en-US" sz="1000" dirty="0" err="1" smtClean="0"/>
              <a:t>Hawija</a:t>
            </a:r>
            <a:r>
              <a:rPr lang="en-US" sz="1000" dirty="0" smtClean="0"/>
              <a:t>, Kirkuk Province, Iraq,</a:t>
            </a:r>
          </a:p>
          <a:p>
            <a:pPr eaLnBrk="1" hangingPunct="1"/>
            <a:r>
              <a:rPr lang="en-US" sz="1000" dirty="0" smtClean="0"/>
              <a:t>reveal that large areas remained uncultivated in 2015 (e.g. the 2013 map shows many more green spots, agriculturally used areas, than the 2015 map); (c) Landsat 8 natural </a:t>
            </a:r>
            <a:r>
              <a:rPr lang="en-US" sz="1000" dirty="0" err="1" smtClean="0"/>
              <a:t>colour</a:t>
            </a:r>
            <a:r>
              <a:rPr lang="en-US" sz="1000" dirty="0" smtClean="0"/>
              <a:t> images showing the diminishing area of Haditha Lake on the Euphrates River and the drying up of</a:t>
            </a:r>
          </a:p>
          <a:p>
            <a:pPr eaLnBrk="1" hangingPunct="1"/>
            <a:r>
              <a:rPr lang="en-US" sz="1000" dirty="0" smtClean="0"/>
              <a:t>the </a:t>
            </a:r>
            <a:r>
              <a:rPr lang="en-US" sz="1000" dirty="0" err="1" smtClean="0"/>
              <a:t>Therthar</a:t>
            </a:r>
            <a:r>
              <a:rPr lang="en-US" sz="1000" dirty="0" smtClean="0"/>
              <a:t> canal and lake.</a:t>
            </a:r>
          </a:p>
          <a:p>
            <a:pPr eaLnBrk="1" hangingPunct="1"/>
            <a:endParaRPr lang="en-US" sz="1000" dirty="0" smtClean="0"/>
          </a:p>
        </p:txBody>
      </p:sp>
    </p:spTree>
    <p:extLst>
      <p:ext uri="{BB962C8B-B14F-4D97-AF65-F5344CB8AC3E}">
        <p14:creationId xmlns:p14="http://schemas.microsoft.com/office/powerpoint/2010/main" val="1054430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dust storm originated from un-irrigated agricultural area between the Euphrates river and Turkey. This type of agriculture is more susceptible to drought, which has now been affecting the Middle East for several years.</a:t>
            </a:r>
            <a:endParaRPr lang="es-ES" sz="1200" kern="1200" dirty="0" smtClean="0">
              <a:solidFill>
                <a:schemeClr val="tx1"/>
              </a:solidFill>
              <a:effectLst/>
              <a:latin typeface="+mn-lt"/>
              <a:ea typeface="+mn-ea"/>
              <a:cs typeface="+mn-cs"/>
            </a:endParaRPr>
          </a:p>
          <a:p>
            <a:pPr eaLnBrk="1" hangingPunct="1"/>
            <a:endParaRPr lang="en-US" sz="1000" dirty="0" smtClean="0"/>
          </a:p>
        </p:txBody>
      </p:sp>
    </p:spTree>
    <p:extLst>
      <p:ext uri="{BB962C8B-B14F-4D97-AF65-F5344CB8AC3E}">
        <p14:creationId xmlns:p14="http://schemas.microsoft.com/office/powerpoint/2010/main" val="236956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677011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dirty="0" smtClean="0"/>
          </a:p>
        </p:txBody>
      </p:sp>
    </p:spTree>
    <p:extLst>
      <p:ext uri="{BB962C8B-B14F-4D97-AF65-F5344CB8AC3E}">
        <p14:creationId xmlns:p14="http://schemas.microsoft.com/office/powerpoint/2010/main" val="2553723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smtClean="0"/>
              <a:t>Figure 5. ICON-ART model results at 10 UTC 07 September. Displayed are: a) Dust optical depth at 550 nm overlain with column integrated hydro-meteor content TQ (cloud water, cloud ice and </a:t>
            </a:r>
            <a:r>
              <a:rPr lang="en-US" sz="1000" dirty="0" err="1" smtClean="0"/>
              <a:t>graupel</a:t>
            </a:r>
            <a:r>
              <a:rPr lang="en-US" sz="1000" dirty="0" smtClean="0"/>
              <a:t>). b) Wind speed at 385 m model height and wind velocity as vectors.</a:t>
            </a:r>
          </a:p>
          <a:p>
            <a:pPr eaLnBrk="1" hangingPunct="1"/>
            <a:endParaRPr lang="en-US" sz="1000" dirty="0" smtClean="0"/>
          </a:p>
          <a:p>
            <a:r>
              <a:rPr lang="en-US" sz="1200" b="0" i="0" u="none" strike="noStrike" kern="1200" baseline="0" dirty="0" smtClean="0">
                <a:solidFill>
                  <a:schemeClr val="tx1"/>
                </a:solidFill>
                <a:latin typeface="+mn-lt"/>
                <a:ea typeface="+mn-ea"/>
                <a:cs typeface="+mn-cs"/>
              </a:rPr>
              <a:t>The regional distribution of soil types used for dust emission in ART is taken from the Harmonized World Soil Database (HWSD) dataset with a resolution of 30 arc seconds (</a:t>
            </a:r>
            <a:r>
              <a:rPr lang="en-US" sz="1200" b="0" i="0" u="none" strike="noStrike" kern="1200" baseline="0" dirty="0" err="1" smtClean="0">
                <a:solidFill>
                  <a:schemeClr val="tx1"/>
                </a:solidFill>
                <a:latin typeface="+mn-lt"/>
                <a:ea typeface="+mn-ea"/>
                <a:cs typeface="+mn-cs"/>
              </a:rPr>
              <a:t>Nachtergaele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Batjes</a:t>
            </a:r>
            <a:r>
              <a:rPr lang="en-US" sz="1200" b="0" i="0" u="none" strike="noStrike" kern="1200" baseline="0" dirty="0" smtClean="0">
                <a:solidFill>
                  <a:schemeClr val="tx1"/>
                </a:solidFill>
                <a:latin typeface="+mn-lt"/>
                <a:ea typeface="+mn-ea"/>
                <a:cs typeface="+mn-cs"/>
              </a:rPr>
              <a:t>, 2012). The fraction of erodible soil is determined assuming that certain land use classes from the GlobCover2000 dataset (</a:t>
            </a:r>
            <a:r>
              <a:rPr lang="en-US" sz="1200" b="0" i="0" u="none" strike="noStrike" kern="1200" baseline="0" dirty="0" err="1" smtClean="0">
                <a:solidFill>
                  <a:schemeClr val="tx1"/>
                </a:solidFill>
                <a:latin typeface="+mn-lt"/>
                <a:ea typeface="+mn-ea"/>
                <a:cs typeface="+mn-cs"/>
              </a:rPr>
              <a:t>Arino</a:t>
            </a:r>
            <a:r>
              <a:rPr lang="en-US" sz="1200" b="0" i="0" u="none" strike="noStrike" kern="1200" baseline="0" dirty="0" smtClean="0">
                <a:solidFill>
                  <a:schemeClr val="tx1"/>
                </a:solidFill>
                <a:latin typeface="+mn-lt"/>
                <a:ea typeface="+mn-ea"/>
                <a:cs typeface="+mn-cs"/>
              </a:rPr>
              <a:t> et al., 2008) contribute to mineral dust emission whereas others do not, with snow </a:t>
            </a:r>
            <a:endParaRPr lang="en-US" sz="1000" dirty="0" smtClean="0"/>
          </a:p>
        </p:txBody>
      </p:sp>
    </p:spTree>
    <p:extLst>
      <p:ext uri="{BB962C8B-B14F-4D97-AF65-F5344CB8AC3E}">
        <p14:creationId xmlns:p14="http://schemas.microsoft.com/office/powerpoint/2010/main" val="1292426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4772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68201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212235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36656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7</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8</a:t>
            </a:fld>
            <a:endParaRPr lang="es-ES"/>
          </a:p>
        </p:txBody>
      </p:sp>
    </p:spTree>
    <p:extLst>
      <p:ext uri="{BB962C8B-B14F-4D97-AF65-F5344CB8AC3E}">
        <p14:creationId xmlns:p14="http://schemas.microsoft.com/office/powerpoint/2010/main" val="392152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3609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32234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Tree>
    <p:extLst>
      <p:ext uri="{BB962C8B-B14F-4D97-AF65-F5344CB8AC3E}">
        <p14:creationId xmlns:p14="http://schemas.microsoft.com/office/powerpoint/2010/main" val="35546299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0A99E3B3-DEEF-439B-A13E-14B371C6800E}" type="slidenum">
              <a:rPr lang="en-US" altLang="en-US" sz="977">
                <a:solidFill>
                  <a:srgbClr val="23589C"/>
                </a:solidFill>
              </a:rPr>
              <a:pPr algn="r" eaLnBrk="1" hangingPunct="1"/>
              <a:t>‹#›</a:t>
            </a:fld>
            <a:endParaRPr lang="en-US" altLang="en-US" sz="1758">
              <a:latin typeface="Calibri" panose="020F0502020204030204"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735"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172"/>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345"/>
            </a:lvl1pPr>
            <a:lvl2pPr>
              <a:defRPr sz="1954"/>
            </a:lvl2pPr>
            <a:lvl3pPr>
              <a:defRPr sz="1758"/>
            </a:lvl3pPr>
            <a:lvl4pPr>
              <a:defRPr sz="1563"/>
            </a:lvl4pPr>
            <a:lvl5pPr>
              <a:defRPr sz="1368"/>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24526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8" r:id="rId5"/>
    <p:sldLayoutId id="2147483659" r:id="rId6"/>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ra.basart@bsc.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gif"/><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516086" y="1926968"/>
            <a:ext cx="5064244" cy="2998826"/>
          </a:xfrm>
        </p:spPr>
        <p:txBody>
          <a:bodyPr>
            <a:normAutofit fontScale="90000"/>
          </a:bodyPr>
          <a:lstStyle/>
          <a:p>
            <a:r>
              <a:rPr lang="es-ES" dirty="0" smtClean="0"/>
              <a:t>High-</a:t>
            </a:r>
            <a:r>
              <a:rPr lang="es-ES" dirty="0" err="1" smtClean="0"/>
              <a:t>resolution</a:t>
            </a:r>
            <a:r>
              <a:rPr lang="es-ES" dirty="0" smtClean="0"/>
              <a:t> SDS </a:t>
            </a:r>
            <a:r>
              <a:rPr lang="es-ES" dirty="0" err="1"/>
              <a:t>f</a:t>
            </a:r>
            <a:r>
              <a:rPr lang="es-ES" dirty="0" err="1" smtClean="0"/>
              <a:t>orecast</a:t>
            </a:r>
            <a:r>
              <a:rPr lang="es-ES" dirty="0" smtClean="0"/>
              <a:t> </a:t>
            </a:r>
            <a:r>
              <a:rPr lang="es-ES" dirty="0" err="1" smtClean="0"/>
              <a:t>requirements</a:t>
            </a:r>
            <a:r>
              <a:rPr lang="es-ES" dirty="0" smtClean="0"/>
              <a:t> </a:t>
            </a:r>
            <a:r>
              <a:rPr lang="es-ES" dirty="0" err="1" smtClean="0"/>
              <a:t>for</a:t>
            </a:r>
            <a:r>
              <a:rPr lang="es-ES" dirty="0" smtClean="0"/>
              <a:t> </a:t>
            </a:r>
            <a:r>
              <a:rPr lang="es-ES" dirty="0" err="1" smtClean="0"/>
              <a:t>the</a:t>
            </a:r>
            <a:r>
              <a:rPr lang="es-ES" dirty="0" smtClean="0"/>
              <a:t> </a:t>
            </a:r>
            <a:r>
              <a:rPr lang="es-ES" dirty="0" err="1" smtClean="0"/>
              <a:t>Middle</a:t>
            </a:r>
            <a:r>
              <a:rPr lang="es-ES" dirty="0" smtClean="0"/>
              <a:t> East</a:t>
            </a:r>
            <a:br>
              <a:rPr lang="es-ES" dirty="0" smtClean="0"/>
            </a:br>
            <a:endParaRPr lang="es-ES" b="0" dirty="0"/>
          </a:p>
        </p:txBody>
      </p:sp>
      <p:sp>
        <p:nvSpPr>
          <p:cNvPr id="3" name="Marcador de texto 2"/>
          <p:cNvSpPr>
            <a:spLocks noGrp="1"/>
          </p:cNvSpPr>
          <p:nvPr>
            <p:ph type="body" sz="quarter" idx="11"/>
          </p:nvPr>
        </p:nvSpPr>
        <p:spPr/>
        <p:txBody>
          <a:bodyPr/>
          <a:lstStyle/>
          <a:p>
            <a:r>
              <a:rPr lang="es-ES" sz="1800" i="1" dirty="0" smtClean="0"/>
              <a:t>5th International Workshop </a:t>
            </a:r>
            <a:r>
              <a:rPr lang="es-ES" sz="1800" i="1" dirty="0" err="1" smtClean="0"/>
              <a:t>on</a:t>
            </a:r>
            <a:r>
              <a:rPr lang="es-ES" sz="1800" i="1" dirty="0" smtClean="0"/>
              <a:t> SDS, 23-25 </a:t>
            </a:r>
            <a:r>
              <a:rPr lang="es-ES" sz="1800" i="1" dirty="0" err="1" smtClean="0"/>
              <a:t>October</a:t>
            </a:r>
            <a:r>
              <a:rPr lang="es-ES" sz="1800" i="1" dirty="0" smtClean="0"/>
              <a:t> 2017, </a:t>
            </a:r>
            <a:r>
              <a:rPr lang="es-ES" sz="1800" i="1" dirty="0" err="1" smtClean="0"/>
              <a:t>Istanbul</a:t>
            </a:r>
            <a:endParaRPr lang="es-ES" sz="1800" i="1" dirty="0"/>
          </a:p>
        </p:txBody>
      </p:sp>
      <p:sp>
        <p:nvSpPr>
          <p:cNvPr id="5" name="Marcador de texto 2"/>
          <p:cNvSpPr>
            <a:spLocks noGrp="1"/>
          </p:cNvSpPr>
          <p:nvPr>
            <p:ph type="body" sz="quarter" idx="11"/>
          </p:nvPr>
        </p:nvSpPr>
        <p:spPr>
          <a:xfrm>
            <a:off x="3624796" y="4832643"/>
            <a:ext cx="4468170" cy="412019"/>
          </a:xfrm>
        </p:spPr>
        <p:txBody>
          <a:bodyPr/>
          <a:lstStyle/>
          <a:p>
            <a:r>
              <a:rPr lang="es-ES" sz="1800" i="1" dirty="0" smtClean="0"/>
              <a:t>Sara </a:t>
            </a:r>
            <a:r>
              <a:rPr lang="es-ES" sz="1800" i="1" dirty="0" err="1" smtClean="0"/>
              <a:t>Basart</a:t>
            </a:r>
            <a:r>
              <a:rPr lang="es-ES" sz="1800" i="1" dirty="0" smtClean="0"/>
              <a:t> (</a:t>
            </a:r>
            <a:r>
              <a:rPr lang="es-ES" sz="1800" i="1" dirty="0" smtClean="0">
                <a:hlinkClick r:id="rId2"/>
              </a:rPr>
              <a:t>sara.basart@bsc.es</a:t>
            </a:r>
            <a:r>
              <a:rPr lang="es-ES" sz="1800" i="1" dirty="0" smtClean="0"/>
              <a:t>)</a:t>
            </a:r>
          </a:p>
          <a:p>
            <a:r>
              <a:rPr lang="es-ES" sz="1800" i="1" dirty="0" smtClean="0"/>
              <a:t>A. </a:t>
            </a:r>
            <a:r>
              <a:rPr lang="es-ES" sz="1800" i="1" dirty="0" err="1" smtClean="0"/>
              <a:t>Vukovic</a:t>
            </a:r>
            <a:r>
              <a:rPr lang="es-ES" sz="1800" i="1" dirty="0" smtClean="0"/>
              <a:t>, L. Vendrell, C. Pérez García-Pando and O. </a:t>
            </a:r>
            <a:r>
              <a:rPr lang="es-ES" sz="1800" i="1" dirty="0" err="1" smtClean="0"/>
              <a:t>Jorba</a:t>
            </a:r>
            <a:endParaRPr lang="es-ES" sz="1800" i="1" dirty="0"/>
          </a:p>
        </p:txBody>
      </p:sp>
    </p:spTree>
    <p:extLst>
      <p:ext uri="{BB962C8B-B14F-4D97-AF65-F5344CB8AC3E}">
        <p14:creationId xmlns:p14="http://schemas.microsoft.com/office/powerpoint/2010/main" val="305463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Iranian Haboob: Teheran 2</a:t>
            </a:r>
            <a:r>
              <a:rPr lang="en-US" altLang="ca-ES" sz="3500" b="1" baseline="30000" dirty="0" smtClean="0"/>
              <a:t>nd</a:t>
            </a:r>
            <a:r>
              <a:rPr lang="en-US" altLang="ca-ES" sz="3500" b="1" dirty="0" smtClean="0"/>
              <a:t> June 2014 </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4"/>
          <a:stretch>
            <a:fillRect/>
          </a:stretch>
        </p:blipFill>
        <p:spPr>
          <a:xfrm>
            <a:off x="325821" y="1423607"/>
            <a:ext cx="8694401" cy="3753620"/>
          </a:xfrm>
          <a:prstGeom prst="rect">
            <a:avLst/>
          </a:prstGeom>
        </p:spPr>
      </p:pic>
      <p:sp>
        <p:nvSpPr>
          <p:cNvPr id="5" name="Rectángulo 4"/>
          <p:cNvSpPr/>
          <p:nvPr/>
        </p:nvSpPr>
        <p:spPr>
          <a:xfrm>
            <a:off x="464803" y="5305325"/>
            <a:ext cx="8229598" cy="646331"/>
          </a:xfrm>
          <a:prstGeom prst="rect">
            <a:avLst/>
          </a:prstGeom>
        </p:spPr>
        <p:txBody>
          <a:bodyPr wrap="square">
            <a:spAutoFit/>
          </a:bodyPr>
          <a:lstStyle/>
          <a:p>
            <a:r>
              <a:rPr lang="es-ES" dirty="0" err="1" smtClean="0"/>
              <a:t>The</a:t>
            </a:r>
            <a:r>
              <a:rPr lang="es-ES" dirty="0" smtClean="0"/>
              <a:t> </a:t>
            </a:r>
            <a:r>
              <a:rPr lang="es-ES" dirty="0" err="1" smtClean="0"/>
              <a:t>event</a:t>
            </a:r>
            <a:r>
              <a:rPr lang="es-ES" dirty="0" smtClean="0"/>
              <a:t> </a:t>
            </a:r>
            <a:r>
              <a:rPr lang="es-ES" dirty="0" err="1" smtClean="0"/>
              <a:t>was</a:t>
            </a:r>
            <a:r>
              <a:rPr lang="es-ES" dirty="0" smtClean="0"/>
              <a:t> local (</a:t>
            </a:r>
            <a:r>
              <a:rPr lang="es-ES" dirty="0" err="1" smtClean="0"/>
              <a:t>several</a:t>
            </a:r>
            <a:r>
              <a:rPr lang="es-ES" dirty="0" smtClean="0"/>
              <a:t> </a:t>
            </a:r>
            <a:r>
              <a:rPr lang="es-ES" dirty="0"/>
              <a:t>100km), intense (</a:t>
            </a:r>
            <a:r>
              <a:rPr lang="es-ES" dirty="0" err="1"/>
              <a:t>several</a:t>
            </a:r>
            <a:r>
              <a:rPr lang="es-ES" dirty="0"/>
              <a:t> </a:t>
            </a:r>
            <a:r>
              <a:rPr lang="es-ES" dirty="0" smtClean="0"/>
              <a:t>1000</a:t>
            </a:r>
            <a:r>
              <a:rPr lang="es-ES" dirty="0" smtClean="0">
                <a:sym typeface="Symbol" panose="05050102010706020507" pitchFamily="18" charset="2"/>
              </a:rPr>
              <a:t></a:t>
            </a:r>
            <a:r>
              <a:rPr lang="es-ES" dirty="0" smtClean="0"/>
              <a:t>g/m</a:t>
            </a:r>
            <a:r>
              <a:rPr lang="es-ES" baseline="30000" dirty="0" smtClean="0"/>
              <a:t>3</a:t>
            </a:r>
            <a:r>
              <a:rPr lang="es-ES" dirty="0" smtClean="0"/>
              <a:t> </a:t>
            </a:r>
            <a:r>
              <a:rPr lang="es-ES" dirty="0"/>
              <a:t>PM10) &amp; short </a:t>
            </a:r>
            <a:r>
              <a:rPr lang="es-ES" dirty="0" err="1"/>
              <a:t>lived</a:t>
            </a:r>
            <a:r>
              <a:rPr lang="es-ES" dirty="0"/>
              <a:t> (</a:t>
            </a:r>
            <a:r>
              <a:rPr lang="es-ES" dirty="0" err="1"/>
              <a:t>few</a:t>
            </a:r>
            <a:r>
              <a:rPr lang="es-ES" dirty="0"/>
              <a:t> </a:t>
            </a:r>
            <a:r>
              <a:rPr lang="es-ES" dirty="0" err="1"/>
              <a:t>hours</a:t>
            </a:r>
            <a:r>
              <a:rPr lang="es-ES" dirty="0"/>
              <a:t>) </a:t>
            </a:r>
            <a:r>
              <a:rPr lang="es-ES" dirty="0" err="1"/>
              <a:t>dust</a:t>
            </a:r>
            <a:r>
              <a:rPr lang="es-ES" dirty="0"/>
              <a:t> </a:t>
            </a:r>
            <a:r>
              <a:rPr lang="es-ES" dirty="0" err="1"/>
              <a:t>storms</a:t>
            </a:r>
            <a:endParaRPr lang="es-ES" dirty="0"/>
          </a:p>
        </p:txBody>
      </p:sp>
      <p:sp>
        <p:nvSpPr>
          <p:cNvPr id="6"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a:t>
            </a:r>
            <a:r>
              <a:rPr lang="es-ES_tradnl" sz="1200" i="1" dirty="0" err="1" smtClean="0">
                <a:solidFill>
                  <a:srgbClr val="000000"/>
                </a:solidFill>
                <a:latin typeface="Calibri" panose="020F0502020204030204" pitchFamily="34" charset="0"/>
              </a:rPr>
              <a:t>Vukovic</a:t>
            </a:r>
            <a:r>
              <a:rPr lang="es-ES_tradnl" sz="1200" i="1" dirty="0" smtClean="0">
                <a:solidFill>
                  <a:srgbClr val="000000"/>
                </a:solidFill>
                <a:latin typeface="Calibri" panose="020F0502020204030204" pitchFamily="34" charset="0"/>
              </a:rPr>
              <a:t> et al., in </a:t>
            </a:r>
            <a:r>
              <a:rPr lang="es-ES_tradnl" sz="1200" i="1" dirty="0" err="1" smtClean="0">
                <a:solidFill>
                  <a:srgbClr val="000000"/>
                </a:solidFill>
                <a:latin typeface="Calibri" panose="020F0502020204030204" pitchFamily="34" charset="0"/>
              </a:rPr>
              <a:t>preparation</a:t>
            </a:r>
            <a:r>
              <a:rPr lang="es-ES_tradnl" sz="1200" i="1" dirty="0" smtClean="0">
                <a:solidFill>
                  <a:srgbClr val="000000"/>
                </a:solidFill>
                <a:latin typeface="Calibri" panose="020F0502020204030204" pitchFamily="34" charset="0"/>
              </a:rPr>
              <a:t>)</a:t>
            </a:r>
            <a:endParaRPr lang="es-ES_tradnl" sz="1200" i="1" dirty="0">
              <a:solidFill>
                <a:srgbClr val="000000"/>
              </a:solidFill>
              <a:latin typeface="Calibri" panose="020F0502020204030204" pitchFamily="34" charset="0"/>
            </a:endParaRPr>
          </a:p>
        </p:txBody>
      </p:sp>
      <p:sp>
        <p:nvSpPr>
          <p:cNvPr id="4" name="CuadroTexto 3"/>
          <p:cNvSpPr txBox="1"/>
          <p:nvPr/>
        </p:nvSpPr>
        <p:spPr>
          <a:xfrm>
            <a:off x="2521491" y="913759"/>
            <a:ext cx="4303059" cy="461665"/>
          </a:xfrm>
          <a:prstGeom prst="rect">
            <a:avLst/>
          </a:prstGeom>
          <a:solidFill>
            <a:schemeClr val="bg1">
              <a:lumMod val="85000"/>
            </a:schemeClr>
          </a:solidFill>
        </p:spPr>
        <p:txBody>
          <a:bodyPr wrap="square" rtlCol="0">
            <a:spAutoFit/>
          </a:bodyPr>
          <a:lstStyle/>
          <a:p>
            <a:pPr algn="ctr"/>
            <a:r>
              <a:rPr lang="es-ES" sz="2400" b="1" dirty="0" err="1" smtClean="0"/>
              <a:t>Ongoing</a:t>
            </a:r>
            <a:r>
              <a:rPr lang="es-ES" sz="2400" b="1" dirty="0" smtClean="0"/>
              <a:t> SDS-WAS </a:t>
            </a:r>
            <a:r>
              <a:rPr lang="es-ES" sz="2400" b="1" dirty="0" err="1" smtClean="0"/>
              <a:t>Study</a:t>
            </a:r>
            <a:r>
              <a:rPr lang="es-ES" sz="2400" b="1" dirty="0" smtClean="0"/>
              <a:t> Case</a:t>
            </a:r>
            <a:endParaRPr lang="es-ES" sz="2400" b="1" dirty="0"/>
          </a:p>
        </p:txBody>
      </p:sp>
    </p:spTree>
    <p:extLst>
      <p:ext uri="{BB962C8B-B14F-4D97-AF65-F5344CB8AC3E}">
        <p14:creationId xmlns:p14="http://schemas.microsoft.com/office/powerpoint/2010/main" val="70228428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Iranian Haboob: Teheran 2</a:t>
            </a:r>
            <a:r>
              <a:rPr lang="en-US" altLang="ca-ES" sz="3500" b="1" baseline="30000" dirty="0" smtClean="0"/>
              <a:t>nd</a:t>
            </a:r>
            <a:r>
              <a:rPr lang="en-US" altLang="ca-ES" sz="3500" b="1" dirty="0" smtClean="0"/>
              <a:t> June 2014 </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p:cNvPicPr>
            <a:picLocks noChangeAspect="1"/>
          </p:cNvPicPr>
          <p:nvPr/>
        </p:nvPicPr>
        <p:blipFill>
          <a:blip r:embed="rId4"/>
          <a:stretch>
            <a:fillRect/>
          </a:stretch>
        </p:blipFill>
        <p:spPr>
          <a:xfrm>
            <a:off x="969299" y="3123992"/>
            <a:ext cx="7617653" cy="2914736"/>
          </a:xfrm>
          <a:prstGeom prst="rect">
            <a:avLst/>
          </a:prstGeom>
        </p:spPr>
      </p:pic>
      <p:sp>
        <p:nvSpPr>
          <p:cNvPr id="4" name="Rectángulo 3"/>
          <p:cNvSpPr/>
          <p:nvPr/>
        </p:nvSpPr>
        <p:spPr>
          <a:xfrm>
            <a:off x="814551" y="838756"/>
            <a:ext cx="7772401" cy="2308324"/>
          </a:xfrm>
          <a:prstGeom prst="rect">
            <a:avLst/>
          </a:prstGeom>
        </p:spPr>
        <p:txBody>
          <a:bodyPr wrap="square">
            <a:spAutoFit/>
          </a:bodyPr>
          <a:lstStyle/>
          <a:p>
            <a:r>
              <a:rPr lang="es-ES" b="1" dirty="0" err="1">
                <a:latin typeface="+mj-lt"/>
              </a:rPr>
              <a:t>Information</a:t>
            </a:r>
            <a:r>
              <a:rPr lang="es-ES" b="1" dirty="0">
                <a:latin typeface="+mj-lt"/>
              </a:rPr>
              <a:t> </a:t>
            </a:r>
            <a:r>
              <a:rPr lang="es-ES" b="1" dirty="0" err="1">
                <a:latin typeface="+mj-lt"/>
              </a:rPr>
              <a:t>from</a:t>
            </a:r>
            <a:r>
              <a:rPr lang="es-ES" b="1" dirty="0">
                <a:latin typeface="+mj-lt"/>
              </a:rPr>
              <a:t> </a:t>
            </a:r>
            <a:r>
              <a:rPr lang="es-ES" b="1" dirty="0" err="1" smtClean="0">
                <a:latin typeface="+mj-lt"/>
              </a:rPr>
              <a:t>reports</a:t>
            </a:r>
            <a:endParaRPr lang="es-ES" b="1" dirty="0" smtClean="0">
              <a:latin typeface="+mj-lt"/>
            </a:endParaRPr>
          </a:p>
          <a:p>
            <a:pPr marL="285750" indent="-285750">
              <a:buFont typeface="Arial" panose="020B0604020202020204" pitchFamily="34" charset="0"/>
              <a:buChar char="•"/>
            </a:pPr>
            <a:r>
              <a:rPr lang="es-ES" dirty="0" err="1" smtClean="0">
                <a:latin typeface="+mj-lt"/>
              </a:rPr>
              <a:t>reached</a:t>
            </a:r>
            <a:r>
              <a:rPr lang="es-ES" dirty="0" smtClean="0">
                <a:latin typeface="+mj-lt"/>
              </a:rPr>
              <a:t> </a:t>
            </a:r>
            <a:r>
              <a:rPr lang="es-ES" dirty="0" err="1">
                <a:latin typeface="+mj-lt"/>
              </a:rPr>
              <a:t>city</a:t>
            </a:r>
            <a:r>
              <a:rPr lang="es-ES" dirty="0">
                <a:latin typeface="+mj-lt"/>
              </a:rPr>
              <a:t> at 5.30 p.m. local time;</a:t>
            </a:r>
          </a:p>
          <a:p>
            <a:pPr marL="285750" indent="-285750">
              <a:buFont typeface="Arial" panose="020B0604020202020204" pitchFamily="34" charset="0"/>
              <a:buChar char="•"/>
            </a:pPr>
            <a:r>
              <a:rPr lang="es-ES" dirty="0" err="1" smtClean="0">
                <a:latin typeface="+mj-lt"/>
              </a:rPr>
              <a:t>passing</a:t>
            </a:r>
            <a:r>
              <a:rPr lang="es-ES" dirty="0" smtClean="0">
                <a:latin typeface="+mj-lt"/>
              </a:rPr>
              <a:t> </a:t>
            </a:r>
            <a:r>
              <a:rPr lang="es-ES" dirty="0">
                <a:latin typeface="+mj-lt"/>
              </a:rPr>
              <a:t>of </a:t>
            </a:r>
            <a:r>
              <a:rPr lang="es-ES" dirty="0" err="1">
                <a:latin typeface="+mj-lt"/>
              </a:rPr>
              <a:t>the</a:t>
            </a:r>
            <a:r>
              <a:rPr lang="es-ES" dirty="0">
                <a:latin typeface="+mj-lt"/>
              </a:rPr>
              <a:t> </a:t>
            </a:r>
            <a:r>
              <a:rPr lang="es-ES" dirty="0" err="1">
                <a:latin typeface="+mj-lt"/>
              </a:rPr>
              <a:t>sand</a:t>
            </a:r>
            <a:r>
              <a:rPr lang="es-ES" dirty="0">
                <a:latin typeface="+mj-lt"/>
              </a:rPr>
              <a:t> </a:t>
            </a:r>
            <a:r>
              <a:rPr lang="es-ES" dirty="0" err="1">
                <a:latin typeface="+mj-lt"/>
              </a:rPr>
              <a:t>storm</a:t>
            </a:r>
            <a:r>
              <a:rPr lang="es-ES" dirty="0">
                <a:latin typeface="+mj-lt"/>
              </a:rPr>
              <a:t> </a:t>
            </a:r>
            <a:r>
              <a:rPr lang="es-ES" dirty="0" err="1">
                <a:latin typeface="+mj-lt"/>
              </a:rPr>
              <a:t>over</a:t>
            </a:r>
            <a:r>
              <a:rPr lang="es-ES" dirty="0">
                <a:latin typeface="+mj-lt"/>
              </a:rPr>
              <a:t> </a:t>
            </a:r>
            <a:r>
              <a:rPr lang="es-ES" dirty="0" err="1">
                <a:latin typeface="+mj-lt"/>
              </a:rPr>
              <a:t>the</a:t>
            </a:r>
            <a:r>
              <a:rPr lang="es-ES" dirty="0">
                <a:latin typeface="+mj-lt"/>
              </a:rPr>
              <a:t> </a:t>
            </a:r>
            <a:r>
              <a:rPr lang="es-ES" dirty="0" err="1">
                <a:latin typeface="+mj-lt"/>
              </a:rPr>
              <a:t>fixed</a:t>
            </a:r>
            <a:r>
              <a:rPr lang="es-ES" dirty="0">
                <a:latin typeface="+mj-lt"/>
              </a:rPr>
              <a:t> </a:t>
            </a:r>
            <a:r>
              <a:rPr lang="es-ES" dirty="0" err="1">
                <a:latin typeface="+mj-lt"/>
              </a:rPr>
              <a:t>site</a:t>
            </a:r>
            <a:r>
              <a:rPr lang="es-ES" dirty="0">
                <a:latin typeface="+mj-lt"/>
              </a:rPr>
              <a:t> </a:t>
            </a:r>
            <a:r>
              <a:rPr lang="es-ES" dirty="0" err="1" smtClean="0">
                <a:latin typeface="+mj-lt"/>
              </a:rPr>
              <a:t>lasted</a:t>
            </a:r>
            <a:r>
              <a:rPr lang="es-ES" dirty="0" smtClean="0">
                <a:latin typeface="+mj-lt"/>
              </a:rPr>
              <a:t> </a:t>
            </a:r>
            <a:r>
              <a:rPr lang="es-ES" dirty="0" err="1" smtClean="0">
                <a:latin typeface="+mj-lt"/>
              </a:rPr>
              <a:t>about</a:t>
            </a:r>
            <a:r>
              <a:rPr lang="es-ES" dirty="0" smtClean="0">
                <a:latin typeface="+mj-lt"/>
              </a:rPr>
              <a:t> </a:t>
            </a:r>
            <a:r>
              <a:rPr lang="es-ES" dirty="0">
                <a:latin typeface="+mj-lt"/>
              </a:rPr>
              <a:t>15min;</a:t>
            </a:r>
          </a:p>
          <a:p>
            <a:pPr marL="285750" indent="-285750">
              <a:buFont typeface="Arial" panose="020B0604020202020204" pitchFamily="34" charset="0"/>
              <a:buChar char="•"/>
            </a:pPr>
            <a:r>
              <a:rPr lang="es-ES" dirty="0" err="1" smtClean="0">
                <a:latin typeface="+mj-lt"/>
              </a:rPr>
              <a:t>storm</a:t>
            </a:r>
            <a:r>
              <a:rPr lang="es-ES" dirty="0" smtClean="0">
                <a:latin typeface="+mj-lt"/>
              </a:rPr>
              <a:t> </a:t>
            </a:r>
            <a:r>
              <a:rPr lang="es-ES" dirty="0" err="1">
                <a:latin typeface="+mj-lt"/>
              </a:rPr>
              <a:t>duration</a:t>
            </a:r>
            <a:r>
              <a:rPr lang="es-ES" dirty="0">
                <a:latin typeface="+mj-lt"/>
              </a:rPr>
              <a:t> </a:t>
            </a:r>
            <a:r>
              <a:rPr lang="es-ES" dirty="0" err="1">
                <a:latin typeface="+mj-lt"/>
              </a:rPr>
              <a:t>less</a:t>
            </a:r>
            <a:r>
              <a:rPr lang="es-ES" dirty="0">
                <a:latin typeface="+mj-lt"/>
              </a:rPr>
              <a:t> </a:t>
            </a:r>
            <a:r>
              <a:rPr lang="es-ES" dirty="0" err="1">
                <a:latin typeface="+mj-lt"/>
              </a:rPr>
              <a:t>than</a:t>
            </a:r>
            <a:r>
              <a:rPr lang="es-ES" dirty="0">
                <a:latin typeface="+mj-lt"/>
              </a:rPr>
              <a:t> 2h;</a:t>
            </a:r>
          </a:p>
          <a:p>
            <a:pPr marL="285750" indent="-285750">
              <a:buFont typeface="Arial" panose="020B0604020202020204" pitchFamily="34" charset="0"/>
              <a:buChar char="•"/>
            </a:pPr>
            <a:r>
              <a:rPr lang="es-ES" dirty="0" err="1" smtClean="0">
                <a:latin typeface="+mj-lt"/>
              </a:rPr>
              <a:t>reduction</a:t>
            </a:r>
            <a:r>
              <a:rPr lang="es-ES" dirty="0" smtClean="0">
                <a:latin typeface="+mj-lt"/>
              </a:rPr>
              <a:t> </a:t>
            </a:r>
            <a:r>
              <a:rPr lang="es-ES" dirty="0">
                <a:latin typeface="+mj-lt"/>
              </a:rPr>
              <a:t>of </a:t>
            </a:r>
            <a:r>
              <a:rPr lang="es-ES" dirty="0" err="1">
                <a:latin typeface="+mj-lt"/>
              </a:rPr>
              <a:t>visibility</a:t>
            </a:r>
            <a:r>
              <a:rPr lang="es-ES" dirty="0">
                <a:latin typeface="+mj-lt"/>
              </a:rPr>
              <a:t> to ~10m; </a:t>
            </a:r>
            <a:r>
              <a:rPr lang="es-ES" dirty="0" err="1">
                <a:latin typeface="+mj-lt"/>
              </a:rPr>
              <a:t>wind</a:t>
            </a:r>
            <a:r>
              <a:rPr lang="es-ES" dirty="0">
                <a:latin typeface="+mj-lt"/>
              </a:rPr>
              <a:t> </a:t>
            </a:r>
            <a:r>
              <a:rPr lang="es-ES" dirty="0" err="1">
                <a:latin typeface="+mj-lt"/>
              </a:rPr>
              <a:t>velocity</a:t>
            </a:r>
            <a:r>
              <a:rPr lang="es-ES" dirty="0">
                <a:latin typeface="+mj-lt"/>
              </a:rPr>
              <a:t> </a:t>
            </a:r>
            <a:r>
              <a:rPr lang="es-ES" dirty="0" err="1" smtClean="0">
                <a:latin typeface="+mj-lt"/>
              </a:rPr>
              <a:t>reached</a:t>
            </a:r>
            <a:r>
              <a:rPr lang="es-ES" dirty="0" smtClean="0">
                <a:latin typeface="+mj-lt"/>
              </a:rPr>
              <a:t> 110 </a:t>
            </a:r>
            <a:r>
              <a:rPr lang="es-ES" dirty="0">
                <a:latin typeface="+mj-lt"/>
              </a:rPr>
              <a:t>km/h;</a:t>
            </a:r>
          </a:p>
          <a:p>
            <a:pPr marL="285750" indent="-285750">
              <a:buFont typeface="Arial" panose="020B0604020202020204" pitchFamily="34" charset="0"/>
              <a:buChar char="•"/>
            </a:pPr>
            <a:r>
              <a:rPr lang="es-ES" dirty="0" err="1" smtClean="0">
                <a:latin typeface="+mj-lt"/>
              </a:rPr>
              <a:t>temperature</a:t>
            </a:r>
            <a:r>
              <a:rPr lang="es-ES" dirty="0" smtClean="0">
                <a:latin typeface="+mj-lt"/>
              </a:rPr>
              <a:t> </a:t>
            </a:r>
            <a:r>
              <a:rPr lang="es-ES" dirty="0" err="1">
                <a:latin typeface="+mj-lt"/>
              </a:rPr>
              <a:t>dropped</a:t>
            </a:r>
            <a:r>
              <a:rPr lang="es-ES" dirty="0">
                <a:latin typeface="+mj-lt"/>
              </a:rPr>
              <a:t> </a:t>
            </a:r>
            <a:r>
              <a:rPr lang="es-ES" dirty="0" err="1">
                <a:latin typeface="+mj-lt"/>
              </a:rPr>
              <a:t>from</a:t>
            </a:r>
            <a:r>
              <a:rPr lang="es-ES" dirty="0">
                <a:latin typeface="+mj-lt"/>
              </a:rPr>
              <a:t> 33 to </a:t>
            </a:r>
            <a:r>
              <a:rPr lang="es-ES" dirty="0" smtClean="0">
                <a:latin typeface="+mj-lt"/>
              </a:rPr>
              <a:t>18ºC </a:t>
            </a:r>
            <a:r>
              <a:rPr lang="es-ES" dirty="0">
                <a:latin typeface="+mj-lt"/>
              </a:rPr>
              <a:t>in </a:t>
            </a:r>
            <a:r>
              <a:rPr lang="es-ES" dirty="0" err="1">
                <a:latin typeface="+mj-lt"/>
              </a:rPr>
              <a:t>several</a:t>
            </a:r>
            <a:r>
              <a:rPr lang="es-ES" dirty="0">
                <a:latin typeface="+mj-lt"/>
              </a:rPr>
              <a:t> min</a:t>
            </a:r>
            <a:r>
              <a:rPr lang="es-ES" dirty="0" smtClean="0">
                <a:latin typeface="+mj-lt"/>
              </a:rPr>
              <a:t>; </a:t>
            </a:r>
          </a:p>
          <a:p>
            <a:pPr marL="285750" indent="-285750">
              <a:buFont typeface="Arial" panose="020B0604020202020204" pitchFamily="34" charset="0"/>
              <a:buChar char="•"/>
            </a:pPr>
            <a:r>
              <a:rPr lang="es-ES" dirty="0" smtClean="0">
                <a:latin typeface="+mj-lt"/>
              </a:rPr>
              <a:t>at </a:t>
            </a:r>
            <a:r>
              <a:rPr lang="es-ES" dirty="0" err="1">
                <a:latin typeface="+mj-lt"/>
              </a:rPr>
              <a:t>least</a:t>
            </a:r>
            <a:r>
              <a:rPr lang="es-ES" dirty="0">
                <a:latin typeface="+mj-lt"/>
              </a:rPr>
              <a:t> 5 </a:t>
            </a:r>
            <a:r>
              <a:rPr lang="es-ES" dirty="0" err="1">
                <a:latin typeface="+mj-lt"/>
              </a:rPr>
              <a:t>deaths</a:t>
            </a:r>
            <a:r>
              <a:rPr lang="es-ES" dirty="0">
                <a:latin typeface="+mj-lt"/>
              </a:rPr>
              <a:t>, 82 </a:t>
            </a:r>
            <a:r>
              <a:rPr lang="es-ES" dirty="0" err="1">
                <a:latin typeface="+mj-lt"/>
              </a:rPr>
              <a:t>injured</a:t>
            </a:r>
            <a:r>
              <a:rPr lang="es-ES" dirty="0">
                <a:latin typeface="+mj-lt"/>
              </a:rPr>
              <a:t>; </a:t>
            </a:r>
            <a:r>
              <a:rPr lang="es-ES" dirty="0" err="1">
                <a:latin typeface="+mj-lt"/>
              </a:rPr>
              <a:t>multiple</a:t>
            </a:r>
            <a:r>
              <a:rPr lang="es-ES" dirty="0">
                <a:latin typeface="+mj-lt"/>
              </a:rPr>
              <a:t> </a:t>
            </a:r>
            <a:r>
              <a:rPr lang="es-ES" dirty="0" err="1">
                <a:latin typeface="+mj-lt"/>
              </a:rPr>
              <a:t>vehicle</a:t>
            </a:r>
            <a:r>
              <a:rPr lang="es-ES" dirty="0">
                <a:latin typeface="+mj-lt"/>
              </a:rPr>
              <a:t> </a:t>
            </a:r>
            <a:r>
              <a:rPr lang="es-ES" dirty="0" err="1">
                <a:latin typeface="+mj-lt"/>
              </a:rPr>
              <a:t>collision</a:t>
            </a:r>
            <a:r>
              <a:rPr lang="es-ES" dirty="0" smtClean="0">
                <a:latin typeface="+mj-lt"/>
              </a:rPr>
              <a:t>;  </a:t>
            </a:r>
            <a:endParaRPr lang="es-ES" dirty="0">
              <a:latin typeface="+mj-lt"/>
            </a:endParaRPr>
          </a:p>
          <a:p>
            <a:r>
              <a:rPr lang="es-ES" dirty="0" smtClean="0"/>
              <a:t> </a:t>
            </a:r>
            <a:endParaRPr lang="es-ES" dirty="0"/>
          </a:p>
        </p:txBody>
      </p:sp>
      <p:sp>
        <p:nvSpPr>
          <p:cNvPr id="8"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a:t>
            </a:r>
            <a:r>
              <a:rPr lang="es-ES_tradnl" sz="1200" i="1" dirty="0" err="1" smtClean="0">
                <a:solidFill>
                  <a:srgbClr val="000000"/>
                </a:solidFill>
                <a:latin typeface="Calibri" panose="020F0502020204030204" pitchFamily="34" charset="0"/>
              </a:rPr>
              <a:t>Vukovic</a:t>
            </a:r>
            <a:r>
              <a:rPr lang="es-ES_tradnl" sz="1200" i="1" dirty="0" smtClean="0">
                <a:solidFill>
                  <a:srgbClr val="000000"/>
                </a:solidFill>
                <a:latin typeface="Calibri" panose="020F0502020204030204" pitchFamily="34" charset="0"/>
              </a:rPr>
              <a:t> et al., in </a:t>
            </a:r>
            <a:r>
              <a:rPr lang="es-ES_tradnl" sz="1200" i="1" dirty="0" err="1" smtClean="0">
                <a:solidFill>
                  <a:srgbClr val="000000"/>
                </a:solidFill>
                <a:latin typeface="Calibri" panose="020F0502020204030204" pitchFamily="34" charset="0"/>
              </a:rPr>
              <a:t>preparation</a:t>
            </a:r>
            <a:r>
              <a:rPr lang="es-ES_tradnl" sz="1200" i="1" dirty="0" smtClean="0">
                <a:solidFill>
                  <a:srgbClr val="000000"/>
                </a:solidFill>
                <a:latin typeface="Calibri" panose="020F0502020204030204" pitchFamily="34" charset="0"/>
              </a:rPr>
              <a:t>)</a:t>
            </a:r>
            <a:endParaRPr lang="es-ES_tradnl" sz="12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6454247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Iranian Haboob: Teheran 2</a:t>
            </a:r>
            <a:r>
              <a:rPr lang="en-US" altLang="ca-ES" sz="3500" b="1" baseline="30000" dirty="0" smtClean="0"/>
              <a:t>nd</a:t>
            </a:r>
            <a:r>
              <a:rPr lang="en-US" altLang="ca-ES" sz="3500" b="1" dirty="0" smtClean="0"/>
              <a:t> June 2014 </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rotWithShape="1">
          <a:blip r:embed="rId4"/>
          <a:srcRect l="6722"/>
          <a:stretch/>
        </p:blipFill>
        <p:spPr>
          <a:xfrm>
            <a:off x="3733520" y="1056290"/>
            <a:ext cx="5122576" cy="3702574"/>
          </a:xfrm>
          <a:prstGeom prst="rect">
            <a:avLst/>
          </a:prstGeom>
        </p:spPr>
      </p:pic>
      <p:sp>
        <p:nvSpPr>
          <p:cNvPr id="4" name="Rectángulo 3"/>
          <p:cNvSpPr/>
          <p:nvPr/>
        </p:nvSpPr>
        <p:spPr>
          <a:xfrm>
            <a:off x="456647" y="1199417"/>
            <a:ext cx="3268717" cy="3416320"/>
          </a:xfrm>
          <a:prstGeom prst="rect">
            <a:avLst/>
          </a:prstGeom>
        </p:spPr>
        <p:txBody>
          <a:bodyPr wrap="square">
            <a:spAutoFit/>
          </a:bodyPr>
          <a:lstStyle/>
          <a:p>
            <a:r>
              <a:rPr lang="es-ES" sz="2400" dirty="0" err="1">
                <a:latin typeface="+mj-lt"/>
              </a:rPr>
              <a:t>Intensive</a:t>
            </a:r>
            <a:r>
              <a:rPr lang="es-ES" sz="2400" dirty="0">
                <a:latin typeface="+mj-lt"/>
              </a:rPr>
              <a:t> </a:t>
            </a:r>
            <a:r>
              <a:rPr lang="es-ES" sz="2400" dirty="0" err="1">
                <a:latin typeface="+mj-lt"/>
              </a:rPr>
              <a:t>cold</a:t>
            </a:r>
            <a:r>
              <a:rPr lang="es-ES" sz="2400" dirty="0">
                <a:latin typeface="+mj-lt"/>
              </a:rPr>
              <a:t> </a:t>
            </a:r>
            <a:r>
              <a:rPr lang="es-ES" sz="2400" dirty="0" err="1">
                <a:latin typeface="+mj-lt"/>
              </a:rPr>
              <a:t>downbursts</a:t>
            </a:r>
            <a:r>
              <a:rPr lang="es-ES" sz="2400" dirty="0">
                <a:latin typeface="+mj-lt"/>
              </a:rPr>
              <a:t> </a:t>
            </a:r>
            <a:r>
              <a:rPr lang="es-ES" sz="2400" dirty="0" err="1">
                <a:latin typeface="+mj-lt"/>
              </a:rPr>
              <a:t>from</a:t>
            </a:r>
            <a:r>
              <a:rPr lang="es-ES" sz="2400" dirty="0">
                <a:latin typeface="+mj-lt"/>
              </a:rPr>
              <a:t> </a:t>
            </a:r>
            <a:r>
              <a:rPr lang="es-ES" sz="2400" dirty="0" err="1">
                <a:latin typeface="+mj-lt"/>
              </a:rPr>
              <a:t>convective</a:t>
            </a:r>
            <a:r>
              <a:rPr lang="es-ES" sz="2400" dirty="0">
                <a:latin typeface="+mj-lt"/>
              </a:rPr>
              <a:t> </a:t>
            </a:r>
            <a:r>
              <a:rPr lang="es-ES" sz="2400" dirty="0" err="1">
                <a:latin typeface="+mj-lt"/>
              </a:rPr>
              <a:t>cells</a:t>
            </a:r>
            <a:r>
              <a:rPr lang="es-ES" sz="2400" dirty="0">
                <a:latin typeface="+mj-lt"/>
              </a:rPr>
              <a:t> </a:t>
            </a:r>
            <a:r>
              <a:rPr lang="es-ES" sz="2400" dirty="0" err="1">
                <a:latin typeface="+mj-lt"/>
              </a:rPr>
              <a:t>produced</a:t>
            </a:r>
            <a:r>
              <a:rPr lang="es-ES" sz="2400" dirty="0">
                <a:latin typeface="+mj-lt"/>
              </a:rPr>
              <a:t> </a:t>
            </a:r>
            <a:r>
              <a:rPr lang="es-ES" sz="2400" dirty="0" err="1">
                <a:latin typeface="+mj-lt"/>
              </a:rPr>
              <a:t>high</a:t>
            </a:r>
            <a:r>
              <a:rPr lang="es-ES" sz="2400" dirty="0">
                <a:latin typeface="+mj-lt"/>
              </a:rPr>
              <a:t> </a:t>
            </a:r>
            <a:r>
              <a:rPr lang="es-ES" sz="2400" dirty="0" err="1">
                <a:latin typeface="+mj-lt"/>
              </a:rPr>
              <a:t>velocity</a:t>
            </a:r>
            <a:r>
              <a:rPr lang="es-ES" sz="2400" dirty="0">
                <a:latin typeface="+mj-lt"/>
              </a:rPr>
              <a:t> </a:t>
            </a:r>
            <a:r>
              <a:rPr lang="es-ES" sz="2400" dirty="0" err="1">
                <a:latin typeface="+mj-lt"/>
              </a:rPr>
              <a:t>surface</a:t>
            </a:r>
            <a:r>
              <a:rPr lang="es-ES" sz="2400" dirty="0">
                <a:latin typeface="+mj-lt"/>
              </a:rPr>
              <a:t> </a:t>
            </a:r>
            <a:r>
              <a:rPr lang="es-ES" sz="2400" dirty="0" err="1">
                <a:latin typeface="+mj-lt"/>
              </a:rPr>
              <a:t>wind</a:t>
            </a:r>
            <a:r>
              <a:rPr lang="es-ES" sz="2400" dirty="0">
                <a:latin typeface="+mj-lt"/>
              </a:rPr>
              <a:t>, </a:t>
            </a:r>
            <a:r>
              <a:rPr lang="es-ES" sz="2400" dirty="0" err="1">
                <a:latin typeface="+mj-lt"/>
              </a:rPr>
              <a:t>creating</a:t>
            </a:r>
            <a:r>
              <a:rPr lang="es-ES" sz="2400" dirty="0">
                <a:latin typeface="+mj-lt"/>
              </a:rPr>
              <a:t> </a:t>
            </a:r>
            <a:r>
              <a:rPr lang="es-ES" sz="2400" dirty="0" err="1">
                <a:latin typeface="+mj-lt"/>
              </a:rPr>
              <a:t>cold</a:t>
            </a:r>
            <a:r>
              <a:rPr lang="es-ES" sz="2400" dirty="0">
                <a:latin typeface="+mj-lt"/>
              </a:rPr>
              <a:t> </a:t>
            </a:r>
            <a:r>
              <a:rPr lang="es-ES" sz="2400" dirty="0" err="1" smtClean="0">
                <a:latin typeface="+mj-lt"/>
              </a:rPr>
              <a:t>front</a:t>
            </a:r>
            <a:r>
              <a:rPr lang="es-ES" sz="2400" dirty="0" smtClean="0">
                <a:latin typeface="+mj-lt"/>
              </a:rPr>
              <a:t> </a:t>
            </a:r>
            <a:r>
              <a:rPr lang="es-ES" sz="2400" dirty="0" err="1" smtClean="0">
                <a:latin typeface="+mj-lt"/>
              </a:rPr>
              <a:t>which</a:t>
            </a:r>
            <a:r>
              <a:rPr lang="es-ES" sz="2400" dirty="0" smtClean="0">
                <a:latin typeface="+mj-lt"/>
              </a:rPr>
              <a:t> </a:t>
            </a:r>
            <a:r>
              <a:rPr lang="es-ES" sz="2400" dirty="0" err="1">
                <a:latin typeface="+mj-lt"/>
              </a:rPr>
              <a:t>was</a:t>
            </a:r>
            <a:r>
              <a:rPr lang="es-ES" sz="2400" dirty="0">
                <a:latin typeface="+mj-lt"/>
              </a:rPr>
              <a:t> lifting, </a:t>
            </a:r>
            <a:r>
              <a:rPr lang="es-ES" sz="2400" dirty="0" err="1">
                <a:latin typeface="+mj-lt"/>
              </a:rPr>
              <a:t>mixing</a:t>
            </a:r>
            <a:r>
              <a:rPr lang="es-ES" sz="2400" dirty="0">
                <a:latin typeface="+mj-lt"/>
              </a:rPr>
              <a:t> and </a:t>
            </a:r>
            <a:r>
              <a:rPr lang="es-ES" sz="2400" dirty="0" err="1">
                <a:latin typeface="+mj-lt"/>
              </a:rPr>
              <a:t>pushing</a:t>
            </a:r>
            <a:r>
              <a:rPr lang="es-ES" sz="2400" dirty="0">
                <a:latin typeface="+mj-lt"/>
              </a:rPr>
              <a:t> </a:t>
            </a:r>
            <a:r>
              <a:rPr lang="es-ES" sz="2400" dirty="0" err="1">
                <a:latin typeface="+mj-lt"/>
              </a:rPr>
              <a:t>dust</a:t>
            </a:r>
            <a:r>
              <a:rPr lang="es-ES" sz="2400" dirty="0">
                <a:latin typeface="+mj-lt"/>
              </a:rPr>
              <a:t> </a:t>
            </a:r>
            <a:r>
              <a:rPr lang="es-ES" sz="2400" dirty="0" err="1">
                <a:latin typeface="+mj-lt"/>
              </a:rPr>
              <a:t>towards</a:t>
            </a:r>
            <a:r>
              <a:rPr lang="es-ES" sz="2400" dirty="0">
                <a:latin typeface="+mj-lt"/>
              </a:rPr>
              <a:t> </a:t>
            </a:r>
            <a:r>
              <a:rPr lang="es-ES" sz="2400" dirty="0" err="1">
                <a:latin typeface="+mj-lt"/>
              </a:rPr>
              <a:t>the</a:t>
            </a:r>
            <a:r>
              <a:rPr lang="es-ES" sz="2400" dirty="0">
                <a:latin typeface="+mj-lt"/>
              </a:rPr>
              <a:t> </a:t>
            </a:r>
            <a:r>
              <a:rPr lang="es-ES" sz="2400" dirty="0" err="1">
                <a:latin typeface="+mj-lt"/>
              </a:rPr>
              <a:t>city</a:t>
            </a:r>
            <a:r>
              <a:rPr lang="es-ES" sz="2400" dirty="0" smtClean="0">
                <a:latin typeface="+mj-lt"/>
              </a:rPr>
              <a:t>;</a:t>
            </a:r>
            <a:endParaRPr lang="es-ES" sz="2400" dirty="0">
              <a:latin typeface="+mj-lt"/>
            </a:endParaRPr>
          </a:p>
        </p:txBody>
      </p:sp>
      <p:sp>
        <p:nvSpPr>
          <p:cNvPr id="6" name="Rectángulo 5"/>
          <p:cNvSpPr/>
          <p:nvPr/>
        </p:nvSpPr>
        <p:spPr>
          <a:xfrm>
            <a:off x="590926" y="5039715"/>
            <a:ext cx="7977352" cy="830997"/>
          </a:xfrm>
          <a:prstGeom prst="rect">
            <a:avLst/>
          </a:prstGeom>
          <a:solidFill>
            <a:schemeClr val="bg1">
              <a:lumMod val="85000"/>
            </a:schemeClr>
          </a:solidFill>
        </p:spPr>
        <p:txBody>
          <a:bodyPr wrap="square">
            <a:spAutoFit/>
          </a:bodyPr>
          <a:lstStyle/>
          <a:p>
            <a:pPr algn="ctr"/>
            <a:r>
              <a:rPr lang="es-ES" sz="2400" b="1" dirty="0" err="1" smtClean="0">
                <a:latin typeface="+mj-lt"/>
              </a:rPr>
              <a:t>Expected</a:t>
            </a:r>
            <a:r>
              <a:rPr lang="es-ES" sz="2400" b="1" dirty="0">
                <a:latin typeface="+mj-lt"/>
              </a:rPr>
              <a:t>: </a:t>
            </a:r>
            <a:r>
              <a:rPr lang="es-ES" sz="2400" dirty="0" err="1">
                <a:latin typeface="+mj-lt"/>
              </a:rPr>
              <a:t>high</a:t>
            </a:r>
            <a:r>
              <a:rPr lang="es-ES" sz="2400" dirty="0">
                <a:latin typeface="+mj-lt"/>
              </a:rPr>
              <a:t> </a:t>
            </a:r>
            <a:r>
              <a:rPr lang="es-ES" sz="2400" dirty="0" err="1">
                <a:latin typeface="+mj-lt"/>
              </a:rPr>
              <a:t>wind</a:t>
            </a:r>
            <a:r>
              <a:rPr lang="es-ES" sz="2400" dirty="0">
                <a:latin typeface="+mj-lt"/>
              </a:rPr>
              <a:t> </a:t>
            </a:r>
            <a:r>
              <a:rPr lang="es-ES" sz="2400" dirty="0" err="1">
                <a:latin typeface="+mj-lt"/>
              </a:rPr>
              <a:t>speed</a:t>
            </a:r>
            <a:r>
              <a:rPr lang="es-ES" sz="2400" dirty="0">
                <a:latin typeface="+mj-lt"/>
              </a:rPr>
              <a:t>, </a:t>
            </a:r>
            <a:r>
              <a:rPr lang="es-ES" sz="2400" dirty="0" err="1">
                <a:latin typeface="+mj-lt"/>
              </a:rPr>
              <a:t>drop</a:t>
            </a:r>
            <a:r>
              <a:rPr lang="es-ES" sz="2400" dirty="0">
                <a:latin typeface="+mj-lt"/>
              </a:rPr>
              <a:t> in </a:t>
            </a:r>
            <a:r>
              <a:rPr lang="es-ES" sz="2400" dirty="0" err="1">
                <a:latin typeface="+mj-lt"/>
              </a:rPr>
              <a:t>temperature</a:t>
            </a:r>
            <a:r>
              <a:rPr lang="es-ES" sz="2400" dirty="0">
                <a:latin typeface="+mj-lt"/>
              </a:rPr>
              <a:t>, </a:t>
            </a:r>
            <a:r>
              <a:rPr lang="es-ES" sz="2400" dirty="0" err="1">
                <a:latin typeface="+mj-lt"/>
              </a:rPr>
              <a:t>rise</a:t>
            </a:r>
            <a:r>
              <a:rPr lang="es-ES" sz="2400" dirty="0">
                <a:latin typeface="+mj-lt"/>
              </a:rPr>
              <a:t> in </a:t>
            </a:r>
            <a:r>
              <a:rPr lang="es-ES" sz="2400" dirty="0" err="1">
                <a:latin typeface="+mj-lt"/>
              </a:rPr>
              <a:t>humidity</a:t>
            </a:r>
            <a:r>
              <a:rPr lang="es-ES" sz="2400" dirty="0">
                <a:latin typeface="+mj-lt"/>
              </a:rPr>
              <a:t>, </a:t>
            </a:r>
            <a:r>
              <a:rPr lang="es-ES" sz="2400" dirty="0" err="1">
                <a:latin typeface="+mj-lt"/>
              </a:rPr>
              <a:t>rise</a:t>
            </a:r>
            <a:r>
              <a:rPr lang="es-ES" sz="2400" dirty="0">
                <a:latin typeface="+mj-lt"/>
              </a:rPr>
              <a:t> in </a:t>
            </a:r>
            <a:r>
              <a:rPr lang="es-ES" sz="2400" dirty="0" err="1">
                <a:latin typeface="+mj-lt"/>
              </a:rPr>
              <a:t>pressure</a:t>
            </a:r>
            <a:r>
              <a:rPr lang="es-ES" sz="2400" dirty="0">
                <a:latin typeface="+mj-lt"/>
              </a:rPr>
              <a:t>, </a:t>
            </a:r>
            <a:r>
              <a:rPr lang="es-ES" sz="2400" dirty="0" err="1">
                <a:latin typeface="+mj-lt"/>
              </a:rPr>
              <a:t>reduction</a:t>
            </a:r>
            <a:r>
              <a:rPr lang="es-ES" sz="2400" dirty="0">
                <a:latin typeface="+mj-lt"/>
              </a:rPr>
              <a:t> of </a:t>
            </a:r>
            <a:r>
              <a:rPr lang="es-ES" sz="2400" dirty="0" err="1">
                <a:latin typeface="+mj-lt"/>
              </a:rPr>
              <a:t>visibility</a:t>
            </a:r>
            <a:r>
              <a:rPr lang="es-ES" sz="2400" dirty="0">
                <a:latin typeface="+mj-lt"/>
              </a:rPr>
              <a:t>.</a:t>
            </a:r>
          </a:p>
        </p:txBody>
      </p:sp>
      <p:sp>
        <p:nvSpPr>
          <p:cNvPr id="8"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a:t>
            </a:r>
            <a:r>
              <a:rPr lang="es-ES_tradnl" sz="1200" i="1" dirty="0" err="1" smtClean="0">
                <a:solidFill>
                  <a:srgbClr val="000000"/>
                </a:solidFill>
                <a:latin typeface="Calibri" panose="020F0502020204030204" pitchFamily="34" charset="0"/>
              </a:rPr>
              <a:t>Vukovic</a:t>
            </a:r>
            <a:r>
              <a:rPr lang="es-ES_tradnl" sz="1200" i="1" dirty="0" smtClean="0">
                <a:solidFill>
                  <a:srgbClr val="000000"/>
                </a:solidFill>
                <a:latin typeface="Calibri" panose="020F0502020204030204" pitchFamily="34" charset="0"/>
              </a:rPr>
              <a:t> et al., in </a:t>
            </a:r>
            <a:r>
              <a:rPr lang="es-ES_tradnl" sz="1200" i="1" dirty="0" err="1" smtClean="0">
                <a:solidFill>
                  <a:srgbClr val="000000"/>
                </a:solidFill>
                <a:latin typeface="Calibri" panose="020F0502020204030204" pitchFamily="34" charset="0"/>
              </a:rPr>
              <a:t>preparation</a:t>
            </a:r>
            <a:r>
              <a:rPr lang="es-ES_tradnl" sz="1200" i="1" dirty="0" smtClean="0">
                <a:solidFill>
                  <a:srgbClr val="000000"/>
                </a:solidFill>
                <a:latin typeface="Calibri" panose="020F0502020204030204" pitchFamily="34" charset="0"/>
              </a:rPr>
              <a:t>)</a:t>
            </a:r>
            <a:endParaRPr lang="es-ES_tradnl" sz="12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5236699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Iranian Haboob: Teheran 2</a:t>
            </a:r>
            <a:r>
              <a:rPr lang="en-US" altLang="ca-ES" sz="3500" b="1" baseline="30000" dirty="0" smtClean="0"/>
              <a:t>nd</a:t>
            </a:r>
            <a:r>
              <a:rPr lang="en-US" altLang="ca-ES" sz="3500" b="1" dirty="0" smtClean="0"/>
              <a:t> June 2014 </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4"/>
          <a:stretch>
            <a:fillRect/>
          </a:stretch>
        </p:blipFill>
        <p:spPr>
          <a:xfrm>
            <a:off x="538373" y="839864"/>
            <a:ext cx="8156028" cy="5796322"/>
          </a:xfrm>
          <a:prstGeom prst="rect">
            <a:avLst/>
          </a:prstGeom>
        </p:spPr>
      </p:pic>
      <p:sp>
        <p:nvSpPr>
          <p:cNvPr id="5"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a:t>
            </a:r>
            <a:r>
              <a:rPr lang="es-ES_tradnl" sz="1200" i="1" dirty="0" err="1" smtClean="0">
                <a:solidFill>
                  <a:srgbClr val="000000"/>
                </a:solidFill>
                <a:latin typeface="Calibri" panose="020F0502020204030204" pitchFamily="34" charset="0"/>
              </a:rPr>
              <a:t>Vukovic</a:t>
            </a:r>
            <a:r>
              <a:rPr lang="es-ES_tradnl" sz="1200" i="1" dirty="0" smtClean="0">
                <a:solidFill>
                  <a:srgbClr val="000000"/>
                </a:solidFill>
                <a:latin typeface="Calibri" panose="020F0502020204030204" pitchFamily="34" charset="0"/>
              </a:rPr>
              <a:t> et al., in </a:t>
            </a:r>
            <a:r>
              <a:rPr lang="es-ES_tradnl" sz="1200" i="1" dirty="0" err="1" smtClean="0">
                <a:solidFill>
                  <a:srgbClr val="000000"/>
                </a:solidFill>
                <a:latin typeface="Calibri" panose="020F0502020204030204" pitchFamily="34" charset="0"/>
              </a:rPr>
              <a:t>preparation</a:t>
            </a:r>
            <a:r>
              <a:rPr lang="es-ES_tradnl" sz="1200" i="1" dirty="0" smtClean="0">
                <a:solidFill>
                  <a:srgbClr val="000000"/>
                </a:solidFill>
                <a:latin typeface="Calibri" panose="020F0502020204030204" pitchFamily="34" charset="0"/>
              </a:rPr>
              <a:t>)</a:t>
            </a:r>
            <a:endParaRPr lang="es-ES_tradnl" sz="1200" i="1" dirty="0">
              <a:solidFill>
                <a:srgbClr val="000000"/>
              </a:solidFill>
              <a:latin typeface="Calibri" panose="020F0502020204030204" pitchFamily="34" charset="0"/>
            </a:endParaRPr>
          </a:p>
        </p:txBody>
      </p:sp>
      <p:sp>
        <p:nvSpPr>
          <p:cNvPr id="4" name="Rectángulo 3"/>
          <p:cNvSpPr/>
          <p:nvPr/>
        </p:nvSpPr>
        <p:spPr>
          <a:xfrm>
            <a:off x="6299006" y="2054268"/>
            <a:ext cx="2468965" cy="2981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1848825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Iranian Haboob: Teheran 2</a:t>
            </a:r>
            <a:r>
              <a:rPr lang="en-US" altLang="ca-ES" sz="3500" b="1" baseline="30000" dirty="0" smtClean="0"/>
              <a:t>nd</a:t>
            </a:r>
            <a:r>
              <a:rPr lang="en-US" altLang="ca-ES" sz="3500" b="1" dirty="0" smtClean="0"/>
              <a:t> June 2014 </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rotWithShape="1">
          <a:blip r:embed="rId4"/>
          <a:srcRect t="1103"/>
          <a:stretch/>
        </p:blipFill>
        <p:spPr>
          <a:xfrm>
            <a:off x="1079199" y="834450"/>
            <a:ext cx="7478568" cy="5670331"/>
          </a:xfrm>
          <a:prstGeom prst="rect">
            <a:avLst/>
          </a:prstGeom>
        </p:spPr>
      </p:pic>
      <p:sp>
        <p:nvSpPr>
          <p:cNvPr id="5"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a:t>
            </a:r>
            <a:r>
              <a:rPr lang="es-ES_tradnl" sz="1200" i="1" dirty="0" err="1" smtClean="0">
                <a:solidFill>
                  <a:srgbClr val="000000"/>
                </a:solidFill>
                <a:latin typeface="Calibri" panose="020F0502020204030204" pitchFamily="34" charset="0"/>
              </a:rPr>
              <a:t>Vukovic</a:t>
            </a:r>
            <a:r>
              <a:rPr lang="es-ES_tradnl" sz="1200" i="1" dirty="0" smtClean="0">
                <a:solidFill>
                  <a:srgbClr val="000000"/>
                </a:solidFill>
                <a:latin typeface="Calibri" panose="020F0502020204030204" pitchFamily="34" charset="0"/>
              </a:rPr>
              <a:t> et al., in </a:t>
            </a:r>
            <a:r>
              <a:rPr lang="es-ES_tradnl" sz="1200" i="1" dirty="0" err="1" smtClean="0">
                <a:solidFill>
                  <a:srgbClr val="000000"/>
                </a:solidFill>
                <a:latin typeface="Calibri" panose="020F0502020204030204" pitchFamily="34" charset="0"/>
              </a:rPr>
              <a:t>preparation</a:t>
            </a:r>
            <a:r>
              <a:rPr lang="es-ES_tradnl" sz="1200" i="1" dirty="0" smtClean="0">
                <a:solidFill>
                  <a:srgbClr val="000000"/>
                </a:solidFill>
                <a:latin typeface="Calibri" panose="020F0502020204030204" pitchFamily="34" charset="0"/>
              </a:rPr>
              <a:t>)</a:t>
            </a:r>
            <a:endParaRPr lang="es-ES_tradnl" sz="1200" i="1" dirty="0">
              <a:solidFill>
                <a:srgbClr val="000000"/>
              </a:solidFill>
              <a:latin typeface="Calibri" panose="020F0502020204030204" pitchFamily="34" charset="0"/>
            </a:endParaRPr>
          </a:p>
        </p:txBody>
      </p:sp>
      <p:sp>
        <p:nvSpPr>
          <p:cNvPr id="4" name="Estrella de 5 puntas 3"/>
          <p:cNvSpPr/>
          <p:nvPr/>
        </p:nvSpPr>
        <p:spPr>
          <a:xfrm>
            <a:off x="3256767" y="2304788"/>
            <a:ext cx="263047" cy="27557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8" name="Estrella de 5 puntas 7"/>
          <p:cNvSpPr/>
          <p:nvPr/>
        </p:nvSpPr>
        <p:spPr>
          <a:xfrm>
            <a:off x="6315205" y="2292261"/>
            <a:ext cx="263047" cy="27557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9" name="Estrella de 5 puntas 8"/>
          <p:cNvSpPr/>
          <p:nvPr/>
        </p:nvSpPr>
        <p:spPr>
          <a:xfrm>
            <a:off x="3265054" y="4812081"/>
            <a:ext cx="263047" cy="27557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Estrella de 5 puntas 9"/>
          <p:cNvSpPr/>
          <p:nvPr/>
        </p:nvSpPr>
        <p:spPr>
          <a:xfrm>
            <a:off x="6446728" y="4855450"/>
            <a:ext cx="263047" cy="27557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1" name="Rectángulo 10"/>
          <p:cNvSpPr/>
          <p:nvPr/>
        </p:nvSpPr>
        <p:spPr>
          <a:xfrm>
            <a:off x="94594" y="3572972"/>
            <a:ext cx="8929486" cy="400110"/>
          </a:xfrm>
          <a:prstGeom prst="rect">
            <a:avLst/>
          </a:prstGeom>
          <a:solidFill>
            <a:schemeClr val="bg1">
              <a:lumMod val="85000"/>
            </a:schemeClr>
          </a:solidFill>
        </p:spPr>
        <p:txBody>
          <a:bodyPr wrap="square">
            <a:spAutoFit/>
          </a:bodyPr>
          <a:lstStyle/>
          <a:p>
            <a:pPr algn="ctr"/>
            <a:r>
              <a:rPr lang="es-ES" sz="2000" b="1" dirty="0" smtClean="0">
                <a:latin typeface="+mj-lt"/>
              </a:rPr>
              <a:t>High-</a:t>
            </a:r>
            <a:r>
              <a:rPr lang="es-ES" sz="2000" b="1" dirty="0" err="1" smtClean="0">
                <a:latin typeface="+mj-lt"/>
              </a:rPr>
              <a:t>resolution</a:t>
            </a:r>
            <a:r>
              <a:rPr lang="es-ES" sz="2000" b="1" dirty="0" smtClean="0">
                <a:latin typeface="+mj-lt"/>
              </a:rPr>
              <a:t> </a:t>
            </a:r>
            <a:r>
              <a:rPr lang="es-ES" sz="2000" b="1" dirty="0" err="1" smtClean="0">
                <a:latin typeface="+mj-lt"/>
              </a:rPr>
              <a:t>dust</a:t>
            </a:r>
            <a:r>
              <a:rPr lang="es-ES" sz="2000" b="1" dirty="0" smtClean="0">
                <a:latin typeface="+mj-lt"/>
              </a:rPr>
              <a:t> </a:t>
            </a:r>
            <a:r>
              <a:rPr lang="es-ES" sz="2000" b="1" dirty="0" err="1" smtClean="0">
                <a:latin typeface="+mj-lt"/>
              </a:rPr>
              <a:t>modelling</a:t>
            </a:r>
            <a:r>
              <a:rPr lang="es-ES" sz="2000" b="1" dirty="0" smtClean="0">
                <a:latin typeface="+mj-lt"/>
              </a:rPr>
              <a:t> </a:t>
            </a:r>
            <a:r>
              <a:rPr lang="es-ES" sz="2000" b="1" dirty="0" smtClean="0">
                <a:latin typeface="+mj-lt"/>
                <a:sym typeface="Symbol" panose="05050102010706020507" pitchFamily="18" charset="2"/>
              </a:rPr>
              <a:t></a:t>
            </a:r>
            <a:r>
              <a:rPr lang="es-ES" sz="2000" b="1" dirty="0" smtClean="0">
                <a:latin typeface="+mj-lt"/>
              </a:rPr>
              <a:t> High-</a:t>
            </a:r>
            <a:r>
              <a:rPr lang="es-ES" sz="2000" b="1" dirty="0" err="1" smtClean="0">
                <a:latin typeface="+mj-lt"/>
              </a:rPr>
              <a:t>resolution</a:t>
            </a:r>
            <a:r>
              <a:rPr lang="es-ES" sz="2000" b="1" dirty="0" smtClean="0">
                <a:latin typeface="+mj-lt"/>
              </a:rPr>
              <a:t> </a:t>
            </a:r>
            <a:r>
              <a:rPr lang="es-ES" sz="2000" b="1" dirty="0" err="1" smtClean="0">
                <a:latin typeface="+mj-lt"/>
              </a:rPr>
              <a:t>updated</a:t>
            </a:r>
            <a:r>
              <a:rPr lang="es-ES" sz="2000" b="1" dirty="0" smtClean="0">
                <a:latin typeface="+mj-lt"/>
              </a:rPr>
              <a:t> </a:t>
            </a:r>
            <a:r>
              <a:rPr lang="es-ES" sz="2000" b="1" dirty="0" err="1" smtClean="0">
                <a:latin typeface="+mj-lt"/>
              </a:rPr>
              <a:t>land</a:t>
            </a:r>
            <a:r>
              <a:rPr lang="es-ES" sz="2000" b="1" dirty="0" smtClean="0">
                <a:latin typeface="+mj-lt"/>
              </a:rPr>
              <a:t> </a:t>
            </a:r>
            <a:r>
              <a:rPr lang="es-ES" sz="2000" b="1" dirty="0" err="1" smtClean="0">
                <a:latin typeface="+mj-lt"/>
              </a:rPr>
              <a:t>databases</a:t>
            </a:r>
            <a:endParaRPr lang="es-ES" sz="2000" b="1" dirty="0" smtClean="0">
              <a:latin typeface="+mj-lt"/>
            </a:endParaRPr>
          </a:p>
        </p:txBody>
      </p:sp>
    </p:spTree>
    <p:extLst>
      <p:ext uri="{BB962C8B-B14F-4D97-AF65-F5344CB8AC3E}">
        <p14:creationId xmlns:p14="http://schemas.microsoft.com/office/powerpoint/2010/main" val="3433270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Iranian Haboob: Teheran 2</a:t>
            </a:r>
            <a:r>
              <a:rPr lang="en-US" altLang="ca-ES" sz="3500" b="1" baseline="30000" dirty="0" smtClean="0"/>
              <a:t>nd</a:t>
            </a:r>
            <a:r>
              <a:rPr lang="en-US" altLang="ca-ES" sz="3500" b="1" dirty="0" smtClean="0"/>
              <a:t> June 2014 </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descr="manja3.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15774"/>
            <a:ext cx="9144000" cy="2951387"/>
          </a:xfrm>
          <a:prstGeom prst="rect">
            <a:avLst/>
          </a:prstGeom>
        </p:spPr>
      </p:pic>
      <p:sp>
        <p:nvSpPr>
          <p:cNvPr id="6" name="TextBox 2"/>
          <p:cNvSpPr txBox="1"/>
          <p:nvPr/>
        </p:nvSpPr>
        <p:spPr>
          <a:xfrm>
            <a:off x="1134529" y="1625599"/>
            <a:ext cx="7010115" cy="369332"/>
          </a:xfrm>
          <a:prstGeom prst="rect">
            <a:avLst/>
          </a:prstGeom>
          <a:noFill/>
        </p:spPr>
        <p:txBody>
          <a:bodyPr wrap="none" rtlCol="0">
            <a:spAutoFit/>
          </a:bodyPr>
          <a:lstStyle/>
          <a:p>
            <a:r>
              <a:rPr lang="en-US" b="1" dirty="0" smtClean="0">
                <a:latin typeface="Arial Narrow"/>
                <a:cs typeface="Arial Narrow"/>
              </a:rPr>
              <a:t>NMME-DREAM (SEEVCCC) simulation results for the period 06-20 UTC 2014</a:t>
            </a:r>
            <a:endParaRPr lang="en-US" b="1" dirty="0">
              <a:latin typeface="Arial Narrow"/>
              <a:cs typeface="Arial Narrow"/>
            </a:endParaRPr>
          </a:p>
        </p:txBody>
      </p:sp>
      <p:sp>
        <p:nvSpPr>
          <p:cNvPr id="8"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a:t>
            </a:r>
            <a:r>
              <a:rPr lang="es-ES_tradnl" sz="1200" i="1" dirty="0" err="1" smtClean="0">
                <a:solidFill>
                  <a:srgbClr val="000000"/>
                </a:solidFill>
                <a:latin typeface="Calibri" panose="020F0502020204030204" pitchFamily="34" charset="0"/>
              </a:rPr>
              <a:t>Vukovic</a:t>
            </a:r>
            <a:r>
              <a:rPr lang="es-ES_tradnl" sz="1200" i="1" dirty="0" smtClean="0">
                <a:solidFill>
                  <a:srgbClr val="000000"/>
                </a:solidFill>
                <a:latin typeface="Calibri" panose="020F0502020204030204" pitchFamily="34" charset="0"/>
              </a:rPr>
              <a:t> et al., in </a:t>
            </a:r>
            <a:r>
              <a:rPr lang="es-ES_tradnl" sz="1200" i="1" dirty="0" err="1" smtClean="0">
                <a:solidFill>
                  <a:srgbClr val="000000"/>
                </a:solidFill>
                <a:latin typeface="Calibri" panose="020F0502020204030204" pitchFamily="34" charset="0"/>
              </a:rPr>
              <a:t>preparation</a:t>
            </a:r>
            <a:r>
              <a:rPr lang="es-ES_tradnl" sz="1200" i="1" dirty="0" smtClean="0">
                <a:solidFill>
                  <a:srgbClr val="000000"/>
                </a:solidFill>
                <a:latin typeface="Calibri" panose="020F0502020204030204" pitchFamily="34" charset="0"/>
              </a:rPr>
              <a:t>)</a:t>
            </a:r>
            <a:endParaRPr lang="es-ES_tradnl" sz="12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5224048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Iranian Haboob: Teheran 2</a:t>
            </a:r>
            <a:r>
              <a:rPr lang="en-US" altLang="ca-ES" sz="3500" b="1" baseline="30000" dirty="0" smtClean="0"/>
              <a:t>nd</a:t>
            </a:r>
            <a:r>
              <a:rPr lang="en-US" altLang="ca-ES" sz="3500" b="1" dirty="0" smtClean="0"/>
              <a:t> June 2014 </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rotWithShape="1">
          <a:blip r:embed="rId4"/>
          <a:srcRect b="1283"/>
          <a:stretch/>
        </p:blipFill>
        <p:spPr>
          <a:xfrm>
            <a:off x="588578" y="866969"/>
            <a:ext cx="7304087" cy="5418218"/>
          </a:xfrm>
          <a:prstGeom prst="rect">
            <a:avLst/>
          </a:prstGeom>
        </p:spPr>
      </p:pic>
      <p:sp>
        <p:nvSpPr>
          <p:cNvPr id="5"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a:t>
            </a:r>
            <a:r>
              <a:rPr lang="es-ES_tradnl" sz="1200" i="1" dirty="0" err="1" smtClean="0">
                <a:solidFill>
                  <a:srgbClr val="000000"/>
                </a:solidFill>
                <a:latin typeface="Calibri" panose="020F0502020204030204" pitchFamily="34" charset="0"/>
              </a:rPr>
              <a:t>Vukovic</a:t>
            </a:r>
            <a:r>
              <a:rPr lang="es-ES_tradnl" sz="1200" i="1" dirty="0" smtClean="0">
                <a:solidFill>
                  <a:srgbClr val="000000"/>
                </a:solidFill>
                <a:latin typeface="Calibri" panose="020F0502020204030204" pitchFamily="34" charset="0"/>
              </a:rPr>
              <a:t> et al., in </a:t>
            </a:r>
            <a:r>
              <a:rPr lang="es-ES_tradnl" sz="1200" i="1" dirty="0" err="1" smtClean="0">
                <a:solidFill>
                  <a:srgbClr val="000000"/>
                </a:solidFill>
                <a:latin typeface="Calibri" panose="020F0502020204030204" pitchFamily="34" charset="0"/>
              </a:rPr>
              <a:t>preparation</a:t>
            </a:r>
            <a:r>
              <a:rPr lang="es-ES_tradnl" sz="1200" i="1" dirty="0" smtClean="0">
                <a:solidFill>
                  <a:srgbClr val="000000"/>
                </a:solidFill>
                <a:latin typeface="Calibri" panose="020F0502020204030204" pitchFamily="34" charset="0"/>
              </a:rPr>
              <a:t>)</a:t>
            </a:r>
            <a:endParaRPr lang="es-ES_tradnl" sz="1200" i="1" dirty="0">
              <a:solidFill>
                <a:srgbClr val="000000"/>
              </a:solidFill>
              <a:latin typeface="Calibri" panose="020F0502020204030204" pitchFamily="34" charset="0"/>
            </a:endParaRPr>
          </a:p>
        </p:txBody>
      </p:sp>
      <p:sp>
        <p:nvSpPr>
          <p:cNvPr id="6" name="Rectángulo 5"/>
          <p:cNvSpPr/>
          <p:nvPr/>
        </p:nvSpPr>
        <p:spPr>
          <a:xfrm>
            <a:off x="588578" y="3576078"/>
            <a:ext cx="7977352" cy="1200329"/>
          </a:xfrm>
          <a:prstGeom prst="rect">
            <a:avLst/>
          </a:prstGeom>
          <a:solidFill>
            <a:schemeClr val="bg1">
              <a:lumMod val="85000"/>
            </a:schemeClr>
          </a:solidFill>
        </p:spPr>
        <p:txBody>
          <a:bodyPr wrap="square">
            <a:spAutoFit/>
          </a:bodyPr>
          <a:lstStyle/>
          <a:p>
            <a:pPr algn="ctr"/>
            <a:r>
              <a:rPr lang="es-ES" sz="2400" dirty="0" err="1" smtClean="0">
                <a:latin typeface="+mj-lt"/>
              </a:rPr>
              <a:t>Explicit</a:t>
            </a:r>
            <a:r>
              <a:rPr lang="es-ES" sz="2400" dirty="0" smtClean="0">
                <a:latin typeface="+mj-lt"/>
              </a:rPr>
              <a:t> </a:t>
            </a:r>
            <a:r>
              <a:rPr lang="es-ES" sz="2400" dirty="0" err="1" smtClean="0">
                <a:latin typeface="+mj-lt"/>
              </a:rPr>
              <a:t>convection</a:t>
            </a:r>
            <a:r>
              <a:rPr lang="es-ES" sz="2400" dirty="0" smtClean="0">
                <a:latin typeface="+mj-lt"/>
              </a:rPr>
              <a:t> </a:t>
            </a:r>
            <a:r>
              <a:rPr lang="es-ES" sz="2400" dirty="0" err="1" smtClean="0">
                <a:latin typeface="+mj-lt"/>
              </a:rPr>
              <a:t>simulations</a:t>
            </a:r>
            <a:r>
              <a:rPr lang="es-ES" sz="2400" dirty="0" smtClean="0">
                <a:latin typeface="+mj-lt"/>
              </a:rPr>
              <a:t> are </a:t>
            </a:r>
            <a:r>
              <a:rPr lang="es-ES" sz="2400" dirty="0" err="1" smtClean="0">
                <a:latin typeface="+mj-lt"/>
              </a:rPr>
              <a:t>highly</a:t>
            </a:r>
            <a:r>
              <a:rPr lang="es-ES" sz="2400" dirty="0" smtClean="0">
                <a:latin typeface="+mj-lt"/>
              </a:rPr>
              <a:t> </a:t>
            </a:r>
            <a:r>
              <a:rPr lang="es-ES" sz="2400" dirty="0" err="1" smtClean="0">
                <a:latin typeface="+mj-lt"/>
              </a:rPr>
              <a:t>dependent</a:t>
            </a:r>
            <a:r>
              <a:rPr lang="es-ES" sz="2400" dirty="0" smtClean="0">
                <a:latin typeface="+mj-lt"/>
              </a:rPr>
              <a:t> </a:t>
            </a:r>
            <a:r>
              <a:rPr lang="es-ES" sz="2400" dirty="0" err="1" smtClean="0">
                <a:latin typeface="+mj-lt"/>
              </a:rPr>
              <a:t>on</a:t>
            </a:r>
            <a:r>
              <a:rPr lang="es-ES" sz="2400" dirty="0" smtClean="0">
                <a:latin typeface="+mj-lt"/>
              </a:rPr>
              <a:t> </a:t>
            </a:r>
            <a:r>
              <a:rPr lang="es-ES" sz="2400" dirty="0" err="1" smtClean="0">
                <a:latin typeface="+mj-lt"/>
              </a:rPr>
              <a:t>the</a:t>
            </a:r>
            <a:r>
              <a:rPr lang="es-ES" sz="2400" dirty="0" smtClean="0">
                <a:latin typeface="+mj-lt"/>
              </a:rPr>
              <a:t> </a:t>
            </a:r>
            <a:r>
              <a:rPr lang="es-ES" sz="2400" dirty="0" err="1" smtClean="0">
                <a:latin typeface="+mj-lt"/>
              </a:rPr>
              <a:t>initial</a:t>
            </a:r>
            <a:r>
              <a:rPr lang="es-ES" sz="2400" dirty="0" smtClean="0">
                <a:latin typeface="+mj-lt"/>
              </a:rPr>
              <a:t> </a:t>
            </a:r>
            <a:r>
              <a:rPr lang="es-ES" sz="2400" dirty="0" err="1" smtClean="0">
                <a:latin typeface="+mj-lt"/>
              </a:rPr>
              <a:t>conditions</a:t>
            </a:r>
            <a:r>
              <a:rPr lang="es-ES" sz="2400" dirty="0" smtClean="0">
                <a:latin typeface="+mj-lt"/>
              </a:rPr>
              <a:t> and </a:t>
            </a:r>
            <a:r>
              <a:rPr lang="es-ES" sz="2400" dirty="0" err="1" smtClean="0">
                <a:latin typeface="+mj-lt"/>
              </a:rPr>
              <a:t>the</a:t>
            </a:r>
            <a:r>
              <a:rPr lang="es-ES" sz="2400" dirty="0" smtClean="0">
                <a:latin typeface="+mj-lt"/>
              </a:rPr>
              <a:t> </a:t>
            </a:r>
            <a:r>
              <a:rPr lang="es-ES" sz="2400" dirty="0" err="1" smtClean="0">
                <a:latin typeface="+mj-lt"/>
              </a:rPr>
              <a:t>microphysical</a:t>
            </a:r>
            <a:r>
              <a:rPr lang="es-ES" sz="2400" dirty="0" smtClean="0">
                <a:latin typeface="+mj-lt"/>
              </a:rPr>
              <a:t> </a:t>
            </a:r>
            <a:r>
              <a:rPr lang="es-ES" sz="2400" dirty="0" err="1" smtClean="0">
                <a:latin typeface="+mj-lt"/>
              </a:rPr>
              <a:t>scheme</a:t>
            </a:r>
            <a:r>
              <a:rPr lang="es-ES" sz="2400" dirty="0" smtClean="0">
                <a:latin typeface="+mj-lt"/>
              </a:rPr>
              <a:t>   </a:t>
            </a:r>
          </a:p>
          <a:p>
            <a:pPr algn="ctr"/>
            <a:r>
              <a:rPr lang="es-ES" sz="2400" dirty="0" smtClean="0">
                <a:latin typeface="+mj-lt"/>
                <a:sym typeface="Symbol" panose="05050102010706020507" pitchFamily="18" charset="2"/>
              </a:rPr>
              <a:t> </a:t>
            </a:r>
            <a:r>
              <a:rPr lang="es-ES" sz="2400" i="1" dirty="0" err="1" smtClean="0">
                <a:latin typeface="+mj-lt"/>
                <a:sym typeface="Symbol" panose="05050102010706020507" pitchFamily="18" charset="2"/>
              </a:rPr>
              <a:t>Probabilistic</a:t>
            </a:r>
            <a:r>
              <a:rPr lang="es-ES" sz="2400" i="1" dirty="0" smtClean="0">
                <a:latin typeface="+mj-lt"/>
                <a:sym typeface="Symbol" panose="05050102010706020507" pitchFamily="18" charset="2"/>
              </a:rPr>
              <a:t> </a:t>
            </a:r>
            <a:r>
              <a:rPr lang="es-ES" sz="2400" i="1" dirty="0" err="1" smtClean="0">
                <a:latin typeface="+mj-lt"/>
                <a:sym typeface="Symbol" panose="05050102010706020507" pitchFamily="18" charset="2"/>
              </a:rPr>
              <a:t>dust</a:t>
            </a:r>
            <a:r>
              <a:rPr lang="es-ES" sz="2400" i="1" dirty="0" smtClean="0">
                <a:latin typeface="+mj-lt"/>
                <a:sym typeface="Symbol" panose="05050102010706020507" pitchFamily="18" charset="2"/>
              </a:rPr>
              <a:t> </a:t>
            </a:r>
            <a:r>
              <a:rPr lang="es-ES" sz="2400" i="1" dirty="0" err="1" smtClean="0">
                <a:latin typeface="+mj-lt"/>
                <a:sym typeface="Symbol" panose="05050102010706020507" pitchFamily="18" charset="2"/>
              </a:rPr>
              <a:t>forecast</a:t>
            </a:r>
            <a:r>
              <a:rPr lang="es-ES" sz="2400" i="1" dirty="0" smtClean="0">
                <a:latin typeface="+mj-lt"/>
                <a:sym typeface="Symbol" panose="05050102010706020507" pitchFamily="18" charset="2"/>
              </a:rPr>
              <a:t> </a:t>
            </a:r>
            <a:r>
              <a:rPr lang="es-ES" sz="2400" i="1" dirty="0" err="1" smtClean="0">
                <a:latin typeface="+mj-lt"/>
                <a:sym typeface="Symbol" panose="05050102010706020507" pitchFamily="18" charset="2"/>
              </a:rPr>
              <a:t>based</a:t>
            </a:r>
            <a:r>
              <a:rPr lang="es-ES" sz="2400" i="1" dirty="0" smtClean="0">
                <a:latin typeface="+mj-lt"/>
                <a:sym typeface="Symbol" panose="05050102010706020507" pitchFamily="18" charset="2"/>
              </a:rPr>
              <a:t> </a:t>
            </a:r>
            <a:r>
              <a:rPr lang="es-ES" sz="2400" i="1" dirty="0" err="1" smtClean="0">
                <a:latin typeface="+mj-lt"/>
                <a:sym typeface="Symbol" panose="05050102010706020507" pitchFamily="18" charset="2"/>
              </a:rPr>
              <a:t>on</a:t>
            </a:r>
            <a:r>
              <a:rPr lang="es-ES" sz="2400" i="1" dirty="0" smtClean="0">
                <a:latin typeface="+mj-lt"/>
                <a:sym typeface="Symbol" panose="05050102010706020507" pitchFamily="18" charset="2"/>
              </a:rPr>
              <a:t> </a:t>
            </a:r>
            <a:r>
              <a:rPr lang="es-ES" sz="2400" i="1" dirty="0" err="1" smtClean="0">
                <a:latin typeface="+mj-lt"/>
                <a:sym typeface="Symbol" panose="05050102010706020507" pitchFamily="18" charset="2"/>
              </a:rPr>
              <a:t>model</a:t>
            </a:r>
            <a:r>
              <a:rPr lang="es-ES" sz="2400" i="1" dirty="0" smtClean="0">
                <a:latin typeface="+mj-lt"/>
                <a:sym typeface="Symbol" panose="05050102010706020507" pitchFamily="18" charset="2"/>
              </a:rPr>
              <a:t> </a:t>
            </a:r>
            <a:r>
              <a:rPr lang="es-ES" sz="2400" i="1" dirty="0" err="1" smtClean="0">
                <a:latin typeface="+mj-lt"/>
                <a:sym typeface="Symbol" panose="05050102010706020507" pitchFamily="18" charset="2"/>
              </a:rPr>
              <a:t>ensembles</a:t>
            </a:r>
            <a:endParaRPr lang="es-ES" sz="2400" i="1" dirty="0">
              <a:latin typeface="+mj-lt"/>
            </a:endParaRPr>
          </a:p>
        </p:txBody>
      </p:sp>
    </p:spTree>
    <p:extLst>
      <p:ext uri="{BB962C8B-B14F-4D97-AF65-F5344CB8AC3E}">
        <p14:creationId xmlns:p14="http://schemas.microsoft.com/office/powerpoint/2010/main" val="2095017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Exceptional dust event on September 2015</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rotWithShape="1">
          <a:blip r:embed="rId4"/>
          <a:srcRect l="19041" t="1276" r="15754" b="18862"/>
          <a:stretch/>
        </p:blipFill>
        <p:spPr>
          <a:xfrm>
            <a:off x="784885" y="1083757"/>
            <a:ext cx="7589433" cy="5421024"/>
          </a:xfrm>
          <a:prstGeom prst="rect">
            <a:avLst/>
          </a:prstGeom>
        </p:spPr>
      </p:pic>
      <p:sp>
        <p:nvSpPr>
          <p:cNvPr id="8"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err="1" smtClean="0">
                <a:solidFill>
                  <a:srgbClr val="000000"/>
                </a:solidFill>
                <a:latin typeface="Calibri" panose="020F0502020204030204" pitchFamily="34" charset="0"/>
              </a:rPr>
              <a:t>Extracted</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from</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Parolari</a:t>
            </a:r>
            <a:r>
              <a:rPr lang="es-ES_tradnl" sz="1200" i="1" dirty="0" smtClean="0">
                <a:solidFill>
                  <a:srgbClr val="000000"/>
                </a:solidFill>
                <a:latin typeface="Calibri" panose="020F0502020204030204" pitchFamily="34" charset="0"/>
              </a:rPr>
              <a:t> et al., 2016)</a:t>
            </a:r>
            <a:endParaRPr lang="es-ES_tradnl" sz="1200" i="1" dirty="0">
              <a:solidFill>
                <a:srgbClr val="000000"/>
              </a:solidFill>
              <a:latin typeface="Calibri" panose="020F0502020204030204" pitchFamily="34" charset="0"/>
            </a:endParaRPr>
          </a:p>
        </p:txBody>
      </p:sp>
      <p:sp>
        <p:nvSpPr>
          <p:cNvPr id="16" name="Rectángulo 15"/>
          <p:cNvSpPr/>
          <p:nvPr/>
        </p:nvSpPr>
        <p:spPr>
          <a:xfrm>
            <a:off x="5353017" y="1672779"/>
            <a:ext cx="3341384" cy="830997"/>
          </a:xfrm>
          <a:prstGeom prst="rect">
            <a:avLst/>
          </a:prstGeom>
          <a:solidFill>
            <a:schemeClr val="bg1">
              <a:lumMod val="85000"/>
            </a:schemeClr>
          </a:solidFill>
        </p:spPr>
        <p:txBody>
          <a:bodyPr wrap="square">
            <a:spAutoFit/>
          </a:bodyPr>
          <a:lstStyle/>
          <a:p>
            <a:pPr algn="ctr"/>
            <a:r>
              <a:rPr lang="es-ES" sz="2400" b="1" dirty="0" err="1" smtClean="0">
                <a:latin typeface="+mj-lt"/>
              </a:rPr>
              <a:t>Climate</a:t>
            </a:r>
            <a:r>
              <a:rPr lang="es-ES" sz="2400" b="1" dirty="0" smtClean="0">
                <a:latin typeface="+mj-lt"/>
              </a:rPr>
              <a:t> </a:t>
            </a:r>
            <a:r>
              <a:rPr lang="es-ES" sz="2400" b="1" dirty="0" err="1" smtClean="0">
                <a:latin typeface="+mj-lt"/>
              </a:rPr>
              <a:t>Change</a:t>
            </a:r>
            <a:r>
              <a:rPr lang="es-ES" sz="2400" b="1" dirty="0" smtClean="0">
                <a:latin typeface="+mj-lt"/>
              </a:rPr>
              <a:t>?</a:t>
            </a:r>
          </a:p>
          <a:p>
            <a:pPr algn="ctr"/>
            <a:r>
              <a:rPr lang="es-ES" sz="2400" b="1" dirty="0" err="1" smtClean="0">
                <a:latin typeface="+mj-lt"/>
              </a:rPr>
              <a:t>Land</a:t>
            </a:r>
            <a:r>
              <a:rPr lang="es-ES" sz="2400" b="1" dirty="0" smtClean="0">
                <a:latin typeface="+mj-lt"/>
              </a:rPr>
              <a:t> use </a:t>
            </a:r>
            <a:r>
              <a:rPr lang="es-ES" sz="2400" b="1" dirty="0" err="1" smtClean="0">
                <a:latin typeface="+mj-lt"/>
              </a:rPr>
              <a:t>change</a:t>
            </a:r>
            <a:r>
              <a:rPr lang="es-ES" sz="2400" dirty="0" smtClean="0">
                <a:latin typeface="+mj-lt"/>
              </a:rPr>
              <a:t>?</a:t>
            </a:r>
            <a:endParaRPr lang="es-ES" sz="2400" b="1" dirty="0" smtClean="0">
              <a:latin typeface="+mj-lt"/>
            </a:endParaRPr>
          </a:p>
        </p:txBody>
      </p:sp>
    </p:spTree>
    <p:extLst>
      <p:ext uri="{BB962C8B-B14F-4D97-AF65-F5344CB8AC3E}">
        <p14:creationId xmlns:p14="http://schemas.microsoft.com/office/powerpoint/2010/main" val="81794778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Exceptional dust event on September 2015</a:t>
            </a:r>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err="1" smtClean="0">
                <a:solidFill>
                  <a:srgbClr val="000000"/>
                </a:solidFill>
                <a:latin typeface="Calibri" panose="020F0502020204030204" pitchFamily="34" charset="0"/>
              </a:rPr>
              <a:t>Extracted</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from</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Mamouri</a:t>
            </a:r>
            <a:r>
              <a:rPr lang="es-ES_tradnl" sz="1200" i="1" dirty="0" smtClean="0">
                <a:solidFill>
                  <a:srgbClr val="000000"/>
                </a:solidFill>
                <a:latin typeface="Calibri" panose="020F0502020204030204" pitchFamily="34" charset="0"/>
              </a:rPr>
              <a:t> et al., 2016)</a:t>
            </a:r>
            <a:endParaRPr lang="es-ES_tradnl" sz="1200" i="1" dirty="0">
              <a:solidFill>
                <a:srgbClr val="000000"/>
              </a:solidFill>
              <a:latin typeface="Calibri" panose="020F0502020204030204" pitchFamily="34" charset="0"/>
            </a:endParaRPr>
          </a:p>
        </p:txBody>
      </p:sp>
      <p:pic>
        <p:nvPicPr>
          <p:cNvPr id="2" name="Imagen 1"/>
          <p:cNvPicPr>
            <a:picLocks noChangeAspect="1"/>
          </p:cNvPicPr>
          <p:nvPr/>
        </p:nvPicPr>
        <p:blipFill rotWithShape="1">
          <a:blip r:embed="rId4"/>
          <a:srcRect b="54559"/>
          <a:stretch/>
        </p:blipFill>
        <p:spPr>
          <a:xfrm>
            <a:off x="-1094006" y="1539703"/>
            <a:ext cx="11503135" cy="3096004"/>
          </a:xfrm>
          <a:prstGeom prst="rect">
            <a:avLst/>
          </a:prstGeom>
        </p:spPr>
      </p:pic>
      <p:pic>
        <p:nvPicPr>
          <p:cNvPr id="6" name="Imagen 5"/>
          <p:cNvPicPr>
            <a:picLocks noChangeAspect="1"/>
          </p:cNvPicPr>
          <p:nvPr/>
        </p:nvPicPr>
        <p:blipFill rotWithShape="1">
          <a:blip r:embed="rId4"/>
          <a:srcRect t="88272"/>
          <a:stretch/>
        </p:blipFill>
        <p:spPr>
          <a:xfrm>
            <a:off x="7602" y="5076046"/>
            <a:ext cx="9144000" cy="635177"/>
          </a:xfrm>
          <a:prstGeom prst="rect">
            <a:avLst/>
          </a:prstGeom>
        </p:spPr>
      </p:pic>
    </p:spTree>
    <p:extLst>
      <p:ext uri="{BB962C8B-B14F-4D97-AF65-F5344CB8AC3E}">
        <p14:creationId xmlns:p14="http://schemas.microsoft.com/office/powerpoint/2010/main" val="379244206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Exceptional dust event on September 2015</a:t>
            </a:r>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err="1" smtClean="0">
                <a:solidFill>
                  <a:srgbClr val="000000"/>
                </a:solidFill>
                <a:latin typeface="Calibri" panose="020F0502020204030204" pitchFamily="34" charset="0"/>
              </a:rPr>
              <a:t>Extracted</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from</a:t>
            </a:r>
            <a:r>
              <a:rPr lang="es-ES_tradnl" sz="1200" i="1" dirty="0" smtClean="0">
                <a:solidFill>
                  <a:srgbClr val="000000"/>
                </a:solidFill>
                <a:latin typeface="Calibri" panose="020F0502020204030204" pitchFamily="34" charset="0"/>
              </a:rPr>
              <a:t> (Solomon et al., 2017)</a:t>
            </a:r>
            <a:endParaRPr lang="es-ES_tradnl" sz="1200" i="1" dirty="0">
              <a:solidFill>
                <a:srgbClr val="000000"/>
              </a:solidFill>
              <a:latin typeface="Calibri" panose="020F0502020204030204" pitchFamily="34" charset="0"/>
            </a:endParaRPr>
          </a:p>
        </p:txBody>
      </p:sp>
      <p:pic>
        <p:nvPicPr>
          <p:cNvPr id="4" name="Imagen 3"/>
          <p:cNvPicPr>
            <a:picLocks noChangeAspect="1"/>
          </p:cNvPicPr>
          <p:nvPr/>
        </p:nvPicPr>
        <p:blipFill>
          <a:blip r:embed="rId4"/>
          <a:stretch>
            <a:fillRect/>
          </a:stretch>
        </p:blipFill>
        <p:spPr>
          <a:xfrm>
            <a:off x="838474" y="962370"/>
            <a:ext cx="7482255" cy="5542411"/>
          </a:xfrm>
          <a:prstGeom prst="rect">
            <a:avLst/>
          </a:prstGeom>
        </p:spPr>
      </p:pic>
      <p:sp>
        <p:nvSpPr>
          <p:cNvPr id="6" name="Rectángulo 5"/>
          <p:cNvSpPr/>
          <p:nvPr/>
        </p:nvSpPr>
        <p:spPr>
          <a:xfrm>
            <a:off x="383007" y="4886047"/>
            <a:ext cx="8393187" cy="830997"/>
          </a:xfrm>
          <a:prstGeom prst="rect">
            <a:avLst/>
          </a:prstGeom>
          <a:solidFill>
            <a:schemeClr val="bg1">
              <a:lumMod val="85000"/>
            </a:schemeClr>
          </a:solidFill>
        </p:spPr>
        <p:txBody>
          <a:bodyPr wrap="square">
            <a:spAutoFit/>
          </a:bodyPr>
          <a:lstStyle/>
          <a:p>
            <a:pPr algn="ctr"/>
            <a:r>
              <a:rPr lang="es-ES" sz="2400" b="1" dirty="0" err="1" smtClean="0">
                <a:latin typeface="+mj-lt"/>
              </a:rPr>
              <a:t>It</a:t>
            </a:r>
            <a:r>
              <a:rPr lang="es-ES" sz="2400" b="1" dirty="0" smtClean="0">
                <a:latin typeface="+mj-lt"/>
              </a:rPr>
              <a:t> </a:t>
            </a:r>
            <a:r>
              <a:rPr lang="es-ES" sz="2400" b="1" dirty="0" err="1" smtClean="0">
                <a:latin typeface="+mj-lt"/>
              </a:rPr>
              <a:t>seems</a:t>
            </a:r>
            <a:r>
              <a:rPr lang="es-ES" sz="2400" b="1" dirty="0" smtClean="0">
                <a:latin typeface="+mj-lt"/>
              </a:rPr>
              <a:t> </a:t>
            </a:r>
            <a:r>
              <a:rPr lang="es-ES" sz="2400" b="1" dirty="0" err="1" smtClean="0">
                <a:latin typeface="+mj-lt"/>
              </a:rPr>
              <a:t>these</a:t>
            </a:r>
            <a:r>
              <a:rPr lang="es-ES" sz="2400" b="1" dirty="0" smtClean="0">
                <a:latin typeface="+mj-lt"/>
              </a:rPr>
              <a:t> </a:t>
            </a:r>
            <a:r>
              <a:rPr lang="es-ES" sz="2400" b="1" dirty="0" err="1" smtClean="0">
                <a:latin typeface="+mj-lt"/>
              </a:rPr>
              <a:t>regions</a:t>
            </a:r>
            <a:r>
              <a:rPr lang="es-ES" sz="2400" b="1" dirty="0" smtClean="0">
                <a:latin typeface="+mj-lt"/>
              </a:rPr>
              <a:t> </a:t>
            </a:r>
            <a:r>
              <a:rPr lang="es-ES" sz="2400" b="1" dirty="0" err="1" smtClean="0">
                <a:latin typeface="+mj-lt"/>
              </a:rPr>
              <a:t>were</a:t>
            </a:r>
            <a:r>
              <a:rPr lang="es-ES" sz="2400" b="1" dirty="0" smtClean="0">
                <a:latin typeface="+mj-lt"/>
              </a:rPr>
              <a:t> </a:t>
            </a:r>
            <a:r>
              <a:rPr lang="es-ES" sz="2400" b="1" dirty="0" err="1" smtClean="0">
                <a:latin typeface="+mj-lt"/>
              </a:rPr>
              <a:t>not</a:t>
            </a:r>
            <a:r>
              <a:rPr lang="es-ES" sz="2400" b="1" dirty="0" smtClean="0">
                <a:latin typeface="+mj-lt"/>
              </a:rPr>
              <a:t> </a:t>
            </a:r>
            <a:r>
              <a:rPr lang="es-ES" sz="2400" b="1" dirty="0" err="1" smtClean="0">
                <a:latin typeface="+mj-lt"/>
              </a:rPr>
              <a:t>involved</a:t>
            </a:r>
            <a:r>
              <a:rPr lang="es-ES" sz="2400" b="1" dirty="0" smtClean="0">
                <a:latin typeface="+mj-lt"/>
              </a:rPr>
              <a:t> </a:t>
            </a:r>
          </a:p>
          <a:p>
            <a:pPr algn="ctr"/>
            <a:r>
              <a:rPr lang="es-ES" sz="2400" b="1" dirty="0" smtClean="0">
                <a:latin typeface="+mj-lt"/>
              </a:rPr>
              <a:t>in </a:t>
            </a:r>
            <a:r>
              <a:rPr lang="es-ES" sz="2400" b="1" dirty="0" err="1" smtClean="0">
                <a:latin typeface="+mj-lt"/>
              </a:rPr>
              <a:t>the</a:t>
            </a:r>
            <a:r>
              <a:rPr lang="es-ES" sz="2400" b="1" dirty="0" smtClean="0">
                <a:latin typeface="+mj-lt"/>
              </a:rPr>
              <a:t> </a:t>
            </a:r>
            <a:r>
              <a:rPr lang="es-ES" sz="2400" b="1" dirty="0" err="1" smtClean="0">
                <a:latin typeface="+mj-lt"/>
              </a:rPr>
              <a:t>analysed</a:t>
            </a:r>
            <a:r>
              <a:rPr lang="es-ES" sz="2400" b="1" dirty="0" smtClean="0">
                <a:latin typeface="+mj-lt"/>
              </a:rPr>
              <a:t> </a:t>
            </a:r>
            <a:r>
              <a:rPr lang="es-ES" sz="2400" b="1" dirty="0" err="1" smtClean="0">
                <a:latin typeface="+mj-lt"/>
              </a:rPr>
              <a:t>dust</a:t>
            </a:r>
            <a:r>
              <a:rPr lang="es-ES" sz="2400" b="1" dirty="0" smtClean="0">
                <a:latin typeface="+mj-lt"/>
              </a:rPr>
              <a:t> </a:t>
            </a:r>
            <a:r>
              <a:rPr lang="es-ES" sz="2400" b="1" dirty="0" err="1" smtClean="0">
                <a:latin typeface="+mj-lt"/>
              </a:rPr>
              <a:t>outbreak</a:t>
            </a:r>
            <a:r>
              <a:rPr lang="es-ES" sz="2400" b="1" dirty="0" smtClean="0">
                <a:latin typeface="+mj-lt"/>
              </a:rPr>
              <a:t> </a:t>
            </a:r>
            <a:r>
              <a:rPr lang="es-ES" sz="2400" b="1" dirty="0" err="1" smtClean="0">
                <a:latin typeface="+mj-lt"/>
              </a:rPr>
              <a:t>that</a:t>
            </a:r>
            <a:r>
              <a:rPr lang="es-ES" sz="2400" b="1" dirty="0" smtClean="0">
                <a:latin typeface="+mj-lt"/>
              </a:rPr>
              <a:t> </a:t>
            </a:r>
            <a:r>
              <a:rPr lang="es-ES" sz="2400" b="1" dirty="0" err="1" smtClean="0">
                <a:latin typeface="+mj-lt"/>
              </a:rPr>
              <a:t>affected</a:t>
            </a:r>
            <a:r>
              <a:rPr lang="es-ES" sz="2400" b="1" dirty="0" smtClean="0">
                <a:latin typeface="+mj-lt"/>
              </a:rPr>
              <a:t> </a:t>
            </a:r>
            <a:r>
              <a:rPr lang="es-ES" sz="2400" b="1" dirty="0" err="1" smtClean="0">
                <a:latin typeface="+mj-lt"/>
              </a:rPr>
              <a:t>Cyprus</a:t>
            </a:r>
            <a:endParaRPr lang="es-ES" sz="2400" b="1" dirty="0" smtClean="0">
              <a:latin typeface="+mj-lt"/>
            </a:endParaRPr>
          </a:p>
        </p:txBody>
      </p:sp>
    </p:spTree>
    <p:extLst>
      <p:ext uri="{BB962C8B-B14F-4D97-AF65-F5344CB8AC3E}">
        <p14:creationId xmlns:p14="http://schemas.microsoft.com/office/powerpoint/2010/main" val="3920251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Dust forecasts: SDS-WAS Multi-model</a:t>
            </a:r>
            <a:endParaRPr lang="en-US" altLang="ca-ES" sz="3500" b="1" dirty="0"/>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o 4"/>
          <p:cNvGrpSpPr/>
          <p:nvPr/>
        </p:nvGrpSpPr>
        <p:grpSpPr>
          <a:xfrm>
            <a:off x="701458" y="1622278"/>
            <a:ext cx="2542783" cy="3808954"/>
            <a:chOff x="926927" y="1468674"/>
            <a:chExt cx="2542783" cy="3808954"/>
          </a:xfrm>
        </p:grpSpPr>
        <p:pic>
          <p:nvPicPr>
            <p:cNvPr id="10" name="Picture 11"/>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2008497" y="4679373"/>
              <a:ext cx="952500" cy="447675"/>
            </a:xfrm>
            <a:prstGeom prst="rect">
              <a:avLst/>
            </a:prstGeom>
          </p:spPr>
        </p:pic>
        <p:pic>
          <p:nvPicPr>
            <p:cNvPr id="11" name="Picture 12"/>
            <p:cNvPicPr>
              <a:picLocks noChangeAspect="1"/>
            </p:cNvPicPr>
            <p:nvPr/>
          </p:nvPicPr>
          <p:blipFill rotWithShape="1">
            <a:blip r:embed="rId5">
              <a:extLst>
                <a:ext uri="{28A0092B-C50C-407E-A947-70E740481C1C}">
                  <a14:useLocalDpi xmlns:a14="http://schemas.microsoft.com/office/drawing/2010/main" val="0"/>
                </a:ext>
              </a:extLst>
            </a:blip>
            <a:srcRect r="40938"/>
            <a:stretch/>
          </p:blipFill>
          <p:spPr>
            <a:xfrm>
              <a:off x="1206581" y="3900701"/>
              <a:ext cx="720080" cy="609600"/>
            </a:xfrm>
            <a:prstGeom prst="rect">
              <a:avLst/>
            </a:prstGeom>
          </p:spPr>
        </p:pic>
        <p:pic>
          <p:nvPicPr>
            <p:cNvPr id="12"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072" y="3900702"/>
              <a:ext cx="624231" cy="609600"/>
            </a:xfrm>
            <a:prstGeom prst="rect">
              <a:avLst/>
            </a:prstGeom>
          </p:spPr>
        </p:pic>
        <p:pic>
          <p:nvPicPr>
            <p:cNvPr id="13"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375" y="3357686"/>
              <a:ext cx="1649390" cy="428841"/>
            </a:xfrm>
            <a:prstGeom prst="rect">
              <a:avLst/>
            </a:prstGeom>
          </p:spPr>
        </p:pic>
        <p:pic>
          <p:nvPicPr>
            <p:cNvPr id="14"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0441" y="4620782"/>
              <a:ext cx="696220" cy="564858"/>
            </a:xfrm>
            <a:prstGeom prst="rect">
              <a:avLst/>
            </a:prstGeom>
          </p:spPr>
        </p:pic>
        <p:pic>
          <p:nvPicPr>
            <p:cNvPr id="15"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6108" y="2634397"/>
              <a:ext cx="1094891" cy="636824"/>
            </a:xfrm>
            <a:prstGeom prst="rect">
              <a:avLst/>
            </a:prstGeom>
          </p:spPr>
        </p:pic>
        <p:pic>
          <p:nvPicPr>
            <p:cNvPr id="16"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507" y="2692559"/>
              <a:ext cx="609599" cy="504825"/>
            </a:xfrm>
            <a:prstGeom prst="rect">
              <a:avLst/>
            </a:prstGeom>
          </p:spPr>
        </p:pic>
        <p:pic>
          <p:nvPicPr>
            <p:cNvPr id="17"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377" y="2193494"/>
              <a:ext cx="1305073" cy="293935"/>
            </a:xfrm>
            <a:prstGeom prst="rect">
              <a:avLst/>
            </a:prstGeom>
          </p:spPr>
        </p:pic>
        <p:pic>
          <p:nvPicPr>
            <p:cNvPr id="18"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6661" y="1678672"/>
              <a:ext cx="1219200" cy="400050"/>
            </a:xfrm>
            <a:prstGeom prst="rect">
              <a:avLst/>
            </a:prstGeom>
          </p:spPr>
        </p:pic>
        <p:pic>
          <p:nvPicPr>
            <p:cNvPr id="19" name="Picture 20"/>
            <p:cNvPicPr>
              <a:picLocks noChangeAspect="1"/>
            </p:cNvPicPr>
            <p:nvPr/>
          </p:nvPicPr>
          <p:blipFill rotWithShape="1">
            <a:blip r:embed="rId13">
              <a:extLst>
                <a:ext uri="{28A0092B-C50C-407E-A947-70E740481C1C}">
                  <a14:useLocalDpi xmlns:a14="http://schemas.microsoft.com/office/drawing/2010/main" val="0"/>
                </a:ext>
              </a:extLst>
            </a:blip>
            <a:srcRect r="71109"/>
            <a:stretch/>
          </p:blipFill>
          <p:spPr>
            <a:xfrm>
              <a:off x="1206583" y="1626286"/>
              <a:ext cx="550373" cy="504825"/>
            </a:xfrm>
            <a:prstGeom prst="rect">
              <a:avLst/>
            </a:prstGeom>
          </p:spPr>
        </p:pic>
        <p:pic>
          <p:nvPicPr>
            <p:cNvPr id="20"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1549" y="2044071"/>
              <a:ext cx="534312" cy="534312"/>
            </a:xfrm>
            <a:prstGeom prst="rect">
              <a:avLst/>
            </a:prstGeom>
          </p:spPr>
        </p:pic>
        <p:sp>
          <p:nvSpPr>
            <p:cNvPr id="21" name="Rectángulo 20"/>
            <p:cNvSpPr/>
            <p:nvPr/>
          </p:nvSpPr>
          <p:spPr>
            <a:xfrm>
              <a:off x="926927" y="1468674"/>
              <a:ext cx="2542783" cy="3808954"/>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Título 1"/>
          <p:cNvSpPr txBox="1">
            <a:spLocks/>
          </p:cNvSpPr>
          <p:nvPr/>
        </p:nvSpPr>
        <p:spPr>
          <a:xfrm>
            <a:off x="-1429164" y="1056290"/>
            <a:ext cx="6804025" cy="79216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s-ES_tradnl" sz="2800" b="1" dirty="0" smtClean="0">
                <a:solidFill>
                  <a:schemeClr val="tx1"/>
                </a:solidFill>
                <a:latin typeface="Calibri" pitchFamily="34" charset="0"/>
                <a:ea typeface="Arial Unicode MS" pitchFamily="34" charset="-128"/>
                <a:cs typeface="Arial Unicode MS" pitchFamily="34" charset="-128"/>
              </a:rPr>
              <a:t>SDS-WAS </a:t>
            </a:r>
            <a:r>
              <a:rPr lang="es-ES_tradnl" sz="2800" b="1" dirty="0" err="1" smtClean="0">
                <a:solidFill>
                  <a:schemeClr val="tx1"/>
                </a:solidFill>
                <a:latin typeface="Calibri" pitchFamily="34" charset="0"/>
                <a:ea typeface="Arial Unicode MS" pitchFamily="34" charset="-128"/>
                <a:cs typeface="Arial Unicode MS" pitchFamily="34" charset="-128"/>
              </a:rPr>
              <a:t>product</a:t>
            </a:r>
            <a:endParaRPr lang="es-ES_tradnl" sz="2800" b="1" dirty="0" smtClean="0">
              <a:solidFill>
                <a:schemeClr val="tx1"/>
              </a:solidFill>
              <a:latin typeface="Calibri" pitchFamily="34" charset="0"/>
              <a:ea typeface="Arial Unicode MS" pitchFamily="34" charset="-128"/>
              <a:cs typeface="Arial Unicode MS" pitchFamily="34" charset="-128"/>
            </a:endParaRPr>
          </a:p>
        </p:txBody>
      </p:sp>
      <p:sp>
        <p:nvSpPr>
          <p:cNvPr id="23" name="Flecha derecha 22"/>
          <p:cNvSpPr/>
          <p:nvPr/>
        </p:nvSpPr>
        <p:spPr>
          <a:xfrm>
            <a:off x="3429953" y="3025837"/>
            <a:ext cx="1149649" cy="56911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p:cNvSpPr txBox="1"/>
          <p:nvPr/>
        </p:nvSpPr>
        <p:spPr>
          <a:xfrm>
            <a:off x="685142" y="5578200"/>
            <a:ext cx="3503384" cy="646331"/>
          </a:xfrm>
          <a:prstGeom prst="rect">
            <a:avLst/>
          </a:prstGeom>
          <a:noFill/>
        </p:spPr>
        <p:txBody>
          <a:bodyPr wrap="square" rtlCol="0">
            <a:spAutoFit/>
          </a:bodyPr>
          <a:lstStyle/>
          <a:p>
            <a:r>
              <a:rPr lang="es-ES" dirty="0" smtClean="0"/>
              <a:t>12 Global – Regional </a:t>
            </a:r>
            <a:r>
              <a:rPr lang="es-ES" dirty="0" err="1" smtClean="0"/>
              <a:t>models</a:t>
            </a:r>
            <a:r>
              <a:rPr lang="es-ES" dirty="0" smtClean="0"/>
              <a:t> </a:t>
            </a:r>
          </a:p>
          <a:p>
            <a:r>
              <a:rPr lang="es-ES" dirty="0" smtClean="0"/>
              <a:t>(</a:t>
            </a:r>
            <a:r>
              <a:rPr lang="es-ES" dirty="0" err="1" smtClean="0"/>
              <a:t>from</a:t>
            </a:r>
            <a:r>
              <a:rPr lang="es-ES" dirty="0" smtClean="0"/>
              <a:t> ~ 100 to 10 km)</a:t>
            </a:r>
            <a:endParaRPr lang="es-ES" dirty="0"/>
          </a:p>
        </p:txBody>
      </p:sp>
      <p:pic>
        <p:nvPicPr>
          <p:cNvPr id="25" name="Picture 2"/>
          <p:cNvPicPr>
            <a:picLocks noChangeAspect="1" noChangeArrowheads="1" noCrop="1"/>
          </p:cNvPicPr>
          <p:nvPr/>
        </p:nvPicPr>
        <p:blipFill>
          <a:blip r:embed="rId15">
            <a:extLst>
              <a:ext uri="{28A0092B-C50C-407E-A947-70E740481C1C}">
                <a14:useLocalDpi xmlns:a14="http://schemas.microsoft.com/office/drawing/2010/main" val="0"/>
              </a:ext>
            </a:extLst>
          </a:blip>
          <a:stretch>
            <a:fillRect/>
          </a:stretch>
        </p:blipFill>
        <p:spPr bwMode="auto">
          <a:xfrm>
            <a:off x="4579602" y="1706132"/>
            <a:ext cx="9053137" cy="6798906"/>
          </a:xfrm>
          <a:prstGeom prst="rect">
            <a:avLst/>
          </a:prstGeom>
          <a:noFill/>
          <a:ln w="19050">
            <a:noFill/>
          </a:ln>
          <a:effectLst/>
          <a:extLst>
            <a:ext uri="{909E8E84-426E-40DD-AFC4-6F175D3DCCD1}">
              <a14:hiddenFill xmlns:a14="http://schemas.microsoft.com/office/drawing/2010/main">
                <a:solidFill>
                  <a:srgbClr val="FFFFFF"/>
                </a:solidFill>
              </a14:hiddenFill>
            </a:ext>
          </a:extLst>
        </p:spPr>
      </p:pic>
      <p:sp>
        <p:nvSpPr>
          <p:cNvPr id="27" name="Rectángulo 26"/>
          <p:cNvSpPr/>
          <p:nvPr/>
        </p:nvSpPr>
        <p:spPr>
          <a:xfrm>
            <a:off x="8974737" y="1394016"/>
            <a:ext cx="5049078" cy="7325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rot="5400000">
            <a:off x="5667593" y="3786624"/>
            <a:ext cx="5049078" cy="7325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9017390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Exceptional dust event on September 2015</a:t>
            </a:r>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err="1" smtClean="0">
                <a:solidFill>
                  <a:srgbClr val="000000"/>
                </a:solidFill>
                <a:latin typeface="Calibri" panose="020F0502020204030204" pitchFamily="34" charset="0"/>
              </a:rPr>
              <a:t>Extracted</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from</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Ginoux</a:t>
            </a:r>
            <a:r>
              <a:rPr lang="es-ES_tradnl" sz="1200" i="1" dirty="0" smtClean="0">
                <a:solidFill>
                  <a:srgbClr val="000000"/>
                </a:solidFill>
                <a:latin typeface="Calibri" panose="020F0502020204030204" pitchFamily="34" charset="0"/>
              </a:rPr>
              <a:t> et al., 2012)</a:t>
            </a:r>
            <a:endParaRPr lang="es-ES_tradnl" sz="1200" i="1" dirty="0">
              <a:solidFill>
                <a:srgbClr val="000000"/>
              </a:solidFill>
              <a:latin typeface="Calibri" panose="020F0502020204030204" pitchFamily="34" charset="0"/>
            </a:endParaRPr>
          </a:p>
        </p:txBody>
      </p:sp>
      <p:pic>
        <p:nvPicPr>
          <p:cNvPr id="4" name="Imagen 3"/>
          <p:cNvPicPr>
            <a:picLocks noChangeAspect="1"/>
          </p:cNvPicPr>
          <p:nvPr/>
        </p:nvPicPr>
        <p:blipFill>
          <a:blip r:embed="rId4"/>
          <a:stretch>
            <a:fillRect/>
          </a:stretch>
        </p:blipFill>
        <p:spPr>
          <a:xfrm>
            <a:off x="1474983" y="1288245"/>
            <a:ext cx="6131162" cy="4069823"/>
          </a:xfrm>
          <a:prstGeom prst="rect">
            <a:avLst/>
          </a:prstGeom>
        </p:spPr>
      </p:pic>
      <p:sp>
        <p:nvSpPr>
          <p:cNvPr id="10" name="Rectángulo 9"/>
          <p:cNvSpPr/>
          <p:nvPr/>
        </p:nvSpPr>
        <p:spPr>
          <a:xfrm>
            <a:off x="306887" y="5403580"/>
            <a:ext cx="8387514" cy="729430"/>
          </a:xfrm>
          <a:prstGeom prst="rect">
            <a:avLst/>
          </a:prstGeom>
        </p:spPr>
        <p:txBody>
          <a:bodyPr wrap="square">
            <a:spAutoFit/>
          </a:bodyPr>
          <a:lstStyle/>
          <a:p>
            <a:pPr>
              <a:lnSpc>
                <a:spcPct val="115000"/>
              </a:lnSpc>
              <a:spcAft>
                <a:spcPts val="1000"/>
              </a:spcAft>
            </a:pPr>
            <a:r>
              <a:rPr lang="en-GB" i="1" dirty="0">
                <a:latin typeface="Calibri" panose="020F0502020204030204" pitchFamily="34" charset="0"/>
                <a:ea typeface="Calibri" panose="020F0502020204030204" pitchFamily="34" charset="0"/>
                <a:cs typeface="Calibri" panose="020F0502020204030204" pitchFamily="34" charset="0"/>
              </a:rPr>
              <a:t>Frequency of dust storms over </a:t>
            </a:r>
            <a:r>
              <a:rPr lang="en-GB" b="1" i="1" dirty="0">
                <a:solidFill>
                  <a:srgbClr val="FF3399"/>
                </a:solidFill>
                <a:latin typeface="Calibri" panose="020F0502020204030204" pitchFamily="34" charset="0"/>
                <a:ea typeface="Calibri" panose="020F0502020204030204" pitchFamily="34" charset="0"/>
                <a:cs typeface="Calibri" panose="020F0502020204030204" pitchFamily="34" charset="0"/>
              </a:rPr>
              <a:t>agriculture</a:t>
            </a:r>
            <a:r>
              <a:rPr lang="en-GB" i="1" dirty="0">
                <a:latin typeface="Calibri" panose="020F0502020204030204" pitchFamily="34" charset="0"/>
                <a:ea typeface="Calibri" panose="020F0502020204030204" pitchFamily="34" charset="0"/>
                <a:cs typeface="Calibri" panose="020F0502020204030204" pitchFamily="34" charset="0"/>
              </a:rPr>
              <a:t> </a:t>
            </a:r>
            <a:r>
              <a:rPr lang="en-GB" i="1" dirty="0" smtClean="0">
                <a:latin typeface="Calibri" panose="020F0502020204030204" pitchFamily="34" charset="0"/>
                <a:ea typeface="Calibri" panose="020F0502020204030204" pitchFamily="34" charset="0"/>
                <a:cs typeface="Calibri" panose="020F0502020204030204" pitchFamily="34" charset="0"/>
              </a:rPr>
              <a:t>derived </a:t>
            </a:r>
            <a:r>
              <a:rPr lang="en-GB" i="1" dirty="0">
                <a:latin typeface="Calibri" panose="020F0502020204030204" pitchFamily="34" charset="0"/>
                <a:ea typeface="Calibri" panose="020F0502020204030204" pitchFamily="34" charset="0"/>
                <a:cs typeface="Calibri" panose="020F0502020204030204" pitchFamily="34" charset="0"/>
              </a:rPr>
              <a:t>from MODIS Deep Blue (</a:t>
            </a:r>
            <a:r>
              <a:rPr lang="en-GB" i="1" dirty="0" err="1">
                <a:latin typeface="Calibri" panose="020F0502020204030204" pitchFamily="34" charset="0"/>
                <a:ea typeface="Calibri" panose="020F0502020204030204" pitchFamily="34" charset="0"/>
                <a:cs typeface="Calibri" panose="020F0502020204030204" pitchFamily="34" charset="0"/>
              </a:rPr>
              <a:t>Ginoux</a:t>
            </a:r>
            <a:r>
              <a:rPr lang="en-GB" i="1" dirty="0">
                <a:latin typeface="Calibri" panose="020F0502020204030204" pitchFamily="34" charset="0"/>
                <a:ea typeface="Calibri" panose="020F0502020204030204" pitchFamily="34" charset="0"/>
                <a:cs typeface="Calibri" panose="020F0502020204030204" pitchFamily="34" charset="0"/>
              </a:rPr>
              <a:t> et al., Rev </a:t>
            </a:r>
            <a:r>
              <a:rPr lang="en-GB" i="1" dirty="0" err="1">
                <a:latin typeface="Calibri" panose="020F0502020204030204" pitchFamily="34" charset="0"/>
                <a:ea typeface="Calibri" panose="020F0502020204030204" pitchFamily="34" charset="0"/>
                <a:cs typeface="Calibri" panose="020F0502020204030204" pitchFamily="34" charset="0"/>
              </a:rPr>
              <a:t>Geophys</a:t>
            </a:r>
            <a:r>
              <a:rPr lang="en-GB" i="1" dirty="0">
                <a:latin typeface="Calibri" panose="020F0502020204030204" pitchFamily="34" charset="0"/>
                <a:ea typeface="Calibri" panose="020F0502020204030204" pitchFamily="34" charset="0"/>
                <a:cs typeface="Calibri" panose="020F0502020204030204" pitchFamily="34" charset="0"/>
              </a:rPr>
              <a:t>., 2012). Highest frequency where the storm originated.</a:t>
            </a:r>
            <a:endParaRPr lang="es-ES" i="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787713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Exceptional dust event on September 2015</a:t>
            </a:r>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Figure </a:t>
            </a:r>
            <a:r>
              <a:rPr lang="es-ES_tradnl" sz="1200" i="1" dirty="0" err="1" smtClean="0">
                <a:solidFill>
                  <a:srgbClr val="000000"/>
                </a:solidFill>
                <a:latin typeface="Calibri" panose="020F0502020204030204" pitchFamily="34" charset="0"/>
              </a:rPr>
              <a:t>extracted</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from</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Gasch</a:t>
            </a:r>
            <a:r>
              <a:rPr lang="es-ES_tradnl" sz="1200" i="1" dirty="0" smtClean="0">
                <a:solidFill>
                  <a:srgbClr val="000000"/>
                </a:solidFill>
                <a:latin typeface="Calibri" panose="020F0502020204030204" pitchFamily="34" charset="0"/>
              </a:rPr>
              <a:t> et al., 2017)</a:t>
            </a:r>
            <a:endParaRPr lang="es-ES_tradnl" sz="1200" i="1" dirty="0">
              <a:solidFill>
                <a:srgbClr val="000000"/>
              </a:solidFill>
              <a:latin typeface="Calibri" panose="020F0502020204030204" pitchFamily="34" charset="0"/>
            </a:endParaRPr>
          </a:p>
        </p:txBody>
      </p:sp>
      <p:pic>
        <p:nvPicPr>
          <p:cNvPr id="2" name="Imagen 1"/>
          <p:cNvPicPr>
            <a:picLocks noChangeAspect="1"/>
          </p:cNvPicPr>
          <p:nvPr/>
        </p:nvPicPr>
        <p:blipFill>
          <a:blip r:embed="rId4"/>
          <a:stretch>
            <a:fillRect/>
          </a:stretch>
        </p:blipFill>
        <p:spPr>
          <a:xfrm>
            <a:off x="814193" y="1539523"/>
            <a:ext cx="6939420" cy="4812157"/>
          </a:xfrm>
          <a:prstGeom prst="rect">
            <a:avLst/>
          </a:prstGeom>
        </p:spPr>
      </p:pic>
      <p:sp>
        <p:nvSpPr>
          <p:cNvPr id="5" name="Rectángulo 4"/>
          <p:cNvSpPr/>
          <p:nvPr/>
        </p:nvSpPr>
        <p:spPr>
          <a:xfrm>
            <a:off x="189231" y="955535"/>
            <a:ext cx="8759692" cy="430887"/>
          </a:xfrm>
          <a:prstGeom prst="rect">
            <a:avLst/>
          </a:prstGeom>
        </p:spPr>
        <p:txBody>
          <a:bodyPr wrap="square">
            <a:spAutoFit/>
          </a:bodyPr>
          <a:lstStyle/>
          <a:p>
            <a:pPr algn="ctr"/>
            <a:r>
              <a:rPr lang="es-ES" sz="2200" dirty="0" err="1">
                <a:latin typeface="+mj-lt"/>
              </a:rPr>
              <a:t>First</a:t>
            </a:r>
            <a:r>
              <a:rPr lang="es-ES" sz="2200" dirty="0">
                <a:latin typeface="+mj-lt"/>
              </a:rPr>
              <a:t> </a:t>
            </a:r>
            <a:r>
              <a:rPr lang="es-ES" sz="2200" dirty="0" err="1">
                <a:latin typeface="+mj-lt"/>
              </a:rPr>
              <a:t>cold</a:t>
            </a:r>
            <a:r>
              <a:rPr lang="es-ES" sz="2200" dirty="0">
                <a:latin typeface="+mj-lt"/>
              </a:rPr>
              <a:t>-pool </a:t>
            </a:r>
            <a:r>
              <a:rPr lang="es-ES" sz="2200" dirty="0" err="1">
                <a:latin typeface="+mj-lt"/>
              </a:rPr>
              <a:t>outflow</a:t>
            </a:r>
            <a:r>
              <a:rPr lang="es-ES" sz="2200" dirty="0">
                <a:latin typeface="+mj-lt"/>
              </a:rPr>
              <a:t>, </a:t>
            </a:r>
            <a:r>
              <a:rPr lang="es-ES" sz="2200" dirty="0" err="1">
                <a:latin typeface="+mj-lt"/>
              </a:rPr>
              <a:t>heat</a:t>
            </a:r>
            <a:r>
              <a:rPr lang="es-ES" sz="2200" dirty="0">
                <a:latin typeface="+mj-lt"/>
              </a:rPr>
              <a:t> </a:t>
            </a:r>
            <a:r>
              <a:rPr lang="es-ES" sz="2200" dirty="0" err="1">
                <a:latin typeface="+mj-lt"/>
              </a:rPr>
              <a:t>low</a:t>
            </a:r>
            <a:r>
              <a:rPr lang="es-ES" sz="2200" dirty="0">
                <a:latin typeface="+mj-lt"/>
              </a:rPr>
              <a:t> and Eastern </a:t>
            </a:r>
            <a:r>
              <a:rPr lang="es-ES" sz="2200" dirty="0" err="1">
                <a:latin typeface="+mj-lt"/>
              </a:rPr>
              <a:t>Mediterranean</a:t>
            </a:r>
            <a:r>
              <a:rPr lang="es-ES" sz="2200" dirty="0">
                <a:latin typeface="+mj-lt"/>
              </a:rPr>
              <a:t> sea-</a:t>
            </a:r>
            <a:r>
              <a:rPr lang="es-ES" sz="2200" dirty="0" err="1">
                <a:latin typeface="+mj-lt"/>
              </a:rPr>
              <a:t>breeze</a:t>
            </a:r>
            <a:endParaRPr lang="es-ES" sz="2200" dirty="0">
              <a:latin typeface="+mj-lt"/>
            </a:endParaRPr>
          </a:p>
        </p:txBody>
      </p:sp>
    </p:spTree>
    <p:extLst>
      <p:ext uri="{BB962C8B-B14F-4D97-AF65-F5344CB8AC3E}">
        <p14:creationId xmlns:p14="http://schemas.microsoft.com/office/powerpoint/2010/main" val="14409911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Exceptional dust event on September 2015</a:t>
            </a:r>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err="1" smtClean="0">
                <a:solidFill>
                  <a:srgbClr val="000000"/>
                </a:solidFill>
                <a:latin typeface="Calibri" panose="020F0502020204030204" pitchFamily="34" charset="0"/>
              </a:rPr>
              <a:t>Extracted</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from</a:t>
            </a:r>
            <a:r>
              <a:rPr lang="es-ES_tradnl" sz="1200" i="1" dirty="0" smtClean="0">
                <a:solidFill>
                  <a:srgbClr val="000000"/>
                </a:solidFill>
                <a:latin typeface="Calibri" panose="020F0502020204030204" pitchFamily="34" charset="0"/>
              </a:rPr>
              <a:t> (</a:t>
            </a:r>
            <a:r>
              <a:rPr lang="es-ES_tradnl" sz="1200" i="1" dirty="0" err="1" smtClean="0">
                <a:solidFill>
                  <a:srgbClr val="000000"/>
                </a:solidFill>
                <a:latin typeface="Calibri" panose="020F0502020204030204" pitchFamily="34" charset="0"/>
              </a:rPr>
              <a:t>Gasch</a:t>
            </a:r>
            <a:r>
              <a:rPr lang="es-ES_tradnl" sz="1200" i="1" dirty="0" smtClean="0">
                <a:solidFill>
                  <a:srgbClr val="000000"/>
                </a:solidFill>
                <a:latin typeface="Calibri" panose="020F0502020204030204" pitchFamily="34" charset="0"/>
              </a:rPr>
              <a:t> et al., 2017)</a:t>
            </a:r>
            <a:endParaRPr lang="es-ES_tradnl" sz="1200" i="1" dirty="0">
              <a:solidFill>
                <a:srgbClr val="000000"/>
              </a:solidFill>
              <a:latin typeface="Calibri" panose="020F0502020204030204" pitchFamily="34" charset="0"/>
            </a:endParaRPr>
          </a:p>
        </p:txBody>
      </p:sp>
      <p:pic>
        <p:nvPicPr>
          <p:cNvPr id="2" name="Imagen 1"/>
          <p:cNvPicPr>
            <a:picLocks noChangeAspect="1"/>
          </p:cNvPicPr>
          <p:nvPr/>
        </p:nvPicPr>
        <p:blipFill>
          <a:blip r:embed="rId4"/>
          <a:stretch>
            <a:fillRect/>
          </a:stretch>
        </p:blipFill>
        <p:spPr>
          <a:xfrm>
            <a:off x="7602" y="1771437"/>
            <a:ext cx="9144000" cy="4491533"/>
          </a:xfrm>
          <a:prstGeom prst="rect">
            <a:avLst/>
          </a:prstGeom>
        </p:spPr>
      </p:pic>
      <p:sp>
        <p:nvSpPr>
          <p:cNvPr id="8" name="Rectángulo 7"/>
          <p:cNvSpPr/>
          <p:nvPr/>
        </p:nvSpPr>
        <p:spPr>
          <a:xfrm>
            <a:off x="1648302" y="799807"/>
            <a:ext cx="7053701" cy="1107996"/>
          </a:xfrm>
          <a:prstGeom prst="rect">
            <a:avLst/>
          </a:prstGeom>
        </p:spPr>
        <p:txBody>
          <a:bodyPr wrap="square">
            <a:spAutoFit/>
          </a:bodyPr>
          <a:lstStyle/>
          <a:p>
            <a:pPr algn="ctr"/>
            <a:r>
              <a:rPr lang="es-ES" sz="2200" dirty="0" smtClean="0">
                <a:latin typeface="+mj-lt"/>
              </a:rPr>
              <a:t>ICON-ART </a:t>
            </a:r>
            <a:r>
              <a:rPr lang="es-ES" sz="2200" dirty="0">
                <a:latin typeface="+mj-lt"/>
              </a:rPr>
              <a:t>at 10UTC 7 </a:t>
            </a:r>
            <a:r>
              <a:rPr lang="es-ES" sz="2200" dirty="0" err="1">
                <a:latin typeface="+mj-lt"/>
              </a:rPr>
              <a:t>September</a:t>
            </a:r>
            <a:endParaRPr lang="es-ES" sz="2200" dirty="0">
              <a:latin typeface="+mj-lt"/>
            </a:endParaRPr>
          </a:p>
          <a:p>
            <a:pPr algn="ctr"/>
            <a:r>
              <a:rPr lang="es-ES" sz="2200" dirty="0" smtClean="0">
                <a:latin typeface="+mj-lt"/>
              </a:rPr>
              <a:t>(</a:t>
            </a:r>
            <a:r>
              <a:rPr lang="es-ES" sz="2200" dirty="0">
                <a:latin typeface="+mj-lt"/>
              </a:rPr>
              <a:t>global-</a:t>
            </a:r>
            <a:r>
              <a:rPr lang="es-ES" sz="2200" dirty="0" err="1">
                <a:latin typeface="+mj-lt"/>
              </a:rPr>
              <a:t>parent</a:t>
            </a:r>
            <a:r>
              <a:rPr lang="es-ES" sz="2200" dirty="0">
                <a:latin typeface="+mj-lt"/>
              </a:rPr>
              <a:t> </a:t>
            </a:r>
            <a:r>
              <a:rPr lang="es-ES" sz="2200" dirty="0" err="1">
                <a:latin typeface="+mj-lt"/>
              </a:rPr>
              <a:t>domain</a:t>
            </a:r>
            <a:r>
              <a:rPr lang="es-ES" sz="2200" dirty="0">
                <a:latin typeface="+mj-lt"/>
              </a:rPr>
              <a:t> </a:t>
            </a:r>
            <a:r>
              <a:rPr lang="es-ES" sz="2200" dirty="0" err="1">
                <a:latin typeface="+mj-lt"/>
              </a:rPr>
              <a:t>usign</a:t>
            </a:r>
            <a:r>
              <a:rPr lang="es-ES" sz="2200" dirty="0">
                <a:latin typeface="+mj-lt"/>
              </a:rPr>
              <a:t> IFS as </a:t>
            </a:r>
            <a:r>
              <a:rPr lang="es-ES" sz="2200" dirty="0" err="1">
                <a:latin typeface="+mj-lt"/>
              </a:rPr>
              <a:t>initial</a:t>
            </a:r>
            <a:r>
              <a:rPr lang="es-ES" sz="2200" dirty="0">
                <a:latin typeface="+mj-lt"/>
              </a:rPr>
              <a:t> </a:t>
            </a:r>
            <a:r>
              <a:rPr lang="es-ES" sz="2200" dirty="0" err="1" smtClean="0">
                <a:latin typeface="+mj-lt"/>
              </a:rPr>
              <a:t>conditions</a:t>
            </a:r>
            <a:r>
              <a:rPr lang="es-ES" sz="2200" dirty="0" smtClean="0">
                <a:latin typeface="+mj-lt"/>
              </a:rPr>
              <a:t> </a:t>
            </a:r>
            <a:r>
              <a:rPr lang="es-ES" sz="2200" dirty="0" err="1" smtClean="0">
                <a:latin typeface="+mj-lt"/>
              </a:rPr>
              <a:t>provides</a:t>
            </a:r>
            <a:r>
              <a:rPr lang="es-ES" sz="2200" dirty="0" smtClean="0">
                <a:latin typeface="+mj-lt"/>
              </a:rPr>
              <a:t> </a:t>
            </a:r>
            <a:r>
              <a:rPr lang="es-ES" sz="2200" dirty="0" err="1" smtClean="0">
                <a:latin typeface="+mj-lt"/>
              </a:rPr>
              <a:t>boundaris</a:t>
            </a:r>
            <a:r>
              <a:rPr lang="es-ES" sz="2200" dirty="0" smtClean="0">
                <a:latin typeface="+mj-lt"/>
              </a:rPr>
              <a:t> to 4 </a:t>
            </a:r>
            <a:r>
              <a:rPr lang="es-ES" sz="2200" dirty="0" err="1" smtClean="0">
                <a:latin typeface="+mj-lt"/>
              </a:rPr>
              <a:t>nested</a:t>
            </a:r>
            <a:r>
              <a:rPr lang="es-ES" sz="2200" dirty="0" smtClean="0">
                <a:latin typeface="+mj-lt"/>
              </a:rPr>
              <a:t> </a:t>
            </a:r>
            <a:r>
              <a:rPr lang="es-ES" sz="2200" dirty="0" err="1" smtClean="0">
                <a:latin typeface="+mj-lt"/>
              </a:rPr>
              <a:t>domains</a:t>
            </a:r>
            <a:r>
              <a:rPr lang="es-ES" sz="2200" dirty="0" smtClean="0">
                <a:latin typeface="+mj-lt"/>
              </a:rPr>
              <a:t> at 2.5km) </a:t>
            </a:r>
            <a:endParaRPr lang="es-ES" sz="2200" dirty="0">
              <a:latin typeface="+mj-lt"/>
            </a:endParaRPr>
          </a:p>
        </p:txBody>
      </p:sp>
      <p:pic>
        <p:nvPicPr>
          <p:cNvPr id="10" name="Imagen 9"/>
          <p:cNvPicPr>
            <a:picLocks noChangeAspect="1"/>
          </p:cNvPicPr>
          <p:nvPr/>
        </p:nvPicPr>
        <p:blipFill rotWithShape="1">
          <a:blip r:embed="rId5"/>
          <a:srcRect l="30824" t="1731" r="49882" b="54173"/>
          <a:stretch/>
        </p:blipFill>
        <p:spPr>
          <a:xfrm>
            <a:off x="96819" y="742278"/>
            <a:ext cx="1462266" cy="1979408"/>
          </a:xfrm>
          <a:prstGeom prst="rect">
            <a:avLst/>
          </a:prstGeom>
        </p:spPr>
      </p:pic>
      <p:sp>
        <p:nvSpPr>
          <p:cNvPr id="4" name="CuadroTexto 3"/>
          <p:cNvSpPr txBox="1"/>
          <p:nvPr/>
        </p:nvSpPr>
        <p:spPr>
          <a:xfrm>
            <a:off x="590510" y="2154600"/>
            <a:ext cx="968575" cy="369332"/>
          </a:xfrm>
          <a:prstGeom prst="rect">
            <a:avLst/>
          </a:prstGeom>
          <a:noFill/>
        </p:spPr>
        <p:txBody>
          <a:bodyPr wrap="square" rtlCol="0">
            <a:spAutoFit/>
          </a:bodyPr>
          <a:lstStyle/>
          <a:p>
            <a:r>
              <a:rPr lang="es-ES" b="1" dirty="0" smtClean="0">
                <a:solidFill>
                  <a:srgbClr val="FFFF00"/>
                </a:solidFill>
              </a:rPr>
              <a:t>MODIS</a:t>
            </a:r>
            <a:endParaRPr lang="es-ES" b="1" dirty="0">
              <a:solidFill>
                <a:srgbClr val="FFFF00"/>
              </a:solidFill>
            </a:endParaRPr>
          </a:p>
        </p:txBody>
      </p:sp>
    </p:spTree>
    <p:extLst>
      <p:ext uri="{BB962C8B-B14F-4D97-AF65-F5344CB8AC3E}">
        <p14:creationId xmlns:p14="http://schemas.microsoft.com/office/powerpoint/2010/main" val="107664786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Summary and conclusions</a:t>
            </a:r>
            <a:endParaRPr lang="en-US" altLang="ca-ES" sz="3500" b="1" dirty="0"/>
          </a:p>
        </p:txBody>
      </p:sp>
      <p:sp>
        <p:nvSpPr>
          <p:cNvPr id="3" name="Marcador de contenido 2"/>
          <p:cNvSpPr txBox="1">
            <a:spLocks/>
          </p:cNvSpPr>
          <p:nvPr/>
        </p:nvSpPr>
        <p:spPr>
          <a:xfrm>
            <a:off x="304800" y="863300"/>
            <a:ext cx="8839200" cy="580025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None/>
            </a:pPr>
            <a:r>
              <a:rPr lang="es-ES_tradnl" sz="2800" b="1" dirty="0" err="1" smtClean="0">
                <a:latin typeface="+mj-lt"/>
              </a:rPr>
              <a:t>Why</a:t>
            </a:r>
            <a:r>
              <a:rPr lang="es-ES_tradnl" sz="2800" b="1" dirty="0" smtClean="0">
                <a:latin typeface="+mj-lt"/>
              </a:rPr>
              <a:t> </a:t>
            </a:r>
            <a:r>
              <a:rPr lang="es-ES_tradnl" sz="2800" b="1" dirty="0" err="1">
                <a:latin typeface="+mj-lt"/>
              </a:rPr>
              <a:t>high-resolution</a:t>
            </a:r>
            <a:r>
              <a:rPr lang="es-ES_tradnl" sz="2800" b="1" dirty="0">
                <a:latin typeface="+mj-lt"/>
              </a:rPr>
              <a:t> </a:t>
            </a:r>
            <a:r>
              <a:rPr lang="es-ES_tradnl" sz="2800" b="1" dirty="0" err="1" smtClean="0">
                <a:latin typeface="+mj-lt"/>
              </a:rPr>
              <a:t>dust</a:t>
            </a:r>
            <a:r>
              <a:rPr lang="es-ES_tradnl" sz="2800" b="1" dirty="0" smtClean="0">
                <a:latin typeface="+mj-lt"/>
              </a:rPr>
              <a:t> </a:t>
            </a:r>
            <a:r>
              <a:rPr lang="es-ES_tradnl" sz="2800" b="1" dirty="0" err="1" smtClean="0">
                <a:latin typeface="+mj-lt"/>
              </a:rPr>
              <a:t>modelling</a:t>
            </a:r>
            <a:r>
              <a:rPr lang="es-ES_tradnl" sz="2800" b="1" dirty="0" smtClean="0">
                <a:latin typeface="+mj-lt"/>
              </a:rPr>
              <a:t> </a:t>
            </a:r>
            <a:r>
              <a:rPr lang="es-ES_tradnl" sz="2800" b="1" dirty="0" err="1" smtClean="0">
                <a:latin typeface="+mj-lt"/>
              </a:rPr>
              <a:t>for</a:t>
            </a:r>
            <a:r>
              <a:rPr lang="es-ES_tradnl" sz="2800" b="1" dirty="0" smtClean="0">
                <a:latin typeface="+mj-lt"/>
              </a:rPr>
              <a:t> </a:t>
            </a:r>
            <a:r>
              <a:rPr lang="es-ES_tradnl" sz="2800" b="1" dirty="0" err="1" smtClean="0">
                <a:latin typeface="+mj-lt"/>
              </a:rPr>
              <a:t>the</a:t>
            </a:r>
            <a:r>
              <a:rPr lang="es-ES_tradnl" sz="2800" b="1" dirty="0" smtClean="0">
                <a:latin typeface="+mj-lt"/>
              </a:rPr>
              <a:t> </a:t>
            </a:r>
            <a:r>
              <a:rPr lang="es-ES_tradnl" sz="2800" b="1" dirty="0" err="1" smtClean="0">
                <a:latin typeface="+mj-lt"/>
              </a:rPr>
              <a:t>Middle</a:t>
            </a:r>
            <a:r>
              <a:rPr lang="es-ES_tradnl" sz="2800" b="1" dirty="0" smtClean="0">
                <a:latin typeface="+mj-lt"/>
              </a:rPr>
              <a:t> East?</a:t>
            </a:r>
          </a:p>
          <a:p>
            <a:pPr defTabSz="457200"/>
            <a:r>
              <a:rPr lang="es-ES_tradnl" sz="2000" dirty="0" smtClean="0">
                <a:latin typeface="+mj-lt"/>
              </a:rPr>
              <a:t>To </a:t>
            </a:r>
            <a:r>
              <a:rPr lang="es-ES_tradnl" sz="2000" dirty="0" err="1" smtClean="0">
                <a:latin typeface="+mj-lt"/>
              </a:rPr>
              <a:t>improve</a:t>
            </a:r>
            <a:r>
              <a:rPr lang="es-ES_tradnl" sz="2000" dirty="0" smtClean="0">
                <a:latin typeface="+mj-lt"/>
              </a:rPr>
              <a:t> </a:t>
            </a:r>
            <a:r>
              <a:rPr lang="es-ES_tradnl" sz="2000" dirty="0" err="1" smtClean="0">
                <a:latin typeface="+mj-lt"/>
              </a:rPr>
              <a:t>the</a:t>
            </a:r>
            <a:r>
              <a:rPr lang="es-ES_tradnl" sz="2000" dirty="0" smtClean="0">
                <a:latin typeface="+mj-lt"/>
              </a:rPr>
              <a:t> </a:t>
            </a:r>
            <a:r>
              <a:rPr lang="es-ES_tradnl" sz="2000" dirty="0" err="1" smtClean="0">
                <a:latin typeface="+mj-lt"/>
              </a:rPr>
              <a:t>representation</a:t>
            </a:r>
            <a:r>
              <a:rPr lang="es-ES_tradnl" sz="2000" dirty="0" smtClean="0">
                <a:latin typeface="+mj-lt"/>
              </a:rPr>
              <a:t> of </a:t>
            </a:r>
            <a:r>
              <a:rPr lang="es-ES_tradnl" sz="2000" dirty="0" err="1" smtClean="0">
                <a:latin typeface="+mj-lt"/>
              </a:rPr>
              <a:t>the</a:t>
            </a:r>
            <a:r>
              <a:rPr lang="es-ES_tradnl" sz="2000" dirty="0" smtClean="0">
                <a:latin typeface="+mj-lt"/>
              </a:rPr>
              <a:t> </a:t>
            </a:r>
            <a:r>
              <a:rPr lang="es-ES_tradnl" sz="2000" dirty="0" err="1" smtClean="0">
                <a:latin typeface="+mj-lt"/>
              </a:rPr>
              <a:t>topography</a:t>
            </a:r>
            <a:r>
              <a:rPr lang="es-ES_tradnl" sz="2000" dirty="0" smtClean="0">
                <a:latin typeface="+mj-lt"/>
              </a:rPr>
              <a:t> of </a:t>
            </a:r>
            <a:r>
              <a:rPr lang="es-ES_tradnl" sz="2000" dirty="0" err="1" smtClean="0">
                <a:latin typeface="+mj-lt"/>
              </a:rPr>
              <a:t>the</a:t>
            </a:r>
            <a:r>
              <a:rPr lang="es-ES_tradnl" sz="2000" dirty="0" smtClean="0">
                <a:latin typeface="+mj-lt"/>
              </a:rPr>
              <a:t> </a:t>
            </a:r>
            <a:r>
              <a:rPr lang="es-ES_tradnl" sz="2000" dirty="0" err="1" smtClean="0">
                <a:latin typeface="+mj-lt"/>
              </a:rPr>
              <a:t>region</a:t>
            </a:r>
            <a:endParaRPr lang="es-ES_tradnl" sz="2000" dirty="0" smtClean="0">
              <a:latin typeface="+mj-lt"/>
            </a:endParaRPr>
          </a:p>
          <a:p>
            <a:pPr lvl="1" defTabSz="457200">
              <a:buFont typeface="Wingdings" panose="05000000000000000000" pitchFamily="2" charset="2"/>
              <a:buChar char="ü"/>
            </a:pPr>
            <a:r>
              <a:rPr lang="es-ES_tradnl" i="1" dirty="0" err="1" smtClean="0">
                <a:latin typeface="+mj-lt"/>
              </a:rPr>
              <a:t>This</a:t>
            </a:r>
            <a:r>
              <a:rPr lang="es-ES_tradnl" i="1" dirty="0" smtClean="0">
                <a:latin typeface="+mj-lt"/>
              </a:rPr>
              <a:t> </a:t>
            </a:r>
            <a:r>
              <a:rPr lang="es-ES_tradnl" i="1" dirty="0" err="1" smtClean="0">
                <a:latin typeface="+mj-lt"/>
              </a:rPr>
              <a:t>will</a:t>
            </a:r>
            <a:r>
              <a:rPr lang="es-ES_tradnl" i="1" dirty="0" smtClean="0">
                <a:latin typeface="+mj-lt"/>
              </a:rPr>
              <a:t> </a:t>
            </a:r>
            <a:r>
              <a:rPr lang="es-ES_tradnl" i="1" dirty="0" err="1" smtClean="0">
                <a:latin typeface="+mj-lt"/>
              </a:rPr>
              <a:t>improve</a:t>
            </a:r>
            <a:r>
              <a:rPr lang="es-ES_tradnl" i="1" dirty="0" smtClean="0">
                <a:latin typeface="+mj-lt"/>
              </a:rPr>
              <a:t> </a:t>
            </a:r>
            <a:r>
              <a:rPr lang="es-ES_tradnl" i="1" dirty="0" err="1" smtClean="0">
                <a:latin typeface="+mj-lt"/>
              </a:rPr>
              <a:t>the</a:t>
            </a:r>
            <a:r>
              <a:rPr lang="es-ES_tradnl" i="1" dirty="0" smtClean="0">
                <a:latin typeface="+mj-lt"/>
              </a:rPr>
              <a:t> </a:t>
            </a:r>
            <a:r>
              <a:rPr lang="es-ES_tradnl" i="1" dirty="0" err="1" smtClean="0">
                <a:latin typeface="+mj-lt"/>
              </a:rPr>
              <a:t>meteorological</a:t>
            </a:r>
            <a:r>
              <a:rPr lang="es-ES_tradnl" i="1" dirty="0" smtClean="0">
                <a:latin typeface="+mj-lt"/>
              </a:rPr>
              <a:t> and </a:t>
            </a:r>
            <a:r>
              <a:rPr lang="es-ES_tradnl" i="1" dirty="0" err="1" smtClean="0">
                <a:latin typeface="+mj-lt"/>
              </a:rPr>
              <a:t>dust</a:t>
            </a:r>
            <a:r>
              <a:rPr lang="es-ES_tradnl" i="1" dirty="0" smtClean="0">
                <a:latin typeface="+mj-lt"/>
              </a:rPr>
              <a:t> </a:t>
            </a:r>
            <a:r>
              <a:rPr lang="es-ES_tradnl" i="1" dirty="0" err="1" smtClean="0">
                <a:latin typeface="+mj-lt"/>
              </a:rPr>
              <a:t>forecasts</a:t>
            </a:r>
            <a:endParaRPr lang="es-ES_tradnl" i="1" dirty="0" smtClean="0">
              <a:latin typeface="+mj-lt"/>
            </a:endParaRPr>
          </a:p>
          <a:p>
            <a:pPr defTabSz="457200"/>
            <a:r>
              <a:rPr lang="es-ES_tradnl" sz="2000" dirty="0" smtClean="0">
                <a:latin typeface="+mj-lt"/>
              </a:rPr>
              <a:t>To </a:t>
            </a:r>
            <a:r>
              <a:rPr lang="es-ES_tradnl" sz="2000" dirty="0" err="1" smtClean="0">
                <a:latin typeface="+mj-lt"/>
              </a:rPr>
              <a:t>better</a:t>
            </a:r>
            <a:r>
              <a:rPr lang="es-ES_tradnl" sz="2000" dirty="0" smtClean="0">
                <a:latin typeface="+mj-lt"/>
              </a:rPr>
              <a:t> </a:t>
            </a:r>
            <a:r>
              <a:rPr lang="es-ES_tradnl" sz="2000" dirty="0" err="1" smtClean="0">
                <a:latin typeface="+mj-lt"/>
              </a:rPr>
              <a:t>predict</a:t>
            </a:r>
            <a:r>
              <a:rPr lang="es-ES_tradnl" sz="2000" dirty="0" smtClean="0">
                <a:latin typeface="+mj-lt"/>
              </a:rPr>
              <a:t> </a:t>
            </a:r>
            <a:r>
              <a:rPr lang="es-ES_tradnl" sz="2000" dirty="0" err="1" smtClean="0">
                <a:latin typeface="+mj-lt"/>
              </a:rPr>
              <a:t>smaller</a:t>
            </a:r>
            <a:r>
              <a:rPr lang="es-ES_tradnl" sz="2000" dirty="0" smtClean="0">
                <a:latin typeface="+mj-lt"/>
              </a:rPr>
              <a:t> </a:t>
            </a:r>
            <a:r>
              <a:rPr lang="es-ES_tradnl" sz="2000" dirty="0" err="1" smtClean="0">
                <a:latin typeface="+mj-lt"/>
              </a:rPr>
              <a:t>scale</a:t>
            </a:r>
            <a:r>
              <a:rPr lang="es-ES_tradnl" sz="2000" dirty="0" smtClean="0">
                <a:latin typeface="+mj-lt"/>
              </a:rPr>
              <a:t> </a:t>
            </a:r>
            <a:r>
              <a:rPr lang="es-ES_tradnl" sz="2000" dirty="0" err="1" smtClean="0">
                <a:latin typeface="+mj-lt"/>
              </a:rPr>
              <a:t>sand</a:t>
            </a:r>
            <a:r>
              <a:rPr lang="es-ES_tradnl" sz="2000" dirty="0" smtClean="0">
                <a:latin typeface="+mj-lt"/>
              </a:rPr>
              <a:t> and </a:t>
            </a:r>
            <a:r>
              <a:rPr lang="es-ES_tradnl" sz="2000" dirty="0" err="1" smtClean="0">
                <a:latin typeface="+mj-lt"/>
              </a:rPr>
              <a:t>dust</a:t>
            </a:r>
            <a:r>
              <a:rPr lang="es-ES_tradnl" sz="2000" dirty="0" smtClean="0">
                <a:latin typeface="+mj-lt"/>
              </a:rPr>
              <a:t> </a:t>
            </a:r>
            <a:r>
              <a:rPr lang="es-ES_tradnl" sz="2000" dirty="0" err="1" smtClean="0">
                <a:latin typeface="+mj-lt"/>
              </a:rPr>
              <a:t>storms</a:t>
            </a:r>
            <a:endParaRPr lang="es-ES_tradnl" sz="2000" dirty="0" smtClean="0">
              <a:latin typeface="+mj-lt"/>
            </a:endParaRPr>
          </a:p>
          <a:p>
            <a:pPr lvl="1" defTabSz="457200">
              <a:buFont typeface="Wingdings" panose="05000000000000000000" pitchFamily="2" charset="2"/>
              <a:buChar char="ü"/>
            </a:pPr>
            <a:r>
              <a:rPr lang="es-ES_tradnl" i="1" dirty="0" err="1" smtClean="0">
                <a:latin typeface="+mj-lt"/>
              </a:rPr>
              <a:t>Convective</a:t>
            </a:r>
            <a:r>
              <a:rPr lang="es-ES_tradnl" i="1" dirty="0" smtClean="0">
                <a:latin typeface="+mj-lt"/>
              </a:rPr>
              <a:t> </a:t>
            </a:r>
            <a:r>
              <a:rPr lang="es-ES_tradnl" i="1" dirty="0" err="1" smtClean="0">
                <a:latin typeface="+mj-lt"/>
              </a:rPr>
              <a:t>dust</a:t>
            </a:r>
            <a:r>
              <a:rPr lang="es-ES_tradnl" i="1" dirty="0" smtClean="0">
                <a:latin typeface="+mj-lt"/>
              </a:rPr>
              <a:t> </a:t>
            </a:r>
            <a:r>
              <a:rPr lang="es-ES_tradnl" i="1" dirty="0" err="1" smtClean="0">
                <a:latin typeface="+mj-lt"/>
              </a:rPr>
              <a:t>storms</a:t>
            </a:r>
            <a:r>
              <a:rPr lang="es-ES_tradnl" i="1" dirty="0" smtClean="0">
                <a:latin typeface="+mj-lt"/>
              </a:rPr>
              <a:t> </a:t>
            </a:r>
            <a:r>
              <a:rPr lang="es-ES_tradnl" i="1" dirty="0" err="1" smtClean="0">
                <a:latin typeface="+mj-lt"/>
              </a:rPr>
              <a:t>requires</a:t>
            </a:r>
            <a:r>
              <a:rPr lang="es-ES_tradnl" i="1" dirty="0" smtClean="0">
                <a:latin typeface="+mj-lt"/>
              </a:rPr>
              <a:t> </a:t>
            </a:r>
            <a:r>
              <a:rPr lang="es-ES_tradnl" i="1" dirty="0" err="1" smtClean="0">
                <a:latin typeface="+mj-lt"/>
              </a:rPr>
              <a:t>explicity</a:t>
            </a:r>
            <a:r>
              <a:rPr lang="es-ES_tradnl" i="1" dirty="0" smtClean="0">
                <a:latin typeface="+mj-lt"/>
              </a:rPr>
              <a:t> </a:t>
            </a:r>
            <a:r>
              <a:rPr lang="es-ES_tradnl" i="1" dirty="0" err="1" smtClean="0">
                <a:latin typeface="+mj-lt"/>
              </a:rPr>
              <a:t>convection</a:t>
            </a:r>
            <a:r>
              <a:rPr lang="es-ES_tradnl" i="1" dirty="0" smtClean="0">
                <a:latin typeface="+mj-lt"/>
              </a:rPr>
              <a:t> ( &lt; 4km)</a:t>
            </a:r>
          </a:p>
          <a:p>
            <a:pPr marL="0" lvl="1" indent="0" defTabSz="457200">
              <a:spcBef>
                <a:spcPts val="1000"/>
              </a:spcBef>
              <a:buNone/>
            </a:pPr>
            <a:r>
              <a:rPr lang="es-ES_tradnl" sz="2800" b="1" dirty="0" err="1" smtClean="0">
                <a:latin typeface="+mj-lt"/>
              </a:rPr>
              <a:t>Towards</a:t>
            </a:r>
            <a:r>
              <a:rPr lang="es-ES_tradnl" sz="2800" b="1" dirty="0" smtClean="0">
                <a:latin typeface="+mj-lt"/>
              </a:rPr>
              <a:t> </a:t>
            </a:r>
            <a:r>
              <a:rPr lang="es-ES_tradnl" sz="2800" b="1" dirty="0" err="1">
                <a:latin typeface="+mj-lt"/>
              </a:rPr>
              <a:t>high-resolution</a:t>
            </a:r>
            <a:r>
              <a:rPr lang="es-ES_tradnl" sz="2800" b="1" dirty="0">
                <a:latin typeface="+mj-lt"/>
              </a:rPr>
              <a:t> </a:t>
            </a:r>
            <a:r>
              <a:rPr lang="es-ES_tradnl" sz="2800" b="1" dirty="0" err="1" smtClean="0">
                <a:latin typeface="+mj-lt"/>
              </a:rPr>
              <a:t>forecasts</a:t>
            </a:r>
            <a:r>
              <a:rPr lang="es-ES_tradnl" sz="2800" b="1" dirty="0" smtClean="0">
                <a:latin typeface="+mj-lt"/>
              </a:rPr>
              <a:t>: </a:t>
            </a:r>
            <a:r>
              <a:rPr lang="es-ES_tradnl" sz="2800" b="1" dirty="0" err="1" smtClean="0">
                <a:latin typeface="+mj-lt"/>
              </a:rPr>
              <a:t>Modelling</a:t>
            </a:r>
            <a:r>
              <a:rPr lang="es-ES_tradnl" sz="2800" b="1" dirty="0" smtClean="0">
                <a:latin typeface="+mj-lt"/>
              </a:rPr>
              <a:t> </a:t>
            </a:r>
            <a:r>
              <a:rPr lang="es-ES_tradnl" sz="2800" b="1" dirty="0" err="1" smtClean="0">
                <a:latin typeface="+mj-lt"/>
              </a:rPr>
              <a:t>requirements</a:t>
            </a:r>
            <a:endParaRPr lang="es-ES_tradnl" sz="2800" b="1" dirty="0">
              <a:latin typeface="+mj-lt"/>
            </a:endParaRPr>
          </a:p>
          <a:p>
            <a:pPr defTabSz="457200"/>
            <a:r>
              <a:rPr lang="es-ES_tradnl" sz="2000" dirty="0">
                <a:latin typeface="+mj-lt"/>
              </a:rPr>
              <a:t>A non-</a:t>
            </a:r>
            <a:r>
              <a:rPr lang="es-ES_tradnl" sz="2000" dirty="0" err="1">
                <a:latin typeface="+mj-lt"/>
              </a:rPr>
              <a:t>hydrostactic</a:t>
            </a:r>
            <a:r>
              <a:rPr lang="es-ES_tradnl" sz="2000" dirty="0">
                <a:latin typeface="+mj-lt"/>
              </a:rPr>
              <a:t> </a:t>
            </a:r>
            <a:r>
              <a:rPr lang="es-ES_tradnl" sz="2000" dirty="0" err="1">
                <a:latin typeface="+mj-lt"/>
              </a:rPr>
              <a:t>model</a:t>
            </a:r>
            <a:r>
              <a:rPr lang="es-ES_tradnl" sz="2000" dirty="0">
                <a:latin typeface="+mj-lt"/>
              </a:rPr>
              <a:t> </a:t>
            </a:r>
            <a:r>
              <a:rPr lang="es-ES_tradnl" sz="2000" dirty="0" err="1">
                <a:latin typeface="+mj-lt"/>
              </a:rPr>
              <a:t>capable</a:t>
            </a:r>
            <a:r>
              <a:rPr lang="es-ES_tradnl" sz="2000" dirty="0">
                <a:latin typeface="+mj-lt"/>
              </a:rPr>
              <a:t> to run in HPC </a:t>
            </a:r>
            <a:r>
              <a:rPr lang="es-ES_tradnl" sz="2000" dirty="0" err="1">
                <a:latin typeface="+mj-lt"/>
              </a:rPr>
              <a:t>platforms</a:t>
            </a:r>
            <a:endParaRPr lang="es-ES_tradnl" sz="2000" dirty="0">
              <a:latin typeface="+mj-lt"/>
            </a:endParaRPr>
          </a:p>
          <a:p>
            <a:pPr defTabSz="457200"/>
            <a:r>
              <a:rPr lang="es-ES_tradnl" sz="2000" dirty="0" smtClean="0">
                <a:latin typeface="+mj-lt"/>
              </a:rPr>
              <a:t>High-</a:t>
            </a:r>
            <a:r>
              <a:rPr lang="es-ES_tradnl" sz="2000" dirty="0" err="1" smtClean="0">
                <a:latin typeface="+mj-lt"/>
              </a:rPr>
              <a:t>resolution</a:t>
            </a:r>
            <a:r>
              <a:rPr lang="es-ES_tradnl" sz="2000" dirty="0" smtClean="0">
                <a:latin typeface="+mj-lt"/>
              </a:rPr>
              <a:t> and </a:t>
            </a:r>
            <a:r>
              <a:rPr lang="es-ES_tradnl" sz="2000" dirty="0" err="1" smtClean="0">
                <a:latin typeface="+mj-lt"/>
              </a:rPr>
              <a:t>update</a:t>
            </a:r>
            <a:r>
              <a:rPr lang="es-ES_tradnl" sz="2000" dirty="0" smtClean="0">
                <a:latin typeface="+mj-lt"/>
              </a:rPr>
              <a:t> </a:t>
            </a:r>
            <a:r>
              <a:rPr lang="es-ES_tradnl" sz="2000" dirty="0" err="1" smtClean="0">
                <a:latin typeface="+mj-lt"/>
              </a:rPr>
              <a:t>land</a:t>
            </a:r>
            <a:r>
              <a:rPr lang="es-ES_tradnl" sz="2000" dirty="0" smtClean="0">
                <a:latin typeface="+mj-lt"/>
              </a:rPr>
              <a:t> </a:t>
            </a:r>
            <a:r>
              <a:rPr lang="es-ES_tradnl" sz="2000" dirty="0" err="1" smtClean="0">
                <a:latin typeface="+mj-lt"/>
              </a:rPr>
              <a:t>surface</a:t>
            </a:r>
            <a:r>
              <a:rPr lang="es-ES_tradnl" sz="2000" dirty="0" smtClean="0">
                <a:latin typeface="+mj-lt"/>
              </a:rPr>
              <a:t> </a:t>
            </a:r>
            <a:r>
              <a:rPr lang="es-ES_tradnl" sz="2000" dirty="0" err="1" smtClean="0">
                <a:latin typeface="+mj-lt"/>
              </a:rPr>
              <a:t>databases</a:t>
            </a:r>
            <a:r>
              <a:rPr lang="es-ES_tradnl" sz="2000" dirty="0" smtClean="0">
                <a:latin typeface="+mj-lt"/>
              </a:rPr>
              <a:t> </a:t>
            </a:r>
          </a:p>
          <a:p>
            <a:pPr lvl="1" defTabSz="457200">
              <a:buFont typeface="Wingdings" panose="05000000000000000000" pitchFamily="2" charset="2"/>
              <a:buChar char="ü"/>
            </a:pPr>
            <a:r>
              <a:rPr lang="es-ES_tradnl" i="1" dirty="0" err="1" smtClean="0">
                <a:latin typeface="+mj-lt"/>
              </a:rPr>
              <a:t>Identification</a:t>
            </a:r>
            <a:r>
              <a:rPr lang="es-ES_tradnl" i="1" dirty="0" smtClean="0">
                <a:latin typeface="+mj-lt"/>
              </a:rPr>
              <a:t> </a:t>
            </a:r>
            <a:r>
              <a:rPr lang="es-ES_tradnl" i="1" dirty="0">
                <a:latin typeface="+mj-lt"/>
              </a:rPr>
              <a:t>of </a:t>
            </a:r>
            <a:r>
              <a:rPr lang="es-ES_tradnl" i="1" dirty="0" err="1">
                <a:latin typeface="+mj-lt"/>
              </a:rPr>
              <a:t>dust</a:t>
            </a:r>
            <a:r>
              <a:rPr lang="es-ES_tradnl" i="1" dirty="0">
                <a:latin typeface="+mj-lt"/>
              </a:rPr>
              <a:t> </a:t>
            </a:r>
            <a:r>
              <a:rPr lang="es-ES_tradnl" i="1" dirty="0" err="1">
                <a:latin typeface="+mj-lt"/>
              </a:rPr>
              <a:t>sources</a:t>
            </a:r>
            <a:endParaRPr lang="es-ES_tradnl" i="1" dirty="0">
              <a:latin typeface="+mj-lt"/>
            </a:endParaRPr>
          </a:p>
          <a:p>
            <a:pPr defTabSz="457200"/>
            <a:r>
              <a:rPr lang="es-ES_tradnl" sz="2000" dirty="0" err="1" smtClean="0">
                <a:latin typeface="+mj-lt"/>
              </a:rPr>
              <a:t>Dust</a:t>
            </a:r>
            <a:r>
              <a:rPr lang="es-ES_tradnl" sz="2000" dirty="0" smtClean="0">
                <a:latin typeface="+mj-lt"/>
              </a:rPr>
              <a:t> </a:t>
            </a:r>
            <a:r>
              <a:rPr lang="es-ES_tradnl" sz="2000" dirty="0" err="1" smtClean="0">
                <a:latin typeface="+mj-lt"/>
              </a:rPr>
              <a:t>ground-based</a:t>
            </a:r>
            <a:r>
              <a:rPr lang="es-ES_tradnl" sz="2000" dirty="0" smtClean="0">
                <a:latin typeface="+mj-lt"/>
              </a:rPr>
              <a:t> and </a:t>
            </a:r>
            <a:r>
              <a:rPr lang="es-ES_tradnl" sz="2000" dirty="0" err="1" smtClean="0">
                <a:latin typeface="+mj-lt"/>
              </a:rPr>
              <a:t>satellite</a:t>
            </a:r>
            <a:r>
              <a:rPr lang="es-ES_tradnl" sz="2000" dirty="0" smtClean="0">
                <a:latin typeface="+mj-lt"/>
              </a:rPr>
              <a:t> </a:t>
            </a:r>
            <a:r>
              <a:rPr lang="es-ES_tradnl" sz="2000" dirty="0" err="1" smtClean="0">
                <a:latin typeface="+mj-lt"/>
              </a:rPr>
              <a:t>observations</a:t>
            </a:r>
            <a:r>
              <a:rPr lang="es-ES_tradnl" sz="2000" dirty="0" smtClean="0">
                <a:latin typeface="+mj-lt"/>
              </a:rPr>
              <a:t> </a:t>
            </a:r>
          </a:p>
          <a:p>
            <a:pPr lvl="1" defTabSz="457200">
              <a:buFont typeface="Wingdings" panose="05000000000000000000" pitchFamily="2" charset="2"/>
              <a:buChar char="ü"/>
            </a:pPr>
            <a:r>
              <a:rPr lang="es-ES_tradnl" i="1" dirty="0" err="1" smtClean="0">
                <a:latin typeface="+mj-lt"/>
                <a:sym typeface="Symbol" panose="05050102010706020507" pitchFamily="18" charset="2"/>
              </a:rPr>
              <a:t>M</a:t>
            </a:r>
            <a:r>
              <a:rPr lang="es-ES_tradnl" i="1" dirty="0" err="1" smtClean="0">
                <a:latin typeface="+mj-lt"/>
              </a:rPr>
              <a:t>odel</a:t>
            </a:r>
            <a:r>
              <a:rPr lang="es-ES_tradnl" i="1" dirty="0" smtClean="0">
                <a:latin typeface="+mj-lt"/>
              </a:rPr>
              <a:t> </a:t>
            </a:r>
            <a:r>
              <a:rPr lang="es-ES_tradnl" i="1" dirty="0" err="1" smtClean="0">
                <a:latin typeface="+mj-lt"/>
              </a:rPr>
              <a:t>Evaluation</a:t>
            </a:r>
            <a:r>
              <a:rPr lang="es-ES_tradnl" i="1" dirty="0" smtClean="0">
                <a:latin typeface="+mj-lt"/>
              </a:rPr>
              <a:t> </a:t>
            </a:r>
            <a:r>
              <a:rPr lang="es-ES_tradnl" i="1" dirty="0">
                <a:latin typeface="+mj-lt"/>
              </a:rPr>
              <a:t>and Data </a:t>
            </a:r>
            <a:r>
              <a:rPr lang="es-ES_tradnl" i="1" dirty="0" err="1">
                <a:latin typeface="+mj-lt"/>
              </a:rPr>
              <a:t>A</a:t>
            </a:r>
            <a:r>
              <a:rPr lang="es-ES_tradnl" i="1" dirty="0" err="1" smtClean="0">
                <a:latin typeface="+mj-lt"/>
              </a:rPr>
              <a:t>ssimilation</a:t>
            </a:r>
            <a:endParaRPr lang="es-ES_tradnl" i="1" dirty="0">
              <a:latin typeface="+mj-lt"/>
            </a:endParaRPr>
          </a:p>
          <a:p>
            <a:pPr defTabSz="457200"/>
            <a:r>
              <a:rPr lang="es-ES_tradnl" sz="2000" dirty="0" err="1" smtClean="0">
                <a:solidFill>
                  <a:schemeClr val="tx1">
                    <a:lumMod val="50000"/>
                    <a:lumOff val="50000"/>
                  </a:schemeClr>
                </a:solidFill>
                <a:latin typeface="+mj-lt"/>
              </a:rPr>
              <a:t>Probabilistic</a:t>
            </a:r>
            <a:r>
              <a:rPr lang="es-ES_tradnl" sz="2000" dirty="0" smtClean="0">
                <a:solidFill>
                  <a:schemeClr val="tx1">
                    <a:lumMod val="50000"/>
                    <a:lumOff val="50000"/>
                  </a:schemeClr>
                </a:solidFill>
                <a:latin typeface="+mj-lt"/>
              </a:rPr>
              <a:t> </a:t>
            </a:r>
            <a:r>
              <a:rPr lang="es-ES_tradnl" sz="2000" dirty="0" err="1" smtClean="0">
                <a:solidFill>
                  <a:schemeClr val="tx1">
                    <a:lumMod val="50000"/>
                    <a:lumOff val="50000"/>
                  </a:schemeClr>
                </a:solidFill>
                <a:latin typeface="+mj-lt"/>
              </a:rPr>
              <a:t>forecasting</a:t>
            </a:r>
            <a:r>
              <a:rPr lang="es-ES_tradnl" sz="2000" dirty="0" smtClean="0">
                <a:solidFill>
                  <a:schemeClr val="tx1">
                    <a:lumMod val="50000"/>
                    <a:lumOff val="50000"/>
                  </a:schemeClr>
                </a:solidFill>
                <a:latin typeface="+mj-lt"/>
              </a:rPr>
              <a:t> of </a:t>
            </a:r>
            <a:r>
              <a:rPr lang="es-ES_tradnl" sz="2000" dirty="0" err="1" smtClean="0">
                <a:solidFill>
                  <a:schemeClr val="tx1">
                    <a:lumMod val="50000"/>
                    <a:lumOff val="50000"/>
                  </a:schemeClr>
                </a:solidFill>
                <a:latin typeface="+mj-lt"/>
              </a:rPr>
              <a:t>smaller</a:t>
            </a:r>
            <a:r>
              <a:rPr lang="es-ES_tradnl" sz="2000" dirty="0" smtClean="0">
                <a:solidFill>
                  <a:schemeClr val="tx1">
                    <a:lumMod val="50000"/>
                    <a:lumOff val="50000"/>
                  </a:schemeClr>
                </a:solidFill>
                <a:latin typeface="+mj-lt"/>
              </a:rPr>
              <a:t> </a:t>
            </a:r>
            <a:r>
              <a:rPr lang="es-ES_tradnl" sz="2000" dirty="0" err="1" smtClean="0">
                <a:solidFill>
                  <a:schemeClr val="tx1">
                    <a:lumMod val="50000"/>
                    <a:lumOff val="50000"/>
                  </a:schemeClr>
                </a:solidFill>
                <a:latin typeface="+mj-lt"/>
              </a:rPr>
              <a:t>scale</a:t>
            </a:r>
            <a:r>
              <a:rPr lang="es-ES_tradnl" sz="2000" dirty="0" smtClean="0">
                <a:solidFill>
                  <a:schemeClr val="tx1">
                    <a:lumMod val="50000"/>
                    <a:lumOff val="50000"/>
                  </a:schemeClr>
                </a:solidFill>
                <a:latin typeface="+mj-lt"/>
              </a:rPr>
              <a:t> SDS – </a:t>
            </a:r>
            <a:r>
              <a:rPr lang="es-ES_tradnl" sz="2000" dirty="0" err="1" smtClean="0">
                <a:solidFill>
                  <a:schemeClr val="tx1">
                    <a:lumMod val="50000"/>
                    <a:lumOff val="50000"/>
                  </a:schemeClr>
                </a:solidFill>
                <a:latin typeface="+mj-lt"/>
              </a:rPr>
              <a:t>Model</a:t>
            </a:r>
            <a:r>
              <a:rPr lang="es-ES_tradnl" sz="2000" dirty="0" smtClean="0">
                <a:solidFill>
                  <a:schemeClr val="tx1">
                    <a:lumMod val="50000"/>
                    <a:lumOff val="50000"/>
                  </a:schemeClr>
                </a:solidFill>
                <a:latin typeface="+mj-lt"/>
              </a:rPr>
              <a:t> </a:t>
            </a:r>
            <a:r>
              <a:rPr lang="es-ES_tradnl" sz="2000" dirty="0" err="1" smtClean="0">
                <a:solidFill>
                  <a:schemeClr val="tx1">
                    <a:lumMod val="50000"/>
                    <a:lumOff val="50000"/>
                  </a:schemeClr>
                </a:solidFill>
                <a:latin typeface="+mj-lt"/>
              </a:rPr>
              <a:t>Ensembles</a:t>
            </a:r>
            <a:endParaRPr lang="es-ES_tradnl" sz="2000" dirty="0" smtClean="0">
              <a:solidFill>
                <a:schemeClr val="tx1">
                  <a:lumMod val="50000"/>
                  <a:lumOff val="50000"/>
                </a:schemeClr>
              </a:solidFill>
              <a:latin typeface="+mj-lt"/>
            </a:endParaRPr>
          </a:p>
          <a:p>
            <a:pPr lvl="1" defTabSz="457200">
              <a:buFont typeface="Wingdings" panose="05000000000000000000" pitchFamily="2" charset="2"/>
              <a:buChar char="ü"/>
            </a:pPr>
            <a:r>
              <a:rPr lang="es-ES_tradnl" dirty="0" smtClean="0">
                <a:solidFill>
                  <a:schemeClr val="tx1">
                    <a:lumMod val="50000"/>
                    <a:lumOff val="50000"/>
                  </a:schemeClr>
                </a:solidFill>
                <a:latin typeface="+mj-lt"/>
              </a:rPr>
              <a:t>to </a:t>
            </a:r>
            <a:r>
              <a:rPr lang="es-ES_tradnl" dirty="0" err="1" smtClean="0">
                <a:solidFill>
                  <a:schemeClr val="tx1">
                    <a:lumMod val="50000"/>
                    <a:lumOff val="50000"/>
                  </a:schemeClr>
                </a:solidFill>
                <a:latin typeface="+mj-lt"/>
              </a:rPr>
              <a:t>constrain</a:t>
            </a:r>
            <a:r>
              <a:rPr lang="es-ES_tradnl" dirty="0" smtClean="0">
                <a:solidFill>
                  <a:schemeClr val="tx1">
                    <a:lumMod val="50000"/>
                    <a:lumOff val="50000"/>
                  </a:schemeClr>
                </a:solidFill>
                <a:latin typeface="+mj-lt"/>
              </a:rPr>
              <a:t> </a:t>
            </a:r>
            <a:r>
              <a:rPr lang="es-ES_tradnl" dirty="0" err="1" smtClean="0">
                <a:solidFill>
                  <a:schemeClr val="tx1">
                    <a:lumMod val="50000"/>
                    <a:lumOff val="50000"/>
                  </a:schemeClr>
                </a:solidFill>
                <a:latin typeface="+mj-lt"/>
              </a:rPr>
              <a:t>the</a:t>
            </a:r>
            <a:r>
              <a:rPr lang="es-ES_tradnl" dirty="0" smtClean="0">
                <a:solidFill>
                  <a:schemeClr val="tx1">
                    <a:lumMod val="50000"/>
                    <a:lumOff val="50000"/>
                  </a:schemeClr>
                </a:solidFill>
                <a:latin typeface="+mj-lt"/>
              </a:rPr>
              <a:t> </a:t>
            </a:r>
            <a:r>
              <a:rPr lang="es-ES_tradnl" dirty="0" err="1" smtClean="0">
                <a:solidFill>
                  <a:schemeClr val="tx1">
                    <a:lumMod val="50000"/>
                    <a:lumOff val="50000"/>
                  </a:schemeClr>
                </a:solidFill>
                <a:latin typeface="+mj-lt"/>
              </a:rPr>
              <a:t>uncertainty</a:t>
            </a:r>
            <a:r>
              <a:rPr lang="es-ES_tradnl" dirty="0" smtClean="0">
                <a:solidFill>
                  <a:schemeClr val="tx1">
                    <a:lumMod val="50000"/>
                    <a:lumOff val="50000"/>
                  </a:schemeClr>
                </a:solidFill>
                <a:latin typeface="+mj-lt"/>
              </a:rPr>
              <a:t> </a:t>
            </a:r>
            <a:r>
              <a:rPr lang="es-ES_tradnl" dirty="0" err="1" smtClean="0">
                <a:solidFill>
                  <a:schemeClr val="tx1">
                    <a:lumMod val="50000"/>
                    <a:lumOff val="50000"/>
                  </a:schemeClr>
                </a:solidFill>
                <a:latin typeface="+mj-lt"/>
              </a:rPr>
              <a:t>associated</a:t>
            </a:r>
            <a:r>
              <a:rPr lang="es-ES_tradnl" dirty="0" smtClean="0">
                <a:solidFill>
                  <a:schemeClr val="tx1">
                    <a:lumMod val="50000"/>
                    <a:lumOff val="50000"/>
                  </a:schemeClr>
                </a:solidFill>
                <a:latin typeface="+mj-lt"/>
              </a:rPr>
              <a:t> to </a:t>
            </a:r>
            <a:r>
              <a:rPr lang="es-ES_tradnl" dirty="0" err="1" smtClean="0">
                <a:solidFill>
                  <a:schemeClr val="tx1">
                    <a:lumMod val="50000"/>
                    <a:lumOff val="50000"/>
                  </a:schemeClr>
                </a:solidFill>
                <a:latin typeface="+mj-lt"/>
              </a:rPr>
              <a:t>the</a:t>
            </a:r>
            <a:r>
              <a:rPr lang="es-ES_tradnl" dirty="0" smtClean="0">
                <a:solidFill>
                  <a:schemeClr val="tx1">
                    <a:lumMod val="50000"/>
                    <a:lumOff val="50000"/>
                  </a:schemeClr>
                </a:solidFill>
                <a:latin typeface="+mj-lt"/>
              </a:rPr>
              <a:t> </a:t>
            </a:r>
            <a:r>
              <a:rPr lang="es-ES_tradnl" dirty="0" err="1" smtClean="0">
                <a:solidFill>
                  <a:schemeClr val="tx1">
                    <a:lumMod val="50000"/>
                    <a:lumOff val="50000"/>
                  </a:schemeClr>
                </a:solidFill>
                <a:latin typeface="+mj-lt"/>
              </a:rPr>
              <a:t>dust</a:t>
            </a:r>
            <a:r>
              <a:rPr lang="es-ES_tradnl" dirty="0" smtClean="0">
                <a:solidFill>
                  <a:schemeClr val="tx1">
                    <a:lumMod val="50000"/>
                    <a:lumOff val="50000"/>
                  </a:schemeClr>
                </a:solidFill>
                <a:latin typeface="+mj-lt"/>
              </a:rPr>
              <a:t> </a:t>
            </a:r>
            <a:r>
              <a:rPr lang="es-ES_tradnl" dirty="0" err="1" smtClean="0">
                <a:solidFill>
                  <a:schemeClr val="tx1">
                    <a:lumMod val="50000"/>
                    <a:lumOff val="50000"/>
                  </a:schemeClr>
                </a:solidFill>
                <a:latin typeface="+mj-lt"/>
              </a:rPr>
              <a:t>forecasts</a:t>
            </a:r>
            <a:r>
              <a:rPr lang="es-ES_tradnl" dirty="0" smtClean="0">
                <a:solidFill>
                  <a:schemeClr val="tx1">
                    <a:lumMod val="50000"/>
                    <a:lumOff val="50000"/>
                  </a:schemeClr>
                </a:solidFill>
                <a:latin typeface="+mj-lt"/>
              </a:rPr>
              <a:t>: </a:t>
            </a:r>
            <a:r>
              <a:rPr lang="es-ES_tradnl" i="1" dirty="0" err="1" smtClean="0">
                <a:solidFill>
                  <a:schemeClr val="tx1">
                    <a:lumMod val="50000"/>
                    <a:lumOff val="50000"/>
                  </a:schemeClr>
                </a:solidFill>
                <a:latin typeface="+mj-lt"/>
              </a:rPr>
              <a:t>initial</a:t>
            </a:r>
            <a:r>
              <a:rPr lang="es-ES_tradnl" i="1" dirty="0" smtClean="0">
                <a:solidFill>
                  <a:schemeClr val="tx1">
                    <a:lumMod val="50000"/>
                    <a:lumOff val="50000"/>
                  </a:schemeClr>
                </a:solidFill>
                <a:latin typeface="+mj-lt"/>
              </a:rPr>
              <a:t> </a:t>
            </a:r>
            <a:r>
              <a:rPr lang="es-ES_tradnl" i="1" dirty="0" err="1" smtClean="0">
                <a:solidFill>
                  <a:schemeClr val="tx1">
                    <a:lumMod val="50000"/>
                    <a:lumOff val="50000"/>
                  </a:schemeClr>
                </a:solidFill>
                <a:latin typeface="+mj-lt"/>
              </a:rPr>
              <a:t>conditions</a:t>
            </a:r>
            <a:r>
              <a:rPr lang="es-ES_tradnl" i="1" dirty="0" smtClean="0">
                <a:solidFill>
                  <a:schemeClr val="tx1">
                    <a:lumMod val="50000"/>
                    <a:lumOff val="50000"/>
                  </a:schemeClr>
                </a:solidFill>
                <a:latin typeface="+mj-lt"/>
              </a:rPr>
              <a:t>, </a:t>
            </a:r>
            <a:r>
              <a:rPr lang="es-ES_tradnl" i="1" dirty="0" err="1" smtClean="0">
                <a:solidFill>
                  <a:schemeClr val="tx1">
                    <a:lumMod val="50000"/>
                    <a:lumOff val="50000"/>
                  </a:schemeClr>
                </a:solidFill>
                <a:latin typeface="+mj-lt"/>
              </a:rPr>
              <a:t>microphysic</a:t>
            </a:r>
            <a:r>
              <a:rPr lang="es-ES_tradnl" i="1" dirty="0" smtClean="0">
                <a:solidFill>
                  <a:schemeClr val="tx1">
                    <a:lumMod val="50000"/>
                    <a:lumOff val="50000"/>
                  </a:schemeClr>
                </a:solidFill>
                <a:latin typeface="+mj-lt"/>
              </a:rPr>
              <a:t> </a:t>
            </a:r>
            <a:r>
              <a:rPr lang="es-ES_tradnl" i="1" dirty="0" err="1" smtClean="0">
                <a:solidFill>
                  <a:schemeClr val="tx1">
                    <a:lumMod val="50000"/>
                    <a:lumOff val="50000"/>
                  </a:schemeClr>
                </a:solidFill>
                <a:latin typeface="+mj-lt"/>
              </a:rPr>
              <a:t>scheme</a:t>
            </a:r>
            <a:r>
              <a:rPr lang="es-ES_tradnl" i="1" dirty="0" smtClean="0">
                <a:solidFill>
                  <a:schemeClr val="tx1">
                    <a:lumMod val="50000"/>
                    <a:lumOff val="50000"/>
                  </a:schemeClr>
                </a:solidFill>
                <a:latin typeface="+mj-lt"/>
              </a:rPr>
              <a:t>, …</a:t>
            </a:r>
          </a:p>
          <a:p>
            <a:pPr defTabSz="457200"/>
            <a:endParaRPr lang="es-ES_tradnl" sz="2800" dirty="0" smtClean="0">
              <a:latin typeface="+mj-lt"/>
            </a:endParaRPr>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57721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436603" y="2072166"/>
            <a:ext cx="5026945" cy="2998826"/>
          </a:xfrm>
        </p:spPr>
        <p:txBody>
          <a:bodyPr>
            <a:noAutofit/>
          </a:bodyPr>
          <a:lstStyle/>
          <a:p>
            <a:pPr algn="ctr"/>
            <a:r>
              <a:rPr lang="es-ES" sz="4400" dirty="0" err="1" smtClean="0"/>
              <a:t>Thank</a:t>
            </a:r>
            <a:r>
              <a:rPr lang="es-ES" sz="4400" dirty="0" smtClean="0"/>
              <a:t> </a:t>
            </a:r>
            <a:r>
              <a:rPr lang="es-ES" sz="4400" dirty="0" err="1" smtClean="0"/>
              <a:t>you</a:t>
            </a:r>
            <a:r>
              <a:rPr lang="es-ES" sz="2400" dirty="0" smtClean="0"/>
              <a:t/>
            </a:r>
            <a:br>
              <a:rPr lang="es-ES" sz="2400" dirty="0" smtClean="0"/>
            </a:br>
            <a:r>
              <a:rPr lang="es-ES" sz="4400" b="0" dirty="0" smtClean="0"/>
              <a:t/>
            </a:r>
            <a:br>
              <a:rPr lang="es-ES" sz="4400" b="0" dirty="0" smtClean="0"/>
            </a:br>
            <a:r>
              <a:rPr lang="en-US" sz="4400" i="1" kern="0" dirty="0">
                <a:latin typeface="Calibri" pitchFamily="34" charset="0"/>
              </a:rPr>
              <a:t/>
            </a:r>
            <a:br>
              <a:rPr lang="en-US" sz="4400" i="1" kern="0" dirty="0">
                <a:latin typeface="Calibri" pitchFamily="34" charset="0"/>
              </a:rPr>
            </a:br>
            <a:r>
              <a:rPr lang="es-ES" sz="4400" b="0" dirty="0" smtClean="0"/>
              <a:t/>
            </a:r>
            <a:br>
              <a:rPr lang="es-ES" sz="4400" b="0" dirty="0" smtClean="0"/>
            </a:br>
            <a:r>
              <a:rPr lang="es-ES" sz="4400" b="0" dirty="0" smtClean="0"/>
              <a:t> </a:t>
            </a:r>
            <a:endParaRPr lang="es-ES" sz="4400" b="0" dirty="0"/>
          </a:p>
        </p:txBody>
      </p:sp>
      <p:sp>
        <p:nvSpPr>
          <p:cNvPr id="2" name="Subtítulo 1"/>
          <p:cNvSpPr>
            <a:spLocks noGrp="1"/>
          </p:cNvSpPr>
          <p:nvPr>
            <p:ph type="subTitle" idx="1"/>
          </p:nvPr>
        </p:nvSpPr>
        <p:spPr>
          <a:xfrm>
            <a:off x="3603066" y="6107242"/>
            <a:ext cx="4569950" cy="464416"/>
          </a:xfrm>
        </p:spPr>
        <p:txBody>
          <a:bodyPr/>
          <a:lstStyle/>
          <a:p>
            <a:pPr algn="ctr"/>
            <a:r>
              <a:rPr lang="es-ES" sz="2800" dirty="0" smtClean="0">
                <a:solidFill>
                  <a:srgbClr val="004890"/>
                </a:solidFill>
                <a:ea typeface="+mj-ea"/>
                <a:cs typeface="+mj-cs"/>
              </a:rPr>
              <a:t>sara.basart@bsc.es</a:t>
            </a:r>
            <a:endParaRPr lang="es-ES" sz="2800" dirty="0">
              <a:solidFill>
                <a:srgbClr val="004890"/>
              </a:solidFill>
              <a:ea typeface="+mj-ea"/>
              <a:cs typeface="+mj-cs"/>
            </a:endParaRPr>
          </a:p>
        </p:txBody>
      </p:sp>
      <p:sp>
        <p:nvSpPr>
          <p:cNvPr id="5" name="2 Subtítulo"/>
          <p:cNvSpPr txBox="1">
            <a:spLocks/>
          </p:cNvSpPr>
          <p:nvPr/>
        </p:nvSpPr>
        <p:spPr>
          <a:xfrm>
            <a:off x="3382028" y="4386742"/>
            <a:ext cx="5496142" cy="432048"/>
          </a:xfrm>
          <a:prstGeom prst="rect">
            <a:avLst/>
          </a:prstGeom>
        </p:spPr>
        <p:txBody>
          <a:bodyPr>
            <a:no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i="1" dirty="0">
              <a:solidFill>
                <a:srgbClr val="124484"/>
              </a:solidFill>
            </a:endParaRPr>
          </a:p>
        </p:txBody>
      </p:sp>
      <p:sp>
        <p:nvSpPr>
          <p:cNvPr id="3" name="Rectangle 2"/>
          <p:cNvSpPr/>
          <p:nvPr/>
        </p:nvSpPr>
        <p:spPr>
          <a:xfrm>
            <a:off x="3331923" y="2786304"/>
            <a:ext cx="5596351" cy="1600438"/>
          </a:xfrm>
          <a:prstGeom prst="rect">
            <a:avLst/>
          </a:prstGeom>
        </p:spPr>
        <p:txBody>
          <a:bodyPr wrap="square">
            <a:spAutoFit/>
          </a:bodyPr>
          <a:lstStyle/>
          <a:p>
            <a:pPr algn="ctr"/>
            <a:r>
              <a:rPr lang="es-ES_tradnl" sz="1400" i="1" dirty="0" err="1">
                <a:solidFill>
                  <a:srgbClr val="124484"/>
                </a:solidFill>
                <a:latin typeface="Calibri" pitchFamily="34" charset="0"/>
              </a:rPr>
              <a:t>Acknowlegde</a:t>
            </a:r>
            <a:r>
              <a:rPr lang="es-ES_tradnl" sz="1400" i="1" dirty="0">
                <a:solidFill>
                  <a:srgbClr val="124484"/>
                </a:solidFill>
                <a:latin typeface="Calibri" pitchFamily="34" charset="0"/>
              </a:rPr>
              <a:t> to </a:t>
            </a:r>
            <a:r>
              <a:rPr lang="es-ES_tradnl" sz="1400" i="1" dirty="0" smtClean="0">
                <a:solidFill>
                  <a:srgbClr val="124484"/>
                </a:solidFill>
                <a:latin typeface="Calibri" pitchFamily="34" charset="0"/>
              </a:rPr>
              <a:t>Emilio </a:t>
            </a:r>
            <a:r>
              <a:rPr lang="es-ES_tradnl" sz="1400" i="1" dirty="0">
                <a:solidFill>
                  <a:srgbClr val="124484"/>
                </a:solidFill>
                <a:latin typeface="Calibri" pitchFamily="34" charset="0"/>
              </a:rPr>
              <a:t>Cuevas, </a:t>
            </a:r>
            <a:r>
              <a:rPr lang="es-ES_tradnl" sz="1400" i="1" dirty="0" err="1">
                <a:solidFill>
                  <a:srgbClr val="124484"/>
                </a:solidFill>
                <a:latin typeface="Calibri" pitchFamily="34" charset="0"/>
              </a:rPr>
              <a:t>Slodoban</a:t>
            </a:r>
            <a:r>
              <a:rPr lang="es-ES_tradnl" sz="1400" i="1" dirty="0">
                <a:solidFill>
                  <a:srgbClr val="124484"/>
                </a:solidFill>
                <a:latin typeface="Calibri" pitchFamily="34" charset="0"/>
              </a:rPr>
              <a:t> </a:t>
            </a:r>
            <a:r>
              <a:rPr lang="es-ES_tradnl" sz="1400" i="1" dirty="0" err="1">
                <a:solidFill>
                  <a:srgbClr val="124484"/>
                </a:solidFill>
                <a:latin typeface="Calibri" pitchFamily="34" charset="0"/>
              </a:rPr>
              <a:t>Nickovic</a:t>
            </a:r>
            <a:r>
              <a:rPr lang="es-ES_tradnl" sz="1400" i="1" dirty="0">
                <a:solidFill>
                  <a:srgbClr val="124484"/>
                </a:solidFill>
                <a:latin typeface="Calibri" pitchFamily="34" charset="0"/>
              </a:rPr>
              <a:t>, Francesco </a:t>
            </a:r>
            <a:r>
              <a:rPr lang="es-ES_tradnl" sz="1400" i="1" dirty="0" err="1">
                <a:solidFill>
                  <a:srgbClr val="124484"/>
                </a:solidFill>
                <a:latin typeface="Calibri" pitchFamily="34" charset="0"/>
              </a:rPr>
              <a:t>Benincasa</a:t>
            </a:r>
            <a:r>
              <a:rPr lang="es-ES_tradnl" sz="1400" i="1" dirty="0">
                <a:solidFill>
                  <a:srgbClr val="124484"/>
                </a:solidFill>
                <a:latin typeface="Calibri" pitchFamily="34" charset="0"/>
              </a:rPr>
              <a:t>, Enza </a:t>
            </a:r>
            <a:r>
              <a:rPr lang="es-ES_tradnl" sz="1400" i="1" dirty="0" err="1">
                <a:solidFill>
                  <a:srgbClr val="124484"/>
                </a:solidFill>
                <a:latin typeface="Calibri" pitchFamily="34" charset="0"/>
              </a:rPr>
              <a:t>DiTomaso</a:t>
            </a:r>
            <a:r>
              <a:rPr lang="es-ES_tradnl" sz="1400" i="1" dirty="0">
                <a:solidFill>
                  <a:srgbClr val="124484"/>
                </a:solidFill>
                <a:latin typeface="Calibri" pitchFamily="34" charset="0"/>
              </a:rPr>
              <a:t>, Oriol </a:t>
            </a:r>
            <a:r>
              <a:rPr lang="es-ES_tradnl" sz="1400" i="1" dirty="0" err="1">
                <a:solidFill>
                  <a:srgbClr val="124484"/>
                </a:solidFill>
                <a:latin typeface="Calibri" pitchFamily="34" charset="0"/>
              </a:rPr>
              <a:t>Jorba</a:t>
            </a:r>
            <a:r>
              <a:rPr lang="es-ES_tradnl" sz="1400" i="1" dirty="0">
                <a:solidFill>
                  <a:srgbClr val="124484"/>
                </a:solidFill>
                <a:latin typeface="Calibri" pitchFamily="34" charset="0"/>
              </a:rPr>
              <a:t>, Kim </a:t>
            </a:r>
            <a:r>
              <a:rPr lang="es-ES_tradnl" sz="1400" i="1" dirty="0" err="1">
                <a:solidFill>
                  <a:srgbClr val="124484"/>
                </a:solidFill>
                <a:latin typeface="Calibri" pitchFamily="34" charset="0"/>
              </a:rPr>
              <a:t>Serradell</a:t>
            </a:r>
            <a:r>
              <a:rPr lang="es-ES_tradnl" sz="1400" i="1" dirty="0">
                <a:solidFill>
                  <a:srgbClr val="124484"/>
                </a:solidFill>
                <a:latin typeface="Calibri" pitchFamily="34" charset="0"/>
              </a:rPr>
              <a:t>, </a:t>
            </a:r>
            <a:r>
              <a:rPr lang="es-ES_tradnl" sz="1400" i="1" dirty="0" err="1">
                <a:solidFill>
                  <a:srgbClr val="124484"/>
                </a:solidFill>
                <a:latin typeface="Calibri" pitchFamily="34" charset="0"/>
              </a:rPr>
              <a:t>Enric</a:t>
            </a:r>
            <a:r>
              <a:rPr lang="es-ES_tradnl" sz="1400" i="1" dirty="0">
                <a:solidFill>
                  <a:srgbClr val="124484"/>
                </a:solidFill>
                <a:latin typeface="Calibri" pitchFamily="34" charset="0"/>
              </a:rPr>
              <a:t> </a:t>
            </a:r>
            <a:r>
              <a:rPr lang="es-ES_tradnl" sz="1400" i="1" dirty="0" err="1" smtClean="0">
                <a:solidFill>
                  <a:srgbClr val="124484"/>
                </a:solidFill>
                <a:latin typeface="Calibri" pitchFamily="34" charset="0"/>
              </a:rPr>
              <a:t>Terradellas</a:t>
            </a:r>
            <a:r>
              <a:rPr lang="es-ES_tradnl" sz="1400" i="1" dirty="0" smtClean="0">
                <a:solidFill>
                  <a:srgbClr val="124484"/>
                </a:solidFill>
                <a:latin typeface="Calibri" pitchFamily="34" charset="0"/>
              </a:rPr>
              <a:t>, J. M. </a:t>
            </a:r>
            <a:r>
              <a:rPr lang="es-ES_tradnl" sz="1400" i="1" dirty="0" err="1" smtClean="0">
                <a:solidFill>
                  <a:srgbClr val="124484"/>
                </a:solidFill>
                <a:latin typeface="Calibri" pitchFamily="34" charset="0"/>
              </a:rPr>
              <a:t>Baldasano</a:t>
            </a:r>
            <a:r>
              <a:rPr lang="es-ES_tradnl" sz="1400" i="1" dirty="0" smtClean="0">
                <a:solidFill>
                  <a:srgbClr val="124484"/>
                </a:solidFill>
                <a:latin typeface="Calibri" pitchFamily="34" charset="0"/>
              </a:rPr>
              <a:t> </a:t>
            </a:r>
            <a:r>
              <a:rPr lang="en-US" sz="1400" i="1" kern="0" dirty="0">
                <a:solidFill>
                  <a:srgbClr val="124484"/>
                </a:solidFill>
                <a:latin typeface="Calibri" pitchFamily="34" charset="0"/>
              </a:rPr>
              <a:t>as well as AERONET, MODIS, U.K. Met Office MSG, MSG </a:t>
            </a:r>
            <a:r>
              <a:rPr lang="en-US" sz="1400" i="1" kern="0" dirty="0" err="1">
                <a:solidFill>
                  <a:srgbClr val="124484"/>
                </a:solidFill>
                <a:latin typeface="Calibri" pitchFamily="34" charset="0"/>
              </a:rPr>
              <a:t>Eumetsat</a:t>
            </a:r>
            <a:r>
              <a:rPr lang="en-US" sz="1400" i="1" kern="0" dirty="0">
                <a:solidFill>
                  <a:srgbClr val="124484"/>
                </a:solidFill>
                <a:latin typeface="Calibri" pitchFamily="34" charset="0"/>
              </a:rPr>
              <a:t> and EOSDIS World Viewer principal investigators and scientists for establishing and maintaining data used in the present contribution. Also special thank to all researchers, data providers and collaborators of the WMO SDS-WAS NA-ME-E Regional Node.</a:t>
            </a:r>
            <a:endParaRPr lang="en-US" sz="1400" dirty="0">
              <a:solidFill>
                <a:srgbClr val="124484"/>
              </a:solidFill>
            </a:endParaRPr>
          </a:p>
        </p:txBody>
      </p:sp>
    </p:spTree>
    <p:extLst>
      <p:ext uri="{BB962C8B-B14F-4D97-AF65-F5344CB8AC3E}">
        <p14:creationId xmlns:p14="http://schemas.microsoft.com/office/powerpoint/2010/main" val="297281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Dust forecasts: SDS-WAS Multi-model</a:t>
            </a:r>
            <a:endParaRPr lang="en-US" altLang="ca-ES" sz="3500" b="1" dirty="0"/>
          </a:p>
        </p:txBody>
      </p:sp>
      <p:graphicFrame>
        <p:nvGraphicFramePr>
          <p:cNvPr id="2" name="Tabla 1"/>
          <p:cNvGraphicFramePr>
            <a:graphicFrameLocks noGrp="1"/>
          </p:cNvGraphicFramePr>
          <p:nvPr>
            <p:extLst>
              <p:ext uri="{D42A27DB-BD31-4B8C-83A1-F6EECF244321}">
                <p14:modId xmlns:p14="http://schemas.microsoft.com/office/powerpoint/2010/main" val="1050642781"/>
              </p:ext>
            </p:extLst>
          </p:nvPr>
        </p:nvGraphicFramePr>
        <p:xfrm>
          <a:off x="533128" y="2024942"/>
          <a:ext cx="5387962" cy="3905658"/>
        </p:xfrm>
        <a:graphic>
          <a:graphicData uri="http://schemas.openxmlformats.org/drawingml/2006/table">
            <a:tbl>
              <a:tblPr firstRow="1" firstCol="1" bandRow="1">
                <a:tableStyleId>{7E9639D4-E3E2-4D34-9284-5A2195B3D0D7}</a:tableStyleId>
              </a:tblPr>
              <a:tblGrid>
                <a:gridCol w="1443811"/>
                <a:gridCol w="849302"/>
                <a:gridCol w="766069"/>
                <a:gridCol w="776260"/>
                <a:gridCol w="776260"/>
                <a:gridCol w="776260"/>
              </a:tblGrid>
              <a:tr h="425882">
                <a:tc>
                  <a:txBody>
                    <a:bodyPr/>
                    <a:lstStyle/>
                    <a:p>
                      <a:endParaRPr lang="es-ES" sz="1400" dirty="0">
                        <a:effectLst/>
                        <a:latin typeface="Times New Roman" panose="02020603050405020304" pitchFamily="18" charset="0"/>
                      </a:endParaRPr>
                    </a:p>
                  </a:txBody>
                  <a:tcPr marL="55057" marR="55057" marT="0" marB="0" anchor="ctr"/>
                </a:tc>
                <a:tc>
                  <a:txBody>
                    <a:bodyPr/>
                    <a:lstStyle/>
                    <a:p>
                      <a:pPr algn="ctr">
                        <a:lnSpc>
                          <a:spcPct val="115000"/>
                        </a:lnSpc>
                        <a:spcAft>
                          <a:spcPts val="0"/>
                        </a:spcAft>
                      </a:pPr>
                      <a:r>
                        <a:rPr lang="en-US" sz="1400" dirty="0">
                          <a:effectLst/>
                        </a:rPr>
                        <a:t>NDATA</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ctr">
                        <a:lnSpc>
                          <a:spcPct val="115000"/>
                        </a:lnSpc>
                        <a:spcAft>
                          <a:spcPts val="0"/>
                        </a:spcAft>
                      </a:pPr>
                      <a:r>
                        <a:rPr lang="en-US" sz="1400">
                          <a:effectLst/>
                        </a:rPr>
                        <a:t>r</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ctr">
                        <a:lnSpc>
                          <a:spcPct val="115000"/>
                        </a:lnSpc>
                        <a:spcAft>
                          <a:spcPts val="0"/>
                        </a:spcAft>
                      </a:pPr>
                      <a:r>
                        <a:rPr lang="en-US" sz="1400" dirty="0">
                          <a:effectLst/>
                        </a:rPr>
                        <a:t>RMSE</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ctr">
                        <a:lnSpc>
                          <a:spcPct val="115000"/>
                        </a:lnSpc>
                        <a:spcAft>
                          <a:spcPts val="0"/>
                        </a:spcAft>
                      </a:pPr>
                      <a:r>
                        <a:rPr lang="en-US" sz="1400">
                          <a:effectLst/>
                        </a:rPr>
                        <a:t>MB</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ctr">
                        <a:lnSpc>
                          <a:spcPct val="115000"/>
                        </a:lnSpc>
                        <a:spcAft>
                          <a:spcPts val="0"/>
                        </a:spcAft>
                      </a:pPr>
                      <a:r>
                        <a:rPr lang="en-US" sz="1400" dirty="0">
                          <a:effectLst/>
                        </a:rPr>
                        <a:t>MAE</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gridSpan="6">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err="1" smtClean="0">
                          <a:effectLst/>
                        </a:rPr>
                        <a:t>Directsun</a:t>
                      </a:r>
                      <a:r>
                        <a:rPr lang="en-US" sz="1400" baseline="0" dirty="0" smtClean="0">
                          <a:effectLst/>
                        </a:rPr>
                        <a:t> Version 3 Level  1.</a:t>
                      </a:r>
                      <a:r>
                        <a:rPr lang="en-US" sz="1400" dirty="0" smtClean="0">
                          <a:effectLst/>
                        </a:rPr>
                        <a:t>5</a:t>
                      </a:r>
                      <a:r>
                        <a:rPr lang="en-US" sz="1400" baseline="0" dirty="0" smtClean="0">
                          <a:effectLst/>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a:t>
                      </a:r>
                      <a:r>
                        <a:rPr lang="en-US" sz="1400" dirty="0" smtClean="0">
                          <a:effectLst/>
                        </a:rPr>
                        <a:t>dust filter</a:t>
                      </a:r>
                      <a:r>
                        <a:rPr lang="en-US" sz="1400" baseline="0" dirty="0" smtClean="0">
                          <a:effectLst/>
                        </a:rPr>
                        <a:t>  based on AE &lt; 0.75 is DOD and AE &gt; 1.2 DOD = 0)</a:t>
                      </a:r>
                      <a:endParaRPr lang="es-ES" sz="1400" dirty="0" smtClean="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dirty="0">
                          <a:effectLst/>
                        </a:rPr>
                        <a:t>Sahel/Sahara</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8104</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0.78</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0.27</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-0.12</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0.15</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a:effectLst/>
                        </a:rPr>
                        <a:t>Middle East</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1744</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0.63</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0.22</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-0.07</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0.15</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a:effectLst/>
                        </a:rPr>
                        <a:t>Mediterranean</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10469</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0.85</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0.08</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-0.02</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0.05</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a:effectLst/>
                        </a:rPr>
                        <a:t>All sites</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20795</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0.84</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0.19</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-0.06</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0.10</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gridSpan="6">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rPr>
                        <a:t>O’Neill </a:t>
                      </a:r>
                      <a:r>
                        <a:rPr lang="en-US" sz="1400" baseline="0" dirty="0" smtClean="0">
                          <a:effectLst/>
                        </a:rPr>
                        <a:t>Version 3 Level  1.</a:t>
                      </a:r>
                      <a:r>
                        <a:rPr lang="en-US" sz="1400" dirty="0" smtClean="0">
                          <a:effectLst/>
                        </a:rPr>
                        <a:t>5</a:t>
                      </a:r>
                      <a:r>
                        <a:rPr lang="en-US" sz="1400" baseline="0" dirty="0" smtClean="0">
                          <a:effectLst/>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aseline="0" dirty="0" smtClean="0">
                          <a:effectLst/>
                        </a:rPr>
                        <a:t>(only coarse fraction)</a:t>
                      </a:r>
                      <a:endParaRPr lang="es-ES" sz="1400" dirty="0" smtClean="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hMerge="1">
                  <a:txBody>
                    <a:bodyPr/>
                    <a:lstStyle/>
                    <a:p>
                      <a:pPr algn="r">
                        <a:lnSpc>
                          <a:spcPct val="115000"/>
                        </a:lnSpc>
                        <a:spcAft>
                          <a:spcPts val="0"/>
                        </a:spcAft>
                      </a:pP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dirty="0">
                          <a:effectLst/>
                        </a:rPr>
                        <a:t>Sahel/Sahara</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4599</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0.80</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0.17</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-0.02</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0.09</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a:effectLst/>
                        </a:rPr>
                        <a:t>Middle East</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2272</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0.64</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0.15</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0.01</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0.08</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a:effectLst/>
                        </a:rPr>
                        <a:t>Mediterranean</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13318</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0.84</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0.06</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-0.02</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0.04</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r h="312290">
                <a:tc>
                  <a:txBody>
                    <a:bodyPr/>
                    <a:lstStyle/>
                    <a:p>
                      <a:pPr algn="l">
                        <a:lnSpc>
                          <a:spcPct val="115000"/>
                        </a:lnSpc>
                        <a:spcAft>
                          <a:spcPts val="0"/>
                        </a:spcAft>
                      </a:pPr>
                      <a:r>
                        <a:rPr lang="en-US" sz="1400">
                          <a:effectLst/>
                        </a:rPr>
                        <a:t>All sites</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20189</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0.83</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0.11</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a:effectLst/>
                        </a:rPr>
                        <a:t>-0.02</a:t>
                      </a:r>
                      <a:endParaRPr lang="es-ES" sz="140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c>
                  <a:txBody>
                    <a:bodyPr/>
                    <a:lstStyle/>
                    <a:p>
                      <a:pPr algn="r">
                        <a:lnSpc>
                          <a:spcPct val="115000"/>
                        </a:lnSpc>
                        <a:spcAft>
                          <a:spcPts val="0"/>
                        </a:spcAft>
                      </a:pPr>
                      <a:r>
                        <a:rPr lang="en-US" sz="1400" dirty="0">
                          <a:effectLst/>
                        </a:rPr>
                        <a:t>0.06</a:t>
                      </a:r>
                      <a:endParaRPr lang="es-ES" sz="1400" dirty="0">
                        <a:solidFill>
                          <a:srgbClr val="404040"/>
                        </a:solidFill>
                        <a:effectLst/>
                        <a:latin typeface="Trebuchet MS" panose="020B0603020202020204" pitchFamily="34" charset="0"/>
                        <a:ea typeface="MS Gothic" panose="020B0609070205080204" pitchFamily="49" charset="-128"/>
                        <a:cs typeface="Times New Roman" panose="02020603050405020304" pitchFamily="18" charset="0"/>
                      </a:endParaRPr>
                    </a:p>
                  </a:txBody>
                  <a:tcPr marL="55057" marR="55057" marT="0" marB="0" anchor="ctr"/>
                </a:tc>
              </a:tr>
            </a:tbl>
          </a:graphicData>
        </a:graphic>
      </p:graphicFrame>
      <p:sp>
        <p:nvSpPr>
          <p:cNvPr id="4" name="Título 1"/>
          <p:cNvSpPr txBox="1">
            <a:spLocks/>
          </p:cNvSpPr>
          <p:nvPr/>
        </p:nvSpPr>
        <p:spPr>
          <a:xfrm>
            <a:off x="267603" y="1186769"/>
            <a:ext cx="7648846" cy="1185821"/>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r>
              <a:rPr lang="es-ES_tradnl" sz="2800" b="1" dirty="0" err="1" smtClean="0">
                <a:solidFill>
                  <a:schemeClr val="tx1"/>
                </a:solidFill>
                <a:latin typeface="+mj-lt"/>
                <a:ea typeface="Arial Unicode MS" pitchFamily="34" charset="-128"/>
                <a:cs typeface="Arial Unicode MS" pitchFamily="34" charset="-128"/>
              </a:rPr>
              <a:t>Dust-filtered</a:t>
            </a:r>
            <a:r>
              <a:rPr lang="es-ES_tradnl" sz="2800" b="1" dirty="0" smtClean="0">
                <a:solidFill>
                  <a:schemeClr val="tx1"/>
                </a:solidFill>
                <a:latin typeface="+mj-lt"/>
                <a:ea typeface="Arial Unicode MS" pitchFamily="34" charset="-128"/>
                <a:cs typeface="Arial Unicode MS" pitchFamily="34" charset="-128"/>
              </a:rPr>
              <a:t> AERONET </a:t>
            </a:r>
            <a:r>
              <a:rPr lang="es-ES_tradnl" sz="2800" b="1" dirty="0" err="1" smtClean="0">
                <a:solidFill>
                  <a:schemeClr val="tx1"/>
                </a:solidFill>
                <a:latin typeface="+mj-lt"/>
                <a:ea typeface="Arial Unicode MS" pitchFamily="34" charset="-128"/>
                <a:cs typeface="Arial Unicode MS" pitchFamily="34" charset="-128"/>
              </a:rPr>
              <a:t>evaluation</a:t>
            </a:r>
            <a:r>
              <a:rPr lang="es-ES_tradnl" sz="2800" b="1" dirty="0" smtClean="0">
                <a:solidFill>
                  <a:schemeClr val="tx1"/>
                </a:solidFill>
                <a:latin typeface="+mj-lt"/>
                <a:ea typeface="Arial Unicode MS" pitchFamily="34" charset="-128"/>
                <a:cs typeface="Arial Unicode MS" pitchFamily="34" charset="-128"/>
              </a:rPr>
              <a:t> </a:t>
            </a:r>
            <a:r>
              <a:rPr lang="es-ES_tradnl" sz="2800" b="1" dirty="0" err="1" smtClean="0">
                <a:solidFill>
                  <a:schemeClr val="tx1"/>
                </a:solidFill>
                <a:latin typeface="+mj-lt"/>
                <a:ea typeface="Arial Unicode MS" pitchFamily="34" charset="-128"/>
                <a:cs typeface="Arial Unicode MS" pitchFamily="34" charset="-128"/>
              </a:rPr>
              <a:t>for</a:t>
            </a:r>
            <a:r>
              <a:rPr lang="es-ES_tradnl" sz="2800" b="1" dirty="0" smtClean="0">
                <a:solidFill>
                  <a:schemeClr val="tx1"/>
                </a:solidFill>
                <a:latin typeface="+mj-lt"/>
                <a:ea typeface="Arial Unicode MS" pitchFamily="34" charset="-128"/>
                <a:cs typeface="Arial Unicode MS" pitchFamily="34" charset="-128"/>
              </a:rPr>
              <a:t> 2016</a:t>
            </a:r>
          </a:p>
        </p:txBody>
      </p:sp>
      <p:sp>
        <p:nvSpPr>
          <p:cNvPr id="3" name="Rectángulo 2"/>
          <p:cNvSpPr/>
          <p:nvPr/>
        </p:nvSpPr>
        <p:spPr>
          <a:xfrm>
            <a:off x="433804" y="3239704"/>
            <a:ext cx="5586609" cy="3047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464803" y="4962631"/>
            <a:ext cx="5586608" cy="34663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334" t="18708" r="15964" b="28616"/>
          <a:stretch/>
        </p:blipFill>
        <p:spPr bwMode="auto">
          <a:xfrm>
            <a:off x="6300722" y="1746573"/>
            <a:ext cx="2430571" cy="148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14677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Dust forecasts: SDS-WAS Multi-model</a:t>
            </a:r>
            <a:endParaRPr lang="en-US" altLang="ca-ES" sz="3500" b="1" dirty="0"/>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334" t="18708" r="15964" b="28616"/>
          <a:stretch/>
        </p:blipFill>
        <p:spPr bwMode="auto">
          <a:xfrm>
            <a:off x="91440" y="1030845"/>
            <a:ext cx="2440685" cy="149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upo 16"/>
          <p:cNvGrpSpPr/>
          <p:nvPr/>
        </p:nvGrpSpPr>
        <p:grpSpPr>
          <a:xfrm>
            <a:off x="1708150" y="1536700"/>
            <a:ext cx="7312222" cy="4595251"/>
            <a:chOff x="1888636" y="-840987"/>
            <a:chExt cx="6648297" cy="4197699"/>
          </a:xfrm>
        </p:grpSpPr>
        <p:grpSp>
          <p:nvGrpSpPr>
            <p:cNvPr id="3" name="Grupo 2"/>
            <p:cNvGrpSpPr/>
            <p:nvPr/>
          </p:nvGrpSpPr>
          <p:grpSpPr>
            <a:xfrm>
              <a:off x="2798191" y="1280339"/>
              <a:ext cx="5738742" cy="2076373"/>
              <a:chOff x="2798191" y="1280339"/>
              <a:chExt cx="5738742" cy="2076373"/>
            </a:xfrm>
          </p:grpSpPr>
          <p:pic>
            <p:nvPicPr>
              <p:cNvPr id="15" name="Imagen 14"/>
              <p:cNvPicPr>
                <a:picLocks noChangeAspect="1"/>
              </p:cNvPicPr>
              <p:nvPr/>
            </p:nvPicPr>
            <p:blipFill rotWithShape="1">
              <a:blip r:embed="rId7" cstate="print">
                <a:extLst>
                  <a:ext uri="{28A0092B-C50C-407E-A947-70E740481C1C}">
                    <a14:useLocalDpi xmlns:a14="http://schemas.microsoft.com/office/drawing/2010/main" val="0"/>
                  </a:ext>
                </a:extLst>
              </a:blip>
              <a:srcRect t="50235"/>
              <a:stretch/>
            </p:blipFill>
            <p:spPr>
              <a:xfrm>
                <a:off x="2798191" y="1280339"/>
                <a:ext cx="5738742" cy="2076373"/>
              </a:xfrm>
              <a:prstGeom prst="rect">
                <a:avLst/>
              </a:prstGeom>
              <a:ln w="38100">
                <a:solidFill>
                  <a:srgbClr val="FF0000"/>
                </a:solidFill>
              </a:ln>
            </p:spPr>
          </p:pic>
          <p:sp>
            <p:nvSpPr>
              <p:cNvPr id="2" name="CuadroTexto 1"/>
              <p:cNvSpPr txBox="1"/>
              <p:nvPr/>
            </p:nvSpPr>
            <p:spPr>
              <a:xfrm>
                <a:off x="4943225" y="1546375"/>
                <a:ext cx="3297334" cy="351458"/>
              </a:xfrm>
              <a:prstGeom prst="rect">
                <a:avLst/>
              </a:prstGeom>
              <a:noFill/>
            </p:spPr>
            <p:txBody>
              <a:bodyPr wrap="square" rtlCol="0">
                <a:spAutoFit/>
              </a:bodyPr>
              <a:lstStyle/>
              <a:p>
                <a:pPr algn="r"/>
                <a:r>
                  <a:rPr lang="es-ES" dirty="0" smtClean="0"/>
                  <a:t>IMS-METU-ERDEMLI AERONET </a:t>
                </a:r>
                <a:r>
                  <a:rPr lang="es-ES" dirty="0" err="1" smtClean="0"/>
                  <a:t>site</a:t>
                </a:r>
                <a:endParaRPr lang="es-ES" dirty="0"/>
              </a:p>
            </p:txBody>
          </p:sp>
        </p:grpSp>
        <p:cxnSp>
          <p:nvCxnSpPr>
            <p:cNvPr id="5" name="Conector recto de flecha 4"/>
            <p:cNvCxnSpPr>
              <a:endCxn id="15" idx="1"/>
            </p:cNvCxnSpPr>
            <p:nvPr/>
          </p:nvCxnSpPr>
          <p:spPr>
            <a:xfrm>
              <a:off x="1888636" y="-840987"/>
              <a:ext cx="909555" cy="31595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upo 18"/>
          <p:cNvGrpSpPr/>
          <p:nvPr/>
        </p:nvGrpSpPr>
        <p:grpSpPr>
          <a:xfrm>
            <a:off x="1964267" y="1440586"/>
            <a:ext cx="7056104" cy="2212561"/>
            <a:chOff x="2087896" y="1315417"/>
            <a:chExt cx="7056104" cy="2212561"/>
          </a:xfrm>
        </p:grpSpPr>
        <p:grpSp>
          <p:nvGrpSpPr>
            <p:cNvPr id="14" name="Grupo 13"/>
            <p:cNvGrpSpPr/>
            <p:nvPr/>
          </p:nvGrpSpPr>
          <p:grpSpPr>
            <a:xfrm>
              <a:off x="2087896" y="1315417"/>
              <a:ext cx="7056104" cy="2212561"/>
              <a:chOff x="1916739" y="3945777"/>
              <a:chExt cx="7056104" cy="2212561"/>
            </a:xfrm>
          </p:grpSpPr>
          <p:pic>
            <p:nvPicPr>
              <p:cNvPr id="13" name="Imagen 12"/>
              <p:cNvPicPr>
                <a:picLocks noChangeAspect="1"/>
              </p:cNvPicPr>
              <p:nvPr/>
            </p:nvPicPr>
            <p:blipFill rotWithShape="1">
              <a:blip r:embed="rId8" cstate="print">
                <a:extLst>
                  <a:ext uri="{28A0092B-C50C-407E-A947-70E740481C1C}">
                    <a14:useLocalDpi xmlns:a14="http://schemas.microsoft.com/office/drawing/2010/main" val="0"/>
                  </a:ext>
                </a:extLst>
              </a:blip>
              <a:srcRect t="50924"/>
              <a:stretch/>
            </p:blipFill>
            <p:spPr>
              <a:xfrm>
                <a:off x="2661008" y="3945777"/>
                <a:ext cx="6311835" cy="2212561"/>
              </a:xfrm>
              <a:prstGeom prst="rect">
                <a:avLst/>
              </a:prstGeom>
              <a:ln w="38100">
                <a:solidFill>
                  <a:schemeClr val="accent4"/>
                </a:solidFill>
              </a:ln>
            </p:spPr>
          </p:pic>
          <p:cxnSp>
            <p:nvCxnSpPr>
              <p:cNvPr id="16" name="Conector recto de flecha 15"/>
              <p:cNvCxnSpPr>
                <a:endCxn id="13" idx="1"/>
              </p:cNvCxnSpPr>
              <p:nvPr/>
            </p:nvCxnSpPr>
            <p:spPr>
              <a:xfrm>
                <a:off x="1916739" y="4214198"/>
                <a:ext cx="744269" cy="83786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uadroTexto 10"/>
            <p:cNvSpPr txBox="1"/>
            <p:nvPr/>
          </p:nvSpPr>
          <p:spPr>
            <a:xfrm>
              <a:off x="5324324" y="1516051"/>
              <a:ext cx="3467310" cy="369332"/>
            </a:xfrm>
            <a:prstGeom prst="rect">
              <a:avLst/>
            </a:prstGeom>
            <a:noFill/>
          </p:spPr>
          <p:txBody>
            <a:bodyPr wrap="square" rtlCol="0">
              <a:spAutoFit/>
            </a:bodyPr>
            <a:lstStyle/>
            <a:p>
              <a:pPr algn="r"/>
              <a:r>
                <a:rPr lang="es-ES" dirty="0" smtClean="0"/>
                <a:t>Kuwait </a:t>
              </a:r>
              <a:r>
                <a:rPr lang="es-ES" dirty="0" err="1" smtClean="0"/>
                <a:t>University</a:t>
              </a:r>
              <a:r>
                <a:rPr lang="es-ES" dirty="0" smtClean="0"/>
                <a:t> AERONET </a:t>
              </a:r>
              <a:r>
                <a:rPr lang="es-ES" dirty="0" err="1" smtClean="0"/>
                <a:t>site</a:t>
              </a:r>
              <a:endParaRPr lang="es-ES" dirty="0"/>
            </a:p>
          </p:txBody>
        </p:sp>
      </p:grpSp>
      <p:sp>
        <p:nvSpPr>
          <p:cNvPr id="21" name="CuadroTexto 20"/>
          <p:cNvSpPr txBox="1"/>
          <p:nvPr/>
        </p:nvSpPr>
        <p:spPr>
          <a:xfrm>
            <a:off x="464803" y="4086368"/>
            <a:ext cx="8597062" cy="1477328"/>
          </a:xfrm>
          <a:prstGeom prst="rect">
            <a:avLst/>
          </a:prstGeom>
          <a:solidFill>
            <a:schemeClr val="bg1">
              <a:lumMod val="85000"/>
            </a:schemeClr>
          </a:solidFill>
        </p:spPr>
        <p:txBody>
          <a:bodyPr wrap="square" rtlCol="0">
            <a:spAutoFit/>
          </a:bodyPr>
          <a:lstStyle/>
          <a:p>
            <a:r>
              <a:rPr lang="es-ES" b="1" dirty="0" err="1" smtClean="0"/>
              <a:t>Meteorolgy</a:t>
            </a:r>
            <a:endParaRPr lang="es-ES" b="1" dirty="0" smtClean="0"/>
          </a:p>
          <a:p>
            <a:pPr lvl="1"/>
            <a:r>
              <a:rPr lang="es-ES" dirty="0" err="1"/>
              <a:t>Topography</a:t>
            </a:r>
            <a:r>
              <a:rPr lang="es-ES" dirty="0"/>
              <a:t> - </a:t>
            </a:r>
            <a:r>
              <a:rPr lang="es-ES" dirty="0" err="1"/>
              <a:t>Complex</a:t>
            </a:r>
            <a:r>
              <a:rPr lang="es-ES" dirty="0"/>
              <a:t> </a:t>
            </a:r>
            <a:r>
              <a:rPr lang="es-ES" dirty="0" err="1"/>
              <a:t>terrains</a:t>
            </a:r>
            <a:endParaRPr lang="es-ES" dirty="0"/>
          </a:p>
          <a:p>
            <a:pPr lvl="1"/>
            <a:r>
              <a:rPr lang="es-ES" dirty="0" err="1" smtClean="0"/>
              <a:t>Smaller-scales</a:t>
            </a:r>
            <a:r>
              <a:rPr lang="es-ES" dirty="0" smtClean="0"/>
              <a:t> </a:t>
            </a:r>
            <a:r>
              <a:rPr lang="es-ES" dirty="0" err="1" smtClean="0"/>
              <a:t>phenomena</a:t>
            </a:r>
            <a:r>
              <a:rPr lang="es-ES" dirty="0"/>
              <a:t> </a:t>
            </a:r>
            <a:r>
              <a:rPr lang="es-ES" dirty="0" smtClean="0"/>
              <a:t>(i.e. </a:t>
            </a:r>
            <a:r>
              <a:rPr lang="es-ES" dirty="0" err="1" smtClean="0"/>
              <a:t>mesoscale</a:t>
            </a:r>
            <a:r>
              <a:rPr lang="es-ES" dirty="0" smtClean="0"/>
              <a:t> </a:t>
            </a:r>
            <a:r>
              <a:rPr lang="es-ES" dirty="0" err="1" smtClean="0"/>
              <a:t>convective</a:t>
            </a:r>
            <a:r>
              <a:rPr lang="es-ES" dirty="0" smtClean="0"/>
              <a:t> </a:t>
            </a:r>
            <a:r>
              <a:rPr lang="es-ES" dirty="0" err="1" smtClean="0"/>
              <a:t>systems</a:t>
            </a:r>
            <a:r>
              <a:rPr lang="es-ES" dirty="0" smtClean="0"/>
              <a:t> and sea-</a:t>
            </a:r>
            <a:r>
              <a:rPr lang="es-ES" dirty="0" err="1" smtClean="0"/>
              <a:t>breezes</a:t>
            </a:r>
            <a:r>
              <a:rPr lang="es-ES" dirty="0" smtClean="0"/>
              <a:t>)</a:t>
            </a:r>
          </a:p>
          <a:p>
            <a:r>
              <a:rPr lang="es-ES" b="1" dirty="0" err="1" smtClean="0"/>
              <a:t>Dust</a:t>
            </a:r>
            <a:r>
              <a:rPr lang="es-ES" b="1" dirty="0" smtClean="0"/>
              <a:t> </a:t>
            </a:r>
            <a:r>
              <a:rPr lang="es-ES" b="1" dirty="0" err="1" smtClean="0"/>
              <a:t>emissions</a:t>
            </a:r>
            <a:endParaRPr lang="es-ES" b="1" dirty="0" smtClean="0"/>
          </a:p>
          <a:p>
            <a:r>
              <a:rPr lang="es-ES" b="1" dirty="0" smtClean="0"/>
              <a:t>	</a:t>
            </a:r>
            <a:r>
              <a:rPr lang="es-ES" dirty="0" err="1" smtClean="0"/>
              <a:t>Identification</a:t>
            </a:r>
            <a:r>
              <a:rPr lang="es-ES" dirty="0" smtClean="0"/>
              <a:t> of </a:t>
            </a:r>
            <a:r>
              <a:rPr lang="es-ES" dirty="0" err="1" smtClean="0"/>
              <a:t>dust</a:t>
            </a:r>
            <a:r>
              <a:rPr lang="es-ES" dirty="0" smtClean="0"/>
              <a:t> </a:t>
            </a:r>
            <a:r>
              <a:rPr lang="es-ES" dirty="0" err="1" smtClean="0"/>
              <a:t>sources</a:t>
            </a:r>
            <a:r>
              <a:rPr lang="es-ES" dirty="0" smtClean="0"/>
              <a:t> – </a:t>
            </a:r>
            <a:r>
              <a:rPr lang="es-ES" dirty="0" err="1"/>
              <a:t>L</a:t>
            </a:r>
            <a:r>
              <a:rPr lang="es-ES" dirty="0" err="1" smtClean="0"/>
              <a:t>and</a:t>
            </a:r>
            <a:r>
              <a:rPr lang="es-ES" dirty="0" smtClean="0"/>
              <a:t> uses </a:t>
            </a:r>
            <a:r>
              <a:rPr lang="es-ES" dirty="0" err="1" smtClean="0"/>
              <a:t>databases</a:t>
            </a:r>
            <a:endParaRPr lang="es-ES" dirty="0"/>
          </a:p>
        </p:txBody>
      </p:sp>
    </p:spTree>
    <p:extLst>
      <p:ext uri="{BB962C8B-B14F-4D97-AF65-F5344CB8AC3E}">
        <p14:creationId xmlns:p14="http://schemas.microsoft.com/office/powerpoint/2010/main" val="399599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ulo 1"/>
          <p:cNvSpPr txBox="1">
            <a:spLocks/>
          </p:cNvSpPr>
          <p:nvPr/>
        </p:nvSpPr>
        <p:spPr>
          <a:xfrm>
            <a:off x="119920" y="217893"/>
            <a:ext cx="8916575"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Topographical impacts on dust transport</a:t>
            </a:r>
            <a:endParaRPr lang="en-US" altLang="ca-ES" sz="3500" b="1" dirty="0"/>
          </a:p>
        </p:txBody>
      </p:sp>
      <p:sp>
        <p:nvSpPr>
          <p:cNvPr id="6" name="TextBox 5"/>
          <p:cNvSpPr txBox="1"/>
          <p:nvPr/>
        </p:nvSpPr>
        <p:spPr>
          <a:xfrm>
            <a:off x="4510223" y="3109301"/>
            <a:ext cx="1447800" cy="307777"/>
          </a:xfrm>
          <a:prstGeom prst="rect">
            <a:avLst/>
          </a:prstGeom>
          <a:noFill/>
        </p:spPr>
        <p:txBody>
          <a:bodyPr wrap="square" rtlCol="0">
            <a:spAutoFit/>
          </a:bodyPr>
          <a:lstStyle/>
          <a:p>
            <a:pPr algn="r"/>
            <a:r>
              <a:rPr lang="en-US" sz="1400" b="1" dirty="0" smtClean="0">
                <a:solidFill>
                  <a:schemeClr val="bg1"/>
                </a:solidFill>
                <a:latin typeface="Arial Black" panose="020B0A04020102020204" pitchFamily="34" charset="0"/>
                <a:cs typeface="Arial" panose="020B0604020202020204" pitchFamily="34" charset="0"/>
              </a:rPr>
              <a:t>33km</a:t>
            </a:r>
            <a:endParaRPr lang="en-US" sz="1400" b="1" dirty="0">
              <a:solidFill>
                <a:schemeClr val="bg1"/>
              </a:solidFill>
              <a:latin typeface="Arial Black" panose="020B0A04020102020204" pitchFamily="34" charset="0"/>
              <a:cs typeface="Arial" panose="020B0604020202020204" pitchFamily="34" charset="0"/>
            </a:endParaRPr>
          </a:p>
        </p:txBody>
      </p:sp>
      <p:sp>
        <p:nvSpPr>
          <p:cNvPr id="8" name="TextBox 7"/>
          <p:cNvSpPr txBox="1"/>
          <p:nvPr/>
        </p:nvSpPr>
        <p:spPr>
          <a:xfrm>
            <a:off x="6652593" y="3109301"/>
            <a:ext cx="1447800" cy="307777"/>
          </a:xfrm>
          <a:prstGeom prst="rect">
            <a:avLst/>
          </a:prstGeom>
          <a:noFill/>
        </p:spPr>
        <p:txBody>
          <a:bodyPr wrap="square" rtlCol="0">
            <a:spAutoFit/>
          </a:bodyPr>
          <a:lstStyle/>
          <a:p>
            <a:pPr algn="r"/>
            <a:r>
              <a:rPr lang="en-US" sz="1400" b="1" dirty="0" smtClean="0">
                <a:solidFill>
                  <a:schemeClr val="bg1"/>
                </a:solidFill>
                <a:latin typeface="Arial Black" panose="020B0A04020102020204" pitchFamily="34" charset="0"/>
                <a:cs typeface="Arial" panose="020B0604020202020204" pitchFamily="34" charset="0"/>
              </a:rPr>
              <a:t>3km</a:t>
            </a:r>
            <a:endParaRPr lang="en-US" sz="1400" b="1" dirty="0">
              <a:solidFill>
                <a:schemeClr val="bg1"/>
              </a:solidFill>
              <a:latin typeface="Arial Black" panose="020B0A04020102020204" pitchFamily="34" charset="0"/>
              <a:cs typeface="Arial" panose="020B0604020202020204" pitchFamily="34" charset="0"/>
            </a:endParaRPr>
          </a:p>
        </p:txBody>
      </p:sp>
      <p:sp>
        <p:nvSpPr>
          <p:cNvPr id="12" name="Rectangle 11"/>
          <p:cNvSpPr/>
          <p:nvPr/>
        </p:nvSpPr>
        <p:spPr>
          <a:xfrm>
            <a:off x="378039" y="4746300"/>
            <a:ext cx="8658455" cy="1569660"/>
          </a:xfrm>
          <a:prstGeom prst="rect">
            <a:avLst/>
          </a:prstGeom>
          <a:solidFill>
            <a:schemeClr val="bg1"/>
          </a:solidFill>
        </p:spPr>
        <p:txBody>
          <a:bodyPr wrap="square">
            <a:spAutoFit/>
          </a:bodyPr>
          <a:lstStyle/>
          <a:p>
            <a:r>
              <a:rPr lang="en-US" sz="1600" dirty="0" smtClean="0">
                <a:latin typeface="Calibri" panose="020F0502020204030204" pitchFamily="34" charset="0"/>
              </a:rPr>
              <a:t>Two </a:t>
            </a:r>
            <a:r>
              <a:rPr lang="en-US" sz="1600" dirty="0">
                <a:latin typeface="Calibri" panose="020F0502020204030204" pitchFamily="34" charset="0"/>
              </a:rPr>
              <a:t>simulations using the </a:t>
            </a:r>
            <a:r>
              <a:rPr lang="en-US" sz="1600" b="1" dirty="0">
                <a:latin typeface="Calibri" panose="020F0502020204030204" pitchFamily="34" charset="0"/>
              </a:rPr>
              <a:t>NMMB/BSC-Dust</a:t>
            </a:r>
            <a:r>
              <a:rPr lang="en-US" sz="1600" dirty="0">
                <a:latin typeface="Calibri" panose="020F0502020204030204" pitchFamily="34" charset="0"/>
              </a:rPr>
              <a:t> </a:t>
            </a:r>
            <a:r>
              <a:rPr lang="en-US" sz="1600" dirty="0" smtClean="0">
                <a:latin typeface="Calibri" panose="020F0502020204030204" pitchFamily="34" charset="0"/>
              </a:rPr>
              <a:t>model (the mineral dust module of the NMMB-MONARCH model) demonstrates </a:t>
            </a:r>
            <a:r>
              <a:rPr lang="en-US" sz="1600" dirty="0">
                <a:latin typeface="Calibri" panose="020F0502020204030204" pitchFamily="34" charset="0"/>
              </a:rPr>
              <a:t>results demonstrate how the dust prediction in the vicinity of complex terrains improves using high-horizontal resolution </a:t>
            </a:r>
            <a:r>
              <a:rPr lang="en-US" sz="1600" dirty="0" smtClean="0">
                <a:latin typeface="Calibri" panose="020F0502020204030204" pitchFamily="34" charset="0"/>
              </a:rPr>
              <a:t>simulations.</a:t>
            </a:r>
          </a:p>
          <a:p>
            <a:endParaRPr lang="en-US" sz="1600" dirty="0">
              <a:latin typeface="Calibri" panose="020F0502020204030204" pitchFamily="34" charset="0"/>
            </a:endParaRPr>
          </a:p>
          <a:p>
            <a:r>
              <a:rPr lang="en-US" sz="1600" i="1" dirty="0" smtClean="0"/>
              <a:t>Model configuration:  LR (0.33º, ~33km), HR (0.03º</a:t>
            </a:r>
            <a:r>
              <a:rPr lang="en-US" sz="1600" i="1" dirty="0"/>
              <a:t>, ~</a:t>
            </a:r>
            <a:r>
              <a:rPr lang="en-US" sz="1600" i="1" dirty="0" smtClean="0"/>
              <a:t>3km),  40 levels, FNL as </a:t>
            </a:r>
            <a:r>
              <a:rPr lang="en-US" sz="1600" i="1" dirty="0" err="1" smtClean="0"/>
              <a:t>meteo</a:t>
            </a:r>
            <a:r>
              <a:rPr lang="en-US" sz="1600" i="1" dirty="0" smtClean="0"/>
              <a:t>. Initial conditions </a:t>
            </a:r>
          </a:p>
          <a:p>
            <a:r>
              <a:rPr lang="en-US" sz="1600" i="1" dirty="0" smtClean="0"/>
              <a:t>Forecast time: </a:t>
            </a:r>
            <a:r>
              <a:rPr lang="es-ES" sz="1600" i="1" dirty="0"/>
              <a:t>10 – 21 </a:t>
            </a:r>
            <a:r>
              <a:rPr lang="es-ES" sz="1600" i="1" dirty="0" err="1"/>
              <a:t>March</a:t>
            </a:r>
            <a:r>
              <a:rPr lang="es-ES" sz="1600" i="1" dirty="0"/>
              <a:t> </a:t>
            </a:r>
            <a:r>
              <a:rPr lang="es-ES" sz="1600" i="1" dirty="0" smtClean="0"/>
              <a:t>2012</a:t>
            </a:r>
            <a:endParaRPr lang="en-US" sz="1600" i="1" dirty="0"/>
          </a:p>
        </p:txBody>
      </p:sp>
      <p:sp>
        <p:nvSpPr>
          <p:cNvPr id="26" name="9 Rectángulo"/>
          <p:cNvSpPr/>
          <p:nvPr/>
        </p:nvSpPr>
        <p:spPr>
          <a:xfrm>
            <a:off x="5583299" y="6534580"/>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(Basart et al., Aeolian </a:t>
            </a:r>
            <a:r>
              <a:rPr lang="es-ES_tradnl" sz="1200" i="1" dirty="0" err="1" smtClean="0">
                <a:solidFill>
                  <a:srgbClr val="000000"/>
                </a:solidFill>
                <a:latin typeface="Calibri" panose="020F0502020204030204" pitchFamily="34" charset="0"/>
              </a:rPr>
              <a:t>Research</a:t>
            </a:r>
            <a:r>
              <a:rPr lang="es-ES_tradnl" sz="1200" i="1" dirty="0" smtClean="0">
                <a:solidFill>
                  <a:srgbClr val="000000"/>
                </a:solidFill>
                <a:latin typeface="Calibri" panose="020F0502020204030204" pitchFamily="34" charset="0"/>
              </a:rPr>
              <a:t>, 2016)</a:t>
            </a:r>
            <a:endParaRPr lang="es-ES_tradnl" sz="1200" i="1" dirty="0">
              <a:solidFill>
                <a:srgbClr val="000000"/>
              </a:solidFill>
              <a:latin typeface="Calibri" panose="020F0502020204030204" pitchFamily="34" charset="0"/>
            </a:endParaRPr>
          </a:p>
        </p:txBody>
      </p:sp>
      <p:sp>
        <p:nvSpPr>
          <p:cNvPr id="2" name="Slide Number Placeholder 1"/>
          <p:cNvSpPr>
            <a:spLocks noGrp="1"/>
          </p:cNvSpPr>
          <p:nvPr>
            <p:ph type="sldNum" sz="quarter" idx="4"/>
          </p:nvPr>
        </p:nvSpPr>
        <p:spPr/>
        <p:txBody>
          <a:bodyPr/>
          <a:lstStyle/>
          <a:p>
            <a:fld id="{4A490C5D-AEA8-4823-B9B3-806910A0ECF7}" type="slidenum">
              <a:rPr lang="es-ES" smtClean="0"/>
              <a:pPr/>
              <a:t>5</a:t>
            </a:fld>
            <a:endParaRPr lang="es-ES" dirty="0"/>
          </a:p>
        </p:txBody>
      </p:sp>
      <p:pic>
        <p:nvPicPr>
          <p:cNvPr id="7" name="Imagen 6"/>
          <p:cNvPicPr>
            <a:picLocks noChangeAspect="1"/>
          </p:cNvPicPr>
          <p:nvPr/>
        </p:nvPicPr>
        <p:blipFill>
          <a:blip r:embed="rId4"/>
          <a:stretch>
            <a:fillRect/>
          </a:stretch>
        </p:blipFill>
        <p:spPr>
          <a:xfrm>
            <a:off x="-613397" y="861654"/>
            <a:ext cx="10247240" cy="3884646"/>
          </a:xfrm>
          <a:prstGeom prst="rect">
            <a:avLst/>
          </a:prstGeom>
        </p:spPr>
      </p:pic>
      <p:sp>
        <p:nvSpPr>
          <p:cNvPr id="4" name="Rectángulo 3"/>
          <p:cNvSpPr/>
          <p:nvPr/>
        </p:nvSpPr>
        <p:spPr>
          <a:xfrm>
            <a:off x="1376183" y="3578198"/>
            <a:ext cx="6268080" cy="2031325"/>
          </a:xfrm>
          <a:prstGeom prst="rect">
            <a:avLst/>
          </a:prstGeom>
          <a:solidFill>
            <a:schemeClr val="bg1">
              <a:lumMod val="85000"/>
            </a:schemeClr>
          </a:solidFill>
        </p:spPr>
        <p:txBody>
          <a:bodyPr wrap="square">
            <a:spAutoFit/>
          </a:bodyPr>
          <a:lstStyle/>
          <a:p>
            <a:endParaRPr lang="es-ES" dirty="0" smtClean="0">
              <a:latin typeface="Calibri" panose="020F0502020204030204" pitchFamily="34" charset="0"/>
            </a:endParaRPr>
          </a:p>
          <a:p>
            <a:r>
              <a:rPr lang="es-ES" dirty="0">
                <a:latin typeface="Calibri" panose="020F0502020204030204" pitchFamily="34" charset="0"/>
              </a:rPr>
              <a:t>TIP: </a:t>
            </a:r>
            <a:r>
              <a:rPr lang="es-ES" dirty="0" err="1">
                <a:latin typeface="Calibri" panose="020F0502020204030204" pitchFamily="34" charset="0"/>
              </a:rPr>
              <a:t>Choose</a:t>
            </a:r>
            <a:r>
              <a:rPr lang="es-ES" dirty="0">
                <a:latin typeface="Calibri" panose="020F0502020204030204" pitchFamily="34" charset="0"/>
              </a:rPr>
              <a:t> </a:t>
            </a:r>
            <a:r>
              <a:rPr lang="es-ES" dirty="0" err="1">
                <a:latin typeface="Calibri" panose="020F0502020204030204" pitchFamily="34" charset="0"/>
              </a:rPr>
              <a:t>domain</a:t>
            </a:r>
            <a:r>
              <a:rPr lang="es-ES" dirty="0">
                <a:latin typeface="Calibri" panose="020F0502020204030204" pitchFamily="34" charset="0"/>
              </a:rPr>
              <a:t>, </a:t>
            </a:r>
            <a:r>
              <a:rPr lang="es-ES" dirty="0" err="1">
                <a:latin typeface="Calibri" panose="020F0502020204030204" pitchFamily="34" charset="0"/>
              </a:rPr>
              <a:t>resolution</a:t>
            </a:r>
            <a:r>
              <a:rPr lang="es-ES" dirty="0">
                <a:latin typeface="Calibri" panose="020F0502020204030204" pitchFamily="34" charset="0"/>
              </a:rPr>
              <a:t> and output </a:t>
            </a:r>
            <a:r>
              <a:rPr lang="es-ES" dirty="0" err="1">
                <a:latin typeface="Calibri" panose="020F0502020204030204" pitchFamily="34" charset="0"/>
              </a:rPr>
              <a:t>frequency</a:t>
            </a:r>
            <a:r>
              <a:rPr lang="es-ES" dirty="0">
                <a:latin typeface="Calibri" panose="020F0502020204030204" pitchFamily="34" charset="0"/>
              </a:rPr>
              <a:t> </a:t>
            </a:r>
            <a:r>
              <a:rPr lang="es-ES" dirty="0" err="1">
                <a:latin typeface="Calibri" panose="020F0502020204030204" pitchFamily="34" charset="0"/>
              </a:rPr>
              <a:t>wisely</a:t>
            </a:r>
            <a:r>
              <a:rPr lang="es-ES" dirty="0" smtClean="0">
                <a:latin typeface="Calibri" panose="020F0502020204030204" pitchFamily="34" charset="0"/>
              </a:rPr>
              <a:t>!</a:t>
            </a:r>
          </a:p>
          <a:p>
            <a:endParaRPr lang="es-ES" dirty="0">
              <a:latin typeface="Calibri" panose="020F0502020204030204" pitchFamily="34" charset="0"/>
            </a:endParaRPr>
          </a:p>
          <a:p>
            <a:r>
              <a:rPr lang="es-ES" i="1" dirty="0" err="1" smtClean="0">
                <a:latin typeface="Calibri" panose="020F0502020204030204" pitchFamily="34" charset="0"/>
              </a:rPr>
              <a:t>Increase</a:t>
            </a:r>
            <a:r>
              <a:rPr lang="es-ES" i="1" dirty="0" smtClean="0">
                <a:latin typeface="Calibri" panose="020F0502020204030204" pitchFamily="34" charset="0"/>
              </a:rPr>
              <a:t> 2X horizontal </a:t>
            </a:r>
            <a:r>
              <a:rPr lang="es-ES" i="1" dirty="0" err="1" smtClean="0">
                <a:latin typeface="Calibri" panose="020F0502020204030204" pitchFamily="34" charset="0"/>
              </a:rPr>
              <a:t>resolution</a:t>
            </a:r>
            <a:r>
              <a:rPr lang="es-ES" i="1" dirty="0" smtClean="0">
                <a:latin typeface="Calibri" panose="020F0502020204030204" pitchFamily="34" charset="0"/>
              </a:rPr>
              <a:t>, </a:t>
            </a:r>
            <a:r>
              <a:rPr lang="es-ES" i="1" dirty="0" err="1" smtClean="0">
                <a:latin typeface="Calibri" panose="020F0502020204030204" pitchFamily="34" charset="0"/>
              </a:rPr>
              <a:t>computing</a:t>
            </a:r>
            <a:r>
              <a:rPr lang="es-ES" i="1" dirty="0" smtClean="0">
                <a:latin typeface="Calibri" panose="020F0502020204030204" pitchFamily="34" charset="0"/>
              </a:rPr>
              <a:t> time </a:t>
            </a:r>
            <a:r>
              <a:rPr lang="es-ES" i="1" dirty="0" err="1" smtClean="0">
                <a:latin typeface="Calibri" panose="020F0502020204030204" pitchFamily="34" charset="0"/>
              </a:rPr>
              <a:t>increases</a:t>
            </a:r>
            <a:r>
              <a:rPr lang="es-ES" i="1" dirty="0" smtClean="0">
                <a:latin typeface="Calibri" panose="020F0502020204030204" pitchFamily="34" charset="0"/>
              </a:rPr>
              <a:t> 8X (</a:t>
            </a:r>
            <a:r>
              <a:rPr lang="es-ES" i="1" dirty="0" err="1" smtClean="0">
                <a:latin typeface="Calibri" panose="020F0502020204030204" pitchFamily="34" charset="0"/>
              </a:rPr>
              <a:t>on</a:t>
            </a:r>
            <a:r>
              <a:rPr lang="es-ES" i="1" dirty="0" smtClean="0">
                <a:latin typeface="Calibri" panose="020F0502020204030204" pitchFamily="34" charset="0"/>
              </a:rPr>
              <a:t> </a:t>
            </a:r>
            <a:r>
              <a:rPr lang="es-ES" i="1" dirty="0" err="1" smtClean="0">
                <a:latin typeface="Calibri" panose="020F0502020204030204" pitchFamily="34" charset="0"/>
              </a:rPr>
              <a:t>the</a:t>
            </a:r>
            <a:r>
              <a:rPr lang="es-ES" i="1" dirty="0" smtClean="0">
                <a:latin typeface="Calibri" panose="020F0502020204030204" pitchFamily="34" charset="0"/>
              </a:rPr>
              <a:t> </a:t>
            </a:r>
            <a:r>
              <a:rPr lang="es-ES" i="1" dirty="0" err="1" smtClean="0">
                <a:latin typeface="Calibri" panose="020F0502020204030204" pitchFamily="34" charset="0"/>
              </a:rPr>
              <a:t>same</a:t>
            </a:r>
            <a:r>
              <a:rPr lang="es-ES" i="1" dirty="0" smtClean="0">
                <a:latin typeface="Calibri" panose="020F0502020204030204" pitchFamily="34" charset="0"/>
              </a:rPr>
              <a:t> </a:t>
            </a:r>
            <a:r>
              <a:rPr lang="es-ES" i="1" dirty="0" err="1" smtClean="0">
                <a:latin typeface="Calibri" panose="020F0502020204030204" pitchFamily="34" charset="0"/>
              </a:rPr>
              <a:t>number</a:t>
            </a:r>
            <a:r>
              <a:rPr lang="es-ES" i="1" dirty="0" smtClean="0">
                <a:latin typeface="Calibri" panose="020F0502020204030204" pitchFamily="34" charset="0"/>
              </a:rPr>
              <a:t> of </a:t>
            </a:r>
            <a:r>
              <a:rPr lang="es-ES" i="1" dirty="0" err="1" smtClean="0">
                <a:latin typeface="Calibri" panose="020F0502020204030204" pitchFamily="34" charset="0"/>
              </a:rPr>
              <a:t>processors</a:t>
            </a:r>
            <a:r>
              <a:rPr lang="es-ES" i="1" dirty="0" smtClean="0">
                <a:latin typeface="Calibri" panose="020F0502020204030204" pitchFamily="34" charset="0"/>
              </a:rPr>
              <a:t>). </a:t>
            </a:r>
          </a:p>
          <a:p>
            <a:r>
              <a:rPr lang="es-ES" i="1" dirty="0">
                <a:latin typeface="Calibri" panose="020F0502020204030204" pitchFamily="34" charset="0"/>
                <a:sym typeface="Symbol" panose="05050102010706020507" pitchFamily="18" charset="2"/>
              </a:rPr>
              <a:t>	</a:t>
            </a:r>
            <a:r>
              <a:rPr lang="es-ES" i="1" dirty="0" smtClean="0">
                <a:latin typeface="Calibri" panose="020F0502020204030204" pitchFamily="34" charset="0"/>
                <a:sym typeface="Symbol" panose="05050102010706020507" pitchFamily="18" charset="2"/>
              </a:rPr>
              <a:t> </a:t>
            </a:r>
            <a:r>
              <a:rPr lang="es-ES" i="1" dirty="0" err="1" smtClean="0">
                <a:latin typeface="Calibri" panose="020F0502020204030204" pitchFamily="34" charset="0"/>
              </a:rPr>
              <a:t>Double</a:t>
            </a:r>
            <a:r>
              <a:rPr lang="es-ES" i="1" dirty="0" smtClean="0">
                <a:latin typeface="Calibri" panose="020F0502020204030204" pitchFamily="34" charset="0"/>
              </a:rPr>
              <a:t> </a:t>
            </a:r>
            <a:r>
              <a:rPr lang="es-ES" i="1" dirty="0" err="1" smtClean="0">
                <a:latin typeface="Calibri" panose="020F0502020204030204" pitchFamily="34" charset="0"/>
              </a:rPr>
              <a:t>the</a:t>
            </a:r>
            <a:r>
              <a:rPr lang="es-ES" i="1" dirty="0" smtClean="0">
                <a:latin typeface="Calibri" panose="020F0502020204030204" pitchFamily="34" charset="0"/>
              </a:rPr>
              <a:t> </a:t>
            </a:r>
            <a:r>
              <a:rPr lang="es-ES" i="1" dirty="0" err="1" smtClean="0">
                <a:latin typeface="Calibri" panose="020F0502020204030204" pitchFamily="34" charset="0"/>
              </a:rPr>
              <a:t>number</a:t>
            </a:r>
            <a:r>
              <a:rPr lang="es-ES" i="1" dirty="0" smtClean="0">
                <a:latin typeface="Calibri" panose="020F0502020204030204" pitchFamily="34" charset="0"/>
              </a:rPr>
              <a:t> of vertical </a:t>
            </a:r>
            <a:r>
              <a:rPr lang="es-ES" i="1" dirty="0" err="1" smtClean="0">
                <a:latin typeface="Calibri" panose="020F0502020204030204" pitchFamily="34" charset="0"/>
              </a:rPr>
              <a:t>levels</a:t>
            </a:r>
            <a:r>
              <a:rPr lang="es-ES" i="1" dirty="0" smtClean="0">
                <a:latin typeface="Calibri" panose="020F0502020204030204" pitchFamily="34" charset="0"/>
              </a:rPr>
              <a:t> </a:t>
            </a:r>
            <a:r>
              <a:rPr lang="es-ES" i="1" dirty="0" err="1" smtClean="0">
                <a:latin typeface="Calibri" panose="020F0502020204030204" pitchFamily="34" charset="0"/>
              </a:rPr>
              <a:t>is</a:t>
            </a:r>
            <a:r>
              <a:rPr lang="es-ES" i="1" dirty="0" smtClean="0">
                <a:latin typeface="Calibri" panose="020F0502020204030204" pitchFamily="34" charset="0"/>
              </a:rPr>
              <a:t> </a:t>
            </a:r>
            <a:r>
              <a:rPr lang="es-ES" i="1" dirty="0" err="1" smtClean="0">
                <a:latin typeface="Calibri" panose="020F0502020204030204" pitchFamily="34" charset="0"/>
              </a:rPr>
              <a:t>additional</a:t>
            </a:r>
            <a:r>
              <a:rPr lang="es-ES" i="1" dirty="0" smtClean="0">
                <a:latin typeface="Calibri" panose="020F0502020204030204" pitchFamily="34" charset="0"/>
              </a:rPr>
              <a:t> 2X.</a:t>
            </a:r>
          </a:p>
          <a:p>
            <a:endParaRPr lang="es-ES" dirty="0"/>
          </a:p>
        </p:txBody>
      </p:sp>
    </p:spTree>
    <p:extLst>
      <p:ext uri="{BB962C8B-B14F-4D97-AF65-F5344CB8AC3E}">
        <p14:creationId xmlns:p14="http://schemas.microsoft.com/office/powerpoint/2010/main" val="144411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ítulo 1"/>
          <p:cNvSpPr txBox="1">
            <a:spLocks/>
          </p:cNvSpPr>
          <p:nvPr/>
        </p:nvSpPr>
        <p:spPr>
          <a:xfrm>
            <a:off x="119921" y="217893"/>
            <a:ext cx="890415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Topographical impacts on transport</a:t>
            </a:r>
          </a:p>
          <a:p>
            <a:pPr algn="ctr"/>
            <a:r>
              <a:rPr lang="en-US" altLang="ca-ES" sz="3500" b="1" dirty="0" smtClean="0"/>
              <a:t>Dust event on March 2012</a:t>
            </a:r>
            <a:endParaRPr lang="en-US" altLang="ca-ES" sz="3500" b="1" dirty="0"/>
          </a:p>
        </p:txBody>
      </p:sp>
      <p:pic>
        <p:nvPicPr>
          <p:cNvPr id="2" name="Imagen 1"/>
          <p:cNvPicPr>
            <a:picLocks noChangeAspect="1"/>
          </p:cNvPicPr>
          <p:nvPr/>
        </p:nvPicPr>
        <p:blipFill>
          <a:blip r:embed="rId4"/>
          <a:stretch>
            <a:fillRect/>
          </a:stretch>
        </p:blipFill>
        <p:spPr>
          <a:xfrm>
            <a:off x="598499" y="1375074"/>
            <a:ext cx="8187035" cy="5129707"/>
          </a:xfrm>
          <a:prstGeom prst="rect">
            <a:avLst/>
          </a:prstGeom>
        </p:spPr>
      </p:pic>
      <p:sp>
        <p:nvSpPr>
          <p:cNvPr id="19" name="9 Rectángulo"/>
          <p:cNvSpPr/>
          <p:nvPr/>
        </p:nvSpPr>
        <p:spPr>
          <a:xfrm>
            <a:off x="5560538" y="6504781"/>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(Basart et al., Aeolian </a:t>
            </a:r>
            <a:r>
              <a:rPr lang="es-ES_tradnl" sz="1200" i="1" dirty="0" err="1" smtClean="0">
                <a:solidFill>
                  <a:srgbClr val="000000"/>
                </a:solidFill>
                <a:latin typeface="Calibri" panose="020F0502020204030204" pitchFamily="34" charset="0"/>
              </a:rPr>
              <a:t>Research</a:t>
            </a:r>
            <a:r>
              <a:rPr lang="es-ES_tradnl" sz="1200" i="1" dirty="0" smtClean="0">
                <a:solidFill>
                  <a:srgbClr val="000000"/>
                </a:solidFill>
                <a:latin typeface="Calibri" panose="020F0502020204030204" pitchFamily="34" charset="0"/>
              </a:rPr>
              <a:t>, 2016)</a:t>
            </a:r>
            <a:endParaRPr lang="es-ES_tradnl" sz="12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9690592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19920" y="217893"/>
            <a:ext cx="8916575"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Topographical impacts on dust transport</a:t>
            </a:r>
            <a:endParaRPr lang="en-US" altLang="ca-ES" sz="3500" b="1" dirty="0"/>
          </a:p>
        </p:txBody>
      </p:sp>
      <p:sp>
        <p:nvSpPr>
          <p:cNvPr id="5" name="TextBox 4"/>
          <p:cNvSpPr txBox="1"/>
          <p:nvPr/>
        </p:nvSpPr>
        <p:spPr>
          <a:xfrm>
            <a:off x="2727386" y="924439"/>
            <a:ext cx="4256112" cy="369332"/>
          </a:xfrm>
          <a:prstGeom prst="rect">
            <a:avLst/>
          </a:prstGeom>
          <a:noFill/>
        </p:spPr>
        <p:txBody>
          <a:bodyPr wrap="square" rtlCol="0">
            <a:spAutoFit/>
          </a:bodyPr>
          <a:lstStyle/>
          <a:p>
            <a:pPr algn="ctr"/>
            <a:r>
              <a:rPr lang="en-US" b="1" dirty="0" smtClean="0">
                <a:solidFill>
                  <a:srgbClr val="000000"/>
                </a:solidFill>
                <a:latin typeface="Calibri" panose="020F0502020204030204" pitchFamily="34" charset="0"/>
              </a:rPr>
              <a:t>NMMB/BSC-Dust 19-March-2012 18UTC</a:t>
            </a:r>
          </a:p>
        </p:txBody>
      </p:sp>
      <p:sp>
        <p:nvSpPr>
          <p:cNvPr id="6" name="TextBox 5"/>
          <p:cNvSpPr txBox="1"/>
          <p:nvPr/>
        </p:nvSpPr>
        <p:spPr>
          <a:xfrm>
            <a:off x="2953640" y="3044545"/>
            <a:ext cx="1447800" cy="307777"/>
          </a:xfrm>
          <a:prstGeom prst="rect">
            <a:avLst/>
          </a:prstGeom>
          <a:noFill/>
        </p:spPr>
        <p:txBody>
          <a:bodyPr wrap="square" rtlCol="0">
            <a:spAutoFit/>
          </a:bodyPr>
          <a:lstStyle/>
          <a:p>
            <a:pPr algn="r"/>
            <a:r>
              <a:rPr lang="en-US" sz="1400" b="1" dirty="0" smtClean="0">
                <a:solidFill>
                  <a:schemeClr val="bg1"/>
                </a:solidFill>
                <a:latin typeface="Arial Black" panose="020B0A04020102020204" pitchFamily="34" charset="0"/>
                <a:cs typeface="Arial" panose="020B0604020202020204" pitchFamily="34" charset="0"/>
              </a:rPr>
              <a:t>33km</a:t>
            </a:r>
            <a:endParaRPr lang="en-US" sz="1400" b="1" dirty="0">
              <a:solidFill>
                <a:schemeClr val="bg1"/>
              </a:solidFill>
              <a:latin typeface="Arial Black" panose="020B0A04020102020204" pitchFamily="34" charset="0"/>
              <a:cs typeface="Arial" panose="020B0604020202020204" pitchFamily="34" charset="0"/>
            </a:endParaRPr>
          </a:p>
        </p:txBody>
      </p:sp>
      <p:sp>
        <p:nvSpPr>
          <p:cNvPr id="8" name="TextBox 7"/>
          <p:cNvSpPr txBox="1"/>
          <p:nvPr/>
        </p:nvSpPr>
        <p:spPr>
          <a:xfrm>
            <a:off x="5096010" y="3044545"/>
            <a:ext cx="1447800" cy="307777"/>
          </a:xfrm>
          <a:prstGeom prst="rect">
            <a:avLst/>
          </a:prstGeom>
          <a:noFill/>
        </p:spPr>
        <p:txBody>
          <a:bodyPr wrap="square" rtlCol="0">
            <a:spAutoFit/>
          </a:bodyPr>
          <a:lstStyle/>
          <a:p>
            <a:pPr algn="r"/>
            <a:r>
              <a:rPr lang="en-US" sz="1400" b="1" dirty="0" smtClean="0">
                <a:solidFill>
                  <a:schemeClr val="bg1"/>
                </a:solidFill>
                <a:latin typeface="Arial Black" panose="020B0A04020102020204" pitchFamily="34" charset="0"/>
                <a:cs typeface="Arial" panose="020B0604020202020204" pitchFamily="34" charset="0"/>
              </a:rPr>
              <a:t>3km</a:t>
            </a:r>
            <a:endParaRPr lang="en-US" sz="1400" b="1" dirty="0">
              <a:solidFill>
                <a:schemeClr val="bg1"/>
              </a:solidFill>
              <a:latin typeface="Arial Black" panose="020B0A04020102020204" pitchFamily="34" charset="0"/>
              <a:cs typeface="Arial" panose="020B0604020202020204" pitchFamily="34" charset="0"/>
            </a:endParaRPr>
          </a:p>
        </p:txBody>
      </p:sp>
      <p:sp>
        <p:nvSpPr>
          <p:cNvPr id="2" name="Slide Number Placeholder 1"/>
          <p:cNvSpPr>
            <a:spLocks noGrp="1"/>
          </p:cNvSpPr>
          <p:nvPr>
            <p:ph type="sldNum" sz="quarter" idx="4"/>
          </p:nvPr>
        </p:nvSpPr>
        <p:spPr/>
        <p:txBody>
          <a:bodyPr/>
          <a:lstStyle/>
          <a:p>
            <a:fld id="{4A490C5D-AEA8-4823-B9B3-806910A0ECF7}" type="slidenum">
              <a:rPr lang="es-ES" smtClean="0"/>
              <a:pPr/>
              <a:t>7</a:t>
            </a:fld>
            <a:endParaRPr lang="es-ES" dirty="0"/>
          </a:p>
        </p:txBody>
      </p:sp>
      <p:pic>
        <p:nvPicPr>
          <p:cNvPr id="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9 Rectángulo"/>
          <p:cNvSpPr/>
          <p:nvPr/>
        </p:nvSpPr>
        <p:spPr>
          <a:xfrm>
            <a:off x="5362103" y="6485135"/>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(Basart et al., Aeolian </a:t>
            </a:r>
            <a:r>
              <a:rPr lang="es-ES_tradnl" sz="1200" i="1" dirty="0" err="1" smtClean="0">
                <a:solidFill>
                  <a:srgbClr val="000000"/>
                </a:solidFill>
                <a:latin typeface="Calibri" panose="020F0502020204030204" pitchFamily="34" charset="0"/>
              </a:rPr>
              <a:t>Research</a:t>
            </a:r>
            <a:r>
              <a:rPr lang="es-ES_tradnl" sz="1200" i="1" dirty="0" smtClean="0">
                <a:solidFill>
                  <a:srgbClr val="000000"/>
                </a:solidFill>
                <a:latin typeface="Calibri" panose="020F0502020204030204" pitchFamily="34" charset="0"/>
              </a:rPr>
              <a:t>, 2016)</a:t>
            </a:r>
            <a:endParaRPr lang="es-ES_tradnl" sz="1200" i="1" dirty="0">
              <a:solidFill>
                <a:srgbClr val="000000"/>
              </a:solidFill>
              <a:latin typeface="Calibri" panose="020F0502020204030204" pitchFamily="34" charset="0"/>
            </a:endParaRPr>
          </a:p>
        </p:txBody>
      </p:sp>
      <p:pic>
        <p:nvPicPr>
          <p:cNvPr id="31" name="Imagen 30"/>
          <p:cNvPicPr>
            <a:picLocks noChangeAspect="1"/>
          </p:cNvPicPr>
          <p:nvPr/>
        </p:nvPicPr>
        <p:blipFill rotWithShape="1">
          <a:blip r:embed="rId4"/>
          <a:srcRect r="-456" b="47097"/>
          <a:stretch/>
        </p:blipFill>
        <p:spPr>
          <a:xfrm>
            <a:off x="-457713" y="1293771"/>
            <a:ext cx="10120985" cy="2555260"/>
          </a:xfrm>
          <a:prstGeom prst="rect">
            <a:avLst/>
          </a:prstGeom>
        </p:spPr>
      </p:pic>
      <p:pic>
        <p:nvPicPr>
          <p:cNvPr id="32" name="Imagen 31"/>
          <p:cNvPicPr>
            <a:picLocks noChangeAspect="1"/>
          </p:cNvPicPr>
          <p:nvPr/>
        </p:nvPicPr>
        <p:blipFill rotWithShape="1">
          <a:blip r:embed="rId4"/>
          <a:srcRect t="52116"/>
          <a:stretch/>
        </p:blipFill>
        <p:spPr>
          <a:xfrm>
            <a:off x="-75074" y="3817312"/>
            <a:ext cx="9355709" cy="2147718"/>
          </a:xfrm>
          <a:prstGeom prst="rect">
            <a:avLst/>
          </a:prstGeom>
        </p:spPr>
      </p:pic>
      <p:cxnSp>
        <p:nvCxnSpPr>
          <p:cNvPr id="7" name="Conector recto 6"/>
          <p:cNvCxnSpPr/>
          <p:nvPr/>
        </p:nvCxnSpPr>
        <p:spPr>
          <a:xfrm>
            <a:off x="4701092" y="2307550"/>
            <a:ext cx="3098202" cy="161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1032734" y="2257422"/>
            <a:ext cx="3162748" cy="296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upo 10"/>
          <p:cNvGrpSpPr/>
          <p:nvPr/>
        </p:nvGrpSpPr>
        <p:grpSpPr>
          <a:xfrm>
            <a:off x="2953640" y="3874601"/>
            <a:ext cx="3208612" cy="2602277"/>
            <a:chOff x="3448770" y="3660737"/>
            <a:chExt cx="3572743" cy="2844044"/>
          </a:xfrm>
        </p:grpSpPr>
        <p:pic>
          <p:nvPicPr>
            <p:cNvPr id="9" name="Imagen 8"/>
            <p:cNvPicPr>
              <a:picLocks noChangeAspect="1"/>
            </p:cNvPicPr>
            <p:nvPr/>
          </p:nvPicPr>
          <p:blipFill>
            <a:blip r:embed="rId5"/>
            <a:stretch>
              <a:fillRect/>
            </a:stretch>
          </p:blipFill>
          <p:spPr>
            <a:xfrm>
              <a:off x="3448770" y="3660737"/>
              <a:ext cx="3572743" cy="2844044"/>
            </a:xfrm>
            <a:prstGeom prst="rect">
              <a:avLst/>
            </a:prstGeom>
          </p:spPr>
        </p:pic>
        <p:sp>
          <p:nvSpPr>
            <p:cNvPr id="10" name="CuadroTexto 9"/>
            <p:cNvSpPr txBox="1"/>
            <p:nvPr/>
          </p:nvSpPr>
          <p:spPr>
            <a:xfrm>
              <a:off x="3588944" y="3863813"/>
              <a:ext cx="3394554" cy="369332"/>
            </a:xfrm>
            <a:prstGeom prst="rect">
              <a:avLst/>
            </a:prstGeom>
            <a:noFill/>
          </p:spPr>
          <p:txBody>
            <a:bodyPr wrap="square" rtlCol="0">
              <a:spAutoFit/>
            </a:bodyPr>
            <a:lstStyle/>
            <a:p>
              <a:r>
                <a:rPr lang="es-ES" b="1" dirty="0" smtClean="0">
                  <a:solidFill>
                    <a:schemeClr val="bg1"/>
                  </a:solidFill>
                </a:rPr>
                <a:t>MSG RGB 19-March at 12 UTC</a:t>
              </a:r>
              <a:endParaRPr lang="es-ES" b="1" dirty="0">
                <a:solidFill>
                  <a:schemeClr val="bg1"/>
                </a:solidFill>
              </a:endParaRPr>
            </a:p>
          </p:txBody>
        </p:sp>
      </p:grpSp>
    </p:spTree>
    <p:extLst>
      <p:ext uri="{BB962C8B-B14F-4D97-AF65-F5344CB8AC3E}">
        <p14:creationId xmlns:p14="http://schemas.microsoft.com/office/powerpoint/2010/main" val="172608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19920" y="217893"/>
            <a:ext cx="8916575"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Topographical </a:t>
            </a:r>
            <a:r>
              <a:rPr lang="en-US" altLang="ca-ES" sz="3500" b="1" dirty="0" smtClean="0"/>
              <a:t>impacts on dust transport</a:t>
            </a:r>
            <a:endParaRPr lang="en-US" altLang="ca-ES" sz="3500" b="1" dirty="0"/>
          </a:p>
        </p:txBody>
      </p:sp>
      <p:sp>
        <p:nvSpPr>
          <p:cNvPr id="5" name="TextBox 4"/>
          <p:cNvSpPr txBox="1"/>
          <p:nvPr/>
        </p:nvSpPr>
        <p:spPr>
          <a:xfrm>
            <a:off x="2345690" y="782346"/>
            <a:ext cx="4256112" cy="369332"/>
          </a:xfrm>
          <a:prstGeom prst="rect">
            <a:avLst/>
          </a:prstGeom>
          <a:noFill/>
        </p:spPr>
        <p:txBody>
          <a:bodyPr wrap="square" rtlCol="0">
            <a:spAutoFit/>
          </a:bodyPr>
          <a:lstStyle/>
          <a:p>
            <a:pPr algn="ctr"/>
            <a:r>
              <a:rPr lang="en-US" b="1" dirty="0" smtClean="0">
                <a:solidFill>
                  <a:srgbClr val="000000"/>
                </a:solidFill>
                <a:latin typeface="Calibri" panose="020F0502020204030204" pitchFamily="34" charset="0"/>
              </a:rPr>
              <a:t>NMMB/BSC-Dust 19-March-2012 21UTC</a:t>
            </a:r>
          </a:p>
        </p:txBody>
      </p:sp>
      <p:sp>
        <p:nvSpPr>
          <p:cNvPr id="2" name="Slide Number Placeholder 1"/>
          <p:cNvSpPr>
            <a:spLocks noGrp="1"/>
          </p:cNvSpPr>
          <p:nvPr>
            <p:ph type="sldNum" sz="quarter" idx="4"/>
          </p:nvPr>
        </p:nvSpPr>
        <p:spPr/>
        <p:txBody>
          <a:bodyPr/>
          <a:lstStyle/>
          <a:p>
            <a:fld id="{4A490C5D-AEA8-4823-B9B3-806910A0ECF7}" type="slidenum">
              <a:rPr lang="es-ES" smtClean="0"/>
              <a:pPr/>
              <a:t>8</a:t>
            </a:fld>
            <a:endParaRPr lang="es-ES" dirty="0"/>
          </a:p>
        </p:txBody>
      </p:sp>
      <p:pic>
        <p:nvPicPr>
          <p:cNvPr id="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9 Rectángulo"/>
          <p:cNvSpPr/>
          <p:nvPr/>
        </p:nvSpPr>
        <p:spPr>
          <a:xfrm>
            <a:off x="5362103" y="6485135"/>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(Basart et al., Aeolian </a:t>
            </a:r>
            <a:r>
              <a:rPr lang="es-ES_tradnl" sz="1200" i="1" dirty="0" err="1" smtClean="0">
                <a:solidFill>
                  <a:srgbClr val="000000"/>
                </a:solidFill>
                <a:latin typeface="Calibri" panose="020F0502020204030204" pitchFamily="34" charset="0"/>
              </a:rPr>
              <a:t>Research</a:t>
            </a:r>
            <a:r>
              <a:rPr lang="es-ES_tradnl" sz="1200" i="1" dirty="0" smtClean="0">
                <a:solidFill>
                  <a:srgbClr val="000000"/>
                </a:solidFill>
                <a:latin typeface="Calibri" panose="020F0502020204030204" pitchFamily="34" charset="0"/>
              </a:rPr>
              <a:t>, 2016)</a:t>
            </a:r>
            <a:endParaRPr lang="es-ES_tradnl" sz="1200" i="1" dirty="0">
              <a:solidFill>
                <a:srgbClr val="000000"/>
              </a:solidFill>
              <a:latin typeface="Calibri" panose="020F0502020204030204" pitchFamily="34" charset="0"/>
            </a:endParaRPr>
          </a:p>
        </p:txBody>
      </p:sp>
      <p:pic>
        <p:nvPicPr>
          <p:cNvPr id="4" name="Imagen 3"/>
          <p:cNvPicPr>
            <a:picLocks noChangeAspect="1"/>
          </p:cNvPicPr>
          <p:nvPr/>
        </p:nvPicPr>
        <p:blipFill rotWithShape="1">
          <a:blip r:embed="rId4"/>
          <a:srcRect r="33772"/>
          <a:stretch/>
        </p:blipFill>
        <p:spPr>
          <a:xfrm>
            <a:off x="1853619" y="1183872"/>
            <a:ext cx="5240254" cy="5289312"/>
          </a:xfrm>
          <a:prstGeom prst="rect">
            <a:avLst/>
          </a:prstGeom>
        </p:spPr>
      </p:pic>
    </p:spTree>
    <p:extLst>
      <p:ext uri="{BB962C8B-B14F-4D97-AF65-F5344CB8AC3E}">
        <p14:creationId xmlns:p14="http://schemas.microsoft.com/office/powerpoint/2010/main" val="3400203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Topographical </a:t>
            </a:r>
            <a:r>
              <a:rPr lang="en-US" altLang="ca-ES" sz="3500" b="1" dirty="0" smtClean="0"/>
              <a:t>impacts on dust transport</a:t>
            </a:r>
            <a:endParaRPr lang="en-US" altLang="ca-ES" sz="3500" b="1" dirty="0"/>
          </a:p>
        </p:txBody>
      </p:sp>
      <p:pic>
        <p:nvPicPr>
          <p:cNvPr id="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rotWithShape="1">
          <a:blip r:embed="rId4"/>
          <a:srcRect r="33478"/>
          <a:stretch/>
        </p:blipFill>
        <p:spPr>
          <a:xfrm>
            <a:off x="211385" y="1240221"/>
            <a:ext cx="5041125" cy="5101651"/>
          </a:xfrm>
          <a:prstGeom prst="rect">
            <a:avLst/>
          </a:prstGeom>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618" y="2793262"/>
            <a:ext cx="2953783" cy="2259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4"/>
          <p:cNvSpPr txBox="1"/>
          <p:nvPr/>
        </p:nvSpPr>
        <p:spPr>
          <a:xfrm>
            <a:off x="709400" y="871624"/>
            <a:ext cx="4256112" cy="369332"/>
          </a:xfrm>
          <a:prstGeom prst="rect">
            <a:avLst/>
          </a:prstGeom>
          <a:noFill/>
        </p:spPr>
        <p:txBody>
          <a:bodyPr wrap="square" rtlCol="0">
            <a:spAutoFit/>
          </a:bodyPr>
          <a:lstStyle/>
          <a:p>
            <a:pPr algn="ctr"/>
            <a:r>
              <a:rPr lang="en-US" b="1" dirty="0" smtClean="0">
                <a:solidFill>
                  <a:srgbClr val="000000"/>
                </a:solidFill>
                <a:latin typeface="Calibri" panose="020F0502020204030204" pitchFamily="34" charset="0"/>
              </a:rPr>
              <a:t>NMMB/BSC-Dust 20-March-2012 12UTC</a:t>
            </a:r>
          </a:p>
        </p:txBody>
      </p:sp>
      <p:sp>
        <p:nvSpPr>
          <p:cNvPr id="12" name="CuadroTexto 11"/>
          <p:cNvSpPr txBox="1"/>
          <p:nvPr/>
        </p:nvSpPr>
        <p:spPr>
          <a:xfrm>
            <a:off x="6721992" y="4683920"/>
            <a:ext cx="1972409" cy="369332"/>
          </a:xfrm>
          <a:prstGeom prst="rect">
            <a:avLst/>
          </a:prstGeom>
          <a:noFill/>
        </p:spPr>
        <p:txBody>
          <a:bodyPr wrap="square" rtlCol="0">
            <a:spAutoFit/>
          </a:bodyPr>
          <a:lstStyle/>
          <a:p>
            <a:r>
              <a:rPr lang="es-ES" dirty="0" smtClean="0">
                <a:solidFill>
                  <a:schemeClr val="bg1"/>
                </a:solidFill>
              </a:rPr>
              <a:t>MODIS 10:40 UTC</a:t>
            </a:r>
            <a:endParaRPr lang="es-ES" dirty="0">
              <a:solidFill>
                <a:schemeClr val="bg1"/>
              </a:solidFill>
            </a:endParaRPr>
          </a:p>
        </p:txBody>
      </p:sp>
      <p:sp>
        <p:nvSpPr>
          <p:cNvPr id="13" name="9 Rectángulo"/>
          <p:cNvSpPr/>
          <p:nvPr/>
        </p:nvSpPr>
        <p:spPr>
          <a:xfrm>
            <a:off x="5362103" y="6485135"/>
            <a:ext cx="3463541" cy="276999"/>
          </a:xfrm>
          <a:prstGeom prst="rect">
            <a:avLst/>
          </a:prstGeom>
          <a:noFill/>
          <a:ln>
            <a:noFill/>
          </a:ln>
        </p:spPr>
        <p:txBody>
          <a:bodyPr wrap="square">
            <a:spAutoFit/>
          </a:bodyPr>
          <a:lstStyle/>
          <a:p>
            <a:pPr marL="294300" lvl="2" algn="r">
              <a:spcAft>
                <a:spcPts val="1200"/>
              </a:spcAft>
            </a:pPr>
            <a:r>
              <a:rPr lang="es-ES_tradnl" sz="1200" i="1" dirty="0" smtClean="0">
                <a:solidFill>
                  <a:srgbClr val="000000"/>
                </a:solidFill>
                <a:latin typeface="Calibri" panose="020F0502020204030204" pitchFamily="34" charset="0"/>
              </a:rPr>
              <a:t>(Basart et al., Aeolian </a:t>
            </a:r>
            <a:r>
              <a:rPr lang="es-ES_tradnl" sz="1200" i="1" dirty="0" err="1" smtClean="0">
                <a:solidFill>
                  <a:srgbClr val="000000"/>
                </a:solidFill>
                <a:latin typeface="Calibri" panose="020F0502020204030204" pitchFamily="34" charset="0"/>
              </a:rPr>
              <a:t>Research</a:t>
            </a:r>
            <a:r>
              <a:rPr lang="es-ES_tradnl" sz="1200" i="1" dirty="0" smtClean="0">
                <a:solidFill>
                  <a:srgbClr val="000000"/>
                </a:solidFill>
                <a:latin typeface="Calibri" panose="020F0502020204030204" pitchFamily="34" charset="0"/>
              </a:rPr>
              <a:t>, 2016)</a:t>
            </a:r>
            <a:endParaRPr lang="es-ES_tradnl" sz="12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19936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5287</TotalTime>
  <Words>1387</Words>
  <Application>Microsoft Office PowerPoint</Application>
  <PresentationFormat>On-screen Show (4:3)</PresentationFormat>
  <Paragraphs>186</Paragraphs>
  <Slides>24</Slides>
  <Notes>22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Tema de Office</vt:lpstr>
      <vt:lpstr>High-resolution SDS forecast requirements for the Middle East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bscuser</cp:lastModifiedBy>
  <cp:revision>412</cp:revision>
  <cp:lastPrinted>2017-09-28T19:13:01Z</cp:lastPrinted>
  <dcterms:created xsi:type="dcterms:W3CDTF">2016-07-07T10:13:32Z</dcterms:created>
  <dcterms:modified xsi:type="dcterms:W3CDTF">2017-10-31T11:00:55Z</dcterms:modified>
</cp:coreProperties>
</file>