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2" r:id="rId4"/>
    <p:sldMasterId id="2147483673" r:id="rId5"/>
    <p:sldMasterId id="214748367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41c449b030_2_5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g41c449b030_2_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41c449b030_2_5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62f2ecdc40_0_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g62f2ecdc40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23" name="Google Shape;223;g62f2ecdc40_0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61bad76cb1_0_4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g61bad76cb1_0_4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38" name="Google Shape;238;g61bad76cb1_0_4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62f2ecdc40_0_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g62f2ecdc40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47" name="Google Shape;247;g62f2ecdc40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2f2ecdc40_0_5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g62f2ecdc40_0_5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7" name="Google Shape;257;g62f2ecdc40_0_5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62f2ecdc40_0_6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g62f2ecdc40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67" name="Google Shape;267;g62f2ecdc40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62f2ecdc40_0_8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g62f2ecdc40_0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75" name="Google Shape;275;g62f2ecdc40_0_8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62f2ecdc40_0_7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g62f2ecdc40_0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83" name="Google Shape;283;g62f2ecdc40_0_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62f2ecdc40_0_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g62f2ecdc40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91" name="Google Shape;291;g62f2ecdc40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62f2ecdc40_0_3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62f2ecdc40_0_3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a better introduction about why we need an automatic method.</a:t>
            </a:r>
            <a:endParaRPr/>
          </a:p>
        </p:txBody>
      </p:sp>
      <p:sp>
        <p:nvSpPr>
          <p:cNvPr id="301" name="Google Shape;301;g62f2ecdc40_0_3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630dea7dde_2_5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630dea7dde_2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a better introduction about why we need an automatic method.</a:t>
            </a:r>
            <a:endParaRPr/>
          </a:p>
        </p:txBody>
      </p:sp>
      <p:sp>
        <p:nvSpPr>
          <p:cNvPr id="317" name="Google Shape;317;g630dea7dde_2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6b4a5ec8df_0_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g6b4a5ec8df_0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6b4a5ec8df_0_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630dea7dde_2_7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630dea7dde_2_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a better introduction about why we need an automatic method.</a:t>
            </a:r>
            <a:endParaRPr/>
          </a:p>
        </p:txBody>
      </p:sp>
      <p:sp>
        <p:nvSpPr>
          <p:cNvPr id="334" name="Google Shape;334;g630dea7dde_2_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630dea7dde_2_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630dea7dde_2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a better introduction about why we need an automatic method.</a:t>
            </a:r>
            <a:endParaRPr/>
          </a:p>
        </p:txBody>
      </p:sp>
      <p:sp>
        <p:nvSpPr>
          <p:cNvPr id="354" name="Google Shape;354;g630dea7dde_2_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62f2ecdc40_0_6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62f2ecdc40_0_6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a better introduction about why we need an automatic method.</a:t>
            </a:r>
            <a:endParaRPr/>
          </a:p>
        </p:txBody>
      </p:sp>
      <p:sp>
        <p:nvSpPr>
          <p:cNvPr id="373" name="Google Shape;373;g62f2ecdc40_0_6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630dea7dde_2_9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630dea7dde_2_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a better introduction about why we need an automatic method.</a:t>
            </a:r>
            <a:endParaRPr/>
          </a:p>
        </p:txBody>
      </p:sp>
      <p:sp>
        <p:nvSpPr>
          <p:cNvPr id="391" name="Google Shape;391;g630dea7dde_2_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6025448ffb_0_5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6025448ffb_0_5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a better introduction about why we need an automatic method.</a:t>
            </a:r>
            <a:endParaRPr/>
          </a:p>
        </p:txBody>
      </p:sp>
      <p:sp>
        <p:nvSpPr>
          <p:cNvPr id="409" name="Google Shape;409;g6025448ffb_0_5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6025448ffb_0_5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6025448ffb_0_5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g6025448ffb_0_5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630dea7dde_2_1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630dea7dde_2_1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g630dea7dde_2_1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6025448ffb_0_57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6025448ffb_0_5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g6025448ffb_0_5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6025448ffb_0_58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6025448ffb_0_5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g6025448ffb_0_5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6025448ffb_0_60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6025448ffb_0_6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6025448ffb_0_6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b4a5ec8df_0_7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6b4a5ec8df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6b4a5ec8df_0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6025448ffb_0_6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6025448ffb_0_6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g6025448ffb_0_6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6025448ffb_0_6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6025448ffb_0_6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g6025448ffb_0_6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6025448ffb_0_66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6025448ffb_0_6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g6025448ffb_0_6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6025448ffb_0_68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6025448ffb_0_6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g6025448ffb_0_6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6025448ffb_0_70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6025448ffb_0_7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g6025448ffb_0_7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6025448ffb_0_46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9" name="Google Shape;629;g6025448ffb_0_4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30" name="Google Shape;630;g6025448ffb_0_4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62f2ecdc40_0_35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8" name="Google Shape;638;g62f2ecdc40_0_3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39" name="Google Shape;639;g62f2ecdc40_0_3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6025448ffb_0_79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0" name="Google Shape;650;g6025448ffb_0_7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651" name="Google Shape;651;g6025448ffb_0_7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630dea7dde_2_2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9" name="Google Shape;659;g630dea7dde_2_2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660" name="Google Shape;660;g630dea7dde_2_2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630dea7dde_2_20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8" name="Google Shape;668;g630dea7dde_2_2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669" name="Google Shape;669;g630dea7dde_2_20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025448ffb_0_45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6025448ffb_0_4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3" name="Google Shape;153;g6025448ffb_0_4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630dea7dde_2_1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7" name="Google Shape;677;g630dea7dde_2_1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678" name="Google Shape;678;g630dea7dde_2_1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630dea7dde_2_1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8" name="Google Shape;688;g630dea7dde_2_1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689" name="Google Shape;689;g630dea7dde_2_1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630dea7dde_2_16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9" name="Google Shape;699;g630dea7dde_2_1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700" name="Google Shape;700;g630dea7dde_2_1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630dea7dde_2_17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1" name="Google Shape;711;g630dea7dde_2_1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712" name="Google Shape;712;g630dea7dde_2_1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630dea7dde_2_17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3" name="Google Shape;723;g630dea7dde_2_1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724" name="Google Shape;724;g630dea7dde_2_1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62f2ecdc40_0_59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6" name="Google Shape;736;g62f2ecdc40_0_5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737" name="Google Shape;737;g62f2ecdc40_0_5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62f2ecdc40_0_60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6" name="Google Shape;746;g62f2ecdc40_0_6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747" name="Google Shape;747;g62f2ecdc40_0_6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62f2ecdc40_0_6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6" name="Google Shape;756;g62f2ecdc40_0_6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Expand with ROMS results.</a:t>
            </a:r>
            <a:endParaRPr/>
          </a:p>
        </p:txBody>
      </p:sp>
      <p:sp>
        <p:nvSpPr>
          <p:cNvPr id="757" name="Google Shape;757;g62f2ecdc40_0_6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61bad76cb1_0_528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61bad76cb1_0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6b4a5ec8df_0_8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5" name="Google Shape;775;g6b4a5ec8df_0_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g6b4a5ec8df_0_8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61bad76cb1_0_29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g61bad76cb1_0_2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3" name="Google Shape;163;g61bad76cb1_0_2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6b9b9fc0b5_0_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6b9b9fc0b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6b4a5ec8df_0_29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6b4a5ec8df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6b9b9fc0b5_0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5" name="Google Shape;795;g6b9b9fc0b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62f2ecdc40_0_30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1" name="Google Shape;801;g62f2ecdc40_0_3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g62f2ecdc40_0_30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030a48a0b_0_28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g6030a48a0b_0_2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2" name="Google Shape;172;g6030a48a0b_0_2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61bad76cb1_0_4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g61bad76cb1_0_4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88" name="Google Shape;188;g61bad76cb1_0_4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1bad76cb1_0_37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g61bad76cb1_0_3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9" name="Google Shape;199;g61bad76cb1_0_3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2f2ecdc40_0_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g62f2ecdc40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10" name="Google Shape;210;g62f2ecdc40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Relationship Id="rId3" Type="http://schemas.openxmlformats.org/officeDocument/2006/relationships/image" Target="../media/image1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jp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/>
          <p:nvPr/>
        </p:nvSpPr>
        <p:spPr>
          <a:xfrm>
            <a:off x="3048000" y="6095685"/>
            <a:ext cx="6096000" cy="487500"/>
          </a:xfrm>
          <a:prstGeom prst="rect">
            <a:avLst/>
          </a:prstGeom>
          <a:solidFill>
            <a:schemeClr val="lt1">
              <a:alpha val="7412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4"/>
          <p:cNvSpPr txBox="1"/>
          <p:nvPr>
            <p:ph type="ctrTitle"/>
          </p:nvPr>
        </p:nvSpPr>
        <p:spPr>
          <a:xfrm>
            <a:off x="3722916" y="1631730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4"/>
          <p:cNvSpPr txBox="1"/>
          <p:nvPr>
            <p:ph idx="1" type="subTitle"/>
          </p:nvPr>
        </p:nvSpPr>
        <p:spPr>
          <a:xfrm>
            <a:off x="3722916" y="4900141"/>
            <a:ext cx="50268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4"/>
          <p:cNvSpPr/>
          <p:nvPr/>
        </p:nvSpPr>
        <p:spPr>
          <a:xfrm>
            <a:off x="1" y="6095685"/>
            <a:ext cx="3048000" cy="487500"/>
          </a:xfrm>
          <a:prstGeom prst="rect">
            <a:avLst/>
          </a:prstGeom>
          <a:solidFill>
            <a:srgbClr val="004890">
              <a:alpha val="4902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4"/>
          <p:cNvSpPr txBox="1"/>
          <p:nvPr>
            <p:ph idx="2" type="body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3" type="body"/>
          </p:nvPr>
        </p:nvSpPr>
        <p:spPr>
          <a:xfrm>
            <a:off x="3722916" y="6095684"/>
            <a:ext cx="50268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1" name="Google Shape;61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407319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Last">
  <p:cSld name="BSC2017-Las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7"/>
          <p:cNvSpPr txBox="1"/>
          <p:nvPr/>
        </p:nvSpPr>
        <p:spPr>
          <a:xfrm>
            <a:off x="1991225" y="2636182"/>
            <a:ext cx="5161500" cy="901500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39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en-GB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0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7"/>
          <p:cNvSpPr txBox="1"/>
          <p:nvPr/>
        </p:nvSpPr>
        <p:spPr>
          <a:xfrm>
            <a:off x="3360099" y="5922083"/>
            <a:ext cx="2407800" cy="534300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392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7"/>
          <p:cNvSpPr txBox="1"/>
          <p:nvPr>
            <p:ph type="title"/>
          </p:nvPr>
        </p:nvSpPr>
        <p:spPr>
          <a:xfrm>
            <a:off x="910318" y="4101711"/>
            <a:ext cx="73233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idx="11" type="ftr"/>
          </p:nvPr>
        </p:nvSpPr>
        <p:spPr>
          <a:xfrm>
            <a:off x="2195736" y="6356350"/>
            <a:ext cx="63366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3" name="Google Shape;73;p18"/>
          <p:cNvSpPr txBox="1"/>
          <p:nvPr>
            <p:ph type="title"/>
          </p:nvPr>
        </p:nvSpPr>
        <p:spPr>
          <a:xfrm>
            <a:off x="107504" y="44624"/>
            <a:ext cx="89289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68181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>
            <a:off x="107504" y="980728"/>
            <a:ext cx="8928900" cy="51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/>
          <p:nvPr/>
        </p:nvSpPr>
        <p:spPr>
          <a:xfrm>
            <a:off x="3048000" y="6095685"/>
            <a:ext cx="6096000" cy="4875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0"/>
          <p:cNvSpPr txBox="1"/>
          <p:nvPr>
            <p:ph type="ctrTitle"/>
          </p:nvPr>
        </p:nvSpPr>
        <p:spPr>
          <a:xfrm>
            <a:off x="3722916" y="1631730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0" name="Google Shape;80;p20"/>
          <p:cNvSpPr txBox="1"/>
          <p:nvPr>
            <p:ph idx="1" type="subTitle"/>
          </p:nvPr>
        </p:nvSpPr>
        <p:spPr>
          <a:xfrm>
            <a:off x="3722916" y="4900141"/>
            <a:ext cx="50268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20"/>
          <p:cNvSpPr/>
          <p:nvPr/>
        </p:nvSpPr>
        <p:spPr>
          <a:xfrm>
            <a:off x="1" y="6095685"/>
            <a:ext cx="3048000" cy="4875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0"/>
          <p:cNvSpPr txBox="1"/>
          <p:nvPr>
            <p:ph idx="2" type="body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20"/>
          <p:cNvSpPr txBox="1"/>
          <p:nvPr>
            <p:ph idx="3" type="body"/>
          </p:nvPr>
        </p:nvSpPr>
        <p:spPr>
          <a:xfrm>
            <a:off x="3722916" y="6095684"/>
            <a:ext cx="50268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7" name="Google Shape;87;p21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88" name="Google Shape;88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407319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Google Shape;92;p22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23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23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Last">
  <p:cSld name="BSC2017-Las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4"/>
          <p:cNvSpPr txBox="1"/>
          <p:nvPr/>
        </p:nvSpPr>
        <p:spPr>
          <a:xfrm>
            <a:off x="1991225" y="2636182"/>
            <a:ext cx="5161500" cy="901500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/>
          </a:p>
        </p:txBody>
      </p:sp>
      <p:sp>
        <p:nvSpPr>
          <p:cNvPr id="100" name="Google Shape;100;p24"/>
          <p:cNvSpPr txBox="1"/>
          <p:nvPr/>
        </p:nvSpPr>
        <p:spPr>
          <a:xfrm>
            <a:off x="3360099" y="5922083"/>
            <a:ext cx="2407800" cy="534300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/>
          </a:p>
        </p:txBody>
      </p:sp>
      <p:sp>
        <p:nvSpPr>
          <p:cNvPr id="101" name="Google Shape;101;p24"/>
          <p:cNvSpPr txBox="1"/>
          <p:nvPr>
            <p:ph type="title"/>
          </p:nvPr>
        </p:nvSpPr>
        <p:spPr>
          <a:xfrm>
            <a:off x="910318" y="4101711"/>
            <a:ext cx="73233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2" name="Google Shape;102;p24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tandard slide" type="obj">
  <p:cSld name="OBJEC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type="title"/>
          </p:nvPr>
        </p:nvSpPr>
        <p:spPr>
          <a:xfrm>
            <a:off x="323528" y="68628"/>
            <a:ext cx="83634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5" name="Google Shape;105;p25"/>
          <p:cNvSpPr txBox="1"/>
          <p:nvPr>
            <p:ph idx="1" type="body"/>
          </p:nvPr>
        </p:nvSpPr>
        <p:spPr>
          <a:xfrm>
            <a:off x="529208" y="1124746"/>
            <a:ext cx="8363400" cy="50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25"/>
          <p:cNvSpPr txBox="1"/>
          <p:nvPr>
            <p:ph idx="10" type="dt"/>
          </p:nvPr>
        </p:nvSpPr>
        <p:spPr>
          <a:xfrm>
            <a:off x="4644008" y="6424248"/>
            <a:ext cx="1296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25"/>
          <p:cNvSpPr txBox="1"/>
          <p:nvPr>
            <p:ph idx="11" type="ftr"/>
          </p:nvPr>
        </p:nvSpPr>
        <p:spPr>
          <a:xfrm>
            <a:off x="899592" y="6424248"/>
            <a:ext cx="3672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25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000">
                <a:solidFill>
                  <a:srgbClr val="6A5B5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9" name="Google Shape;10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6216" y="6267846"/>
            <a:ext cx="2301280" cy="30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11" name="Google Shape;111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0904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6"/>
          <p:cNvSpPr txBox="1"/>
          <p:nvPr/>
        </p:nvSpPr>
        <p:spPr>
          <a:xfrm>
            <a:off x="8458200" y="6355514"/>
            <a:ext cx="5334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977"/>
              <a:buFont typeface="Arial"/>
              <a:buNone/>
            </a:pPr>
            <a:fld id="{00000000-1234-1234-1234-123412341234}" type="slidenum">
              <a:rPr lang="en-GB" sz="977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7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13" name="Google Shape;11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6"/>
          <p:cNvSpPr txBox="1"/>
          <p:nvPr>
            <p:ph type="title"/>
          </p:nvPr>
        </p:nvSpPr>
        <p:spPr>
          <a:xfrm>
            <a:off x="396876" y="141100"/>
            <a:ext cx="6191400" cy="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35"/>
              <a:buFont typeface="Calibri"/>
              <a:buNone/>
              <a:defRPr b="0" i="0" sz="2735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6" name="Google Shape;116;p26"/>
          <p:cNvSpPr txBox="1"/>
          <p:nvPr>
            <p:ph idx="1" type="body"/>
          </p:nvPr>
        </p:nvSpPr>
        <p:spPr>
          <a:xfrm>
            <a:off x="395536" y="962661"/>
            <a:ext cx="8329500" cy="53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7507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45"/>
              <a:buFont typeface="Arial"/>
              <a:buChar char="•"/>
              <a:defRPr sz="234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2679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54"/>
              <a:buFont typeface="Arial"/>
              <a:buChar char="•"/>
              <a:defRPr b="0" i="0" sz="195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0233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58"/>
              <a:buFont typeface="Arial"/>
              <a:buChar char="•"/>
              <a:defRPr b="0" i="0" sz="175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7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3"/>
              <a:buFont typeface="Arial"/>
              <a:buChar char="•"/>
              <a:defRPr b="0" i="0" sz="156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5467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68"/>
              <a:buFont typeface="Arial"/>
              <a:buChar char="•"/>
              <a:defRPr b="0" i="0" sz="136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Google Shape;117;p26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 txBox="1"/>
          <p:nvPr>
            <p:ph type="title"/>
          </p:nvPr>
        </p:nvSpPr>
        <p:spPr>
          <a:xfrm>
            <a:off x="396876" y="141100"/>
            <a:ext cx="61914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27"/>
          <p:cNvSpPr txBox="1"/>
          <p:nvPr>
            <p:ph idx="1" type="body"/>
          </p:nvPr>
        </p:nvSpPr>
        <p:spPr>
          <a:xfrm>
            <a:off x="395535" y="962661"/>
            <a:ext cx="8329500" cy="53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27"/>
          <p:cNvSpPr/>
          <p:nvPr>
            <p:ph idx="2" type="chart"/>
          </p:nvPr>
        </p:nvSpPr>
        <p:spPr>
          <a:xfrm>
            <a:off x="4572000" y="1951712"/>
            <a:ext cx="4152900" cy="4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27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buNone/>
              <a:defRPr sz="1300">
                <a:solidFill>
                  <a:schemeClr val="tx1"/>
                </a:solidFill>
              </a:defRPr>
            </a:lvl1pPr>
            <a:lvl2pPr lvl="1" rtl="0" algn="r">
              <a:buNone/>
              <a:defRPr sz="1300">
                <a:solidFill>
                  <a:schemeClr val="tx1"/>
                </a:solidFill>
              </a:defRPr>
            </a:lvl2pPr>
            <a:lvl3pPr lvl="2" rtl="0" algn="r">
              <a:buNone/>
              <a:defRPr sz="1300">
                <a:solidFill>
                  <a:schemeClr val="tx1"/>
                </a:solidFill>
              </a:defRPr>
            </a:lvl3pPr>
            <a:lvl4pPr lvl="3" rtl="0" algn="r">
              <a:buNone/>
              <a:defRPr sz="1300">
                <a:solidFill>
                  <a:schemeClr val="tx1"/>
                </a:solidFill>
              </a:defRPr>
            </a:lvl4pPr>
            <a:lvl5pPr lvl="4" rtl="0" algn="r">
              <a:buNone/>
              <a:defRPr sz="1300">
                <a:solidFill>
                  <a:schemeClr val="tx1"/>
                </a:solidFill>
              </a:defRPr>
            </a:lvl5pPr>
            <a:lvl6pPr lvl="5" rtl="0" algn="r">
              <a:buNone/>
              <a:defRPr sz="1300">
                <a:solidFill>
                  <a:schemeClr val="tx1"/>
                </a:solidFill>
              </a:defRPr>
            </a:lvl6pPr>
            <a:lvl7pPr lvl="6" rtl="0" algn="r">
              <a:buNone/>
              <a:defRPr sz="1300">
                <a:solidFill>
                  <a:schemeClr val="tx1"/>
                </a:solidFill>
              </a:defRPr>
            </a:lvl7pPr>
            <a:lvl8pPr lvl="7" rtl="0" algn="r">
              <a:buNone/>
              <a:defRPr sz="1300">
                <a:solidFill>
                  <a:schemeClr val="tx1"/>
                </a:solidFill>
              </a:defRPr>
            </a:lvl8pPr>
            <a:lvl9pPr lvl="8" rtl="0" algn="r">
              <a:buNone/>
              <a:defRPr sz="1300">
                <a:solidFill>
                  <a:schemeClr val="tx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2.pn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Relationship Id="rId5" Type="http://schemas.openxmlformats.org/officeDocument/2006/relationships/image" Target="../media/image27.png"/><Relationship Id="rId6" Type="http://schemas.openxmlformats.org/officeDocument/2006/relationships/image" Target="../media/image3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Relationship Id="rId5" Type="http://schemas.openxmlformats.org/officeDocument/2006/relationships/image" Target="../media/image27.png"/><Relationship Id="rId6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Relationship Id="rId5" Type="http://schemas.openxmlformats.org/officeDocument/2006/relationships/image" Target="../media/image27.png"/><Relationship Id="rId6" Type="http://schemas.openxmlformats.org/officeDocument/2006/relationships/image" Target="../media/image34.png"/><Relationship Id="rId7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27.png"/><Relationship Id="rId6" Type="http://schemas.openxmlformats.org/officeDocument/2006/relationships/image" Target="../media/image34.png"/><Relationship Id="rId7" Type="http://schemas.openxmlformats.org/officeDocument/2006/relationships/image" Target="../media/image3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27.png"/><Relationship Id="rId6" Type="http://schemas.openxmlformats.org/officeDocument/2006/relationships/image" Target="../media/image3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27.png"/><Relationship Id="rId6" Type="http://schemas.openxmlformats.org/officeDocument/2006/relationships/image" Target="../media/image3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png"/><Relationship Id="rId4" Type="http://schemas.openxmlformats.org/officeDocument/2006/relationships/image" Target="../media/image25.png"/><Relationship Id="rId5" Type="http://schemas.openxmlformats.org/officeDocument/2006/relationships/image" Target="../media/image2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Relationship Id="rId5" Type="http://schemas.openxmlformats.org/officeDocument/2006/relationships/image" Target="../media/image25.png"/><Relationship Id="rId6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Relationship Id="rId5" Type="http://schemas.openxmlformats.org/officeDocument/2006/relationships/image" Target="../media/image25.png"/><Relationship Id="rId6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Relationship Id="rId5" Type="http://schemas.openxmlformats.org/officeDocument/2006/relationships/image" Target="../media/image25.png"/><Relationship Id="rId6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Relationship Id="rId5" Type="http://schemas.openxmlformats.org/officeDocument/2006/relationships/image" Target="../media/image25.png"/><Relationship Id="rId6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Relationship Id="rId5" Type="http://schemas.openxmlformats.org/officeDocument/2006/relationships/image" Target="../media/image26.png"/><Relationship Id="rId6" Type="http://schemas.openxmlformats.org/officeDocument/2006/relationships/image" Target="../media/image25.png"/><Relationship Id="rId7" Type="http://schemas.openxmlformats.org/officeDocument/2006/relationships/image" Target="../media/image2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Relationship Id="rId5" Type="http://schemas.openxmlformats.org/officeDocument/2006/relationships/image" Target="../media/image26.png"/><Relationship Id="rId6" Type="http://schemas.openxmlformats.org/officeDocument/2006/relationships/image" Target="../media/image2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Relationship Id="rId4" Type="http://schemas.openxmlformats.org/officeDocument/2006/relationships/image" Target="../media/image27.png"/><Relationship Id="rId5" Type="http://schemas.openxmlformats.org/officeDocument/2006/relationships/image" Target="../media/image2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1.png"/><Relationship Id="rId4" Type="http://schemas.openxmlformats.org/officeDocument/2006/relationships/image" Target="../media/image27.png"/><Relationship Id="rId5" Type="http://schemas.openxmlformats.org/officeDocument/2006/relationships/image" Target="../media/image2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png"/><Relationship Id="rId4" Type="http://schemas.openxmlformats.org/officeDocument/2006/relationships/image" Target="../media/image32.png"/><Relationship Id="rId5" Type="http://schemas.openxmlformats.org/officeDocument/2006/relationships/image" Target="../media/image2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8.png"/><Relationship Id="rId4" Type="http://schemas.openxmlformats.org/officeDocument/2006/relationships/image" Target="../media/image2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0.png"/><Relationship Id="rId4" Type="http://schemas.openxmlformats.org/officeDocument/2006/relationships/image" Target="../media/image2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9.png"/><Relationship Id="rId4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6.png"/><Relationship Id="rId4" Type="http://schemas.openxmlformats.org/officeDocument/2006/relationships/image" Target="../media/image22.png"/><Relationship Id="rId5" Type="http://schemas.openxmlformats.org/officeDocument/2006/relationships/image" Target="../media/image2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5.png"/><Relationship Id="rId4" Type="http://schemas.openxmlformats.org/officeDocument/2006/relationships/image" Target="../media/image22.png"/><Relationship Id="rId5" Type="http://schemas.openxmlformats.org/officeDocument/2006/relationships/image" Target="../media/image2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4.png"/><Relationship Id="rId4" Type="http://schemas.openxmlformats.org/officeDocument/2006/relationships/image" Target="../media/image22.png"/><Relationship Id="rId5" Type="http://schemas.openxmlformats.org/officeDocument/2006/relationships/image" Target="../media/image29.png"/><Relationship Id="rId6" Type="http://schemas.openxmlformats.org/officeDocument/2006/relationships/image" Target="../media/image3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7.png"/><Relationship Id="rId4" Type="http://schemas.openxmlformats.org/officeDocument/2006/relationships/image" Target="../media/image22.png"/><Relationship Id="rId5" Type="http://schemas.openxmlformats.org/officeDocument/2006/relationships/image" Target="../media/image29.png"/><Relationship Id="rId6" Type="http://schemas.openxmlformats.org/officeDocument/2006/relationships/image" Target="../media/image3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7.png"/><Relationship Id="rId4" Type="http://schemas.openxmlformats.org/officeDocument/2006/relationships/image" Target="../media/image22.png"/><Relationship Id="rId5" Type="http://schemas.openxmlformats.org/officeDocument/2006/relationships/image" Target="../media/image29.png"/><Relationship Id="rId6" Type="http://schemas.openxmlformats.org/officeDocument/2006/relationships/image" Target="../media/image3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6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72716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8"/>
          <p:cNvSpPr txBox="1"/>
          <p:nvPr/>
        </p:nvSpPr>
        <p:spPr>
          <a:xfrm>
            <a:off x="3338850" y="5863550"/>
            <a:ext cx="50571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BSC- E</a:t>
            </a:r>
            <a:r>
              <a:rPr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arth 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ciences 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epartment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barcelona supercomputing center logo" id="130" name="Google Shape;13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1000" y="5675229"/>
            <a:ext cx="994050" cy="99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8"/>
          <p:cNvSpPr txBox="1"/>
          <p:nvPr/>
        </p:nvSpPr>
        <p:spPr>
          <a:xfrm>
            <a:off x="3263550" y="1087425"/>
            <a:ext cx="5207700" cy="18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3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Optimizing numerical precision in</a:t>
            </a:r>
            <a:r>
              <a:rPr b="1" lang="en-GB"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NEMO 4</a:t>
            </a:r>
            <a:endParaRPr sz="3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8"/>
          <p:cNvSpPr txBox="1"/>
          <p:nvPr/>
        </p:nvSpPr>
        <p:spPr>
          <a:xfrm>
            <a:off x="4086900" y="5305200"/>
            <a:ext cx="35610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Oriol Tintó Prims</a:t>
            </a:r>
            <a:endParaRPr b="1" sz="23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8"/>
          <p:cNvSpPr txBox="1"/>
          <p:nvPr/>
        </p:nvSpPr>
        <p:spPr>
          <a:xfrm>
            <a:off x="3338850" y="3584775"/>
            <a:ext cx="5057100" cy="11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NEMO HPC WG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25/11/2019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7"/>
          <p:cNvPicPr preferRelativeResize="0"/>
          <p:nvPr/>
        </p:nvPicPr>
        <p:blipFill rotWithShape="1">
          <a:blip r:embed="rId3">
            <a:alphaModFix amt="10000"/>
          </a:blip>
          <a:srcRect b="0" l="0" r="0" t="0"/>
          <a:stretch/>
        </p:blipFill>
        <p:spPr>
          <a:xfrm>
            <a:off x="929250" y="511875"/>
            <a:ext cx="7285502" cy="4098098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7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27" name="Google Shape;227;p37"/>
          <p:cNvPicPr preferRelativeResize="0"/>
          <p:nvPr/>
        </p:nvPicPr>
        <p:blipFill rotWithShape="1">
          <a:blip r:embed="rId4">
            <a:alphaModFix/>
          </a:blip>
          <a:srcRect b="28290" l="37118" r="37921" t="64526"/>
          <a:stretch/>
        </p:blipFill>
        <p:spPr>
          <a:xfrm>
            <a:off x="1810051" y="1409574"/>
            <a:ext cx="1477449" cy="1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7"/>
          <p:cNvPicPr preferRelativeResize="0"/>
          <p:nvPr/>
        </p:nvPicPr>
        <p:blipFill rotWithShape="1">
          <a:blip r:embed="rId4">
            <a:alphaModFix/>
          </a:blip>
          <a:srcRect b="59586" l="38424" r="37920" t="33229"/>
          <a:stretch/>
        </p:blipFill>
        <p:spPr>
          <a:xfrm>
            <a:off x="5933675" y="1354450"/>
            <a:ext cx="1400274" cy="198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7"/>
          <p:cNvSpPr txBox="1"/>
          <p:nvPr/>
        </p:nvSpPr>
        <p:spPr>
          <a:xfrm>
            <a:off x="825150" y="682725"/>
            <a:ext cx="7493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366C"/>
                </a:solidFill>
                <a:latin typeface="Calibri"/>
                <a:ea typeface="Calibri"/>
                <a:cs typeface="Calibri"/>
                <a:sym typeface="Calibri"/>
              </a:rPr>
              <a:t>Required memory for a 3D variable in ORCA12</a:t>
            </a:r>
            <a:endParaRPr sz="3000">
              <a:solidFill>
                <a:srgbClr val="0036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7"/>
          <p:cNvSpPr txBox="1"/>
          <p:nvPr/>
        </p:nvSpPr>
        <p:spPr>
          <a:xfrm>
            <a:off x="1394825" y="1800975"/>
            <a:ext cx="23079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7.4 GBytes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7"/>
          <p:cNvSpPr txBox="1"/>
          <p:nvPr/>
        </p:nvSpPr>
        <p:spPr>
          <a:xfrm>
            <a:off x="5509113" y="1800975"/>
            <a:ext cx="22494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3.7 GBytes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37"/>
          <p:cNvSpPr txBox="1"/>
          <p:nvPr/>
        </p:nvSpPr>
        <p:spPr>
          <a:xfrm>
            <a:off x="825150" y="3154075"/>
            <a:ext cx="7287900" cy="17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double vs single: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For memory-bound regions → </a:t>
            </a: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2x</a:t>
            </a:r>
            <a:r>
              <a:rPr lang="en-GB">
                <a:latin typeface="Calibri"/>
                <a:ea typeface="Calibri"/>
                <a:cs typeface="Calibri"/>
                <a:sym typeface="Calibri"/>
              </a:rPr>
              <a:t> speed-up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For compute-bound regions </a:t>
            </a:r>
            <a:r>
              <a:rPr lang="en-GB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</a:t>
            </a:r>
            <a:r>
              <a:rPr b="1" lang="en-GB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2x</a:t>
            </a:r>
            <a:r>
              <a:rPr lang="en-GB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speed-up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9250" y="511875"/>
            <a:ext cx="7285502" cy="4098098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7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41" name="Google Shape;24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1125" y="1092748"/>
            <a:ext cx="4689944" cy="4071887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8"/>
          <p:cNvSpPr txBox="1"/>
          <p:nvPr/>
        </p:nvSpPr>
        <p:spPr>
          <a:xfrm>
            <a:off x="1373250" y="5320050"/>
            <a:ext cx="63975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Source: </a:t>
            </a:r>
            <a:r>
              <a:rPr b="1" lang="en-GB" sz="1800">
                <a:solidFill>
                  <a:srgbClr val="00366C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b="1" lang="en-GB" sz="1800">
                <a:solidFill>
                  <a:srgbClr val="00366C"/>
                </a:solidFill>
                <a:latin typeface="Georgia"/>
                <a:ea typeface="Georgia"/>
                <a:cs typeface="Georgia"/>
                <a:sym typeface="Georgia"/>
              </a:rPr>
              <a:t>The reliability of single precision computations in the simulation of deep soil heat diffusion in a land surface model</a:t>
            </a:r>
            <a:r>
              <a:rPr b="1" lang="en-GB" sz="1800">
                <a:solidFill>
                  <a:srgbClr val="00366C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GB" sz="12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12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Harvey, R. &amp; Verseghy, D.L. Clim Dyn (2016) 46: 3865. https://doi.org/10.1007/s00382-015-2809-5</a:t>
            </a:r>
            <a:endParaRPr sz="12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8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50" name="Google Shape;25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2800" y="559800"/>
            <a:ext cx="5738399" cy="573839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9"/>
          <p:cNvSpPr txBox="1"/>
          <p:nvPr/>
        </p:nvSpPr>
        <p:spPr>
          <a:xfrm>
            <a:off x="7393250" y="1395925"/>
            <a:ext cx="1460700" cy="13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Faster</a:t>
            </a: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cheaper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9"/>
          <p:cNvSpPr txBox="1"/>
          <p:nvPr/>
        </p:nvSpPr>
        <p:spPr>
          <a:xfrm>
            <a:off x="449651" y="1434050"/>
            <a:ext cx="9288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Risky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9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0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0" name="Google Shape;260;p40"/>
          <p:cNvSpPr txBox="1"/>
          <p:nvPr/>
        </p:nvSpPr>
        <p:spPr>
          <a:xfrm>
            <a:off x="1373250" y="645150"/>
            <a:ext cx="63975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Difference between single and double precision in NEMO</a:t>
            </a:r>
            <a:endParaRPr b="1"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3550" y="1142995"/>
            <a:ext cx="56769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0"/>
          <p:cNvSpPr txBox="1"/>
          <p:nvPr/>
        </p:nvSpPr>
        <p:spPr>
          <a:xfrm rot="5400000">
            <a:off x="7238550" y="3204000"/>
            <a:ext cx="565200" cy="6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ºK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0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1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0" name="Google Shape;270;p41"/>
          <p:cNvSpPr txBox="1"/>
          <p:nvPr/>
        </p:nvSpPr>
        <p:spPr>
          <a:xfrm>
            <a:off x="1424550" y="2756400"/>
            <a:ext cx="6294900" cy="13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need a way to determine 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which is the precision required 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 a code.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41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2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8" name="Google Shape;278;p42"/>
          <p:cNvSpPr txBox="1"/>
          <p:nvPr/>
        </p:nvSpPr>
        <p:spPr>
          <a:xfrm>
            <a:off x="1424550" y="2756400"/>
            <a:ext cx="6294900" cy="13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need a way to determine 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which is the precision required</a:t>
            </a: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GB" sz="24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for each variable</a:t>
            </a:r>
            <a:endParaRPr sz="2400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 a code.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42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3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6" name="Google Shape;286;p43"/>
          <p:cNvSpPr txBox="1"/>
          <p:nvPr/>
        </p:nvSpPr>
        <p:spPr>
          <a:xfrm>
            <a:off x="1424550" y="2756400"/>
            <a:ext cx="6294900" cy="13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need a way to determine</a:t>
            </a:r>
            <a:r>
              <a:rPr lang="en-GB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GB" sz="24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automatically</a:t>
            </a:r>
            <a:endParaRPr b="1" sz="2400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which is the precision required</a:t>
            </a:r>
            <a:r>
              <a:rPr b="1" lang="en-GB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GB" sz="24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for each variable</a:t>
            </a:r>
            <a:endParaRPr sz="2400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 a code.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43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4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94" name="Google Shape;294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2800" y="559800"/>
            <a:ext cx="5738399" cy="573839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4"/>
          <p:cNvSpPr txBox="1"/>
          <p:nvPr/>
        </p:nvSpPr>
        <p:spPr>
          <a:xfrm>
            <a:off x="7393250" y="993050"/>
            <a:ext cx="1460700" cy="13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Faster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cheaper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44"/>
          <p:cNvSpPr txBox="1"/>
          <p:nvPr/>
        </p:nvSpPr>
        <p:spPr>
          <a:xfrm>
            <a:off x="449651" y="1434050"/>
            <a:ext cx="9288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 strike="sng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Risky</a:t>
            </a:r>
            <a:endParaRPr b="1" sz="2400" strike="sng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4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5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04" name="Google Shape;30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4000" y="2102662"/>
            <a:ext cx="2628000" cy="823891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5"/>
          <p:cNvSpPr/>
          <p:nvPr/>
        </p:nvSpPr>
        <p:spPr>
          <a:xfrm>
            <a:off x="5959300" y="2332050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45"/>
          <p:cNvSpPr txBox="1"/>
          <p:nvPr>
            <p:ph idx="1" type="body"/>
          </p:nvPr>
        </p:nvSpPr>
        <p:spPr>
          <a:xfrm>
            <a:off x="6918913" y="788300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Result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07" name="Google Shape;307;p45"/>
          <p:cNvSpPr txBox="1"/>
          <p:nvPr>
            <p:ph idx="1" type="body"/>
          </p:nvPr>
        </p:nvSpPr>
        <p:spPr>
          <a:xfrm>
            <a:off x="3678500" y="788300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Model</a:t>
            </a:r>
            <a:endParaRPr b="1">
              <a:solidFill>
                <a:schemeClr val="accent1"/>
              </a:solidFill>
            </a:endParaRPr>
          </a:p>
        </p:txBody>
      </p:sp>
      <p:pic>
        <p:nvPicPr>
          <p:cNvPr id="308" name="Google Shape;308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4545" y="5721097"/>
            <a:ext cx="548700" cy="54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0755" y="5721142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3825" y="1390000"/>
            <a:ext cx="2249200" cy="224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5"/>
          <p:cNvSpPr txBox="1"/>
          <p:nvPr/>
        </p:nvSpPr>
        <p:spPr>
          <a:xfrm>
            <a:off x="2931900" y="5087675"/>
            <a:ext cx="3280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Are the results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accurate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45"/>
          <p:cNvSpPr/>
          <p:nvPr/>
        </p:nvSpPr>
        <p:spPr>
          <a:xfrm rot="8348116">
            <a:off x="4415100" y="3875266"/>
            <a:ext cx="2441632" cy="36516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45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6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20" name="Google Shape;320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4000" y="2102662"/>
            <a:ext cx="2628000" cy="82389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46"/>
          <p:cNvSpPr/>
          <p:nvPr/>
        </p:nvSpPr>
        <p:spPr>
          <a:xfrm>
            <a:off x="5959300" y="2332050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46"/>
          <p:cNvSpPr txBox="1"/>
          <p:nvPr>
            <p:ph idx="1" type="body"/>
          </p:nvPr>
        </p:nvSpPr>
        <p:spPr>
          <a:xfrm>
            <a:off x="6918913" y="788300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Result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23" name="Google Shape;323;p46"/>
          <p:cNvSpPr txBox="1"/>
          <p:nvPr>
            <p:ph idx="1" type="body"/>
          </p:nvPr>
        </p:nvSpPr>
        <p:spPr>
          <a:xfrm>
            <a:off x="3678500" y="788300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Model</a:t>
            </a:r>
            <a:endParaRPr b="1">
              <a:solidFill>
                <a:schemeClr val="accent1"/>
              </a:solidFill>
            </a:endParaRPr>
          </a:p>
        </p:txBody>
      </p:sp>
      <p:pic>
        <p:nvPicPr>
          <p:cNvPr id="324" name="Google Shape;324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4545" y="5721097"/>
            <a:ext cx="548700" cy="548799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6"/>
          <p:cNvSpPr/>
          <p:nvPr/>
        </p:nvSpPr>
        <p:spPr>
          <a:xfrm rot="8348116">
            <a:off x="4415100" y="3875266"/>
            <a:ext cx="2441632" cy="36516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6" name="Google Shape;326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0755" y="5721142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3825" y="1390000"/>
            <a:ext cx="2249200" cy="224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6"/>
          <p:cNvSpPr txBox="1"/>
          <p:nvPr/>
        </p:nvSpPr>
        <p:spPr>
          <a:xfrm>
            <a:off x="2931900" y="5087675"/>
            <a:ext cx="3280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Are the results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accurate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46"/>
          <p:cNvSpPr txBox="1"/>
          <p:nvPr/>
        </p:nvSpPr>
        <p:spPr>
          <a:xfrm>
            <a:off x="2603850" y="2649125"/>
            <a:ext cx="3936300" cy="9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1" sz="21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-GB" sz="21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Reduced Precision Emulator</a:t>
            </a:r>
            <a:endParaRPr b="1" sz="21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46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72716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9"/>
          <p:cNvSpPr txBox="1"/>
          <p:nvPr/>
        </p:nvSpPr>
        <p:spPr>
          <a:xfrm>
            <a:off x="3498750" y="2959850"/>
            <a:ext cx="4737300" cy="14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Calibri"/>
              <a:buChar char="●"/>
            </a:pPr>
            <a:r>
              <a:rPr b="1" lang="en-GB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Precision Analysis</a:t>
            </a:r>
            <a:endParaRPr b="1" sz="23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Calibri"/>
              <a:buChar char="●"/>
            </a:pPr>
            <a:r>
              <a:rPr b="1" lang="en-GB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Implementation Roadmap</a:t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9"/>
          <p:cNvSpPr txBox="1"/>
          <p:nvPr/>
        </p:nvSpPr>
        <p:spPr>
          <a:xfrm>
            <a:off x="3263550" y="1087425"/>
            <a:ext cx="5207700" cy="18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3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Optimizing numerical precision in</a:t>
            </a:r>
            <a:r>
              <a:rPr b="1" lang="en-GB"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NEMO 4</a:t>
            </a:r>
            <a:endParaRPr sz="3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7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37" name="Google Shape;33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4000" y="2102662"/>
            <a:ext cx="2628000" cy="823891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7"/>
          <p:cNvSpPr/>
          <p:nvPr/>
        </p:nvSpPr>
        <p:spPr>
          <a:xfrm>
            <a:off x="5959300" y="2332050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47"/>
          <p:cNvSpPr txBox="1"/>
          <p:nvPr>
            <p:ph idx="1" type="body"/>
          </p:nvPr>
        </p:nvSpPr>
        <p:spPr>
          <a:xfrm>
            <a:off x="6918913" y="788300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Result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40" name="Google Shape;340;p47"/>
          <p:cNvSpPr txBox="1"/>
          <p:nvPr>
            <p:ph idx="1" type="body"/>
          </p:nvPr>
        </p:nvSpPr>
        <p:spPr>
          <a:xfrm>
            <a:off x="3678500" y="788300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Model</a:t>
            </a:r>
            <a:endParaRPr b="1">
              <a:solidFill>
                <a:schemeClr val="accent1"/>
              </a:solidFill>
            </a:endParaRPr>
          </a:p>
        </p:txBody>
      </p:sp>
      <p:pic>
        <p:nvPicPr>
          <p:cNvPr id="341" name="Google Shape;34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4545" y="5721097"/>
            <a:ext cx="548700" cy="54879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7"/>
          <p:cNvSpPr/>
          <p:nvPr/>
        </p:nvSpPr>
        <p:spPr>
          <a:xfrm rot="8348116">
            <a:off x="4415100" y="3875266"/>
            <a:ext cx="2441632" cy="36516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3" name="Google Shape;343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0755" y="5721142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3825" y="1390000"/>
            <a:ext cx="2249200" cy="224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47"/>
          <p:cNvSpPr txBox="1"/>
          <p:nvPr/>
        </p:nvSpPr>
        <p:spPr>
          <a:xfrm>
            <a:off x="2931900" y="5087675"/>
            <a:ext cx="3280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Are the results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accurate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7"/>
          <p:cNvSpPr txBox="1"/>
          <p:nvPr/>
        </p:nvSpPr>
        <p:spPr>
          <a:xfrm>
            <a:off x="2603850" y="2649125"/>
            <a:ext cx="3936300" cy="9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1" sz="21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-GB" sz="21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Reduced Precision Emulator</a:t>
            </a:r>
            <a:endParaRPr b="1" sz="21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7" name="Google Shape;347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4550" y="1627346"/>
            <a:ext cx="1774518" cy="177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7"/>
          <p:cNvSpPr txBox="1"/>
          <p:nvPr>
            <p:ph idx="1" type="body"/>
          </p:nvPr>
        </p:nvSpPr>
        <p:spPr>
          <a:xfrm>
            <a:off x="674550" y="788288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Precision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49" name="Google Shape;349;p47"/>
          <p:cNvSpPr/>
          <p:nvPr/>
        </p:nvSpPr>
        <p:spPr>
          <a:xfrm>
            <a:off x="2721900" y="2332050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47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8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7" name="Google Shape;357;p48"/>
          <p:cNvSpPr/>
          <p:nvPr/>
        </p:nvSpPr>
        <p:spPr>
          <a:xfrm>
            <a:off x="5959300" y="2332050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8" name="Google Shape;35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550" y="1627346"/>
            <a:ext cx="1774518" cy="177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8"/>
          <p:cNvSpPr txBox="1"/>
          <p:nvPr>
            <p:ph idx="1" type="body"/>
          </p:nvPr>
        </p:nvSpPr>
        <p:spPr>
          <a:xfrm>
            <a:off x="674550" y="788288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Precision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60" name="Google Shape;360;p48"/>
          <p:cNvSpPr/>
          <p:nvPr/>
        </p:nvSpPr>
        <p:spPr>
          <a:xfrm>
            <a:off x="2721900" y="2332050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48"/>
          <p:cNvSpPr txBox="1"/>
          <p:nvPr>
            <p:ph idx="1" type="body"/>
          </p:nvPr>
        </p:nvSpPr>
        <p:spPr>
          <a:xfrm>
            <a:off x="6918913" y="788300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Result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62" name="Google Shape;362;p48"/>
          <p:cNvSpPr txBox="1"/>
          <p:nvPr>
            <p:ph idx="1" type="body"/>
          </p:nvPr>
        </p:nvSpPr>
        <p:spPr>
          <a:xfrm>
            <a:off x="3678500" y="788300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Model</a:t>
            </a:r>
            <a:endParaRPr b="1">
              <a:solidFill>
                <a:schemeClr val="accent1"/>
              </a:solidFill>
            </a:endParaRPr>
          </a:p>
        </p:txBody>
      </p:sp>
      <p:pic>
        <p:nvPicPr>
          <p:cNvPr id="363" name="Google Shape;363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4545" y="5721097"/>
            <a:ext cx="548700" cy="548799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8"/>
          <p:cNvSpPr/>
          <p:nvPr/>
        </p:nvSpPr>
        <p:spPr>
          <a:xfrm rot="8348116">
            <a:off x="4415100" y="3875266"/>
            <a:ext cx="2441632" cy="36516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5" name="Google Shape;365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0755" y="5721142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3825" y="1390000"/>
            <a:ext cx="2249200" cy="224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8"/>
          <p:cNvSpPr txBox="1"/>
          <p:nvPr/>
        </p:nvSpPr>
        <p:spPr>
          <a:xfrm>
            <a:off x="2931900" y="5087675"/>
            <a:ext cx="3280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Are the results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accurate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8" name="Google Shape;368;p48"/>
          <p:cNvPicPr preferRelativeResize="0"/>
          <p:nvPr/>
        </p:nvPicPr>
        <p:blipFill rotWithShape="1">
          <a:blip r:embed="rId7">
            <a:alphaModFix/>
          </a:blip>
          <a:srcRect b="28686" l="16575" r="15879" t="28682"/>
          <a:stretch/>
        </p:blipFill>
        <p:spPr>
          <a:xfrm>
            <a:off x="2980738" y="1618413"/>
            <a:ext cx="3081426" cy="194477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8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9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76" name="Google Shape;37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6096" y="1147399"/>
            <a:ext cx="1163800" cy="11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9"/>
          <p:cNvSpPr txBox="1"/>
          <p:nvPr>
            <p:ph idx="1" type="body"/>
          </p:nvPr>
        </p:nvSpPr>
        <p:spPr>
          <a:xfrm>
            <a:off x="3678488" y="393538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Precision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78" name="Google Shape;378;p49"/>
          <p:cNvSpPr/>
          <p:nvPr/>
        </p:nvSpPr>
        <p:spPr>
          <a:xfrm rot="5400000">
            <a:off x="4340600" y="2464375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9" name="Google Shape;379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4545" y="5721097"/>
            <a:ext cx="548700" cy="54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0755" y="5721142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9"/>
          <p:cNvSpPr txBox="1"/>
          <p:nvPr/>
        </p:nvSpPr>
        <p:spPr>
          <a:xfrm>
            <a:off x="2931900" y="5087675"/>
            <a:ext cx="3280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Are the results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accurate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49"/>
          <p:cNvSpPr/>
          <p:nvPr/>
        </p:nvSpPr>
        <p:spPr>
          <a:xfrm rot="5400000">
            <a:off x="4340600" y="4767725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49"/>
          <p:cNvSpPr txBox="1"/>
          <p:nvPr>
            <p:ph idx="1" type="body"/>
          </p:nvPr>
        </p:nvSpPr>
        <p:spPr>
          <a:xfrm>
            <a:off x="1564988" y="1366588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Input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84" name="Google Shape;384;p49"/>
          <p:cNvSpPr txBox="1"/>
          <p:nvPr>
            <p:ph idx="1" type="body"/>
          </p:nvPr>
        </p:nvSpPr>
        <p:spPr>
          <a:xfrm>
            <a:off x="1564988" y="5632788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Output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85" name="Google Shape;385;p49"/>
          <p:cNvSpPr txBox="1"/>
          <p:nvPr>
            <p:ph idx="1" type="body"/>
          </p:nvPr>
        </p:nvSpPr>
        <p:spPr>
          <a:xfrm>
            <a:off x="3761462" y="5553564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or</a:t>
            </a:r>
            <a:endParaRPr b="1">
              <a:solidFill>
                <a:schemeClr val="accent1"/>
              </a:solidFill>
            </a:endParaRPr>
          </a:p>
        </p:txBody>
      </p:sp>
      <p:pic>
        <p:nvPicPr>
          <p:cNvPr id="386" name="Google Shape;386;p49"/>
          <p:cNvPicPr preferRelativeResize="0"/>
          <p:nvPr/>
        </p:nvPicPr>
        <p:blipFill rotWithShape="1">
          <a:blip r:embed="rId6">
            <a:alphaModFix/>
          </a:blip>
          <a:srcRect b="28686" l="16575" r="15879" t="28682"/>
          <a:stretch/>
        </p:blipFill>
        <p:spPr>
          <a:xfrm>
            <a:off x="3020225" y="2811213"/>
            <a:ext cx="3081426" cy="194477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49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0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94" name="Google Shape;39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6296" y="1147399"/>
            <a:ext cx="1163800" cy="11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50"/>
          <p:cNvSpPr txBox="1"/>
          <p:nvPr>
            <p:ph idx="1" type="body"/>
          </p:nvPr>
        </p:nvSpPr>
        <p:spPr>
          <a:xfrm>
            <a:off x="1468688" y="393538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Precision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96" name="Google Shape;396;p50"/>
          <p:cNvSpPr/>
          <p:nvPr/>
        </p:nvSpPr>
        <p:spPr>
          <a:xfrm rot="5400000">
            <a:off x="2130800" y="2464375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7" name="Google Shape;397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4745" y="5721097"/>
            <a:ext cx="548700" cy="54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0955" y="5721142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0"/>
          <p:cNvSpPr txBox="1"/>
          <p:nvPr/>
        </p:nvSpPr>
        <p:spPr>
          <a:xfrm>
            <a:off x="722100" y="5087675"/>
            <a:ext cx="3280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Are the results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accurate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0"/>
          <p:cNvSpPr/>
          <p:nvPr/>
        </p:nvSpPr>
        <p:spPr>
          <a:xfrm rot="5400000">
            <a:off x="2130800" y="4767725"/>
            <a:ext cx="2748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50"/>
          <p:cNvSpPr txBox="1"/>
          <p:nvPr>
            <p:ph idx="1" type="body"/>
          </p:nvPr>
        </p:nvSpPr>
        <p:spPr>
          <a:xfrm>
            <a:off x="1551662" y="5553564"/>
            <a:ext cx="1599000" cy="725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</a:rPr>
              <a:t>or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402" name="Google Shape;402;p50"/>
          <p:cNvSpPr txBox="1"/>
          <p:nvPr/>
        </p:nvSpPr>
        <p:spPr>
          <a:xfrm>
            <a:off x="4002300" y="902850"/>
            <a:ext cx="4932000" cy="16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Having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thousands of variables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to analyze,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even with this system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it was a huge task to draw conclusions from all the variables of a code.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0"/>
          <p:cNvSpPr txBox="1"/>
          <p:nvPr/>
        </p:nvSpPr>
        <p:spPr>
          <a:xfrm>
            <a:off x="4002300" y="4100525"/>
            <a:ext cx="4932000" cy="16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 the next step was to develop an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automatic analysis algorithm</a:t>
            </a:r>
            <a:r>
              <a:rPr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p50"/>
          <p:cNvPicPr preferRelativeResize="0"/>
          <p:nvPr/>
        </p:nvPicPr>
        <p:blipFill rotWithShape="1">
          <a:blip r:embed="rId6">
            <a:alphaModFix/>
          </a:blip>
          <a:srcRect b="28686" l="16575" r="15879" t="28682"/>
          <a:stretch/>
        </p:blipFill>
        <p:spPr>
          <a:xfrm>
            <a:off x="727475" y="2750013"/>
            <a:ext cx="3081426" cy="194477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50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1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[0 1 2 3 4 5 6 7 8 9]</a:t>
            </a:r>
            <a:endParaRPr/>
          </a:p>
        </p:txBody>
      </p:sp>
      <p:sp>
        <p:nvSpPr>
          <p:cNvPr id="412" name="Google Shape;412;p51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3" name="Google Shape;413;p51"/>
          <p:cNvSpPr txBox="1"/>
          <p:nvPr/>
        </p:nvSpPr>
        <p:spPr>
          <a:xfrm>
            <a:off x="5184500" y="3351175"/>
            <a:ext cx="3667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latin typeface="Calibri"/>
                <a:ea typeface="Calibri"/>
                <a:cs typeface="Calibri"/>
                <a:sym typeface="Calibri"/>
              </a:rPr>
              <a:t>Variables</a:t>
            </a:r>
            <a:endParaRPr b="1"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51"/>
          <p:cNvSpPr/>
          <p:nvPr/>
        </p:nvSpPr>
        <p:spPr>
          <a:xfrm rot="-2267144">
            <a:off x="5924200" y="1833081"/>
            <a:ext cx="641902" cy="140076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5" name="Google Shape;41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51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7" name="Google Shape;417;p51"/>
          <p:cNvPicPr preferRelativeResize="0"/>
          <p:nvPr/>
        </p:nvPicPr>
        <p:blipFill rotWithShape="1">
          <a:blip r:embed="rId4">
            <a:alphaModFix/>
          </a:blip>
          <a:srcRect b="17525" l="0" r="0" t="0"/>
          <a:stretch/>
        </p:blipFill>
        <p:spPr>
          <a:xfrm>
            <a:off x="7571052" y="1215024"/>
            <a:ext cx="613700" cy="50615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51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4873" y="1215027"/>
            <a:ext cx="506051" cy="506141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52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0000"/>
                </a:solidFill>
              </a:rPr>
              <a:t>0 1 2 3 4 5 6 7 8 9</a:t>
            </a:r>
            <a:r>
              <a:rPr lang="en-GB"/>
              <a:t>]</a:t>
            </a:r>
            <a:endParaRPr/>
          </a:p>
        </p:txBody>
      </p:sp>
      <p:sp>
        <p:nvSpPr>
          <p:cNvPr id="426" name="Google Shape;426;p52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27" name="Google Shape;427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2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52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3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0 1 2 3 4 5 6 7 8 9</a:t>
            </a:r>
            <a:r>
              <a:rPr lang="en-GB"/>
              <a:t>]</a:t>
            </a:r>
            <a:endParaRPr/>
          </a:p>
        </p:txBody>
      </p:sp>
      <p:sp>
        <p:nvSpPr>
          <p:cNvPr id="436" name="Google Shape;436;p53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[0 1 2 3 4]</a:t>
            </a:r>
            <a:endParaRPr/>
          </a:p>
        </p:txBody>
      </p:sp>
      <p:sp>
        <p:nvSpPr>
          <p:cNvPr id="437" name="Google Shape;437;p53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[5 6 7 8 9]</a:t>
            </a:r>
            <a:endParaRPr/>
          </a:p>
        </p:txBody>
      </p:sp>
      <p:pic>
        <p:nvPicPr>
          <p:cNvPr id="438" name="Google Shape;438;p53"/>
          <p:cNvPicPr preferRelativeResize="0"/>
          <p:nvPr/>
        </p:nvPicPr>
        <p:blipFill rotWithShape="1">
          <a:blip r:embed="rId3">
            <a:alphaModFix/>
          </a:blip>
          <a:srcRect b="17525" l="0" r="0" t="0"/>
          <a:stretch/>
        </p:blipFill>
        <p:spPr>
          <a:xfrm>
            <a:off x="3902424" y="2113013"/>
            <a:ext cx="416026" cy="34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53"/>
          <p:cNvPicPr preferRelativeResize="0"/>
          <p:nvPr/>
        </p:nvPicPr>
        <p:blipFill rotWithShape="1">
          <a:blip r:embed="rId3">
            <a:alphaModFix/>
          </a:blip>
          <a:srcRect b="17525" l="0" r="0" t="0"/>
          <a:stretch/>
        </p:blipFill>
        <p:spPr>
          <a:xfrm>
            <a:off x="6442029" y="2113013"/>
            <a:ext cx="416026" cy="34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4875" y="1215075"/>
            <a:ext cx="506062" cy="506062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53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42" name="Google Shape;442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53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53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54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0 1 2 3 4 5 6 7 8 9</a:t>
            </a:r>
            <a:r>
              <a:rPr lang="en-GB"/>
              <a:t>]</a:t>
            </a:r>
            <a:endParaRPr/>
          </a:p>
        </p:txBody>
      </p:sp>
      <p:sp>
        <p:nvSpPr>
          <p:cNvPr id="451" name="Google Shape;451;p54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</a:t>
            </a:r>
            <a:r>
              <a:rPr lang="en-GB"/>
              <a:t>]</a:t>
            </a:r>
            <a:endParaRPr/>
          </a:p>
        </p:txBody>
      </p:sp>
      <p:sp>
        <p:nvSpPr>
          <p:cNvPr id="452" name="Google Shape;452;p54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453" name="Google Shape;453;p54"/>
          <p:cNvSpPr txBox="1"/>
          <p:nvPr>
            <p:ph idx="1" type="body"/>
          </p:nvPr>
        </p:nvSpPr>
        <p:spPr>
          <a:xfrm>
            <a:off x="1866900" y="2517575"/>
            <a:ext cx="1012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[0 1 2] </a:t>
            </a:r>
            <a:endParaRPr/>
          </a:p>
        </p:txBody>
      </p:sp>
      <p:sp>
        <p:nvSpPr>
          <p:cNvPr id="454" name="Google Shape;454;p54"/>
          <p:cNvSpPr txBox="1"/>
          <p:nvPr>
            <p:ph idx="1" type="body"/>
          </p:nvPr>
        </p:nvSpPr>
        <p:spPr>
          <a:xfrm>
            <a:off x="3224263" y="25175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[3 4]</a:t>
            </a:r>
            <a:endParaRPr/>
          </a:p>
        </p:txBody>
      </p:sp>
      <p:pic>
        <p:nvPicPr>
          <p:cNvPr id="455" name="Google Shape;45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54"/>
          <p:cNvPicPr preferRelativeResize="0"/>
          <p:nvPr/>
        </p:nvPicPr>
        <p:blipFill rotWithShape="1">
          <a:blip r:embed="rId4">
            <a:alphaModFix/>
          </a:blip>
          <a:srcRect b="17525" l="0" r="0" t="0"/>
          <a:stretch/>
        </p:blipFill>
        <p:spPr>
          <a:xfrm>
            <a:off x="2879100" y="2764013"/>
            <a:ext cx="328500" cy="2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4"/>
          <p:cNvPicPr preferRelativeResize="0"/>
          <p:nvPr/>
        </p:nvPicPr>
        <p:blipFill rotWithShape="1">
          <a:blip r:embed="rId4">
            <a:alphaModFix/>
          </a:blip>
          <a:srcRect b="17525" l="0" r="0" t="0"/>
          <a:stretch/>
        </p:blipFill>
        <p:spPr>
          <a:xfrm>
            <a:off x="3952950" y="2764013"/>
            <a:ext cx="328500" cy="2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506062" cy="506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8975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54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1" name="Google Shape;461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54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54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5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0 1 2 3 4 5 6 7 8 9</a:t>
            </a:r>
            <a:r>
              <a:rPr lang="en-GB"/>
              <a:t>]</a:t>
            </a:r>
            <a:endParaRPr/>
          </a:p>
        </p:txBody>
      </p:sp>
      <p:sp>
        <p:nvSpPr>
          <p:cNvPr id="470" name="Google Shape;470;p55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</a:t>
            </a:r>
            <a:r>
              <a:rPr lang="en-GB"/>
              <a:t>]</a:t>
            </a:r>
            <a:endParaRPr/>
          </a:p>
        </p:txBody>
      </p:sp>
      <p:sp>
        <p:nvSpPr>
          <p:cNvPr id="471" name="Google Shape;471;p55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472" name="Google Shape;472;p55"/>
          <p:cNvSpPr txBox="1"/>
          <p:nvPr>
            <p:ph idx="1" type="body"/>
          </p:nvPr>
        </p:nvSpPr>
        <p:spPr>
          <a:xfrm>
            <a:off x="1866900" y="2517575"/>
            <a:ext cx="1012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</a:t>
            </a:r>
            <a:r>
              <a:rPr lang="en-GB"/>
              <a:t>] </a:t>
            </a:r>
            <a:endParaRPr/>
          </a:p>
        </p:txBody>
      </p:sp>
      <p:sp>
        <p:nvSpPr>
          <p:cNvPr id="473" name="Google Shape;473;p55"/>
          <p:cNvSpPr txBox="1"/>
          <p:nvPr>
            <p:ph idx="1" type="body"/>
          </p:nvPr>
        </p:nvSpPr>
        <p:spPr>
          <a:xfrm>
            <a:off x="3224263" y="25175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3 4</a:t>
            </a:r>
            <a:r>
              <a:rPr lang="en-GB"/>
              <a:t>]</a:t>
            </a:r>
            <a:endParaRPr/>
          </a:p>
        </p:txBody>
      </p:sp>
      <p:sp>
        <p:nvSpPr>
          <p:cNvPr id="474" name="Google Shape;474;p55"/>
          <p:cNvSpPr txBox="1"/>
          <p:nvPr>
            <p:ph idx="1" type="body"/>
          </p:nvPr>
        </p:nvSpPr>
        <p:spPr>
          <a:xfrm>
            <a:off x="302496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[3]</a:t>
            </a:r>
            <a:endParaRPr/>
          </a:p>
        </p:txBody>
      </p:sp>
      <p:sp>
        <p:nvSpPr>
          <p:cNvPr id="475" name="Google Shape;475;p55"/>
          <p:cNvSpPr txBox="1"/>
          <p:nvPr>
            <p:ph idx="1" type="body"/>
          </p:nvPr>
        </p:nvSpPr>
        <p:spPr>
          <a:xfrm>
            <a:off x="364851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[4]</a:t>
            </a:r>
            <a:endParaRPr/>
          </a:p>
        </p:txBody>
      </p:sp>
      <p:pic>
        <p:nvPicPr>
          <p:cNvPr id="476" name="Google Shape;47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55"/>
          <p:cNvPicPr preferRelativeResize="0"/>
          <p:nvPr/>
        </p:nvPicPr>
        <p:blipFill rotWithShape="1">
          <a:blip r:embed="rId4">
            <a:alphaModFix/>
          </a:blip>
          <a:srcRect b="17525" l="0" r="0" t="0"/>
          <a:stretch/>
        </p:blipFill>
        <p:spPr>
          <a:xfrm>
            <a:off x="3433575" y="3481340"/>
            <a:ext cx="280425" cy="231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55"/>
          <p:cNvPicPr preferRelativeResize="0"/>
          <p:nvPr/>
        </p:nvPicPr>
        <p:blipFill rotWithShape="1">
          <a:blip r:embed="rId4">
            <a:alphaModFix/>
          </a:blip>
          <a:srcRect b="17525" l="0" r="0" t="0"/>
          <a:stretch/>
        </p:blipFill>
        <p:spPr>
          <a:xfrm>
            <a:off x="4119975" y="3471440"/>
            <a:ext cx="280425" cy="231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506062" cy="506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8975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3825" y="2750825"/>
            <a:ext cx="210319" cy="210319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55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84" name="Google Shape;484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55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55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6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0 1 2 3 4 5 6 7 8 9</a:t>
            </a:r>
            <a:r>
              <a:rPr lang="en-GB"/>
              <a:t>]</a:t>
            </a:r>
            <a:endParaRPr/>
          </a:p>
        </p:txBody>
      </p:sp>
      <p:sp>
        <p:nvSpPr>
          <p:cNvPr id="493" name="Google Shape;493;p56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</a:t>
            </a:r>
            <a:r>
              <a:rPr lang="en-GB"/>
              <a:t>]</a:t>
            </a:r>
            <a:endParaRPr/>
          </a:p>
        </p:txBody>
      </p:sp>
      <p:sp>
        <p:nvSpPr>
          <p:cNvPr id="494" name="Google Shape;494;p56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495" name="Google Shape;495;p56"/>
          <p:cNvSpPr txBox="1"/>
          <p:nvPr>
            <p:ph idx="1" type="body"/>
          </p:nvPr>
        </p:nvSpPr>
        <p:spPr>
          <a:xfrm>
            <a:off x="1866900" y="2517575"/>
            <a:ext cx="1012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</a:t>
            </a:r>
            <a:r>
              <a:rPr lang="en-GB"/>
              <a:t>] </a:t>
            </a:r>
            <a:endParaRPr/>
          </a:p>
        </p:txBody>
      </p:sp>
      <p:sp>
        <p:nvSpPr>
          <p:cNvPr id="496" name="Google Shape;496;p56"/>
          <p:cNvSpPr txBox="1"/>
          <p:nvPr>
            <p:ph idx="1" type="body"/>
          </p:nvPr>
        </p:nvSpPr>
        <p:spPr>
          <a:xfrm>
            <a:off x="3224263" y="25175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3 4</a:t>
            </a:r>
            <a:r>
              <a:rPr lang="en-GB"/>
              <a:t>]</a:t>
            </a:r>
            <a:endParaRPr/>
          </a:p>
        </p:txBody>
      </p:sp>
      <p:sp>
        <p:nvSpPr>
          <p:cNvPr id="497" name="Google Shape;497;p56"/>
          <p:cNvSpPr txBox="1"/>
          <p:nvPr>
            <p:ph idx="1" type="body"/>
          </p:nvPr>
        </p:nvSpPr>
        <p:spPr>
          <a:xfrm>
            <a:off x="302496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/>
              <a:t>]</a:t>
            </a:r>
            <a:endParaRPr/>
          </a:p>
        </p:txBody>
      </p:sp>
      <p:sp>
        <p:nvSpPr>
          <p:cNvPr id="498" name="Google Shape;498;p56"/>
          <p:cNvSpPr txBox="1"/>
          <p:nvPr>
            <p:ph idx="1" type="body"/>
          </p:nvPr>
        </p:nvSpPr>
        <p:spPr>
          <a:xfrm>
            <a:off x="364851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EC1212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pic>
        <p:nvPicPr>
          <p:cNvPr id="499" name="Google Shape;49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506062" cy="506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8975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83825" y="2750825"/>
            <a:ext cx="210319" cy="210319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56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07" name="Google Shape;507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56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56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72716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30"/>
          <p:cNvSpPr txBox="1"/>
          <p:nvPr/>
        </p:nvSpPr>
        <p:spPr>
          <a:xfrm>
            <a:off x="3498750" y="2959850"/>
            <a:ext cx="4737300" cy="14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300"/>
              <a:buFont typeface="Calibri"/>
              <a:buChar char="●"/>
            </a:pPr>
            <a:r>
              <a:rPr b="1" lang="en-GB" sz="23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Precision Analysis</a:t>
            </a:r>
            <a:endParaRPr b="1" sz="2300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Calibri"/>
              <a:buChar char="●"/>
            </a:pPr>
            <a:r>
              <a:rPr b="1" lang="en-GB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Implementation Roadmap</a:t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0"/>
          <p:cNvSpPr txBox="1"/>
          <p:nvPr/>
        </p:nvSpPr>
        <p:spPr>
          <a:xfrm>
            <a:off x="3263550" y="1087425"/>
            <a:ext cx="5207700" cy="18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3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Optimizing numerical precision in</a:t>
            </a:r>
            <a:r>
              <a:rPr b="1" lang="en-GB"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NEMO 4</a:t>
            </a:r>
            <a:endParaRPr sz="3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7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0 1 2 3 4 5 6 7 8 9</a:t>
            </a:r>
            <a:r>
              <a:rPr lang="en-GB"/>
              <a:t>]</a:t>
            </a:r>
            <a:endParaRPr/>
          </a:p>
        </p:txBody>
      </p:sp>
      <p:sp>
        <p:nvSpPr>
          <p:cNvPr id="516" name="Google Shape;516;p57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</a:t>
            </a:r>
            <a:r>
              <a:rPr lang="en-GB"/>
              <a:t>]</a:t>
            </a:r>
            <a:endParaRPr/>
          </a:p>
        </p:txBody>
      </p:sp>
      <p:sp>
        <p:nvSpPr>
          <p:cNvPr id="517" name="Google Shape;517;p57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518" name="Google Shape;518;p57"/>
          <p:cNvSpPr txBox="1"/>
          <p:nvPr>
            <p:ph idx="1" type="body"/>
          </p:nvPr>
        </p:nvSpPr>
        <p:spPr>
          <a:xfrm>
            <a:off x="1866900" y="2517575"/>
            <a:ext cx="1012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</a:t>
            </a:r>
            <a:r>
              <a:rPr lang="en-GB"/>
              <a:t>] </a:t>
            </a:r>
            <a:endParaRPr/>
          </a:p>
        </p:txBody>
      </p:sp>
      <p:sp>
        <p:nvSpPr>
          <p:cNvPr id="519" name="Google Shape;519;p57"/>
          <p:cNvSpPr txBox="1"/>
          <p:nvPr>
            <p:ph idx="1" type="body"/>
          </p:nvPr>
        </p:nvSpPr>
        <p:spPr>
          <a:xfrm>
            <a:off x="3224263" y="25175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>
                <a:solidFill>
                  <a:srgbClr val="FF9900"/>
                </a:solidFill>
              </a:rPr>
              <a:t>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520" name="Google Shape;520;p57"/>
          <p:cNvSpPr txBox="1"/>
          <p:nvPr>
            <p:ph idx="1" type="body"/>
          </p:nvPr>
        </p:nvSpPr>
        <p:spPr>
          <a:xfrm>
            <a:off x="302496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/>
              <a:t>]</a:t>
            </a:r>
            <a:endParaRPr/>
          </a:p>
        </p:txBody>
      </p:sp>
      <p:sp>
        <p:nvSpPr>
          <p:cNvPr id="521" name="Google Shape;521;p57"/>
          <p:cNvSpPr txBox="1"/>
          <p:nvPr>
            <p:ph idx="1" type="body"/>
          </p:nvPr>
        </p:nvSpPr>
        <p:spPr>
          <a:xfrm>
            <a:off x="364851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EC1212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pic>
        <p:nvPicPr>
          <p:cNvPr id="522" name="Google Shape;52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4875" y="1215075"/>
            <a:ext cx="506062" cy="506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8975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57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30" name="Google Shape;530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57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57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8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0 1 2 3 4 5 6 7 8 9</a:t>
            </a:r>
            <a:r>
              <a:rPr lang="en-GB"/>
              <a:t>]</a:t>
            </a:r>
            <a:endParaRPr/>
          </a:p>
        </p:txBody>
      </p:sp>
      <p:sp>
        <p:nvSpPr>
          <p:cNvPr id="539" name="Google Shape;539;p58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540" name="Google Shape;540;p58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541" name="Google Shape;541;p58"/>
          <p:cNvSpPr txBox="1"/>
          <p:nvPr>
            <p:ph idx="1" type="body"/>
          </p:nvPr>
        </p:nvSpPr>
        <p:spPr>
          <a:xfrm>
            <a:off x="1866900" y="2517575"/>
            <a:ext cx="1012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</a:t>
            </a:r>
            <a:r>
              <a:rPr lang="en-GB"/>
              <a:t>] </a:t>
            </a:r>
            <a:endParaRPr/>
          </a:p>
        </p:txBody>
      </p:sp>
      <p:sp>
        <p:nvSpPr>
          <p:cNvPr id="542" name="Google Shape;542;p58"/>
          <p:cNvSpPr txBox="1"/>
          <p:nvPr>
            <p:ph idx="1" type="body"/>
          </p:nvPr>
        </p:nvSpPr>
        <p:spPr>
          <a:xfrm>
            <a:off x="3224263" y="25175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>
                <a:solidFill>
                  <a:srgbClr val="FF9900"/>
                </a:solidFill>
              </a:rPr>
              <a:t>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543" name="Google Shape;543;p58"/>
          <p:cNvSpPr txBox="1"/>
          <p:nvPr>
            <p:ph idx="1" type="body"/>
          </p:nvPr>
        </p:nvSpPr>
        <p:spPr>
          <a:xfrm>
            <a:off x="302496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/>
              <a:t>]</a:t>
            </a:r>
            <a:endParaRPr/>
          </a:p>
        </p:txBody>
      </p:sp>
      <p:sp>
        <p:nvSpPr>
          <p:cNvPr id="544" name="Google Shape;544;p58"/>
          <p:cNvSpPr txBox="1"/>
          <p:nvPr>
            <p:ph idx="1" type="body"/>
          </p:nvPr>
        </p:nvSpPr>
        <p:spPr>
          <a:xfrm>
            <a:off x="364851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EC1212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pic>
        <p:nvPicPr>
          <p:cNvPr id="545" name="Google Shape;545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58"/>
          <p:cNvPicPr preferRelativeResize="0"/>
          <p:nvPr/>
        </p:nvPicPr>
        <p:blipFill rotWithShape="1">
          <a:blip r:embed="rId5">
            <a:alphaModFix/>
          </a:blip>
          <a:srcRect b="17525" l="0" r="0" t="0"/>
          <a:stretch/>
        </p:blipFill>
        <p:spPr>
          <a:xfrm>
            <a:off x="3902424" y="2113013"/>
            <a:ext cx="416026" cy="34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24875" y="1215075"/>
            <a:ext cx="506062" cy="506062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58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53" name="Google Shape;553;p5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58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58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59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FF9900"/>
                </a:solidFill>
              </a:rPr>
              <a:t>0 1 2 3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>
                <a:solidFill>
                  <a:srgbClr val="FF9900"/>
                </a:solidFill>
              </a:rPr>
              <a:t> 5 6 7 8 9</a:t>
            </a:r>
            <a:r>
              <a:rPr lang="en-GB"/>
              <a:t>]</a:t>
            </a:r>
            <a:endParaRPr/>
          </a:p>
        </p:txBody>
      </p:sp>
      <p:sp>
        <p:nvSpPr>
          <p:cNvPr id="562" name="Google Shape;562;p59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0 1 2 3</a:t>
            </a:r>
            <a:r>
              <a:rPr lang="en-GB">
                <a:solidFill>
                  <a:srgbClr val="FF9900"/>
                </a:solidFill>
              </a:rPr>
              <a:t>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563" name="Google Shape;563;p59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564" name="Google Shape;564;p59"/>
          <p:cNvSpPr txBox="1"/>
          <p:nvPr>
            <p:ph idx="1" type="body"/>
          </p:nvPr>
        </p:nvSpPr>
        <p:spPr>
          <a:xfrm>
            <a:off x="1866900" y="2517575"/>
            <a:ext cx="1012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</a:t>
            </a:r>
            <a:r>
              <a:rPr lang="en-GB"/>
              <a:t>] </a:t>
            </a:r>
            <a:endParaRPr/>
          </a:p>
        </p:txBody>
      </p:sp>
      <p:sp>
        <p:nvSpPr>
          <p:cNvPr id="565" name="Google Shape;565;p59"/>
          <p:cNvSpPr txBox="1"/>
          <p:nvPr>
            <p:ph idx="1" type="body"/>
          </p:nvPr>
        </p:nvSpPr>
        <p:spPr>
          <a:xfrm>
            <a:off x="3224263" y="25175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>
                <a:solidFill>
                  <a:srgbClr val="FF9900"/>
                </a:solidFill>
              </a:rPr>
              <a:t>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566" name="Google Shape;566;p59"/>
          <p:cNvSpPr txBox="1"/>
          <p:nvPr>
            <p:ph idx="1" type="body"/>
          </p:nvPr>
        </p:nvSpPr>
        <p:spPr>
          <a:xfrm>
            <a:off x="302496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/>
              <a:t>]</a:t>
            </a:r>
            <a:endParaRPr/>
          </a:p>
        </p:txBody>
      </p:sp>
      <p:sp>
        <p:nvSpPr>
          <p:cNvPr id="567" name="Google Shape;567;p59"/>
          <p:cNvSpPr txBox="1"/>
          <p:nvPr>
            <p:ph idx="1" type="body"/>
          </p:nvPr>
        </p:nvSpPr>
        <p:spPr>
          <a:xfrm>
            <a:off x="364851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EC1212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pic>
        <p:nvPicPr>
          <p:cNvPr id="568" name="Google Shape;568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998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350" y="3478263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375" y="2750823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844" y="3475936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987" y="2759261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7848" y="2051388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59"/>
          <p:cNvPicPr preferRelativeResize="0"/>
          <p:nvPr/>
        </p:nvPicPr>
        <p:blipFill rotWithShape="1">
          <a:blip r:embed="rId5">
            <a:alphaModFix/>
          </a:blip>
          <a:srcRect b="17525" l="0" r="0" t="0"/>
          <a:stretch/>
        </p:blipFill>
        <p:spPr>
          <a:xfrm>
            <a:off x="7550219" y="1222797"/>
            <a:ext cx="818138" cy="674749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59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76" name="Google Shape;576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59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59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60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0 1 2 3</a:t>
            </a:r>
            <a:r>
              <a:rPr lang="en-GB">
                <a:solidFill>
                  <a:srgbClr val="FF0000"/>
                </a:solidFill>
              </a:rPr>
              <a:t> 4 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585" name="Google Shape;585;p60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0 1 2 3</a:t>
            </a:r>
            <a:r>
              <a:rPr lang="en-GB">
                <a:solidFill>
                  <a:srgbClr val="FF9900"/>
                </a:solidFill>
              </a:rPr>
              <a:t>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586" name="Google Shape;586;p60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587" name="Google Shape;587;p60"/>
          <p:cNvSpPr txBox="1"/>
          <p:nvPr>
            <p:ph idx="1" type="body"/>
          </p:nvPr>
        </p:nvSpPr>
        <p:spPr>
          <a:xfrm>
            <a:off x="1866900" y="2517575"/>
            <a:ext cx="1012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</a:t>
            </a:r>
            <a:r>
              <a:rPr lang="en-GB"/>
              <a:t>] </a:t>
            </a:r>
            <a:endParaRPr/>
          </a:p>
        </p:txBody>
      </p:sp>
      <p:sp>
        <p:nvSpPr>
          <p:cNvPr id="588" name="Google Shape;588;p60"/>
          <p:cNvSpPr txBox="1"/>
          <p:nvPr>
            <p:ph idx="1" type="body"/>
          </p:nvPr>
        </p:nvSpPr>
        <p:spPr>
          <a:xfrm>
            <a:off x="3224263" y="25175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>
                <a:solidFill>
                  <a:srgbClr val="FF9900"/>
                </a:solidFill>
              </a:rPr>
              <a:t>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589" name="Google Shape;589;p60"/>
          <p:cNvSpPr txBox="1"/>
          <p:nvPr>
            <p:ph idx="1" type="body"/>
          </p:nvPr>
        </p:nvSpPr>
        <p:spPr>
          <a:xfrm>
            <a:off x="302496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/>
              <a:t>]</a:t>
            </a:r>
            <a:endParaRPr/>
          </a:p>
        </p:txBody>
      </p:sp>
      <p:sp>
        <p:nvSpPr>
          <p:cNvPr id="590" name="Google Shape;590;p60"/>
          <p:cNvSpPr txBox="1"/>
          <p:nvPr>
            <p:ph idx="1" type="body"/>
          </p:nvPr>
        </p:nvSpPr>
        <p:spPr>
          <a:xfrm>
            <a:off x="364851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EC1212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pic>
        <p:nvPicPr>
          <p:cNvPr id="591" name="Google Shape;59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7844" y="3475936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7848" y="2051388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6987" y="2759261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7375" y="2750823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2350" y="3478263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7998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8150" y="1215075"/>
            <a:ext cx="506062" cy="506062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60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9" name="Google Shape;599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60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60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61"/>
          <p:cNvSpPr txBox="1"/>
          <p:nvPr>
            <p:ph idx="1" type="body"/>
          </p:nvPr>
        </p:nvSpPr>
        <p:spPr>
          <a:xfrm>
            <a:off x="3260100" y="1215075"/>
            <a:ext cx="26238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0 1 2 3</a:t>
            </a:r>
            <a:r>
              <a:rPr lang="en-GB">
                <a:solidFill>
                  <a:srgbClr val="FF0000"/>
                </a:solidFill>
              </a:rPr>
              <a:t> 4 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608" name="Google Shape;608;p61"/>
          <p:cNvSpPr txBox="1"/>
          <p:nvPr>
            <p:ph idx="1" type="body"/>
          </p:nvPr>
        </p:nvSpPr>
        <p:spPr>
          <a:xfrm>
            <a:off x="2383525" y="19026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0 1 2 3</a:t>
            </a:r>
            <a:r>
              <a:rPr lang="en-GB">
                <a:solidFill>
                  <a:srgbClr val="FF9900"/>
                </a:solidFill>
              </a:rPr>
              <a:t>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609" name="Google Shape;609;p61"/>
          <p:cNvSpPr txBox="1"/>
          <p:nvPr>
            <p:ph idx="1" type="body"/>
          </p:nvPr>
        </p:nvSpPr>
        <p:spPr>
          <a:xfrm>
            <a:off x="4924875" y="1902675"/>
            <a:ext cx="1456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5 6 7 8 9</a:t>
            </a:r>
            <a:r>
              <a:rPr lang="en-GB"/>
              <a:t>]</a:t>
            </a:r>
            <a:endParaRPr/>
          </a:p>
        </p:txBody>
      </p:sp>
      <p:sp>
        <p:nvSpPr>
          <p:cNvPr id="610" name="Google Shape;610;p61"/>
          <p:cNvSpPr txBox="1"/>
          <p:nvPr>
            <p:ph idx="1" type="body"/>
          </p:nvPr>
        </p:nvSpPr>
        <p:spPr>
          <a:xfrm>
            <a:off x="1866900" y="2517575"/>
            <a:ext cx="1012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0 1 2</a:t>
            </a:r>
            <a:r>
              <a:rPr lang="en-GB"/>
              <a:t>] </a:t>
            </a:r>
            <a:endParaRPr/>
          </a:p>
        </p:txBody>
      </p:sp>
      <p:sp>
        <p:nvSpPr>
          <p:cNvPr id="611" name="Google Shape;611;p61"/>
          <p:cNvSpPr txBox="1"/>
          <p:nvPr>
            <p:ph idx="1" type="body"/>
          </p:nvPr>
        </p:nvSpPr>
        <p:spPr>
          <a:xfrm>
            <a:off x="3224263" y="2517575"/>
            <a:ext cx="15189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>
                <a:solidFill>
                  <a:srgbClr val="FF9900"/>
                </a:solidFill>
              </a:rPr>
              <a:t> </a:t>
            </a:r>
            <a:r>
              <a:rPr lang="en-GB">
                <a:solidFill>
                  <a:srgbClr val="FF0000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sp>
        <p:nvSpPr>
          <p:cNvPr id="612" name="Google Shape;612;p61"/>
          <p:cNvSpPr txBox="1"/>
          <p:nvPr>
            <p:ph idx="1" type="body"/>
          </p:nvPr>
        </p:nvSpPr>
        <p:spPr>
          <a:xfrm>
            <a:off x="302496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chemeClr val="accent6"/>
                </a:solidFill>
              </a:rPr>
              <a:t>3</a:t>
            </a:r>
            <a:r>
              <a:rPr lang="en-GB"/>
              <a:t>]</a:t>
            </a:r>
            <a:endParaRPr/>
          </a:p>
        </p:txBody>
      </p:sp>
      <p:sp>
        <p:nvSpPr>
          <p:cNvPr id="613" name="Google Shape;613;p61"/>
          <p:cNvSpPr txBox="1"/>
          <p:nvPr>
            <p:ph idx="1" type="body"/>
          </p:nvPr>
        </p:nvSpPr>
        <p:spPr>
          <a:xfrm>
            <a:off x="3648517" y="3205175"/>
            <a:ext cx="541200" cy="76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[</a:t>
            </a:r>
            <a:r>
              <a:rPr lang="en-GB">
                <a:solidFill>
                  <a:srgbClr val="EC1212"/>
                </a:solidFill>
              </a:rPr>
              <a:t>4</a:t>
            </a:r>
            <a:r>
              <a:rPr lang="en-GB"/>
              <a:t>]</a:t>
            </a:r>
            <a:endParaRPr/>
          </a:p>
        </p:txBody>
      </p:sp>
      <p:pic>
        <p:nvPicPr>
          <p:cNvPr id="614" name="Google Shape;61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7844" y="3475936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7848" y="2051388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6987" y="2759261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7375" y="2750823"/>
            <a:ext cx="210319" cy="2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2350" y="3478263"/>
            <a:ext cx="139631" cy="1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7998" y="2069800"/>
            <a:ext cx="322162" cy="32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8150" y="1215075"/>
            <a:ext cx="506062" cy="506062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61"/>
          <p:cNvSpPr txBox="1"/>
          <p:nvPr/>
        </p:nvSpPr>
        <p:spPr>
          <a:xfrm>
            <a:off x="2494600" y="5117000"/>
            <a:ext cx="4013400" cy="14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Keeping v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ariable</a:t>
            </a:r>
            <a:r>
              <a:rPr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double-precision </a:t>
            </a:r>
            <a:r>
              <a:rPr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can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reduce the precision </a:t>
            </a:r>
            <a:r>
              <a:rPr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all the other variables</a:t>
            </a:r>
            <a:r>
              <a:rPr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61"/>
          <p:cNvSpPr txBox="1"/>
          <p:nvPr>
            <p:ph idx="12" type="sldNum"/>
          </p:nvPr>
        </p:nvSpPr>
        <p:spPr>
          <a:xfrm>
            <a:off x="8556784" y="6333134"/>
            <a:ext cx="548700" cy="52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3" name="Google Shape;623;p61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Methodology</a:t>
            </a:r>
            <a:endParaRPr sz="1800"/>
          </a:p>
        </p:txBody>
      </p:sp>
      <p:pic>
        <p:nvPicPr>
          <p:cNvPr id="624" name="Google Shape;624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4150" y="1007833"/>
            <a:ext cx="889734" cy="889724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61"/>
          <p:cNvSpPr txBox="1"/>
          <p:nvPr/>
        </p:nvSpPr>
        <p:spPr>
          <a:xfrm>
            <a:off x="2106000" y="488738"/>
            <a:ext cx="49320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algorithm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61"/>
          <p:cNvSpPr/>
          <p:nvPr/>
        </p:nvSpPr>
        <p:spPr>
          <a:xfrm rot="5400000">
            <a:off x="4073800" y="4363200"/>
            <a:ext cx="855000" cy="36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2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3" name="Google Shape;633;p62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  <p:pic>
        <p:nvPicPr>
          <p:cNvPr id="634" name="Google Shape;634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62"/>
          <p:cNvSpPr txBox="1"/>
          <p:nvPr/>
        </p:nvSpPr>
        <p:spPr>
          <a:xfrm>
            <a:off x="701850" y="2180638"/>
            <a:ext cx="7740300" cy="22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Using the method with NEMO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 tool to implement the emulator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was developed.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workflow manager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was developed to handle the tests.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Marenostrum 4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was used to launch the analysis.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code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has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more than 3500 real variable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declarations.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3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42" name="Google Shape;642;p63"/>
          <p:cNvPicPr preferRelativeResize="0"/>
          <p:nvPr/>
        </p:nvPicPr>
        <p:blipFill rotWithShape="1">
          <a:blip r:embed="rId3">
            <a:alphaModFix/>
          </a:blip>
          <a:srcRect b="1080" l="9081" r="14663" t="1586"/>
          <a:stretch/>
        </p:blipFill>
        <p:spPr>
          <a:xfrm>
            <a:off x="1804000" y="2415350"/>
            <a:ext cx="2837201" cy="348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63"/>
          <p:cNvPicPr preferRelativeResize="0"/>
          <p:nvPr/>
        </p:nvPicPr>
        <p:blipFill rotWithShape="1">
          <a:blip r:embed="rId4">
            <a:alphaModFix/>
          </a:blip>
          <a:srcRect b="32341" l="0" r="11024" t="0"/>
          <a:stretch/>
        </p:blipFill>
        <p:spPr>
          <a:xfrm>
            <a:off x="5449875" y="2841450"/>
            <a:ext cx="2438276" cy="1790075"/>
          </a:xfrm>
          <a:prstGeom prst="rect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44" name="Google Shape;644;p63"/>
          <p:cNvSpPr/>
          <p:nvPr/>
        </p:nvSpPr>
        <p:spPr>
          <a:xfrm>
            <a:off x="3936605" y="5349191"/>
            <a:ext cx="770100" cy="5469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5" name="Google Shape;645;p63"/>
          <p:cNvCxnSpPr>
            <a:stCxn id="644" idx="3"/>
            <a:endCxn id="643" idx="1"/>
          </p:cNvCxnSpPr>
          <p:nvPr/>
        </p:nvCxnSpPr>
        <p:spPr>
          <a:xfrm flipH="1" rot="10800000">
            <a:off x="4706705" y="3736541"/>
            <a:ext cx="743100" cy="18861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46" name="Google Shape;646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63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64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54" name="Google Shape;654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626" y="1169227"/>
            <a:ext cx="8034749" cy="4519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64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65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63" name="Google Shape;663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626" y="1169227"/>
            <a:ext cx="8034749" cy="4519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65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66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72" name="Google Shape;672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626" y="1169227"/>
            <a:ext cx="8034749" cy="4519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66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6" name="Google Shape;156;p31"/>
          <p:cNvSpPr txBox="1"/>
          <p:nvPr>
            <p:ph type="title"/>
          </p:nvPr>
        </p:nvSpPr>
        <p:spPr>
          <a:xfrm>
            <a:off x="585022" y="369233"/>
            <a:ext cx="8522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rial"/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How to use mixed precision in ocean models: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rial"/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exploring a potential reduction of numerical precision in NEMO 4.0 and ROMS 3.6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31"/>
          <p:cNvPicPr preferRelativeResize="0"/>
          <p:nvPr/>
        </p:nvPicPr>
        <p:blipFill rotWithShape="1">
          <a:blip r:embed="rId3">
            <a:alphaModFix/>
          </a:blip>
          <a:srcRect b="12214" l="0" r="0" t="3140"/>
          <a:stretch/>
        </p:blipFill>
        <p:spPr>
          <a:xfrm>
            <a:off x="2608425" y="3818325"/>
            <a:ext cx="3968575" cy="4446261"/>
          </a:xfrm>
          <a:prstGeom prst="rect">
            <a:avLst/>
          </a:prstGeom>
          <a:noFill/>
          <a:ln>
            <a:noFill/>
          </a:ln>
          <a:effectLst>
            <a:outerShdw blurRad="57150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58" name="Google Shape;158;p31"/>
          <p:cNvSpPr txBox="1"/>
          <p:nvPr/>
        </p:nvSpPr>
        <p:spPr>
          <a:xfrm>
            <a:off x="67925" y="3241575"/>
            <a:ext cx="8344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31"/>
          <p:cNvSpPr txBox="1"/>
          <p:nvPr/>
        </p:nvSpPr>
        <p:spPr>
          <a:xfrm>
            <a:off x="585025" y="1984100"/>
            <a:ext cx="8522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Oriol Tintó Prims</a:t>
            </a:r>
            <a:r>
              <a:rPr lang="en-GB"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i="1" lang="en-GB">
                <a:latin typeface="Calibri"/>
                <a:ea typeface="Calibri"/>
                <a:cs typeface="Calibri"/>
                <a:sym typeface="Calibri"/>
              </a:rPr>
              <a:t> Mario Acosta, Andrew M. Moore, Miguel Castrillo, Kim Serradell,</a:t>
            </a:r>
            <a:endParaRPr i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>
                <a:latin typeface="Calibri"/>
                <a:ea typeface="Calibri"/>
                <a:cs typeface="Calibri"/>
                <a:sym typeface="Calibri"/>
              </a:rPr>
              <a:t>Ana Cortés, Francisco J. Doblas-Reyes</a:t>
            </a:r>
            <a:r>
              <a:rPr lang="en-GB">
                <a:latin typeface="Calibri"/>
                <a:ea typeface="Calibri"/>
                <a:cs typeface="Calibri"/>
                <a:sym typeface="Calibri"/>
              </a:rPr>
              <a:t>,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latin typeface="Calibri"/>
                <a:ea typeface="Calibri"/>
                <a:cs typeface="Calibri"/>
                <a:sym typeface="Calibri"/>
              </a:rPr>
              <a:t>How to use mixed precision in ocean models:</a:t>
            </a:r>
            <a:endParaRPr b="1" sz="1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latin typeface="Calibri"/>
                <a:ea typeface="Calibri"/>
                <a:cs typeface="Calibri"/>
                <a:sym typeface="Calibri"/>
              </a:rPr>
              <a:t>exploring a potential reduction of numerical precision in NEMO 4.0 and ROMS 3.6 </a:t>
            </a:r>
            <a:endParaRPr b="1" sz="1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Geoscientific Model Development, 2019, Volume 7, Pages 3135-3148, DOI:10.5194/gmd-12-3135-2019.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67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1" name="Google Shape;681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337" y="1451376"/>
            <a:ext cx="7403326" cy="53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65350" y="2177901"/>
            <a:ext cx="1316711" cy="4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67"/>
          <p:cNvSpPr txBox="1"/>
          <p:nvPr/>
        </p:nvSpPr>
        <p:spPr>
          <a:xfrm>
            <a:off x="2892650" y="962000"/>
            <a:ext cx="3192300" cy="539100"/>
          </a:xfrm>
          <a:prstGeom prst="rect">
            <a:avLst/>
          </a:prstGeom>
          <a:solidFill>
            <a:srgbClr val="FFFFFF">
              <a:alpha val="8652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Estimated </a:t>
            </a: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Impact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67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8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92" name="Google Shape;692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337" y="1451376"/>
            <a:ext cx="7403326" cy="53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65350" y="2177901"/>
            <a:ext cx="1316711" cy="4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68"/>
          <p:cNvSpPr txBox="1"/>
          <p:nvPr/>
        </p:nvSpPr>
        <p:spPr>
          <a:xfrm>
            <a:off x="2892650" y="962000"/>
            <a:ext cx="3192300" cy="539100"/>
          </a:xfrm>
          <a:prstGeom prst="rect">
            <a:avLst/>
          </a:prstGeom>
          <a:solidFill>
            <a:srgbClr val="FFFFFF">
              <a:alpha val="8652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Estimated Impact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68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69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03" name="Google Shape;703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337" y="1451376"/>
            <a:ext cx="7403326" cy="53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65350" y="2177901"/>
            <a:ext cx="1316711" cy="4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6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0525" y="4006226"/>
            <a:ext cx="1316711" cy="4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69"/>
          <p:cNvSpPr txBox="1"/>
          <p:nvPr/>
        </p:nvSpPr>
        <p:spPr>
          <a:xfrm>
            <a:off x="2892650" y="962000"/>
            <a:ext cx="3192300" cy="539100"/>
          </a:xfrm>
          <a:prstGeom prst="rect">
            <a:avLst/>
          </a:prstGeom>
          <a:solidFill>
            <a:srgbClr val="FFFFFF">
              <a:alpha val="8652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Estimated Impact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69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70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15" name="Google Shape;715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337" y="1451376"/>
            <a:ext cx="7403326" cy="532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65350" y="2177901"/>
            <a:ext cx="1316711" cy="4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7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0525" y="4006226"/>
            <a:ext cx="1316711" cy="4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70"/>
          <p:cNvSpPr txBox="1"/>
          <p:nvPr/>
        </p:nvSpPr>
        <p:spPr>
          <a:xfrm>
            <a:off x="2892650" y="962000"/>
            <a:ext cx="3192300" cy="539100"/>
          </a:xfrm>
          <a:prstGeom prst="rect">
            <a:avLst/>
          </a:prstGeom>
          <a:solidFill>
            <a:srgbClr val="FFFFFF">
              <a:alpha val="8652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Estimated Impact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70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71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27" name="Google Shape;727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337" y="1451376"/>
            <a:ext cx="7403326" cy="5326849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71"/>
          <p:cNvSpPr txBox="1"/>
          <p:nvPr/>
        </p:nvSpPr>
        <p:spPr>
          <a:xfrm>
            <a:off x="2042550" y="2682300"/>
            <a:ext cx="5621700" cy="705300"/>
          </a:xfrm>
          <a:prstGeom prst="rect">
            <a:avLst/>
          </a:prstGeom>
          <a:solidFill>
            <a:srgbClr val="FFFFFF">
              <a:alpha val="86520"/>
            </a:srgbClr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Memory usage reduced by a </a:t>
            </a:r>
            <a:r>
              <a:rPr b="1" lang="en-GB" sz="3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45%</a:t>
            </a:r>
            <a:endParaRPr b="1" sz="3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9" name="Google Shape;729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000" y="832662"/>
            <a:ext cx="2628000" cy="823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65350" y="2177901"/>
            <a:ext cx="1316711" cy="4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7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0525" y="4006226"/>
            <a:ext cx="1316711" cy="4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71"/>
          <p:cNvSpPr txBox="1"/>
          <p:nvPr/>
        </p:nvSpPr>
        <p:spPr>
          <a:xfrm>
            <a:off x="2892650" y="962000"/>
            <a:ext cx="3192300" cy="539100"/>
          </a:xfrm>
          <a:prstGeom prst="rect">
            <a:avLst/>
          </a:prstGeom>
          <a:solidFill>
            <a:srgbClr val="FFFFFF">
              <a:alpha val="8652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Estimated Impact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71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72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40" name="Google Shape;740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1527" y="1405760"/>
            <a:ext cx="6700945" cy="40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72"/>
          <p:cNvSpPr txBox="1"/>
          <p:nvPr/>
        </p:nvSpPr>
        <p:spPr>
          <a:xfrm>
            <a:off x="1885550" y="849700"/>
            <a:ext cx="60369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Difference between </a:t>
            </a:r>
            <a:r>
              <a:rPr b="1" lang="en-GB" sz="18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double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GB" sz="18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single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after one month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72"/>
          <p:cNvSpPr txBox="1"/>
          <p:nvPr/>
        </p:nvSpPr>
        <p:spPr>
          <a:xfrm rot="5400000">
            <a:off x="7695750" y="3204000"/>
            <a:ext cx="565200" cy="6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ºK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72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73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50" name="Google Shape;750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1527" y="1405760"/>
            <a:ext cx="6700945" cy="40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73"/>
          <p:cNvSpPr txBox="1"/>
          <p:nvPr/>
        </p:nvSpPr>
        <p:spPr>
          <a:xfrm>
            <a:off x="1307100" y="849700"/>
            <a:ext cx="65298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Difference between </a:t>
            </a:r>
            <a:r>
              <a:rPr b="1" lang="en-GB" sz="18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double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GB" sz="18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mixed-precision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after one month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73"/>
          <p:cNvSpPr txBox="1"/>
          <p:nvPr/>
        </p:nvSpPr>
        <p:spPr>
          <a:xfrm rot="5400000">
            <a:off x="7695750" y="3204000"/>
            <a:ext cx="565200" cy="6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ºK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73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4"/>
          <p:cNvSpPr txBox="1"/>
          <p:nvPr>
            <p:ph idx="12" type="sldNum"/>
          </p:nvPr>
        </p:nvSpPr>
        <p:spPr>
          <a:xfrm>
            <a:off x="8339548" y="6229986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60" name="Google Shape;76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3412" y="1405750"/>
            <a:ext cx="6827526" cy="4046499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74"/>
          <p:cNvSpPr txBox="1"/>
          <p:nvPr/>
        </p:nvSpPr>
        <p:spPr>
          <a:xfrm>
            <a:off x="1307100" y="849700"/>
            <a:ext cx="65298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Difference between </a:t>
            </a:r>
            <a:r>
              <a:rPr b="1" lang="en-GB" sz="18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double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GB" sz="18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mixed-precision</a:t>
            </a: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after one month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74"/>
          <p:cNvSpPr txBox="1"/>
          <p:nvPr/>
        </p:nvSpPr>
        <p:spPr>
          <a:xfrm rot="5399210">
            <a:off x="5207695" y="4212650"/>
            <a:ext cx="65298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Range 100 times smaller!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3" name="Google Shape;763;p74"/>
          <p:cNvCxnSpPr/>
          <p:nvPr/>
        </p:nvCxnSpPr>
        <p:spPr>
          <a:xfrm rot="10800000">
            <a:off x="7949600" y="1909250"/>
            <a:ext cx="595500" cy="123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64" name="Google Shape;764;p74"/>
          <p:cNvSpPr txBox="1"/>
          <p:nvPr/>
        </p:nvSpPr>
        <p:spPr>
          <a:xfrm rot="5400000">
            <a:off x="7695750" y="3204000"/>
            <a:ext cx="565200" cy="6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ºK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74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75"/>
          <p:cNvSpPr txBox="1"/>
          <p:nvPr/>
        </p:nvSpPr>
        <p:spPr>
          <a:xfrm>
            <a:off x="701850" y="1437900"/>
            <a:ext cx="7740300" cy="25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 b="1" sz="24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proposed algorithm can satisfactorily determine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which variables can use reduced precision satisfying pre-established accuracy requirements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method and tools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are not specific for NEMO 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can be applied to other Earth Science models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NEMO has huge room for reducing the numerical precision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75"/>
          <p:cNvSpPr txBox="1"/>
          <p:nvPr/>
        </p:nvSpPr>
        <p:spPr>
          <a:xfrm>
            <a:off x="310950" y="4335725"/>
            <a:ext cx="8522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For more details:</a:t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Oriol Tintó Prims</a:t>
            </a:r>
            <a:r>
              <a:rPr lang="en-GB"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i="1" lang="en-GB">
                <a:latin typeface="Calibri"/>
                <a:ea typeface="Calibri"/>
                <a:cs typeface="Calibri"/>
                <a:sym typeface="Calibri"/>
              </a:rPr>
              <a:t> Mario Acosta, Andrew M. Moore, Miguel Castrillo, Kim Serradell,</a:t>
            </a:r>
            <a:endParaRPr i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>
                <a:latin typeface="Calibri"/>
                <a:ea typeface="Calibri"/>
                <a:cs typeface="Calibri"/>
                <a:sym typeface="Calibri"/>
              </a:rPr>
              <a:t>Ana Cortés, Francisco J. Doblas-Reyes</a:t>
            </a:r>
            <a:r>
              <a:rPr lang="en-GB">
                <a:latin typeface="Calibri"/>
                <a:ea typeface="Calibri"/>
                <a:cs typeface="Calibri"/>
                <a:sym typeface="Calibri"/>
              </a:rPr>
              <a:t>,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latin typeface="Calibri"/>
                <a:ea typeface="Calibri"/>
                <a:cs typeface="Calibri"/>
                <a:sym typeface="Calibri"/>
              </a:rPr>
              <a:t>How to use mixed precision in ocean models:</a:t>
            </a:r>
            <a:endParaRPr b="1" sz="1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latin typeface="Calibri"/>
                <a:ea typeface="Calibri"/>
                <a:cs typeface="Calibri"/>
                <a:sym typeface="Calibri"/>
              </a:rPr>
              <a:t>exploring a potential reduction of numerical precision in NEMO 4.0 and ROMS 3.6 </a:t>
            </a:r>
            <a:endParaRPr b="1" sz="1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Geoscientific Model Development, 2019, Volume 7, Pages 3135-3148, DOI:10.5194/gmd-12-3135-2019.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75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Results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" name="Google Shape;778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72716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76"/>
          <p:cNvSpPr txBox="1"/>
          <p:nvPr/>
        </p:nvSpPr>
        <p:spPr>
          <a:xfrm>
            <a:off x="3498750" y="2959850"/>
            <a:ext cx="4737300" cy="14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Calibri"/>
              <a:buChar char="●"/>
            </a:pPr>
            <a:r>
              <a:rPr b="1" lang="en-GB" sz="23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Precision Analysis</a:t>
            </a:r>
            <a:endParaRPr b="1" sz="23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300"/>
              <a:buFont typeface="Calibri"/>
              <a:buChar char="●"/>
            </a:pPr>
            <a:r>
              <a:rPr b="1" lang="en-GB" sz="23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Implementation Roadmap</a:t>
            </a:r>
            <a:endParaRPr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76"/>
          <p:cNvSpPr txBox="1"/>
          <p:nvPr/>
        </p:nvSpPr>
        <p:spPr>
          <a:xfrm>
            <a:off x="3263550" y="1087425"/>
            <a:ext cx="5207700" cy="18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3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Optimizing numerical precision in</a:t>
            </a:r>
            <a:r>
              <a:rPr b="1" lang="en-GB"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NEMO 4</a:t>
            </a:r>
            <a:endParaRPr sz="36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2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6" name="Google Shape;166;p32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  <p:pic>
        <p:nvPicPr>
          <p:cNvPr id="167" name="Google Shape;1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50" y="884500"/>
            <a:ext cx="9047102" cy="5089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635" y="874720"/>
            <a:ext cx="9047098" cy="5088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7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Integration roadmap</a:t>
            </a:r>
            <a:endParaRPr/>
          </a:p>
        </p:txBody>
      </p:sp>
      <p:sp>
        <p:nvSpPr>
          <p:cNvPr id="786" name="Google Shape;786;p77"/>
          <p:cNvSpPr txBox="1"/>
          <p:nvPr/>
        </p:nvSpPr>
        <p:spPr>
          <a:xfrm>
            <a:off x="701850" y="1462900"/>
            <a:ext cx="7740300" cy="44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Our idea on how the implementation should be</a:t>
            </a:r>
            <a:endParaRPr b="1" sz="24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changes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shouldn’t be invasive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so the model is able to compile and run in double precision as usual.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We rely on the current structure using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working precision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, but now it will be possible to compile and run with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wp = sp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sensitive variables will be declared using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dp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, so they will be using double precision regardless of the working precision used.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To do so, few routines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will need to be duplicated </a:t>
            </a: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so they are able to run with single and double precision arguments (communication, I/O, … ). Quite straightforward using the generic template approach.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7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Integration roadmap</a:t>
            </a:r>
            <a:endParaRPr/>
          </a:p>
        </p:txBody>
      </p:sp>
      <p:sp>
        <p:nvSpPr>
          <p:cNvPr id="792" name="Google Shape;792;p78"/>
          <p:cNvSpPr txBox="1"/>
          <p:nvPr/>
        </p:nvSpPr>
        <p:spPr>
          <a:xfrm>
            <a:off x="701850" y="1437900"/>
            <a:ext cx="7740300" cy="25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What is already done?</a:t>
            </a:r>
            <a:endParaRPr b="1" sz="24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Raw single precision implementation: 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○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Can compile with single or double precision. </a:t>
            </a:r>
            <a:r>
              <a:rPr b="1"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(key_single)</a:t>
            </a:r>
            <a:endParaRPr b="1"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○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Several interfaces duplicated (can communicate single and double precision variables,...).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Precision analyses: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Font typeface="Calibri"/>
              <a:buChar char="○"/>
            </a:pPr>
            <a:r>
              <a:rPr lang="en-GB" sz="18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Several sensitive variables identified using different tests.</a:t>
            </a:r>
            <a:endParaRPr sz="18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79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333333"/>
                </a:solidFill>
                <a:highlight>
                  <a:srgbClr val="FFFFFF"/>
                </a:highlight>
              </a:rPr>
              <a:t>a)</a:t>
            </a:r>
            <a:r>
              <a:rPr lang="en-GB" sz="1500">
                <a:solidFill>
                  <a:srgbClr val="333333"/>
                </a:solidFill>
                <a:highlight>
                  <a:srgbClr val="FFFFFF"/>
                </a:highlight>
              </a:rPr>
              <a:t> BSC developing a prototype based on NEMO 4.0.1; Further testing done at ECMWF with this version.</a:t>
            </a:r>
            <a:endParaRPr sz="15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333333"/>
                </a:solidFill>
                <a:highlight>
                  <a:srgbClr val="FFFFFF"/>
                </a:highlight>
              </a:rPr>
              <a:t>b)</a:t>
            </a:r>
            <a:r>
              <a:rPr lang="en-GB" sz="1500">
                <a:solidFill>
                  <a:srgbClr val="333333"/>
                </a:solidFill>
                <a:highlight>
                  <a:srgbClr val="FFFFFF"/>
                </a:highlight>
              </a:rPr>
              <a:t> Provide demonstrator for NEMO ST (how? =&gt; Scientific Publication, Branch in NEMO rep.) (BSC)</a:t>
            </a:r>
            <a:endParaRPr sz="1500"/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333333"/>
                </a:solidFill>
                <a:highlight>
                  <a:srgbClr val="FFFFFF"/>
                </a:highlight>
              </a:rPr>
              <a:t>c)</a:t>
            </a:r>
            <a:r>
              <a:rPr lang="en-GB" sz="1500">
                <a:solidFill>
                  <a:srgbClr val="333333"/>
                </a:solidFill>
                <a:highlight>
                  <a:srgbClr val="FFFFFF"/>
                </a:highlight>
              </a:rPr>
              <a:t> If it is possible and worth, prepare minimal list of changes for merge party that could enter next NEMO version (BSC+ ECMWF together with feedback from IPSL,</a:t>
            </a:r>
            <a:r>
              <a:rPr lang="en-GB" sz="1500" strike="sngStrike">
                <a:solidFill>
                  <a:srgbClr val="333333"/>
                </a:solidFill>
                <a:highlight>
                  <a:srgbClr val="FFFFFF"/>
                </a:highlight>
              </a:rPr>
              <a:t> within 1 month.</a:t>
            </a:r>
            <a:r>
              <a:rPr lang="en-GB" sz="1500">
                <a:solidFill>
                  <a:srgbClr val="333333"/>
                </a:solidFill>
                <a:highlight>
                  <a:srgbClr val="FFFFFF"/>
                </a:highlight>
              </a:rPr>
              <a:t>)</a:t>
            </a:r>
            <a:endParaRPr sz="1500"/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333333"/>
                </a:solidFill>
                <a:highlight>
                  <a:srgbClr val="FFFFFF"/>
                </a:highlight>
              </a:rPr>
              <a:t>d)</a:t>
            </a:r>
            <a:r>
              <a:rPr lang="en-GB" sz="1500">
                <a:solidFill>
                  <a:srgbClr val="333333"/>
                </a:solidFill>
                <a:highlight>
                  <a:srgbClr val="FFFFFF"/>
                </a:highlight>
              </a:rPr>
              <a:t> Prepare tools for automation to make sure that all the workflow that goes from identifying sensitive variables to a final implementation can be reapplied to any version of the code. (BSC, April 2020)</a:t>
            </a:r>
            <a:endParaRPr sz="1500"/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333333"/>
                </a:solidFill>
                <a:highlight>
                  <a:srgbClr val="FFFFFF"/>
                </a:highlight>
              </a:rPr>
              <a:t>e)</a:t>
            </a:r>
            <a:r>
              <a:rPr lang="en-GB" sz="1500">
                <a:solidFill>
                  <a:srgbClr val="333333"/>
                </a:solidFill>
                <a:highlight>
                  <a:srgbClr val="FFFFFF"/>
                </a:highlight>
              </a:rPr>
              <a:t> Provide a mixed-precision branch at the NEMO SVN starting after the merging party. (BSC, April 2020)</a:t>
            </a:r>
            <a:endParaRPr sz="1500"/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333333"/>
                </a:solidFill>
                <a:highlight>
                  <a:srgbClr val="FFFFFF"/>
                </a:highlight>
              </a:rPr>
              <a:t>f)</a:t>
            </a:r>
            <a:r>
              <a:rPr lang="en-GB" sz="1500">
                <a:solidFill>
                  <a:srgbClr val="333333"/>
                </a:solidFill>
                <a:highlight>
                  <a:srgbClr val="FFFFFF"/>
                </a:highlight>
              </a:rPr>
              <a:t> Provide scientific evaluation and progress idealised test cases motivated by single precision evaluation and beyond (throughout 2020) (ECMWF); (Discussion on intercomparison test cases at Commodore Workshop, January 2020).</a:t>
            </a:r>
            <a:endParaRPr sz="1500"/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 sz="1500">
                <a:solidFill>
                  <a:srgbClr val="333333"/>
                </a:solidFill>
                <a:highlight>
                  <a:srgbClr val="FFFFFF"/>
                </a:highlight>
              </a:rPr>
              <a:t>g)</a:t>
            </a:r>
            <a:r>
              <a:rPr lang="en-GB" sz="1500">
                <a:solidFill>
                  <a:srgbClr val="333333"/>
                </a:solidFill>
                <a:highlight>
                  <a:srgbClr val="FFFFFF"/>
                </a:highlight>
              </a:rPr>
              <a:t> By end 2020, ECMWF anticipates to have a working version of NEMO + SI3 in mixed precision for DA, medium-range and extended-range ocean prediction in forced and coupled mode. Potential changes will be included into the Mixed-precision branch. (ECMWF+BSC task).</a:t>
            </a:r>
            <a:endParaRPr sz="1500"/>
          </a:p>
        </p:txBody>
      </p:sp>
      <p:sp>
        <p:nvSpPr>
          <p:cNvPr id="798" name="Google Shape;798;p7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Integration roadmap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4" name="Google Shape;804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72716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80"/>
          <p:cNvSpPr txBox="1"/>
          <p:nvPr>
            <p:ph type="title"/>
          </p:nvPr>
        </p:nvSpPr>
        <p:spPr>
          <a:xfrm>
            <a:off x="3766428" y="1361496"/>
            <a:ext cx="4397700" cy="113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rial"/>
              <a:buNone/>
            </a:pPr>
            <a:r>
              <a:rPr lang="en-GB" sz="4800"/>
              <a:t>Thank you!</a:t>
            </a:r>
            <a:endParaRPr sz="4800"/>
          </a:p>
        </p:txBody>
      </p:sp>
      <p:pic>
        <p:nvPicPr>
          <p:cNvPr descr="Image result for barcelona supercomputing center logo" id="806" name="Google Shape;806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8250" y="5497029"/>
            <a:ext cx="994050" cy="994050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80"/>
          <p:cNvSpPr txBox="1"/>
          <p:nvPr>
            <p:ph type="title"/>
          </p:nvPr>
        </p:nvSpPr>
        <p:spPr>
          <a:xfrm>
            <a:off x="3766428" y="3072971"/>
            <a:ext cx="4397700" cy="113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Arial"/>
              <a:buNone/>
            </a:pPr>
            <a:r>
              <a:rPr lang="en-GB" sz="2400"/>
              <a:t>oriol.tinto@bsc.es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5" name="Google Shape;17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900" y="-192412"/>
            <a:ext cx="6934200" cy="490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3"/>
          <p:cNvPicPr preferRelativeResize="0"/>
          <p:nvPr/>
        </p:nvPicPr>
        <p:blipFill rotWithShape="1">
          <a:blip r:embed="rId4">
            <a:alphaModFix/>
          </a:blip>
          <a:srcRect b="0" l="0" r="0" t="25931"/>
          <a:stretch/>
        </p:blipFill>
        <p:spPr>
          <a:xfrm>
            <a:off x="1059800" y="3766475"/>
            <a:ext cx="6669399" cy="303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3"/>
          <p:cNvPicPr preferRelativeResize="0"/>
          <p:nvPr/>
        </p:nvPicPr>
        <p:blipFill rotWithShape="1">
          <a:blip r:embed="rId5">
            <a:alphaModFix/>
          </a:blip>
          <a:srcRect b="64629" l="-4010" r="4009" t="5875"/>
          <a:stretch/>
        </p:blipFill>
        <p:spPr>
          <a:xfrm>
            <a:off x="1612262" y="5955550"/>
            <a:ext cx="5919476" cy="8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3"/>
          <p:cNvSpPr/>
          <p:nvPr/>
        </p:nvSpPr>
        <p:spPr>
          <a:xfrm>
            <a:off x="1344300" y="5396200"/>
            <a:ext cx="609600" cy="523200"/>
          </a:xfrm>
          <a:prstGeom prst="roundRect">
            <a:avLst>
              <a:gd fmla="val 16667" name="adj"/>
            </a:avLst>
          </a:prstGeom>
          <a:solidFill>
            <a:srgbClr val="9FC5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33"/>
          <p:cNvSpPr txBox="1"/>
          <p:nvPr/>
        </p:nvSpPr>
        <p:spPr>
          <a:xfrm>
            <a:off x="1295550" y="5360050"/>
            <a:ext cx="7104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Calibri"/>
                <a:ea typeface="Calibri"/>
                <a:cs typeface="Calibri"/>
                <a:sym typeface="Calibri"/>
              </a:rPr>
              <a:t>-1</a:t>
            </a:r>
            <a:r>
              <a:rPr baseline="30000" lang="en-GB" sz="3000">
                <a:latin typeface="Calibri"/>
                <a:ea typeface="Calibri"/>
                <a:cs typeface="Calibri"/>
                <a:sym typeface="Calibri"/>
              </a:rPr>
              <a:t>0</a:t>
            </a:r>
            <a:endParaRPr baseline="30000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33"/>
          <p:cNvSpPr/>
          <p:nvPr/>
        </p:nvSpPr>
        <p:spPr>
          <a:xfrm>
            <a:off x="2127125" y="5396200"/>
            <a:ext cx="3153600" cy="523200"/>
          </a:xfrm>
          <a:prstGeom prst="roundRect">
            <a:avLst>
              <a:gd fmla="val 16667" name="adj"/>
            </a:avLst>
          </a:prstGeom>
          <a:solidFill>
            <a:srgbClr val="FF0000">
              <a:alpha val="2235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3"/>
          <p:cNvSpPr/>
          <p:nvPr/>
        </p:nvSpPr>
        <p:spPr>
          <a:xfrm>
            <a:off x="6119401" y="5316226"/>
            <a:ext cx="263700" cy="412800"/>
          </a:xfrm>
          <a:prstGeom prst="roundRect">
            <a:avLst>
              <a:gd fmla="val 16667" name="adj"/>
            </a:avLst>
          </a:prstGeom>
          <a:solidFill>
            <a:srgbClr val="FFC000">
              <a:alpha val="6145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33"/>
          <p:cNvSpPr/>
          <p:nvPr/>
        </p:nvSpPr>
        <p:spPr>
          <a:xfrm>
            <a:off x="1344300" y="1148350"/>
            <a:ext cx="6615300" cy="115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3"/>
          <p:cNvSpPr/>
          <p:nvPr/>
        </p:nvSpPr>
        <p:spPr>
          <a:xfrm>
            <a:off x="1344300" y="2301850"/>
            <a:ext cx="6615300" cy="146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33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4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1" name="Google Shape;19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4300" y="962850"/>
            <a:ext cx="6934200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4"/>
          <p:cNvPicPr preferRelativeResize="0"/>
          <p:nvPr/>
        </p:nvPicPr>
        <p:blipFill rotWithShape="1">
          <a:blip r:embed="rId4">
            <a:alphaModFix/>
          </a:blip>
          <a:srcRect b="10488" l="0" r="0" t="60016"/>
          <a:stretch/>
        </p:blipFill>
        <p:spPr>
          <a:xfrm>
            <a:off x="1452325" y="5190538"/>
            <a:ext cx="5919476" cy="8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4"/>
          <p:cNvPicPr preferRelativeResize="0"/>
          <p:nvPr/>
        </p:nvPicPr>
        <p:blipFill rotWithShape="1">
          <a:blip r:embed="rId4">
            <a:alphaModFix/>
          </a:blip>
          <a:srcRect b="42131" l="0" r="0" t="28372"/>
          <a:stretch/>
        </p:blipFill>
        <p:spPr>
          <a:xfrm>
            <a:off x="1452313" y="3560175"/>
            <a:ext cx="5919476" cy="8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4"/>
          <p:cNvPicPr preferRelativeResize="0"/>
          <p:nvPr/>
        </p:nvPicPr>
        <p:blipFill rotWithShape="1">
          <a:blip r:embed="rId4">
            <a:alphaModFix/>
          </a:blip>
          <a:srcRect b="64629" l="-4010" r="4009" t="5875"/>
          <a:stretch/>
        </p:blipFill>
        <p:spPr>
          <a:xfrm>
            <a:off x="1452300" y="2424825"/>
            <a:ext cx="5919476" cy="8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02" name="Google Shape;202;p35"/>
          <p:cNvPicPr preferRelativeResize="0"/>
          <p:nvPr/>
        </p:nvPicPr>
        <p:blipFill rotWithShape="1">
          <a:blip r:embed="rId3">
            <a:alphaModFix/>
          </a:blip>
          <a:srcRect b="8395" l="0" r="0" t="30277"/>
          <a:stretch/>
        </p:blipFill>
        <p:spPr>
          <a:xfrm>
            <a:off x="152400" y="1957000"/>
            <a:ext cx="8602123" cy="2943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5"/>
          <p:cNvSpPr txBox="1"/>
          <p:nvPr/>
        </p:nvSpPr>
        <p:spPr>
          <a:xfrm>
            <a:off x="7149475" y="4128400"/>
            <a:ext cx="1406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Slower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More expensive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35"/>
          <p:cNvSpPr txBox="1"/>
          <p:nvPr/>
        </p:nvSpPr>
        <p:spPr>
          <a:xfrm>
            <a:off x="298125" y="4128400"/>
            <a:ext cx="1406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Faster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Cheaper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35"/>
          <p:cNvSpPr txBox="1"/>
          <p:nvPr/>
        </p:nvSpPr>
        <p:spPr>
          <a:xfrm>
            <a:off x="2300850" y="839925"/>
            <a:ext cx="4542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23589C"/>
                </a:solidFill>
                <a:latin typeface="Calibri"/>
                <a:ea typeface="Calibri"/>
                <a:cs typeface="Calibri"/>
                <a:sym typeface="Calibri"/>
              </a:rPr>
              <a:t>Numerical Precision:</a:t>
            </a:r>
            <a:endParaRPr b="1" sz="3600">
              <a:solidFill>
                <a:srgbClr val="23589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5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6"/>
          <p:cNvSpPr txBox="1"/>
          <p:nvPr>
            <p:ph idx="12" type="sldNum"/>
          </p:nvPr>
        </p:nvSpPr>
        <p:spPr>
          <a:xfrm>
            <a:off x="8604448" y="6357553"/>
            <a:ext cx="4425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13" name="Google Shape;213;p36"/>
          <p:cNvPicPr preferRelativeResize="0"/>
          <p:nvPr/>
        </p:nvPicPr>
        <p:blipFill rotWithShape="1">
          <a:blip r:embed="rId3">
            <a:alphaModFix/>
          </a:blip>
          <a:srcRect b="28290" l="37118" r="37921" t="64526"/>
          <a:stretch/>
        </p:blipFill>
        <p:spPr>
          <a:xfrm>
            <a:off x="1810051" y="5191082"/>
            <a:ext cx="1477449" cy="1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6"/>
          <p:cNvPicPr preferRelativeResize="0"/>
          <p:nvPr/>
        </p:nvPicPr>
        <p:blipFill rotWithShape="1">
          <a:blip r:embed="rId3">
            <a:alphaModFix/>
          </a:blip>
          <a:srcRect b="59586" l="38424" r="37920" t="33229"/>
          <a:stretch/>
        </p:blipFill>
        <p:spPr>
          <a:xfrm>
            <a:off x="5933675" y="5164450"/>
            <a:ext cx="1400274" cy="198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6"/>
          <p:cNvSpPr txBox="1"/>
          <p:nvPr/>
        </p:nvSpPr>
        <p:spPr>
          <a:xfrm>
            <a:off x="825150" y="4443025"/>
            <a:ext cx="7493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366C"/>
                </a:solidFill>
                <a:latin typeface="Calibri"/>
                <a:ea typeface="Calibri"/>
                <a:cs typeface="Calibri"/>
                <a:sym typeface="Calibri"/>
              </a:rPr>
              <a:t>Required memory for a </a:t>
            </a:r>
            <a:r>
              <a:rPr b="1" lang="en-GB" sz="3000">
                <a:solidFill>
                  <a:srgbClr val="00366C"/>
                </a:solidFill>
                <a:latin typeface="Calibri"/>
                <a:ea typeface="Calibri"/>
                <a:cs typeface="Calibri"/>
                <a:sym typeface="Calibri"/>
              </a:rPr>
              <a:t>3D variable</a:t>
            </a:r>
            <a:r>
              <a:rPr lang="en-GB" sz="3000">
                <a:solidFill>
                  <a:srgbClr val="00366C"/>
                </a:solidFill>
                <a:latin typeface="Calibri"/>
                <a:ea typeface="Calibri"/>
                <a:cs typeface="Calibri"/>
                <a:sym typeface="Calibri"/>
              </a:rPr>
              <a:t> in ORCA</a:t>
            </a:r>
            <a:r>
              <a:rPr b="1" lang="en-GB" sz="3000">
                <a:solidFill>
                  <a:srgbClr val="00366C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lang="en-GB" sz="3000">
                <a:solidFill>
                  <a:srgbClr val="00366C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3000">
              <a:solidFill>
                <a:srgbClr val="00366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6"/>
          <p:cNvSpPr txBox="1"/>
          <p:nvPr/>
        </p:nvSpPr>
        <p:spPr>
          <a:xfrm>
            <a:off x="1394825" y="5382375"/>
            <a:ext cx="23079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7.4 GBytes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6"/>
          <p:cNvSpPr txBox="1"/>
          <p:nvPr/>
        </p:nvSpPr>
        <p:spPr>
          <a:xfrm>
            <a:off x="5509113" y="5382375"/>
            <a:ext cx="22494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.7 GBytes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9250" y="511875"/>
            <a:ext cx="7285502" cy="409809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6"/>
          <p:cNvSpPr txBox="1"/>
          <p:nvPr>
            <p:ph type="title"/>
          </p:nvPr>
        </p:nvSpPr>
        <p:spPr>
          <a:xfrm>
            <a:off x="0" y="0"/>
            <a:ext cx="9144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1600"/>
              <a:t>Introduction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