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notesSlides/_rels/notesSlide34.xml.rels" ContentType="application/vnd.openxmlformats-package.relationships+xml"/>
  <Override PartName="/ppt/notesSlides/_rels/notesSlide30.xml.rels" ContentType="application/vnd.openxmlformats-package.relationships+xml"/>
  <Override PartName="/ppt/notesSlides/_rels/notesSlide35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32.xml.rels" ContentType="application/vnd.openxmlformats-package.relationships+xml"/>
  <Override PartName="/ppt/notesSlides/_rels/notesSlide16.xml.rels" ContentType="application/vnd.openxmlformats-package.relationships+xml"/>
  <Override PartName="/ppt/notesSlides/_rels/notesSlide3.xml.rels" ContentType="application/vnd.openxmlformats-package.relationships+xml"/>
  <Override PartName="/ppt/notesSlides/_rels/notesSlide4.xml.rels" ContentType="application/vnd.openxmlformats-package.relationships+xml"/>
  <Override PartName="/ppt/notesSlides/_rels/notesSlide5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5.xml.rels" ContentType="application/vnd.openxmlformats-package.relationships+xml"/>
  <Override PartName="/ppt/notesSlides/_rels/notesSlide10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12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31.xml.rels" ContentType="application/vnd.openxmlformats-package.relationships+xml"/>
  <Override PartName="/ppt/notesSlides/_rels/notesSlide23.xml.rels" ContentType="application/vnd.openxmlformats-package.relationships+xml"/>
  <Override PartName="/ppt/notesSlides/_rels/notesSlide15.xml.rels" ContentType="application/vnd.openxmlformats-package.relationships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_rels/slide36.xml.rels" ContentType="application/vnd.openxmlformats-package.relationships+xml"/>
  <Override PartName="/ppt/slides/_rels/slide35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0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17.xml.rels" ContentType="application/vnd.openxmlformats-package.relationships+xml"/>
  <Override PartName="/ppt/slides/_rels/slide9.xml.rels" ContentType="application/vnd.openxmlformats-package.relationships+xml"/>
  <Override PartName="/ppt/slides/_rels/slide24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3.xml.rels" ContentType="application/vnd.openxmlformats-package.relationships+xml"/>
  <Override PartName="/ppt/slides/_rels/slide1.xml.rels" ContentType="application/vnd.openxmlformats-package.relationships+xml"/>
  <Override PartName="/ppt/slides/_rels/slide29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5.xml.rels" ContentType="application/vnd.openxmlformats-package.relationships+xml"/>
  <Override PartName="/ppt/slides/_rels/slide3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31.xml.rels" ContentType="application/vnd.openxmlformats-package.relationships+xml"/>
  <Override PartName="/ppt/slides/_rels/slide20.xml.rels" ContentType="application/vnd.openxmlformats-package.relationships+xml"/>
  <Override PartName="/ppt/slides/_rels/slide32.xml.rels" ContentType="application/vnd.openxmlformats-package.relationships+xml"/>
  <Override PartName="/ppt/slides/_rels/slide21.xml.rels" ContentType="application/vnd.openxmlformats-package.relationships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5.xml" ContentType="application/vnd.openxmlformats-officedocument.presentationml.slide+xml"/>
  <Override PartName="/ppt/slides/slide26.xml" ContentType="application/vnd.openxmlformats-officedocument.presentationml.slide+xml"/>
  <Override PartName="/ppt/slides/slide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24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9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_rels/presentation.xml.rels" ContentType="application/vnd.openxmlformats-package.relationships+xml"/>
  <Override PartName="/ppt/media/image49.png" ContentType="image/png"/>
  <Override PartName="/ppt/media/image47.png" ContentType="image/png"/>
  <Override PartName="/ppt/media/image21.png" ContentType="image/png"/>
  <Override PartName="/ppt/media/image18.png" ContentType="image/png"/>
  <Override PartName="/ppt/media/image16.png" ContentType="image/png"/>
  <Override PartName="/ppt/media/image15.jpeg" ContentType="image/jpeg"/>
  <Override PartName="/ppt/media/image41.jpeg" ContentType="image/jpeg"/>
  <Override PartName="/ppt/media/image20.png" ContentType="image/png"/>
  <Override PartName="/ppt/media/image31.gif" ContentType="image/gif"/>
  <Override PartName="/ppt/media/image13.jpeg" ContentType="image/jpeg"/>
  <Override PartName="/ppt/media/image43.jpeg" ContentType="image/jpeg"/>
  <Override PartName="/ppt/media/image19.png" ContentType="image/png"/>
  <Override PartName="/ppt/media/image12.jpeg" ContentType="image/jpeg"/>
  <Override PartName="/ppt/media/image42.jpeg" ContentType="image/jpeg"/>
  <Override PartName="/ppt/media/image11.jpeg" ContentType="image/jpeg"/>
  <Override PartName="/ppt/media/image1.jpeg" ContentType="image/jpeg"/>
  <Override PartName="/ppt/media/image4.jpeg" ContentType="image/jpeg"/>
  <Override PartName="/ppt/media/image38.png" ContentType="image/png"/>
  <Override PartName="/ppt/media/image48.png" ContentType="image/png"/>
  <Override PartName="/ppt/media/image5.jpeg" ContentType="image/jpeg"/>
  <Override PartName="/ppt/media/image6.jpeg" ContentType="image/jpeg"/>
  <Override PartName="/ppt/media/image22.png" ContentType="image/png"/>
  <Override PartName="/ppt/media/image33.gif" ContentType="image/gif"/>
  <Override PartName="/ppt/media/image2.png" ContentType="image/png"/>
  <Override PartName="/ppt/media/image3.png" ContentType="image/png"/>
  <Override PartName="/ppt/media/image30.jpeg" ContentType="image/jpeg"/>
  <Override PartName="/ppt/media/image37.png" ContentType="image/png"/>
  <Override PartName="/ppt/media/image7.jpeg" ContentType="image/jpeg"/>
  <Override PartName="/ppt/media/image17.png" ContentType="image/png"/>
  <Override PartName="/ppt/media/image8.jpeg" ContentType="image/jpeg"/>
  <Override PartName="/ppt/media/image25.png" ContentType="image/png"/>
  <Override PartName="/ppt/media/image10.gif" ContentType="image/gif"/>
  <Override PartName="/ppt/media/image9.jpeg" ContentType="image/jpeg"/>
  <Override PartName="/ppt/media/image35.png" ContentType="image/png"/>
  <Override PartName="/ppt/media/image14.jpeg" ContentType="image/jpeg"/>
  <Override PartName="/ppt/media/image23.png" ContentType="image/png"/>
  <Override PartName="/ppt/media/image24.png" ContentType="image/png"/>
  <Override PartName="/ppt/media/image45.png" ContentType="image/png"/>
  <Override PartName="/ppt/media/image40.jpeg" ContentType="image/jpeg"/>
  <Override PartName="/ppt/media/image44.png" ContentType="image/png"/>
  <Override PartName="/ppt/media/image27.jpeg" ContentType="image/jpeg"/>
  <Override PartName="/ppt/media/image28.png" ContentType="image/png"/>
  <Override PartName="/ppt/media/image29.png" ContentType="image/png"/>
  <Override PartName="/ppt/media/image32.png" ContentType="image/png"/>
  <Override PartName="/ppt/media/image26.jpeg" ContentType="image/jpeg"/>
  <Override PartName="/ppt/media/image34.png" ContentType="image/png"/>
  <Override PartName="/ppt/media/image36.png" ContentType="image/png"/>
  <Override PartName="/ppt/media/image39.jpeg" ContentType="image/jpeg"/>
  <Override PartName="/ppt/media/image46.png" ContentType="image/png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x="9144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F89021FE-F2FD-4C05-9339-C3BECA1793FA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0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2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
</Relationships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16.xml.rels><?xml version="1.0" encoding="UTF-8"?>
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3.xml.rels><?xml version="1.0" encoding="UTF-8"?>
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
</Relationships>
</file>

<file path=ppt/notesSlides/_rels/notesSlide25.xml.rels><?xml version="1.0" encoding="UTF-8"?>
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30.xml.rels><?xml version="1.0" encoding="UTF-8"?>
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
</Relationships>
</file>

<file path=ppt/notesSlides/_rels/notesSlide31.xml.rels><?xml version="1.0" encoding="UTF-8"?>
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
</Relationships>
</file>

<file path=ppt/notesSlides/_rels/notesSlide32.xml.rels><?xml version="1.0" encoding="UTF-8"?>
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
</Relationships>
</file>

<file path=ppt/notesSlides/_rels/notesSlide34.xml.rels><?xml version="1.0" encoding="UTF-8"?>
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
</Relationships>
</file>

<file path=ppt/notesSlides/_rels/notesSlide35.xml.rels><?xml version="1.0" encoding="UTF-8"?>
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CustomShape 1"/>
          <p:cNvSpPr/>
          <p:nvPr/>
        </p:nvSpPr>
        <p:spPr>
          <a:xfrm>
            <a:off x="776520" y="4777200"/>
            <a:ext cx="621756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000" rIns="99000" tIns="49680" bIns="49680"/>
          <a:p>
            <a:pPr>
              <a:lnSpc>
                <a:spcPct val="100000"/>
              </a:lnSpc>
            </a:pP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(old) current NGWs </a:t>
            </a: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systematic errors ;  (new) future source-related NGWs </a:t>
            </a: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better representation</a:t>
            </a:r>
            <a:endParaRPr b="0" lang="en-US" sz="11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18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endParaRPr b="0" lang="en-US" sz="118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Progression from initial-value problems with weather forecasting at one end and multi-decadal to century projections as a forced boundary condition problem at the other, with climate prediction (</a:t>
            </a:r>
            <a:r>
              <a:rPr b="0" lang="en-US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sub-seasonal, seasonal and decadal</a:t>
            </a:r>
            <a:r>
              <a:rPr b="0" lang="en-US" sz="20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) in the middle. Prediction involves initialization and validation/verification.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0" name="CustomShape 2"/>
          <p:cNvSpPr/>
          <p:nvPr/>
        </p:nvSpPr>
        <p:spPr>
          <a:xfrm>
            <a:off x="4402440" y="9554040"/>
            <a:ext cx="336708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CustomShape 1"/>
          <p:cNvSpPr/>
          <p:nvPr/>
        </p:nvSpPr>
        <p:spPr>
          <a:xfrm>
            <a:off x="77724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3" name="CustomShape 2"/>
          <p:cNvSpPr/>
          <p:nvPr/>
        </p:nvSpPr>
        <p:spPr>
          <a:xfrm>
            <a:off x="4402440" y="9553680"/>
            <a:ext cx="3366000" cy="50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4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CustomShape 1"/>
          <p:cNvSpPr/>
          <p:nvPr/>
        </p:nvSpPr>
        <p:spPr>
          <a:xfrm>
            <a:off x="77724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6" name="CustomShape 2"/>
          <p:cNvSpPr/>
          <p:nvPr/>
        </p:nvSpPr>
        <p:spPr>
          <a:xfrm>
            <a:off x="4402440" y="9553680"/>
            <a:ext cx="3366000" cy="50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7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CustomShape 1"/>
          <p:cNvSpPr/>
          <p:nvPr/>
        </p:nvSpPr>
        <p:spPr>
          <a:xfrm>
            <a:off x="77724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29" name="CustomShape 2"/>
          <p:cNvSpPr/>
          <p:nvPr/>
        </p:nvSpPr>
        <p:spPr>
          <a:xfrm>
            <a:off x="4402800" y="9553680"/>
            <a:ext cx="3365640" cy="50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0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body"/>
          </p:nvPr>
        </p:nvSpPr>
        <p:spPr>
          <a:xfrm>
            <a:off x="880920" y="5255280"/>
            <a:ext cx="7045560" cy="49777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2" name="CustomShape 2"/>
          <p:cNvSpPr/>
          <p:nvPr/>
        </p:nvSpPr>
        <p:spPr>
          <a:xfrm>
            <a:off x="4985640" y="10510920"/>
            <a:ext cx="3821760" cy="5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CustomShape 1"/>
          <p:cNvSpPr/>
          <p:nvPr/>
        </p:nvSpPr>
        <p:spPr>
          <a:xfrm>
            <a:off x="77724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2"/>
          <p:cNvSpPr/>
          <p:nvPr/>
        </p:nvSpPr>
        <p:spPr>
          <a:xfrm>
            <a:off x="4402440" y="9553680"/>
            <a:ext cx="3366000" cy="500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CustomShape 1"/>
          <p:cNvSpPr/>
          <p:nvPr/>
        </p:nvSpPr>
        <p:spPr>
          <a:xfrm>
            <a:off x="777240" y="4777560"/>
            <a:ext cx="621612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7" name="CustomShape 2"/>
          <p:cNvSpPr/>
          <p:nvPr/>
        </p:nvSpPr>
        <p:spPr>
          <a:xfrm>
            <a:off x="4402800" y="9553680"/>
            <a:ext cx="3366000" cy="50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38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CustomShape 1"/>
          <p:cNvSpPr/>
          <p:nvPr/>
        </p:nvSpPr>
        <p:spPr>
          <a:xfrm>
            <a:off x="776520" y="4777200"/>
            <a:ext cx="621756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000" rIns="99000" tIns="49680" bIns="49680"/>
          <a:p>
            <a:pPr>
              <a:lnSpc>
                <a:spcPct val="100000"/>
              </a:lnSpc>
            </a:pP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(old) current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systematic errors ;  (new) future source-related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better representation</a:t>
            </a:r>
            <a:endParaRPr b="0" lang="en-US" sz="25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0" name="CustomShape 2"/>
          <p:cNvSpPr/>
          <p:nvPr/>
        </p:nvSpPr>
        <p:spPr>
          <a:xfrm>
            <a:off x="4402440" y="9554040"/>
            <a:ext cx="336708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1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CustomShape 1"/>
          <p:cNvSpPr/>
          <p:nvPr/>
        </p:nvSpPr>
        <p:spPr>
          <a:xfrm>
            <a:off x="77688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3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CustomShape 1"/>
          <p:cNvSpPr/>
          <p:nvPr/>
        </p:nvSpPr>
        <p:spPr>
          <a:xfrm>
            <a:off x="777240" y="4777560"/>
            <a:ext cx="621612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5" name="CustomShape 2"/>
          <p:cNvSpPr/>
          <p:nvPr/>
        </p:nvSpPr>
        <p:spPr>
          <a:xfrm>
            <a:off x="4402800" y="9553680"/>
            <a:ext cx="336600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6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1"/>
          <p:cNvSpPr/>
          <p:nvPr/>
        </p:nvSpPr>
        <p:spPr>
          <a:xfrm>
            <a:off x="776520" y="4777200"/>
            <a:ext cx="621756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000" rIns="99000" tIns="49680" bIns="49680"/>
          <a:p>
            <a:pPr>
              <a:lnSpc>
                <a:spcPct val="100000"/>
              </a:lnSpc>
            </a:pP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(old) current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systematic errors ;  (new) future source-related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better representation</a:t>
            </a:r>
            <a:endParaRPr b="0" lang="en-US" sz="25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8" name="CustomShape 2"/>
          <p:cNvSpPr/>
          <p:nvPr/>
        </p:nvSpPr>
        <p:spPr>
          <a:xfrm>
            <a:off x="4402440" y="9554040"/>
            <a:ext cx="336708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49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6480" cy="452484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2" name="CustomShape 2"/>
          <p:cNvSpPr/>
          <p:nvPr/>
        </p:nvSpPr>
        <p:spPr>
          <a:xfrm>
            <a:off x="4399200" y="9555480"/>
            <a:ext cx="3371760" cy="501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1"/>
          <p:cNvSpPr/>
          <p:nvPr/>
        </p:nvSpPr>
        <p:spPr>
          <a:xfrm>
            <a:off x="776520" y="4777200"/>
            <a:ext cx="621756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000" rIns="99000" tIns="49680" bIns="49680"/>
          <a:p>
            <a:pPr>
              <a:lnSpc>
                <a:spcPct val="100000"/>
              </a:lnSpc>
            </a:pP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(old) current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systematic errors ;  (new) future source-related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better representation</a:t>
            </a:r>
            <a:endParaRPr b="0" lang="en-US" sz="25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1" name="CustomShape 2"/>
          <p:cNvSpPr/>
          <p:nvPr/>
        </p:nvSpPr>
        <p:spPr>
          <a:xfrm>
            <a:off x="4402440" y="9554040"/>
            <a:ext cx="336708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2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CustomShape 1"/>
          <p:cNvSpPr/>
          <p:nvPr/>
        </p:nvSpPr>
        <p:spPr>
          <a:xfrm>
            <a:off x="776520" y="4777200"/>
            <a:ext cx="6217560" cy="452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9000" rIns="99000" tIns="49680" bIns="49680"/>
          <a:p>
            <a:pPr>
              <a:lnSpc>
                <a:spcPct val="100000"/>
              </a:lnSpc>
            </a:pP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(old) current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systematic errors ;  (new) future source-related NGWs 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Noto Sans Symbols"/>
                <a:ea typeface="Noto Sans Symbols"/>
              </a:rPr>
              <a:t>→</a:t>
            </a:r>
            <a:r>
              <a:rPr b="0" lang="en-US" sz="259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better representation</a:t>
            </a:r>
            <a:endParaRPr b="0" lang="en-US" sz="259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4" name="CustomShape 2"/>
          <p:cNvSpPr/>
          <p:nvPr/>
        </p:nvSpPr>
        <p:spPr>
          <a:xfrm>
            <a:off x="4402440" y="9554040"/>
            <a:ext cx="3367080" cy="501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7" name="CustomShape 2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3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CustomShape 1"/>
          <p:cNvSpPr/>
          <p:nvPr/>
        </p:nvSpPr>
        <p:spPr>
          <a:xfrm>
            <a:off x="776880" y="4777560"/>
            <a:ext cx="6215760" cy="452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3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CustomShape 1"/>
          <p:cNvSpPr/>
          <p:nvPr/>
        </p:nvSpPr>
        <p:spPr>
          <a:xfrm>
            <a:off x="777240" y="4777560"/>
            <a:ext cx="6216120" cy="452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1" name="CustomShape 2"/>
          <p:cNvSpPr/>
          <p:nvPr/>
        </p:nvSpPr>
        <p:spPr>
          <a:xfrm>
            <a:off x="4402440" y="9553680"/>
            <a:ext cx="3366360" cy="5011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</p:spPr>
        <p:txBody>
          <a:bodyPr lIns="0" rIns="0" tIns="91440" bIns="9144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body"/>
          </p:nvPr>
        </p:nvSpPr>
        <p:spPr>
          <a:xfrm>
            <a:off x="880920" y="5255280"/>
            <a:ext cx="7045560" cy="49777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4" name="CustomShape 2"/>
          <p:cNvSpPr/>
          <p:nvPr/>
        </p:nvSpPr>
        <p:spPr>
          <a:xfrm>
            <a:off x="4985640" y="10510920"/>
            <a:ext cx="3821760" cy="5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body"/>
          </p:nvPr>
        </p:nvSpPr>
        <p:spPr>
          <a:xfrm>
            <a:off x="880920" y="5255280"/>
            <a:ext cx="7045560" cy="49777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6" name="CustomShape 2"/>
          <p:cNvSpPr/>
          <p:nvPr/>
        </p:nvSpPr>
        <p:spPr>
          <a:xfrm>
            <a:off x="4985640" y="10510920"/>
            <a:ext cx="3821760" cy="5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PlaceHolder 1"/>
          <p:cNvSpPr>
            <a:spLocks noGrp="1"/>
          </p:cNvSpPr>
          <p:nvPr>
            <p:ph type="body"/>
          </p:nvPr>
        </p:nvSpPr>
        <p:spPr>
          <a:xfrm>
            <a:off x="880920" y="5255280"/>
            <a:ext cx="7045560" cy="4977720"/>
          </a:xfrm>
          <a:prstGeom prst="rect">
            <a:avLst/>
          </a:prstGeom>
        </p:spPr>
        <p:txBody>
          <a:bodyPr lIns="0" rIns="0" tIns="0" bIns="0"/>
          <a:p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8" name="CustomShape 2"/>
          <p:cNvSpPr/>
          <p:nvPr/>
        </p:nvSpPr>
        <p:spPr>
          <a:xfrm>
            <a:off x="4985640" y="10510920"/>
            <a:ext cx="3821760" cy="552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jpe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/>
          <p:cNvSpPr/>
          <p:nvPr/>
        </p:nvSpPr>
        <p:spPr>
          <a:xfrm>
            <a:off x="3048120" y="6095520"/>
            <a:ext cx="6093360" cy="484920"/>
          </a:xfrm>
          <a:prstGeom prst="rect">
            <a:avLst/>
          </a:prstGeom>
          <a:solidFill>
            <a:schemeClr val="lt1">
              <a:alpha val="74509"/>
            </a:scheme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CustomShape 2"/>
          <p:cNvSpPr/>
          <p:nvPr/>
        </p:nvSpPr>
        <p:spPr>
          <a:xfrm>
            <a:off x="0" y="6095520"/>
            <a:ext cx="3045600" cy="48492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s-E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n 7" descr=""/>
          <p:cNvPicPr/>
          <p:nvPr/>
        </p:nvPicPr>
        <p:blipFill>
          <a:blip r:embed="rId2"/>
          <a:stretch/>
        </p:blipFill>
        <p:spPr>
          <a:xfrm>
            <a:off x="432720" y="6232320"/>
            <a:ext cx="1875600" cy="456480"/>
          </a:xfrm>
          <a:prstGeom prst="rect">
            <a:avLst/>
          </a:prstGeom>
          <a:ln>
            <a:noFill/>
          </a:ln>
        </p:spPr>
      </p:pic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n 7" descr=""/>
          <p:cNvPicPr/>
          <p:nvPr/>
        </p:nvPicPr>
        <p:blipFill>
          <a:blip r:embed="rId2"/>
          <a:stretch/>
        </p:blipFill>
        <p:spPr>
          <a:xfrm>
            <a:off x="432720" y="6232320"/>
            <a:ext cx="1875600" cy="456480"/>
          </a:xfrm>
          <a:prstGeom prst="rect">
            <a:avLst/>
          </a:prstGeom>
          <a:ln>
            <a:noFill/>
          </a:ln>
        </p:spPr>
      </p:pic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3722760" y="1631880"/>
            <a:ext cx="5026320" cy="299808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048120" y="6095520"/>
            <a:ext cx="6095160" cy="48672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9" name="CustomShape 2"/>
          <p:cNvSpPr/>
          <p:nvPr/>
        </p:nvSpPr>
        <p:spPr>
          <a:xfrm>
            <a:off x="0" y="6095520"/>
            <a:ext cx="3047400" cy="486720"/>
          </a:xfrm>
          <a:prstGeom prst="rect">
            <a:avLst/>
          </a:prstGeom>
          <a:solidFill>
            <a:srgbClr val="00489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0" name="PlaceHolder 3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s-E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s-E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10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image" Target="../media/image27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1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gif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3.gif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2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gif"/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slideLayout" Target="../slideLayouts/slideLayout13.xml"/><Relationship Id="rId6" Type="http://schemas.openxmlformats.org/officeDocument/2006/relationships/notesSlide" Target="../notesSlides/notesSlide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41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0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image" Target="../media/image43.jpeg"/><Relationship Id="rId3" Type="http://schemas.openxmlformats.org/officeDocument/2006/relationships/slideLayout" Target="../slideLayouts/slideLayout13.xml"/><Relationship Id="rId4" Type="http://schemas.openxmlformats.org/officeDocument/2006/relationships/notesSlide" Target="../notesSlides/notesSlide3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slideLayout" Target="../slideLayouts/slideLayout13.xml"/><Relationship Id="rId7" Type="http://schemas.openxmlformats.org/officeDocument/2006/relationships/notesSlide" Target="../notesSlides/notesSlide32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7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4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slideLayout" Target="../slideLayouts/slideLayout13.xml"/><Relationship Id="rId5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3250440" y="1462680"/>
            <a:ext cx="5024520" cy="2996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44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Generation of initial conditions in  climate prediction</a:t>
            </a:r>
            <a:endParaRPr b="0" lang="en-US" sz="4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3250440" y="4290840"/>
            <a:ext cx="5893200" cy="1296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>
              <a:lnSpc>
                <a:spcPct val="100000"/>
              </a:lnSpc>
            </a:pPr>
            <a:r>
              <a:rPr b="1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Valentina Sicardi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On behalf of the Climate Prediction Group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244440" y="6095520"/>
            <a:ext cx="2439000" cy="4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6" name="CustomShape 4"/>
          <p:cNvSpPr/>
          <p:nvPr/>
        </p:nvSpPr>
        <p:spPr>
          <a:xfrm>
            <a:off x="3250440" y="6324120"/>
            <a:ext cx="5344560" cy="4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12 th RES Users’s conference.Valencia- 20- September- 2018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442440" y="5445360"/>
            <a:ext cx="3600000" cy="1412280"/>
          </a:xfrm>
          <a:prstGeom prst="ellipse">
            <a:avLst/>
          </a:prstGeom>
          <a:solidFill>
            <a:schemeClr val="bg1"/>
          </a:solidFill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4" name="Google Shape;822;p166" descr=""/>
          <p:cNvPicPr/>
          <p:nvPr/>
        </p:nvPicPr>
        <p:blipFill>
          <a:blip r:embed="rId1"/>
          <a:stretch/>
        </p:blipFill>
        <p:spPr>
          <a:xfrm>
            <a:off x="365760" y="1005840"/>
            <a:ext cx="8097120" cy="3656520"/>
          </a:xfrm>
          <a:prstGeom prst="rect">
            <a:avLst/>
          </a:prstGeom>
          <a:ln>
            <a:noFill/>
          </a:ln>
        </p:spPr>
      </p:pic>
      <p:sp>
        <p:nvSpPr>
          <p:cNvPr id="275" name="CustomShape 2"/>
          <p:cNvSpPr/>
          <p:nvPr/>
        </p:nvSpPr>
        <p:spPr>
          <a:xfrm>
            <a:off x="6243480" y="5805360"/>
            <a:ext cx="1626120" cy="76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d1505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2) Role of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2200" spc="-1" strike="noStrike">
                <a:solidFill>
                  <a:srgbClr val="d1505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b="0" lang="en-US" sz="2200" spc="-1" strike="noStrike">
                <a:solidFill>
                  <a:srgbClr val="d1505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forcings?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6" name="CustomShape 3"/>
          <p:cNvSpPr/>
          <p:nvPr/>
        </p:nvSpPr>
        <p:spPr>
          <a:xfrm>
            <a:off x="179280" y="5805360"/>
            <a:ext cx="3640680" cy="763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1) Internal sources of predictability?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7" name="CustomShape 4"/>
          <p:cNvSpPr/>
          <p:nvPr/>
        </p:nvSpPr>
        <p:spPr>
          <a:xfrm>
            <a:off x="937080" y="1109160"/>
            <a:ext cx="1499400" cy="30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i="1" lang="en-US" sz="1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Meehl et al 2009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CustomShape 5"/>
          <p:cNvSpPr/>
          <p:nvPr/>
        </p:nvSpPr>
        <p:spPr>
          <a:xfrm flipH="1">
            <a:off x="1777320" y="2743200"/>
            <a:ext cx="151200" cy="2893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6"/>
          <p:cNvSpPr/>
          <p:nvPr/>
        </p:nvSpPr>
        <p:spPr>
          <a:xfrm flipH="1">
            <a:off x="6869880" y="1765440"/>
            <a:ext cx="372240" cy="3871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7"/>
          <p:cNvSpPr/>
          <p:nvPr/>
        </p:nvSpPr>
        <p:spPr>
          <a:xfrm>
            <a:off x="61920" y="161280"/>
            <a:ext cx="4223880" cy="5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Climate</a:t>
            </a: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Prediction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CustomShape 1"/>
          <p:cNvSpPr/>
          <p:nvPr/>
        </p:nvSpPr>
        <p:spPr>
          <a:xfrm>
            <a:off x="70920" y="825840"/>
            <a:ext cx="8962560" cy="53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2" name="CustomShape 2"/>
          <p:cNvSpPr/>
          <p:nvPr/>
        </p:nvSpPr>
        <p:spPr>
          <a:xfrm>
            <a:off x="465840" y="2206800"/>
            <a:ext cx="8424360" cy="3373920"/>
          </a:xfrm>
          <a:custGeom>
            <a:avLst/>
            <a:gdLst/>
            <a:ahLst/>
            <a:rect l="l" t="t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240">
            <a:solidFill>
              <a:srgbClr val="00030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3" name="CustomShape 3"/>
          <p:cNvSpPr/>
          <p:nvPr/>
        </p:nvSpPr>
        <p:spPr>
          <a:xfrm>
            <a:off x="107640" y="572580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CustomShape 4"/>
          <p:cNvSpPr/>
          <p:nvPr/>
        </p:nvSpPr>
        <p:spPr>
          <a:xfrm>
            <a:off x="7957800" y="572544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2018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5" name="CustomShape 5"/>
          <p:cNvSpPr/>
          <p:nvPr/>
        </p:nvSpPr>
        <p:spPr>
          <a:xfrm>
            <a:off x="3777480" y="6135840"/>
            <a:ext cx="1942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CustomShape 6"/>
          <p:cNvSpPr/>
          <p:nvPr/>
        </p:nvSpPr>
        <p:spPr>
          <a:xfrm flipH="1" rot="10800000">
            <a:off x="4857120" y="6081120"/>
            <a:ext cx="215280" cy="153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87" name="CustomShape 7"/>
          <p:cNvSpPr/>
          <p:nvPr/>
        </p:nvSpPr>
        <p:spPr>
          <a:xfrm>
            <a:off x="-108360" y="338652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8" name="CustomShape 8"/>
          <p:cNvSpPr/>
          <p:nvPr/>
        </p:nvSpPr>
        <p:spPr>
          <a:xfrm>
            <a:off x="678600" y="4680000"/>
            <a:ext cx="1153800" cy="702000"/>
          </a:xfrm>
          <a:custGeom>
            <a:avLst/>
            <a:gdLst/>
            <a:ahLst/>
            <a:rect l="l" t="t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9"/>
          <p:cNvSpPr/>
          <p:nvPr/>
        </p:nvSpPr>
        <p:spPr>
          <a:xfrm>
            <a:off x="678600" y="5247720"/>
            <a:ext cx="1146240" cy="134280"/>
          </a:xfrm>
          <a:custGeom>
            <a:avLst/>
            <a:gdLst/>
            <a:ahLst/>
            <a:rect l="l" t="t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10"/>
          <p:cNvSpPr/>
          <p:nvPr/>
        </p:nvSpPr>
        <p:spPr>
          <a:xfrm>
            <a:off x="678960" y="4404240"/>
            <a:ext cx="1145880" cy="978120"/>
          </a:xfrm>
          <a:custGeom>
            <a:avLst/>
            <a:gdLst/>
            <a:ahLst/>
            <a:rect l="l" t="t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1" name="CustomShape 11"/>
          <p:cNvSpPr/>
          <p:nvPr/>
        </p:nvSpPr>
        <p:spPr>
          <a:xfrm>
            <a:off x="679320" y="4664520"/>
            <a:ext cx="1145520" cy="717840"/>
          </a:xfrm>
          <a:custGeom>
            <a:avLst/>
            <a:gdLst/>
            <a:ahLst/>
            <a:rect l="l" t="t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2" name="CustomShape 12"/>
          <p:cNvSpPr/>
          <p:nvPr/>
        </p:nvSpPr>
        <p:spPr>
          <a:xfrm>
            <a:off x="679320" y="4680360"/>
            <a:ext cx="1153440" cy="718920"/>
          </a:xfrm>
          <a:custGeom>
            <a:avLst/>
            <a:gdLst/>
            <a:ahLst/>
            <a:rect l="l" t="t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3" name="CustomShape 13"/>
          <p:cNvSpPr/>
          <p:nvPr/>
        </p:nvSpPr>
        <p:spPr>
          <a:xfrm>
            <a:off x="109080" y="223920"/>
            <a:ext cx="555696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Decadal Climate Prediction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70920" y="825840"/>
            <a:ext cx="8962560" cy="53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5" name="CustomShape 2"/>
          <p:cNvSpPr/>
          <p:nvPr/>
        </p:nvSpPr>
        <p:spPr>
          <a:xfrm>
            <a:off x="465840" y="2206800"/>
            <a:ext cx="8424360" cy="3373920"/>
          </a:xfrm>
          <a:custGeom>
            <a:avLst/>
            <a:gdLst/>
            <a:ahLst/>
            <a:rect l="l" t="t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240">
            <a:solidFill>
              <a:srgbClr val="00030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6" name="CustomShape 3"/>
          <p:cNvSpPr/>
          <p:nvPr/>
        </p:nvSpPr>
        <p:spPr>
          <a:xfrm>
            <a:off x="107640" y="572580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7" name="CustomShape 4"/>
          <p:cNvSpPr/>
          <p:nvPr/>
        </p:nvSpPr>
        <p:spPr>
          <a:xfrm>
            <a:off x="7957800" y="572544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70e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70e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2018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8" name="CustomShape 5"/>
          <p:cNvSpPr/>
          <p:nvPr/>
        </p:nvSpPr>
        <p:spPr>
          <a:xfrm>
            <a:off x="1618920" y="268704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1961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9" name="CustomShape 6"/>
          <p:cNvSpPr/>
          <p:nvPr/>
        </p:nvSpPr>
        <p:spPr>
          <a:xfrm>
            <a:off x="-108360" y="338652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0" name="CustomShape 7"/>
          <p:cNvSpPr/>
          <p:nvPr/>
        </p:nvSpPr>
        <p:spPr>
          <a:xfrm>
            <a:off x="678600" y="4680000"/>
            <a:ext cx="1153800" cy="702000"/>
          </a:xfrm>
          <a:custGeom>
            <a:avLst/>
            <a:gdLst/>
            <a:ahLst/>
            <a:rect l="l" t="t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1" name="CustomShape 8"/>
          <p:cNvSpPr/>
          <p:nvPr/>
        </p:nvSpPr>
        <p:spPr>
          <a:xfrm>
            <a:off x="678600" y="5247720"/>
            <a:ext cx="1146240" cy="134280"/>
          </a:xfrm>
          <a:custGeom>
            <a:avLst/>
            <a:gdLst/>
            <a:ahLst/>
            <a:rect l="l" t="t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CustomShape 9"/>
          <p:cNvSpPr/>
          <p:nvPr/>
        </p:nvSpPr>
        <p:spPr>
          <a:xfrm>
            <a:off x="678960" y="4404240"/>
            <a:ext cx="1145880" cy="978120"/>
          </a:xfrm>
          <a:custGeom>
            <a:avLst/>
            <a:gdLst/>
            <a:ahLst/>
            <a:rect l="l" t="t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CustomShape 10"/>
          <p:cNvSpPr/>
          <p:nvPr/>
        </p:nvSpPr>
        <p:spPr>
          <a:xfrm>
            <a:off x="679320" y="4664520"/>
            <a:ext cx="1145520" cy="717840"/>
          </a:xfrm>
          <a:custGeom>
            <a:avLst/>
            <a:gdLst/>
            <a:ahLst/>
            <a:rect l="l" t="t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4" name="CustomShape 11"/>
          <p:cNvSpPr/>
          <p:nvPr/>
        </p:nvSpPr>
        <p:spPr>
          <a:xfrm>
            <a:off x="679320" y="4680360"/>
            <a:ext cx="1153440" cy="718920"/>
          </a:xfrm>
          <a:custGeom>
            <a:avLst/>
            <a:gdLst/>
            <a:ahLst/>
            <a:rect l="l" t="t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12"/>
          <p:cNvSpPr/>
          <p:nvPr/>
        </p:nvSpPr>
        <p:spPr>
          <a:xfrm>
            <a:off x="2266560" y="4264560"/>
            <a:ext cx="934200" cy="843120"/>
          </a:xfrm>
          <a:custGeom>
            <a:avLst/>
            <a:gdLst/>
            <a:ahLst/>
            <a:rect l="l" t="t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13"/>
          <p:cNvSpPr/>
          <p:nvPr/>
        </p:nvSpPr>
        <p:spPr>
          <a:xfrm>
            <a:off x="2266560" y="4444560"/>
            <a:ext cx="934200" cy="663480"/>
          </a:xfrm>
          <a:custGeom>
            <a:avLst/>
            <a:gdLst/>
            <a:ahLst/>
            <a:rect l="l" t="t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7" name="CustomShape 14"/>
          <p:cNvSpPr/>
          <p:nvPr/>
        </p:nvSpPr>
        <p:spPr>
          <a:xfrm>
            <a:off x="2266920" y="4897440"/>
            <a:ext cx="934560" cy="371880"/>
          </a:xfrm>
          <a:custGeom>
            <a:avLst/>
            <a:gdLst/>
            <a:ahLst/>
            <a:rect l="l" t="t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CustomShape 15"/>
          <p:cNvSpPr/>
          <p:nvPr/>
        </p:nvSpPr>
        <p:spPr>
          <a:xfrm>
            <a:off x="2266560" y="4365000"/>
            <a:ext cx="916920" cy="742320"/>
          </a:xfrm>
          <a:custGeom>
            <a:avLst/>
            <a:gdLst/>
            <a:ahLst/>
            <a:rect l="l" t="t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09" name="CustomShape 16"/>
          <p:cNvSpPr/>
          <p:nvPr/>
        </p:nvSpPr>
        <p:spPr>
          <a:xfrm>
            <a:off x="2266560" y="4639680"/>
            <a:ext cx="934920" cy="467640"/>
          </a:xfrm>
          <a:custGeom>
            <a:avLst/>
            <a:gdLst/>
            <a:ahLst/>
            <a:rect l="l" t="t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0" name="CustomShape 17"/>
          <p:cNvSpPr/>
          <p:nvPr/>
        </p:nvSpPr>
        <p:spPr>
          <a:xfrm>
            <a:off x="3777480" y="6135840"/>
            <a:ext cx="1942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1" name="CustomShape 18"/>
          <p:cNvSpPr/>
          <p:nvPr/>
        </p:nvSpPr>
        <p:spPr>
          <a:xfrm flipH="1" rot="10800000">
            <a:off x="4857120" y="6081120"/>
            <a:ext cx="215280" cy="153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19"/>
          <p:cNvSpPr/>
          <p:nvPr/>
        </p:nvSpPr>
        <p:spPr>
          <a:xfrm>
            <a:off x="109080" y="223920"/>
            <a:ext cx="555696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Decadal Climate Prediction 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3" name="CustomShape 20"/>
          <p:cNvSpPr/>
          <p:nvPr/>
        </p:nvSpPr>
        <p:spPr>
          <a:xfrm>
            <a:off x="61920" y="161280"/>
            <a:ext cx="7173720" cy="5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Decadal Climate</a:t>
            </a: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Prediction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CustomShape 1"/>
          <p:cNvSpPr/>
          <p:nvPr/>
        </p:nvSpPr>
        <p:spPr>
          <a:xfrm>
            <a:off x="70920" y="825840"/>
            <a:ext cx="8962560" cy="53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CustomShape 2"/>
          <p:cNvSpPr/>
          <p:nvPr/>
        </p:nvSpPr>
        <p:spPr>
          <a:xfrm>
            <a:off x="465840" y="2206800"/>
            <a:ext cx="8424360" cy="3373920"/>
          </a:xfrm>
          <a:custGeom>
            <a:avLst/>
            <a:gdLst/>
            <a:ahLst/>
            <a:rect l="l" t="t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240">
            <a:solidFill>
              <a:srgbClr val="00030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6" name="CustomShape 3"/>
          <p:cNvSpPr/>
          <p:nvPr/>
        </p:nvSpPr>
        <p:spPr>
          <a:xfrm>
            <a:off x="107640" y="572580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7" name="CustomShape 4"/>
          <p:cNvSpPr/>
          <p:nvPr/>
        </p:nvSpPr>
        <p:spPr>
          <a:xfrm>
            <a:off x="7957800" y="572544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2018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8" name="CustomShape 5"/>
          <p:cNvSpPr/>
          <p:nvPr/>
        </p:nvSpPr>
        <p:spPr>
          <a:xfrm>
            <a:off x="3274560" y="248688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1962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9" name="CustomShape 6"/>
          <p:cNvSpPr/>
          <p:nvPr/>
        </p:nvSpPr>
        <p:spPr>
          <a:xfrm>
            <a:off x="1618920" y="268704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1961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0" name="CustomShape 7"/>
          <p:cNvSpPr/>
          <p:nvPr/>
        </p:nvSpPr>
        <p:spPr>
          <a:xfrm>
            <a:off x="-108360" y="338652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1" name="CustomShape 8"/>
          <p:cNvSpPr/>
          <p:nvPr/>
        </p:nvSpPr>
        <p:spPr>
          <a:xfrm>
            <a:off x="678600" y="4680000"/>
            <a:ext cx="1153800" cy="702000"/>
          </a:xfrm>
          <a:custGeom>
            <a:avLst/>
            <a:gdLst/>
            <a:ahLst/>
            <a:rect l="l" t="t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2" name="CustomShape 9"/>
          <p:cNvSpPr/>
          <p:nvPr/>
        </p:nvSpPr>
        <p:spPr>
          <a:xfrm>
            <a:off x="678600" y="5247720"/>
            <a:ext cx="1146240" cy="134280"/>
          </a:xfrm>
          <a:custGeom>
            <a:avLst/>
            <a:gdLst/>
            <a:ahLst/>
            <a:rect l="l" t="t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3" name="CustomShape 10"/>
          <p:cNvSpPr/>
          <p:nvPr/>
        </p:nvSpPr>
        <p:spPr>
          <a:xfrm>
            <a:off x="678960" y="4404240"/>
            <a:ext cx="1145880" cy="978120"/>
          </a:xfrm>
          <a:custGeom>
            <a:avLst/>
            <a:gdLst/>
            <a:ahLst/>
            <a:rect l="l" t="t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4" name="CustomShape 11"/>
          <p:cNvSpPr/>
          <p:nvPr/>
        </p:nvSpPr>
        <p:spPr>
          <a:xfrm>
            <a:off x="679320" y="4664520"/>
            <a:ext cx="1145520" cy="717840"/>
          </a:xfrm>
          <a:custGeom>
            <a:avLst/>
            <a:gdLst/>
            <a:ahLst/>
            <a:rect l="l" t="t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CustomShape 12"/>
          <p:cNvSpPr/>
          <p:nvPr/>
        </p:nvSpPr>
        <p:spPr>
          <a:xfrm>
            <a:off x="679320" y="4680360"/>
            <a:ext cx="1153440" cy="718920"/>
          </a:xfrm>
          <a:custGeom>
            <a:avLst/>
            <a:gdLst/>
            <a:ahLst/>
            <a:rect l="l" t="t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440">
            <a:solidFill>
              <a:srgbClr val="00499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6" name="CustomShape 13"/>
          <p:cNvSpPr/>
          <p:nvPr/>
        </p:nvSpPr>
        <p:spPr>
          <a:xfrm>
            <a:off x="2266560" y="4264560"/>
            <a:ext cx="934200" cy="843120"/>
          </a:xfrm>
          <a:custGeom>
            <a:avLst/>
            <a:gdLst/>
            <a:ahLst/>
            <a:rect l="l" t="t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7" name="CustomShape 14"/>
          <p:cNvSpPr/>
          <p:nvPr/>
        </p:nvSpPr>
        <p:spPr>
          <a:xfrm>
            <a:off x="2266560" y="4444560"/>
            <a:ext cx="934200" cy="663480"/>
          </a:xfrm>
          <a:custGeom>
            <a:avLst/>
            <a:gdLst/>
            <a:ahLst/>
            <a:rect l="l" t="t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8" name="CustomShape 15"/>
          <p:cNvSpPr/>
          <p:nvPr/>
        </p:nvSpPr>
        <p:spPr>
          <a:xfrm>
            <a:off x="2266920" y="4897440"/>
            <a:ext cx="934560" cy="371880"/>
          </a:xfrm>
          <a:custGeom>
            <a:avLst/>
            <a:gdLst/>
            <a:ahLst/>
            <a:rect l="l" t="t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9" name="CustomShape 16"/>
          <p:cNvSpPr/>
          <p:nvPr/>
        </p:nvSpPr>
        <p:spPr>
          <a:xfrm>
            <a:off x="2266560" y="4365000"/>
            <a:ext cx="916920" cy="742320"/>
          </a:xfrm>
          <a:custGeom>
            <a:avLst/>
            <a:gdLst/>
            <a:ahLst/>
            <a:rect l="l" t="t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0" name="CustomShape 17"/>
          <p:cNvSpPr/>
          <p:nvPr/>
        </p:nvSpPr>
        <p:spPr>
          <a:xfrm>
            <a:off x="2266560" y="4639680"/>
            <a:ext cx="934920" cy="467640"/>
          </a:xfrm>
          <a:custGeom>
            <a:avLst/>
            <a:gdLst/>
            <a:ahLst/>
            <a:rect l="l" t="t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1" name="CustomShape 18"/>
          <p:cNvSpPr/>
          <p:nvPr/>
        </p:nvSpPr>
        <p:spPr>
          <a:xfrm>
            <a:off x="3745080" y="4070880"/>
            <a:ext cx="1040400" cy="813600"/>
          </a:xfrm>
          <a:custGeom>
            <a:avLst/>
            <a:gdLst/>
            <a:ahLst/>
            <a:rect l="l" t="t" r="r" b="b"/>
            <a:pathLst>
              <a:path w="1315" h="681">
                <a:moveTo>
                  <a:pt x="0" y="681"/>
                </a:moveTo>
                <a:cubicBezTo>
                  <a:pt x="230" y="669"/>
                  <a:pt x="461" y="658"/>
                  <a:pt x="680" y="545"/>
                </a:cubicBezTo>
                <a:cubicBezTo>
                  <a:pt x="899" y="432"/>
                  <a:pt x="1209" y="91"/>
                  <a:pt x="1315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2" name="CustomShape 19"/>
          <p:cNvSpPr/>
          <p:nvPr/>
        </p:nvSpPr>
        <p:spPr>
          <a:xfrm>
            <a:off x="3745080" y="5001120"/>
            <a:ext cx="1005480" cy="385920"/>
          </a:xfrm>
          <a:custGeom>
            <a:avLst/>
            <a:gdLst/>
            <a:ahLst/>
            <a:rect l="l" t="t" r="r" b="b"/>
            <a:pathLst>
              <a:path w="1270" h="324">
                <a:moveTo>
                  <a:pt x="0" y="0"/>
                </a:moveTo>
                <a:cubicBezTo>
                  <a:pt x="347" y="155"/>
                  <a:pt x="695" y="310"/>
                  <a:pt x="907" y="317"/>
                </a:cubicBezTo>
                <a:cubicBezTo>
                  <a:pt x="1119" y="324"/>
                  <a:pt x="1210" y="90"/>
                  <a:pt x="1270" y="45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3" name="CustomShape 20"/>
          <p:cNvSpPr/>
          <p:nvPr/>
        </p:nvSpPr>
        <p:spPr>
          <a:xfrm>
            <a:off x="3600000" y="4779720"/>
            <a:ext cx="1077480" cy="351360"/>
          </a:xfrm>
          <a:custGeom>
            <a:avLst/>
            <a:gdLst/>
            <a:ahLst/>
            <a:rect l="l" t="t" r="r" b="b"/>
            <a:pathLst>
              <a:path w="1361" h="295">
                <a:moveTo>
                  <a:pt x="0" y="136"/>
                </a:moveTo>
                <a:cubicBezTo>
                  <a:pt x="340" y="215"/>
                  <a:pt x="681" y="295"/>
                  <a:pt x="908" y="272"/>
                </a:cubicBezTo>
                <a:cubicBezTo>
                  <a:pt x="1135" y="249"/>
                  <a:pt x="1293" y="38"/>
                  <a:pt x="1361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4" name="CustomShape 21"/>
          <p:cNvSpPr/>
          <p:nvPr/>
        </p:nvSpPr>
        <p:spPr>
          <a:xfrm>
            <a:off x="3599640" y="4397760"/>
            <a:ext cx="1077480" cy="486360"/>
          </a:xfrm>
          <a:custGeom>
            <a:avLst/>
            <a:gdLst/>
            <a:ahLst/>
            <a:rect l="l" t="t" r="r" b="b"/>
            <a:pathLst>
              <a:path w="1360" h="408">
                <a:moveTo>
                  <a:pt x="0" y="408"/>
                </a:moveTo>
                <a:cubicBezTo>
                  <a:pt x="187" y="368"/>
                  <a:pt x="892" y="238"/>
                  <a:pt x="1119" y="170"/>
                </a:cubicBezTo>
                <a:cubicBezTo>
                  <a:pt x="1346" y="102"/>
                  <a:pt x="1310" y="35"/>
                  <a:pt x="1360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5" name="CustomShape 22"/>
          <p:cNvSpPr/>
          <p:nvPr/>
        </p:nvSpPr>
        <p:spPr>
          <a:xfrm>
            <a:off x="3600000" y="4917240"/>
            <a:ext cx="1042560" cy="108000"/>
          </a:xfrm>
          <a:custGeom>
            <a:avLst/>
            <a:gdLst/>
            <a:ahLst/>
            <a:rect l="l" t="t" r="r" b="b"/>
            <a:pathLst>
              <a:path w="1316" h="91">
                <a:moveTo>
                  <a:pt x="0" y="0"/>
                </a:moveTo>
                <a:cubicBezTo>
                  <a:pt x="253" y="15"/>
                  <a:pt x="507" y="30"/>
                  <a:pt x="726" y="45"/>
                </a:cubicBezTo>
                <a:cubicBezTo>
                  <a:pt x="945" y="60"/>
                  <a:pt x="1210" y="83"/>
                  <a:pt x="1316" y="91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36" name="CustomShape 23"/>
          <p:cNvSpPr/>
          <p:nvPr/>
        </p:nvSpPr>
        <p:spPr>
          <a:xfrm>
            <a:off x="3777480" y="6135840"/>
            <a:ext cx="1942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7" name="CustomShape 24"/>
          <p:cNvSpPr/>
          <p:nvPr/>
        </p:nvSpPr>
        <p:spPr>
          <a:xfrm flipH="1" rot="10800000">
            <a:off x="4857120" y="6081120"/>
            <a:ext cx="215280" cy="153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38" name="CustomShape 25"/>
          <p:cNvSpPr/>
          <p:nvPr/>
        </p:nvSpPr>
        <p:spPr>
          <a:xfrm>
            <a:off x="109080" y="223920"/>
            <a:ext cx="555696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Decadal Climate Prediction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466560" y="2206800"/>
            <a:ext cx="8425800" cy="3375720"/>
          </a:xfrm>
          <a:custGeom>
            <a:avLst/>
            <a:gdLst/>
            <a:ahLst/>
            <a:rect l="l" t="t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240">
            <a:solidFill>
              <a:srgbClr val="00030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2"/>
          <p:cNvSpPr/>
          <p:nvPr/>
        </p:nvSpPr>
        <p:spPr>
          <a:xfrm>
            <a:off x="108000" y="5725800"/>
            <a:ext cx="934560" cy="37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80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1960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1" name="CustomShape 3"/>
          <p:cNvSpPr/>
          <p:nvPr/>
        </p:nvSpPr>
        <p:spPr>
          <a:xfrm>
            <a:off x="7958160" y="5725800"/>
            <a:ext cx="93456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80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2" name="CustomShape 4"/>
          <p:cNvSpPr/>
          <p:nvPr/>
        </p:nvSpPr>
        <p:spPr>
          <a:xfrm>
            <a:off x="3274920" y="2487600"/>
            <a:ext cx="1870920" cy="9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1962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3" name="CustomShape 5"/>
          <p:cNvSpPr/>
          <p:nvPr/>
        </p:nvSpPr>
        <p:spPr>
          <a:xfrm>
            <a:off x="1619280" y="2687760"/>
            <a:ext cx="1870920" cy="9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1961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4" name="CustomShape 6"/>
          <p:cNvSpPr/>
          <p:nvPr/>
        </p:nvSpPr>
        <p:spPr>
          <a:xfrm>
            <a:off x="-108000" y="3387240"/>
            <a:ext cx="1870920" cy="9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1960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45" name="CustomShape 7"/>
          <p:cNvSpPr/>
          <p:nvPr/>
        </p:nvSpPr>
        <p:spPr>
          <a:xfrm>
            <a:off x="679320" y="4680720"/>
            <a:ext cx="1154880" cy="703440"/>
          </a:xfrm>
          <a:custGeom>
            <a:avLst/>
            <a:gdLst/>
            <a:ahLst/>
            <a:rect l="l" t="t" r="r" b="b"/>
            <a:pathLst>
              <a:path w="1457" h="556">
                <a:moveTo>
                  <a:pt x="0" y="556"/>
                </a:moveTo>
                <a:cubicBezTo>
                  <a:pt x="75" y="435"/>
                  <a:pt x="151" y="315"/>
                  <a:pt x="227" y="239"/>
                </a:cubicBezTo>
                <a:cubicBezTo>
                  <a:pt x="303" y="163"/>
                  <a:pt x="315" y="126"/>
                  <a:pt x="454" y="102"/>
                </a:cubicBezTo>
                <a:cubicBezTo>
                  <a:pt x="593" y="78"/>
                  <a:pt x="898" y="109"/>
                  <a:pt x="1065" y="92"/>
                </a:cubicBezTo>
                <a:cubicBezTo>
                  <a:pt x="1232" y="75"/>
                  <a:pt x="1375" y="19"/>
                  <a:pt x="1457" y="0"/>
                </a:cubicBez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6" name="CustomShape 8"/>
          <p:cNvSpPr/>
          <p:nvPr/>
        </p:nvSpPr>
        <p:spPr>
          <a:xfrm>
            <a:off x="679320" y="5248080"/>
            <a:ext cx="1146960" cy="135720"/>
          </a:xfrm>
          <a:custGeom>
            <a:avLst/>
            <a:gdLst/>
            <a:ahLst/>
            <a:rect l="l" t="t" r="r" b="b"/>
            <a:pathLst>
              <a:path w="1457" h="176">
                <a:moveTo>
                  <a:pt x="0" y="176"/>
                </a:moveTo>
                <a:cubicBezTo>
                  <a:pt x="45" y="157"/>
                  <a:pt x="91" y="138"/>
                  <a:pt x="182" y="131"/>
                </a:cubicBezTo>
                <a:cubicBezTo>
                  <a:pt x="273" y="124"/>
                  <a:pt x="386" y="147"/>
                  <a:pt x="545" y="131"/>
                </a:cubicBezTo>
                <a:cubicBezTo>
                  <a:pt x="704" y="115"/>
                  <a:pt x="983" y="57"/>
                  <a:pt x="1135" y="35"/>
                </a:cubicBezTo>
                <a:cubicBezTo>
                  <a:pt x="1287" y="13"/>
                  <a:pt x="1390" y="7"/>
                  <a:pt x="1457" y="0"/>
                </a:cubicBez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9"/>
          <p:cNvSpPr/>
          <p:nvPr/>
        </p:nvSpPr>
        <p:spPr>
          <a:xfrm>
            <a:off x="679320" y="4404600"/>
            <a:ext cx="1146960" cy="979560"/>
          </a:xfrm>
          <a:custGeom>
            <a:avLst/>
            <a:gdLst/>
            <a:ahLst/>
            <a:rect l="l" t="t" r="r" b="b"/>
            <a:pathLst>
              <a:path w="1446" h="706">
                <a:moveTo>
                  <a:pt x="0" y="706"/>
                </a:moveTo>
                <a:cubicBezTo>
                  <a:pt x="128" y="664"/>
                  <a:pt x="250" y="622"/>
                  <a:pt x="408" y="570"/>
                </a:cubicBezTo>
                <a:cubicBezTo>
                  <a:pt x="566" y="518"/>
                  <a:pt x="777" y="487"/>
                  <a:pt x="950" y="392"/>
                </a:cubicBezTo>
                <a:cubicBezTo>
                  <a:pt x="1123" y="297"/>
                  <a:pt x="1343" y="82"/>
                  <a:pt x="1446" y="0"/>
                </a:cubicBez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8" name="CustomShape 10"/>
          <p:cNvSpPr/>
          <p:nvPr/>
        </p:nvSpPr>
        <p:spPr>
          <a:xfrm>
            <a:off x="679320" y="4664880"/>
            <a:ext cx="1146960" cy="718920"/>
          </a:xfrm>
          <a:custGeom>
            <a:avLst/>
            <a:gdLst/>
            <a:ahLst/>
            <a:rect l="l" t="t" r="r" b="b"/>
            <a:pathLst>
              <a:path w="1446" h="636">
                <a:moveTo>
                  <a:pt x="0" y="636"/>
                </a:moveTo>
                <a:cubicBezTo>
                  <a:pt x="72" y="601"/>
                  <a:pt x="316" y="520"/>
                  <a:pt x="432" y="426"/>
                </a:cubicBezTo>
                <a:cubicBezTo>
                  <a:pt x="548" y="332"/>
                  <a:pt x="584" y="123"/>
                  <a:pt x="697" y="69"/>
                </a:cubicBezTo>
                <a:cubicBezTo>
                  <a:pt x="810" y="15"/>
                  <a:pt x="986" y="114"/>
                  <a:pt x="1111" y="103"/>
                </a:cubicBezTo>
                <a:cubicBezTo>
                  <a:pt x="1236" y="92"/>
                  <a:pt x="1376" y="21"/>
                  <a:pt x="1446" y="0"/>
                </a:cubicBez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49" name="CustomShape 11"/>
          <p:cNvSpPr/>
          <p:nvPr/>
        </p:nvSpPr>
        <p:spPr>
          <a:xfrm>
            <a:off x="679320" y="4680720"/>
            <a:ext cx="1154880" cy="720360"/>
          </a:xfrm>
          <a:custGeom>
            <a:avLst/>
            <a:gdLst/>
            <a:ahLst/>
            <a:rect l="l" t="t" r="r" b="b"/>
            <a:pathLst>
              <a:path w="1446" h="475">
                <a:moveTo>
                  <a:pt x="0" y="466"/>
                </a:moveTo>
                <a:cubicBezTo>
                  <a:pt x="85" y="461"/>
                  <a:pt x="344" y="475"/>
                  <a:pt x="512" y="438"/>
                </a:cubicBezTo>
                <a:cubicBezTo>
                  <a:pt x="680" y="401"/>
                  <a:pt x="852" y="315"/>
                  <a:pt x="1008" y="242"/>
                </a:cubicBezTo>
                <a:cubicBezTo>
                  <a:pt x="1164" y="169"/>
                  <a:pt x="1355" y="50"/>
                  <a:pt x="1446" y="0"/>
                </a:cubicBezTo>
              </a:path>
            </a:pathLst>
          </a:custGeom>
          <a:noFill/>
          <a:ln w="28440">
            <a:solidFill>
              <a:schemeClr val="accent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0" name="CustomShape 12"/>
          <p:cNvSpPr/>
          <p:nvPr/>
        </p:nvSpPr>
        <p:spPr>
          <a:xfrm>
            <a:off x="2266920" y="4264920"/>
            <a:ext cx="936000" cy="844560"/>
          </a:xfrm>
          <a:custGeom>
            <a:avLst/>
            <a:gdLst/>
            <a:ahLst/>
            <a:rect l="l" t="t" r="r" b="b"/>
            <a:pathLst>
              <a:path w="1452" h="817">
                <a:moveTo>
                  <a:pt x="0" y="817"/>
                </a:moveTo>
                <a:cubicBezTo>
                  <a:pt x="60" y="669"/>
                  <a:pt x="121" y="521"/>
                  <a:pt x="272" y="408"/>
                </a:cubicBezTo>
                <a:cubicBezTo>
                  <a:pt x="423" y="295"/>
                  <a:pt x="710" y="204"/>
                  <a:pt x="907" y="136"/>
                </a:cubicBezTo>
                <a:cubicBezTo>
                  <a:pt x="1104" y="68"/>
                  <a:pt x="1354" y="2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1" name="CustomShape 13"/>
          <p:cNvSpPr/>
          <p:nvPr/>
        </p:nvSpPr>
        <p:spPr>
          <a:xfrm>
            <a:off x="2266920" y="4444920"/>
            <a:ext cx="936000" cy="664560"/>
          </a:xfrm>
          <a:custGeom>
            <a:avLst/>
            <a:gdLst/>
            <a:ahLst/>
            <a:rect l="l" t="t" r="r" b="b"/>
            <a:pathLst>
              <a:path w="1452" h="643">
                <a:moveTo>
                  <a:pt x="0" y="643"/>
                </a:moveTo>
                <a:cubicBezTo>
                  <a:pt x="378" y="419"/>
                  <a:pt x="756" y="196"/>
                  <a:pt x="998" y="98"/>
                </a:cubicBezTo>
                <a:cubicBezTo>
                  <a:pt x="1240" y="0"/>
                  <a:pt x="1377" y="68"/>
                  <a:pt x="1452" y="53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2" name="CustomShape 14"/>
          <p:cNvSpPr/>
          <p:nvPr/>
        </p:nvSpPr>
        <p:spPr>
          <a:xfrm>
            <a:off x="2266920" y="4897800"/>
            <a:ext cx="936000" cy="372960"/>
          </a:xfrm>
          <a:custGeom>
            <a:avLst/>
            <a:gdLst/>
            <a:ahLst/>
            <a:rect l="l" t="t" r="r" b="b"/>
            <a:pathLst>
              <a:path w="1452" h="362">
                <a:moveTo>
                  <a:pt x="0" y="227"/>
                </a:moveTo>
                <a:cubicBezTo>
                  <a:pt x="242" y="242"/>
                  <a:pt x="484" y="257"/>
                  <a:pt x="681" y="272"/>
                </a:cubicBezTo>
                <a:cubicBezTo>
                  <a:pt x="878" y="287"/>
                  <a:pt x="1052" y="362"/>
                  <a:pt x="1180" y="317"/>
                </a:cubicBezTo>
                <a:cubicBezTo>
                  <a:pt x="1308" y="272"/>
                  <a:pt x="1407" y="53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3" name="CustomShape 15"/>
          <p:cNvSpPr/>
          <p:nvPr/>
        </p:nvSpPr>
        <p:spPr>
          <a:xfrm>
            <a:off x="2266920" y="4365720"/>
            <a:ext cx="918360" cy="743760"/>
          </a:xfrm>
          <a:custGeom>
            <a:avLst/>
            <a:gdLst/>
            <a:ahLst/>
            <a:rect l="l" t="t" r="r" b="b"/>
            <a:pathLst>
              <a:path w="1426" h="720">
                <a:moveTo>
                  <a:pt x="0" y="720"/>
                </a:moveTo>
                <a:cubicBezTo>
                  <a:pt x="99" y="684"/>
                  <a:pt x="432" y="590"/>
                  <a:pt x="596" y="507"/>
                </a:cubicBezTo>
                <a:cubicBezTo>
                  <a:pt x="760" y="424"/>
                  <a:pt x="850" y="303"/>
                  <a:pt x="988" y="219"/>
                </a:cubicBezTo>
                <a:cubicBezTo>
                  <a:pt x="1126" y="135"/>
                  <a:pt x="1335" y="46"/>
                  <a:pt x="1426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4" name="CustomShape 16"/>
          <p:cNvSpPr/>
          <p:nvPr/>
        </p:nvSpPr>
        <p:spPr>
          <a:xfrm>
            <a:off x="2266920" y="4640400"/>
            <a:ext cx="936000" cy="469080"/>
          </a:xfrm>
          <a:custGeom>
            <a:avLst/>
            <a:gdLst/>
            <a:ahLst/>
            <a:rect l="l" t="t" r="r" b="b"/>
            <a:pathLst>
              <a:path w="1452" h="454">
                <a:moveTo>
                  <a:pt x="0" y="454"/>
                </a:moveTo>
                <a:cubicBezTo>
                  <a:pt x="151" y="416"/>
                  <a:pt x="303" y="378"/>
                  <a:pt x="454" y="363"/>
                </a:cubicBezTo>
                <a:cubicBezTo>
                  <a:pt x="605" y="348"/>
                  <a:pt x="779" y="378"/>
                  <a:pt x="907" y="363"/>
                </a:cubicBezTo>
                <a:cubicBezTo>
                  <a:pt x="1035" y="348"/>
                  <a:pt x="1134" y="332"/>
                  <a:pt x="1225" y="272"/>
                </a:cubicBezTo>
                <a:cubicBezTo>
                  <a:pt x="1316" y="212"/>
                  <a:pt x="1414" y="45"/>
                  <a:pt x="1452" y="0"/>
                </a:cubicBezTo>
              </a:path>
            </a:pathLst>
          </a:custGeom>
          <a:noFill/>
          <a:ln w="28440">
            <a:solidFill>
              <a:srgbClr val="cc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5" name="CustomShape 17"/>
          <p:cNvSpPr/>
          <p:nvPr/>
        </p:nvSpPr>
        <p:spPr>
          <a:xfrm>
            <a:off x="3745080" y="4071240"/>
            <a:ext cx="1042200" cy="815040"/>
          </a:xfrm>
          <a:custGeom>
            <a:avLst/>
            <a:gdLst/>
            <a:ahLst/>
            <a:rect l="l" t="t" r="r" b="b"/>
            <a:pathLst>
              <a:path w="1315" h="681">
                <a:moveTo>
                  <a:pt x="0" y="681"/>
                </a:moveTo>
                <a:cubicBezTo>
                  <a:pt x="230" y="669"/>
                  <a:pt x="461" y="658"/>
                  <a:pt x="680" y="545"/>
                </a:cubicBezTo>
                <a:cubicBezTo>
                  <a:pt x="899" y="432"/>
                  <a:pt x="1209" y="91"/>
                  <a:pt x="1315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6" name="CustomShape 18"/>
          <p:cNvSpPr/>
          <p:nvPr/>
        </p:nvSpPr>
        <p:spPr>
          <a:xfrm>
            <a:off x="3745080" y="5001480"/>
            <a:ext cx="1007280" cy="387000"/>
          </a:xfrm>
          <a:custGeom>
            <a:avLst/>
            <a:gdLst/>
            <a:ahLst/>
            <a:rect l="l" t="t" r="r" b="b"/>
            <a:pathLst>
              <a:path w="1270" h="324">
                <a:moveTo>
                  <a:pt x="0" y="0"/>
                </a:moveTo>
                <a:cubicBezTo>
                  <a:pt x="347" y="155"/>
                  <a:pt x="695" y="310"/>
                  <a:pt x="907" y="317"/>
                </a:cubicBezTo>
                <a:cubicBezTo>
                  <a:pt x="1119" y="324"/>
                  <a:pt x="1210" y="90"/>
                  <a:pt x="1270" y="45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7" name="CustomShape 19"/>
          <p:cNvSpPr/>
          <p:nvPr/>
        </p:nvSpPr>
        <p:spPr>
          <a:xfrm>
            <a:off x="3600360" y="4779720"/>
            <a:ext cx="1078920" cy="352800"/>
          </a:xfrm>
          <a:custGeom>
            <a:avLst/>
            <a:gdLst/>
            <a:ahLst/>
            <a:rect l="l" t="t" r="r" b="b"/>
            <a:pathLst>
              <a:path w="1361" h="295">
                <a:moveTo>
                  <a:pt x="0" y="136"/>
                </a:moveTo>
                <a:cubicBezTo>
                  <a:pt x="340" y="215"/>
                  <a:pt x="681" y="295"/>
                  <a:pt x="908" y="272"/>
                </a:cubicBezTo>
                <a:cubicBezTo>
                  <a:pt x="1135" y="249"/>
                  <a:pt x="1293" y="38"/>
                  <a:pt x="1361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8" name="CustomShape 20"/>
          <p:cNvSpPr/>
          <p:nvPr/>
        </p:nvSpPr>
        <p:spPr>
          <a:xfrm>
            <a:off x="3600360" y="4398480"/>
            <a:ext cx="1078920" cy="487800"/>
          </a:xfrm>
          <a:custGeom>
            <a:avLst/>
            <a:gdLst/>
            <a:ahLst/>
            <a:rect l="l" t="t" r="r" b="b"/>
            <a:pathLst>
              <a:path w="1360" h="408">
                <a:moveTo>
                  <a:pt x="0" y="408"/>
                </a:moveTo>
                <a:cubicBezTo>
                  <a:pt x="187" y="368"/>
                  <a:pt x="892" y="238"/>
                  <a:pt x="1119" y="170"/>
                </a:cubicBezTo>
                <a:cubicBezTo>
                  <a:pt x="1346" y="102"/>
                  <a:pt x="1310" y="35"/>
                  <a:pt x="1360" y="0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59" name="CustomShape 21"/>
          <p:cNvSpPr/>
          <p:nvPr/>
        </p:nvSpPr>
        <p:spPr>
          <a:xfrm>
            <a:off x="3600360" y="4917960"/>
            <a:ext cx="1044000" cy="109440"/>
          </a:xfrm>
          <a:custGeom>
            <a:avLst/>
            <a:gdLst/>
            <a:ahLst/>
            <a:rect l="l" t="t" r="r" b="b"/>
            <a:pathLst>
              <a:path w="1316" h="91">
                <a:moveTo>
                  <a:pt x="0" y="0"/>
                </a:moveTo>
                <a:cubicBezTo>
                  <a:pt x="253" y="15"/>
                  <a:pt x="507" y="30"/>
                  <a:pt x="726" y="45"/>
                </a:cubicBezTo>
                <a:cubicBezTo>
                  <a:pt x="945" y="60"/>
                  <a:pt x="1210" y="83"/>
                  <a:pt x="1316" y="91"/>
                </a:cubicBezTo>
              </a:path>
            </a:pathLst>
          </a:custGeom>
          <a:noFill/>
          <a:ln w="2844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0" name="CustomShape 22"/>
          <p:cNvSpPr/>
          <p:nvPr/>
        </p:nvSpPr>
        <p:spPr>
          <a:xfrm>
            <a:off x="5003640" y="2417760"/>
            <a:ext cx="259164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… 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every year …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1" name="CustomShape 23"/>
          <p:cNvSpPr/>
          <p:nvPr/>
        </p:nvSpPr>
        <p:spPr>
          <a:xfrm>
            <a:off x="3151080" y="1841040"/>
            <a:ext cx="18709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Hindcasts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2" name="CustomShape 24"/>
          <p:cNvSpPr/>
          <p:nvPr/>
        </p:nvSpPr>
        <p:spPr>
          <a:xfrm>
            <a:off x="7857720" y="2892600"/>
            <a:ext cx="1056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lt1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63" name="CustomShape 25"/>
          <p:cNvSpPr/>
          <p:nvPr/>
        </p:nvSpPr>
        <p:spPr>
          <a:xfrm>
            <a:off x="7683480" y="2857320"/>
            <a:ext cx="1424520" cy="46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Forecast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4" name="CustomShape 26"/>
          <p:cNvSpPr/>
          <p:nvPr/>
        </p:nvSpPr>
        <p:spPr>
          <a:xfrm>
            <a:off x="8242200" y="2133720"/>
            <a:ext cx="761400" cy="570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65" name="CustomShape 27"/>
          <p:cNvSpPr/>
          <p:nvPr/>
        </p:nvSpPr>
        <p:spPr>
          <a:xfrm>
            <a:off x="8201160" y="1277280"/>
            <a:ext cx="862920" cy="1264680"/>
          </a:xfrm>
          <a:custGeom>
            <a:avLst/>
            <a:gdLst/>
            <a:ahLst/>
            <a:rect l="l" t="t" r="r" b="b"/>
            <a:pathLst>
              <a:path w="726" h="816">
                <a:moveTo>
                  <a:pt x="0" y="816"/>
                </a:moveTo>
                <a:cubicBezTo>
                  <a:pt x="45" y="691"/>
                  <a:pt x="90" y="566"/>
                  <a:pt x="181" y="453"/>
                </a:cubicBezTo>
                <a:cubicBezTo>
                  <a:pt x="272" y="340"/>
                  <a:pt x="453" y="211"/>
                  <a:pt x="544" y="136"/>
                </a:cubicBezTo>
                <a:cubicBezTo>
                  <a:pt x="635" y="61"/>
                  <a:pt x="696" y="15"/>
                  <a:pt x="726" y="0"/>
                </a:cubicBezTo>
              </a:path>
            </a:pathLst>
          </a:custGeom>
          <a:noFill/>
          <a:ln w="28440">
            <a:solidFill>
              <a:srgbClr val="99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6" name="CustomShape 28"/>
          <p:cNvSpPr/>
          <p:nvPr/>
        </p:nvSpPr>
        <p:spPr>
          <a:xfrm>
            <a:off x="8234280" y="2172240"/>
            <a:ext cx="840600" cy="393120"/>
          </a:xfrm>
          <a:custGeom>
            <a:avLst/>
            <a:gdLst/>
            <a:ahLst/>
            <a:rect l="l" t="t" r="r" b="b"/>
            <a:pathLst>
              <a:path w="707" h="254">
                <a:moveTo>
                  <a:pt x="0" y="239"/>
                </a:moveTo>
                <a:cubicBezTo>
                  <a:pt x="91" y="246"/>
                  <a:pt x="182" y="254"/>
                  <a:pt x="273" y="239"/>
                </a:cubicBezTo>
                <a:cubicBezTo>
                  <a:pt x="364" y="224"/>
                  <a:pt x="477" y="186"/>
                  <a:pt x="545" y="148"/>
                </a:cubicBezTo>
                <a:cubicBezTo>
                  <a:pt x="613" y="110"/>
                  <a:pt x="655" y="24"/>
                  <a:pt x="681" y="12"/>
                </a:cubicBezTo>
                <a:cubicBezTo>
                  <a:pt x="707" y="0"/>
                  <a:pt x="699" y="61"/>
                  <a:pt x="703" y="74"/>
                </a:cubicBezTo>
              </a:path>
            </a:pathLst>
          </a:custGeom>
          <a:noFill/>
          <a:ln w="28440">
            <a:solidFill>
              <a:srgbClr val="99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7" name="CustomShape 29"/>
          <p:cNvSpPr/>
          <p:nvPr/>
        </p:nvSpPr>
        <p:spPr>
          <a:xfrm>
            <a:off x="8213760" y="1979640"/>
            <a:ext cx="862920" cy="794880"/>
          </a:xfrm>
          <a:custGeom>
            <a:avLst/>
            <a:gdLst/>
            <a:ahLst/>
            <a:rect l="l" t="t" r="r" b="b"/>
            <a:pathLst>
              <a:path w="726" h="513">
                <a:moveTo>
                  <a:pt x="0" y="363"/>
                </a:moveTo>
                <a:cubicBezTo>
                  <a:pt x="30" y="438"/>
                  <a:pt x="60" y="513"/>
                  <a:pt x="181" y="453"/>
                </a:cubicBezTo>
                <a:cubicBezTo>
                  <a:pt x="302" y="393"/>
                  <a:pt x="635" y="76"/>
                  <a:pt x="726" y="0"/>
                </a:cubicBezTo>
              </a:path>
            </a:pathLst>
          </a:custGeom>
          <a:noFill/>
          <a:ln w="28440">
            <a:solidFill>
              <a:srgbClr val="99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8" name="CustomShape 30"/>
          <p:cNvSpPr/>
          <p:nvPr/>
        </p:nvSpPr>
        <p:spPr>
          <a:xfrm>
            <a:off x="8175600" y="1556280"/>
            <a:ext cx="916920" cy="985680"/>
          </a:xfrm>
          <a:custGeom>
            <a:avLst/>
            <a:gdLst/>
            <a:ahLst/>
            <a:rect l="l" t="t" r="r" b="b"/>
            <a:pathLst>
              <a:path w="771" h="636">
                <a:moveTo>
                  <a:pt x="0" y="636"/>
                </a:moveTo>
                <a:cubicBezTo>
                  <a:pt x="98" y="579"/>
                  <a:pt x="197" y="522"/>
                  <a:pt x="272" y="454"/>
                </a:cubicBezTo>
                <a:cubicBezTo>
                  <a:pt x="347" y="386"/>
                  <a:pt x="370" y="303"/>
                  <a:pt x="453" y="227"/>
                </a:cubicBezTo>
                <a:cubicBezTo>
                  <a:pt x="536" y="151"/>
                  <a:pt x="718" y="30"/>
                  <a:pt x="771" y="0"/>
                </a:cubicBezTo>
              </a:path>
            </a:pathLst>
          </a:custGeom>
          <a:noFill/>
          <a:ln w="28440">
            <a:solidFill>
              <a:srgbClr val="99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69" name="CustomShape 31"/>
          <p:cNvSpPr/>
          <p:nvPr/>
        </p:nvSpPr>
        <p:spPr>
          <a:xfrm>
            <a:off x="8201160" y="2542680"/>
            <a:ext cx="862920" cy="221040"/>
          </a:xfrm>
          <a:custGeom>
            <a:avLst/>
            <a:gdLst/>
            <a:ahLst/>
            <a:rect l="l" t="t" r="r" b="b"/>
            <a:pathLst>
              <a:path w="726" h="143">
                <a:moveTo>
                  <a:pt x="0" y="0"/>
                </a:moveTo>
                <a:cubicBezTo>
                  <a:pt x="121" y="64"/>
                  <a:pt x="242" y="129"/>
                  <a:pt x="363" y="136"/>
                </a:cubicBezTo>
                <a:cubicBezTo>
                  <a:pt x="484" y="143"/>
                  <a:pt x="666" y="60"/>
                  <a:pt x="726" y="45"/>
                </a:cubicBezTo>
              </a:path>
            </a:pathLst>
          </a:custGeom>
          <a:noFill/>
          <a:ln w="28440">
            <a:solidFill>
              <a:srgbClr val="99009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70" name="CustomShape 32"/>
          <p:cNvSpPr/>
          <p:nvPr/>
        </p:nvSpPr>
        <p:spPr>
          <a:xfrm>
            <a:off x="6342120" y="1001880"/>
            <a:ext cx="1870920" cy="92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2018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1" name="CustomShape 33"/>
          <p:cNvSpPr/>
          <p:nvPr/>
        </p:nvSpPr>
        <p:spPr>
          <a:xfrm flipH="1" rot="10800000">
            <a:off x="7523640" y="2310120"/>
            <a:ext cx="7523280" cy="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4990"/>
            </a:solidFill>
            <a:round/>
            <a:head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2" name="CustomShape 34"/>
          <p:cNvSpPr/>
          <p:nvPr/>
        </p:nvSpPr>
        <p:spPr>
          <a:xfrm>
            <a:off x="3151080" y="1884240"/>
            <a:ext cx="1870920" cy="46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Hindcasts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3" name="CustomShape 35"/>
          <p:cNvSpPr/>
          <p:nvPr/>
        </p:nvSpPr>
        <p:spPr>
          <a:xfrm>
            <a:off x="8200800" y="2960640"/>
            <a:ext cx="89928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499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36"/>
          <p:cNvSpPr/>
          <p:nvPr/>
        </p:nvSpPr>
        <p:spPr>
          <a:xfrm>
            <a:off x="7810560" y="3051720"/>
            <a:ext cx="1424520" cy="460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Forecast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5" name="CustomShape 37"/>
          <p:cNvSpPr/>
          <p:nvPr/>
        </p:nvSpPr>
        <p:spPr>
          <a:xfrm>
            <a:off x="3777480" y="6135840"/>
            <a:ext cx="1942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76" name="CustomShape 38"/>
          <p:cNvSpPr/>
          <p:nvPr/>
        </p:nvSpPr>
        <p:spPr>
          <a:xfrm flipH="1" rot="10800000">
            <a:off x="4857120" y="6081120"/>
            <a:ext cx="215280" cy="153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77" name="CustomShape 39"/>
          <p:cNvSpPr/>
          <p:nvPr/>
        </p:nvSpPr>
        <p:spPr>
          <a:xfrm>
            <a:off x="109080" y="223920"/>
            <a:ext cx="555696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Decadal Climate Prediction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70920" y="825840"/>
            <a:ext cx="8962560" cy="5390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79" name="CustomShape 2"/>
          <p:cNvSpPr/>
          <p:nvPr/>
        </p:nvSpPr>
        <p:spPr>
          <a:xfrm>
            <a:off x="465840" y="2206800"/>
            <a:ext cx="8424360" cy="3373920"/>
          </a:xfrm>
          <a:custGeom>
            <a:avLst/>
            <a:gdLst/>
            <a:ahLst/>
            <a:rect l="l" t="t" r="r" b="b"/>
            <a:pathLst>
              <a:path w="5852" h="2177">
                <a:moveTo>
                  <a:pt x="0" y="2177"/>
                </a:moveTo>
                <a:cubicBezTo>
                  <a:pt x="144" y="2060"/>
                  <a:pt x="288" y="1943"/>
                  <a:pt x="409" y="1905"/>
                </a:cubicBezTo>
                <a:cubicBezTo>
                  <a:pt x="530" y="1867"/>
                  <a:pt x="620" y="1935"/>
                  <a:pt x="726" y="1950"/>
                </a:cubicBezTo>
                <a:cubicBezTo>
                  <a:pt x="832" y="1965"/>
                  <a:pt x="863" y="2041"/>
                  <a:pt x="1044" y="1996"/>
                </a:cubicBezTo>
                <a:cubicBezTo>
                  <a:pt x="1225" y="1951"/>
                  <a:pt x="1558" y="1724"/>
                  <a:pt x="1815" y="1678"/>
                </a:cubicBezTo>
                <a:cubicBezTo>
                  <a:pt x="2072" y="1632"/>
                  <a:pt x="2291" y="1851"/>
                  <a:pt x="2586" y="1723"/>
                </a:cubicBezTo>
                <a:cubicBezTo>
                  <a:pt x="2881" y="1595"/>
                  <a:pt x="3313" y="1083"/>
                  <a:pt x="3584" y="907"/>
                </a:cubicBezTo>
                <a:cubicBezTo>
                  <a:pt x="3855" y="731"/>
                  <a:pt x="4014" y="771"/>
                  <a:pt x="4210" y="665"/>
                </a:cubicBezTo>
                <a:cubicBezTo>
                  <a:pt x="4406" y="559"/>
                  <a:pt x="4527" y="353"/>
                  <a:pt x="4763" y="272"/>
                </a:cubicBezTo>
                <a:cubicBezTo>
                  <a:pt x="4999" y="191"/>
                  <a:pt x="5444" y="226"/>
                  <a:pt x="5625" y="181"/>
                </a:cubicBezTo>
                <a:cubicBezTo>
                  <a:pt x="5806" y="136"/>
                  <a:pt x="5814" y="30"/>
                  <a:pt x="5852" y="0"/>
                </a:cubicBezTo>
              </a:path>
            </a:pathLst>
          </a:custGeom>
          <a:noFill/>
          <a:ln w="57240">
            <a:solidFill>
              <a:srgbClr val="000308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80" name="CustomShape 3"/>
          <p:cNvSpPr/>
          <p:nvPr/>
        </p:nvSpPr>
        <p:spPr>
          <a:xfrm>
            <a:off x="107640" y="572580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1" name="CustomShape 4"/>
          <p:cNvSpPr/>
          <p:nvPr/>
        </p:nvSpPr>
        <p:spPr>
          <a:xfrm>
            <a:off x="7957800" y="5725440"/>
            <a:ext cx="9327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70e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2018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2" name="CustomShape 5"/>
          <p:cNvSpPr/>
          <p:nvPr/>
        </p:nvSpPr>
        <p:spPr>
          <a:xfrm>
            <a:off x="5795640" y="93780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99009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2018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3" name="CustomShape 6"/>
          <p:cNvSpPr/>
          <p:nvPr/>
        </p:nvSpPr>
        <p:spPr>
          <a:xfrm>
            <a:off x="3274560" y="248688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99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1962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4" name="CustomShape 7"/>
          <p:cNvSpPr/>
          <p:nvPr/>
        </p:nvSpPr>
        <p:spPr>
          <a:xfrm>
            <a:off x="1618920" y="268704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1961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5" name="CustomShape 8"/>
          <p:cNvSpPr/>
          <p:nvPr/>
        </p:nvSpPr>
        <p:spPr>
          <a:xfrm>
            <a:off x="-108360" y="3386520"/>
            <a:ext cx="1869480" cy="893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76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5-member prediction started 1 Nov 1960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6" name="CustomShape 9"/>
          <p:cNvSpPr/>
          <p:nvPr/>
        </p:nvSpPr>
        <p:spPr>
          <a:xfrm>
            <a:off x="1152000" y="4756320"/>
            <a:ext cx="140760" cy="138960"/>
          </a:xfrm>
          <a:prstGeom prst="flowChartConnector">
            <a:avLst/>
          </a:prstGeom>
          <a:solidFill>
            <a:srgbClr val="00499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7" name="CustomShape 10"/>
          <p:cNvSpPr/>
          <p:nvPr/>
        </p:nvSpPr>
        <p:spPr>
          <a:xfrm>
            <a:off x="1152000" y="5038560"/>
            <a:ext cx="140760" cy="138960"/>
          </a:xfrm>
          <a:prstGeom prst="flowChartConnector">
            <a:avLst/>
          </a:prstGeom>
          <a:solidFill>
            <a:srgbClr val="00499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8" name="CustomShape 11"/>
          <p:cNvSpPr/>
          <p:nvPr/>
        </p:nvSpPr>
        <p:spPr>
          <a:xfrm>
            <a:off x="1152000" y="5249520"/>
            <a:ext cx="140760" cy="138960"/>
          </a:xfrm>
          <a:prstGeom prst="flowChartConnector">
            <a:avLst/>
          </a:prstGeom>
          <a:solidFill>
            <a:srgbClr val="00499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12"/>
          <p:cNvSpPr/>
          <p:nvPr/>
        </p:nvSpPr>
        <p:spPr>
          <a:xfrm>
            <a:off x="1152000" y="4827240"/>
            <a:ext cx="140760" cy="138960"/>
          </a:xfrm>
          <a:prstGeom prst="flowChartConnector">
            <a:avLst/>
          </a:prstGeom>
          <a:solidFill>
            <a:srgbClr val="00499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0" name="CustomShape 13"/>
          <p:cNvSpPr/>
          <p:nvPr/>
        </p:nvSpPr>
        <p:spPr>
          <a:xfrm>
            <a:off x="2592000" y="4616640"/>
            <a:ext cx="140760" cy="138960"/>
          </a:xfrm>
          <a:prstGeom prst="flowChartConnector">
            <a:avLst/>
          </a:prstGeom>
          <a:solidFill>
            <a:srgbClr val="cc00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14"/>
          <p:cNvSpPr/>
          <p:nvPr/>
        </p:nvSpPr>
        <p:spPr>
          <a:xfrm>
            <a:off x="2592000" y="4756320"/>
            <a:ext cx="140760" cy="138960"/>
          </a:xfrm>
          <a:prstGeom prst="flowChartConnector">
            <a:avLst/>
          </a:prstGeom>
          <a:solidFill>
            <a:srgbClr val="cc00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2" name="CustomShape 15"/>
          <p:cNvSpPr/>
          <p:nvPr/>
        </p:nvSpPr>
        <p:spPr>
          <a:xfrm>
            <a:off x="2592000" y="4264560"/>
            <a:ext cx="140760" cy="138960"/>
          </a:xfrm>
          <a:prstGeom prst="flowChartConnector">
            <a:avLst/>
          </a:prstGeom>
          <a:solidFill>
            <a:srgbClr val="cc00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16"/>
          <p:cNvSpPr/>
          <p:nvPr/>
        </p:nvSpPr>
        <p:spPr>
          <a:xfrm>
            <a:off x="2592000" y="4966920"/>
            <a:ext cx="140760" cy="138960"/>
          </a:xfrm>
          <a:prstGeom prst="flowChartConnector">
            <a:avLst/>
          </a:prstGeom>
          <a:solidFill>
            <a:srgbClr val="cc00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4" name="CustomShape 17"/>
          <p:cNvSpPr/>
          <p:nvPr/>
        </p:nvSpPr>
        <p:spPr>
          <a:xfrm>
            <a:off x="2592000" y="5176800"/>
            <a:ext cx="140760" cy="138960"/>
          </a:xfrm>
          <a:prstGeom prst="flowChartConnector">
            <a:avLst/>
          </a:prstGeom>
          <a:solidFill>
            <a:srgbClr val="cc00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18"/>
          <p:cNvSpPr/>
          <p:nvPr/>
        </p:nvSpPr>
        <p:spPr>
          <a:xfrm>
            <a:off x="3995280" y="4615200"/>
            <a:ext cx="140760" cy="138960"/>
          </a:xfrm>
          <a:prstGeom prst="flowChartConnector">
            <a:avLst/>
          </a:prstGeom>
          <a:solidFill>
            <a:srgbClr val="0099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19"/>
          <p:cNvSpPr/>
          <p:nvPr/>
        </p:nvSpPr>
        <p:spPr>
          <a:xfrm>
            <a:off x="3995280" y="4966920"/>
            <a:ext cx="140760" cy="138960"/>
          </a:xfrm>
          <a:prstGeom prst="flowChartConnector">
            <a:avLst/>
          </a:prstGeom>
          <a:solidFill>
            <a:srgbClr val="0099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20"/>
          <p:cNvSpPr/>
          <p:nvPr/>
        </p:nvSpPr>
        <p:spPr>
          <a:xfrm>
            <a:off x="3995280" y="4685040"/>
            <a:ext cx="140760" cy="138960"/>
          </a:xfrm>
          <a:prstGeom prst="flowChartConnector">
            <a:avLst/>
          </a:prstGeom>
          <a:solidFill>
            <a:srgbClr val="0099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CustomShape 21"/>
          <p:cNvSpPr/>
          <p:nvPr/>
        </p:nvSpPr>
        <p:spPr>
          <a:xfrm>
            <a:off x="3995280" y="5108400"/>
            <a:ext cx="140760" cy="138960"/>
          </a:xfrm>
          <a:prstGeom prst="flowChartConnector">
            <a:avLst/>
          </a:prstGeom>
          <a:solidFill>
            <a:srgbClr val="0099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CustomShape 22"/>
          <p:cNvSpPr/>
          <p:nvPr/>
        </p:nvSpPr>
        <p:spPr>
          <a:xfrm>
            <a:off x="3995280" y="5317920"/>
            <a:ext cx="140760" cy="138960"/>
          </a:xfrm>
          <a:prstGeom prst="flowChartConnector">
            <a:avLst/>
          </a:prstGeom>
          <a:solidFill>
            <a:srgbClr val="00990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CustomShape 23"/>
          <p:cNvSpPr/>
          <p:nvPr/>
        </p:nvSpPr>
        <p:spPr>
          <a:xfrm>
            <a:off x="8243640" y="2084040"/>
            <a:ext cx="140760" cy="138960"/>
          </a:xfrm>
          <a:prstGeom prst="flowChartConnector">
            <a:avLst/>
          </a:prstGeom>
          <a:solidFill>
            <a:srgbClr val="990099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1" name="CustomShape 24"/>
          <p:cNvSpPr/>
          <p:nvPr/>
        </p:nvSpPr>
        <p:spPr>
          <a:xfrm>
            <a:off x="8243640" y="2505960"/>
            <a:ext cx="140760" cy="138960"/>
          </a:xfrm>
          <a:prstGeom prst="flowChartConnector">
            <a:avLst/>
          </a:prstGeom>
          <a:solidFill>
            <a:srgbClr val="990099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25"/>
          <p:cNvSpPr/>
          <p:nvPr/>
        </p:nvSpPr>
        <p:spPr>
          <a:xfrm>
            <a:off x="8245080" y="1731960"/>
            <a:ext cx="140760" cy="138960"/>
          </a:xfrm>
          <a:prstGeom prst="flowChartConnector">
            <a:avLst/>
          </a:prstGeom>
          <a:solidFill>
            <a:srgbClr val="990099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3" name="CustomShape 26"/>
          <p:cNvSpPr/>
          <p:nvPr/>
        </p:nvSpPr>
        <p:spPr>
          <a:xfrm>
            <a:off x="8243640" y="2647080"/>
            <a:ext cx="140760" cy="138960"/>
          </a:xfrm>
          <a:prstGeom prst="flowChartConnector">
            <a:avLst/>
          </a:prstGeom>
          <a:solidFill>
            <a:srgbClr val="990099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27"/>
          <p:cNvSpPr/>
          <p:nvPr/>
        </p:nvSpPr>
        <p:spPr>
          <a:xfrm>
            <a:off x="8243640" y="2856240"/>
            <a:ext cx="140760" cy="138960"/>
          </a:xfrm>
          <a:prstGeom prst="flowChartConnector">
            <a:avLst/>
          </a:prstGeom>
          <a:solidFill>
            <a:srgbClr val="990099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28"/>
          <p:cNvSpPr/>
          <p:nvPr/>
        </p:nvSpPr>
        <p:spPr>
          <a:xfrm>
            <a:off x="1161360" y="5398200"/>
            <a:ext cx="140760" cy="138960"/>
          </a:xfrm>
          <a:prstGeom prst="flowChartConnector">
            <a:avLst/>
          </a:prstGeom>
          <a:solidFill>
            <a:srgbClr val="004990"/>
          </a:solidFill>
          <a:ln w="9360">
            <a:solidFill>
              <a:srgbClr val="000308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6" name="CustomShape 29"/>
          <p:cNvSpPr/>
          <p:nvPr/>
        </p:nvSpPr>
        <p:spPr>
          <a:xfrm>
            <a:off x="5003280" y="2417400"/>
            <a:ext cx="2590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… </a:t>
            </a:r>
            <a:r>
              <a:rPr b="0" lang="en-US" sz="176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every year …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7" name="CustomShape 30"/>
          <p:cNvSpPr/>
          <p:nvPr/>
        </p:nvSpPr>
        <p:spPr>
          <a:xfrm>
            <a:off x="5405040" y="4216680"/>
            <a:ext cx="3304800" cy="155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Typical prediction targets characteristics for forecast periods like years 2-5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8" name="CustomShape 31"/>
          <p:cNvSpPr/>
          <p:nvPr/>
        </p:nvSpPr>
        <p:spPr>
          <a:xfrm>
            <a:off x="3777480" y="6135840"/>
            <a:ext cx="1942560" cy="35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9" name="CustomShape 32"/>
          <p:cNvSpPr/>
          <p:nvPr/>
        </p:nvSpPr>
        <p:spPr>
          <a:xfrm flipH="1" rot="10800000">
            <a:off x="4857120" y="6081120"/>
            <a:ext cx="215280" cy="1531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0" name="CustomShape 33"/>
          <p:cNvSpPr/>
          <p:nvPr/>
        </p:nvSpPr>
        <p:spPr>
          <a:xfrm>
            <a:off x="109080" y="223920"/>
            <a:ext cx="555696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Decadal Climate Prediction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dur="indefinite" nodeType="mainSeq">
                <p:childTnLst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CustomShape 1"/>
          <p:cNvSpPr/>
          <p:nvPr/>
        </p:nvSpPr>
        <p:spPr>
          <a:xfrm>
            <a:off x="36720" y="6453360"/>
            <a:ext cx="9143280" cy="36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571320" algn="just">
              <a:lnSpc>
                <a:spcPct val="100000"/>
              </a:lnSpc>
            </a:pPr>
            <a:r>
              <a:rPr b="0" lang="en-US" sz="1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SST predictions over the Niño3.4 region from ECMWF System 4 starting on the 1</a:t>
            </a:r>
            <a:r>
              <a:rPr b="0" lang="en-US" sz="1300" spc="-1" strike="noStrike" baseline="30000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st</a:t>
            </a:r>
            <a:r>
              <a:rPr b="0" lang="en-US" sz="1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of April and May of a particular year.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12" name="Google Shape;1000;p172" descr=""/>
          <p:cNvPicPr/>
          <p:nvPr/>
        </p:nvPicPr>
        <p:blipFill>
          <a:blip r:embed="rId1"/>
          <a:stretch/>
        </p:blipFill>
        <p:spPr>
          <a:xfrm>
            <a:off x="913680" y="1689480"/>
            <a:ext cx="7041600" cy="477180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1762200" y="5059440"/>
            <a:ext cx="1942920" cy="360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Observations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4" name="CustomShape 3"/>
          <p:cNvSpPr/>
          <p:nvPr/>
        </p:nvSpPr>
        <p:spPr>
          <a:xfrm flipH="1" rot="10800000">
            <a:off x="2862360" y="5170680"/>
            <a:ext cx="131760" cy="9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5" name="CustomShape 4"/>
          <p:cNvSpPr/>
          <p:nvPr/>
        </p:nvSpPr>
        <p:spPr>
          <a:xfrm>
            <a:off x="4066200" y="5150880"/>
            <a:ext cx="3889080" cy="627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760" spc="-1" strike="noStrike">
                <a:solidFill>
                  <a:srgbClr val="000308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These two predictions are valid at the same time, but with different lead time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16" name="CustomShape 5"/>
          <p:cNvSpPr/>
          <p:nvPr/>
        </p:nvSpPr>
        <p:spPr>
          <a:xfrm flipH="1" rot="10800000">
            <a:off x="4505760" y="5129640"/>
            <a:ext cx="142920" cy="132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17" name="CustomShape 6"/>
          <p:cNvSpPr/>
          <p:nvPr/>
        </p:nvSpPr>
        <p:spPr>
          <a:xfrm rot="10800000">
            <a:off x="6311520" y="5150880"/>
            <a:ext cx="726480" cy="1675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0308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418" name="Google Shape;1006;p172" descr=""/>
          <p:cNvPicPr/>
          <p:nvPr/>
        </p:nvPicPr>
        <p:blipFill>
          <a:blip r:embed="rId2"/>
          <a:stretch/>
        </p:blipFill>
        <p:spPr>
          <a:xfrm>
            <a:off x="1665720" y="2012040"/>
            <a:ext cx="1645920" cy="1099440"/>
          </a:xfrm>
          <a:prstGeom prst="rect">
            <a:avLst/>
          </a:prstGeom>
          <a:ln>
            <a:noFill/>
          </a:ln>
        </p:spPr>
      </p:pic>
      <p:sp>
        <p:nvSpPr>
          <p:cNvPr id="419" name="CustomShape 7"/>
          <p:cNvSpPr/>
          <p:nvPr/>
        </p:nvSpPr>
        <p:spPr>
          <a:xfrm>
            <a:off x="396720" y="140760"/>
            <a:ext cx="6189480" cy="67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Model drift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0" name="CustomShape 8"/>
          <p:cNvSpPr/>
          <p:nvPr/>
        </p:nvSpPr>
        <p:spPr>
          <a:xfrm>
            <a:off x="57960" y="905400"/>
            <a:ext cx="8947440" cy="89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Drift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, which is not necessarily monotonic, is the result of the </a:t>
            </a: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model tending towards its own attractor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CustomShape 1"/>
          <p:cNvSpPr/>
          <p:nvPr/>
        </p:nvSpPr>
        <p:spPr>
          <a:xfrm>
            <a:off x="396720" y="140760"/>
            <a:ext cx="6189480" cy="67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Initial Shock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2" name="Google Shape;1014;p173" descr=""/>
          <p:cNvPicPr/>
          <p:nvPr/>
        </p:nvPicPr>
        <p:blipFill>
          <a:blip r:embed="rId1"/>
          <a:stretch/>
        </p:blipFill>
        <p:spPr>
          <a:xfrm>
            <a:off x="1012320" y="1960200"/>
            <a:ext cx="6493680" cy="4806360"/>
          </a:xfrm>
          <a:prstGeom prst="rect">
            <a:avLst/>
          </a:prstGeom>
          <a:ln>
            <a:noFill/>
          </a:ln>
        </p:spPr>
      </p:pic>
      <p:sp>
        <p:nvSpPr>
          <p:cNvPr id="423" name="CustomShape 2"/>
          <p:cNvSpPr/>
          <p:nvPr/>
        </p:nvSpPr>
        <p:spPr>
          <a:xfrm>
            <a:off x="1798560" y="3279240"/>
            <a:ext cx="1270800" cy="2956320"/>
          </a:xfrm>
          <a:prstGeom prst="roundRect">
            <a:avLst>
              <a:gd name="adj" fmla="val 16667"/>
            </a:avLst>
          </a:prstGeom>
          <a:noFill/>
          <a:ln w="1584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24" name="CustomShape 3"/>
          <p:cNvSpPr/>
          <p:nvPr/>
        </p:nvSpPr>
        <p:spPr>
          <a:xfrm>
            <a:off x="0" y="1007280"/>
            <a:ext cx="9036000" cy="110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marL="342720"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Initial shock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is the result of the </a:t>
            </a: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model rejecting a part of the initial conditions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or the </a:t>
            </a:r>
            <a:r>
              <a:rPr b="0" lang="en-US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incompatibility 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of the ic of the model components (ice, ocean, atmosphere)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5002920" y="6401880"/>
            <a:ext cx="4175640" cy="2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R. Cruz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CustomShape 1"/>
          <p:cNvSpPr/>
          <p:nvPr/>
        </p:nvSpPr>
        <p:spPr>
          <a:xfrm>
            <a:off x="1051920" y="2829960"/>
            <a:ext cx="1073520" cy="763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7" name="CustomShape 2"/>
          <p:cNvSpPr/>
          <p:nvPr/>
        </p:nvSpPr>
        <p:spPr>
          <a:xfrm>
            <a:off x="4939560" y="2829960"/>
            <a:ext cx="1073520" cy="763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28" name="CustomShape 3"/>
          <p:cNvSpPr/>
          <p:nvPr/>
        </p:nvSpPr>
        <p:spPr>
          <a:xfrm>
            <a:off x="1649520" y="6591960"/>
            <a:ext cx="6591960" cy="27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000">
              <a:lnSpc>
                <a:spcPct val="100000"/>
              </a:lnSpc>
              <a:buClr>
                <a:srgbClr val="ffffff"/>
              </a:buClr>
              <a:buFont typeface="Noto Sans Symbols"/>
              <a:buChar char="∙"/>
            </a:pPr>
            <a:r>
              <a:rPr b="0" lang="en-US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C3S Climate Projections Workshop: Near-term predictions and projections, 21 April 2015</a:t>
            </a:r>
            <a:endParaRPr b="0" lang="en-US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9" name="CustomShape 4"/>
          <p:cNvSpPr/>
          <p:nvPr/>
        </p:nvSpPr>
        <p:spPr>
          <a:xfrm>
            <a:off x="297000" y="5490720"/>
            <a:ext cx="8520480" cy="1190160"/>
          </a:xfrm>
          <a:prstGeom prst="roundRect">
            <a:avLst>
              <a:gd name="adj" fmla="val 16667"/>
            </a:avLst>
          </a:prstGeom>
          <a:solidFill>
            <a:srgbClr val="8eb4e3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30" name="CustomShape 5"/>
          <p:cNvSpPr/>
          <p:nvPr/>
        </p:nvSpPr>
        <p:spPr>
          <a:xfrm>
            <a:off x="297000" y="5562000"/>
            <a:ext cx="85190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Initialised simulations reproduce the global temperature and some of the AMV tendencies and suggest that initialization corrects the forced model response </a:t>
            </a:r>
            <a:r>
              <a:rPr b="0" lang="en-US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and </a:t>
            </a: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phases in internal variability.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1" name="CustomShape 6"/>
          <p:cNvSpPr/>
          <p:nvPr/>
        </p:nvSpPr>
        <p:spPr>
          <a:xfrm>
            <a:off x="4881600" y="1686600"/>
            <a:ext cx="344700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Atlantic Multidecadal Oscillation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2" name="CustomShape 7"/>
          <p:cNvSpPr/>
          <p:nvPr/>
        </p:nvSpPr>
        <p:spPr>
          <a:xfrm>
            <a:off x="688680" y="1707120"/>
            <a:ext cx="415332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Global mean surface air-temperature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3" name="CustomShape 8"/>
          <p:cNvSpPr/>
          <p:nvPr/>
        </p:nvSpPr>
        <p:spPr>
          <a:xfrm>
            <a:off x="51840" y="712800"/>
            <a:ext cx="8815680" cy="1188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ctr"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Global-mean surface air-temperature (’global warming’) and </a:t>
            </a:r>
            <a:br/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Atlantic Multidecadal Oscillation (AMO) for forecast years 2-5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4" name="CustomShape 9"/>
          <p:cNvSpPr/>
          <p:nvPr/>
        </p:nvSpPr>
        <p:spPr>
          <a:xfrm>
            <a:off x="755640" y="2962080"/>
            <a:ext cx="1824480" cy="39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predictions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5" name="CustomShape 10"/>
          <p:cNvSpPr/>
          <p:nvPr/>
        </p:nvSpPr>
        <p:spPr>
          <a:xfrm>
            <a:off x="1581120" y="3359160"/>
            <a:ext cx="700560" cy="686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a500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6" name="CustomShape 11"/>
          <p:cNvSpPr/>
          <p:nvPr/>
        </p:nvSpPr>
        <p:spPr>
          <a:xfrm>
            <a:off x="5568480" y="2721600"/>
            <a:ext cx="1824480" cy="69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a5002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Historical simulations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7" name="CustomShape 12"/>
          <p:cNvSpPr/>
          <p:nvPr/>
        </p:nvSpPr>
        <p:spPr>
          <a:xfrm>
            <a:off x="6647760" y="3496680"/>
            <a:ext cx="873360" cy="41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a5002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38" name="CustomShape 13"/>
          <p:cNvSpPr/>
          <p:nvPr/>
        </p:nvSpPr>
        <p:spPr>
          <a:xfrm>
            <a:off x="0" y="0"/>
            <a:ext cx="7116840" cy="63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Impact of ocean initialization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9" name="CustomShape 14"/>
          <p:cNvSpPr/>
          <p:nvPr/>
        </p:nvSpPr>
        <p:spPr>
          <a:xfrm>
            <a:off x="4996800" y="6541200"/>
            <a:ext cx="4175640" cy="2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V. Guemas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0" name="Google Shape;1022;p174" descr=""/>
          <p:cNvPicPr/>
          <p:nvPr/>
        </p:nvPicPr>
        <p:blipFill>
          <a:blip r:embed="rId1"/>
          <a:srcRect l="0" t="0" r="32143" b="70451"/>
          <a:stretch/>
        </p:blipFill>
        <p:spPr>
          <a:xfrm>
            <a:off x="527760" y="2046600"/>
            <a:ext cx="8057160" cy="3489840"/>
          </a:xfrm>
          <a:prstGeom prst="rect">
            <a:avLst/>
          </a:prstGeom>
          <a:ln>
            <a:noFill/>
          </a:ln>
        </p:spPr>
      </p:pic>
      <p:sp>
        <p:nvSpPr>
          <p:cNvPr id="441" name="CustomShape 15"/>
          <p:cNvSpPr/>
          <p:nvPr/>
        </p:nvSpPr>
        <p:spPr>
          <a:xfrm>
            <a:off x="6131160" y="2066760"/>
            <a:ext cx="1176840" cy="5169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AMO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2" name="CustomShape 16"/>
          <p:cNvSpPr/>
          <p:nvPr/>
        </p:nvSpPr>
        <p:spPr>
          <a:xfrm>
            <a:off x="1043640" y="2831040"/>
            <a:ext cx="1528200" cy="76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3" name="CustomShape 17"/>
          <p:cNvSpPr/>
          <p:nvPr/>
        </p:nvSpPr>
        <p:spPr>
          <a:xfrm>
            <a:off x="5004000" y="2831040"/>
            <a:ext cx="1528200" cy="76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4" name="CustomShape 18"/>
          <p:cNvSpPr/>
          <p:nvPr/>
        </p:nvSpPr>
        <p:spPr>
          <a:xfrm>
            <a:off x="1164960" y="3127320"/>
            <a:ext cx="172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NO-INI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5" name="CustomShape 19"/>
          <p:cNvSpPr/>
          <p:nvPr/>
        </p:nvSpPr>
        <p:spPr>
          <a:xfrm>
            <a:off x="5149440" y="3141360"/>
            <a:ext cx="172800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INI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46" name="CustomShape 20"/>
          <p:cNvSpPr/>
          <p:nvPr/>
        </p:nvSpPr>
        <p:spPr>
          <a:xfrm>
            <a:off x="1807920" y="3594960"/>
            <a:ext cx="473760" cy="625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47" name="CustomShape 21"/>
          <p:cNvSpPr/>
          <p:nvPr/>
        </p:nvSpPr>
        <p:spPr>
          <a:xfrm>
            <a:off x="5476680" y="3543480"/>
            <a:ext cx="536760" cy="677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chemeClr val="tx1"/>
            </a:solidFill>
            <a:round/>
            <a:tailEnd len="med" type="arrow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1041;p175" descr=""/>
          <p:cNvPicPr/>
          <p:nvPr/>
        </p:nvPicPr>
        <p:blipFill>
          <a:blip r:embed="rId1"/>
          <a:stretch/>
        </p:blipFill>
        <p:spPr>
          <a:xfrm>
            <a:off x="1089720" y="3435480"/>
            <a:ext cx="7591680" cy="3421800"/>
          </a:xfrm>
          <a:prstGeom prst="rect">
            <a:avLst/>
          </a:prstGeom>
          <a:ln>
            <a:noFill/>
          </a:ln>
        </p:spPr>
      </p:pic>
      <p:pic>
        <p:nvPicPr>
          <p:cNvPr id="449" name="Google Shape;1042;p175" descr=""/>
          <p:cNvPicPr/>
          <p:nvPr/>
        </p:nvPicPr>
        <p:blipFill>
          <a:blip r:embed="rId2"/>
          <a:stretch/>
        </p:blipFill>
        <p:spPr>
          <a:xfrm>
            <a:off x="1888200" y="467640"/>
            <a:ext cx="5366520" cy="296748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64760" y="217800"/>
            <a:ext cx="8227080" cy="835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1" lang="en-US" sz="35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1" lang="en-US" sz="35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Mission of BSC Scientific Departments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68" name="Google Shape;665;p157" descr=""/>
          <p:cNvPicPr/>
          <p:nvPr/>
        </p:nvPicPr>
        <p:blipFill>
          <a:blip r:embed="rId1"/>
          <a:stretch/>
        </p:blipFill>
        <p:spPr>
          <a:xfrm>
            <a:off x="1063800" y="887400"/>
            <a:ext cx="2731320" cy="2740680"/>
          </a:xfrm>
          <a:prstGeom prst="rect">
            <a:avLst/>
          </a:prstGeom>
          <a:ln>
            <a:noFill/>
          </a:ln>
        </p:spPr>
      </p:pic>
      <p:sp>
        <p:nvSpPr>
          <p:cNvPr id="169" name="CustomShape 2"/>
          <p:cNvSpPr/>
          <p:nvPr/>
        </p:nvSpPr>
        <p:spPr>
          <a:xfrm>
            <a:off x="514440" y="2406600"/>
            <a:ext cx="3826440" cy="1184760"/>
          </a:xfrm>
          <a:prstGeom prst="ellipse">
            <a:avLst/>
          </a:prstGeom>
          <a:solidFill>
            <a:schemeClr val="lt1">
              <a:alpha val="89411"/>
            </a:schemeClr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0" name="Google Shape;667;p157" descr=""/>
          <p:cNvPicPr/>
          <p:nvPr/>
        </p:nvPicPr>
        <p:blipFill>
          <a:blip r:embed="rId2"/>
          <a:stretch/>
        </p:blipFill>
        <p:spPr>
          <a:xfrm>
            <a:off x="5599080" y="887400"/>
            <a:ext cx="2731320" cy="2740680"/>
          </a:xfrm>
          <a:prstGeom prst="rect">
            <a:avLst/>
          </a:prstGeom>
          <a:ln>
            <a:noFill/>
          </a:ln>
        </p:spPr>
      </p:pic>
      <p:pic>
        <p:nvPicPr>
          <p:cNvPr id="171" name="Google Shape;668;p157" descr=""/>
          <p:cNvPicPr/>
          <p:nvPr/>
        </p:nvPicPr>
        <p:blipFill>
          <a:blip r:embed="rId3"/>
          <a:stretch/>
        </p:blipFill>
        <p:spPr>
          <a:xfrm>
            <a:off x="5724360" y="3630240"/>
            <a:ext cx="2481840" cy="2491560"/>
          </a:xfrm>
          <a:prstGeom prst="rect">
            <a:avLst/>
          </a:prstGeom>
          <a:ln>
            <a:noFill/>
          </a:ln>
        </p:spPr>
      </p:pic>
      <p:pic>
        <p:nvPicPr>
          <p:cNvPr id="172" name="Google Shape;669;p157" descr=""/>
          <p:cNvPicPr/>
          <p:nvPr/>
        </p:nvPicPr>
        <p:blipFill>
          <a:blip r:embed="rId4"/>
          <a:stretch/>
        </p:blipFill>
        <p:spPr>
          <a:xfrm>
            <a:off x="1082520" y="3515760"/>
            <a:ext cx="2731320" cy="2740680"/>
          </a:xfrm>
          <a:prstGeom prst="rect">
            <a:avLst/>
          </a:prstGeom>
          <a:ln>
            <a:noFill/>
          </a:ln>
        </p:spPr>
      </p:pic>
      <p:sp>
        <p:nvSpPr>
          <p:cNvPr id="173" name="CustomShape 3"/>
          <p:cNvSpPr/>
          <p:nvPr/>
        </p:nvSpPr>
        <p:spPr>
          <a:xfrm>
            <a:off x="6211800" y="1398600"/>
            <a:ext cx="1526400" cy="971640"/>
          </a:xfrm>
          <a:prstGeom prst="rect">
            <a:avLst/>
          </a:prstGeom>
          <a:noFill/>
          <a:ln>
            <a:noFill/>
          </a:ln>
          <a:effectLst>
            <a:outerShdw algn="t" blurRad="38100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Earth Sciences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4" name="CustomShape 4"/>
          <p:cNvSpPr/>
          <p:nvPr/>
        </p:nvSpPr>
        <p:spPr>
          <a:xfrm>
            <a:off x="6172200" y="4128480"/>
            <a:ext cx="1526400" cy="529920"/>
          </a:xfrm>
          <a:prstGeom prst="rect">
            <a:avLst/>
          </a:prstGeom>
          <a:noFill/>
          <a:ln>
            <a:noFill/>
          </a:ln>
          <a:effectLst>
            <a:outerShdw algn="t" blurRad="38100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CASE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5" name="CustomShape 5"/>
          <p:cNvSpPr/>
          <p:nvPr/>
        </p:nvSpPr>
        <p:spPr>
          <a:xfrm>
            <a:off x="1490760" y="1398600"/>
            <a:ext cx="1846800" cy="956520"/>
          </a:xfrm>
          <a:prstGeom prst="rect">
            <a:avLst/>
          </a:prstGeom>
          <a:noFill/>
          <a:ln>
            <a:noFill/>
          </a:ln>
          <a:effectLst>
            <a:outerShdw algn="t" blurRad="38100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Computer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Sciences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6" name="CustomShape 6"/>
          <p:cNvSpPr/>
          <p:nvPr/>
        </p:nvSpPr>
        <p:spPr>
          <a:xfrm>
            <a:off x="1600200" y="3965040"/>
            <a:ext cx="1680120" cy="971640"/>
          </a:xfrm>
          <a:prstGeom prst="rect">
            <a:avLst/>
          </a:prstGeom>
          <a:noFill/>
          <a:ln>
            <a:noFill/>
          </a:ln>
          <a:effectLst>
            <a:outerShdw algn="t" blurRad="381000" rotWithShape="0">
              <a:srgbClr val="000000"/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n-US" sz="2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Life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Sciences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7" name="CustomShape 7"/>
          <p:cNvSpPr/>
          <p:nvPr/>
        </p:nvSpPr>
        <p:spPr>
          <a:xfrm>
            <a:off x="395280" y="2536920"/>
            <a:ext cx="4155120" cy="875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0000"/>
              </a:lnSpc>
            </a:pPr>
            <a:r>
              <a:rPr b="0" lang="en-US" sz="14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influence the way machines are built, programmed and used: programming models, performance tools, Big Data, computer architecture, energy efficiency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8" name="CustomShape 8"/>
          <p:cNvSpPr/>
          <p:nvPr/>
        </p:nvSpPr>
        <p:spPr>
          <a:xfrm>
            <a:off x="5025960" y="2442960"/>
            <a:ext cx="3826440" cy="1184760"/>
          </a:xfrm>
          <a:prstGeom prst="ellipse">
            <a:avLst/>
          </a:prstGeom>
          <a:solidFill>
            <a:schemeClr val="lt1">
              <a:alpha val="89411"/>
            </a:schemeClr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79" name="CustomShape 9"/>
          <p:cNvSpPr/>
          <p:nvPr/>
        </p:nvSpPr>
        <p:spPr>
          <a:xfrm>
            <a:off x="5219640" y="2589120"/>
            <a:ext cx="3453480" cy="99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0000"/>
              </a:lnSpc>
            </a:pPr>
            <a:r>
              <a:rPr b="0" lang="en-US" sz="14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develop and implement global and regional state-of-the-art models for short-term air quality forecast and long-term climate applications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0" name="CustomShape 10"/>
          <p:cNvSpPr/>
          <p:nvPr/>
        </p:nvSpPr>
        <p:spPr>
          <a:xfrm>
            <a:off x="534960" y="5000040"/>
            <a:ext cx="3826440" cy="1184760"/>
          </a:xfrm>
          <a:prstGeom prst="ellipse">
            <a:avLst/>
          </a:prstGeom>
          <a:solidFill>
            <a:schemeClr val="lt1">
              <a:alpha val="89411"/>
            </a:schemeClr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1" name="CustomShape 11"/>
          <p:cNvSpPr/>
          <p:nvPr/>
        </p:nvSpPr>
        <p:spPr>
          <a:xfrm>
            <a:off x="504720" y="5127120"/>
            <a:ext cx="3848760" cy="799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0000"/>
              </a:lnSpc>
            </a:pPr>
            <a:r>
              <a:rPr b="0" lang="en-US" sz="14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understand living organisms by means of theoretical and computational methods (molecular modeling, genomics, proteomics)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2" name="CustomShape 12"/>
          <p:cNvSpPr/>
          <p:nvPr/>
        </p:nvSpPr>
        <p:spPr>
          <a:xfrm>
            <a:off x="4911840" y="4849200"/>
            <a:ext cx="3826440" cy="1184760"/>
          </a:xfrm>
          <a:prstGeom prst="ellipse">
            <a:avLst/>
          </a:prstGeom>
          <a:solidFill>
            <a:schemeClr val="lt1">
              <a:alpha val="89411"/>
            </a:schemeClr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83" name="CustomShape 13"/>
          <p:cNvSpPr/>
          <p:nvPr/>
        </p:nvSpPr>
        <p:spPr>
          <a:xfrm>
            <a:off x="4879800" y="5028480"/>
            <a:ext cx="3993120" cy="1035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10000"/>
              </a:lnSpc>
            </a:pPr>
            <a:r>
              <a:rPr b="0" lang="en-US" sz="14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To develop scientific and engineering software to efficiently exploit super-computing capabilities (biomedical, geophysics, atmospheric, energy, social and economic simulations)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dur="indefinite" nodeType="mainSeq">
                <p:childTnLst>
                  <p:par>
                    <p:cTn id="5" fill="hold">
                      <p:stCondLst>
                        <p:cond delay="indefinite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nodeType="clickEffect" fill="hold" presetClass="entr" presetID="1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nodeType="withEffect" fill="hold" presetClass="entr" presetID="10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1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nodeType="withEffect" fill="hold" presetClass="entr" presetID="10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4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nodeType="withEffect" fill="hold" presetClass="entr" presetID="10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0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stomShape 1"/>
          <p:cNvSpPr/>
          <p:nvPr/>
        </p:nvSpPr>
        <p:spPr>
          <a:xfrm>
            <a:off x="1260360" y="1868400"/>
            <a:ext cx="575856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 algn="ctr">
              <a:lnSpc>
                <a:spcPct val="100000"/>
              </a:lnSpc>
            </a:pPr>
            <a:r>
              <a:rPr b="1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Impact of Sea Ice initialization on NAO skill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51" name="Google Shape;1051;p176" descr=""/>
          <p:cNvPicPr/>
          <p:nvPr/>
        </p:nvPicPr>
        <p:blipFill>
          <a:blip r:embed="rId1"/>
          <a:srcRect l="0" t="6917" r="0" b="0"/>
          <a:stretch/>
        </p:blipFill>
        <p:spPr>
          <a:xfrm>
            <a:off x="755640" y="2296800"/>
            <a:ext cx="6336360" cy="3944160"/>
          </a:xfrm>
          <a:prstGeom prst="rect">
            <a:avLst/>
          </a:prstGeom>
          <a:ln>
            <a:noFill/>
          </a:ln>
        </p:spPr>
      </p:pic>
      <p:sp>
        <p:nvSpPr>
          <p:cNvPr id="452" name="CustomShape 2"/>
          <p:cNvSpPr/>
          <p:nvPr/>
        </p:nvSpPr>
        <p:spPr>
          <a:xfrm>
            <a:off x="108000" y="6173640"/>
            <a:ext cx="8784000" cy="428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22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This improvement could potentially come from enhanced skill in the NAO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3851280" y="544320"/>
            <a:ext cx="5150520" cy="114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Seasonal Hindcasts with 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EC-Earth v3.2.2  [1993-2014]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4" name="CustomShape 4"/>
          <p:cNvSpPr/>
          <p:nvPr/>
        </p:nvSpPr>
        <p:spPr>
          <a:xfrm>
            <a:off x="396720" y="140760"/>
            <a:ext cx="618912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Impact of ice initialization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5" name="CustomShape 5"/>
          <p:cNvSpPr/>
          <p:nvPr/>
        </p:nvSpPr>
        <p:spPr>
          <a:xfrm>
            <a:off x="5004360" y="6529680"/>
            <a:ext cx="4175640" cy="2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J.Acosta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" name="Google Shape;1060;p177" descr=""/>
          <p:cNvPicPr/>
          <p:nvPr/>
        </p:nvPicPr>
        <p:blipFill>
          <a:blip r:embed="rId1"/>
          <a:stretch/>
        </p:blipFill>
        <p:spPr>
          <a:xfrm>
            <a:off x="232200" y="1490760"/>
            <a:ext cx="8838360" cy="5104800"/>
          </a:xfrm>
          <a:prstGeom prst="rect">
            <a:avLst/>
          </a:prstGeom>
          <a:ln>
            <a:noFill/>
          </a:ln>
        </p:spPr>
      </p:pic>
      <p:sp>
        <p:nvSpPr>
          <p:cNvPr id="457" name="CustomShape 1"/>
          <p:cNvSpPr/>
          <p:nvPr/>
        </p:nvSpPr>
        <p:spPr>
          <a:xfrm>
            <a:off x="3851280" y="544320"/>
            <a:ext cx="5150520" cy="114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Seasonal Hindcasts with 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EC-Earth v3.2.2  [1993-2014]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8" name="CustomShape 2"/>
          <p:cNvSpPr/>
          <p:nvPr/>
        </p:nvSpPr>
        <p:spPr>
          <a:xfrm>
            <a:off x="5002920" y="6401880"/>
            <a:ext cx="4175640" cy="2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J. Acosta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9" name="CustomShape 3"/>
          <p:cNvSpPr/>
          <p:nvPr/>
        </p:nvSpPr>
        <p:spPr>
          <a:xfrm>
            <a:off x="396720" y="140760"/>
            <a:ext cx="618912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Impact of ice initialization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CustomShape 1"/>
          <p:cNvSpPr/>
          <p:nvPr/>
        </p:nvSpPr>
        <p:spPr>
          <a:xfrm>
            <a:off x="-147960" y="825480"/>
            <a:ext cx="5150520" cy="1143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Seasonal Hindcasts with 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3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EC-Earth v3.2.2  [1993-2014]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1" name="CustomShape 2"/>
          <p:cNvSpPr/>
          <p:nvPr/>
        </p:nvSpPr>
        <p:spPr>
          <a:xfrm>
            <a:off x="5002920" y="6401880"/>
            <a:ext cx="4175640" cy="279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6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R. Cruz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62" name="Picture 1" descr=""/>
          <p:cNvPicPr/>
          <p:nvPr/>
        </p:nvPicPr>
        <p:blipFill>
          <a:blip r:embed="rId1"/>
          <a:stretch/>
        </p:blipFill>
        <p:spPr>
          <a:xfrm>
            <a:off x="1311120" y="1843200"/>
            <a:ext cx="5294880" cy="4983480"/>
          </a:xfrm>
          <a:prstGeom prst="rect">
            <a:avLst/>
          </a:prstGeom>
          <a:ln>
            <a:noFill/>
          </a:ln>
        </p:spPr>
      </p:pic>
      <p:sp>
        <p:nvSpPr>
          <p:cNvPr id="463" name="CustomShape 3"/>
          <p:cNvSpPr/>
          <p:nvPr/>
        </p:nvSpPr>
        <p:spPr>
          <a:xfrm>
            <a:off x="396720" y="140760"/>
            <a:ext cx="618912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Impact of ice initialization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4" name="Google Shape;1077;p179" descr=""/>
          <p:cNvPicPr/>
          <p:nvPr/>
        </p:nvPicPr>
        <p:blipFill>
          <a:blip r:embed="rId1"/>
          <a:stretch/>
        </p:blipFill>
        <p:spPr>
          <a:xfrm>
            <a:off x="1063800" y="1060560"/>
            <a:ext cx="6973200" cy="4853520"/>
          </a:xfrm>
          <a:prstGeom prst="rect">
            <a:avLst/>
          </a:prstGeom>
          <a:ln>
            <a:noFill/>
          </a:ln>
        </p:spPr>
      </p:pic>
      <p:sp>
        <p:nvSpPr>
          <p:cNvPr id="465" name="CustomShape 1"/>
          <p:cNvSpPr/>
          <p:nvPr/>
        </p:nvSpPr>
        <p:spPr>
          <a:xfrm>
            <a:off x="393840" y="821880"/>
            <a:ext cx="8109720" cy="25689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6" name="CustomShape 2"/>
          <p:cNvSpPr/>
          <p:nvPr/>
        </p:nvSpPr>
        <p:spPr>
          <a:xfrm>
            <a:off x="396720" y="140760"/>
            <a:ext cx="618912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Impact of land initialization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7" name="CustomShape 3"/>
          <p:cNvSpPr/>
          <p:nvPr/>
        </p:nvSpPr>
        <p:spPr>
          <a:xfrm>
            <a:off x="2988000" y="6434280"/>
            <a:ext cx="3412080" cy="32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760" rIns="86760" tIns="43560" bIns="43560"/>
          <a:p>
            <a:pPr>
              <a:lnSpc>
                <a:spcPct val="104000"/>
              </a:lnSpc>
            </a:pPr>
            <a:r>
              <a:rPr b="0" lang="en-US" sz="16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C. Prodhomme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8" name="CustomShape 4"/>
          <p:cNvSpPr/>
          <p:nvPr/>
        </p:nvSpPr>
        <p:spPr>
          <a:xfrm>
            <a:off x="611280" y="1330560"/>
            <a:ext cx="8503560" cy="213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Seasonal prediction of Russian heat wave initializing observed land-surface (INIT) conditions and climatological (CLIM) conditions. Land-surface initialisation matters.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9" name="CustomShape 5"/>
          <p:cNvSpPr/>
          <p:nvPr/>
        </p:nvSpPr>
        <p:spPr>
          <a:xfrm>
            <a:off x="1417680" y="2962080"/>
            <a:ext cx="6890760" cy="357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Observed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CLIM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INIT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1087;p180" descr=""/>
          <p:cNvPicPr/>
          <p:nvPr/>
        </p:nvPicPr>
        <p:blipFill>
          <a:blip r:embed="rId1"/>
          <a:stretch/>
        </p:blipFill>
        <p:spPr>
          <a:xfrm>
            <a:off x="152280" y="1646280"/>
            <a:ext cx="8838360" cy="4468320"/>
          </a:xfrm>
          <a:prstGeom prst="rect">
            <a:avLst/>
          </a:prstGeom>
          <a:ln>
            <a:noFill/>
          </a:ln>
        </p:spPr>
      </p:pic>
      <p:sp>
        <p:nvSpPr>
          <p:cNvPr id="471" name="CustomShape 1"/>
          <p:cNvSpPr/>
          <p:nvPr/>
        </p:nvSpPr>
        <p:spPr>
          <a:xfrm>
            <a:off x="108720" y="249120"/>
            <a:ext cx="878364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Predictability from volcanic eruptions 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1"/>
          <p:cNvSpPr/>
          <p:nvPr/>
        </p:nvSpPr>
        <p:spPr>
          <a:xfrm>
            <a:off x="9360" y="1911240"/>
            <a:ext cx="4722480" cy="267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Real-time ocean analysis comparison. Temperature anomalies along the Equator based on 1981-2010 climatology.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Large spread in real-time initial conditions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3" name="CustomShape 2"/>
          <p:cNvSpPr/>
          <p:nvPr/>
        </p:nvSpPr>
        <p:spPr>
          <a:xfrm>
            <a:off x="396720" y="140760"/>
            <a:ext cx="6189480" cy="67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Initial conditions uncertainty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4" name="CustomShape 3"/>
          <p:cNvSpPr/>
          <p:nvPr/>
        </p:nvSpPr>
        <p:spPr>
          <a:xfrm>
            <a:off x="3132000" y="6483960"/>
            <a:ext cx="5956200" cy="329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760" rIns="86760" tIns="43560" bIns="43560"/>
          <a:p>
            <a:pPr>
              <a:lnSpc>
                <a:spcPct val="104000"/>
              </a:lnSpc>
            </a:pPr>
            <a:r>
              <a:rPr b="0" lang="en-US" sz="16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http://www.cpc.ncep.noaa.gov/products/GODAS/multiora_body.html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75" name="Google Shape;1098;p181" descr=""/>
          <p:cNvPicPr/>
          <p:nvPr/>
        </p:nvPicPr>
        <p:blipFill>
          <a:blip r:embed="rId1"/>
          <a:stretch/>
        </p:blipFill>
        <p:spPr>
          <a:xfrm>
            <a:off x="4662360" y="834120"/>
            <a:ext cx="4498920" cy="5690160"/>
          </a:xfrm>
          <a:prstGeom prst="rect">
            <a:avLst/>
          </a:prstGeom>
          <a:ln>
            <a:noFill/>
          </a:ln>
        </p:spPr>
      </p:pic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335160" y="3615480"/>
            <a:ext cx="1259280" cy="592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Spinup-nudg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1958-1975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2231640" y="1275840"/>
            <a:ext cx="1835640" cy="32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Reconstruction I 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8" name="CustomShape 3"/>
          <p:cNvSpPr/>
          <p:nvPr/>
        </p:nvSpPr>
        <p:spPr>
          <a:xfrm>
            <a:off x="259560" y="114480"/>
            <a:ext cx="618912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Shock and drift characterization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9" name="CustomShape 4"/>
          <p:cNvSpPr/>
          <p:nvPr/>
        </p:nvSpPr>
        <p:spPr>
          <a:xfrm>
            <a:off x="2109240" y="3322800"/>
            <a:ext cx="2865960" cy="32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Reconstruction II 1958-2018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0" name="CustomShape 5"/>
          <p:cNvSpPr/>
          <p:nvPr/>
        </p:nvSpPr>
        <p:spPr>
          <a:xfrm>
            <a:off x="2208960" y="5245920"/>
            <a:ext cx="2865960" cy="32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Reconstruction III 1958-2018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1" name="CustomShape 6"/>
          <p:cNvSpPr/>
          <p:nvPr/>
        </p:nvSpPr>
        <p:spPr>
          <a:xfrm flipH="1">
            <a:off x="1959120" y="1101960"/>
            <a:ext cx="20160" cy="5466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chemeClr val="dk2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482" name="CustomShape 7"/>
          <p:cNvSpPr/>
          <p:nvPr/>
        </p:nvSpPr>
        <p:spPr>
          <a:xfrm>
            <a:off x="2109240" y="1656720"/>
            <a:ext cx="2769480" cy="565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SSS and SST surface restoring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3D nudging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3" name="CustomShape 8"/>
          <p:cNvSpPr/>
          <p:nvPr/>
        </p:nvSpPr>
        <p:spPr>
          <a:xfrm>
            <a:off x="2109240" y="3658320"/>
            <a:ext cx="2724480" cy="9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SST surface restoring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3D nudging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4" name="CustomShape 9"/>
          <p:cNvSpPr/>
          <p:nvPr/>
        </p:nvSpPr>
        <p:spPr>
          <a:xfrm>
            <a:off x="2094840" y="5523840"/>
            <a:ext cx="2900880" cy="957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SSS and SST surface restoring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85" name="CustomShape 10"/>
          <p:cNvSpPr/>
          <p:nvPr/>
        </p:nvSpPr>
        <p:spPr>
          <a:xfrm>
            <a:off x="5004360" y="1506600"/>
            <a:ext cx="3211920" cy="3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6" name="CustomShape 11"/>
          <p:cNvSpPr/>
          <p:nvPr/>
        </p:nvSpPr>
        <p:spPr>
          <a:xfrm>
            <a:off x="5003280" y="1686240"/>
            <a:ext cx="3214800" cy="3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7" name="CustomShape 12"/>
          <p:cNvSpPr/>
          <p:nvPr/>
        </p:nvSpPr>
        <p:spPr>
          <a:xfrm>
            <a:off x="5003280" y="1838880"/>
            <a:ext cx="321480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8" name="CustomShape 13"/>
          <p:cNvSpPr/>
          <p:nvPr/>
        </p:nvSpPr>
        <p:spPr>
          <a:xfrm>
            <a:off x="5003280" y="1991160"/>
            <a:ext cx="321480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14"/>
          <p:cNvSpPr/>
          <p:nvPr/>
        </p:nvSpPr>
        <p:spPr>
          <a:xfrm>
            <a:off x="5003280" y="2143440"/>
            <a:ext cx="321480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chemeClr val="dk2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0" name="CustomShape 15"/>
          <p:cNvSpPr/>
          <p:nvPr/>
        </p:nvSpPr>
        <p:spPr>
          <a:xfrm>
            <a:off x="4760280" y="21639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1" name="CustomShape 16"/>
          <p:cNvSpPr/>
          <p:nvPr/>
        </p:nvSpPr>
        <p:spPr>
          <a:xfrm>
            <a:off x="7493040" y="22197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2" name="CustomShape 17"/>
          <p:cNvSpPr/>
          <p:nvPr/>
        </p:nvSpPr>
        <p:spPr>
          <a:xfrm>
            <a:off x="4955040" y="3407400"/>
            <a:ext cx="3263040" cy="3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3" name="CustomShape 18"/>
          <p:cNvSpPr/>
          <p:nvPr/>
        </p:nvSpPr>
        <p:spPr>
          <a:xfrm>
            <a:off x="4926960" y="3560040"/>
            <a:ext cx="3265560" cy="3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4" name="CustomShape 19"/>
          <p:cNvSpPr/>
          <p:nvPr/>
        </p:nvSpPr>
        <p:spPr>
          <a:xfrm>
            <a:off x="4926960" y="3712680"/>
            <a:ext cx="3265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5" name="CustomShape 20"/>
          <p:cNvSpPr/>
          <p:nvPr/>
        </p:nvSpPr>
        <p:spPr>
          <a:xfrm>
            <a:off x="4926960" y="3864960"/>
            <a:ext cx="3265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6" name="CustomShape 21"/>
          <p:cNvSpPr/>
          <p:nvPr/>
        </p:nvSpPr>
        <p:spPr>
          <a:xfrm>
            <a:off x="4926960" y="4017240"/>
            <a:ext cx="3265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99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97" name="CustomShape 22"/>
          <p:cNvSpPr/>
          <p:nvPr/>
        </p:nvSpPr>
        <p:spPr>
          <a:xfrm>
            <a:off x="4684320" y="40377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8" name="CustomShape 23"/>
          <p:cNvSpPr/>
          <p:nvPr/>
        </p:nvSpPr>
        <p:spPr>
          <a:xfrm>
            <a:off x="7405200" y="40935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9" name="CustomShape 24"/>
          <p:cNvSpPr/>
          <p:nvPr/>
        </p:nvSpPr>
        <p:spPr>
          <a:xfrm>
            <a:off x="5003280" y="5425560"/>
            <a:ext cx="3164040" cy="33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25"/>
          <p:cNvSpPr/>
          <p:nvPr/>
        </p:nvSpPr>
        <p:spPr>
          <a:xfrm>
            <a:off x="5003280" y="5578200"/>
            <a:ext cx="3166560" cy="3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26"/>
          <p:cNvSpPr/>
          <p:nvPr/>
        </p:nvSpPr>
        <p:spPr>
          <a:xfrm>
            <a:off x="5003280" y="5730480"/>
            <a:ext cx="3166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2" name="CustomShape 27"/>
          <p:cNvSpPr/>
          <p:nvPr/>
        </p:nvSpPr>
        <p:spPr>
          <a:xfrm>
            <a:off x="5003280" y="5882760"/>
            <a:ext cx="3166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3" name="CustomShape 28"/>
          <p:cNvSpPr/>
          <p:nvPr/>
        </p:nvSpPr>
        <p:spPr>
          <a:xfrm>
            <a:off x="5003280" y="6035400"/>
            <a:ext cx="3166560" cy="399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9900ff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29"/>
          <p:cNvSpPr/>
          <p:nvPr/>
        </p:nvSpPr>
        <p:spPr>
          <a:xfrm>
            <a:off x="4760280" y="60555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1958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5" name="CustomShape 30"/>
          <p:cNvSpPr/>
          <p:nvPr/>
        </p:nvSpPr>
        <p:spPr>
          <a:xfrm>
            <a:off x="7425360" y="6111360"/>
            <a:ext cx="642600" cy="38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2018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6" name="CustomShape 31"/>
          <p:cNvSpPr/>
          <p:nvPr/>
        </p:nvSpPr>
        <p:spPr>
          <a:xfrm flipH="1" rot="10800000">
            <a:off x="6067800" y="334836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CustomShape 32"/>
          <p:cNvSpPr/>
          <p:nvPr/>
        </p:nvSpPr>
        <p:spPr>
          <a:xfrm flipH="1" rot="10800000">
            <a:off x="6067800" y="333756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CustomShape 33"/>
          <p:cNvSpPr/>
          <p:nvPr/>
        </p:nvSpPr>
        <p:spPr>
          <a:xfrm flipH="1" rot="10800000">
            <a:off x="5957280" y="330588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CustomShape 34"/>
          <p:cNvSpPr/>
          <p:nvPr/>
        </p:nvSpPr>
        <p:spPr>
          <a:xfrm flipH="1" rot="10800000">
            <a:off x="5855040" y="328392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0" name="CustomShape 35"/>
          <p:cNvSpPr/>
          <p:nvPr/>
        </p:nvSpPr>
        <p:spPr>
          <a:xfrm flipH="1" rot="10800000">
            <a:off x="5649840" y="334836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36"/>
          <p:cNvSpPr/>
          <p:nvPr/>
        </p:nvSpPr>
        <p:spPr>
          <a:xfrm flipH="1" rot="10800000">
            <a:off x="6067800" y="152316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37"/>
          <p:cNvSpPr/>
          <p:nvPr/>
        </p:nvSpPr>
        <p:spPr>
          <a:xfrm flipH="1" rot="10800000">
            <a:off x="6067800" y="151236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CustomShape 38"/>
          <p:cNvSpPr/>
          <p:nvPr/>
        </p:nvSpPr>
        <p:spPr>
          <a:xfrm flipH="1" rot="10800000">
            <a:off x="5957280" y="148032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CustomShape 39"/>
          <p:cNvSpPr/>
          <p:nvPr/>
        </p:nvSpPr>
        <p:spPr>
          <a:xfrm flipH="1" rot="10800000">
            <a:off x="5855040" y="145872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CustomShape 40"/>
          <p:cNvSpPr/>
          <p:nvPr/>
        </p:nvSpPr>
        <p:spPr>
          <a:xfrm flipH="1" rot="10800000">
            <a:off x="5649840" y="152316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6" name="CustomShape 41"/>
          <p:cNvSpPr/>
          <p:nvPr/>
        </p:nvSpPr>
        <p:spPr>
          <a:xfrm flipH="1" rot="10800000">
            <a:off x="7767000" y="544644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7" name="CustomShape 42"/>
          <p:cNvSpPr/>
          <p:nvPr/>
        </p:nvSpPr>
        <p:spPr>
          <a:xfrm flipH="1" rot="10800000">
            <a:off x="7767000" y="543600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8" name="CustomShape 43"/>
          <p:cNvSpPr/>
          <p:nvPr/>
        </p:nvSpPr>
        <p:spPr>
          <a:xfrm flipH="1" rot="10800000">
            <a:off x="7656480" y="540396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9" name="CustomShape 44"/>
          <p:cNvSpPr/>
          <p:nvPr/>
        </p:nvSpPr>
        <p:spPr>
          <a:xfrm flipH="1" rot="10800000">
            <a:off x="7554240" y="538200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0" name="CustomShape 45"/>
          <p:cNvSpPr/>
          <p:nvPr/>
        </p:nvSpPr>
        <p:spPr>
          <a:xfrm flipH="1" rot="10800000">
            <a:off x="7349040" y="544644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1" name="CustomShape 46"/>
          <p:cNvSpPr/>
          <p:nvPr/>
        </p:nvSpPr>
        <p:spPr>
          <a:xfrm flipH="1" rot="10800000">
            <a:off x="6066360" y="542052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2" name="CustomShape 47"/>
          <p:cNvSpPr/>
          <p:nvPr/>
        </p:nvSpPr>
        <p:spPr>
          <a:xfrm flipH="1" rot="10800000">
            <a:off x="6066360" y="540972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3" name="CustomShape 48"/>
          <p:cNvSpPr/>
          <p:nvPr/>
        </p:nvSpPr>
        <p:spPr>
          <a:xfrm flipH="1" rot="10800000">
            <a:off x="5955840" y="537768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49"/>
          <p:cNvSpPr/>
          <p:nvPr/>
        </p:nvSpPr>
        <p:spPr>
          <a:xfrm flipH="1" rot="10800000">
            <a:off x="5853600" y="535608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5" name="CustomShape 50"/>
          <p:cNvSpPr/>
          <p:nvPr/>
        </p:nvSpPr>
        <p:spPr>
          <a:xfrm flipH="1" rot="10800000">
            <a:off x="5648400" y="542052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6" name="CustomShape 51"/>
          <p:cNvSpPr/>
          <p:nvPr/>
        </p:nvSpPr>
        <p:spPr>
          <a:xfrm flipH="1" rot="10800000">
            <a:off x="7767000" y="342000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7" name="CustomShape 52"/>
          <p:cNvSpPr/>
          <p:nvPr/>
        </p:nvSpPr>
        <p:spPr>
          <a:xfrm flipH="1" rot="10800000">
            <a:off x="7767000" y="340956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CustomShape 53"/>
          <p:cNvSpPr/>
          <p:nvPr/>
        </p:nvSpPr>
        <p:spPr>
          <a:xfrm flipH="1" rot="10800000">
            <a:off x="7656480" y="337752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CustomShape 54"/>
          <p:cNvSpPr/>
          <p:nvPr/>
        </p:nvSpPr>
        <p:spPr>
          <a:xfrm flipH="1" rot="10800000">
            <a:off x="7554240" y="335556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CustomShape 55"/>
          <p:cNvSpPr/>
          <p:nvPr/>
        </p:nvSpPr>
        <p:spPr>
          <a:xfrm flipH="1" rot="10800000">
            <a:off x="7349040" y="342000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CustomShape 56"/>
          <p:cNvSpPr/>
          <p:nvPr/>
        </p:nvSpPr>
        <p:spPr>
          <a:xfrm flipH="1" rot="10800000">
            <a:off x="7766640" y="1540440"/>
            <a:ext cx="912240" cy="734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CustomShape 57"/>
          <p:cNvSpPr/>
          <p:nvPr/>
        </p:nvSpPr>
        <p:spPr>
          <a:xfrm flipH="1" rot="10800000">
            <a:off x="7766640" y="1529640"/>
            <a:ext cx="853200" cy="244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CustomShape 58"/>
          <p:cNvSpPr/>
          <p:nvPr/>
        </p:nvSpPr>
        <p:spPr>
          <a:xfrm flipH="1" rot="10800000">
            <a:off x="7656480" y="1497600"/>
            <a:ext cx="736200" cy="34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CustomShape 59"/>
          <p:cNvSpPr/>
          <p:nvPr/>
        </p:nvSpPr>
        <p:spPr>
          <a:xfrm flipH="1" rot="10800000">
            <a:off x="7554240" y="1476000"/>
            <a:ext cx="652680" cy="531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CustomShape 60"/>
          <p:cNvSpPr/>
          <p:nvPr/>
        </p:nvSpPr>
        <p:spPr>
          <a:xfrm flipH="1" rot="10800000">
            <a:off x="7348680" y="1540440"/>
            <a:ext cx="475920" cy="73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76923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CustomShape 61"/>
          <p:cNvSpPr/>
          <p:nvPr/>
        </p:nvSpPr>
        <p:spPr>
          <a:xfrm>
            <a:off x="259560" y="4278600"/>
            <a:ext cx="14108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8440">
            <a:solidFill>
              <a:srgbClr val="4a7dba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ustomShape 1"/>
          <p:cNvSpPr/>
          <p:nvPr/>
        </p:nvSpPr>
        <p:spPr>
          <a:xfrm>
            <a:off x="-108000" y="181440"/>
            <a:ext cx="871200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Generation of initial conditions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8" name="CustomShape 2"/>
          <p:cNvSpPr/>
          <p:nvPr/>
        </p:nvSpPr>
        <p:spPr>
          <a:xfrm>
            <a:off x="208080" y="5504040"/>
            <a:ext cx="8971200" cy="7027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CustomShape 3"/>
          <p:cNvSpPr/>
          <p:nvPr/>
        </p:nvSpPr>
        <p:spPr>
          <a:xfrm>
            <a:off x="539640" y="3602880"/>
            <a:ext cx="2734200" cy="119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Both in SSS and SST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Only in SSS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Only in SST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0" name="CustomShape 4"/>
          <p:cNvSpPr/>
          <p:nvPr/>
        </p:nvSpPr>
        <p:spPr>
          <a:xfrm>
            <a:off x="1051920" y="3041280"/>
            <a:ext cx="19857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Surface nudging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1" name="CustomShape 5"/>
          <p:cNvSpPr/>
          <p:nvPr/>
        </p:nvSpPr>
        <p:spPr>
          <a:xfrm>
            <a:off x="5290920" y="2971800"/>
            <a:ext cx="2790360" cy="641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3D nudging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2" name="CustomShape 6"/>
          <p:cNvSpPr/>
          <p:nvPr/>
        </p:nvSpPr>
        <p:spPr>
          <a:xfrm>
            <a:off x="4572360" y="3739320"/>
            <a:ext cx="4391640" cy="1194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Both in Salinity and Temperature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Only in Salinity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 indent="-456120">
              <a:lnSpc>
                <a:spcPct val="100000"/>
              </a:lnSpc>
              <a:buClr>
                <a:srgbClr val="000000"/>
              </a:buClr>
              <a:buFont typeface="Calibri"/>
              <a:buAutoNum type="arabicParenR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Only in Temperature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3" name="CustomShape 7"/>
          <p:cNvSpPr/>
          <p:nvPr/>
        </p:nvSpPr>
        <p:spPr>
          <a:xfrm>
            <a:off x="250920" y="4659120"/>
            <a:ext cx="3354840" cy="64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No Equatorial band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Specific basins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4" name="CustomShape 8"/>
          <p:cNvSpPr/>
          <p:nvPr/>
        </p:nvSpPr>
        <p:spPr>
          <a:xfrm>
            <a:off x="4643280" y="4660560"/>
            <a:ext cx="4175640" cy="641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Globally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Specific basins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5" name="CustomShape 9"/>
          <p:cNvSpPr/>
          <p:nvPr/>
        </p:nvSpPr>
        <p:spPr>
          <a:xfrm>
            <a:off x="250920" y="2971440"/>
            <a:ext cx="3599280" cy="2461680"/>
          </a:xfrm>
          <a:prstGeom prst="rect">
            <a:avLst/>
          </a:prstGeom>
          <a:noFill/>
          <a:ln w="28440">
            <a:solidFill>
              <a:srgbClr val="007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6" name="CustomShape 10"/>
          <p:cNvSpPr/>
          <p:nvPr/>
        </p:nvSpPr>
        <p:spPr>
          <a:xfrm>
            <a:off x="4572000" y="2971440"/>
            <a:ext cx="4320000" cy="2461680"/>
          </a:xfrm>
          <a:prstGeom prst="rect">
            <a:avLst/>
          </a:prstGeom>
          <a:noFill/>
          <a:ln w="28440">
            <a:solidFill>
              <a:srgbClr val="007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7" name="CustomShape 11"/>
          <p:cNvSpPr/>
          <p:nvPr/>
        </p:nvSpPr>
        <p:spPr>
          <a:xfrm>
            <a:off x="3995640" y="3956400"/>
            <a:ext cx="504000" cy="279720"/>
          </a:xfrm>
          <a:custGeom>
            <a:avLst/>
            <a:gdLst/>
            <a:ahLst/>
            <a:rect l="l" t="t" r="r" b="b"/>
            <a:pathLst>
              <a:path w="1405" h="782">
                <a:moveTo>
                  <a:pt x="0" y="390"/>
                </a:moveTo>
                <a:lnTo>
                  <a:pt x="399" y="0"/>
                </a:lnTo>
                <a:lnTo>
                  <a:pt x="399" y="195"/>
                </a:lnTo>
                <a:lnTo>
                  <a:pt x="1004" y="195"/>
                </a:lnTo>
                <a:lnTo>
                  <a:pt x="1004" y="0"/>
                </a:lnTo>
                <a:lnTo>
                  <a:pt x="1404" y="390"/>
                </a:lnTo>
                <a:lnTo>
                  <a:pt x="1004" y="781"/>
                </a:lnTo>
                <a:lnTo>
                  <a:pt x="1004" y="585"/>
                </a:lnTo>
                <a:lnTo>
                  <a:pt x="399" y="585"/>
                </a:lnTo>
                <a:lnTo>
                  <a:pt x="399" y="781"/>
                </a:lnTo>
                <a:lnTo>
                  <a:pt x="0" y="390"/>
                </a:lnTo>
              </a:path>
            </a:pathLst>
          </a:custGeom>
          <a:gradFill>
            <a:gsLst>
              <a:gs pos="0">
                <a:srgbClr val="f8f8f8"/>
              </a:gs>
              <a:gs pos="100000">
                <a:srgbClr val="bdbdbd"/>
              </a:gs>
            </a:gsLst>
            <a:lin ang="5400000"/>
          </a:gradFill>
          <a:ln w="9360">
            <a:solidFill>
              <a:srgbClr val="0070c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CustomShape 12"/>
          <p:cNvSpPr/>
          <p:nvPr/>
        </p:nvSpPr>
        <p:spPr>
          <a:xfrm>
            <a:off x="250920" y="1271520"/>
            <a:ext cx="9036360" cy="97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285480" indent="-284400">
              <a:lnSpc>
                <a:spcPct val="14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Initial Conditions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480" indent="-284400">
              <a:lnSpc>
                <a:spcPct val="14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Reconstructions: (e.g. AMOC/ Sea Ice/ Biogeochemistry) 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480">
              <a:lnSpc>
                <a:spcPct val="14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1195;p184" descr=""/>
          <p:cNvPicPr/>
          <p:nvPr/>
        </p:nvPicPr>
        <p:blipFill>
          <a:blip r:embed="rId1"/>
          <a:stretch/>
        </p:blipFill>
        <p:spPr>
          <a:xfrm>
            <a:off x="155880" y="2090160"/>
            <a:ext cx="6072120" cy="4074840"/>
          </a:xfrm>
          <a:prstGeom prst="rect">
            <a:avLst/>
          </a:prstGeom>
          <a:ln>
            <a:noFill/>
          </a:ln>
        </p:spPr>
      </p:pic>
      <p:sp>
        <p:nvSpPr>
          <p:cNvPr id="550" name="CustomShape 1"/>
          <p:cNvSpPr/>
          <p:nvPr/>
        </p:nvSpPr>
        <p:spPr>
          <a:xfrm>
            <a:off x="155880" y="1145520"/>
            <a:ext cx="8988120" cy="943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Pathways to avoid 2° degree of warming: CO2 emissions need to decline rapidly by 2050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1" name="CustomShape 2"/>
          <p:cNvSpPr/>
          <p:nvPr/>
        </p:nvSpPr>
        <p:spPr>
          <a:xfrm>
            <a:off x="5292000" y="2342880"/>
            <a:ext cx="4068720" cy="339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Reliable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predictions provide: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310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Guidance on amount of emissions to cut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3106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Independent verification on CO2 data emissions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2" name="CustomShape 3"/>
          <p:cNvSpPr/>
          <p:nvPr/>
        </p:nvSpPr>
        <p:spPr>
          <a:xfrm>
            <a:off x="-468720" y="116640"/>
            <a:ext cx="986472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Predictability of ocean biogeochemistry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1204;p185" descr=""/>
          <p:cNvPicPr/>
          <p:nvPr/>
        </p:nvPicPr>
        <p:blipFill>
          <a:blip r:embed="rId1"/>
          <a:stretch/>
        </p:blipFill>
        <p:spPr>
          <a:xfrm>
            <a:off x="172440" y="1045080"/>
            <a:ext cx="4012920" cy="5052960"/>
          </a:xfrm>
          <a:prstGeom prst="rect">
            <a:avLst/>
          </a:prstGeom>
          <a:ln>
            <a:noFill/>
          </a:ln>
        </p:spPr>
      </p:pic>
      <p:sp>
        <p:nvSpPr>
          <p:cNvPr id="554" name="CustomShape 1"/>
          <p:cNvSpPr/>
          <p:nvPr/>
        </p:nvSpPr>
        <p:spPr>
          <a:xfrm>
            <a:off x="324000" y="6431040"/>
            <a:ext cx="2820600" cy="261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1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 et al. Nature, 2016</a:t>
            </a:r>
            <a:endParaRPr b="0" lang="en-US" sz="1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5" name="CustomShape 2"/>
          <p:cNvSpPr/>
          <p:nvPr/>
        </p:nvSpPr>
        <p:spPr>
          <a:xfrm>
            <a:off x="4429440" y="1700640"/>
            <a:ext cx="4571640" cy="3416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The world ocean is a major sink of anthropogenic carbon emissions.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The oceanic carbon uptake also shows pronounced variability on </a:t>
            </a:r>
            <a:r>
              <a:rPr b="1" lang="en-US" sz="18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decadal timescale.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 what extent is the decadal variation of oceanic carbon uptake predictable?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What are the underlying mechanisms in maintaining the predictability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6" name="CustomShape 3"/>
          <p:cNvSpPr/>
          <p:nvPr/>
        </p:nvSpPr>
        <p:spPr>
          <a:xfrm>
            <a:off x="-468720" y="116640"/>
            <a:ext cx="986472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0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Predictability of ocean biogeochemistry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448920" y="2744280"/>
            <a:ext cx="2451600" cy="2451600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 w="38160">
            <a:solidFill>
              <a:schemeClr val="lt1"/>
            </a:solidFill>
            <a:miter/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5" name="CustomShape 2"/>
          <p:cNvSpPr/>
          <p:nvPr/>
        </p:nvSpPr>
        <p:spPr>
          <a:xfrm>
            <a:off x="2239920" y="1560960"/>
            <a:ext cx="2451600" cy="24516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38160">
            <a:solidFill>
              <a:schemeClr val="lt1"/>
            </a:solidFill>
            <a:miter/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6" name="CustomShape 3"/>
          <p:cNvSpPr/>
          <p:nvPr/>
        </p:nvSpPr>
        <p:spPr>
          <a:xfrm>
            <a:off x="4481640" y="1546200"/>
            <a:ext cx="2451600" cy="24516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38160">
            <a:solidFill>
              <a:schemeClr val="lt1"/>
            </a:solidFill>
            <a:miter/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7" name="CustomShape 4"/>
          <p:cNvSpPr/>
          <p:nvPr/>
        </p:nvSpPr>
        <p:spPr>
          <a:xfrm>
            <a:off x="6226200" y="2730240"/>
            <a:ext cx="2451600" cy="24516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38160">
            <a:solidFill>
              <a:schemeClr val="lt1"/>
            </a:solidFill>
            <a:miter/>
          </a:ln>
          <a:effectLst>
            <a:outerShdw algn="ctr" blurRad="63500" rotWithShape="0" sx="102000" sy="10200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88" name="CustomShape 5"/>
          <p:cNvSpPr/>
          <p:nvPr/>
        </p:nvSpPr>
        <p:spPr>
          <a:xfrm>
            <a:off x="448920" y="218160"/>
            <a:ext cx="8228520" cy="744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90000"/>
              </a:lnSpc>
            </a:pPr>
            <a:r>
              <a:rPr b="1" lang="en-US" sz="36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Earth Science Department</a:t>
            </a:r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6"/>
          <p:cNvSpPr/>
          <p:nvPr/>
        </p:nvSpPr>
        <p:spPr>
          <a:xfrm>
            <a:off x="394200" y="3603960"/>
            <a:ext cx="2561040" cy="829800"/>
          </a:xfrm>
          <a:prstGeom prst="rect">
            <a:avLst/>
          </a:prstGeom>
          <a:noFill/>
          <a:ln>
            <a:noFill/>
          </a:ln>
          <a:effectLst>
            <a:outerShdw algn="ctr" blurRad="190500" rotWithShape="0">
              <a:schemeClr val="dk1"/>
            </a:outerShdw>
          </a:effectLst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Computational Earth Sciences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0" name="CustomShape 7"/>
          <p:cNvSpPr/>
          <p:nvPr/>
        </p:nvSpPr>
        <p:spPr>
          <a:xfrm>
            <a:off x="2366640" y="2078640"/>
            <a:ext cx="2058840" cy="1199160"/>
          </a:xfrm>
          <a:prstGeom prst="rect">
            <a:avLst/>
          </a:prstGeom>
          <a:noFill/>
          <a:ln>
            <a:noFill/>
          </a:ln>
          <a:effectLst>
            <a:outerShdw algn="ctr" blurRad="190500" rotWithShape="0">
              <a:schemeClr val="dk1"/>
            </a:outerShdw>
          </a:effectLst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Climate Prediction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Modelling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8"/>
          <p:cNvSpPr/>
          <p:nvPr/>
        </p:nvSpPr>
        <p:spPr>
          <a:xfrm>
            <a:off x="4572000" y="2078640"/>
            <a:ext cx="2239200" cy="1199160"/>
          </a:xfrm>
          <a:prstGeom prst="rect">
            <a:avLst/>
          </a:prstGeom>
          <a:noFill/>
          <a:ln>
            <a:noFill/>
          </a:ln>
          <a:effectLst>
            <a:outerShdw algn="ctr" blurRad="190500" rotWithShape="0">
              <a:schemeClr val="dk1"/>
            </a:outerShdw>
          </a:effectLst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Atmospheric Composition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Modelling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2" name="CustomShape 9"/>
          <p:cNvSpPr/>
          <p:nvPr/>
        </p:nvSpPr>
        <p:spPr>
          <a:xfrm>
            <a:off x="6476400" y="3603960"/>
            <a:ext cx="1951200" cy="829800"/>
          </a:xfrm>
          <a:prstGeom prst="rect">
            <a:avLst/>
          </a:prstGeom>
          <a:noFill/>
          <a:ln>
            <a:noFill/>
          </a:ln>
          <a:effectLst>
            <a:outerShdw algn="ctr" blurRad="190500" rotWithShape="0">
              <a:schemeClr val="dk1"/>
            </a:outerShdw>
          </a:effectLst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Earth  System Services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CustomShape 10"/>
          <p:cNvSpPr/>
          <p:nvPr/>
        </p:nvSpPr>
        <p:spPr>
          <a:xfrm>
            <a:off x="848160" y="822960"/>
            <a:ext cx="7676640" cy="71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2000" spc="-1" strike="noStrike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Environmental modelling and forecasting, with a particular focus on weather, climate and air quality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4" name="CustomShape 11"/>
          <p:cNvSpPr/>
          <p:nvPr/>
        </p:nvSpPr>
        <p:spPr>
          <a:xfrm>
            <a:off x="2730600" y="5657400"/>
            <a:ext cx="36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7fb0e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5" name="CustomShape 12"/>
          <p:cNvSpPr/>
          <p:nvPr/>
        </p:nvSpPr>
        <p:spPr>
          <a:xfrm>
            <a:off x="2726280" y="5193360"/>
            <a:ext cx="36144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7fb0e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6" name="CustomShape 13"/>
          <p:cNvSpPr/>
          <p:nvPr/>
        </p:nvSpPr>
        <p:spPr>
          <a:xfrm>
            <a:off x="2726280" y="4912920"/>
            <a:ext cx="360" cy="74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7fb0ed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197" name="CustomShape 14"/>
          <p:cNvSpPr/>
          <p:nvPr/>
        </p:nvSpPr>
        <p:spPr>
          <a:xfrm>
            <a:off x="2742120" y="4602240"/>
            <a:ext cx="6088320" cy="1853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Director: </a:t>
            </a:r>
            <a:r>
              <a:rPr b="1" lang="en-US" sz="2000" spc="-1" strike="noStrike">
                <a:solidFill>
                  <a:srgbClr val="414141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Francisco Doblas-Reyes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3880" indent="-267120">
              <a:lnSpc>
                <a:spcPct val="150000"/>
              </a:lnSpc>
              <a:buClr>
                <a:srgbClr val="004890"/>
              </a:buClr>
              <a:buFont typeface="Arial"/>
              <a:buChar char="•"/>
            </a:pPr>
            <a:r>
              <a:rPr b="0" lang="en-US" sz="21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About 80 scientists</a:t>
            </a:r>
            <a:endParaRPr b="0" lang="en-US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23880" indent="-267120">
              <a:lnSpc>
                <a:spcPct val="150000"/>
              </a:lnSpc>
              <a:buClr>
                <a:srgbClr val="004890"/>
              </a:buClr>
              <a:buFont typeface="Arial"/>
              <a:buChar char="•"/>
            </a:pPr>
            <a:r>
              <a:rPr b="0" lang="en-US" sz="21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Leading: H2020 project, COPERNICUS contract, ERC Consolidator Grant and hosts an AXA Chair</a:t>
            </a:r>
            <a:endParaRPr b="0" lang="en-US" sz="21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179280" y="1094040"/>
            <a:ext cx="6606360" cy="39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</a:t>
            </a:r>
            <a:r>
              <a:rPr b="1" lang="en-US" sz="2000" spc="-1" strike="noStrike" baseline="30000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</a:t>
            </a: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phase: generation of ocean biogeochemical ICs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8" name="CustomShape 2"/>
          <p:cNvSpPr/>
          <p:nvPr/>
        </p:nvSpPr>
        <p:spPr>
          <a:xfrm>
            <a:off x="3924360" y="1585080"/>
            <a:ext cx="33105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PISCES offline (year 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2400)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9" name="Google Shape;1216;p186" descr=""/>
          <p:cNvPicPr/>
          <p:nvPr/>
        </p:nvPicPr>
        <p:blipFill>
          <a:blip r:embed="rId1"/>
          <a:srcRect l="4257" t="29657" r="0" b="50340"/>
          <a:stretch/>
        </p:blipFill>
        <p:spPr>
          <a:xfrm>
            <a:off x="372960" y="1997640"/>
            <a:ext cx="6923520" cy="2049120"/>
          </a:xfrm>
          <a:prstGeom prst="rect">
            <a:avLst/>
          </a:prstGeom>
          <a:ln>
            <a:noFill/>
          </a:ln>
        </p:spPr>
      </p:pic>
      <p:pic>
        <p:nvPicPr>
          <p:cNvPr id="560" name="Google Shape;1217;p186" descr=""/>
          <p:cNvPicPr/>
          <p:nvPr/>
        </p:nvPicPr>
        <p:blipFill>
          <a:blip r:embed="rId2"/>
          <a:srcRect l="4257" t="58985" r="0" b="20982"/>
          <a:stretch/>
        </p:blipFill>
        <p:spPr>
          <a:xfrm>
            <a:off x="372960" y="3984480"/>
            <a:ext cx="6923520" cy="2050560"/>
          </a:xfrm>
          <a:prstGeom prst="rect">
            <a:avLst/>
          </a:prstGeom>
          <a:ln>
            <a:noFill/>
          </a:ln>
        </p:spPr>
      </p:pic>
      <p:sp>
        <p:nvSpPr>
          <p:cNvPr id="561" name="CustomShape 3"/>
          <p:cNvSpPr/>
          <p:nvPr/>
        </p:nvSpPr>
        <p:spPr>
          <a:xfrm rot="5400000">
            <a:off x="5947920" y="3658680"/>
            <a:ext cx="323856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176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Phosphate </a:t>
            </a:r>
            <a:r>
              <a:rPr b="0" lang="en-US" sz="176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(mmol/m</a:t>
            </a:r>
            <a:r>
              <a:rPr b="0" lang="en-US" sz="1758" spc="-1" strike="noStrike" baseline="3000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</a:t>
            </a:r>
            <a:r>
              <a:rPr b="0" lang="en-US" sz="176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2" name="CustomShape 4"/>
          <p:cNvSpPr/>
          <p:nvPr/>
        </p:nvSpPr>
        <p:spPr>
          <a:xfrm>
            <a:off x="754200" y="1585080"/>
            <a:ext cx="273708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Observations (WOA13)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3" name="CustomShape 5"/>
          <p:cNvSpPr/>
          <p:nvPr/>
        </p:nvSpPr>
        <p:spPr>
          <a:xfrm rot="16200000">
            <a:off x="-157320" y="2662560"/>
            <a:ext cx="937080" cy="40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5 m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4" name="CustomShape 6"/>
          <p:cNvSpPr/>
          <p:nvPr/>
        </p:nvSpPr>
        <p:spPr>
          <a:xfrm rot="16200000">
            <a:off x="-436680" y="4663440"/>
            <a:ext cx="1351440" cy="40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3000 m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5" name="CustomShape 7"/>
          <p:cNvSpPr/>
          <p:nvPr/>
        </p:nvSpPr>
        <p:spPr>
          <a:xfrm>
            <a:off x="6975360" y="883080"/>
            <a:ext cx="2132640" cy="91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Dynamical forcing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ocean-only run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(1984 DFS5.2)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6" name="CustomShape 8"/>
          <p:cNvSpPr/>
          <p:nvPr/>
        </p:nvSpPr>
        <p:spPr>
          <a:xfrm>
            <a:off x="6516360" y="1352160"/>
            <a:ext cx="576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9"/>
          <p:cNvSpPr/>
          <p:nvPr/>
        </p:nvSpPr>
        <p:spPr>
          <a:xfrm>
            <a:off x="5112720" y="6444720"/>
            <a:ext cx="3959640" cy="41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R. Bernardello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8" name="CustomShape 10"/>
          <p:cNvSpPr/>
          <p:nvPr/>
        </p:nvSpPr>
        <p:spPr>
          <a:xfrm>
            <a:off x="-468720" y="116640"/>
            <a:ext cx="986472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0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Predictability of ocean biogeochemistry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CustomShape 1"/>
          <p:cNvSpPr/>
          <p:nvPr/>
        </p:nvSpPr>
        <p:spPr>
          <a:xfrm>
            <a:off x="3924360" y="1712160"/>
            <a:ext cx="331056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PISCES offline (year 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2400)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0" name="CustomShape 2"/>
          <p:cNvSpPr/>
          <p:nvPr/>
        </p:nvSpPr>
        <p:spPr>
          <a:xfrm rot="5400000">
            <a:off x="6006600" y="3580200"/>
            <a:ext cx="3238560" cy="48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1760" spc="-1" strike="noStrike">
                <a:solidFill>
                  <a:srgbClr val="6600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Oxygen </a:t>
            </a:r>
            <a:r>
              <a:rPr b="0" lang="en-US" sz="1760" spc="-1" strike="noStrike">
                <a:solidFill>
                  <a:srgbClr val="6600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(mmol/m</a:t>
            </a:r>
            <a:r>
              <a:rPr b="0" lang="en-US" sz="1758" spc="-1" strike="noStrike" baseline="30000">
                <a:solidFill>
                  <a:srgbClr val="6600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3</a:t>
            </a:r>
            <a:r>
              <a:rPr b="0" lang="en-US" sz="1760" spc="-1" strike="noStrike">
                <a:solidFill>
                  <a:srgbClr val="6600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76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1" name="CustomShape 3"/>
          <p:cNvSpPr/>
          <p:nvPr/>
        </p:nvSpPr>
        <p:spPr>
          <a:xfrm>
            <a:off x="754200" y="1712160"/>
            <a:ext cx="2737080" cy="36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Observations (WOA13)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2" name="CustomShape 4"/>
          <p:cNvSpPr/>
          <p:nvPr/>
        </p:nvSpPr>
        <p:spPr>
          <a:xfrm rot="16200000">
            <a:off x="-604800" y="2719080"/>
            <a:ext cx="1687680" cy="40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Pacific O.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3" name="CustomShape 5"/>
          <p:cNvSpPr/>
          <p:nvPr/>
        </p:nvSpPr>
        <p:spPr>
          <a:xfrm rot="16200000">
            <a:off x="-612720" y="4930560"/>
            <a:ext cx="1703160" cy="405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2440" rIns="82440" tIns="41400" bIns="41400"/>
          <a:p>
            <a:pPr algn="ctr">
              <a:lnSpc>
                <a:spcPct val="100000"/>
              </a:lnSpc>
            </a:pPr>
            <a:r>
              <a:rPr b="1" lang="en-US" sz="22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Atlantic O.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74" name="Google Shape;1237;p187" descr=""/>
          <p:cNvPicPr/>
          <p:nvPr/>
        </p:nvPicPr>
        <p:blipFill>
          <a:blip r:embed="rId1"/>
          <a:srcRect l="5604" t="29601" r="0" b="51398"/>
          <a:stretch/>
        </p:blipFill>
        <p:spPr>
          <a:xfrm>
            <a:off x="468360" y="2134440"/>
            <a:ext cx="6858360" cy="1956240"/>
          </a:xfrm>
          <a:prstGeom prst="rect">
            <a:avLst/>
          </a:prstGeom>
          <a:ln>
            <a:noFill/>
          </a:ln>
        </p:spPr>
      </p:pic>
      <p:pic>
        <p:nvPicPr>
          <p:cNvPr id="575" name="Google Shape;1238;p187" descr=""/>
          <p:cNvPicPr/>
          <p:nvPr/>
        </p:nvPicPr>
        <p:blipFill>
          <a:blip r:embed="rId2"/>
          <a:srcRect l="5604" t="59266" r="0" b="21227"/>
          <a:stretch/>
        </p:blipFill>
        <p:spPr>
          <a:xfrm>
            <a:off x="468360" y="4245120"/>
            <a:ext cx="6858360" cy="2005560"/>
          </a:xfrm>
          <a:prstGeom prst="rect">
            <a:avLst/>
          </a:prstGeom>
          <a:ln>
            <a:noFill/>
          </a:ln>
        </p:spPr>
      </p:pic>
      <p:sp>
        <p:nvSpPr>
          <p:cNvPr id="576" name="CustomShape 6"/>
          <p:cNvSpPr/>
          <p:nvPr/>
        </p:nvSpPr>
        <p:spPr>
          <a:xfrm>
            <a:off x="179280" y="1221120"/>
            <a:ext cx="6606360" cy="39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1</a:t>
            </a:r>
            <a:r>
              <a:rPr b="1" lang="en-US" sz="2000" spc="-1" strike="noStrike" baseline="30000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</a:t>
            </a: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phase: generation of ocean biogeochemical ICs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7" name="CustomShape 7"/>
          <p:cNvSpPr/>
          <p:nvPr/>
        </p:nvSpPr>
        <p:spPr>
          <a:xfrm>
            <a:off x="6975360" y="1010160"/>
            <a:ext cx="2132640" cy="91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Dynamical forcing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ocean-only run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(1984 DFS5.2)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8" name="CustomShape 8"/>
          <p:cNvSpPr/>
          <p:nvPr/>
        </p:nvSpPr>
        <p:spPr>
          <a:xfrm>
            <a:off x="6516360" y="1479240"/>
            <a:ext cx="5760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ff000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79" name="CustomShape 9"/>
          <p:cNvSpPr/>
          <p:nvPr/>
        </p:nvSpPr>
        <p:spPr>
          <a:xfrm>
            <a:off x="5112720" y="6444720"/>
            <a:ext cx="3959640" cy="41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2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R. Bernardello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0" name="CustomShape 10"/>
          <p:cNvSpPr/>
          <p:nvPr/>
        </p:nvSpPr>
        <p:spPr>
          <a:xfrm>
            <a:off x="-468720" y="116640"/>
            <a:ext cx="9864720" cy="64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Predictability of ocean biogeochemistry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CustomShape 1"/>
          <p:cNvSpPr/>
          <p:nvPr/>
        </p:nvSpPr>
        <p:spPr>
          <a:xfrm>
            <a:off x="196920" y="181440"/>
            <a:ext cx="5999400" cy="64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Prediction tool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2" name="CustomShape 2"/>
          <p:cNvSpPr/>
          <p:nvPr/>
        </p:nvSpPr>
        <p:spPr>
          <a:xfrm>
            <a:off x="5288040" y="4465080"/>
            <a:ext cx="4156560" cy="600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59400" bIns="45000"/>
          <a:p>
            <a:pPr algn="ctr"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EC-EARTH 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Global Coupled model</a:t>
            </a:r>
            <a:endParaRPr b="0" lang="en-US" sz="1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3" name="CustomShape 3"/>
          <p:cNvSpPr/>
          <p:nvPr/>
        </p:nvSpPr>
        <p:spPr>
          <a:xfrm>
            <a:off x="860400" y="847080"/>
            <a:ext cx="5040360" cy="3388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60">
              <a:lnSpc>
                <a:spcPct val="100000"/>
              </a:lnSpc>
            </a:pPr>
            <a:r>
              <a:rPr b="1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IFS</a:t>
            </a: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(Atmospheric Model):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T255 (0.75º) ~80km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L91 (top 0.01hPa) ~mesosphere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IFS-HTESSEL (Land Model)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1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NEMO</a:t>
            </a: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(Ocean Model):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Nominal 1° Resolution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L75 levels (thousands km deep)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</a:t>
            </a:r>
            <a:r>
              <a:rPr b="0" i="1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PISCES (Biogeochemistry Model</a:t>
            </a:r>
            <a:r>
              <a:rPr b="0" i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1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LIM</a:t>
            </a: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(Sea-ice Model):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60">
              <a:lnSpc>
                <a:spcPct val="100000"/>
              </a:lnSpc>
            </a:pP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      </a:t>
            </a:r>
            <a:r>
              <a:rPr b="0" lang="en-US" sz="17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Multiple (5) ice category</a:t>
            </a:r>
            <a:endParaRPr b="0" lang="en-US" sz="17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4" name="CustomShape 4"/>
          <p:cNvSpPr/>
          <p:nvPr/>
        </p:nvSpPr>
        <p:spPr>
          <a:xfrm rot="16200000">
            <a:off x="-697680" y="2197800"/>
            <a:ext cx="280116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Model Components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5" name="Google Shape;1270;p190" descr=""/>
          <p:cNvPicPr/>
          <p:nvPr/>
        </p:nvPicPr>
        <p:blipFill>
          <a:blip r:embed="rId1"/>
          <a:stretch/>
        </p:blipFill>
        <p:spPr>
          <a:xfrm>
            <a:off x="5581800" y="2363040"/>
            <a:ext cx="2573640" cy="1047240"/>
          </a:xfrm>
          <a:prstGeom prst="rect">
            <a:avLst/>
          </a:prstGeom>
          <a:ln>
            <a:noFill/>
          </a:ln>
        </p:spPr>
      </p:pic>
      <p:pic>
        <p:nvPicPr>
          <p:cNvPr id="586" name="Google Shape;1271;p190" descr=""/>
          <p:cNvPicPr/>
          <p:nvPr/>
        </p:nvPicPr>
        <p:blipFill>
          <a:blip r:embed="rId2"/>
          <a:srcRect l="35414" t="10961" r="32775" b="9763"/>
          <a:stretch/>
        </p:blipFill>
        <p:spPr>
          <a:xfrm>
            <a:off x="7714080" y="3098880"/>
            <a:ext cx="798840" cy="781560"/>
          </a:xfrm>
          <a:prstGeom prst="rect">
            <a:avLst/>
          </a:prstGeom>
          <a:ln>
            <a:noFill/>
          </a:ln>
        </p:spPr>
      </p:pic>
      <p:pic>
        <p:nvPicPr>
          <p:cNvPr id="587" name="Google Shape;1272;p190" descr=""/>
          <p:cNvPicPr/>
          <p:nvPr/>
        </p:nvPicPr>
        <p:blipFill>
          <a:blip r:embed="rId3"/>
          <a:stretch/>
        </p:blipFill>
        <p:spPr>
          <a:xfrm>
            <a:off x="6112800" y="3813480"/>
            <a:ext cx="1154520" cy="357120"/>
          </a:xfrm>
          <a:prstGeom prst="rect">
            <a:avLst/>
          </a:prstGeom>
          <a:ln>
            <a:noFill/>
          </a:ln>
        </p:spPr>
      </p:pic>
      <p:pic>
        <p:nvPicPr>
          <p:cNvPr id="588" name="Google Shape;1273;p190" descr=""/>
          <p:cNvPicPr/>
          <p:nvPr/>
        </p:nvPicPr>
        <p:blipFill>
          <a:blip r:embed="rId4"/>
          <a:stretch/>
        </p:blipFill>
        <p:spPr>
          <a:xfrm>
            <a:off x="7886880" y="3911760"/>
            <a:ext cx="824040" cy="481680"/>
          </a:xfrm>
          <a:prstGeom prst="rect">
            <a:avLst/>
          </a:prstGeom>
          <a:ln>
            <a:noFill/>
          </a:ln>
        </p:spPr>
      </p:pic>
      <p:sp>
        <p:nvSpPr>
          <p:cNvPr id="589" name="CustomShape 5"/>
          <p:cNvSpPr/>
          <p:nvPr/>
        </p:nvSpPr>
        <p:spPr>
          <a:xfrm>
            <a:off x="7657920" y="1684080"/>
            <a:ext cx="1256400" cy="494280"/>
          </a:xfrm>
          <a:prstGeom prst="ellipse">
            <a:avLst/>
          </a:prstGeom>
          <a:solidFill>
            <a:srgbClr val="a8d08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CustomShape 6"/>
          <p:cNvSpPr/>
          <p:nvPr/>
        </p:nvSpPr>
        <p:spPr>
          <a:xfrm>
            <a:off x="7556040" y="1747440"/>
            <a:ext cx="177696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385723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IFS-HTESSEL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91" name="Google Shape;1276;p190" descr=""/>
          <p:cNvPicPr/>
          <p:nvPr/>
        </p:nvPicPr>
        <p:blipFill>
          <a:blip r:embed="rId5"/>
          <a:stretch/>
        </p:blipFill>
        <p:spPr>
          <a:xfrm>
            <a:off x="5288040" y="1520280"/>
            <a:ext cx="1129320" cy="439560"/>
          </a:xfrm>
          <a:prstGeom prst="rect">
            <a:avLst/>
          </a:prstGeom>
          <a:ln>
            <a:noFill/>
          </a:ln>
        </p:spPr>
      </p:pic>
      <p:sp>
        <p:nvSpPr>
          <p:cNvPr id="592" name="CustomShape 7"/>
          <p:cNvSpPr/>
          <p:nvPr/>
        </p:nvSpPr>
        <p:spPr>
          <a:xfrm>
            <a:off x="431640" y="5858280"/>
            <a:ext cx="2159280" cy="934560"/>
          </a:xfrm>
          <a:prstGeom prst="rect">
            <a:avLst/>
          </a:prstGeom>
          <a:solidFill>
            <a:srgbClr val="3deb3d"/>
          </a:solidFill>
          <a:ln w="72000">
            <a:solidFill>
              <a:srgbClr val="008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6000" rIns="126000" tIns="95400" bIns="81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Land reanalysis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ERA-Land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3" name="CustomShape 8"/>
          <p:cNvSpPr/>
          <p:nvPr/>
        </p:nvSpPr>
        <p:spPr>
          <a:xfrm>
            <a:off x="2916360" y="5858280"/>
            <a:ext cx="2159280" cy="934560"/>
          </a:xfrm>
          <a:prstGeom prst="rect">
            <a:avLst/>
          </a:prstGeom>
          <a:solidFill>
            <a:srgbClr val="00b8ff"/>
          </a:solidFill>
          <a:ln w="72000">
            <a:solidFill>
              <a:srgbClr val="28009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6000" rIns="126000" tIns="95400" bIns="81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Ocean reanalysis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ORAS4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4" name="CustomShape 9"/>
          <p:cNvSpPr/>
          <p:nvPr/>
        </p:nvSpPr>
        <p:spPr>
          <a:xfrm>
            <a:off x="431640" y="4702680"/>
            <a:ext cx="2159280" cy="934560"/>
          </a:xfrm>
          <a:prstGeom prst="rect">
            <a:avLst/>
          </a:prstGeom>
          <a:solidFill>
            <a:srgbClr val="c0c0c0"/>
          </a:solidFill>
          <a:ln w="72000">
            <a:solidFill>
              <a:srgbClr val="80808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6000" rIns="126000" tIns="95400" bIns="81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Atmosphere 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reanalysis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ERA-Interim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5" name="CustomShape 10"/>
          <p:cNvSpPr/>
          <p:nvPr/>
        </p:nvSpPr>
        <p:spPr>
          <a:xfrm>
            <a:off x="2916360" y="4702680"/>
            <a:ext cx="2159280" cy="934560"/>
          </a:xfrm>
          <a:prstGeom prst="rect">
            <a:avLst/>
          </a:prstGeom>
          <a:solidFill>
            <a:srgbClr val="e6e6ff"/>
          </a:solidFill>
          <a:ln w="72000">
            <a:solidFill>
              <a:srgbClr val="47b8b8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26000" rIns="126000" tIns="95400" bIns="810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Sea Ice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reanalysis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(</a:t>
            </a:r>
            <a:r>
              <a:rPr b="1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IC3/BSC</a:t>
            </a: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)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6" name="CustomShape 11"/>
          <p:cNvSpPr/>
          <p:nvPr/>
        </p:nvSpPr>
        <p:spPr>
          <a:xfrm>
            <a:off x="1312560" y="4236480"/>
            <a:ext cx="2471760" cy="42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Initial Conditions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extShape 1"/>
          <p:cNvSpPr txBox="1"/>
          <p:nvPr/>
        </p:nvSpPr>
        <p:spPr>
          <a:xfrm>
            <a:off x="2567520" y="204480"/>
            <a:ext cx="5466600" cy="7632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p>
            <a:pPr>
              <a:lnSpc>
                <a:spcPct val="100000"/>
              </a:lnSpc>
            </a:pPr>
            <a:r>
              <a:rPr b="1" lang="es-E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EC-Earth at Marenostrum4</a:t>
            </a:r>
            <a:endParaRPr b="0" lang="es-E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aphicFrame>
        <p:nvGraphicFramePr>
          <p:cNvPr id="598" name="Table 2"/>
          <p:cNvGraphicFramePr/>
          <p:nvPr/>
        </p:nvGraphicFramePr>
        <p:xfrm>
          <a:off x="296280" y="968040"/>
          <a:ext cx="8685360" cy="4878720"/>
        </p:xfrm>
        <a:graphic>
          <a:graphicData uri="http://schemas.openxmlformats.org/drawingml/2006/table">
            <a:tbl>
              <a:tblPr/>
              <a:tblGrid>
                <a:gridCol w="2895120"/>
                <a:gridCol w="2895120"/>
                <a:gridCol w="2895120"/>
              </a:tblGrid>
              <a:tr h="589320">
                <a:tc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T255ORCA1</a:t>
                      </a:r>
                      <a:endParaRPr b="0" lang="en-US" sz="24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4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T511ORCA025</a:t>
                      </a:r>
                      <a:endParaRPr b="0" lang="en-US" sz="24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  <a:tr h="530280"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Cores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1248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3456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  <a:tr h="936000"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Wall-clock Time (Hours) / year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19.12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4.2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  <a:tr h="836640"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Core Time (Hours) / year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1511.1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19748.6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  <a:tr h="836640"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Output size (GB) / year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9.1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500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  <a:tr h="1149840"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20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Postprocessing Time (Hours) / year</a:t>
                      </a:r>
                      <a:endParaRPr b="0" lang="en-US" sz="20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noFill/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7.1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f9cb9c"/>
                    </a:solidFill>
                  </a:tcPr>
                </a:tc>
                <a:tc>
                  <a:txBody>
                    <a:bodyPr lIns="91080" rIns="91080" tIns="121680" bIns="121680"/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n-US" sz="1900" spc="-1" strike="noStrike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Arial"/>
                        </a:rPr>
                        <a:t>26.1</a:t>
                      </a:r>
                      <a:endParaRPr b="0" lang="en-US" sz="1900" spc="-1" strike="noStrike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91080" marR="91080">
                    <a:solidFill>
                      <a:srgbClr val="a4c2f4"/>
                    </a:solidFill>
                  </a:tcPr>
                </a:tc>
              </a:tr>
            </a:tbl>
          </a:graphicData>
        </a:graphic>
      </p:graphicFrame>
      <p:sp>
        <p:nvSpPr>
          <p:cNvPr id="599" name="CustomShape 3"/>
          <p:cNvSpPr/>
          <p:nvPr/>
        </p:nvSpPr>
        <p:spPr>
          <a:xfrm>
            <a:off x="296280" y="6021360"/>
            <a:ext cx="7728120" cy="696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/>
          <a:p>
            <a:pPr algn="just">
              <a:lnSpc>
                <a:spcPct val="100000"/>
              </a:lnSpc>
            </a:pP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4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One startdate, one member…if we have 10 members 5 stardates…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0" name="CustomShape 4"/>
          <p:cNvSpPr/>
          <p:nvPr/>
        </p:nvSpPr>
        <p:spPr>
          <a:xfrm>
            <a:off x="5940000" y="6444720"/>
            <a:ext cx="3959640" cy="41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2393ff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M.Costa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CustomShape 1"/>
          <p:cNvSpPr/>
          <p:nvPr/>
        </p:nvSpPr>
        <p:spPr>
          <a:xfrm>
            <a:off x="396720" y="140760"/>
            <a:ext cx="842328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Workflow management - Autosubmit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2" name="CustomShape 2"/>
          <p:cNvSpPr/>
          <p:nvPr/>
        </p:nvSpPr>
        <p:spPr>
          <a:xfrm>
            <a:off x="2770560" y="2144520"/>
            <a:ext cx="6824160" cy="321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6760" rIns="86760" tIns="43560" bIns="43560"/>
          <a:p>
            <a:pPr>
              <a:lnSpc>
                <a:spcPct val="104000"/>
              </a:lnSpc>
            </a:pPr>
            <a:r>
              <a:rPr b="0" lang="en-US" sz="16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Domingo Manubens (BSC)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03" name="Google Shape;1258;p189" descr=""/>
          <p:cNvPicPr/>
          <p:nvPr/>
        </p:nvPicPr>
        <p:blipFill>
          <a:blip r:embed="rId1"/>
          <a:stretch/>
        </p:blipFill>
        <p:spPr>
          <a:xfrm>
            <a:off x="1910880" y="2810520"/>
            <a:ext cx="7086600" cy="3939480"/>
          </a:xfrm>
          <a:prstGeom prst="rect">
            <a:avLst/>
          </a:prstGeom>
          <a:ln>
            <a:noFill/>
          </a:ln>
        </p:spPr>
      </p:pic>
      <p:sp>
        <p:nvSpPr>
          <p:cNvPr id="604" name="CustomShape 3"/>
          <p:cNvSpPr/>
          <p:nvPr/>
        </p:nvSpPr>
        <p:spPr>
          <a:xfrm>
            <a:off x="-1440" y="790920"/>
            <a:ext cx="9143280" cy="67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What is Autosubmit:</a:t>
            </a:r>
            <a:r>
              <a:rPr b="0" lang="en-US" sz="20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a python-based tool to create, manage and monitor experiments. It has support for experiments running in more than one HPC and for different workflow configurations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5" name="CustomShape 4"/>
          <p:cNvSpPr/>
          <p:nvPr/>
        </p:nvSpPr>
        <p:spPr>
          <a:xfrm>
            <a:off x="150120" y="2144520"/>
            <a:ext cx="3111120" cy="162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Workflow of an experiment monitored with Autosubmit: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Yellow = completed 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Red = failed 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Green = running  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Blue = submitted 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… </a:t>
            </a:r>
            <a:endParaRPr b="0" lang="en-US" sz="1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CustomShape 1"/>
          <p:cNvSpPr/>
          <p:nvPr/>
        </p:nvSpPr>
        <p:spPr>
          <a:xfrm>
            <a:off x="90360" y="524160"/>
            <a:ext cx="8962920" cy="6331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1440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Decadal Climate Predictions (</a:t>
            </a:r>
            <a:r>
              <a:rPr b="1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ocean, ice, biogeochemistry</a:t>
            </a: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rely on proper initialization 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18864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Effort in generating accurate INITIAL CONDITIONS (IC) to run decadal predictions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18864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Predictions can be skillful despite the model’s systematic errors, thanks to the beneficial effect of initialization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Initial conditions uncertainty taken into account in ensemble systems.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18864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Good observations of the whole system are absolutely fundamental for accurate predictions.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188640">
              <a:lnSpc>
                <a:spcPct val="100000"/>
              </a:lnSpc>
            </a:pP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2720" indent="-340920">
              <a:lnSpc>
                <a:spcPct val="100000"/>
              </a:lnSpc>
              <a:buClr>
                <a:srgbClr val="004990"/>
              </a:buClr>
              <a:buFont typeface="Calibri"/>
              <a:buChar char="•"/>
            </a:pPr>
            <a:r>
              <a:rPr b="0" lang="en-US" sz="22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IC will be uses to address the characterization of initial shock and drift and to initialize decadal predictions for DCPP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7" name="CustomShape 2"/>
          <p:cNvSpPr/>
          <p:nvPr/>
        </p:nvSpPr>
        <p:spPr>
          <a:xfrm>
            <a:off x="396720" y="140760"/>
            <a:ext cx="6189480" cy="678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Conclusions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8" name="CustomShape 3"/>
          <p:cNvSpPr/>
          <p:nvPr/>
        </p:nvSpPr>
        <p:spPr>
          <a:xfrm>
            <a:off x="1649520" y="6363000"/>
            <a:ext cx="6590880" cy="27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 marL="342720" indent="-340920">
              <a:lnSpc>
                <a:spcPct val="100000"/>
              </a:lnSpc>
              <a:buClr>
                <a:srgbClr val="ffffff"/>
              </a:buClr>
              <a:buFont typeface="Century Gothic"/>
              <a:buChar char="•"/>
            </a:pPr>
            <a:r>
              <a:rPr b="0" lang="en-US" sz="9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</a:rPr>
              <a:t>C3S Climate Projections Workshop: Near-term predictions and projections, 21 April 2015</a:t>
            </a:r>
            <a:endParaRPr b="0" lang="en-US" sz="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CustomShape 1"/>
          <p:cNvSpPr/>
          <p:nvPr/>
        </p:nvSpPr>
        <p:spPr>
          <a:xfrm>
            <a:off x="3461760" y="1884240"/>
            <a:ext cx="5026320" cy="2998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80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Thank you </a:t>
            </a:r>
            <a:endParaRPr b="0" lang="en-US" sz="8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0" name="CustomShape 2"/>
          <p:cNvSpPr/>
          <p:nvPr/>
        </p:nvSpPr>
        <p:spPr>
          <a:xfrm>
            <a:off x="3603240" y="6107400"/>
            <a:ext cx="4569120" cy="46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n-US" sz="2800" spc="-1" strike="noStrike">
                <a:solidFill>
                  <a:srgbClr val="00489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vsicardi@bsc.es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CustomShape 1"/>
          <p:cNvSpPr/>
          <p:nvPr/>
        </p:nvSpPr>
        <p:spPr>
          <a:xfrm>
            <a:off x="464760" y="217800"/>
            <a:ext cx="822852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35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Weather vs Climate predictions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9" name="Google Shape;720;p160" descr=""/>
          <p:cNvPicPr/>
          <p:nvPr/>
        </p:nvPicPr>
        <p:blipFill>
          <a:blip r:embed="rId1"/>
          <a:stretch/>
        </p:blipFill>
        <p:spPr>
          <a:xfrm>
            <a:off x="1117440" y="3751560"/>
            <a:ext cx="2071440" cy="1553400"/>
          </a:xfrm>
          <a:prstGeom prst="rect">
            <a:avLst/>
          </a:prstGeom>
          <a:ln>
            <a:noFill/>
          </a:ln>
        </p:spPr>
      </p:pic>
      <p:pic>
        <p:nvPicPr>
          <p:cNvPr id="200" name="Google Shape;721;p160" descr=""/>
          <p:cNvPicPr/>
          <p:nvPr/>
        </p:nvPicPr>
        <p:blipFill>
          <a:blip r:embed="rId2"/>
          <a:stretch/>
        </p:blipFill>
        <p:spPr>
          <a:xfrm>
            <a:off x="3405240" y="3753720"/>
            <a:ext cx="2333880" cy="1553400"/>
          </a:xfrm>
          <a:prstGeom prst="rect">
            <a:avLst/>
          </a:prstGeom>
          <a:ln>
            <a:noFill/>
          </a:ln>
        </p:spPr>
      </p:pic>
      <p:pic>
        <p:nvPicPr>
          <p:cNvPr id="201" name="Google Shape;722;p160" descr=""/>
          <p:cNvPicPr/>
          <p:nvPr/>
        </p:nvPicPr>
        <p:blipFill>
          <a:blip r:embed="rId3"/>
          <a:stretch/>
        </p:blipFill>
        <p:spPr>
          <a:xfrm>
            <a:off x="5943600" y="3753720"/>
            <a:ext cx="2358720" cy="1553400"/>
          </a:xfrm>
          <a:prstGeom prst="rect">
            <a:avLst/>
          </a:prstGeom>
          <a:ln>
            <a:noFill/>
          </a:ln>
        </p:spPr>
      </p:pic>
      <p:sp>
        <p:nvSpPr>
          <p:cNvPr id="202" name="CustomShape 2"/>
          <p:cNvSpPr/>
          <p:nvPr/>
        </p:nvSpPr>
        <p:spPr>
          <a:xfrm>
            <a:off x="1753560" y="3445560"/>
            <a:ext cx="15336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ocean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3" name="CustomShape 3"/>
          <p:cNvSpPr/>
          <p:nvPr/>
        </p:nvSpPr>
        <p:spPr>
          <a:xfrm>
            <a:off x="4084920" y="3405240"/>
            <a:ext cx="15336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sea ice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4" name="CustomShape 4"/>
          <p:cNvSpPr/>
          <p:nvPr/>
        </p:nvSpPr>
        <p:spPr>
          <a:xfrm>
            <a:off x="6396120" y="3424320"/>
            <a:ext cx="153360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soil moisture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5" name="CustomShape 5"/>
          <p:cNvSpPr/>
          <p:nvPr/>
        </p:nvSpPr>
        <p:spPr>
          <a:xfrm>
            <a:off x="450360" y="2617920"/>
            <a:ext cx="8503200" cy="85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000" algn="just">
              <a:lnSpc>
                <a:spcPct val="100000"/>
              </a:lnSpc>
              <a:buClr>
                <a:srgbClr val="c00000"/>
              </a:buClr>
              <a:buFont typeface="Noto Sans Symbols"/>
              <a:buChar char="➢"/>
            </a:pPr>
            <a:r>
              <a:rPr b="0" lang="en-US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Chaotic nature of the atmosphere limits the weather forecast horizon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000" algn="just">
              <a:lnSpc>
                <a:spcPct val="100000"/>
              </a:lnSpc>
              <a:buClr>
                <a:srgbClr val="c00000"/>
              </a:buClr>
              <a:buFont typeface="Noto Sans Symbols"/>
              <a:buChar char="➢"/>
            </a:pPr>
            <a:r>
              <a:rPr b="0" lang="en-US" sz="20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Some elements of the climate system change slower than the atmosphere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6" name="CustomShape 6"/>
          <p:cNvSpPr/>
          <p:nvPr/>
        </p:nvSpPr>
        <p:spPr>
          <a:xfrm>
            <a:off x="501120" y="5590800"/>
            <a:ext cx="8503200" cy="7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ocean is still predictable even when the atmosphere is not!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 can predict how the atmosphere might respond to the oceans.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7" name="CustomShape 7"/>
          <p:cNvSpPr/>
          <p:nvPr/>
        </p:nvSpPr>
        <p:spPr>
          <a:xfrm>
            <a:off x="748440" y="1453680"/>
            <a:ext cx="229356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Weather prediction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Climate prediction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8" name="CustomShape 8"/>
          <p:cNvSpPr/>
          <p:nvPr/>
        </p:nvSpPr>
        <p:spPr>
          <a:xfrm>
            <a:off x="5358960" y="1453680"/>
            <a:ext cx="28216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around 10 days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from weeks to decades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CustomShape 9"/>
          <p:cNvSpPr/>
          <p:nvPr/>
        </p:nvSpPr>
        <p:spPr>
          <a:xfrm>
            <a:off x="3269160" y="1435680"/>
            <a:ext cx="2185200" cy="302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4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temporal horizon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0" name="CustomShape 10"/>
          <p:cNvSpPr/>
          <p:nvPr/>
        </p:nvSpPr>
        <p:spPr>
          <a:xfrm>
            <a:off x="608400" y="1362240"/>
            <a:ext cx="7624800" cy="893160"/>
          </a:xfrm>
          <a:prstGeom prst="roundRect">
            <a:avLst>
              <a:gd name="adj" fmla="val 16667"/>
            </a:avLst>
          </a:prstGeom>
          <a:noFill/>
          <a:ln w="15840">
            <a:solidFill>
              <a:srgbClr val="c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1" name="CustomShape 11"/>
          <p:cNvSpPr/>
          <p:nvPr/>
        </p:nvSpPr>
        <p:spPr>
          <a:xfrm>
            <a:off x="748440" y="1818000"/>
            <a:ext cx="719532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ff0000"/>
            </a:solidFill>
            <a:custDash>
              <a:ds d="500000" sp="400000"/>
              <a:ds d="100000" sp="4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12" name="CustomShape 12"/>
          <p:cNvSpPr/>
          <p:nvPr/>
        </p:nvSpPr>
        <p:spPr>
          <a:xfrm>
            <a:off x="3048480" y="1601280"/>
            <a:ext cx="2153520" cy="42732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d8d8d8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3" name="CustomShape 13"/>
          <p:cNvSpPr/>
          <p:nvPr/>
        </p:nvSpPr>
        <p:spPr>
          <a:xfrm>
            <a:off x="7462440" y="1912320"/>
            <a:ext cx="1449360" cy="699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i="1" lang="en-US" sz="4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Why?</a:t>
            </a:r>
            <a:endParaRPr b="0" lang="en-US" sz="4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64760" y="217800"/>
            <a:ext cx="822852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35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Weather vs Climate predictions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4574880" y="1302120"/>
            <a:ext cx="4252680" cy="69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Coupled climate model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1" i="1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</a:t>
            </a:r>
            <a:r>
              <a:rPr b="0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(atmosphere + land + ocean + sea ice)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16" name="Google Shape;742;p161" descr=""/>
          <p:cNvPicPr/>
          <p:nvPr/>
        </p:nvPicPr>
        <p:blipFill>
          <a:blip r:embed="rId1"/>
          <a:srcRect l="0" t="0" r="1507" b="0"/>
          <a:stretch/>
        </p:blipFill>
        <p:spPr>
          <a:xfrm>
            <a:off x="332640" y="1386360"/>
            <a:ext cx="3810600" cy="3665880"/>
          </a:xfrm>
          <a:prstGeom prst="rect">
            <a:avLst/>
          </a:prstGeom>
          <a:ln>
            <a:noFill/>
          </a:ln>
        </p:spPr>
      </p:pic>
      <p:sp>
        <p:nvSpPr>
          <p:cNvPr id="217" name="CustomShape 3"/>
          <p:cNvSpPr/>
          <p:nvPr/>
        </p:nvSpPr>
        <p:spPr>
          <a:xfrm>
            <a:off x="2712240" y="4880880"/>
            <a:ext cx="6441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The temperature in Albacete on 27</a:t>
            </a:r>
            <a:r>
              <a:rPr b="0" lang="en-US" sz="1800" spc="-1" strike="noStrike" baseline="30000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th</a:t>
            </a:r>
            <a:r>
              <a:rPr b="0" lang="en-US" sz="18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February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8" name="CustomShape 4"/>
          <p:cNvSpPr/>
          <p:nvPr/>
        </p:nvSpPr>
        <p:spPr>
          <a:xfrm>
            <a:off x="2386440" y="4498200"/>
            <a:ext cx="705132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000">
              <a:lnSpc>
                <a:spcPct val="100000"/>
              </a:lnSpc>
              <a:buClr>
                <a:srgbClr val="c00000"/>
              </a:buClr>
              <a:buFont typeface="Noto Sans Symbols"/>
              <a:buChar char="❖"/>
            </a:pPr>
            <a:r>
              <a:rPr b="1" i="1" lang="en-US" sz="2000" spc="-1" strike="noStrike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What we can NOT expect from climate predictions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9" name="CustomShape 5"/>
          <p:cNvSpPr/>
          <p:nvPr/>
        </p:nvSpPr>
        <p:spPr>
          <a:xfrm>
            <a:off x="2392920" y="5632200"/>
            <a:ext cx="60948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000">
              <a:lnSpc>
                <a:spcPct val="100000"/>
              </a:lnSpc>
              <a:buClr>
                <a:srgbClr val="00b050"/>
              </a:buClr>
              <a:buFont typeface="Noto Sans Symbols"/>
              <a:buChar char="✓"/>
            </a:pPr>
            <a:r>
              <a:rPr b="1" i="1" lang="en-US" sz="2000" spc="-1" strike="noStrike">
                <a:solidFill>
                  <a:srgbClr val="00b05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What we can expect from climate predictions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0" name="CustomShape 6"/>
          <p:cNvSpPr/>
          <p:nvPr/>
        </p:nvSpPr>
        <p:spPr>
          <a:xfrm>
            <a:off x="2712240" y="6020280"/>
            <a:ext cx="643068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How likely next winter is going to be colder/warmer than normal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1" name="CustomShape 7"/>
          <p:cNvSpPr/>
          <p:nvPr/>
        </p:nvSpPr>
        <p:spPr>
          <a:xfrm>
            <a:off x="6452280" y="2010240"/>
            <a:ext cx="470160" cy="13543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bfbfb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2" name="CustomShape 8"/>
          <p:cNvSpPr/>
          <p:nvPr/>
        </p:nvSpPr>
        <p:spPr>
          <a:xfrm>
            <a:off x="6923880" y="2157120"/>
            <a:ext cx="1859400" cy="81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1600" spc="-1" strike="noStrike">
                <a:solidFill>
                  <a:srgbClr val="80808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initialised with current observations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3" name="CustomShape 9"/>
          <p:cNvSpPr/>
          <p:nvPr/>
        </p:nvSpPr>
        <p:spPr>
          <a:xfrm>
            <a:off x="4608720" y="3282480"/>
            <a:ext cx="46602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0" lang="en-US" sz="2000" spc="-1" strike="noStrike">
                <a:solidFill>
                  <a:srgbClr val="0070c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Predictions for the next few week/ season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4" name="CustomShape 10"/>
          <p:cNvSpPr/>
          <p:nvPr/>
        </p:nvSpPr>
        <p:spPr>
          <a:xfrm>
            <a:off x="117000" y="5211000"/>
            <a:ext cx="2275200" cy="394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/>
          <a:p>
            <a:pPr>
              <a:lnSpc>
                <a:spcPct val="100000"/>
              </a:lnSpc>
            </a:pPr>
            <a:r>
              <a:rPr b="0" lang="en-US" sz="1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Image source: NOAA</a:t>
            </a:r>
            <a:endParaRPr b="0" lang="en-US" sz="1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464760" y="217800"/>
            <a:ext cx="8228520" cy="837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="ctr"/>
          <a:p>
            <a:pPr algn="ctr">
              <a:lnSpc>
                <a:spcPct val="100000"/>
              </a:lnSpc>
            </a:pPr>
            <a:r>
              <a:rPr b="1" lang="en-US" sz="3500" spc="-1" strike="noStrike">
                <a:solidFill>
                  <a:srgbClr val="124484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Temporal Scales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6" name="CustomShape 2"/>
          <p:cNvSpPr/>
          <p:nvPr/>
        </p:nvSpPr>
        <p:spPr>
          <a:xfrm flipH="1" rot="10800000">
            <a:off x="7997400" y="5097240"/>
            <a:ext cx="6684120" cy="7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70c0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7" name="CustomShape 3"/>
          <p:cNvSpPr/>
          <p:nvPr/>
        </p:nvSpPr>
        <p:spPr>
          <a:xfrm rot="19851000">
            <a:off x="1033920" y="4427280"/>
            <a:ext cx="901080" cy="367560"/>
          </a:xfrm>
          <a:prstGeom prst="rect">
            <a:avLst/>
          </a:prstGeom>
          <a:solidFill>
            <a:srgbClr val="004990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Today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8" name="CustomShape 4"/>
          <p:cNvSpPr/>
          <p:nvPr/>
        </p:nvSpPr>
        <p:spPr>
          <a:xfrm rot="19851000">
            <a:off x="1666080" y="4427280"/>
            <a:ext cx="9010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Hours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9" name="CustomShape 5"/>
          <p:cNvSpPr/>
          <p:nvPr/>
        </p:nvSpPr>
        <p:spPr>
          <a:xfrm rot="19851000">
            <a:off x="2159640" y="4427280"/>
            <a:ext cx="9010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Days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CustomShape 6"/>
          <p:cNvSpPr/>
          <p:nvPr/>
        </p:nvSpPr>
        <p:spPr>
          <a:xfrm rot="19851000">
            <a:off x="3108240" y="4427280"/>
            <a:ext cx="9010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Weeks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1" name="CustomShape 7"/>
          <p:cNvSpPr/>
          <p:nvPr/>
        </p:nvSpPr>
        <p:spPr>
          <a:xfrm rot="19850400">
            <a:off x="3675960" y="4402800"/>
            <a:ext cx="10054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Months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CustomShape 8"/>
          <p:cNvSpPr/>
          <p:nvPr/>
        </p:nvSpPr>
        <p:spPr>
          <a:xfrm rot="19850400">
            <a:off x="4186800" y="4373640"/>
            <a:ext cx="11242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Seasons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3" name="CustomShape 9"/>
          <p:cNvSpPr/>
          <p:nvPr/>
        </p:nvSpPr>
        <p:spPr>
          <a:xfrm rot="19850400">
            <a:off x="4746600" y="4373640"/>
            <a:ext cx="11242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Years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10"/>
          <p:cNvSpPr/>
          <p:nvPr/>
        </p:nvSpPr>
        <p:spPr>
          <a:xfrm rot="19850400">
            <a:off x="5292720" y="4373640"/>
            <a:ext cx="11242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Decades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5" name="CustomShape 11"/>
          <p:cNvSpPr/>
          <p:nvPr/>
        </p:nvSpPr>
        <p:spPr>
          <a:xfrm rot="19850400">
            <a:off x="6748560" y="4373640"/>
            <a:ext cx="1124280" cy="36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Century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CustomShape 12"/>
          <p:cNvSpPr/>
          <p:nvPr/>
        </p:nvSpPr>
        <p:spPr>
          <a:xfrm>
            <a:off x="1352880" y="5195160"/>
            <a:ext cx="1537920" cy="673560"/>
          </a:xfrm>
          <a:prstGeom prst="rect">
            <a:avLst/>
          </a:prstGeom>
          <a:solidFill>
            <a:srgbClr val="004990"/>
          </a:solidFill>
          <a:ln w="25560">
            <a:solidFill>
              <a:srgbClr val="6683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FORECAST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7" name="CustomShape 13"/>
          <p:cNvSpPr/>
          <p:nvPr/>
        </p:nvSpPr>
        <p:spPr>
          <a:xfrm>
            <a:off x="2962800" y="5195160"/>
            <a:ext cx="3075840" cy="673560"/>
          </a:xfrm>
          <a:prstGeom prst="rect">
            <a:avLst/>
          </a:prstGeom>
          <a:solidFill>
            <a:srgbClr val="004990"/>
          </a:solidFill>
          <a:ln w="25560">
            <a:solidFill>
              <a:srgbClr val="6683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PREDICTION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8" name="CustomShape 14"/>
          <p:cNvSpPr/>
          <p:nvPr/>
        </p:nvSpPr>
        <p:spPr>
          <a:xfrm>
            <a:off x="6110640" y="5195160"/>
            <a:ext cx="1676880" cy="673560"/>
          </a:xfrm>
          <a:prstGeom prst="rect">
            <a:avLst/>
          </a:prstGeom>
          <a:solidFill>
            <a:srgbClr val="004990"/>
          </a:solidFill>
          <a:ln w="25560">
            <a:solidFill>
              <a:srgbClr val="6683a6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1" lang="en-US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PROJECTION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CustomShape 15"/>
          <p:cNvSpPr/>
          <p:nvPr/>
        </p:nvSpPr>
        <p:spPr>
          <a:xfrm>
            <a:off x="1280160" y="2086560"/>
            <a:ext cx="2368800" cy="403920"/>
          </a:xfrm>
          <a:prstGeom prst="rect">
            <a:avLst/>
          </a:prstGeom>
          <a:gradFill>
            <a:gsLst>
              <a:gs pos="0">
                <a:srgbClr val="f8f8f8"/>
              </a:gs>
              <a:gs pos="100000">
                <a:srgbClr val="bdbdbd"/>
              </a:gs>
            </a:gsLst>
            <a:lin ang="5400000"/>
          </a:gradFill>
          <a:ln w="9360">
            <a:solidFill>
              <a:srgbClr val="f9f9f9"/>
            </a:solidFill>
            <a:miter/>
          </a:ln>
          <a:effectLst>
            <a:outerShdw algn="ctr" dir="5400000" dist="23040" rotWithShape="0">
              <a:srgbClr val="000000">
                <a:alpha val="3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Atmos. chemistry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0" name="CustomShape 16"/>
          <p:cNvSpPr/>
          <p:nvPr/>
        </p:nvSpPr>
        <p:spPr>
          <a:xfrm>
            <a:off x="1280160" y="2627280"/>
            <a:ext cx="2359800" cy="403920"/>
          </a:xfrm>
          <a:prstGeom prst="rect">
            <a:avLst/>
          </a:prstGeom>
          <a:gradFill>
            <a:gsLst>
              <a:gs pos="0">
                <a:srgbClr val="f8f8f8"/>
              </a:gs>
              <a:gs pos="100000">
                <a:srgbClr val="bdbdbd"/>
              </a:gs>
            </a:gsLst>
            <a:lin ang="5400000"/>
          </a:gradFill>
          <a:ln w="9360">
            <a:solidFill>
              <a:srgbClr val="f9f9f9"/>
            </a:solidFill>
            <a:miter/>
          </a:ln>
          <a:effectLst>
            <a:outerShdw algn="ctr" dir="5400000" dist="23040" rotWithShape="0">
              <a:srgbClr val="000000">
                <a:alpha val="3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Meteorology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17"/>
          <p:cNvSpPr/>
          <p:nvPr/>
        </p:nvSpPr>
        <p:spPr>
          <a:xfrm>
            <a:off x="5542920" y="3759120"/>
            <a:ext cx="2227680" cy="372960"/>
          </a:xfrm>
          <a:prstGeom prst="rect">
            <a:avLst/>
          </a:prstGeom>
          <a:gradFill>
            <a:gsLst>
              <a:gs pos="0">
                <a:srgbClr val="f8f8f8"/>
              </a:gs>
              <a:gs pos="100000">
                <a:srgbClr val="bdbdbd"/>
              </a:gs>
            </a:gsLst>
            <a:lin ang="5400000"/>
          </a:gradFill>
          <a:ln w="9360">
            <a:solidFill>
              <a:srgbClr val="f9f9f9"/>
            </a:solidFill>
            <a:miter/>
          </a:ln>
          <a:effectLst>
            <a:outerShdw algn="ctr" dir="5400000" dist="23040" rotWithShape="0">
              <a:srgbClr val="000000">
                <a:alpha val="3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Climate projections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2" name="CustomShape 18"/>
          <p:cNvSpPr/>
          <p:nvPr/>
        </p:nvSpPr>
        <p:spPr>
          <a:xfrm>
            <a:off x="2962800" y="3191760"/>
            <a:ext cx="3227040" cy="403920"/>
          </a:xfrm>
          <a:prstGeom prst="rect">
            <a:avLst/>
          </a:prstGeom>
          <a:gradFill>
            <a:gsLst>
              <a:gs pos="0">
                <a:srgbClr val="ffc002"/>
              </a:gs>
              <a:gs pos="100000">
                <a:srgbClr val="795b04"/>
              </a:gs>
            </a:gsLst>
            <a:lin ang="5400000"/>
          </a:gradFill>
          <a:ln w="9360">
            <a:solidFill>
              <a:srgbClr val="f9f9f9"/>
            </a:solidFill>
            <a:miter/>
          </a:ln>
          <a:effectLst>
            <a:outerShdw algn="ctr" dir="5400000" dist="23040" rotWithShape="0">
              <a:srgbClr val="000000">
                <a:alpha val="36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ctr"/>
          <a:p>
            <a:pPr algn="ctr">
              <a:lnSpc>
                <a:spcPct val="100000"/>
              </a:lnSpc>
            </a:pPr>
            <a:r>
              <a:rPr b="0" lang="en-US" sz="1800" spc="-1" strike="noStrike">
                <a:solidFill>
                  <a:srgbClr val="00499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Climate predictions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61920" y="161280"/>
            <a:ext cx="4223880" cy="5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Climate</a:t>
            </a: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Prediction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44" name="Google Shape;779;p163" descr=""/>
          <p:cNvPicPr/>
          <p:nvPr/>
        </p:nvPicPr>
        <p:blipFill>
          <a:blip r:embed="rId1"/>
          <a:stretch/>
        </p:blipFill>
        <p:spPr>
          <a:xfrm>
            <a:off x="977760" y="1025280"/>
            <a:ext cx="7085520" cy="3134520"/>
          </a:xfrm>
          <a:prstGeom prst="rect">
            <a:avLst/>
          </a:prstGeom>
          <a:ln>
            <a:noFill/>
          </a:ln>
        </p:spPr>
      </p:pic>
      <p:sp>
        <p:nvSpPr>
          <p:cNvPr id="245" name="CustomShape 2"/>
          <p:cNvSpPr/>
          <p:nvPr/>
        </p:nvSpPr>
        <p:spPr>
          <a:xfrm>
            <a:off x="517680" y="1538280"/>
            <a:ext cx="194472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Meehl et al 2009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785;p164" descr=""/>
          <p:cNvPicPr/>
          <p:nvPr/>
        </p:nvPicPr>
        <p:blipFill>
          <a:blip r:embed="rId1"/>
          <a:stretch/>
        </p:blipFill>
        <p:spPr>
          <a:xfrm>
            <a:off x="977760" y="1025280"/>
            <a:ext cx="7085520" cy="3134520"/>
          </a:xfrm>
          <a:prstGeom prst="rect">
            <a:avLst/>
          </a:prstGeom>
          <a:ln>
            <a:noFill/>
          </a:ln>
        </p:spPr>
      </p:pic>
      <p:sp>
        <p:nvSpPr>
          <p:cNvPr id="247" name="CustomShape 1"/>
          <p:cNvSpPr/>
          <p:nvPr/>
        </p:nvSpPr>
        <p:spPr>
          <a:xfrm flipH="1">
            <a:off x="1777320" y="2743200"/>
            <a:ext cx="151200" cy="166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48" name="Google Shape;788;p164" descr=""/>
          <p:cNvPicPr/>
          <p:nvPr/>
        </p:nvPicPr>
        <p:blipFill>
          <a:blip r:embed="rId2"/>
          <a:srcRect l="0" t="4443" r="0" b="37979"/>
          <a:stretch/>
        </p:blipFill>
        <p:spPr>
          <a:xfrm>
            <a:off x="635040" y="4673520"/>
            <a:ext cx="1845720" cy="160128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1003320" y="6058080"/>
            <a:ext cx="2119680" cy="2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©National Research Council</a:t>
            </a:r>
            <a:endParaRPr b="0" lang="en-U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0" name="CustomShape 3"/>
          <p:cNvSpPr/>
          <p:nvPr/>
        </p:nvSpPr>
        <p:spPr>
          <a:xfrm>
            <a:off x="-38160" y="4370040"/>
            <a:ext cx="302148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Current Meteorological state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1" name="CustomShape 4"/>
          <p:cNvSpPr/>
          <p:nvPr/>
        </p:nvSpPr>
        <p:spPr>
          <a:xfrm>
            <a:off x="517680" y="1538280"/>
            <a:ext cx="194472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Meehl et al 2009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2" name="CustomShape 5"/>
          <p:cNvSpPr/>
          <p:nvPr/>
        </p:nvSpPr>
        <p:spPr>
          <a:xfrm>
            <a:off x="61920" y="161280"/>
            <a:ext cx="4223880" cy="5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Climate</a:t>
            </a: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Prediction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3" name="CustomShape 6"/>
          <p:cNvSpPr/>
          <p:nvPr/>
        </p:nvSpPr>
        <p:spPr>
          <a:xfrm>
            <a:off x="107640" y="6275160"/>
            <a:ext cx="3790080" cy="58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Correct Initialization of internal 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sources of predictability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797;p165" descr=""/>
          <p:cNvPicPr/>
          <p:nvPr/>
        </p:nvPicPr>
        <p:blipFill>
          <a:blip r:embed="rId1"/>
          <a:stretch/>
        </p:blipFill>
        <p:spPr>
          <a:xfrm>
            <a:off x="977760" y="1025280"/>
            <a:ext cx="7085520" cy="3134520"/>
          </a:xfrm>
          <a:prstGeom prst="rect">
            <a:avLst/>
          </a:prstGeom>
          <a:ln>
            <a:noFill/>
          </a:ln>
        </p:spPr>
      </p:pic>
      <p:sp>
        <p:nvSpPr>
          <p:cNvPr id="255" name="CustomShape 1"/>
          <p:cNvSpPr/>
          <p:nvPr/>
        </p:nvSpPr>
        <p:spPr>
          <a:xfrm flipH="1">
            <a:off x="1777320" y="2743200"/>
            <a:ext cx="151200" cy="16624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2"/>
          <p:cNvSpPr/>
          <p:nvPr/>
        </p:nvSpPr>
        <p:spPr>
          <a:xfrm flipH="1">
            <a:off x="6869880" y="1765440"/>
            <a:ext cx="49680" cy="307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ff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3"/>
          <p:cNvSpPr/>
          <p:nvPr/>
        </p:nvSpPr>
        <p:spPr>
          <a:xfrm>
            <a:off x="107640" y="6275160"/>
            <a:ext cx="3790080" cy="583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Correct Initialization of internal 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sources of predictability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58" name="Google Shape;801;p165" descr=""/>
          <p:cNvPicPr/>
          <p:nvPr/>
        </p:nvPicPr>
        <p:blipFill>
          <a:blip r:embed="rId2"/>
          <a:srcRect l="0" t="4443" r="0" b="37979"/>
          <a:stretch/>
        </p:blipFill>
        <p:spPr>
          <a:xfrm>
            <a:off x="635040" y="4673520"/>
            <a:ext cx="1845720" cy="1601280"/>
          </a:xfrm>
          <a:prstGeom prst="rect">
            <a:avLst/>
          </a:prstGeom>
          <a:ln>
            <a:noFill/>
          </a:ln>
        </p:spPr>
      </p:pic>
      <p:sp>
        <p:nvSpPr>
          <p:cNvPr id="259" name="CustomShape 4"/>
          <p:cNvSpPr/>
          <p:nvPr/>
        </p:nvSpPr>
        <p:spPr>
          <a:xfrm>
            <a:off x="1003320" y="6058080"/>
            <a:ext cx="2119680" cy="275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©National Research Council</a:t>
            </a:r>
            <a:endParaRPr b="0" lang="en-U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0" name="Google Shape;803;p165" descr=""/>
          <p:cNvPicPr/>
          <p:nvPr/>
        </p:nvPicPr>
        <p:blipFill>
          <a:blip r:embed="rId3"/>
          <a:stretch/>
        </p:blipFill>
        <p:spPr>
          <a:xfrm>
            <a:off x="4425480" y="5111280"/>
            <a:ext cx="1130400" cy="1130400"/>
          </a:xfrm>
          <a:prstGeom prst="rect">
            <a:avLst/>
          </a:prstGeom>
          <a:ln>
            <a:noFill/>
          </a:ln>
        </p:spPr>
      </p:pic>
      <p:pic>
        <p:nvPicPr>
          <p:cNvPr id="261" name="Google Shape;804;p165" descr=""/>
          <p:cNvPicPr/>
          <p:nvPr/>
        </p:nvPicPr>
        <p:blipFill>
          <a:blip r:embed="rId4"/>
          <a:srcRect l="16162" t="0" r="5604" b="0"/>
          <a:stretch/>
        </p:blipFill>
        <p:spPr>
          <a:xfrm>
            <a:off x="5651640" y="5118120"/>
            <a:ext cx="1535760" cy="1103760"/>
          </a:xfrm>
          <a:prstGeom prst="rect">
            <a:avLst/>
          </a:prstGeom>
          <a:ln>
            <a:noFill/>
          </a:ln>
        </p:spPr>
      </p:pic>
      <p:sp>
        <p:nvSpPr>
          <p:cNvPr id="262" name="CustomShape 5"/>
          <p:cNvSpPr/>
          <p:nvPr/>
        </p:nvSpPr>
        <p:spPr>
          <a:xfrm>
            <a:off x="5532120" y="6008400"/>
            <a:ext cx="1761480" cy="21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©European Environment Agency</a:t>
            </a:r>
            <a:endParaRPr b="0" lang="en-U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3" name="CustomShape 6"/>
          <p:cNvSpPr/>
          <p:nvPr/>
        </p:nvSpPr>
        <p:spPr>
          <a:xfrm>
            <a:off x="4646160" y="6008400"/>
            <a:ext cx="993960" cy="21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©NASA/SDO</a:t>
            </a:r>
            <a:endParaRPr b="0" lang="en-U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264" name="Google Shape;807;p165" descr=""/>
          <p:cNvPicPr/>
          <p:nvPr/>
        </p:nvPicPr>
        <p:blipFill>
          <a:blip r:embed="rId5"/>
          <a:srcRect l="7546" t="0" r="6291" b="0"/>
          <a:stretch/>
        </p:blipFill>
        <p:spPr>
          <a:xfrm>
            <a:off x="7315560" y="5124960"/>
            <a:ext cx="1438920" cy="1111320"/>
          </a:xfrm>
          <a:prstGeom prst="rect">
            <a:avLst/>
          </a:prstGeom>
          <a:ln>
            <a:noFill/>
          </a:ln>
        </p:spPr>
      </p:pic>
      <p:sp>
        <p:nvSpPr>
          <p:cNvPr id="265" name="CustomShape 7"/>
          <p:cNvSpPr/>
          <p:nvPr/>
        </p:nvSpPr>
        <p:spPr>
          <a:xfrm>
            <a:off x="7277040" y="6008400"/>
            <a:ext cx="1473120" cy="21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©Ulet IfansastiGetty Images</a:t>
            </a:r>
            <a:endParaRPr b="0" lang="en-US" sz="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6" name="CustomShape 8"/>
          <p:cNvSpPr/>
          <p:nvPr/>
        </p:nvSpPr>
        <p:spPr>
          <a:xfrm>
            <a:off x="4363200" y="4840200"/>
            <a:ext cx="12290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Solar Activity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7" name="CustomShape 9"/>
          <p:cNvSpPr/>
          <p:nvPr/>
        </p:nvSpPr>
        <p:spPr>
          <a:xfrm>
            <a:off x="5811120" y="4840200"/>
            <a:ext cx="12290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GHGs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8" name="CustomShape 10"/>
          <p:cNvSpPr/>
          <p:nvPr/>
        </p:nvSpPr>
        <p:spPr>
          <a:xfrm>
            <a:off x="7322400" y="4840200"/>
            <a:ext cx="147744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Volcanic Aerosols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9" name="CustomShape 11"/>
          <p:cNvSpPr/>
          <p:nvPr/>
        </p:nvSpPr>
        <p:spPr>
          <a:xfrm>
            <a:off x="4292640" y="6273360"/>
            <a:ext cx="4570920" cy="337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en-US" sz="16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Good guess of future changes in the forcing</a:t>
            </a:r>
            <a:endParaRPr b="0" lang="en-US" sz="1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0" name="CustomShape 12"/>
          <p:cNvSpPr/>
          <p:nvPr/>
        </p:nvSpPr>
        <p:spPr>
          <a:xfrm>
            <a:off x="-38160" y="4370040"/>
            <a:ext cx="3021480" cy="291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0" lang="en-US" sz="1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Current Meteorological state</a:t>
            </a:r>
            <a:endParaRPr b="0" lang="en-US" sz="1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13"/>
          <p:cNvSpPr/>
          <p:nvPr/>
        </p:nvSpPr>
        <p:spPr>
          <a:xfrm>
            <a:off x="517680" y="1538280"/>
            <a:ext cx="1944720" cy="368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/>
          <a:p>
            <a:pPr>
              <a:lnSpc>
                <a:spcPct val="100000"/>
              </a:lnSpc>
            </a:pPr>
            <a:r>
              <a:rPr b="0" i="1" lang="en-US" sz="1800" spc="-1" strike="noStrike">
                <a:solidFill>
                  <a:srgbClr val="7f7f7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Meehl et al 2009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14"/>
          <p:cNvSpPr/>
          <p:nvPr/>
        </p:nvSpPr>
        <p:spPr>
          <a:xfrm>
            <a:off x="61920" y="161280"/>
            <a:ext cx="4223880" cy="532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anchorCtr="1"/>
          <a:p>
            <a:pPr>
              <a:lnSpc>
                <a:spcPct val="100000"/>
              </a:lnSpc>
            </a:pP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Climate</a:t>
            </a:r>
            <a:r>
              <a:rPr b="1" lang="en-US" sz="3500" spc="-1" strike="noStrike">
                <a:solidFill>
                  <a:srgbClr val="1f497d"/>
                </a:solidFill>
                <a:uFill>
                  <a:solidFill>
                    <a:srgbClr val="ffffff"/>
                  </a:solidFill>
                </a:uFill>
                <a:latin typeface="Calibri"/>
                <a:ea typeface="Arial"/>
              </a:rPr>
              <a:t> Prediction</a:t>
            </a:r>
            <a:endParaRPr b="0" lang="en-US" sz="35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3193</TotalTime>
  <Application>LibreOffice/5.3.5.2$Linux_X86_64 LibreOffice_project/30m0$Build-2</Application>
  <Words>1568</Words>
  <Paragraphs>337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2016-07-07T10:13:32Z</dcterms:created>
  <dc:creator>BSC-CNS;Valentina Sicardi</dc:creator>
  <dc:description/>
  <dc:language>en-US</dc:language>
  <cp:lastModifiedBy>bscuser</cp:lastModifiedBy>
  <dcterms:modified xsi:type="dcterms:W3CDTF">2018-09-20T18:51:23Z</dcterms:modified>
  <cp:revision>273</cp:revision>
  <dc:subject/>
  <dc:title>BSC Slides v.1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35</vt:i4>
  </property>
  <property fmtid="{D5CDD505-2E9C-101B-9397-08002B2CF9AE}" pid="8" name="PresentationFormat">
    <vt:lpwstr>On-screen Show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36</vt:i4>
  </property>
</Properties>
</file>