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26" r:id="rId3"/>
    <p:sldId id="300" r:id="rId4"/>
    <p:sldId id="329" r:id="rId5"/>
    <p:sldId id="330" r:id="rId6"/>
    <p:sldId id="344" r:id="rId7"/>
    <p:sldId id="345" r:id="rId8"/>
    <p:sldId id="331" r:id="rId9"/>
    <p:sldId id="327" r:id="rId10"/>
    <p:sldId id="334" r:id="rId11"/>
    <p:sldId id="342" r:id="rId12"/>
    <p:sldId id="346" r:id="rId13"/>
    <p:sldId id="343" r:id="rId14"/>
    <p:sldId id="309" r:id="rId15"/>
    <p:sldId id="272" r:id="rId16"/>
    <p:sldId id="341" r:id="rId17"/>
    <p:sldId id="347" r:id="rId18"/>
    <p:sldId id="348" r:id="rId19"/>
  </p:sldIdLst>
  <p:sldSz cx="9144000" cy="7019925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FF5050"/>
    <a:srgbClr val="6699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 autoAdjust="0"/>
    <p:restoredTop sz="94803" autoAdjust="0"/>
  </p:normalViewPr>
  <p:slideViewPr>
    <p:cSldViewPr>
      <p:cViewPr>
        <p:scale>
          <a:sx n="80" d="100"/>
          <a:sy n="80" d="100"/>
        </p:scale>
        <p:origin x="-2082" y="-210"/>
      </p:cViewPr>
      <p:guideLst>
        <p:guide orient="horz" pos="4298"/>
        <p:guide pos="55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06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94F57-6C09-45CD-8600-03176A255D6C}" type="doc">
      <dgm:prSet loTypeId="urn:microsoft.com/office/officeart/2005/8/layout/arrow2" loCatId="process" qsTypeId="urn:microsoft.com/office/officeart/2005/8/quickstyle/3d2" qsCatId="3D" csTypeId="urn:microsoft.com/office/officeart/2005/8/colors/accent1_2" csCatId="accent1" phldr="1"/>
      <dgm:spPr/>
    </dgm:pt>
    <dgm:pt modelId="{7C8BF907-AEA5-46CB-98EC-D31D052DE633}">
      <dgm:prSet phldrT="[Texto]" custT="1"/>
      <dgm:spPr/>
      <dgm:t>
        <a:bodyPr anchor="ctr"/>
        <a:lstStyle/>
        <a:p>
          <a:r>
            <a:rPr lang="en-US" sz="1800" dirty="0" smtClean="0">
              <a:solidFill>
                <a:schemeClr val="accent1"/>
              </a:solidFill>
            </a:rPr>
            <a:t>Hours, Days, Weeks</a:t>
          </a:r>
          <a:endParaRPr lang="en-US" sz="1800" dirty="0">
            <a:solidFill>
              <a:schemeClr val="accent1"/>
            </a:solidFill>
          </a:endParaRPr>
        </a:p>
      </dgm:t>
    </dgm:pt>
    <dgm:pt modelId="{282C8267-9148-4580-A620-599380263845}" type="parTrans" cxnId="{757E3021-4088-490F-9784-665E41EEEF6A}">
      <dgm:prSet/>
      <dgm:spPr/>
      <dgm:t>
        <a:bodyPr/>
        <a:lstStyle/>
        <a:p>
          <a:endParaRPr lang="en-US"/>
        </a:p>
      </dgm:t>
    </dgm:pt>
    <dgm:pt modelId="{39A98009-3F72-4380-B0D7-B8BBC955DB0F}" type="sibTrans" cxnId="{757E3021-4088-490F-9784-665E41EEEF6A}">
      <dgm:prSet/>
      <dgm:spPr/>
      <dgm:t>
        <a:bodyPr/>
        <a:lstStyle/>
        <a:p>
          <a:endParaRPr lang="en-US"/>
        </a:p>
      </dgm:t>
    </dgm:pt>
    <dgm:pt modelId="{8DB53563-5236-4836-8E48-FE7DFAD54699}">
      <dgm:prSet phldrT="[Texto]" custT="1"/>
      <dgm:spPr/>
      <dgm:t>
        <a:bodyPr/>
        <a:lstStyle/>
        <a:p>
          <a:r>
            <a:rPr lang="en-US" sz="1800" dirty="0" smtClean="0">
              <a:solidFill>
                <a:schemeClr val="accent1"/>
              </a:solidFill>
            </a:rPr>
            <a:t>Months to seasons </a:t>
          </a:r>
          <a:r>
            <a:rPr lang="en-US" sz="1800" smtClean="0">
              <a:solidFill>
                <a:schemeClr val="accent1"/>
              </a:solidFill>
            </a:rPr>
            <a:t/>
          </a:r>
          <a:br>
            <a:rPr lang="en-US" sz="1800" smtClean="0">
              <a:solidFill>
                <a:schemeClr val="accent1"/>
              </a:solidFill>
            </a:rPr>
          </a:br>
          <a:r>
            <a:rPr lang="en-US" sz="1800" smtClean="0">
              <a:solidFill>
                <a:schemeClr val="accent1"/>
              </a:solidFill>
            </a:rPr>
            <a:t>(1 month-1 year)</a:t>
          </a:r>
          <a:endParaRPr lang="en-US" sz="1800" dirty="0">
            <a:solidFill>
              <a:schemeClr val="accent1"/>
            </a:solidFill>
          </a:endParaRPr>
        </a:p>
      </dgm:t>
    </dgm:pt>
    <dgm:pt modelId="{5BCA15A7-61A9-4F6D-BDE8-86DFA885006A}" type="parTrans" cxnId="{3EDEAA2C-C88D-4658-95C5-DA4FA6723074}">
      <dgm:prSet/>
      <dgm:spPr/>
      <dgm:t>
        <a:bodyPr/>
        <a:lstStyle/>
        <a:p>
          <a:endParaRPr lang="en-US"/>
        </a:p>
      </dgm:t>
    </dgm:pt>
    <dgm:pt modelId="{C717635F-0E60-4DAA-9EEB-CC48FAC3B8C1}" type="sibTrans" cxnId="{3EDEAA2C-C88D-4658-95C5-DA4FA6723074}">
      <dgm:prSet/>
      <dgm:spPr/>
      <dgm:t>
        <a:bodyPr/>
        <a:lstStyle/>
        <a:p>
          <a:endParaRPr lang="en-US"/>
        </a:p>
      </dgm:t>
    </dgm:pt>
    <dgm:pt modelId="{3E37A6A7-2F39-4AA0-816A-7AB444FCFBC4}">
      <dgm:prSet phldrT="[Texto]" custT="1"/>
      <dgm:spPr/>
      <dgm:t>
        <a:bodyPr/>
        <a:lstStyle/>
        <a:p>
          <a:r>
            <a:rPr lang="en-US" sz="1800" dirty="0" smtClean="0">
              <a:solidFill>
                <a:schemeClr val="accent1"/>
              </a:solidFill>
            </a:rPr>
            <a:t> Multi-decadal (30+ years)</a:t>
          </a:r>
          <a:endParaRPr lang="en-US" sz="1800" dirty="0">
            <a:solidFill>
              <a:schemeClr val="accent1"/>
            </a:solidFill>
          </a:endParaRPr>
        </a:p>
      </dgm:t>
    </dgm:pt>
    <dgm:pt modelId="{DFCCA190-B431-4046-85B3-77CC1C24E833}" type="parTrans" cxnId="{57D7A26F-4686-4891-80F3-61FC16848BAF}">
      <dgm:prSet/>
      <dgm:spPr/>
      <dgm:t>
        <a:bodyPr/>
        <a:lstStyle/>
        <a:p>
          <a:endParaRPr lang="en-US"/>
        </a:p>
      </dgm:t>
    </dgm:pt>
    <dgm:pt modelId="{C26E9B0A-5FDD-491D-BC1E-3BA5B9307FDA}" type="sibTrans" cxnId="{57D7A26F-4686-4891-80F3-61FC16848BAF}">
      <dgm:prSet/>
      <dgm:spPr/>
      <dgm:t>
        <a:bodyPr/>
        <a:lstStyle/>
        <a:p>
          <a:endParaRPr lang="en-US"/>
        </a:p>
      </dgm:t>
    </dgm:pt>
    <dgm:pt modelId="{84C1B720-8BE6-4D23-B3CF-EB23B133CE40}">
      <dgm:prSet phldrT="[Texto]" custT="1"/>
      <dgm:spPr/>
      <dgm:t>
        <a:bodyPr/>
        <a:lstStyle/>
        <a:p>
          <a:r>
            <a:rPr lang="en-US" sz="1800" dirty="0" smtClean="0">
              <a:solidFill>
                <a:schemeClr val="accent1"/>
              </a:solidFill>
            </a:rPr>
            <a:t>Inter/multi-annual </a:t>
          </a:r>
          <a:br>
            <a:rPr lang="en-US" sz="1800" dirty="0" smtClean="0">
              <a:solidFill>
                <a:schemeClr val="accent1"/>
              </a:solidFill>
            </a:rPr>
          </a:br>
          <a:r>
            <a:rPr lang="en-US" sz="1800" dirty="0" smtClean="0">
              <a:solidFill>
                <a:schemeClr val="accent1"/>
              </a:solidFill>
            </a:rPr>
            <a:t>(1-10 years)</a:t>
          </a:r>
          <a:endParaRPr lang="en-US" sz="1800" dirty="0">
            <a:solidFill>
              <a:schemeClr val="accent1"/>
            </a:solidFill>
          </a:endParaRPr>
        </a:p>
      </dgm:t>
    </dgm:pt>
    <dgm:pt modelId="{5B94DA06-B8BC-4BEA-AA10-9B92AAACDF15}" type="parTrans" cxnId="{FBB2C1FC-946A-4C69-B041-AC8E64784D2F}">
      <dgm:prSet/>
      <dgm:spPr/>
      <dgm:t>
        <a:bodyPr/>
        <a:lstStyle/>
        <a:p>
          <a:endParaRPr lang="en-US"/>
        </a:p>
      </dgm:t>
    </dgm:pt>
    <dgm:pt modelId="{3D646B8D-D877-49F7-B04F-9334E4F49A3D}" type="sibTrans" cxnId="{FBB2C1FC-946A-4C69-B041-AC8E64784D2F}">
      <dgm:prSet/>
      <dgm:spPr/>
      <dgm:t>
        <a:bodyPr/>
        <a:lstStyle/>
        <a:p>
          <a:endParaRPr lang="en-US"/>
        </a:p>
      </dgm:t>
    </dgm:pt>
    <dgm:pt modelId="{620E01DD-7BF2-4D57-B14C-11BF563C2093}" type="pres">
      <dgm:prSet presAssocID="{4AA94F57-6C09-45CD-8600-03176A255D6C}" presName="arrowDiagram" presStyleCnt="0">
        <dgm:presLayoutVars>
          <dgm:chMax val="5"/>
          <dgm:dir/>
          <dgm:resizeHandles val="exact"/>
        </dgm:presLayoutVars>
      </dgm:prSet>
      <dgm:spPr/>
    </dgm:pt>
    <dgm:pt modelId="{9067462E-43FF-40E3-8ACA-7E660CE584FE}" type="pres">
      <dgm:prSet presAssocID="{4AA94F57-6C09-45CD-8600-03176A255D6C}" presName="arrow" presStyleLbl="bgShp" presStyleIdx="0" presStyleCnt="1" custScaleX="121647" custLinFactNeighborX="-197"/>
      <dgm:spPr/>
      <dgm:t>
        <a:bodyPr/>
        <a:lstStyle/>
        <a:p>
          <a:endParaRPr lang="en-US"/>
        </a:p>
      </dgm:t>
    </dgm:pt>
    <dgm:pt modelId="{531E8EC6-B79C-4FD9-B94C-BCC976E9B0BC}" type="pres">
      <dgm:prSet presAssocID="{4AA94F57-6C09-45CD-8600-03176A255D6C}" presName="arrowDiagram4" presStyleCnt="0"/>
      <dgm:spPr/>
    </dgm:pt>
    <dgm:pt modelId="{5B5A422F-76D8-4E26-B810-792B7F87C188}" type="pres">
      <dgm:prSet presAssocID="{7C8BF907-AEA5-46CB-98EC-D31D052DE633}" presName="bullet4a" presStyleLbl="node1" presStyleIdx="0" presStyleCnt="4" custLinFactX="-192536" custLinFactNeighborX="-200000"/>
      <dgm:spPr>
        <a:solidFill>
          <a:srgbClr val="FF5050"/>
        </a:solidFill>
      </dgm:spPr>
      <dgm:t>
        <a:bodyPr/>
        <a:lstStyle/>
        <a:p>
          <a:endParaRPr lang="en-US"/>
        </a:p>
      </dgm:t>
    </dgm:pt>
    <dgm:pt modelId="{D8DFF153-8779-4701-925E-9955AD779803}" type="pres">
      <dgm:prSet presAssocID="{7C8BF907-AEA5-46CB-98EC-D31D052DE633}" presName="textBox4a" presStyleLbl="revTx" presStyleIdx="0" presStyleCnt="4" custScaleX="130996" custScaleY="63697" custLinFactNeighborX="-55972" custLinFactNeighborY="251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699F75-4B68-4068-9756-60C2DD209978}" type="pres">
      <dgm:prSet presAssocID="{8DB53563-5236-4836-8E48-FE7DFAD54699}" presName="bullet4b" presStyleLbl="node1" presStyleIdx="1" presStyleCnt="4" custLinFactX="-8659" custLinFactNeighborX="-100000"/>
      <dgm:spPr>
        <a:solidFill>
          <a:srgbClr val="FF5050"/>
        </a:solidFill>
      </dgm:spPr>
    </dgm:pt>
    <dgm:pt modelId="{EA0707C1-860D-4B2A-918D-2C201030763E}" type="pres">
      <dgm:prSet presAssocID="{8DB53563-5236-4836-8E48-FE7DFAD54699}" presName="textBox4b" presStyleLbl="revTx" presStyleIdx="1" presStyleCnt="4" custScaleX="152090" custScaleY="42323" custLinFactNeighborX="-34480" custLinFactNeighborY="-12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BD461-29AD-4DAD-AD74-214B9DA5BC6B}" type="pres">
      <dgm:prSet presAssocID="{84C1B720-8BE6-4D23-B3CF-EB23B133CE40}" presName="bullet4c" presStyleLbl="node1" presStyleIdx="2" presStyleCnt="4" custLinFactNeighborX="85147" custLinFactNeighborY="-24371"/>
      <dgm:spPr/>
    </dgm:pt>
    <dgm:pt modelId="{9E0FD325-2016-4F5B-89BD-3AA378185A25}" type="pres">
      <dgm:prSet presAssocID="{84C1B720-8BE6-4D23-B3CF-EB23B133CE40}" presName="textBox4c" presStyleLbl="revTx" presStyleIdx="2" presStyleCnt="4" custScaleX="154418" custScaleY="28678" custLinFactNeighborX="1886" custLinFactNeighborY="-14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589B3C-7514-4984-8EA7-A2A1BB715BAB}" type="pres">
      <dgm:prSet presAssocID="{3E37A6A7-2F39-4AA0-816A-7AB444FCFBC4}" presName="bullet4d" presStyleLbl="node1" presStyleIdx="3" presStyleCnt="4" custLinFactNeighborX="74450" custLinFactNeighborY="-5692"/>
      <dgm:spPr/>
    </dgm:pt>
    <dgm:pt modelId="{E1C91F95-E02E-400D-B74C-D0D1708BFD00}" type="pres">
      <dgm:prSet presAssocID="{3E37A6A7-2F39-4AA0-816A-7AB444FCFBC4}" presName="textBox4d" presStyleLbl="revTx" presStyleIdx="3" presStyleCnt="4" custScaleX="130996" custScaleY="23698" custLinFactNeighborX="16216" custLinFactNeighborY="-18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92C65D-5754-4E4C-AB2F-AC9F4315E8D2}" type="presOf" srcId="{4AA94F57-6C09-45CD-8600-03176A255D6C}" destId="{620E01DD-7BF2-4D57-B14C-11BF563C2093}" srcOrd="0" destOrd="0" presId="urn:microsoft.com/office/officeart/2005/8/layout/arrow2"/>
    <dgm:cxn modelId="{7CCB799D-7B2D-499D-B31C-CF722596CF1B}" type="presOf" srcId="{8DB53563-5236-4836-8E48-FE7DFAD54699}" destId="{EA0707C1-860D-4B2A-918D-2C201030763E}" srcOrd="0" destOrd="0" presId="urn:microsoft.com/office/officeart/2005/8/layout/arrow2"/>
    <dgm:cxn modelId="{757E3021-4088-490F-9784-665E41EEEF6A}" srcId="{4AA94F57-6C09-45CD-8600-03176A255D6C}" destId="{7C8BF907-AEA5-46CB-98EC-D31D052DE633}" srcOrd="0" destOrd="0" parTransId="{282C8267-9148-4580-A620-599380263845}" sibTransId="{39A98009-3F72-4380-B0D7-B8BBC955DB0F}"/>
    <dgm:cxn modelId="{57D7A26F-4686-4891-80F3-61FC16848BAF}" srcId="{4AA94F57-6C09-45CD-8600-03176A255D6C}" destId="{3E37A6A7-2F39-4AA0-816A-7AB444FCFBC4}" srcOrd="3" destOrd="0" parTransId="{DFCCA190-B431-4046-85B3-77CC1C24E833}" sibTransId="{C26E9B0A-5FDD-491D-BC1E-3BA5B9307FDA}"/>
    <dgm:cxn modelId="{3EDEAA2C-C88D-4658-95C5-DA4FA6723074}" srcId="{4AA94F57-6C09-45CD-8600-03176A255D6C}" destId="{8DB53563-5236-4836-8E48-FE7DFAD54699}" srcOrd="1" destOrd="0" parTransId="{5BCA15A7-61A9-4F6D-BDE8-86DFA885006A}" sibTransId="{C717635F-0E60-4DAA-9EEB-CC48FAC3B8C1}"/>
    <dgm:cxn modelId="{CE628AF9-2ABA-4BA5-B312-123F36A401D1}" type="presOf" srcId="{7C8BF907-AEA5-46CB-98EC-D31D052DE633}" destId="{D8DFF153-8779-4701-925E-9955AD779803}" srcOrd="0" destOrd="0" presId="urn:microsoft.com/office/officeart/2005/8/layout/arrow2"/>
    <dgm:cxn modelId="{A629A5B5-EA46-4DDB-9FA9-F5ECC614955B}" type="presOf" srcId="{3E37A6A7-2F39-4AA0-816A-7AB444FCFBC4}" destId="{E1C91F95-E02E-400D-B74C-D0D1708BFD00}" srcOrd="0" destOrd="0" presId="urn:microsoft.com/office/officeart/2005/8/layout/arrow2"/>
    <dgm:cxn modelId="{7F21ABD0-D110-4FC3-B3B6-01C8B6C9CE04}" type="presOf" srcId="{84C1B720-8BE6-4D23-B3CF-EB23B133CE40}" destId="{9E0FD325-2016-4F5B-89BD-3AA378185A25}" srcOrd="0" destOrd="0" presId="urn:microsoft.com/office/officeart/2005/8/layout/arrow2"/>
    <dgm:cxn modelId="{FBB2C1FC-946A-4C69-B041-AC8E64784D2F}" srcId="{4AA94F57-6C09-45CD-8600-03176A255D6C}" destId="{84C1B720-8BE6-4D23-B3CF-EB23B133CE40}" srcOrd="2" destOrd="0" parTransId="{5B94DA06-B8BC-4BEA-AA10-9B92AAACDF15}" sibTransId="{3D646B8D-D877-49F7-B04F-9334E4F49A3D}"/>
    <dgm:cxn modelId="{BF34CA11-690E-4767-95F3-FE188D5C6FC3}" type="presParOf" srcId="{620E01DD-7BF2-4D57-B14C-11BF563C2093}" destId="{9067462E-43FF-40E3-8ACA-7E660CE584FE}" srcOrd="0" destOrd="0" presId="urn:microsoft.com/office/officeart/2005/8/layout/arrow2"/>
    <dgm:cxn modelId="{90335C18-CB93-43F1-8EC2-D9C9D280A3F6}" type="presParOf" srcId="{620E01DD-7BF2-4D57-B14C-11BF563C2093}" destId="{531E8EC6-B79C-4FD9-B94C-BCC976E9B0BC}" srcOrd="1" destOrd="0" presId="urn:microsoft.com/office/officeart/2005/8/layout/arrow2"/>
    <dgm:cxn modelId="{8521EFAD-25BC-429E-8327-D6B978709499}" type="presParOf" srcId="{531E8EC6-B79C-4FD9-B94C-BCC976E9B0BC}" destId="{5B5A422F-76D8-4E26-B810-792B7F87C188}" srcOrd="0" destOrd="0" presId="urn:microsoft.com/office/officeart/2005/8/layout/arrow2"/>
    <dgm:cxn modelId="{77ED360E-ECFC-4759-9424-C19847F7490A}" type="presParOf" srcId="{531E8EC6-B79C-4FD9-B94C-BCC976E9B0BC}" destId="{D8DFF153-8779-4701-925E-9955AD779803}" srcOrd="1" destOrd="0" presId="urn:microsoft.com/office/officeart/2005/8/layout/arrow2"/>
    <dgm:cxn modelId="{9096FFBE-F936-4E33-893A-A9AF40EC9C83}" type="presParOf" srcId="{531E8EC6-B79C-4FD9-B94C-BCC976E9B0BC}" destId="{1F699F75-4B68-4068-9756-60C2DD209978}" srcOrd="2" destOrd="0" presId="urn:microsoft.com/office/officeart/2005/8/layout/arrow2"/>
    <dgm:cxn modelId="{9FB33718-F4B7-43AE-8759-251EE2F5343F}" type="presParOf" srcId="{531E8EC6-B79C-4FD9-B94C-BCC976E9B0BC}" destId="{EA0707C1-860D-4B2A-918D-2C201030763E}" srcOrd="3" destOrd="0" presId="urn:microsoft.com/office/officeart/2005/8/layout/arrow2"/>
    <dgm:cxn modelId="{FA3A2431-E9DF-432F-A938-9071F3318CBC}" type="presParOf" srcId="{531E8EC6-B79C-4FD9-B94C-BCC976E9B0BC}" destId="{C00BD461-29AD-4DAD-AD74-214B9DA5BC6B}" srcOrd="4" destOrd="0" presId="urn:microsoft.com/office/officeart/2005/8/layout/arrow2"/>
    <dgm:cxn modelId="{3CF14F76-7595-48AF-A3A0-2687C03ED1FA}" type="presParOf" srcId="{531E8EC6-B79C-4FD9-B94C-BCC976E9B0BC}" destId="{9E0FD325-2016-4F5B-89BD-3AA378185A25}" srcOrd="5" destOrd="0" presId="urn:microsoft.com/office/officeart/2005/8/layout/arrow2"/>
    <dgm:cxn modelId="{161B0F36-9253-471A-9538-42CCD37F0B16}" type="presParOf" srcId="{531E8EC6-B79C-4FD9-B94C-BCC976E9B0BC}" destId="{93589B3C-7514-4984-8EA7-A2A1BB715BAB}" srcOrd="6" destOrd="0" presId="urn:microsoft.com/office/officeart/2005/8/layout/arrow2"/>
    <dgm:cxn modelId="{5F68AF4A-A244-4316-9DF5-C7B3DBB7FD72}" type="presParOf" srcId="{531E8EC6-B79C-4FD9-B94C-BCC976E9B0BC}" destId="{E1C91F95-E02E-400D-B74C-D0D1708BFD0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7462E-43FF-40E3-8ACA-7E660CE584FE}">
      <dsp:nvSpPr>
        <dsp:cNvPr id="0" name=""/>
        <dsp:cNvSpPr/>
      </dsp:nvSpPr>
      <dsp:spPr>
        <a:xfrm>
          <a:off x="516066" y="0"/>
          <a:ext cx="8409174" cy="432048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B5A422F-76D8-4E26-B810-792B7F87C188}">
      <dsp:nvSpPr>
        <dsp:cNvPr id="0" name=""/>
        <dsp:cNvSpPr/>
      </dsp:nvSpPr>
      <dsp:spPr>
        <a:xfrm>
          <a:off x="1334688" y="3212708"/>
          <a:ext cx="158993" cy="158993"/>
        </a:xfrm>
        <a:prstGeom prst="ellipse">
          <a:avLst/>
        </a:prstGeom>
        <a:solidFill>
          <a:srgbClr val="FF5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DFF153-8779-4701-925E-9955AD779803}">
      <dsp:nvSpPr>
        <dsp:cNvPr id="0" name=""/>
        <dsp:cNvSpPr/>
      </dsp:nvSpPr>
      <dsp:spPr>
        <a:xfrm>
          <a:off x="1193457" y="3665500"/>
          <a:ext cx="1548481" cy="654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247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1"/>
              </a:solidFill>
            </a:rPr>
            <a:t>Hours, Days, Weeks</a:t>
          </a:r>
          <a:endParaRPr lang="en-US" sz="1800" kern="1200" dirty="0">
            <a:solidFill>
              <a:schemeClr val="accent1"/>
            </a:solidFill>
          </a:endParaRPr>
        </a:p>
      </dsp:txBody>
      <dsp:txXfrm>
        <a:off x="1193457" y="3665500"/>
        <a:ext cx="1548481" cy="654979"/>
      </dsp:txXfrm>
    </dsp:sp>
    <dsp:sp modelId="{1F699F75-4B68-4068-9756-60C2DD209978}">
      <dsp:nvSpPr>
        <dsp:cNvPr id="0" name=""/>
        <dsp:cNvSpPr/>
      </dsp:nvSpPr>
      <dsp:spPr>
        <a:xfrm>
          <a:off x="2781666" y="2207765"/>
          <a:ext cx="276510" cy="276510"/>
        </a:xfrm>
        <a:prstGeom prst="ellipse">
          <a:avLst/>
        </a:prstGeom>
        <a:solidFill>
          <a:srgbClr val="FF5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0707C1-860D-4B2A-918D-2C201030763E}">
      <dsp:nvSpPr>
        <dsp:cNvPr id="0" name=""/>
        <dsp:cNvSpPr/>
      </dsp:nvSpPr>
      <dsp:spPr>
        <a:xfrm>
          <a:off x="2341745" y="2891692"/>
          <a:ext cx="2207862" cy="83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51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1"/>
              </a:solidFill>
            </a:rPr>
            <a:t>Months to seasons </a:t>
          </a:r>
          <a:r>
            <a:rPr lang="en-US" sz="1800" kern="1200" smtClean="0">
              <a:solidFill>
                <a:schemeClr val="accent1"/>
              </a:solidFill>
            </a:rPr>
            <a:t/>
          </a:r>
          <a:br>
            <a:rPr lang="en-US" sz="1800" kern="1200" smtClean="0">
              <a:solidFill>
                <a:schemeClr val="accent1"/>
              </a:solidFill>
            </a:rPr>
          </a:br>
          <a:r>
            <a:rPr lang="en-US" sz="1800" kern="1200" smtClean="0">
              <a:solidFill>
                <a:schemeClr val="accent1"/>
              </a:solidFill>
            </a:rPr>
            <a:t>(1 month-1 year)</a:t>
          </a:r>
          <a:endParaRPr lang="en-US" sz="1800" kern="1200" dirty="0">
            <a:solidFill>
              <a:schemeClr val="accent1"/>
            </a:solidFill>
          </a:endParaRPr>
        </a:p>
      </dsp:txBody>
      <dsp:txXfrm>
        <a:off x="2341745" y="2891692"/>
        <a:ext cx="2207862" cy="835650"/>
      </dsp:txXfrm>
    </dsp:sp>
    <dsp:sp modelId="{C00BD461-29AD-4DAD-AD74-214B9DA5BC6B}">
      <dsp:nvSpPr>
        <dsp:cNvPr id="0" name=""/>
        <dsp:cNvSpPr/>
      </dsp:nvSpPr>
      <dsp:spPr>
        <a:xfrm>
          <a:off x="4828478" y="1377945"/>
          <a:ext cx="366376" cy="3663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0FD325-2016-4F5B-89BD-3AA378185A25}">
      <dsp:nvSpPr>
        <dsp:cNvPr id="0" name=""/>
        <dsp:cNvSpPr/>
      </dsp:nvSpPr>
      <dsp:spPr>
        <a:xfrm>
          <a:off x="4332098" y="2219839"/>
          <a:ext cx="2241657" cy="765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135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1"/>
              </a:solidFill>
            </a:rPr>
            <a:t>Inter/multi-annual </a:t>
          </a:r>
          <a:br>
            <a:rPr lang="en-US" sz="1800" kern="1200" dirty="0" smtClean="0">
              <a:solidFill>
                <a:schemeClr val="accent1"/>
              </a:solidFill>
            </a:rPr>
          </a:br>
          <a:r>
            <a:rPr lang="en-US" sz="1800" kern="1200" dirty="0" smtClean="0">
              <a:solidFill>
                <a:schemeClr val="accent1"/>
              </a:solidFill>
            </a:rPr>
            <a:t>(1-10 years)</a:t>
          </a:r>
          <a:endParaRPr lang="en-US" sz="1800" kern="1200" dirty="0">
            <a:solidFill>
              <a:schemeClr val="accent1"/>
            </a:solidFill>
          </a:endParaRPr>
        </a:p>
      </dsp:txBody>
      <dsp:txXfrm>
        <a:off x="4332098" y="2219839"/>
        <a:ext cx="2241657" cy="765718"/>
      </dsp:txXfrm>
    </dsp:sp>
    <dsp:sp modelId="{93589B3C-7514-4984-8EA7-A2A1BB715BAB}">
      <dsp:nvSpPr>
        <dsp:cNvPr id="0" name=""/>
        <dsp:cNvSpPr/>
      </dsp:nvSpPr>
      <dsp:spPr>
        <a:xfrm>
          <a:off x="6444210" y="949355"/>
          <a:ext cx="490806" cy="4908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C91F95-E02E-400D-B74C-D0D1708BFD00}">
      <dsp:nvSpPr>
        <dsp:cNvPr id="0" name=""/>
        <dsp:cNvSpPr/>
      </dsp:nvSpPr>
      <dsp:spPr>
        <a:xfrm>
          <a:off x="6334631" y="1819174"/>
          <a:ext cx="1901644" cy="734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06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1"/>
              </a:solidFill>
            </a:rPr>
            <a:t> Multi-decadal (30+ years)</a:t>
          </a:r>
          <a:endParaRPr lang="en-US" sz="1800" kern="1200" dirty="0">
            <a:solidFill>
              <a:schemeClr val="accent1"/>
            </a:solidFill>
          </a:endParaRPr>
        </a:p>
      </dsp:txBody>
      <dsp:txXfrm>
        <a:off x="6334631" y="1819174"/>
        <a:ext cx="1901644" cy="734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B5EA4F-0725-4C94-87E3-1443F653A406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C198933-CAC8-4210-A6CA-4401A19B6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24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E15CA09-7EA9-48E9-A480-61538BBFAB17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FD383E-6505-45FE-99E8-1B8BDAB0A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72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2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24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15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2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889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DCFA3AF2-F9D4-4645-91BB-75BA9BDC66FF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FF37EF30-EC72-4665-ABDB-DC60BA2EC1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noProof="0" smtClean="0"/>
              <a:t>Haga clic en el icono para agregar un gráfico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6593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1DC203E5-BAC0-4834-9B43-0383D9F99E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7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57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893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348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28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2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07" r:id="rId1"/>
    <p:sldLayoutId id="2147484908" r:id="rId2"/>
    <p:sldLayoutId id="2147484909" r:id="rId3"/>
    <p:sldLayoutId id="2147484910" r:id="rId4"/>
    <p:sldLayoutId id="2147484911" r:id="rId5"/>
    <p:sldLayoutId id="2147484912" r:id="rId6"/>
    <p:sldLayoutId id="2147484913" r:id="rId7"/>
    <p:sldLayoutId id="2147484914" r:id="rId8"/>
    <p:sldLayoutId id="2147484915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hyperlink" Target="http://www.bsc.es/ess/bsc-dust-daily-forecast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5" Type="http://schemas.openxmlformats.org/officeDocument/2006/relationships/hyperlink" Target="http://dust.aemet.es/" TargetMode="External"/><Relationship Id="rId4" Type="http://schemas.openxmlformats.org/officeDocument/2006/relationships/hyperlink" Target="http://sds-was.aemet.es/" TargetMode="External"/><Relationship Id="rId9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3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.google.com/store/apps/details?id=es.predictia.weatherroulette&amp;hl=es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Shape 2"/>
          <p:cNvSpPr txBox="1">
            <a:spLocks noChangeArrowheads="1"/>
          </p:cNvSpPr>
          <p:nvPr/>
        </p:nvSpPr>
        <p:spPr bwMode="auto">
          <a:xfrm>
            <a:off x="685800" y="2653084"/>
            <a:ext cx="791864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s-ES" altLang="en-US" sz="3200" b="1" dirty="0" err="1" smtClean="0">
                <a:solidFill>
                  <a:srgbClr val="FFFFFF"/>
                </a:solidFill>
              </a:rPr>
              <a:t>Earth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System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Services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communication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: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bringing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science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 to </a:t>
            </a:r>
            <a:r>
              <a:rPr lang="es-ES" altLang="en-US" sz="3200" b="1" dirty="0" err="1" smtClean="0">
                <a:solidFill>
                  <a:srgbClr val="FFFFFF"/>
                </a:solidFill>
              </a:rPr>
              <a:t>society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0245" name="TextShape 4"/>
          <p:cNvSpPr txBox="1">
            <a:spLocks noChangeArrowheads="1"/>
          </p:cNvSpPr>
          <p:nvPr/>
        </p:nvSpPr>
        <p:spPr bwMode="auto">
          <a:xfrm>
            <a:off x="899592" y="4738092"/>
            <a:ext cx="734481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s-ES" altLang="en-US" dirty="0" smtClean="0">
                <a:solidFill>
                  <a:srgbClr val="FFFFFF"/>
                </a:solidFill>
              </a:rPr>
              <a:t>Marta Terrado, </a:t>
            </a:r>
            <a:r>
              <a:rPr lang="es-ES" altLang="en-US" dirty="0" err="1" smtClean="0">
                <a:solidFill>
                  <a:srgbClr val="FFFFFF"/>
                </a:solidFill>
              </a:rPr>
              <a:t>Dragana</a:t>
            </a:r>
            <a:r>
              <a:rPr lang="es-ES" altLang="en-US" dirty="0" smtClean="0">
                <a:solidFill>
                  <a:srgbClr val="FFFFFF"/>
                </a:solidFill>
              </a:rPr>
              <a:t> </a:t>
            </a:r>
            <a:r>
              <a:rPr lang="es-ES" altLang="en-US" dirty="0" err="1" smtClean="0">
                <a:solidFill>
                  <a:srgbClr val="FFFFFF"/>
                </a:solidFill>
              </a:rPr>
              <a:t>Bojovic</a:t>
            </a:r>
            <a:r>
              <a:rPr lang="es-ES" altLang="en-US" dirty="0" smtClean="0">
                <a:solidFill>
                  <a:srgbClr val="FFFFFF"/>
                </a:solidFill>
              </a:rPr>
              <a:t>, Albert </a:t>
            </a:r>
            <a:r>
              <a:rPr lang="es-ES" altLang="en-US" dirty="0" err="1" smtClean="0">
                <a:solidFill>
                  <a:srgbClr val="FFFFFF"/>
                </a:solidFill>
              </a:rPr>
              <a:t>Soret</a:t>
            </a:r>
            <a:r>
              <a:rPr lang="es-ES" altLang="en-US" dirty="0" smtClean="0">
                <a:solidFill>
                  <a:srgbClr val="FFFFFF"/>
                </a:solidFill>
              </a:rPr>
              <a:t>, Francisco Doblas-Reyes</a:t>
            </a:r>
          </a:p>
          <a:p>
            <a:pPr algn="ctr" eaLnBrk="1" hangingPunct="1"/>
            <a:endParaRPr lang="es-ES" altLang="es-ES" dirty="0" smtClean="0">
              <a:solidFill>
                <a:schemeClr val="accent4"/>
              </a:solidFill>
            </a:endParaRPr>
          </a:p>
          <a:p>
            <a:pPr algn="ctr" eaLnBrk="1" hangingPunct="1"/>
            <a:r>
              <a:rPr lang="es-ES" altLang="es-ES" dirty="0" err="1" smtClean="0">
                <a:solidFill>
                  <a:schemeClr val="accent4"/>
                </a:solidFill>
              </a:rPr>
              <a:t>Earth</a:t>
            </a:r>
            <a:r>
              <a:rPr lang="es-ES" altLang="es-ES" dirty="0" smtClean="0">
                <a:solidFill>
                  <a:schemeClr val="accent4"/>
                </a:solidFill>
              </a:rPr>
              <a:t> </a:t>
            </a:r>
            <a:r>
              <a:rPr lang="es-ES" altLang="es-ES" dirty="0" err="1" smtClean="0">
                <a:solidFill>
                  <a:schemeClr val="accent4"/>
                </a:solidFill>
              </a:rPr>
              <a:t>System</a:t>
            </a:r>
            <a:r>
              <a:rPr lang="es-ES" altLang="es-ES" dirty="0" smtClean="0">
                <a:solidFill>
                  <a:schemeClr val="accent4"/>
                </a:solidFill>
              </a:rPr>
              <a:t> </a:t>
            </a:r>
            <a:r>
              <a:rPr lang="es-ES" altLang="es-ES" dirty="0" err="1" smtClean="0">
                <a:solidFill>
                  <a:schemeClr val="accent4"/>
                </a:solidFill>
              </a:rPr>
              <a:t>Services</a:t>
            </a:r>
            <a:r>
              <a:rPr lang="es-ES" altLang="es-ES" dirty="0" smtClean="0">
                <a:solidFill>
                  <a:schemeClr val="accent4"/>
                </a:solidFill>
              </a:rPr>
              <a:t> </a:t>
            </a:r>
            <a:r>
              <a:rPr lang="es-ES" altLang="es-ES" dirty="0" err="1" smtClean="0">
                <a:solidFill>
                  <a:schemeClr val="accent4"/>
                </a:solidFill>
              </a:rPr>
              <a:t>Group</a:t>
            </a:r>
            <a:r>
              <a:rPr lang="es-ES" altLang="es-ES" dirty="0" smtClean="0">
                <a:solidFill>
                  <a:schemeClr val="accent4"/>
                </a:solidFill>
              </a:rPr>
              <a:t>, </a:t>
            </a:r>
            <a:r>
              <a:rPr lang="es-ES" altLang="es-ES" dirty="0" err="1" smtClean="0">
                <a:solidFill>
                  <a:schemeClr val="accent4"/>
                </a:solidFill>
              </a:rPr>
              <a:t>Earth</a:t>
            </a:r>
            <a:r>
              <a:rPr lang="es-ES" altLang="es-ES" dirty="0" smtClean="0">
                <a:solidFill>
                  <a:schemeClr val="accent4"/>
                </a:solidFill>
              </a:rPr>
              <a:t> </a:t>
            </a:r>
            <a:r>
              <a:rPr lang="es-ES" altLang="es-ES" dirty="0" err="1" smtClean="0">
                <a:solidFill>
                  <a:schemeClr val="accent4"/>
                </a:solidFill>
              </a:rPr>
              <a:t>Sciences</a:t>
            </a:r>
            <a:r>
              <a:rPr lang="es-ES" altLang="es-ES" dirty="0" smtClean="0">
                <a:solidFill>
                  <a:schemeClr val="accent4"/>
                </a:solidFill>
              </a:rPr>
              <a:t> </a:t>
            </a:r>
            <a:r>
              <a:rPr lang="es-ES" altLang="es-ES" dirty="0" err="1" smtClean="0">
                <a:solidFill>
                  <a:schemeClr val="accent4"/>
                </a:solidFill>
              </a:rPr>
              <a:t>Department</a:t>
            </a:r>
            <a:endParaRPr lang="es-ES" altLang="es-ES" dirty="0" smtClean="0">
              <a:solidFill>
                <a:schemeClr val="accent4"/>
              </a:solidFill>
            </a:endParaRPr>
          </a:p>
          <a:p>
            <a:pPr algn="ctr" eaLnBrk="1" hangingPunct="1"/>
            <a:endParaRPr lang="en-US" altLang="en-US" dirty="0">
              <a:latin typeface="Calibri" pitchFamily="34" charset="0"/>
            </a:endParaRPr>
          </a:p>
        </p:txBody>
      </p:sp>
      <p:sp>
        <p:nvSpPr>
          <p:cNvPr id="4" name="Footer Placeholder 7"/>
          <p:cNvSpPr txBox="1">
            <a:spLocks/>
          </p:cNvSpPr>
          <p:nvPr/>
        </p:nvSpPr>
        <p:spPr>
          <a:xfrm>
            <a:off x="1345598" y="6589346"/>
            <a:ext cx="380274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r>
              <a:rPr lang="en-GB" sz="1400" b="1" dirty="0" smtClean="0">
                <a:solidFill>
                  <a:srgbClr val="002060"/>
                </a:solidFill>
              </a:rPr>
              <a:t>EMS Annual Meeting 2017, Dublin</a:t>
            </a:r>
            <a:endParaRPr lang="nl-NL" sz="14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Resultado de imagen de logo European meteorological socie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t="23875" r="11882" b="16565"/>
          <a:stretch/>
        </p:blipFill>
        <p:spPr bwMode="auto">
          <a:xfrm>
            <a:off x="323528" y="6125499"/>
            <a:ext cx="102207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Success</a:t>
            </a:r>
            <a:r>
              <a:rPr lang="es-ES" dirty="0" smtClean="0"/>
              <a:t> </a:t>
            </a:r>
            <a:r>
              <a:rPr lang="es-ES" dirty="0" err="1" smtClean="0"/>
              <a:t>story</a:t>
            </a:r>
            <a:r>
              <a:rPr lang="es-ES" dirty="0" smtClean="0"/>
              <a:t> – air </a:t>
            </a:r>
            <a:r>
              <a:rPr lang="es-ES" dirty="0" err="1" smtClean="0"/>
              <a:t>quality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endParaRPr lang="es-E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" y="1781770"/>
            <a:ext cx="4267201" cy="3200400"/>
          </a:xfrm>
          <a:prstGeom prst="rect">
            <a:avLst/>
          </a:prstGeom>
        </p:spPr>
      </p:pic>
      <p:pic>
        <p:nvPicPr>
          <p:cNvPr id="23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9842"/>
            <a:ext cx="4267200" cy="3200400"/>
          </a:xfrm>
          <a:prstGeom prst="rect">
            <a:avLst/>
          </a:prstGeom>
        </p:spPr>
      </p:pic>
      <p:pic>
        <p:nvPicPr>
          <p:cNvPr id="24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05906"/>
            <a:ext cx="4267199" cy="3200400"/>
          </a:xfrm>
          <a:prstGeom prst="rect">
            <a:avLst/>
          </a:prstGeom>
        </p:spPr>
      </p:pic>
      <p:sp>
        <p:nvSpPr>
          <p:cNvPr id="28" name="7 Rectángulo"/>
          <p:cNvSpPr/>
          <p:nvPr/>
        </p:nvSpPr>
        <p:spPr>
          <a:xfrm>
            <a:off x="365416" y="6514553"/>
            <a:ext cx="2274703" cy="3077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s-ES" sz="1400" i="1" dirty="0">
                <a:latin typeface="+mn-lt"/>
              </a:rPr>
              <a:t>http://www.bsc.es/caliope/</a:t>
            </a:r>
          </a:p>
        </p:txBody>
      </p:sp>
      <p:sp>
        <p:nvSpPr>
          <p:cNvPr id="30" name="5 Rectángulo"/>
          <p:cNvSpPr/>
          <p:nvPr/>
        </p:nvSpPr>
        <p:spPr>
          <a:xfrm>
            <a:off x="437425" y="1205706"/>
            <a:ext cx="4665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latin typeface="+mn-lt"/>
              </a:rPr>
              <a:t>CALIOPE air quality forecast system</a:t>
            </a:r>
            <a:endParaRPr lang="es-ES" sz="2000" dirty="0">
              <a:latin typeface="+mn-lt"/>
            </a:endParaRPr>
          </a:p>
        </p:txBody>
      </p:sp>
      <p:sp>
        <p:nvSpPr>
          <p:cNvPr id="31" name="5 Rectángulo"/>
          <p:cNvSpPr/>
          <p:nvPr/>
        </p:nvSpPr>
        <p:spPr>
          <a:xfrm>
            <a:off x="5724128" y="1672594"/>
            <a:ext cx="345638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 Web &amp; smartphone app for air quality forecasts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Operational</a:t>
            </a:r>
            <a:r>
              <a:rPr lang="es-ES" sz="1600" dirty="0" smtClean="0">
                <a:latin typeface="+mn-lt"/>
              </a:rPr>
              <a:t> air </a:t>
            </a:r>
            <a:r>
              <a:rPr lang="es-ES" sz="1600" dirty="0" err="1" smtClean="0">
                <a:latin typeface="+mn-lt"/>
              </a:rPr>
              <a:t>quality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forecasts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for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the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next</a:t>
            </a:r>
            <a:r>
              <a:rPr lang="es-ES" sz="1600" dirty="0" smtClean="0">
                <a:latin typeface="+mn-lt"/>
              </a:rPr>
              <a:t> 24/48h </a:t>
            </a:r>
            <a:r>
              <a:rPr lang="es-ES" sz="1600" dirty="0" err="1" smtClean="0">
                <a:latin typeface="+mn-lt"/>
              </a:rPr>
              <a:t>for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major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regulated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pollutants</a:t>
            </a:r>
            <a:r>
              <a:rPr lang="es-ES" sz="1600" dirty="0" smtClean="0">
                <a:latin typeface="+mn-lt"/>
              </a:rPr>
              <a:t> in </a:t>
            </a:r>
            <a:r>
              <a:rPr lang="es-ES" sz="1600" dirty="0" err="1" smtClean="0">
                <a:latin typeface="+mn-lt"/>
              </a:rPr>
              <a:t>Europe</a:t>
            </a:r>
            <a:r>
              <a:rPr lang="es-ES" sz="1600" dirty="0" smtClean="0">
                <a:latin typeface="+mn-lt"/>
              </a:rPr>
              <a:t> (NO</a:t>
            </a:r>
            <a:r>
              <a:rPr lang="es-ES" sz="1600" baseline="-25000" dirty="0" smtClean="0">
                <a:latin typeface="+mn-lt"/>
              </a:rPr>
              <a:t>2</a:t>
            </a:r>
            <a:r>
              <a:rPr lang="es-ES" sz="1600" dirty="0" smtClean="0">
                <a:latin typeface="+mn-lt"/>
              </a:rPr>
              <a:t>, SO</a:t>
            </a:r>
            <a:r>
              <a:rPr lang="es-ES" sz="1600" baseline="-25000" dirty="0" smtClean="0">
                <a:latin typeface="+mn-lt"/>
              </a:rPr>
              <a:t>2</a:t>
            </a:r>
            <a:r>
              <a:rPr lang="es-ES" sz="1600" dirty="0" smtClean="0">
                <a:latin typeface="+mn-lt"/>
              </a:rPr>
              <a:t>, O</a:t>
            </a:r>
            <a:r>
              <a:rPr lang="es-ES" sz="1600" baseline="-25000" dirty="0" smtClean="0">
                <a:latin typeface="+mn-lt"/>
              </a:rPr>
              <a:t>3</a:t>
            </a:r>
            <a:r>
              <a:rPr lang="es-ES" sz="1600" dirty="0" smtClean="0">
                <a:latin typeface="+mn-lt"/>
              </a:rPr>
              <a:t>, CO, PM</a:t>
            </a:r>
            <a:r>
              <a:rPr lang="es-ES" sz="1600" baseline="-25000" dirty="0" smtClean="0">
                <a:latin typeface="+mn-lt"/>
              </a:rPr>
              <a:t>10</a:t>
            </a:r>
            <a:r>
              <a:rPr lang="es-ES" sz="1600" dirty="0" smtClean="0">
                <a:latin typeface="+mn-lt"/>
              </a:rPr>
              <a:t>, PM</a:t>
            </a:r>
            <a:r>
              <a:rPr lang="es-ES" sz="1600" baseline="-25000" dirty="0" smtClean="0">
                <a:latin typeface="+mn-lt"/>
              </a:rPr>
              <a:t>2.5</a:t>
            </a:r>
            <a:r>
              <a:rPr lang="es-ES" sz="1600" dirty="0" smtClean="0">
                <a:latin typeface="+mn-lt"/>
              </a:rPr>
              <a:t>)</a:t>
            </a:r>
            <a:endParaRPr lang="es-ES" sz="1600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14862" y="3876153"/>
            <a:ext cx="3280597" cy="2866082"/>
            <a:chOff x="5814862" y="3876153"/>
            <a:chExt cx="3280597" cy="2866082"/>
          </a:xfrm>
        </p:grpSpPr>
        <p:pic>
          <p:nvPicPr>
            <p:cNvPr id="8194" name="Picture 2" descr="https://pbs.twimg.com/media/DGXtKkpXkAA66Pv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4862" y="4340435"/>
              <a:ext cx="3280597" cy="240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912138" y="3876153"/>
              <a:ext cx="28365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Air quality index and population exposed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5911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Success</a:t>
            </a:r>
            <a:r>
              <a:rPr lang="es-ES" dirty="0" smtClean="0"/>
              <a:t> </a:t>
            </a:r>
            <a:r>
              <a:rPr lang="es-ES" dirty="0" err="1" smtClean="0"/>
              <a:t>story</a:t>
            </a:r>
            <a:r>
              <a:rPr lang="es-ES" dirty="0" smtClean="0"/>
              <a:t> – air </a:t>
            </a:r>
            <a:r>
              <a:rPr lang="es-ES" dirty="0" err="1" smtClean="0"/>
              <a:t>quality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endParaRPr lang="es-ES" dirty="0"/>
          </a:p>
        </p:txBody>
      </p:sp>
      <p:sp>
        <p:nvSpPr>
          <p:cNvPr id="20" name="TextBox 19"/>
          <p:cNvSpPr txBox="1"/>
          <p:nvPr/>
        </p:nvSpPr>
        <p:spPr>
          <a:xfrm>
            <a:off x="3958573" y="1205706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Applications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794690" y="1681889"/>
            <a:ext cx="3180432" cy="4132329"/>
            <a:chOff x="5794690" y="1681889"/>
            <a:chExt cx="3180432" cy="413232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24" r="778"/>
            <a:stretch/>
          </p:blipFill>
          <p:spPr bwMode="auto">
            <a:xfrm>
              <a:off x="6310826" y="2508123"/>
              <a:ext cx="2446181" cy="15058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166810" y="4244558"/>
              <a:ext cx="28083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Heavy industry: </a:t>
              </a:r>
            </a:p>
            <a:p>
              <a:pPr algn="ctr"/>
              <a:r>
                <a:rPr lang="en-US" sz="1600" dirty="0" smtClean="0"/>
                <a:t>Integrated assessment and control of point </a:t>
              </a:r>
              <a:r>
                <a:rPr lang="en-US" sz="1600" dirty="0"/>
                <a:t>pollution sources </a:t>
              </a:r>
              <a:r>
                <a:rPr lang="en-US" sz="1600" dirty="0" smtClean="0"/>
                <a:t>(power</a:t>
              </a:r>
              <a:r>
                <a:rPr lang="en-US" sz="1600" dirty="0"/>
                <a:t>, incineration or biomass plants, cement industries, etc.) </a:t>
              </a:r>
            </a:p>
          </p:txBody>
        </p:sp>
        <p:sp>
          <p:nvSpPr>
            <p:cNvPr id="12" name="Down Arrow 11"/>
            <p:cNvSpPr/>
            <p:nvPr/>
          </p:nvSpPr>
          <p:spPr>
            <a:xfrm rot="18781215">
              <a:off x="5743878" y="1732701"/>
              <a:ext cx="360040" cy="258415"/>
            </a:xfrm>
            <a:prstGeom prst="downArrow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3528" y="1733051"/>
            <a:ext cx="3639055" cy="3822731"/>
            <a:chOff x="323528" y="1733051"/>
            <a:chExt cx="3639055" cy="3822731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323528" y="2184919"/>
              <a:ext cx="3001976" cy="1828800"/>
              <a:chOff x="1813909" y="2732122"/>
              <a:chExt cx="6638094" cy="4043918"/>
            </a:xfrm>
          </p:grpSpPr>
          <p:grpSp>
            <p:nvGrpSpPr>
              <p:cNvPr id="4" name="4 Grupo"/>
              <p:cNvGrpSpPr>
                <a:grpSpLocks noChangeAspect="1"/>
              </p:cNvGrpSpPr>
              <p:nvPr/>
            </p:nvGrpSpPr>
            <p:grpSpPr>
              <a:xfrm>
                <a:off x="1813909" y="2732122"/>
                <a:ext cx="6638094" cy="4043918"/>
                <a:chOff x="3101172" y="3787313"/>
                <a:chExt cx="4188321" cy="2551520"/>
              </a:xfrm>
            </p:grpSpPr>
            <p:pic>
              <p:nvPicPr>
                <p:cNvPr id="6" name="Picture 9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092" r="7634"/>
                <a:stretch/>
              </p:blipFill>
              <p:spPr bwMode="auto">
                <a:xfrm>
                  <a:off x="4300847" y="3787313"/>
                  <a:ext cx="1964346" cy="163011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01172" y="5048922"/>
                  <a:ext cx="2376264" cy="12899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" name="Picture 1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34775" y="4052441"/>
                  <a:ext cx="1354718" cy="216683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17 Elipse"/>
                <p:cNvSpPr/>
                <p:nvPr/>
              </p:nvSpPr>
              <p:spPr>
                <a:xfrm>
                  <a:off x="4651440" y="5480971"/>
                  <a:ext cx="347100" cy="254669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5" name="5 Conector recto de flecha"/>
              <p:cNvCxnSpPr>
                <a:stCxn id="9" idx="6"/>
              </p:cNvCxnSpPr>
              <p:nvPr/>
            </p:nvCxnSpPr>
            <p:spPr>
              <a:xfrm flipV="1">
                <a:off x="4821059" y="5013176"/>
                <a:ext cx="1483844" cy="605048"/>
              </a:xfrm>
              <a:prstGeom prst="straightConnector1">
                <a:avLst/>
              </a:prstGeom>
              <a:noFill/>
              <a:ln>
                <a:solidFill>
                  <a:srgbClr val="FFFF00"/>
                </a:solidFill>
                <a:tailEnd type="arrow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323528" y="4232343"/>
              <a:ext cx="30019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Health: </a:t>
              </a:r>
            </a:p>
            <a:p>
              <a:pPr algn="ctr"/>
              <a:r>
                <a:rPr lang="en-US" sz="1600" dirty="0" smtClean="0"/>
                <a:t>Anyone interested in the state of air quality (people with cardio-respiratory diseases, small children, runners…) </a:t>
              </a:r>
            </a:p>
          </p:txBody>
        </p:sp>
        <p:sp>
          <p:nvSpPr>
            <p:cNvPr id="19" name="Down Arrow 18"/>
            <p:cNvSpPr/>
            <p:nvPr/>
          </p:nvSpPr>
          <p:spPr>
            <a:xfrm rot="2698173">
              <a:off x="3602543" y="1733051"/>
              <a:ext cx="360040" cy="258415"/>
            </a:xfrm>
            <a:prstGeom prst="downArrow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58498" y="1735998"/>
            <a:ext cx="2880320" cy="5116529"/>
            <a:chOff x="3358498" y="1735998"/>
            <a:chExt cx="2880320" cy="5116529"/>
          </a:xfrm>
        </p:grpSpPr>
        <p:sp>
          <p:nvSpPr>
            <p:cNvPr id="22" name="TextBox 21"/>
            <p:cNvSpPr txBox="1"/>
            <p:nvPr/>
          </p:nvSpPr>
          <p:spPr>
            <a:xfrm>
              <a:off x="3358498" y="5282867"/>
              <a:ext cx="28803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Urban planning: </a:t>
              </a:r>
            </a:p>
            <a:p>
              <a:pPr algn="ctr"/>
              <a:r>
                <a:rPr lang="en-US" sz="1600" dirty="0" smtClean="0"/>
                <a:t>Effect of </a:t>
              </a:r>
              <a:r>
                <a:rPr lang="en-US" sz="1600" dirty="0"/>
                <a:t>management strategies </a:t>
              </a:r>
              <a:r>
                <a:rPr lang="en-US" sz="1600" dirty="0" smtClean="0"/>
                <a:t>to </a:t>
              </a:r>
              <a:r>
                <a:rPr lang="en-US" sz="1600" dirty="0"/>
                <a:t>reduce atmospheric pollution and </a:t>
              </a:r>
              <a:r>
                <a:rPr lang="en-US" sz="1600" dirty="0" smtClean="0"/>
                <a:t>effects </a:t>
              </a:r>
              <a:r>
                <a:rPr lang="en-US" sz="1600" dirty="0"/>
                <a:t>on citizens and the </a:t>
              </a:r>
              <a:r>
                <a:rPr lang="en-US" sz="1600" dirty="0" smtClean="0"/>
                <a:t>environment</a:t>
              </a:r>
            </a:p>
          </p:txBody>
        </p:sp>
        <p:pic>
          <p:nvPicPr>
            <p:cNvPr id="23" name="Imagen 51"/>
            <p:cNvPicPr>
              <a:picLocks noChangeAspect="1"/>
            </p:cNvPicPr>
            <p:nvPr/>
          </p:nvPicPr>
          <p:blipFill rotWithShape="1">
            <a:blip r:embed="rId7"/>
            <a:srcRect l="13556" r="22222"/>
            <a:stretch/>
          </p:blipFill>
          <p:spPr>
            <a:xfrm>
              <a:off x="3574522" y="3752237"/>
              <a:ext cx="2433279" cy="1388047"/>
            </a:xfrm>
            <a:prstGeom prst="rect">
              <a:avLst/>
            </a:prstGeom>
          </p:spPr>
        </p:pic>
        <p:sp>
          <p:nvSpPr>
            <p:cNvPr id="25" name="Down Arrow 24"/>
            <p:cNvSpPr/>
            <p:nvPr/>
          </p:nvSpPr>
          <p:spPr>
            <a:xfrm>
              <a:off x="4611141" y="1735998"/>
              <a:ext cx="360040" cy="258415"/>
            </a:xfrm>
            <a:prstGeom prst="downArrow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72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Success</a:t>
            </a:r>
            <a:r>
              <a:rPr lang="es-ES" dirty="0" smtClean="0"/>
              <a:t> </a:t>
            </a:r>
            <a:r>
              <a:rPr lang="es-ES" dirty="0" err="1" smtClean="0"/>
              <a:t>story</a:t>
            </a:r>
            <a:r>
              <a:rPr lang="es-ES" dirty="0" smtClean="0"/>
              <a:t> – </a:t>
            </a:r>
            <a:r>
              <a:rPr lang="es-ES" dirty="0" err="1" smtClean="0"/>
              <a:t>dust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endParaRPr lang="es-ES" dirty="0"/>
          </a:p>
        </p:txBody>
      </p:sp>
      <p:sp>
        <p:nvSpPr>
          <p:cNvPr id="38" name="5 Rectángulo"/>
          <p:cNvSpPr/>
          <p:nvPr/>
        </p:nvSpPr>
        <p:spPr>
          <a:xfrm>
            <a:off x="539551" y="1493738"/>
            <a:ext cx="460851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 Operational dust daily forecast at 72 hours (daily updated)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i="1" dirty="0" smtClean="0">
                <a:latin typeface="+mn-lt"/>
                <a:hlinkClick r:id="rId3"/>
              </a:rPr>
              <a:t>www.bsc.es/ess/bsc-dust-daily-forecast</a:t>
            </a:r>
            <a:endParaRPr lang="en-US" sz="1600" i="1" dirty="0" smtClean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 Various variables (dust optical depth, dust surface </a:t>
            </a:r>
            <a:r>
              <a:rPr lang="en-US" sz="1600" dirty="0" smtClean="0">
                <a:latin typeface="+mn-lt"/>
              </a:rPr>
              <a:t>concentration, dust dry and wet deposition…)</a:t>
            </a:r>
            <a:endParaRPr lang="en-US" sz="1600" dirty="0" smtClean="0">
              <a:latin typeface="+mn-lt"/>
            </a:endParaRPr>
          </a:p>
        </p:txBody>
      </p:sp>
      <p:sp>
        <p:nvSpPr>
          <p:cNvPr id="43" name="5 Rectángulo"/>
          <p:cNvSpPr/>
          <p:nvPr/>
        </p:nvSpPr>
        <p:spPr>
          <a:xfrm>
            <a:off x="395536" y="989682"/>
            <a:ext cx="4665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latin typeface="+mn-lt"/>
              </a:rPr>
              <a:t>BSC dust daily forecast</a:t>
            </a:r>
            <a:endParaRPr lang="es-ES" sz="200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9552" y="3603456"/>
            <a:ext cx="4608512" cy="3147654"/>
            <a:chOff x="539552" y="3603456"/>
            <a:chExt cx="4608512" cy="3147654"/>
          </a:xfrm>
        </p:grpSpPr>
        <p:sp>
          <p:nvSpPr>
            <p:cNvPr id="13" name="Shape 149"/>
            <p:cNvSpPr/>
            <p:nvPr/>
          </p:nvSpPr>
          <p:spPr>
            <a:xfrm>
              <a:off x="539552" y="4021807"/>
              <a:ext cx="4608512" cy="222445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285750" lvl="0" indent="-285750">
                <a:buFont typeface="Wingdings" panose="05000000000000000000" pitchFamily="2" charset="2"/>
                <a:buChar char="ü"/>
              </a:pPr>
              <a:r>
                <a:rPr lang="en-US" sz="1600" b="1" dirty="0" smtClean="0">
                  <a:latin typeface="+mn-lt"/>
                </a:rPr>
                <a:t>Sand </a:t>
              </a:r>
              <a:r>
                <a:rPr lang="en-US" sz="1600" b="1" dirty="0">
                  <a:latin typeface="+mn-lt"/>
                </a:rPr>
                <a:t>and Dust Storm Warning Advisory </a:t>
              </a:r>
              <a:r>
                <a:rPr lang="en-US" sz="1600" b="1" dirty="0" smtClean="0">
                  <a:latin typeface="+mn-lt"/>
                </a:rPr>
                <a:t>and </a:t>
              </a:r>
              <a:r>
                <a:rPr lang="en-US" sz="1600" b="1" dirty="0">
                  <a:latin typeface="+mn-lt"/>
                </a:rPr>
                <a:t>Assessment System Regional Center for North Africa, Middle East and Europe </a:t>
              </a:r>
              <a:r>
                <a:rPr lang="en-US" sz="1600" dirty="0">
                  <a:latin typeface="+mn-lt"/>
                </a:rPr>
                <a:t>(SDS-WAS </a:t>
              </a:r>
              <a:r>
                <a:rPr lang="en-US" sz="1600" dirty="0" smtClean="0">
                  <a:latin typeface="+mn-lt"/>
                </a:rPr>
                <a:t>RC) </a:t>
              </a:r>
              <a:r>
                <a:rPr lang="en-US" sz="1600" dirty="0" smtClean="0">
                  <a:latin typeface="+mn-lt"/>
                  <a:hlinkClick r:id="rId4"/>
                </a:rPr>
                <a:t>http</a:t>
              </a:r>
              <a:r>
                <a:rPr lang="en-US" sz="1600" dirty="0">
                  <a:latin typeface="+mn-lt"/>
                  <a:hlinkClick r:id="rId4"/>
                </a:rPr>
                <a:t>://sds-</a:t>
              </a:r>
              <a:r>
                <a:rPr lang="en-US" sz="1600" dirty="0" smtClean="0">
                  <a:latin typeface="+mn-lt"/>
                  <a:hlinkClick r:id="rId4"/>
                </a:rPr>
                <a:t>was.aemet.es</a:t>
              </a:r>
              <a:endParaRPr lang="en-US" sz="1600" dirty="0" smtClean="0">
                <a:latin typeface="+mn-lt"/>
              </a:endParaRPr>
            </a:p>
            <a:p>
              <a:pPr lvl="0"/>
              <a:r>
                <a:rPr lang="en-US" sz="1600" dirty="0" smtClean="0">
                  <a:latin typeface="+mn-lt"/>
                </a:rPr>
                <a:t>	</a:t>
              </a:r>
              <a:endParaRPr lang="en-US" sz="1600" dirty="0">
                <a:latin typeface="+mn-lt"/>
              </a:endParaRPr>
            </a:p>
            <a:p>
              <a:pPr marL="285750" lvl="0" indent="-285750">
                <a:buFont typeface="Wingdings" panose="05000000000000000000" pitchFamily="2" charset="2"/>
                <a:buChar char="ü"/>
              </a:pPr>
              <a:r>
                <a:rPr lang="en-US" sz="1600" b="1" dirty="0">
                  <a:latin typeface="+mn-lt"/>
                </a:rPr>
                <a:t>Barcelona Dust Forecast </a:t>
              </a:r>
              <a:r>
                <a:rPr lang="en-US" sz="1600" b="1" dirty="0" smtClean="0">
                  <a:latin typeface="+mn-lt"/>
                </a:rPr>
                <a:t>Center </a:t>
              </a:r>
              <a:r>
                <a:rPr lang="en-US" sz="1600" dirty="0" smtClean="0">
                  <a:latin typeface="+mn-lt"/>
                </a:rPr>
                <a:t>(BSFC): First </a:t>
              </a:r>
              <a:r>
                <a:rPr lang="en-US" sz="1600" dirty="0">
                  <a:latin typeface="+mn-lt"/>
                </a:rPr>
                <a:t>specialized WMO Center for mineral dust </a:t>
              </a:r>
              <a:r>
                <a:rPr lang="en-US" sz="1600" dirty="0" smtClean="0">
                  <a:latin typeface="+mn-lt"/>
                </a:rPr>
                <a:t>prediction </a:t>
              </a:r>
              <a:r>
                <a:rPr lang="en-US" sz="1600" dirty="0" smtClean="0">
                  <a:latin typeface="+mn-lt"/>
                  <a:hlinkClick r:id="rId5"/>
                </a:rPr>
                <a:t>http</a:t>
              </a:r>
              <a:r>
                <a:rPr lang="en-US" sz="1600" dirty="0">
                  <a:latin typeface="+mn-lt"/>
                  <a:hlinkClick r:id="rId5"/>
                </a:rPr>
                <a:t>://</a:t>
              </a:r>
              <a:r>
                <a:rPr lang="en-US" sz="1600" dirty="0" smtClean="0">
                  <a:latin typeface="+mn-lt"/>
                  <a:hlinkClick r:id="rId5"/>
                </a:rPr>
                <a:t>dust.aemet.es</a:t>
              </a:r>
              <a:endParaRPr lang="en-US" sz="1600" dirty="0">
                <a:latin typeface="+mn-lt"/>
              </a:endParaRPr>
            </a:p>
          </p:txBody>
        </p:sp>
        <p:pic>
          <p:nvPicPr>
            <p:cNvPr id="14" name="Shape 155"/>
            <p:cNvPicPr preferRelativeResize="0"/>
            <p:nvPr/>
          </p:nvPicPr>
          <p:blipFill rotWithShape="1">
            <a:blip r:embed="rId6">
              <a:alphaModFix/>
            </a:blip>
            <a:srcRect l="71778"/>
            <a:stretch/>
          </p:blipFill>
          <p:spPr>
            <a:xfrm>
              <a:off x="2373594" y="6342723"/>
              <a:ext cx="752559" cy="408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247" y="6174258"/>
              <a:ext cx="1717244" cy="576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829409" y="3603456"/>
              <a:ext cx="2044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5050"/>
                  </a:solidFill>
                  <a:latin typeface="+mn-lt"/>
                </a:rPr>
                <a:t>WMO Dust Centers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75184"/>
            <a:ext cx="7304379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89737"/>
            <a:ext cx="730437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1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Success</a:t>
            </a:r>
            <a:r>
              <a:rPr lang="es-ES" dirty="0" smtClean="0"/>
              <a:t> </a:t>
            </a:r>
            <a:r>
              <a:rPr lang="es-ES" dirty="0" err="1" smtClean="0"/>
              <a:t>story</a:t>
            </a:r>
            <a:r>
              <a:rPr lang="es-ES" dirty="0" smtClean="0"/>
              <a:t> – </a:t>
            </a:r>
            <a:r>
              <a:rPr lang="es-ES" dirty="0" err="1" smtClean="0"/>
              <a:t>dust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endParaRPr lang="es-ES" dirty="0"/>
          </a:p>
        </p:txBody>
      </p:sp>
      <p:sp>
        <p:nvSpPr>
          <p:cNvPr id="20" name="TextBox 19"/>
          <p:cNvSpPr txBox="1"/>
          <p:nvPr/>
        </p:nvSpPr>
        <p:spPr>
          <a:xfrm>
            <a:off x="3670542" y="1205706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Applications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9512" y="1733051"/>
            <a:ext cx="3495040" cy="4513215"/>
            <a:chOff x="179512" y="1733051"/>
            <a:chExt cx="3495040" cy="4513215"/>
          </a:xfrm>
        </p:grpSpPr>
        <p:sp>
          <p:nvSpPr>
            <p:cNvPr id="21" name="TextBox 20"/>
            <p:cNvSpPr txBox="1"/>
            <p:nvPr/>
          </p:nvSpPr>
          <p:spPr>
            <a:xfrm>
              <a:off x="179512" y="5169048"/>
              <a:ext cx="3001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Health: </a:t>
              </a:r>
            </a:p>
            <a:p>
              <a:pPr algn="ctr"/>
              <a:r>
                <a:rPr lang="en-US" sz="1600" dirty="0"/>
                <a:t>Early-warning system for people with respiratory disorders</a:t>
              </a:r>
            </a:p>
          </p:txBody>
        </p:sp>
        <p:sp>
          <p:nvSpPr>
            <p:cNvPr id="19" name="Down Arrow 18"/>
            <p:cNvSpPr/>
            <p:nvPr/>
          </p:nvSpPr>
          <p:spPr>
            <a:xfrm rot="2698173">
              <a:off x="3314512" y="1733051"/>
              <a:ext cx="360040" cy="258415"/>
            </a:xfrm>
            <a:prstGeom prst="downArrow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80" y="3522890"/>
              <a:ext cx="2377440" cy="156823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196351" y="4730088"/>
            <a:ext cx="2880320" cy="2172961"/>
            <a:chOff x="3196351" y="4730088"/>
            <a:chExt cx="2880320" cy="2172961"/>
          </a:xfrm>
        </p:grpSpPr>
        <p:sp>
          <p:nvSpPr>
            <p:cNvPr id="26" name="TextBox 25"/>
            <p:cNvSpPr txBox="1"/>
            <p:nvPr/>
          </p:nvSpPr>
          <p:spPr>
            <a:xfrm>
              <a:off x="3196351" y="6318274"/>
              <a:ext cx="2880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Agriculture: </a:t>
              </a:r>
            </a:p>
            <a:p>
              <a:pPr algn="ctr"/>
              <a:r>
                <a:rPr lang="en-US" sz="1600" dirty="0" smtClean="0"/>
                <a:t>Crop damage</a:t>
              </a:r>
              <a:endParaRPr lang="en-US" sz="16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19" b="29122"/>
            <a:stretch/>
          </p:blipFill>
          <p:spPr>
            <a:xfrm>
              <a:off x="3436299" y="4730088"/>
              <a:ext cx="2415417" cy="157139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506659" y="1681889"/>
            <a:ext cx="3473393" cy="5056819"/>
            <a:chOff x="5506659" y="1681889"/>
            <a:chExt cx="3473393" cy="5056819"/>
          </a:xfrm>
        </p:grpSpPr>
        <p:grpSp>
          <p:nvGrpSpPr>
            <p:cNvPr id="15" name="Group 14"/>
            <p:cNvGrpSpPr/>
            <p:nvPr/>
          </p:nvGrpSpPr>
          <p:grpSpPr>
            <a:xfrm>
              <a:off x="5506659" y="1681889"/>
              <a:ext cx="3457829" cy="5056819"/>
              <a:chOff x="5506659" y="1681889"/>
              <a:chExt cx="3457829" cy="5056819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6156176" y="5169048"/>
                <a:ext cx="280831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Transportation: </a:t>
                </a:r>
              </a:p>
              <a:p>
                <a:pPr algn="ctr"/>
                <a:r>
                  <a:rPr lang="en-US" sz="1600" dirty="0"/>
                  <a:t>V</a:t>
                </a:r>
                <a:r>
                  <a:rPr lang="en-US" sz="1600" dirty="0" smtClean="0"/>
                  <a:t>isibility </a:t>
                </a:r>
                <a:r>
                  <a:rPr lang="en-US" sz="1600" dirty="0"/>
                  <a:t>assessments for airlines and flight </a:t>
                </a:r>
                <a:r>
                  <a:rPr lang="en-US" sz="1600" dirty="0" smtClean="0"/>
                  <a:t>managements (air)</a:t>
                </a:r>
                <a:endParaRPr lang="en-US" sz="1600" dirty="0"/>
              </a:p>
              <a:p>
                <a:pPr algn="ctr"/>
                <a:r>
                  <a:rPr lang="en-US" sz="1600" dirty="0"/>
                  <a:t>T</a:t>
                </a:r>
                <a:r>
                  <a:rPr lang="en-US" sz="1600" dirty="0" smtClean="0"/>
                  <a:t>ransportation impacts (ground)</a:t>
                </a:r>
                <a:endParaRPr lang="en-US" sz="1600" dirty="0"/>
              </a:p>
            </p:txBody>
          </p:sp>
          <p:sp>
            <p:nvSpPr>
              <p:cNvPr id="12" name="Down Arrow 11"/>
              <p:cNvSpPr/>
              <p:nvPr/>
            </p:nvSpPr>
            <p:spPr>
              <a:xfrm rot="18781215">
                <a:off x="5455847" y="1732701"/>
                <a:ext cx="360040" cy="258415"/>
              </a:xfrm>
              <a:prstGeom prst="downArrow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36" t="37586" r="19925" b="31207"/>
            <a:stretch/>
          </p:blipFill>
          <p:spPr bwMode="auto">
            <a:xfrm>
              <a:off x="6546194" y="2387530"/>
              <a:ext cx="2433858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8" t="37586" r="52376" b="31207"/>
            <a:stretch/>
          </p:blipFill>
          <p:spPr bwMode="auto">
            <a:xfrm>
              <a:off x="6300192" y="3487679"/>
              <a:ext cx="2281459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3203848" y="1735998"/>
            <a:ext cx="2880320" cy="2854084"/>
            <a:chOff x="3203848" y="1735998"/>
            <a:chExt cx="2880320" cy="2854084"/>
          </a:xfrm>
        </p:grpSpPr>
        <p:grpSp>
          <p:nvGrpSpPr>
            <p:cNvPr id="13" name="Group 12"/>
            <p:cNvGrpSpPr/>
            <p:nvPr/>
          </p:nvGrpSpPr>
          <p:grpSpPr>
            <a:xfrm>
              <a:off x="3203848" y="2237026"/>
              <a:ext cx="2880320" cy="2353056"/>
              <a:chOff x="3203848" y="2237026"/>
              <a:chExt cx="2880320" cy="235305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3203848" y="3759085"/>
                <a:ext cx="28803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Solar energy: </a:t>
                </a:r>
              </a:p>
              <a:p>
                <a:pPr algn="ctr"/>
                <a:r>
                  <a:rPr lang="en-US" sz="1600" dirty="0"/>
                  <a:t>Power forecasting, mid-term maintenance planning</a:t>
                </a: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7162" r="7204"/>
              <a:stretch/>
            </p:blipFill>
            <p:spPr>
              <a:xfrm>
                <a:off x="3455288" y="2237026"/>
                <a:ext cx="2377440" cy="1413471"/>
              </a:xfrm>
              <a:prstGeom prst="rect">
                <a:avLst/>
              </a:prstGeom>
            </p:spPr>
          </p:pic>
        </p:grpSp>
        <p:sp>
          <p:nvSpPr>
            <p:cNvPr id="34" name="Down Arrow 33"/>
            <p:cNvSpPr/>
            <p:nvPr/>
          </p:nvSpPr>
          <p:spPr>
            <a:xfrm>
              <a:off x="4427984" y="1735998"/>
              <a:ext cx="360040" cy="258415"/>
            </a:xfrm>
            <a:prstGeom prst="downArrow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75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Conclusions</a:t>
            </a:r>
            <a:endParaRPr lang="es-ES" dirty="0"/>
          </a:p>
        </p:txBody>
      </p:sp>
      <p:sp>
        <p:nvSpPr>
          <p:cNvPr id="8" name="5 Rectángulo"/>
          <p:cNvSpPr/>
          <p:nvPr/>
        </p:nvSpPr>
        <p:spPr>
          <a:xfrm>
            <a:off x="435806" y="1349722"/>
            <a:ext cx="8312907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1: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user needs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through participatory approaches involving interdisciplinary groups that will guide research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5 Rectángulo"/>
          <p:cNvSpPr/>
          <p:nvPr/>
        </p:nvSpPr>
        <p:spPr>
          <a:xfrm>
            <a:off x="431161" y="2525773"/>
            <a:ext cx="8312907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2: Co-development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of services ensuring that the research is user-driven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5 Rectángulo"/>
          <p:cNvSpPr/>
          <p:nvPr/>
        </p:nvSpPr>
        <p:spPr>
          <a:xfrm>
            <a:off x="431161" y="3437954"/>
            <a:ext cx="8312907" cy="132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 3: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Include various iterations with users to incorporate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user’s feedback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ensure that the final services are understandable, useful and usable. This allows making services operational and therefore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in the long range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5" b="63029"/>
          <a:stretch/>
        </p:blipFill>
        <p:spPr>
          <a:xfrm>
            <a:off x="-66992" y="5094138"/>
            <a:ext cx="9329341" cy="1983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4518074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95067"/>
            <a:ext cx="1548212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opernicus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61" y="5116526"/>
            <a:ext cx="1316735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323528" y="477547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RESILIENCE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82563" y="6174258"/>
            <a:ext cx="8778557" cy="59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3068" tIns="71534" rIns="143068" bIns="71534"/>
          <a:lstStyle>
            <a:lvl1pPr defTabSz="3432175"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3432175"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3432175"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3432175"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3432175"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343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343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343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343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200" i="1" dirty="0">
                <a:solidFill>
                  <a:schemeClr val="accent1"/>
                </a:solidFill>
                <a:latin typeface="Calibri" pitchFamily="34" charset="0"/>
              </a:rPr>
              <a:t>The research leading to these results has received funding from </a:t>
            </a:r>
            <a:r>
              <a:rPr lang="en-US" altLang="en-US" sz="1200" i="1" dirty="0" smtClean="0">
                <a:solidFill>
                  <a:schemeClr val="accent1"/>
                </a:solidFill>
                <a:latin typeface="Calibri" pitchFamily="34" charset="0"/>
              </a:rPr>
              <a:t>the </a:t>
            </a:r>
            <a:r>
              <a:rPr lang="en-US" altLang="en-US" sz="1200" i="1" dirty="0" err="1">
                <a:solidFill>
                  <a:schemeClr val="accent1"/>
                </a:solidFill>
                <a:latin typeface="Calibri" pitchFamily="34" charset="0"/>
              </a:rPr>
              <a:t>Ministerio</a:t>
            </a:r>
            <a:r>
              <a:rPr lang="en-US" altLang="en-US" sz="1200" i="1" dirty="0">
                <a:solidFill>
                  <a:schemeClr val="accent1"/>
                </a:solidFill>
                <a:latin typeface="Calibri" pitchFamily="34" charset="0"/>
              </a:rPr>
              <a:t> de </a:t>
            </a:r>
            <a:r>
              <a:rPr lang="en-US" altLang="en-US" sz="1200" i="1" dirty="0" err="1">
                <a:solidFill>
                  <a:schemeClr val="accent1"/>
                </a:solidFill>
                <a:latin typeface="Calibri" pitchFamily="34" charset="0"/>
              </a:rPr>
              <a:t>Economía</a:t>
            </a:r>
            <a:r>
              <a:rPr lang="en-US" altLang="en-US" sz="1200" i="1" dirty="0">
                <a:solidFill>
                  <a:schemeClr val="accent1"/>
                </a:solidFill>
                <a:latin typeface="Calibri" pitchFamily="34" charset="0"/>
              </a:rPr>
              <a:t> y </a:t>
            </a:r>
            <a:r>
              <a:rPr lang="en-US" altLang="en-US" sz="1200" i="1" dirty="0" err="1">
                <a:solidFill>
                  <a:schemeClr val="accent1"/>
                </a:solidFill>
                <a:latin typeface="Calibri" pitchFamily="34" charset="0"/>
              </a:rPr>
              <a:t>Competitividad</a:t>
            </a:r>
            <a:r>
              <a:rPr lang="en-US" altLang="en-US" sz="1200" i="1" dirty="0">
                <a:solidFill>
                  <a:schemeClr val="accent1"/>
                </a:solidFill>
                <a:latin typeface="Calibri" pitchFamily="34" charset="0"/>
              </a:rPr>
              <a:t> (MINECO) under project </a:t>
            </a:r>
            <a:r>
              <a:rPr lang="en-US" altLang="en-US" sz="1200" i="1" dirty="0" smtClean="0">
                <a:solidFill>
                  <a:schemeClr val="accent1"/>
                </a:solidFill>
                <a:latin typeface="Calibri" pitchFamily="34" charset="0"/>
              </a:rPr>
              <a:t>CGL2013-41055-R, the Catalan Government and the European Commission under a RIS3CAT project and  a contract for the Copernicus Climate Change Service implemented by ECMWF on behalf of the European Commission</a:t>
            </a:r>
            <a:endParaRPr lang="en-US" altLang="en-US" sz="1200" i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6" name="19 CuadroTexto"/>
          <p:cNvSpPr txBox="1"/>
          <p:nvPr/>
        </p:nvSpPr>
        <p:spPr>
          <a:xfrm>
            <a:off x="2195736" y="476972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CLIM4ENERGY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249347"/>
            <a:ext cx="142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3" descr="C:\Users\ijimenez\Desktop\flag_yellow_hig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078" y="5295067"/>
            <a:ext cx="54875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561" y="4616355"/>
            <a:ext cx="24003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19 CuadroTexto"/>
          <p:cNvSpPr txBox="1"/>
          <p:nvPr/>
        </p:nvSpPr>
        <p:spPr>
          <a:xfrm>
            <a:off x="6876256" y="4782356"/>
            <a:ext cx="191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WMO SDS-WAS</a:t>
            </a:r>
          </a:p>
        </p:txBody>
      </p:sp>
      <p:pic>
        <p:nvPicPr>
          <p:cNvPr id="25" name="Shape 155"/>
          <p:cNvPicPr preferRelativeResize="0"/>
          <p:nvPr/>
        </p:nvPicPr>
        <p:blipFill rotWithShape="1">
          <a:blip r:embed="rId7">
            <a:alphaModFix/>
          </a:blip>
          <a:srcRect l="71778"/>
          <a:stretch/>
        </p:blipFill>
        <p:spPr>
          <a:xfrm>
            <a:off x="6771769" y="5315012"/>
            <a:ext cx="752559" cy="40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249347"/>
            <a:ext cx="13610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Shape 2"/>
          <p:cNvSpPr txBox="1">
            <a:spLocks noChangeArrowheads="1"/>
          </p:cNvSpPr>
          <p:nvPr/>
        </p:nvSpPr>
        <p:spPr bwMode="auto">
          <a:xfrm>
            <a:off x="1350963" y="3112790"/>
            <a:ext cx="64801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FFFF"/>
                </a:solidFill>
              </a:rPr>
              <a:t>For further information please contact</a:t>
            </a:r>
            <a:endParaRPr lang="en-US" altLang="en-US">
              <a:latin typeface="Calibri" pitchFamily="34" charset="0"/>
            </a:endParaRPr>
          </a:p>
          <a:p>
            <a:pPr algn="ctr" eaLnBrk="1" hangingPunct="1"/>
            <a:r>
              <a:rPr lang="en-US" altLang="en-US" sz="2000" smtClean="0">
                <a:solidFill>
                  <a:srgbClr val="FFFFFF"/>
                </a:solidFill>
              </a:rPr>
              <a:t>marta.terrado@bsc.es</a:t>
            </a:r>
          </a:p>
          <a:p>
            <a:pPr algn="ctr"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" name="TextShape 1"/>
          <p:cNvSpPr txBox="1">
            <a:spLocks noChangeArrowheads="1"/>
          </p:cNvSpPr>
          <p:nvPr/>
        </p:nvSpPr>
        <p:spPr bwMode="auto">
          <a:xfrm>
            <a:off x="1371600" y="2069802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000" dirty="0">
                <a:solidFill>
                  <a:srgbClr val="FFFFFF"/>
                </a:solidFill>
              </a:rPr>
              <a:t>Thank you!</a:t>
            </a:r>
            <a:endParaRPr lang="en-US" alt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5" r="25876" b="30065"/>
          <a:stretch/>
        </p:blipFill>
        <p:spPr>
          <a:xfrm>
            <a:off x="-1" y="773659"/>
            <a:ext cx="9144001" cy="624626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Temporal </a:t>
            </a:r>
            <a:r>
              <a:rPr lang="es-ES" dirty="0" err="1" smtClean="0"/>
              <a:t>scales</a:t>
            </a:r>
            <a:endParaRPr lang="es-ES" dirty="0"/>
          </a:p>
        </p:txBody>
      </p:sp>
      <p:cxnSp>
        <p:nvCxnSpPr>
          <p:cNvPr id="5" name="23 Conector recto"/>
          <p:cNvCxnSpPr/>
          <p:nvPr/>
        </p:nvCxnSpPr>
        <p:spPr>
          <a:xfrm flipH="1" flipV="1">
            <a:off x="2112963" y="1277714"/>
            <a:ext cx="10765" cy="3960440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3 Conector recto"/>
          <p:cNvCxnSpPr/>
          <p:nvPr/>
        </p:nvCxnSpPr>
        <p:spPr>
          <a:xfrm>
            <a:off x="241300" y="5239220"/>
            <a:ext cx="8683625" cy="0"/>
          </a:xfrm>
          <a:prstGeom prst="line">
            <a:avLst/>
          </a:prstGeom>
          <a:ln w="762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4 CuadroTexto"/>
          <p:cNvSpPr txBox="1">
            <a:spLocks noChangeArrowheads="1"/>
          </p:cNvSpPr>
          <p:nvPr/>
        </p:nvSpPr>
        <p:spPr bwMode="auto">
          <a:xfrm rot="19800000">
            <a:off x="1860550" y="4648670"/>
            <a:ext cx="93662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b="1">
                <a:solidFill>
                  <a:schemeClr val="accent1"/>
                </a:solidFill>
                <a:latin typeface="+mj-lt"/>
              </a:rPr>
              <a:t>Today</a:t>
            </a: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 rot="19800000">
            <a:off x="2511425" y="4648670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Hours</a:t>
            </a:r>
          </a:p>
        </p:txBody>
      </p:sp>
      <p:sp>
        <p:nvSpPr>
          <p:cNvPr id="9" name="6 CuadroTexto"/>
          <p:cNvSpPr txBox="1">
            <a:spLocks noChangeArrowheads="1"/>
          </p:cNvSpPr>
          <p:nvPr/>
        </p:nvSpPr>
        <p:spPr bwMode="auto">
          <a:xfrm rot="19800000">
            <a:off x="3019425" y="4648670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Days</a:t>
            </a:r>
          </a:p>
        </p:txBody>
      </p:sp>
      <p:sp>
        <p:nvSpPr>
          <p:cNvPr id="10" name="7 CuadroTexto"/>
          <p:cNvSpPr txBox="1">
            <a:spLocks noChangeArrowheads="1"/>
          </p:cNvSpPr>
          <p:nvPr/>
        </p:nvSpPr>
        <p:spPr bwMode="auto">
          <a:xfrm rot="19800000">
            <a:off x="3995738" y="4648670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Weeks</a:t>
            </a:r>
          </a:p>
        </p:txBody>
      </p:sp>
      <p:sp>
        <p:nvSpPr>
          <p:cNvPr id="11" name="8 CuadroTexto"/>
          <p:cNvSpPr txBox="1">
            <a:spLocks noChangeArrowheads="1"/>
          </p:cNvSpPr>
          <p:nvPr/>
        </p:nvSpPr>
        <p:spPr bwMode="auto">
          <a:xfrm rot="19800000">
            <a:off x="4589463" y="4648670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Months</a:t>
            </a:r>
          </a:p>
        </p:txBody>
      </p:sp>
      <p:sp>
        <p:nvSpPr>
          <p:cNvPr id="12" name="9 CuadroTexto"/>
          <p:cNvSpPr txBox="1">
            <a:spLocks noChangeArrowheads="1"/>
          </p:cNvSpPr>
          <p:nvPr/>
        </p:nvSpPr>
        <p:spPr bwMode="auto">
          <a:xfrm rot="19800000">
            <a:off x="5106988" y="4591520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Seasons</a:t>
            </a:r>
          </a:p>
        </p:txBody>
      </p:sp>
      <p:sp>
        <p:nvSpPr>
          <p:cNvPr id="13" name="10 CuadroTexto"/>
          <p:cNvSpPr txBox="1">
            <a:spLocks noChangeArrowheads="1"/>
          </p:cNvSpPr>
          <p:nvPr/>
        </p:nvSpPr>
        <p:spPr bwMode="auto">
          <a:xfrm rot="19800000">
            <a:off x="5683250" y="4591520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Years</a:t>
            </a:r>
          </a:p>
        </p:txBody>
      </p:sp>
      <p:sp>
        <p:nvSpPr>
          <p:cNvPr id="14" name="11 CuadroTexto"/>
          <p:cNvSpPr txBox="1">
            <a:spLocks noChangeArrowheads="1"/>
          </p:cNvSpPr>
          <p:nvPr/>
        </p:nvSpPr>
        <p:spPr bwMode="auto">
          <a:xfrm rot="19800000">
            <a:off x="6245225" y="4591520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Decades</a:t>
            </a:r>
          </a:p>
        </p:txBody>
      </p:sp>
      <p:sp>
        <p:nvSpPr>
          <p:cNvPr id="15" name="12 CuadroTexto"/>
          <p:cNvSpPr txBox="1">
            <a:spLocks noChangeArrowheads="1"/>
          </p:cNvSpPr>
          <p:nvPr/>
        </p:nvSpPr>
        <p:spPr bwMode="auto">
          <a:xfrm rot="19800000">
            <a:off x="250825" y="4543895"/>
            <a:ext cx="1357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Past</a:t>
            </a:r>
          </a:p>
        </p:txBody>
      </p:sp>
      <p:sp>
        <p:nvSpPr>
          <p:cNvPr id="16" name="13 CuadroTexto"/>
          <p:cNvSpPr txBox="1">
            <a:spLocks noChangeArrowheads="1"/>
          </p:cNvSpPr>
          <p:nvPr/>
        </p:nvSpPr>
        <p:spPr bwMode="auto">
          <a:xfrm rot="19800000">
            <a:off x="7743825" y="4591520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latin typeface="+mj-lt"/>
              </a:rPr>
              <a:t>Century</a:t>
            </a:r>
          </a:p>
        </p:txBody>
      </p:sp>
      <p:sp>
        <p:nvSpPr>
          <p:cNvPr id="17" name="14 Rectángulo"/>
          <p:cNvSpPr/>
          <p:nvPr/>
        </p:nvSpPr>
        <p:spPr>
          <a:xfrm>
            <a:off x="2184400" y="5455120"/>
            <a:ext cx="1584325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smtClean="0">
                <a:solidFill>
                  <a:schemeClr val="accent1"/>
                </a:solidFill>
                <a:latin typeface="+mj-lt"/>
              </a:rPr>
              <a:t>FORECAST</a:t>
            </a:r>
            <a:endParaRPr lang="es-ES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15 Rectángulo"/>
          <p:cNvSpPr/>
          <p:nvPr/>
        </p:nvSpPr>
        <p:spPr>
          <a:xfrm>
            <a:off x="3841750" y="5455120"/>
            <a:ext cx="3167063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PREDICTION</a:t>
            </a:r>
          </a:p>
        </p:txBody>
      </p:sp>
      <p:sp>
        <p:nvSpPr>
          <p:cNvPr id="19" name="16 Rectángulo"/>
          <p:cNvSpPr/>
          <p:nvPr/>
        </p:nvSpPr>
        <p:spPr>
          <a:xfrm>
            <a:off x="7081838" y="5455120"/>
            <a:ext cx="1727200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PROJECTION</a:t>
            </a:r>
          </a:p>
        </p:txBody>
      </p:sp>
      <p:sp>
        <p:nvSpPr>
          <p:cNvPr id="20" name="17 Rectángulo"/>
          <p:cNvSpPr/>
          <p:nvPr/>
        </p:nvSpPr>
        <p:spPr>
          <a:xfrm>
            <a:off x="241300" y="5455120"/>
            <a:ext cx="1871663" cy="719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smtClean="0">
                <a:solidFill>
                  <a:schemeClr val="accent1"/>
                </a:solidFill>
                <a:latin typeface="+mj-lt"/>
              </a:rPr>
              <a:t>DIAGNOSTIC</a:t>
            </a:r>
            <a:endParaRPr lang="es-ES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18 Rectángulo"/>
          <p:cNvSpPr/>
          <p:nvPr/>
        </p:nvSpPr>
        <p:spPr>
          <a:xfrm>
            <a:off x="241300" y="1565746"/>
            <a:ext cx="3459163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latin typeface="+mj-lt"/>
              </a:rPr>
              <a:t>Mineral </a:t>
            </a:r>
            <a:r>
              <a:rPr lang="es-ES" dirty="0" err="1">
                <a:latin typeface="+mj-lt"/>
              </a:rPr>
              <a:t>Dust</a:t>
            </a:r>
            <a:endParaRPr lang="es-ES" dirty="0">
              <a:latin typeface="+mj-lt"/>
            </a:endParaRPr>
          </a:p>
        </p:txBody>
      </p:sp>
      <p:sp>
        <p:nvSpPr>
          <p:cNvPr id="22" name="19 Rectángulo"/>
          <p:cNvSpPr/>
          <p:nvPr/>
        </p:nvSpPr>
        <p:spPr>
          <a:xfrm>
            <a:off x="249238" y="2141810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latin typeface="+mj-lt"/>
              </a:rPr>
              <a:t>Air </a:t>
            </a:r>
            <a:r>
              <a:rPr lang="es-ES" dirty="0" err="1">
                <a:latin typeface="+mj-lt"/>
              </a:rPr>
              <a:t>quality</a:t>
            </a:r>
            <a:endParaRPr lang="es-ES" dirty="0">
              <a:latin typeface="+mj-lt"/>
            </a:endParaRPr>
          </a:p>
        </p:txBody>
      </p:sp>
      <p:sp>
        <p:nvSpPr>
          <p:cNvPr id="23" name="20 Rectángulo"/>
          <p:cNvSpPr/>
          <p:nvPr/>
        </p:nvSpPr>
        <p:spPr>
          <a:xfrm>
            <a:off x="249238" y="2718270"/>
            <a:ext cx="3459162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Meteorology</a:t>
            </a:r>
            <a:endParaRPr lang="es-ES" dirty="0">
              <a:latin typeface="+mj-lt"/>
            </a:endParaRPr>
          </a:p>
        </p:txBody>
      </p:sp>
      <p:sp>
        <p:nvSpPr>
          <p:cNvPr id="25" name="22 Rectángulo"/>
          <p:cNvSpPr/>
          <p:nvPr/>
        </p:nvSpPr>
        <p:spPr>
          <a:xfrm>
            <a:off x="6659563" y="3924770"/>
            <a:ext cx="2132012" cy="398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projections</a:t>
            </a:r>
            <a:endParaRPr lang="es-ES" dirty="0">
              <a:latin typeface="+mj-lt"/>
            </a:endParaRPr>
          </a:p>
        </p:txBody>
      </p:sp>
      <p:sp>
        <p:nvSpPr>
          <p:cNvPr id="27" name="21 Rectángulo"/>
          <p:cNvSpPr/>
          <p:nvPr/>
        </p:nvSpPr>
        <p:spPr>
          <a:xfrm>
            <a:off x="3841750" y="3320700"/>
            <a:ext cx="3322538" cy="431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 err="1">
                <a:latin typeface="+mj-lt"/>
              </a:rPr>
              <a:t>Climate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predictions</a:t>
            </a:r>
            <a:endParaRPr lang="es-ES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929" y="1461839"/>
            <a:ext cx="7137375" cy="3920331"/>
            <a:chOff x="170929" y="1461839"/>
            <a:chExt cx="7137375" cy="3920331"/>
          </a:xfrm>
        </p:grpSpPr>
        <p:sp>
          <p:nvSpPr>
            <p:cNvPr id="3" name="Rectangle 2"/>
            <p:cNvSpPr/>
            <p:nvPr/>
          </p:nvSpPr>
          <p:spPr>
            <a:xfrm>
              <a:off x="3708400" y="3257934"/>
              <a:ext cx="3599904" cy="2124236"/>
            </a:xfrm>
            <a:prstGeom prst="rect">
              <a:avLst/>
            </a:prstGeom>
            <a:solidFill>
              <a:srgbClr val="FF5050">
                <a:alpha val="25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0929" y="1461839"/>
              <a:ext cx="3599904" cy="1224532"/>
            </a:xfrm>
            <a:prstGeom prst="rect">
              <a:avLst/>
            </a:prstGeom>
            <a:solidFill>
              <a:srgbClr val="FF5050">
                <a:alpha val="25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62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3- Climate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smtClean="0"/>
              <a:t>insurance</a:t>
            </a:r>
            <a:endParaRPr lang="es-ES" dirty="0"/>
          </a:p>
        </p:txBody>
      </p:sp>
      <p:sp>
        <p:nvSpPr>
          <p:cNvPr id="4" name="5 Rectángulo"/>
          <p:cNvSpPr/>
          <p:nvPr/>
        </p:nvSpPr>
        <p:spPr>
          <a:xfrm>
            <a:off x="4211959" y="2644119"/>
            <a:ext cx="4536753" cy="324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mtClean="0">
                <a:latin typeface="+mn-lt"/>
              </a:rPr>
              <a:t> </a:t>
            </a:r>
            <a:r>
              <a:rPr lang="en-US" b="1" smtClean="0">
                <a:latin typeface="+mn-lt"/>
              </a:rPr>
              <a:t>Brings together </a:t>
            </a:r>
            <a:r>
              <a:rPr lang="en-US" smtClean="0">
                <a:latin typeface="+mn-lt"/>
              </a:rPr>
              <a:t>predictions from different centers that specialize in Atlantic hurricane forecasting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mtClean="0">
                <a:latin typeface="+mn-lt"/>
              </a:rPr>
              <a:t> Developed by a team of scientists, graphic designers and visualisation specialists </a:t>
            </a:r>
            <a:r>
              <a:rPr lang="en-US" b="1" smtClean="0">
                <a:latin typeface="+mn-lt"/>
              </a:rPr>
              <a:t>together with the user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mtClean="0">
                <a:latin typeface="+mn-lt"/>
              </a:rPr>
              <a:t> Specific section for the scientific community &amp; </a:t>
            </a:r>
            <a:r>
              <a:rPr lang="en-US" b="1" smtClean="0">
                <a:latin typeface="+mn-lt"/>
              </a:rPr>
              <a:t>informative section </a:t>
            </a:r>
            <a:r>
              <a:rPr lang="en-US" smtClean="0">
                <a:latin typeface="+mn-lt"/>
              </a:rPr>
              <a:t>for the general public</a:t>
            </a:r>
            <a:endParaRPr lang="es-ES" dirty="0">
              <a:latin typeface="+mn-lt"/>
            </a:endParaRPr>
          </a:p>
        </p:txBody>
      </p:sp>
      <p:sp>
        <p:nvSpPr>
          <p:cNvPr id="5" name="5 Rectángulo"/>
          <p:cNvSpPr/>
          <p:nvPr/>
        </p:nvSpPr>
        <p:spPr>
          <a:xfrm>
            <a:off x="4067944" y="1349722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smtClean="0">
                <a:latin typeface="+mn-lt"/>
              </a:rPr>
              <a:t>On-line visualisation platform of the seasonal hurricane activity for the re/insurance sector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779912" y="6462290"/>
            <a:ext cx="4680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+mn-lt"/>
              </a:rPr>
              <a:t>www.seasonalhurricanepredictions.org  </a:t>
            </a:r>
            <a:endParaRPr lang="es-ES" sz="14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5347"/>
            <a:ext cx="30861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80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3- Climate </a:t>
            </a:r>
            <a:r>
              <a:rPr lang="es-ES" dirty="0" err="1" smtClean="0"/>
              <a:t>service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smtClean="0"/>
              <a:t>insurance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467544" y="4392056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Medium-range climate predictions are </a:t>
            </a:r>
            <a:r>
              <a:rPr lang="en-US" b="1" dirty="0" smtClean="0"/>
              <a:t>useful for the adaptation of the re/insurance sector to climate change. </a:t>
            </a:r>
            <a:r>
              <a:rPr lang="en-US" dirty="0" smtClean="0"/>
              <a:t>Applications: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Catastrophe evaluation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Loss estimation / Price determination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Preparation of the claim team and client warning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1" b="5429"/>
          <a:stretch/>
        </p:blipFill>
        <p:spPr bwMode="auto">
          <a:xfrm>
            <a:off x="473864" y="917674"/>
            <a:ext cx="784255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4 Rectángulo"/>
          <p:cNvSpPr/>
          <p:nvPr/>
        </p:nvSpPr>
        <p:spPr>
          <a:xfrm>
            <a:off x="5004048" y="969937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400" i="1" dirty="0" err="1" smtClean="0">
                <a:solidFill>
                  <a:schemeClr val="accent1"/>
                </a:solidFill>
                <a:latin typeface="+mn-lt"/>
              </a:rPr>
              <a:t>Season</a:t>
            </a:r>
            <a:r>
              <a:rPr lang="es-ES" sz="1400" i="1" dirty="0" smtClean="0">
                <a:solidFill>
                  <a:schemeClr val="accent1"/>
                </a:solidFill>
                <a:latin typeface="+mn-lt"/>
              </a:rPr>
              <a:t> 2017</a:t>
            </a:r>
            <a:endParaRPr lang="es-ES" sz="1400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808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Aim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Earth</a:t>
            </a:r>
            <a:r>
              <a:rPr lang="es-ES" dirty="0" smtClean="0"/>
              <a:t> </a:t>
            </a:r>
            <a:r>
              <a:rPr lang="es-ES" dirty="0" err="1" smtClean="0"/>
              <a:t>Sciences</a:t>
            </a:r>
            <a:r>
              <a:rPr lang="es-ES" dirty="0" smtClean="0"/>
              <a:t> </a:t>
            </a:r>
            <a:r>
              <a:rPr lang="es-ES" dirty="0" err="1" smtClean="0"/>
              <a:t>department</a:t>
            </a:r>
            <a:endParaRPr lang="es-ES" dirty="0"/>
          </a:p>
        </p:txBody>
      </p:sp>
      <p:sp>
        <p:nvSpPr>
          <p:cNvPr id="4" name="Rectángulo 16"/>
          <p:cNvSpPr>
            <a:spLocks noChangeArrowheads="1"/>
          </p:cNvSpPr>
          <p:nvPr/>
        </p:nvSpPr>
        <p:spPr bwMode="auto">
          <a:xfrm>
            <a:off x="468313" y="1378753"/>
            <a:ext cx="798234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just" eaLnBrk="1" hangingPunct="1">
              <a:spcBef>
                <a:spcPts val="0"/>
              </a:spcBef>
            </a:pPr>
            <a:r>
              <a:rPr lang="en-GB" altLang="es-ES" dirty="0" smtClean="0">
                <a:latin typeface="+mn-lt"/>
              </a:rPr>
              <a:t>Demonstrate the ongoing value of climate services and air quality services to the citizens and the economy through:</a:t>
            </a:r>
          </a:p>
          <a:p>
            <a:pPr marL="0" indent="0" algn="just" eaLnBrk="1" hangingPunct="1">
              <a:spcBef>
                <a:spcPts val="0"/>
              </a:spcBef>
            </a:pPr>
            <a:endParaRPr lang="en-GB" altLang="es-ES" dirty="0">
              <a:latin typeface="+mn-lt"/>
            </a:endParaRPr>
          </a:p>
          <a:p>
            <a:pPr algn="just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s-ES" dirty="0" smtClean="0">
                <a:latin typeface="+mn-lt"/>
              </a:rPr>
              <a:t>The application of HPC to </a:t>
            </a:r>
            <a:r>
              <a:rPr lang="en-GB" altLang="es-ES" b="1" dirty="0" smtClean="0">
                <a:latin typeface="+mn-lt"/>
              </a:rPr>
              <a:t>transfer knowledge and technology </a:t>
            </a:r>
            <a:r>
              <a:rPr lang="en-GB" altLang="es-ES" dirty="0" smtClean="0">
                <a:latin typeface="+mn-lt"/>
              </a:rPr>
              <a:t>to support adaptation to a rapidly changing environment</a:t>
            </a:r>
          </a:p>
          <a:p>
            <a:pPr algn="just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altLang="es-ES" dirty="0">
              <a:latin typeface="+mn-lt"/>
            </a:endParaRPr>
          </a:p>
          <a:p>
            <a:pPr algn="just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s-ES" b="1" dirty="0" smtClean="0">
                <a:latin typeface="+mn-lt"/>
              </a:rPr>
              <a:t>Provision of services </a:t>
            </a:r>
            <a:r>
              <a:rPr lang="en-GB" altLang="es-ES" dirty="0" smtClean="0">
                <a:latin typeface="+mn-lt"/>
              </a:rPr>
              <a:t>based on </a:t>
            </a:r>
            <a:r>
              <a:rPr lang="en-GB" altLang="es-ES" b="1" dirty="0" smtClean="0">
                <a:latin typeface="+mn-lt"/>
              </a:rPr>
              <a:t>user-defined sectoral needs </a:t>
            </a:r>
            <a:r>
              <a:rPr lang="en-GB" altLang="es-ES" dirty="0" smtClean="0">
                <a:latin typeface="+mn-lt"/>
              </a:rPr>
              <a:t>that help anticipate the adverse effects of climate change and air quality deterioration</a:t>
            </a:r>
          </a:p>
          <a:p>
            <a:pPr algn="just" eaLnBrk="1" hangingPunct="1">
              <a:spcBef>
                <a:spcPts val="0"/>
              </a:spcBef>
            </a:pPr>
            <a:r>
              <a:rPr lang="en-GB" altLang="es-ES" dirty="0" smtClean="0">
                <a:latin typeface="+mn-lt"/>
              </a:rPr>
              <a:t>	</a:t>
            </a:r>
            <a:endParaRPr lang="en-GB" altLang="es-ES" dirty="0" smtClean="0"/>
          </a:p>
          <a:p>
            <a:pPr lvl="1" algn="just">
              <a:spcBef>
                <a:spcPts val="0"/>
              </a:spcBef>
            </a:pPr>
            <a:endParaRPr lang="en-GB" altLang="es-ES" dirty="0" smtClean="0"/>
          </a:p>
        </p:txBody>
      </p:sp>
      <p:pic>
        <p:nvPicPr>
          <p:cNvPr id="1026" name="Picture 2" descr="MareNostrum 4 Supercompu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28853" r="-82" b="30348"/>
          <a:stretch/>
        </p:blipFill>
        <p:spPr bwMode="auto">
          <a:xfrm>
            <a:off x="-258617" y="4414949"/>
            <a:ext cx="9583145" cy="26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Communication</a:t>
            </a:r>
            <a:r>
              <a:rPr lang="es-ES" dirty="0" smtClean="0"/>
              <a:t> in </a:t>
            </a:r>
            <a:r>
              <a:rPr lang="es-ES" dirty="0" err="1" smtClean="0"/>
              <a:t>both</a:t>
            </a:r>
            <a:r>
              <a:rPr lang="es-ES" dirty="0" smtClean="0"/>
              <a:t> </a:t>
            </a:r>
            <a:r>
              <a:rPr lang="es-ES" dirty="0" err="1" smtClean="0"/>
              <a:t>directions</a:t>
            </a:r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0" b="20678"/>
          <a:stretch/>
        </p:blipFill>
        <p:spPr>
          <a:xfrm>
            <a:off x="824172" y="2126512"/>
            <a:ext cx="6916179" cy="3583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27584" y="1178474"/>
            <a:ext cx="6937733" cy="5602364"/>
            <a:chOff x="827584" y="1178474"/>
            <a:chExt cx="6937733" cy="560236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00"/>
            <a:stretch/>
          </p:blipFill>
          <p:spPr>
            <a:xfrm>
              <a:off x="849138" y="5598194"/>
              <a:ext cx="6916179" cy="118264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67"/>
            <a:stretch/>
          </p:blipFill>
          <p:spPr>
            <a:xfrm>
              <a:off x="827584" y="1178474"/>
              <a:ext cx="6916179" cy="94803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/>
              <a:t>F</a:t>
            </a:r>
            <a:r>
              <a:rPr lang="es-ES" dirty="0" err="1" smtClean="0"/>
              <a:t>rom</a:t>
            </a:r>
            <a:r>
              <a:rPr lang="es-ES" dirty="0" smtClean="0"/>
              <a:t> </a:t>
            </a:r>
            <a:r>
              <a:rPr lang="es-ES" dirty="0" err="1" smtClean="0"/>
              <a:t>users</a:t>
            </a:r>
            <a:r>
              <a:rPr lang="es-ES" dirty="0" smtClean="0"/>
              <a:t> to </a:t>
            </a:r>
            <a:r>
              <a:rPr lang="es-ES" dirty="0" err="1" smtClean="0"/>
              <a:t>providers</a:t>
            </a:r>
            <a:endParaRPr lang="es-ES" dirty="0"/>
          </a:p>
        </p:txBody>
      </p:sp>
      <p:pic>
        <p:nvPicPr>
          <p:cNvPr id="10" name="Picture 5" descr="C:\Users\ijimenez\Downloads\IMG_01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5"/>
          <a:stretch/>
        </p:blipFill>
        <p:spPr bwMode="auto">
          <a:xfrm>
            <a:off x="0" y="5284381"/>
            <a:ext cx="9144000" cy="175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ijimenez\Downloads\IMG_01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28491"/>
          <a:stretch/>
        </p:blipFill>
        <p:spPr bwMode="auto">
          <a:xfrm>
            <a:off x="4285673" y="2580355"/>
            <a:ext cx="282169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5 Rectángulo"/>
          <p:cNvSpPr/>
          <p:nvPr/>
        </p:nvSpPr>
        <p:spPr>
          <a:xfrm>
            <a:off x="539552" y="3293938"/>
            <a:ext cx="3560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Participatory approaches for user engagement (workshops, focus groups, interviews, surveys…)</a:t>
            </a:r>
            <a:endParaRPr lang="es-ES" sz="16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22"/>
          <a:stretch/>
        </p:blipFill>
        <p:spPr>
          <a:xfrm>
            <a:off x="827584" y="1178474"/>
            <a:ext cx="6916179" cy="125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3" b="78309"/>
          <a:stretch/>
        </p:blipFill>
        <p:spPr>
          <a:xfrm>
            <a:off x="687568" y="5200207"/>
            <a:ext cx="6916179" cy="32814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providers</a:t>
            </a:r>
            <a:r>
              <a:rPr lang="es-ES" dirty="0" smtClean="0"/>
              <a:t> to </a:t>
            </a:r>
            <a:r>
              <a:rPr lang="es-ES" dirty="0" err="1" smtClean="0"/>
              <a:t>users</a:t>
            </a:r>
            <a:endParaRPr lang="es-E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0"/>
          <a:stretch/>
        </p:blipFill>
        <p:spPr>
          <a:xfrm>
            <a:off x="849138" y="5598194"/>
            <a:ext cx="6916179" cy="1182644"/>
          </a:xfrm>
          <a:prstGeom prst="rect">
            <a:avLst/>
          </a:prstGeom>
        </p:spPr>
      </p:pic>
      <p:sp>
        <p:nvSpPr>
          <p:cNvPr id="7" name="5 Rectángulo"/>
          <p:cNvSpPr/>
          <p:nvPr/>
        </p:nvSpPr>
        <p:spPr>
          <a:xfrm>
            <a:off x="539552" y="1133697"/>
            <a:ext cx="44063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Understandable information (factsheets, newsletters, key events, etc.)</a:t>
            </a:r>
            <a:endParaRPr lang="es-ES" sz="1600" dirty="0">
              <a:latin typeface="+mn-lt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28328" y="1981639"/>
            <a:ext cx="4778183" cy="3017520"/>
            <a:chOff x="569436" y="1362830"/>
            <a:chExt cx="8179029" cy="516522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0" t="14812" r="41820" b="4561"/>
            <a:stretch/>
          </p:blipFill>
          <p:spPr bwMode="auto">
            <a:xfrm rot="21163436">
              <a:off x="569436" y="1548315"/>
              <a:ext cx="3439868" cy="4778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036" y="1590658"/>
              <a:ext cx="3490519" cy="493739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571">
              <a:off x="5314245" y="1362830"/>
              <a:ext cx="3434220" cy="4857760"/>
            </a:xfrm>
            <a:prstGeom prst="rect">
              <a:avLst/>
            </a:prstGeom>
          </p:spPr>
        </p:pic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6975426" y="3159443"/>
            <a:ext cx="1579781" cy="3291840"/>
            <a:chOff x="1810792" y="957416"/>
            <a:chExt cx="2395234" cy="4991023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792" y="957416"/>
              <a:ext cx="2395234" cy="4991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2051720" y="1801391"/>
              <a:ext cx="1920205" cy="3283793"/>
              <a:chOff x="2051720" y="1801391"/>
              <a:chExt cx="1920205" cy="3283793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9" t="13237" r="1740" b="1124"/>
              <a:stretch/>
            </p:blipFill>
            <p:spPr bwMode="auto">
              <a:xfrm>
                <a:off x="2051720" y="1801391"/>
                <a:ext cx="1920205" cy="3178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2267744" y="4941168"/>
                <a:ext cx="1296144" cy="14401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5 Rectángulo"/>
          <p:cNvSpPr/>
          <p:nvPr/>
        </p:nvSpPr>
        <p:spPr>
          <a:xfrm>
            <a:off x="5952689" y="1303843"/>
            <a:ext cx="3011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The Weather Roulette application - Innovative tools for reaching the users</a:t>
            </a:r>
          </a:p>
          <a:p>
            <a:r>
              <a:rPr lang="en-US" sz="1600" dirty="0" smtClean="0">
                <a:latin typeface="+mn-lt"/>
              </a:rPr>
              <a:t>Download app: </a:t>
            </a:r>
            <a:r>
              <a:rPr lang="es-ES" sz="1600" i="1" dirty="0">
                <a:hlinkClick r:id="rId8"/>
              </a:rPr>
              <a:t>https://play.google.com/store/apps/details?id=es.predictia.weatherroulette&amp;hl=es</a:t>
            </a:r>
            <a:endParaRPr lang="en-US" sz="1600" dirty="0" smtClean="0">
              <a:latin typeface="+mn-lt"/>
            </a:endParaRPr>
          </a:p>
          <a:p>
            <a:endParaRPr lang="es-E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78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" t="12048" r="8846" b="11624"/>
          <a:stretch/>
        </p:blipFill>
        <p:spPr bwMode="auto">
          <a:xfrm>
            <a:off x="107504" y="1061690"/>
            <a:ext cx="8904008" cy="533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8" t="93253"/>
          <a:stretch/>
        </p:blipFill>
        <p:spPr bwMode="auto">
          <a:xfrm>
            <a:off x="6588224" y="6436160"/>
            <a:ext cx="2160489" cy="43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6438453"/>
            <a:ext cx="2770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service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2 Diagrama"/>
          <p:cNvGraphicFramePr/>
          <p:nvPr>
            <p:extLst>
              <p:ext uri="{D42A27DB-BD31-4B8C-83A1-F6EECF244321}">
                <p14:modId xmlns:p14="http://schemas.microsoft.com/office/powerpoint/2010/main" val="1511212045"/>
              </p:ext>
            </p:extLst>
          </p:nvPr>
        </p:nvGraphicFramePr>
        <p:xfrm>
          <a:off x="0" y="1637754"/>
          <a:ext cx="946854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4 Rectángulo"/>
          <p:cNvSpPr/>
          <p:nvPr/>
        </p:nvSpPr>
        <p:spPr>
          <a:xfrm>
            <a:off x="7020272" y="2421131"/>
            <a:ext cx="16498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kern="0" dirty="0" smtClean="0">
                <a:solidFill>
                  <a:schemeClr val="tx2"/>
                </a:solidFill>
                <a:latin typeface="Arial" charset="0"/>
                <a:ea typeface="ＭＳ Ｐゴシック" charset="0"/>
              </a:rPr>
              <a:t>INCREASING</a:t>
            </a:r>
          </a:p>
          <a:p>
            <a:pPr algn="ctr"/>
            <a:r>
              <a:rPr lang="en-US" sz="1600" b="1" kern="0" dirty="0" smtClean="0">
                <a:solidFill>
                  <a:schemeClr val="tx2"/>
                </a:solidFill>
                <a:latin typeface="Arial" charset="0"/>
                <a:ea typeface="ＭＳ Ｐゴシック" charset="0"/>
              </a:rPr>
              <a:t>UNCERTAINTY</a:t>
            </a:r>
            <a:endParaRPr lang="en-US" sz="1600" b="1" dirty="0"/>
          </a:p>
        </p:txBody>
      </p:sp>
      <p:sp>
        <p:nvSpPr>
          <p:cNvPr id="23" name="1 Título"/>
          <p:cNvSpPr>
            <a:spLocks noGrp="1"/>
          </p:cNvSpPr>
          <p:nvPr>
            <p:ph type="title"/>
          </p:nvPr>
        </p:nvSpPr>
        <p:spPr bwMode="auto">
          <a:xfrm>
            <a:off x="1259632" y="1370560"/>
            <a:ext cx="6275040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s-ES" altLang="es-ES" sz="2800" dirty="0" smtClean="0">
                <a:latin typeface="Arial" charset="0"/>
              </a:rPr>
              <a:t>SUCCESS STORIES –</a:t>
            </a:r>
            <a:br>
              <a:rPr lang="es-ES" altLang="es-ES" sz="2800" dirty="0" smtClean="0">
                <a:latin typeface="Arial" charset="0"/>
              </a:rPr>
            </a:br>
            <a:r>
              <a:rPr lang="es-ES" altLang="es-ES" sz="2400" dirty="0" err="1" smtClean="0">
                <a:latin typeface="Arial" charset="0"/>
              </a:rPr>
              <a:t>climate</a:t>
            </a:r>
            <a:r>
              <a:rPr lang="es-ES" altLang="es-ES" sz="2400" dirty="0" smtClean="0">
                <a:latin typeface="Arial" charset="0"/>
              </a:rPr>
              <a:t> &amp; air </a:t>
            </a:r>
            <a:r>
              <a:rPr lang="es-ES" altLang="es-ES" sz="2400" dirty="0" err="1" smtClean="0">
                <a:latin typeface="Arial" charset="0"/>
              </a:rPr>
              <a:t>quality</a:t>
            </a:r>
            <a:r>
              <a:rPr lang="es-ES" altLang="es-ES" sz="2400" dirty="0" smtClean="0">
                <a:latin typeface="Arial" charset="0"/>
              </a:rPr>
              <a:t> </a:t>
            </a:r>
            <a:r>
              <a:rPr lang="es-ES" altLang="es-ES" sz="2400" dirty="0" err="1" smtClean="0">
                <a:latin typeface="Arial" charset="0"/>
              </a:rPr>
              <a:t>services</a:t>
            </a:r>
            <a:endParaRPr lang="es-ES" altLang="es-ES" sz="2800" dirty="0" smtClean="0">
              <a:latin typeface="Arial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339752" y="4409683"/>
            <a:ext cx="6602482" cy="720080"/>
            <a:chOff x="2339752" y="4049643"/>
            <a:chExt cx="6602482" cy="720080"/>
          </a:xfrm>
        </p:grpSpPr>
        <p:sp>
          <p:nvSpPr>
            <p:cNvPr id="4" name="Rounded Rectangle 3"/>
            <p:cNvSpPr/>
            <p:nvPr/>
          </p:nvSpPr>
          <p:spPr>
            <a:xfrm>
              <a:off x="2339752" y="4049643"/>
              <a:ext cx="6602482" cy="720080"/>
            </a:xfrm>
            <a:prstGeom prst="roundRect">
              <a:avLst/>
            </a:prstGeom>
            <a:noFill/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99992" y="4225017"/>
              <a:ext cx="444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5050"/>
                  </a:solidFill>
                </a:rPr>
                <a:t>Climate service: </a:t>
              </a:r>
              <a:r>
                <a:rPr lang="en-US" dirty="0" smtClean="0">
                  <a:solidFill>
                    <a:srgbClr val="FF5050"/>
                  </a:solidFill>
                </a:rPr>
                <a:t>RESILIENCE Prototype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15616" y="5310162"/>
            <a:ext cx="6470322" cy="720080"/>
            <a:chOff x="1115616" y="4950122"/>
            <a:chExt cx="6470322" cy="720080"/>
          </a:xfrm>
        </p:grpSpPr>
        <p:sp>
          <p:nvSpPr>
            <p:cNvPr id="25" name="Rounded Rectangle 24"/>
            <p:cNvSpPr/>
            <p:nvPr/>
          </p:nvSpPr>
          <p:spPr>
            <a:xfrm>
              <a:off x="1115616" y="4950122"/>
              <a:ext cx="6408961" cy="720080"/>
            </a:xfrm>
            <a:prstGeom prst="roundRect">
              <a:avLst/>
            </a:prstGeom>
            <a:noFill/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1800" y="4989685"/>
              <a:ext cx="48141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5050"/>
                  </a:solidFill>
                </a:rPr>
                <a:t>Air quality service: </a:t>
              </a:r>
              <a:r>
                <a:rPr lang="en-US" dirty="0" smtClean="0">
                  <a:solidFill>
                    <a:srgbClr val="FF5050"/>
                  </a:solidFill>
                </a:rPr>
                <a:t>CALIOPE</a:t>
              </a:r>
            </a:p>
            <a:p>
              <a:r>
                <a:rPr lang="en-US" b="1" dirty="0" smtClean="0">
                  <a:solidFill>
                    <a:srgbClr val="FF5050"/>
                  </a:solidFill>
                </a:rPr>
                <a:t>Dust service:</a:t>
              </a:r>
              <a:r>
                <a:rPr lang="en-US" dirty="0" smtClean="0">
                  <a:solidFill>
                    <a:srgbClr val="FF5050"/>
                  </a:solidFill>
                </a:rPr>
                <a:t> Barcelona Dust Daily Forecast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09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Success</a:t>
            </a:r>
            <a:r>
              <a:rPr lang="es-ES" dirty="0" smtClean="0"/>
              <a:t> </a:t>
            </a:r>
            <a:r>
              <a:rPr lang="es-ES" dirty="0" err="1" smtClean="0"/>
              <a:t>story</a:t>
            </a:r>
            <a:r>
              <a:rPr lang="es-ES" dirty="0" smtClean="0"/>
              <a:t> – </a:t>
            </a: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endParaRPr lang="es-ES" dirty="0"/>
          </a:p>
        </p:txBody>
      </p:sp>
      <p:grpSp>
        <p:nvGrpSpPr>
          <p:cNvPr id="6" name="Group 5"/>
          <p:cNvGrpSpPr/>
          <p:nvPr/>
        </p:nvGrpSpPr>
        <p:grpSpPr>
          <a:xfrm>
            <a:off x="-36512" y="1207362"/>
            <a:ext cx="5369730" cy="5470952"/>
            <a:chOff x="-36512" y="837456"/>
            <a:chExt cx="5369730" cy="547095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9" t="9396" r="43331" b="16231"/>
            <a:stretch/>
          </p:blipFill>
          <p:spPr bwMode="auto">
            <a:xfrm>
              <a:off x="-36512" y="837456"/>
              <a:ext cx="5369730" cy="5470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42" t="9396" r="9858" b="44618"/>
            <a:stretch/>
          </p:blipFill>
          <p:spPr bwMode="auto">
            <a:xfrm>
              <a:off x="4427984" y="2925687"/>
              <a:ext cx="905234" cy="3382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7 Rectángulo"/>
          <p:cNvSpPr/>
          <p:nvPr/>
        </p:nvSpPr>
        <p:spPr>
          <a:xfrm>
            <a:off x="5652120" y="6586561"/>
            <a:ext cx="3240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 smtClean="0">
                <a:latin typeface="+mn-lt"/>
              </a:rPr>
              <a:t>http://www.bsc.es/ess/resilience</a:t>
            </a:r>
            <a:endParaRPr lang="es-ES" sz="1400" i="1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16364" y="1133698"/>
            <a:ext cx="3492140" cy="5174709"/>
            <a:chOff x="5616364" y="1133698"/>
            <a:chExt cx="3492140" cy="5174709"/>
          </a:xfrm>
        </p:grpSpPr>
        <p:sp>
          <p:nvSpPr>
            <p:cNvPr id="7" name="5 Rectángulo"/>
            <p:cNvSpPr/>
            <p:nvPr/>
          </p:nvSpPr>
          <p:spPr>
            <a:xfrm>
              <a:off x="5652120" y="1133698"/>
              <a:ext cx="3456384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b="1" dirty="0">
                  <a:latin typeface="+mn-lt"/>
                </a:rPr>
                <a:t>RESILIENCE </a:t>
              </a:r>
              <a:r>
                <a:rPr lang="en-US" b="1" dirty="0" smtClean="0">
                  <a:latin typeface="+mn-lt"/>
                </a:rPr>
                <a:t>Prototype:</a:t>
              </a:r>
              <a:endParaRPr lang="en-US" dirty="0">
                <a:latin typeface="+mn-lt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b="1" dirty="0" smtClean="0">
                  <a:latin typeface="+mn-lt"/>
                </a:rPr>
                <a:t>On-line </a:t>
              </a:r>
              <a:r>
                <a:rPr lang="en-US" b="1" dirty="0" err="1" smtClean="0">
                  <a:latin typeface="+mn-lt"/>
                </a:rPr>
                <a:t>visualisation</a:t>
              </a:r>
              <a:r>
                <a:rPr lang="en-US" b="1" dirty="0" smtClean="0">
                  <a:latin typeface="+mn-lt"/>
                </a:rPr>
                <a:t> tool for the wind energy sector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es-ES" dirty="0">
                <a:latin typeface="+mn-lt"/>
              </a:endParaRPr>
            </a:p>
          </p:txBody>
        </p:sp>
        <p:sp>
          <p:nvSpPr>
            <p:cNvPr id="9" name="5 Rectángulo"/>
            <p:cNvSpPr/>
            <p:nvPr/>
          </p:nvSpPr>
          <p:spPr>
            <a:xfrm>
              <a:off x="5616364" y="2645866"/>
              <a:ext cx="3348124" cy="3662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600" dirty="0" smtClean="0">
                  <a:latin typeface="+mn-lt"/>
                </a:rPr>
                <a:t> Robust information on the future variability of wind worldwide (seasonal wind speed predictions)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en-US" sz="1600" b="1" dirty="0">
                <a:latin typeface="+mn-lt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600" dirty="0">
                  <a:latin typeface="+mn-lt"/>
                </a:rPr>
                <a:t> Joint development between </a:t>
              </a:r>
              <a:r>
                <a:rPr lang="en-US" sz="1600" dirty="0" smtClean="0">
                  <a:latin typeface="+mn-lt"/>
                </a:rPr>
                <a:t>scientists, a </a:t>
              </a:r>
              <a:r>
                <a:rPr lang="en-US" sz="1600" dirty="0" err="1" smtClean="0">
                  <a:latin typeface="+mn-lt"/>
                </a:rPr>
                <a:t>visualisation</a:t>
              </a:r>
              <a:r>
                <a:rPr lang="en-US" sz="1600" dirty="0" smtClean="0">
                  <a:latin typeface="+mn-lt"/>
                </a:rPr>
                <a:t> team and users from the renewable energy sector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endParaRPr lang="es-ES" sz="1600" dirty="0" smtClean="0">
                <a:latin typeface="+mn-lt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s-ES" sz="1600" dirty="0" smtClean="0">
                  <a:latin typeface="+mn-lt"/>
                </a:rPr>
                <a:t> </a:t>
              </a:r>
              <a:r>
                <a:rPr lang="es-ES" sz="1600" dirty="0" err="1" smtClean="0">
                  <a:latin typeface="+mn-lt"/>
                </a:rPr>
                <a:t>Effort</a:t>
              </a:r>
              <a:r>
                <a:rPr lang="es-ES" sz="1600" dirty="0" smtClean="0">
                  <a:latin typeface="+mn-lt"/>
                </a:rPr>
                <a:t> </a:t>
              </a:r>
              <a:r>
                <a:rPr lang="es-ES" sz="1600" dirty="0">
                  <a:latin typeface="+mn-lt"/>
                </a:rPr>
                <a:t>i</a:t>
              </a:r>
              <a:r>
                <a:rPr lang="es-ES" sz="1600" dirty="0" smtClean="0">
                  <a:latin typeface="+mn-lt"/>
                </a:rPr>
                <a:t>n </a:t>
              </a:r>
              <a:r>
                <a:rPr lang="es-ES" sz="1600" dirty="0" err="1" smtClean="0">
                  <a:latin typeface="+mn-lt"/>
                </a:rPr>
                <a:t>communicating</a:t>
              </a:r>
              <a:r>
                <a:rPr lang="es-ES" sz="1600" dirty="0" smtClean="0">
                  <a:latin typeface="+mn-lt"/>
                </a:rPr>
                <a:t> </a:t>
              </a:r>
              <a:r>
                <a:rPr lang="es-ES" sz="1600" dirty="0" err="1" smtClean="0">
                  <a:latin typeface="+mn-lt"/>
                </a:rPr>
                <a:t>probabilistic</a:t>
              </a:r>
              <a:r>
                <a:rPr lang="es-ES" sz="1600" dirty="0" smtClean="0">
                  <a:latin typeface="+mn-lt"/>
                </a:rPr>
                <a:t> </a:t>
              </a:r>
              <a:r>
                <a:rPr lang="es-ES" sz="1600" dirty="0" err="1" smtClean="0">
                  <a:latin typeface="+mn-lt"/>
                </a:rPr>
                <a:t>predictions</a:t>
              </a:r>
              <a:r>
                <a:rPr lang="es-ES" sz="1600" dirty="0" smtClean="0">
                  <a:latin typeface="+mn-lt"/>
                </a:rPr>
                <a:t> to </a:t>
              </a:r>
              <a:r>
                <a:rPr lang="es-ES" sz="1600" dirty="0" err="1" smtClean="0">
                  <a:latin typeface="+mn-lt"/>
                </a:rPr>
                <a:t>decision-makers</a:t>
              </a:r>
              <a:endParaRPr lang="es-ES" sz="1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1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err="1" smtClean="0"/>
              <a:t>Success</a:t>
            </a:r>
            <a:r>
              <a:rPr lang="es-ES" dirty="0" smtClean="0"/>
              <a:t> </a:t>
            </a:r>
            <a:r>
              <a:rPr lang="es-ES" dirty="0" err="1" smtClean="0"/>
              <a:t>story</a:t>
            </a:r>
            <a:r>
              <a:rPr lang="es-ES" dirty="0" smtClean="0"/>
              <a:t> – </a:t>
            </a:r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endParaRPr lang="es-ES" dirty="0"/>
          </a:p>
        </p:txBody>
      </p:sp>
      <p:sp>
        <p:nvSpPr>
          <p:cNvPr id="16" name="5 Rectángulo"/>
          <p:cNvSpPr/>
          <p:nvPr/>
        </p:nvSpPr>
        <p:spPr>
          <a:xfrm>
            <a:off x="467295" y="989682"/>
            <a:ext cx="8209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n-lt"/>
              </a:rPr>
              <a:t>Climate service for wind energy – The RESILIENCE prototype</a:t>
            </a:r>
            <a:endParaRPr lang="es-ES" sz="2000" b="1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2882" y="1493738"/>
            <a:ext cx="9209764" cy="4459681"/>
            <a:chOff x="-32882" y="1642569"/>
            <a:chExt cx="9209764" cy="445968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1" r="727" b="1392"/>
            <a:stretch/>
          </p:blipFill>
          <p:spPr bwMode="auto">
            <a:xfrm>
              <a:off x="-32882" y="1642570"/>
              <a:ext cx="9209764" cy="4459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13" t="11820" r="727" b="32884"/>
            <a:stretch/>
          </p:blipFill>
          <p:spPr bwMode="auto">
            <a:xfrm>
              <a:off x="8432233" y="1642569"/>
              <a:ext cx="723383" cy="3508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3"/>
          <a:srcRect l="6402" r="39736"/>
          <a:stretch/>
        </p:blipFill>
        <p:spPr bwMode="auto">
          <a:xfrm rot="399939">
            <a:off x="7131321" y="4672703"/>
            <a:ext cx="1204150" cy="1737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194028" y="6281718"/>
            <a:ext cx="15696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Applications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8953" y="6075449"/>
            <a:ext cx="3937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Energy generation and trading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Energy distribution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Operations and maintenance planning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4168" y="6582556"/>
            <a:ext cx="2835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http://</a:t>
            </a:r>
            <a:r>
              <a:rPr lang="en-US" sz="1400" dirty="0" smtClean="0">
                <a:solidFill>
                  <a:schemeClr val="tx2"/>
                </a:solidFill>
              </a:rPr>
              <a:t>www.bsc.es/ess/resilience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4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ntel_kickoff_MTerrado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Mantel_kickoff_MTerrado</Template>
  <TotalTime>4442</TotalTime>
  <Words>792</Words>
  <Application>Microsoft Office PowerPoint</Application>
  <PresentationFormat>Custom</PresentationFormat>
  <Paragraphs>130</Paragraphs>
  <Slides>18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Mantel_kickoff_MTerrado</vt:lpstr>
      <vt:lpstr>PowerPoint Presentation</vt:lpstr>
      <vt:lpstr>Aim of the Earth Sciences department</vt:lpstr>
      <vt:lpstr>Communication in both directions</vt:lpstr>
      <vt:lpstr>From users to providers</vt:lpstr>
      <vt:lpstr>From providers to users</vt:lpstr>
      <vt:lpstr>Challenges of service development</vt:lpstr>
      <vt:lpstr>SUCCESS STORIES – climate &amp; air quality services</vt:lpstr>
      <vt:lpstr>Success story – climate service</vt:lpstr>
      <vt:lpstr>Success story – climate service</vt:lpstr>
      <vt:lpstr>Success story – air quality service</vt:lpstr>
      <vt:lpstr>Success story – air quality service</vt:lpstr>
      <vt:lpstr>Success story – dust service</vt:lpstr>
      <vt:lpstr>Success story – dust service</vt:lpstr>
      <vt:lpstr>Conclusions</vt:lpstr>
      <vt:lpstr>PowerPoint Presentation</vt:lpstr>
      <vt:lpstr>Temporal scales</vt:lpstr>
      <vt:lpstr>3- Climate service for insurance</vt:lpstr>
      <vt:lpstr>3- Climate service for insurance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0</dc:title>
  <dc:creator>Marta</dc:creator>
  <cp:lastModifiedBy>bscuser</cp:lastModifiedBy>
  <cp:revision>264</cp:revision>
  <dcterms:created xsi:type="dcterms:W3CDTF">2017-01-18T17:18:14Z</dcterms:created>
  <dcterms:modified xsi:type="dcterms:W3CDTF">2017-09-01T13:46:48Z</dcterms:modified>
</cp:coreProperties>
</file>