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8" r:id="rId3"/>
    <p:sldId id="276" r:id="rId4"/>
    <p:sldId id="259" r:id="rId5"/>
    <p:sldId id="298" r:id="rId6"/>
    <p:sldId id="285" r:id="rId7"/>
    <p:sldId id="282" r:id="rId8"/>
    <p:sldId id="283" r:id="rId9"/>
    <p:sldId id="284" r:id="rId10"/>
    <p:sldId id="286" r:id="rId11"/>
    <p:sldId id="299" r:id="rId12"/>
    <p:sldId id="295" r:id="rId13"/>
    <p:sldId id="293" r:id="rId14"/>
    <p:sldId id="294" r:id="rId15"/>
    <p:sldId id="300" r:id="rId16"/>
    <p:sldId id="301" r:id="rId17"/>
    <p:sldId id="305" r:id="rId18"/>
    <p:sldId id="306" r:id="rId19"/>
    <p:sldId id="303" r:id="rId20"/>
    <p:sldId id="304" r:id="rId21"/>
    <p:sldId id="307" r:id="rId22"/>
    <p:sldId id="270" r:id="rId23"/>
  </p:sldIdLst>
  <p:sldSz cx="9144000" cy="7019925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87" autoAdjust="0"/>
  </p:normalViewPr>
  <p:slideViewPr>
    <p:cSldViewPr showGuides="1">
      <p:cViewPr varScale="1">
        <p:scale>
          <a:sx n="94" d="100"/>
          <a:sy n="94" d="100"/>
        </p:scale>
        <p:origin x="1410" y="102"/>
      </p:cViewPr>
      <p:guideLst>
        <p:guide orient="horz" pos="21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132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bsc.es/caliope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bsc.es/caliop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C6A3C1-C836-4E58-BB9C-13675F9BC060}" type="doc">
      <dgm:prSet loTypeId="urn:microsoft.com/office/officeart/2005/8/layout/chevron2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2D1484DC-81A0-4183-97D1-90A10B15D78C}">
      <dgm:prSet phldrT="[Texto]" custT="1"/>
      <dgm:spPr/>
      <dgm:t>
        <a:bodyPr/>
        <a:lstStyle/>
        <a:p>
          <a:r>
            <a:rPr lang="es-ES_tradnl" sz="800" b="1" dirty="0" smtClean="0"/>
            <a:t>Meteorología</a:t>
          </a:r>
          <a:endParaRPr lang="es-ES" sz="800" b="1" dirty="0"/>
        </a:p>
      </dgm:t>
    </dgm:pt>
    <dgm:pt modelId="{0D5FBBD4-6682-4137-9BB5-E8B3691EACF5}" type="parTrans" cxnId="{91294E96-68E7-4540-AF2E-56C6B94557D5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E9530D93-1554-4D8E-8675-A15C4FE42350}" type="sibTrans" cxnId="{91294E96-68E7-4540-AF2E-56C6B94557D5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DD1083EF-EB53-49C9-9B67-8826175E806B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900" b="0" dirty="0" smtClean="0">
              <a:solidFill>
                <a:schemeClr val="tx1"/>
              </a:solidFill>
            </a:rPr>
            <a:t>WRF-ARWv3.5</a:t>
          </a:r>
          <a:endParaRPr lang="es-ES" sz="900" b="0" dirty="0">
            <a:solidFill>
              <a:schemeClr val="tx1"/>
            </a:solidFill>
          </a:endParaRPr>
        </a:p>
      </dgm:t>
    </dgm:pt>
    <dgm:pt modelId="{70DF36D0-40A9-4A7F-8EF8-34379EDB8AD9}" type="parTrans" cxnId="{C4A0D019-0BA2-4E94-9FD6-5B17811709EF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CEC03591-21CC-447C-ABC8-837E1DBE56F5}" type="sibTrans" cxnId="{C4A0D019-0BA2-4E94-9FD6-5B17811709EF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61B72D33-F423-4763-86F5-ADC12479A2E3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GB" sz="900" b="0" dirty="0" smtClean="0">
              <a:solidFill>
                <a:schemeClr val="tx1"/>
              </a:solidFill>
            </a:rPr>
            <a:t>38 </a:t>
          </a:r>
          <a:r>
            <a:rPr lang="en-GB" sz="900" b="0" dirty="0" err="1" smtClean="0">
              <a:solidFill>
                <a:schemeClr val="tx1"/>
              </a:solidFill>
            </a:rPr>
            <a:t>niveles</a:t>
          </a:r>
          <a:r>
            <a:rPr lang="en-GB" sz="900" b="0" dirty="0" smtClean="0">
              <a:solidFill>
                <a:schemeClr val="tx1"/>
              </a:solidFill>
            </a:rPr>
            <a:t> sigma (top 50 </a:t>
          </a:r>
          <a:r>
            <a:rPr lang="en-GB" sz="900" b="0" dirty="0" err="1" smtClean="0">
              <a:solidFill>
                <a:schemeClr val="tx1"/>
              </a:solidFill>
            </a:rPr>
            <a:t>hPa</a:t>
          </a:r>
          <a:r>
            <a:rPr lang="en-GB" sz="900" b="0" dirty="0" smtClean="0">
              <a:solidFill>
                <a:schemeClr val="tx1"/>
              </a:solidFill>
            </a:rPr>
            <a:t>)</a:t>
          </a:r>
          <a:endParaRPr lang="es-ES" sz="900" b="0" dirty="0">
            <a:solidFill>
              <a:schemeClr val="tx1"/>
            </a:solidFill>
          </a:endParaRPr>
        </a:p>
      </dgm:t>
    </dgm:pt>
    <dgm:pt modelId="{1A208087-35E4-4D1C-B877-F0D4D0432E62}" type="parTrans" cxnId="{47255BD6-AD05-462F-B031-4B32443211F8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D95CBAC6-4310-4EE9-BCD3-FBDFE753432C}" type="sibTrans" cxnId="{47255BD6-AD05-462F-B031-4B32443211F8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FC19822A-60AE-416F-9D31-73ED1DA9ED27}">
      <dgm:prSet phldrT="[Texto]" custT="1"/>
      <dgm:spPr/>
      <dgm:t>
        <a:bodyPr/>
        <a:lstStyle/>
        <a:p>
          <a:r>
            <a:rPr lang="es-ES_tradnl" sz="800" b="1" dirty="0" smtClean="0"/>
            <a:t>Emisiones</a:t>
          </a:r>
          <a:endParaRPr lang="es-ES" sz="800" b="1" dirty="0"/>
        </a:p>
      </dgm:t>
    </dgm:pt>
    <dgm:pt modelId="{FAEB8963-58BF-43FA-B2E2-A8662FC7C565}" type="parTrans" cxnId="{B85251CA-8164-4639-A359-8AF46D96454C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9F36B091-A2A7-490C-8895-751C39C2E15C}" type="sibTrans" cxnId="{B85251CA-8164-4639-A359-8AF46D96454C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A495697C-747B-4F3B-B392-BF6472B4BEC8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900" b="0" dirty="0" smtClean="0">
              <a:solidFill>
                <a:schemeClr val="tx1"/>
              </a:solidFill>
            </a:rPr>
            <a:t>HERMESv2</a:t>
          </a:r>
          <a:endParaRPr lang="es-ES" sz="900" b="0" dirty="0">
            <a:solidFill>
              <a:schemeClr val="tx1"/>
            </a:solidFill>
          </a:endParaRPr>
        </a:p>
      </dgm:t>
    </dgm:pt>
    <dgm:pt modelId="{FA146772-ECFF-4AC9-9D7D-6A5F3B2347B3}" type="parTrans" cxnId="{9EEE45EF-8B68-4881-B365-A0E708D378FE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B4B90D24-5459-4A15-93CF-F3B25B0018B7}" type="sibTrans" cxnId="{9EEE45EF-8B68-4881-B365-A0E708D378FE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DFF54662-689D-4F97-BECE-8BBFEF180AC5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sz="900" b="0" dirty="0" smtClean="0">
              <a:solidFill>
                <a:schemeClr val="tx1"/>
              </a:solidFill>
            </a:rPr>
            <a:t>Europa: HERMES-DIS (EMEP data)</a:t>
          </a:r>
          <a:endParaRPr lang="es-ES" sz="900" b="0" dirty="0">
            <a:solidFill>
              <a:schemeClr val="tx1"/>
            </a:solidFill>
          </a:endParaRPr>
        </a:p>
      </dgm:t>
    </dgm:pt>
    <dgm:pt modelId="{A656E2AB-7D32-41B3-8810-6220F472A38E}" type="parTrans" cxnId="{83C5B956-57EB-41B4-8054-E2C77AD6D222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4B98B5CD-CEDE-46E9-A58E-0C6BE14B2639}" type="sibTrans" cxnId="{83C5B956-57EB-41B4-8054-E2C77AD6D222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7C7351BA-C980-4AA4-B42F-82F30C43EBED}">
      <dgm:prSet phldrT="[Texto]" custT="1"/>
      <dgm:spPr/>
      <dgm:t>
        <a:bodyPr/>
        <a:lstStyle/>
        <a:p>
          <a:r>
            <a:rPr lang="es-ES_tradnl" sz="800" b="1" dirty="0" smtClean="0"/>
            <a:t>Química</a:t>
          </a:r>
          <a:endParaRPr lang="es-ES" sz="800" b="1" dirty="0"/>
        </a:p>
      </dgm:t>
    </dgm:pt>
    <dgm:pt modelId="{3DA17BA4-A005-4A20-B491-1BC84954E585}" type="parTrans" cxnId="{8D7C6062-6A75-4AB5-923A-B0E0CA45C4F2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4BE53F4E-4987-468E-A894-3C5EEB029F38}" type="sibTrans" cxnId="{8D7C6062-6A75-4AB5-923A-B0E0CA45C4F2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A04E65FE-8E5D-4767-9C38-D86A3314043F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900" b="0" dirty="0" smtClean="0">
              <a:solidFill>
                <a:schemeClr val="tx1"/>
              </a:solidFill>
            </a:rPr>
            <a:t>CMAQv5.0.1</a:t>
          </a:r>
          <a:endParaRPr lang="es-ES" sz="900" b="0" dirty="0">
            <a:solidFill>
              <a:schemeClr val="tx1"/>
            </a:solidFill>
          </a:endParaRPr>
        </a:p>
      </dgm:t>
    </dgm:pt>
    <dgm:pt modelId="{AE504B94-F55E-4F51-9AD1-631DD0B9ADC7}" type="parTrans" cxnId="{DF793E9F-2FCC-4884-AA8F-901E91FB6F9E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44DC4C93-F055-4966-B3A0-E5FCD6906362}" type="sibTrans" cxnId="{DF793E9F-2FCC-4884-AA8F-901E91FB6F9E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13FAA8FC-31AF-4647-8452-371801F5B25F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900" b="0" dirty="0" smtClean="0">
              <a:solidFill>
                <a:schemeClr val="tx1"/>
              </a:solidFill>
            </a:rPr>
            <a:t>CB05/AERO5</a:t>
          </a:r>
          <a:endParaRPr lang="es-ES" sz="900" b="0" dirty="0">
            <a:solidFill>
              <a:schemeClr val="tx1"/>
            </a:solidFill>
          </a:endParaRPr>
        </a:p>
      </dgm:t>
    </dgm:pt>
    <dgm:pt modelId="{F3D09984-3867-4ECE-9131-3A8A1BCB007C}" type="parTrans" cxnId="{2AD7CFD4-4F23-48C6-B391-1EBE0EEDDCE0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5F98112A-AEBB-4C0A-B6E4-301A8E4B0458}" type="sibTrans" cxnId="{2AD7CFD4-4F23-48C6-B391-1EBE0EEDDCE0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611DD384-60C0-4AC7-A8E2-FE89C6B3168F}">
      <dgm:prSet phldrT="[Texto]" custT="1"/>
      <dgm:spPr/>
      <dgm:t>
        <a:bodyPr/>
        <a:lstStyle/>
        <a:p>
          <a:r>
            <a:rPr lang="es-ES_tradnl" sz="800" b="1" dirty="0" smtClean="0"/>
            <a:t>Polvo Mineral</a:t>
          </a:r>
          <a:endParaRPr lang="es-ES" sz="800" b="1" dirty="0"/>
        </a:p>
      </dgm:t>
    </dgm:pt>
    <dgm:pt modelId="{11919EE0-6ADF-4550-8E59-3186BE9E006A}" type="parTrans" cxnId="{56DA6812-D467-4B12-8E1F-8EDC9588D387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649E1882-521A-4689-8530-045906A0681E}" type="sibTrans" cxnId="{56DA6812-D467-4B12-8E1F-8EDC9588D387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A5B7EE50-2558-477C-B828-EC74DE1F32DA}">
      <dgm:prSet phldrT="[Texto]" custT="1"/>
      <dgm:spPr/>
      <dgm:t>
        <a:bodyPr/>
        <a:lstStyle/>
        <a:p>
          <a:r>
            <a:rPr lang="es-ES_tradnl" sz="800" b="1" dirty="0" smtClean="0"/>
            <a:t>Post-proceso</a:t>
          </a:r>
          <a:endParaRPr lang="es-ES" sz="800" b="1" dirty="0"/>
        </a:p>
      </dgm:t>
    </dgm:pt>
    <dgm:pt modelId="{6DBAF2E3-5E07-46EB-8223-BC20FFBF5173}" type="parTrans" cxnId="{2B31BBE4-80CB-49B7-BB52-0ACF777AAE58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4AD25F61-56C4-4542-92DA-4CE0DEA6C946}" type="sibTrans" cxnId="{2B31BBE4-80CB-49B7-BB52-0ACF777AAE58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1AB7BE57-2683-4518-9FC2-E9EEF8AC0C6E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900" b="0" dirty="0" smtClean="0">
              <a:solidFill>
                <a:schemeClr val="tx1"/>
              </a:solidFill>
            </a:rPr>
            <a:t>BSC-DREAM8bv2</a:t>
          </a:r>
          <a:endParaRPr lang="es-ES" sz="900" b="0" dirty="0">
            <a:solidFill>
              <a:schemeClr val="tx1"/>
            </a:solidFill>
          </a:endParaRPr>
        </a:p>
      </dgm:t>
    </dgm:pt>
    <dgm:pt modelId="{A98CF8CF-7E88-4C50-9BBB-B718DCE50D04}" type="parTrans" cxnId="{E933D96A-BD3C-4633-A18C-DB0EA2C036DB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42B78623-838B-48BD-ACB0-1F99B7D58952}" type="sibTrans" cxnId="{E933D96A-BD3C-4633-A18C-DB0EA2C036DB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5067673E-CCE3-4A35-86B2-D914EE8FFFC2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1000" b="0" dirty="0" err="1" smtClean="0">
              <a:solidFill>
                <a:schemeClr val="tx1"/>
              </a:solidFill>
            </a:rPr>
            <a:t>Kalman</a:t>
          </a:r>
          <a:r>
            <a:rPr lang="es-ES_tradnl" sz="1000" b="0" dirty="0" smtClean="0">
              <a:solidFill>
                <a:schemeClr val="tx1"/>
              </a:solidFill>
            </a:rPr>
            <a:t> </a:t>
          </a:r>
          <a:r>
            <a:rPr lang="es-ES_tradnl" sz="1000" b="0" dirty="0" err="1" smtClean="0">
              <a:solidFill>
                <a:schemeClr val="tx1"/>
              </a:solidFill>
            </a:rPr>
            <a:t>Filter</a:t>
          </a:r>
          <a:r>
            <a:rPr lang="es-ES_tradnl" sz="1000" b="0" dirty="0" smtClean="0">
              <a:solidFill>
                <a:schemeClr val="tx1"/>
              </a:solidFill>
            </a:rPr>
            <a:t> (1D and 2D)</a:t>
          </a:r>
          <a:endParaRPr lang="es-ES" sz="1000" b="0" dirty="0">
            <a:solidFill>
              <a:schemeClr val="tx1"/>
            </a:solidFill>
          </a:endParaRPr>
        </a:p>
      </dgm:t>
    </dgm:pt>
    <dgm:pt modelId="{BCF1512A-59BC-453B-933C-6E05CF156CE6}" type="parTrans" cxnId="{25E0FEC6-F6EB-40DE-B981-7CCE42DBA65A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14CC8570-FC54-4BF0-812D-C0906E0C9269}" type="sibTrans" cxnId="{25E0FEC6-F6EB-40DE-B981-7CCE42DBA65A}">
      <dgm:prSet/>
      <dgm:spPr/>
      <dgm:t>
        <a:bodyPr/>
        <a:lstStyle/>
        <a:p>
          <a:endParaRPr lang="es-ES" sz="2400" b="1">
            <a:solidFill>
              <a:schemeClr val="bg1"/>
            </a:solidFill>
          </a:endParaRPr>
        </a:p>
      </dgm:t>
    </dgm:pt>
    <dgm:pt modelId="{FEF704DF-FB23-4E9A-BCB8-F493A490462C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sz="900" b="0" dirty="0" smtClean="0">
              <a:solidFill>
                <a:schemeClr val="tx1"/>
              </a:solidFill>
            </a:rPr>
            <a:t>IBC: GFS (NCEP) </a:t>
          </a:r>
          <a:endParaRPr lang="es-ES" sz="900" b="0" dirty="0">
            <a:solidFill>
              <a:schemeClr val="tx1"/>
            </a:solidFill>
          </a:endParaRPr>
        </a:p>
      </dgm:t>
    </dgm:pt>
    <dgm:pt modelId="{3200FDB0-9DD7-4BC2-8F66-E7DDB4EC0C1F}" type="parTrans" cxnId="{1336DFB2-0E46-4543-801A-6D7D36F7ADD5}">
      <dgm:prSet/>
      <dgm:spPr/>
      <dgm:t>
        <a:bodyPr/>
        <a:lstStyle/>
        <a:p>
          <a:endParaRPr lang="es-ES"/>
        </a:p>
      </dgm:t>
    </dgm:pt>
    <dgm:pt modelId="{DF15E8DE-897F-4F7F-8187-4CEF19A04CA2}" type="sibTrans" cxnId="{1336DFB2-0E46-4543-801A-6D7D36F7ADD5}">
      <dgm:prSet/>
      <dgm:spPr/>
      <dgm:t>
        <a:bodyPr/>
        <a:lstStyle/>
        <a:p>
          <a:endParaRPr lang="es-ES"/>
        </a:p>
      </dgm:t>
    </dgm:pt>
    <dgm:pt modelId="{FBF03453-9094-42CC-AF71-8ADDF482BD53}">
      <dgm:prSet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sz="900" b="0" dirty="0" err="1" smtClean="0">
              <a:solidFill>
                <a:schemeClr val="tx1"/>
              </a:solidFill>
            </a:rPr>
            <a:t>España</a:t>
          </a:r>
          <a:r>
            <a:rPr lang="en-US" sz="900" b="0" dirty="0" smtClean="0">
              <a:solidFill>
                <a:schemeClr val="tx1"/>
              </a:solidFill>
            </a:rPr>
            <a:t>: HERMES-BOUP </a:t>
          </a:r>
          <a:endParaRPr lang="en-US" sz="900" b="0" dirty="0">
            <a:solidFill>
              <a:schemeClr val="tx1"/>
            </a:solidFill>
          </a:endParaRPr>
        </a:p>
      </dgm:t>
    </dgm:pt>
    <dgm:pt modelId="{1574A3E7-7DB2-409F-83C8-B75C5C56E35D}" type="parTrans" cxnId="{3DB235E0-8AC1-483B-B29F-DB6CCB184CF7}">
      <dgm:prSet/>
      <dgm:spPr/>
      <dgm:t>
        <a:bodyPr/>
        <a:lstStyle/>
        <a:p>
          <a:endParaRPr lang="es-ES"/>
        </a:p>
      </dgm:t>
    </dgm:pt>
    <dgm:pt modelId="{6DF902DB-BC50-4980-83C0-EA10B5C493F8}" type="sibTrans" cxnId="{3DB235E0-8AC1-483B-B29F-DB6CCB184CF7}">
      <dgm:prSet/>
      <dgm:spPr/>
      <dgm:t>
        <a:bodyPr/>
        <a:lstStyle/>
        <a:p>
          <a:endParaRPr lang="es-ES"/>
        </a:p>
      </dgm:t>
    </dgm:pt>
    <dgm:pt modelId="{880CB419-DC97-418F-8A93-115C1A6A53C9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900" b="0" dirty="0" smtClean="0">
              <a:solidFill>
                <a:schemeClr val="tx1"/>
              </a:solidFill>
            </a:rPr>
            <a:t>BC: NCAR MOZART4</a:t>
          </a:r>
          <a:endParaRPr lang="es-ES" sz="900" b="0" dirty="0">
            <a:solidFill>
              <a:schemeClr val="tx1"/>
            </a:solidFill>
          </a:endParaRPr>
        </a:p>
      </dgm:t>
    </dgm:pt>
    <dgm:pt modelId="{FBDE0922-2352-4A17-90E4-6E6E4ACC623F}" type="parTrans" cxnId="{DD7E410C-8237-4257-AA95-58668BD8E228}">
      <dgm:prSet/>
      <dgm:spPr/>
      <dgm:t>
        <a:bodyPr/>
        <a:lstStyle/>
        <a:p>
          <a:endParaRPr lang="es-ES"/>
        </a:p>
      </dgm:t>
    </dgm:pt>
    <dgm:pt modelId="{35051C26-720E-4A65-8CE8-35F84800BF90}" type="sibTrans" cxnId="{DD7E410C-8237-4257-AA95-58668BD8E228}">
      <dgm:prSet/>
      <dgm:spPr/>
      <dgm:t>
        <a:bodyPr/>
        <a:lstStyle/>
        <a:p>
          <a:endParaRPr lang="es-ES"/>
        </a:p>
      </dgm:t>
    </dgm:pt>
    <dgm:pt modelId="{10C909C2-AB01-4A35-9105-020171CDA0DD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900" b="0" dirty="0" smtClean="0">
              <a:solidFill>
                <a:schemeClr val="tx1"/>
              </a:solidFill>
            </a:rPr>
            <a:t>PM10 y PM2.5</a:t>
          </a:r>
          <a:endParaRPr lang="es-ES" sz="900" b="0" dirty="0">
            <a:solidFill>
              <a:schemeClr val="tx1"/>
            </a:solidFill>
          </a:endParaRPr>
        </a:p>
      </dgm:t>
    </dgm:pt>
    <dgm:pt modelId="{2DBC045D-0BEF-4CBF-B4BE-AD82BE8EBF17}" type="parTrans" cxnId="{EBF9480A-470E-4F1A-81CD-9BFB220DD4F5}">
      <dgm:prSet/>
      <dgm:spPr/>
      <dgm:t>
        <a:bodyPr/>
        <a:lstStyle/>
        <a:p>
          <a:endParaRPr lang="es-ES"/>
        </a:p>
      </dgm:t>
    </dgm:pt>
    <dgm:pt modelId="{0BA356FE-8286-4D9C-8662-A08200868300}" type="sibTrans" cxnId="{EBF9480A-470E-4F1A-81CD-9BFB220DD4F5}">
      <dgm:prSet/>
      <dgm:spPr/>
      <dgm:t>
        <a:bodyPr/>
        <a:lstStyle/>
        <a:p>
          <a:endParaRPr lang="es-ES"/>
        </a:p>
      </dgm:t>
    </dgm:pt>
    <dgm:pt modelId="{E90EED10-EA53-4CDB-899A-7FDA7066A62B}">
      <dgm:prSet phldrT="[Texto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s-ES_tradnl" sz="900" b="0" dirty="0" smtClean="0">
              <a:solidFill>
                <a:schemeClr val="tx1"/>
              </a:solidFill>
            </a:rPr>
            <a:t>15 capas/ 50 </a:t>
          </a:r>
          <a:r>
            <a:rPr lang="es-ES_tradnl" sz="900" b="0" dirty="0" err="1" smtClean="0">
              <a:solidFill>
                <a:schemeClr val="tx1"/>
              </a:solidFill>
            </a:rPr>
            <a:t>hPa</a:t>
          </a:r>
          <a:endParaRPr lang="es-ES" sz="900" b="0" dirty="0">
            <a:solidFill>
              <a:schemeClr val="tx1"/>
            </a:solidFill>
          </a:endParaRPr>
        </a:p>
      </dgm:t>
    </dgm:pt>
    <dgm:pt modelId="{5DE526AE-5499-431F-922F-43589080589A}" type="parTrans" cxnId="{054B928A-92EE-490A-B5D9-B2785C76C2D8}">
      <dgm:prSet/>
      <dgm:spPr/>
      <dgm:t>
        <a:bodyPr/>
        <a:lstStyle/>
        <a:p>
          <a:endParaRPr lang="es-ES"/>
        </a:p>
      </dgm:t>
    </dgm:pt>
    <dgm:pt modelId="{C5EB150A-0F8A-4816-9708-E12D4451A760}" type="sibTrans" cxnId="{054B928A-92EE-490A-B5D9-B2785C76C2D8}">
      <dgm:prSet/>
      <dgm:spPr/>
      <dgm:t>
        <a:bodyPr/>
        <a:lstStyle/>
        <a:p>
          <a:endParaRPr lang="es-ES"/>
        </a:p>
      </dgm:t>
    </dgm:pt>
    <dgm:pt modelId="{91E9E877-8B31-4B5F-A1B3-61926238E529}" type="pres">
      <dgm:prSet presAssocID="{07C6A3C1-C836-4E58-BB9C-13675F9BC06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36CF4AF-576E-4210-9030-62F2BEC990BC}" type="pres">
      <dgm:prSet presAssocID="{2D1484DC-81A0-4183-97D1-90A10B15D78C}" presName="composite" presStyleCnt="0"/>
      <dgm:spPr/>
    </dgm:pt>
    <dgm:pt modelId="{69537CBA-6570-47E8-9000-C9274AD6E4D1}" type="pres">
      <dgm:prSet presAssocID="{2D1484DC-81A0-4183-97D1-90A10B15D78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9CAD71-F2A7-4D7A-B11D-3AB5526CA0FD}" type="pres">
      <dgm:prSet presAssocID="{2D1484DC-81A0-4183-97D1-90A10B15D78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A5BB88-7B57-454A-ADBA-90CB4B9E8272}" type="pres">
      <dgm:prSet presAssocID="{E9530D93-1554-4D8E-8675-A15C4FE42350}" presName="sp" presStyleCnt="0"/>
      <dgm:spPr/>
    </dgm:pt>
    <dgm:pt modelId="{326E65C4-2FAE-4173-9C1B-17874C817893}" type="pres">
      <dgm:prSet presAssocID="{FC19822A-60AE-416F-9D31-73ED1DA9ED27}" presName="composite" presStyleCnt="0"/>
      <dgm:spPr/>
    </dgm:pt>
    <dgm:pt modelId="{26D81139-A531-4E0A-B9EA-D6C6EE186F12}" type="pres">
      <dgm:prSet presAssocID="{FC19822A-60AE-416F-9D31-73ED1DA9ED2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2D2EAF-3C27-45CE-9DFE-F98BDD659046}" type="pres">
      <dgm:prSet presAssocID="{FC19822A-60AE-416F-9D31-73ED1DA9ED2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E75FFE-862C-4B7A-87B9-46FF8E8CFF37}" type="pres">
      <dgm:prSet presAssocID="{9F36B091-A2A7-490C-8895-751C39C2E15C}" presName="sp" presStyleCnt="0"/>
      <dgm:spPr/>
    </dgm:pt>
    <dgm:pt modelId="{BC46FE5A-8A86-4873-A019-E8F4EE6E6970}" type="pres">
      <dgm:prSet presAssocID="{7C7351BA-C980-4AA4-B42F-82F30C43EBED}" presName="composite" presStyleCnt="0"/>
      <dgm:spPr/>
    </dgm:pt>
    <dgm:pt modelId="{A12E6EBD-D920-42D0-83E8-1A844B7905AE}" type="pres">
      <dgm:prSet presAssocID="{7C7351BA-C980-4AA4-B42F-82F30C43EBE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9BBE4E-C172-45D6-BDBE-A8353D07D7A2}" type="pres">
      <dgm:prSet presAssocID="{7C7351BA-C980-4AA4-B42F-82F30C43EBED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2EA016-B23D-48C4-A014-E928168682E9}" type="pres">
      <dgm:prSet presAssocID="{4BE53F4E-4987-468E-A894-3C5EEB029F38}" presName="sp" presStyleCnt="0"/>
      <dgm:spPr/>
    </dgm:pt>
    <dgm:pt modelId="{9E0743D8-D24A-4E71-965F-B241C1CF76AF}" type="pres">
      <dgm:prSet presAssocID="{611DD384-60C0-4AC7-A8E2-FE89C6B3168F}" presName="composite" presStyleCnt="0"/>
      <dgm:spPr/>
    </dgm:pt>
    <dgm:pt modelId="{F9435C3C-F935-4CE6-8588-D2F3BC00D61D}" type="pres">
      <dgm:prSet presAssocID="{611DD384-60C0-4AC7-A8E2-FE89C6B3168F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B7F19F-2BFF-4DD1-B6D7-4CE2CDDC9459}" type="pres">
      <dgm:prSet presAssocID="{611DD384-60C0-4AC7-A8E2-FE89C6B3168F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3E2283-E7BE-4D9A-A573-458D685CAE5E}" type="pres">
      <dgm:prSet presAssocID="{649E1882-521A-4689-8530-045906A0681E}" presName="sp" presStyleCnt="0"/>
      <dgm:spPr/>
    </dgm:pt>
    <dgm:pt modelId="{1CAD522F-0B90-4B19-9429-3DBF129CF7F4}" type="pres">
      <dgm:prSet presAssocID="{A5B7EE50-2558-477C-B828-EC74DE1F32DA}" presName="composite" presStyleCnt="0"/>
      <dgm:spPr/>
    </dgm:pt>
    <dgm:pt modelId="{64CC7063-FB07-46A0-B4BB-338286AEF21B}" type="pres">
      <dgm:prSet presAssocID="{A5B7EE50-2558-477C-B828-EC74DE1F32DA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5D74B1-86F9-4EFA-9839-E9343DDA9C2C}" type="pres">
      <dgm:prSet presAssocID="{A5B7EE50-2558-477C-B828-EC74DE1F32DA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0F23DFB-130E-494C-A335-A123B33B8467}" type="presOf" srcId="{FBF03453-9094-42CC-AF71-8ADDF482BD53}" destId="{BB2D2EAF-3C27-45CE-9DFE-F98BDD659046}" srcOrd="0" destOrd="2" presId="urn:microsoft.com/office/officeart/2005/8/layout/chevron2"/>
    <dgm:cxn modelId="{B4232A96-7FDC-47E5-B9BF-80AEE2A2976E}" type="presOf" srcId="{07C6A3C1-C836-4E58-BB9C-13675F9BC060}" destId="{91E9E877-8B31-4B5F-A1B3-61926238E529}" srcOrd="0" destOrd="0" presId="urn:microsoft.com/office/officeart/2005/8/layout/chevron2"/>
    <dgm:cxn modelId="{DF793E9F-2FCC-4884-AA8F-901E91FB6F9E}" srcId="{7C7351BA-C980-4AA4-B42F-82F30C43EBED}" destId="{A04E65FE-8E5D-4767-9C38-D86A3314043F}" srcOrd="0" destOrd="0" parTransId="{AE504B94-F55E-4F51-9AD1-631DD0B9ADC7}" sibTransId="{44DC4C93-F055-4966-B3A0-E5FCD6906362}"/>
    <dgm:cxn modelId="{44AEA5E8-FA8A-47BC-9BB2-556056CC9627}" type="presOf" srcId="{611DD384-60C0-4AC7-A8E2-FE89C6B3168F}" destId="{F9435C3C-F935-4CE6-8588-D2F3BC00D61D}" srcOrd="0" destOrd="0" presId="urn:microsoft.com/office/officeart/2005/8/layout/chevron2"/>
    <dgm:cxn modelId="{C4A0D019-0BA2-4E94-9FD6-5B17811709EF}" srcId="{2D1484DC-81A0-4183-97D1-90A10B15D78C}" destId="{DD1083EF-EB53-49C9-9B67-8826175E806B}" srcOrd="0" destOrd="0" parTransId="{70DF36D0-40A9-4A7F-8EF8-34379EDB8AD9}" sibTransId="{CEC03591-21CC-447C-ABC8-837E1DBE56F5}"/>
    <dgm:cxn modelId="{65E87C82-F432-4463-AE1F-0068280E3F84}" type="presOf" srcId="{A04E65FE-8E5D-4767-9C38-D86A3314043F}" destId="{619BBE4E-C172-45D6-BDBE-A8353D07D7A2}" srcOrd="0" destOrd="0" presId="urn:microsoft.com/office/officeart/2005/8/layout/chevron2"/>
    <dgm:cxn modelId="{EBF9480A-470E-4F1A-81CD-9BFB220DD4F5}" srcId="{611DD384-60C0-4AC7-A8E2-FE89C6B3168F}" destId="{10C909C2-AB01-4A35-9105-020171CDA0DD}" srcOrd="1" destOrd="0" parTransId="{2DBC045D-0BEF-4CBF-B4BE-AD82BE8EBF17}" sibTransId="{0BA356FE-8286-4D9C-8662-A08200868300}"/>
    <dgm:cxn modelId="{9EEE45EF-8B68-4881-B365-A0E708D378FE}" srcId="{FC19822A-60AE-416F-9D31-73ED1DA9ED27}" destId="{A495697C-747B-4F3B-B392-BF6472B4BEC8}" srcOrd="0" destOrd="0" parTransId="{FA146772-ECFF-4AC9-9D7D-6A5F3B2347B3}" sibTransId="{B4B90D24-5459-4A15-93CF-F3B25B0018B7}"/>
    <dgm:cxn modelId="{7D4C9DCD-EE4C-4AB9-96C1-B3ADFF70B1B9}" type="presOf" srcId="{61B72D33-F423-4763-86F5-ADC12479A2E3}" destId="{4C9CAD71-F2A7-4D7A-B11D-3AB5526CA0FD}" srcOrd="0" destOrd="1" presId="urn:microsoft.com/office/officeart/2005/8/layout/chevron2"/>
    <dgm:cxn modelId="{25E0FEC6-F6EB-40DE-B981-7CCE42DBA65A}" srcId="{A5B7EE50-2558-477C-B828-EC74DE1F32DA}" destId="{5067673E-CCE3-4A35-86B2-D914EE8FFFC2}" srcOrd="0" destOrd="0" parTransId="{BCF1512A-59BC-453B-933C-6E05CF156CE6}" sibTransId="{14CC8570-FC54-4BF0-812D-C0906E0C9269}"/>
    <dgm:cxn modelId="{7D8DEEDD-DDCF-40F3-958A-43EF05F0179C}" type="presOf" srcId="{5067673E-CCE3-4A35-86B2-D914EE8FFFC2}" destId="{D55D74B1-86F9-4EFA-9839-E9343DDA9C2C}" srcOrd="0" destOrd="0" presId="urn:microsoft.com/office/officeart/2005/8/layout/chevron2"/>
    <dgm:cxn modelId="{1336DFB2-0E46-4543-801A-6D7D36F7ADD5}" srcId="{2D1484DC-81A0-4183-97D1-90A10B15D78C}" destId="{FEF704DF-FB23-4E9A-BCB8-F493A490462C}" srcOrd="2" destOrd="0" parTransId="{3200FDB0-9DD7-4BC2-8F66-E7DDB4EC0C1F}" sibTransId="{DF15E8DE-897F-4F7F-8187-4CEF19A04CA2}"/>
    <dgm:cxn modelId="{BE846D6F-9078-413F-BA42-E9DEC666FBD2}" type="presOf" srcId="{880CB419-DC97-418F-8A93-115C1A6A53C9}" destId="{619BBE4E-C172-45D6-BDBE-A8353D07D7A2}" srcOrd="0" destOrd="2" presId="urn:microsoft.com/office/officeart/2005/8/layout/chevron2"/>
    <dgm:cxn modelId="{DD7E410C-8237-4257-AA95-58668BD8E228}" srcId="{7C7351BA-C980-4AA4-B42F-82F30C43EBED}" destId="{880CB419-DC97-418F-8A93-115C1A6A53C9}" srcOrd="2" destOrd="0" parTransId="{FBDE0922-2352-4A17-90E4-6E6E4ACC623F}" sibTransId="{35051C26-720E-4A65-8CE8-35F84800BF90}"/>
    <dgm:cxn modelId="{E933D96A-BD3C-4633-A18C-DB0EA2C036DB}" srcId="{611DD384-60C0-4AC7-A8E2-FE89C6B3168F}" destId="{1AB7BE57-2683-4518-9FC2-E9EEF8AC0C6E}" srcOrd="0" destOrd="0" parTransId="{A98CF8CF-7E88-4C50-9BBB-B718DCE50D04}" sibTransId="{42B78623-838B-48BD-ACB0-1F99B7D58952}"/>
    <dgm:cxn modelId="{2EA94A40-0FE7-4168-9B7E-D56057B86E5C}" type="presOf" srcId="{DFF54662-689D-4F97-BECE-8BBFEF180AC5}" destId="{BB2D2EAF-3C27-45CE-9DFE-F98BDD659046}" srcOrd="0" destOrd="1" presId="urn:microsoft.com/office/officeart/2005/8/layout/chevron2"/>
    <dgm:cxn modelId="{A068D870-206A-432D-9949-33DD93275DD9}" type="presOf" srcId="{2D1484DC-81A0-4183-97D1-90A10B15D78C}" destId="{69537CBA-6570-47E8-9000-C9274AD6E4D1}" srcOrd="0" destOrd="0" presId="urn:microsoft.com/office/officeart/2005/8/layout/chevron2"/>
    <dgm:cxn modelId="{DA4EC158-5B1E-447A-97DF-859D7078257B}" type="presOf" srcId="{7C7351BA-C980-4AA4-B42F-82F30C43EBED}" destId="{A12E6EBD-D920-42D0-83E8-1A844B7905AE}" srcOrd="0" destOrd="0" presId="urn:microsoft.com/office/officeart/2005/8/layout/chevron2"/>
    <dgm:cxn modelId="{91294E96-68E7-4540-AF2E-56C6B94557D5}" srcId="{07C6A3C1-C836-4E58-BB9C-13675F9BC060}" destId="{2D1484DC-81A0-4183-97D1-90A10B15D78C}" srcOrd="0" destOrd="0" parTransId="{0D5FBBD4-6682-4137-9BB5-E8B3691EACF5}" sibTransId="{E9530D93-1554-4D8E-8675-A15C4FE42350}"/>
    <dgm:cxn modelId="{E1FF9460-834D-42B2-92E4-B59F4E6487D5}" type="presOf" srcId="{13FAA8FC-31AF-4647-8452-371801F5B25F}" destId="{619BBE4E-C172-45D6-BDBE-A8353D07D7A2}" srcOrd="0" destOrd="1" presId="urn:microsoft.com/office/officeart/2005/8/layout/chevron2"/>
    <dgm:cxn modelId="{83C5B956-57EB-41B4-8054-E2C77AD6D222}" srcId="{A495697C-747B-4F3B-B392-BF6472B4BEC8}" destId="{DFF54662-689D-4F97-BECE-8BBFEF180AC5}" srcOrd="0" destOrd="0" parTransId="{A656E2AB-7D32-41B3-8810-6220F472A38E}" sibTransId="{4B98B5CD-CEDE-46E9-A58E-0C6BE14B2639}"/>
    <dgm:cxn modelId="{3DB235E0-8AC1-483B-B29F-DB6CCB184CF7}" srcId="{A495697C-747B-4F3B-B392-BF6472B4BEC8}" destId="{FBF03453-9094-42CC-AF71-8ADDF482BD53}" srcOrd="1" destOrd="0" parTransId="{1574A3E7-7DB2-409F-83C8-B75C5C56E35D}" sibTransId="{6DF902DB-BC50-4980-83C0-EA10B5C493F8}"/>
    <dgm:cxn modelId="{054B928A-92EE-490A-B5D9-B2785C76C2D8}" srcId="{7C7351BA-C980-4AA4-B42F-82F30C43EBED}" destId="{E90EED10-EA53-4CDB-899A-7FDA7066A62B}" srcOrd="3" destOrd="0" parTransId="{5DE526AE-5499-431F-922F-43589080589A}" sibTransId="{C5EB150A-0F8A-4816-9708-E12D4451A760}"/>
    <dgm:cxn modelId="{2B31BBE4-80CB-49B7-BB52-0ACF777AAE58}" srcId="{07C6A3C1-C836-4E58-BB9C-13675F9BC060}" destId="{A5B7EE50-2558-477C-B828-EC74DE1F32DA}" srcOrd="4" destOrd="0" parTransId="{6DBAF2E3-5E07-46EB-8223-BC20FFBF5173}" sibTransId="{4AD25F61-56C4-4542-92DA-4CE0DEA6C946}"/>
    <dgm:cxn modelId="{C279A9C1-03D6-484A-BD6C-CE5E5440A956}" type="presOf" srcId="{A495697C-747B-4F3B-B392-BF6472B4BEC8}" destId="{BB2D2EAF-3C27-45CE-9DFE-F98BDD659046}" srcOrd="0" destOrd="0" presId="urn:microsoft.com/office/officeart/2005/8/layout/chevron2"/>
    <dgm:cxn modelId="{B85251CA-8164-4639-A359-8AF46D96454C}" srcId="{07C6A3C1-C836-4E58-BB9C-13675F9BC060}" destId="{FC19822A-60AE-416F-9D31-73ED1DA9ED27}" srcOrd="1" destOrd="0" parTransId="{FAEB8963-58BF-43FA-B2E2-A8662FC7C565}" sibTransId="{9F36B091-A2A7-490C-8895-751C39C2E15C}"/>
    <dgm:cxn modelId="{223A3635-D42F-405A-BD07-1539632ABAEF}" type="presOf" srcId="{E90EED10-EA53-4CDB-899A-7FDA7066A62B}" destId="{619BBE4E-C172-45D6-BDBE-A8353D07D7A2}" srcOrd="0" destOrd="3" presId="urn:microsoft.com/office/officeart/2005/8/layout/chevron2"/>
    <dgm:cxn modelId="{47255BD6-AD05-462F-B031-4B32443211F8}" srcId="{2D1484DC-81A0-4183-97D1-90A10B15D78C}" destId="{61B72D33-F423-4763-86F5-ADC12479A2E3}" srcOrd="1" destOrd="0" parTransId="{1A208087-35E4-4D1C-B877-F0D4D0432E62}" sibTransId="{D95CBAC6-4310-4EE9-BCD3-FBDFE753432C}"/>
    <dgm:cxn modelId="{56DA6812-D467-4B12-8E1F-8EDC9588D387}" srcId="{07C6A3C1-C836-4E58-BB9C-13675F9BC060}" destId="{611DD384-60C0-4AC7-A8E2-FE89C6B3168F}" srcOrd="3" destOrd="0" parTransId="{11919EE0-6ADF-4550-8E59-3186BE9E006A}" sibTransId="{649E1882-521A-4689-8530-045906A0681E}"/>
    <dgm:cxn modelId="{2AD7CFD4-4F23-48C6-B391-1EBE0EEDDCE0}" srcId="{7C7351BA-C980-4AA4-B42F-82F30C43EBED}" destId="{13FAA8FC-31AF-4647-8452-371801F5B25F}" srcOrd="1" destOrd="0" parTransId="{F3D09984-3867-4ECE-9131-3A8A1BCB007C}" sibTransId="{5F98112A-AEBB-4C0A-B6E4-301A8E4B0458}"/>
    <dgm:cxn modelId="{DE217D16-5515-4FB9-850B-93AB150097AE}" type="presOf" srcId="{1AB7BE57-2683-4518-9FC2-E9EEF8AC0C6E}" destId="{62B7F19F-2BFF-4DD1-B6D7-4CE2CDDC9459}" srcOrd="0" destOrd="0" presId="urn:microsoft.com/office/officeart/2005/8/layout/chevron2"/>
    <dgm:cxn modelId="{EFCB3774-E9BC-4D1D-874D-EEBDDED99A4A}" type="presOf" srcId="{A5B7EE50-2558-477C-B828-EC74DE1F32DA}" destId="{64CC7063-FB07-46A0-B4BB-338286AEF21B}" srcOrd="0" destOrd="0" presId="urn:microsoft.com/office/officeart/2005/8/layout/chevron2"/>
    <dgm:cxn modelId="{6D47E7CB-A5F0-463B-9EDC-8D7082E1CEF2}" type="presOf" srcId="{FC19822A-60AE-416F-9D31-73ED1DA9ED27}" destId="{26D81139-A531-4E0A-B9EA-D6C6EE186F12}" srcOrd="0" destOrd="0" presId="urn:microsoft.com/office/officeart/2005/8/layout/chevron2"/>
    <dgm:cxn modelId="{838ECE4E-343B-4D9D-92B0-B2C380ECA415}" type="presOf" srcId="{10C909C2-AB01-4A35-9105-020171CDA0DD}" destId="{62B7F19F-2BFF-4DD1-B6D7-4CE2CDDC9459}" srcOrd="0" destOrd="1" presId="urn:microsoft.com/office/officeart/2005/8/layout/chevron2"/>
    <dgm:cxn modelId="{8D7C6062-6A75-4AB5-923A-B0E0CA45C4F2}" srcId="{07C6A3C1-C836-4E58-BB9C-13675F9BC060}" destId="{7C7351BA-C980-4AA4-B42F-82F30C43EBED}" srcOrd="2" destOrd="0" parTransId="{3DA17BA4-A005-4A20-B491-1BC84954E585}" sibTransId="{4BE53F4E-4987-468E-A894-3C5EEB029F38}"/>
    <dgm:cxn modelId="{B491C5F8-0A2F-4730-8428-C4DA56EB8899}" type="presOf" srcId="{FEF704DF-FB23-4E9A-BCB8-F493A490462C}" destId="{4C9CAD71-F2A7-4D7A-B11D-3AB5526CA0FD}" srcOrd="0" destOrd="2" presId="urn:microsoft.com/office/officeart/2005/8/layout/chevron2"/>
    <dgm:cxn modelId="{C00C115F-05F6-44E9-95B9-27281A1F4E51}" type="presOf" srcId="{DD1083EF-EB53-49C9-9B67-8826175E806B}" destId="{4C9CAD71-F2A7-4D7A-B11D-3AB5526CA0FD}" srcOrd="0" destOrd="0" presId="urn:microsoft.com/office/officeart/2005/8/layout/chevron2"/>
    <dgm:cxn modelId="{FF77A6F8-F79E-4563-B007-1E05C4F5633E}" type="presParOf" srcId="{91E9E877-8B31-4B5F-A1B3-61926238E529}" destId="{A36CF4AF-576E-4210-9030-62F2BEC990BC}" srcOrd="0" destOrd="0" presId="urn:microsoft.com/office/officeart/2005/8/layout/chevron2"/>
    <dgm:cxn modelId="{784EFDD5-16D3-4FFC-8730-4CF14B91F3E0}" type="presParOf" srcId="{A36CF4AF-576E-4210-9030-62F2BEC990BC}" destId="{69537CBA-6570-47E8-9000-C9274AD6E4D1}" srcOrd="0" destOrd="0" presId="urn:microsoft.com/office/officeart/2005/8/layout/chevron2"/>
    <dgm:cxn modelId="{D8CA37AB-A9E5-48A7-A88A-C8ECF1B193DF}" type="presParOf" srcId="{A36CF4AF-576E-4210-9030-62F2BEC990BC}" destId="{4C9CAD71-F2A7-4D7A-B11D-3AB5526CA0FD}" srcOrd="1" destOrd="0" presId="urn:microsoft.com/office/officeart/2005/8/layout/chevron2"/>
    <dgm:cxn modelId="{1374E210-2ABD-4790-8FCB-AC902B715297}" type="presParOf" srcId="{91E9E877-8B31-4B5F-A1B3-61926238E529}" destId="{49A5BB88-7B57-454A-ADBA-90CB4B9E8272}" srcOrd="1" destOrd="0" presId="urn:microsoft.com/office/officeart/2005/8/layout/chevron2"/>
    <dgm:cxn modelId="{DD196ED0-F0D9-46FD-8228-C55315799026}" type="presParOf" srcId="{91E9E877-8B31-4B5F-A1B3-61926238E529}" destId="{326E65C4-2FAE-4173-9C1B-17874C817893}" srcOrd="2" destOrd="0" presId="urn:microsoft.com/office/officeart/2005/8/layout/chevron2"/>
    <dgm:cxn modelId="{91FBBFBA-8A3B-4DDC-B84D-3A52BCEA6E03}" type="presParOf" srcId="{326E65C4-2FAE-4173-9C1B-17874C817893}" destId="{26D81139-A531-4E0A-B9EA-D6C6EE186F12}" srcOrd="0" destOrd="0" presId="urn:microsoft.com/office/officeart/2005/8/layout/chevron2"/>
    <dgm:cxn modelId="{0C7C237E-FCF1-4006-8F47-5B43AC06694D}" type="presParOf" srcId="{326E65C4-2FAE-4173-9C1B-17874C817893}" destId="{BB2D2EAF-3C27-45CE-9DFE-F98BDD659046}" srcOrd="1" destOrd="0" presId="urn:microsoft.com/office/officeart/2005/8/layout/chevron2"/>
    <dgm:cxn modelId="{4BDB6AA3-48D5-474A-92D8-B6C1A4A92F64}" type="presParOf" srcId="{91E9E877-8B31-4B5F-A1B3-61926238E529}" destId="{D4E75FFE-862C-4B7A-87B9-46FF8E8CFF37}" srcOrd="3" destOrd="0" presId="urn:microsoft.com/office/officeart/2005/8/layout/chevron2"/>
    <dgm:cxn modelId="{5A5F5A49-FF9D-4E79-A4E0-0A6BF30E15F5}" type="presParOf" srcId="{91E9E877-8B31-4B5F-A1B3-61926238E529}" destId="{BC46FE5A-8A86-4873-A019-E8F4EE6E6970}" srcOrd="4" destOrd="0" presId="urn:microsoft.com/office/officeart/2005/8/layout/chevron2"/>
    <dgm:cxn modelId="{AD3365BB-E25F-494F-B54A-4040F67605EB}" type="presParOf" srcId="{BC46FE5A-8A86-4873-A019-E8F4EE6E6970}" destId="{A12E6EBD-D920-42D0-83E8-1A844B7905AE}" srcOrd="0" destOrd="0" presId="urn:microsoft.com/office/officeart/2005/8/layout/chevron2"/>
    <dgm:cxn modelId="{DA3F97CB-41E1-455D-BB2F-06E470563821}" type="presParOf" srcId="{BC46FE5A-8A86-4873-A019-E8F4EE6E6970}" destId="{619BBE4E-C172-45D6-BDBE-A8353D07D7A2}" srcOrd="1" destOrd="0" presId="urn:microsoft.com/office/officeart/2005/8/layout/chevron2"/>
    <dgm:cxn modelId="{55EA7125-3C21-4AFB-8BE6-F949576D9956}" type="presParOf" srcId="{91E9E877-8B31-4B5F-A1B3-61926238E529}" destId="{CB2EA016-B23D-48C4-A014-E928168682E9}" srcOrd="5" destOrd="0" presId="urn:microsoft.com/office/officeart/2005/8/layout/chevron2"/>
    <dgm:cxn modelId="{7D51FBCE-0DAB-4765-B231-4FC12FDC18A7}" type="presParOf" srcId="{91E9E877-8B31-4B5F-A1B3-61926238E529}" destId="{9E0743D8-D24A-4E71-965F-B241C1CF76AF}" srcOrd="6" destOrd="0" presId="urn:microsoft.com/office/officeart/2005/8/layout/chevron2"/>
    <dgm:cxn modelId="{23239E29-8395-4FB2-A14B-8C21FD102BB6}" type="presParOf" srcId="{9E0743D8-D24A-4E71-965F-B241C1CF76AF}" destId="{F9435C3C-F935-4CE6-8588-D2F3BC00D61D}" srcOrd="0" destOrd="0" presId="urn:microsoft.com/office/officeart/2005/8/layout/chevron2"/>
    <dgm:cxn modelId="{69AAC09E-A517-4C4A-8DC3-0A62516A7FED}" type="presParOf" srcId="{9E0743D8-D24A-4E71-965F-B241C1CF76AF}" destId="{62B7F19F-2BFF-4DD1-B6D7-4CE2CDDC9459}" srcOrd="1" destOrd="0" presId="urn:microsoft.com/office/officeart/2005/8/layout/chevron2"/>
    <dgm:cxn modelId="{283C9624-6627-411F-A424-EBED7FDF3D67}" type="presParOf" srcId="{91E9E877-8B31-4B5F-A1B3-61926238E529}" destId="{DB3E2283-E7BE-4D9A-A573-458D685CAE5E}" srcOrd="7" destOrd="0" presId="urn:microsoft.com/office/officeart/2005/8/layout/chevron2"/>
    <dgm:cxn modelId="{2F99A70D-B72B-41BF-81BC-1E1DE41E9AD0}" type="presParOf" srcId="{91E9E877-8B31-4B5F-A1B3-61926238E529}" destId="{1CAD522F-0B90-4B19-9429-3DBF129CF7F4}" srcOrd="8" destOrd="0" presId="urn:microsoft.com/office/officeart/2005/8/layout/chevron2"/>
    <dgm:cxn modelId="{D9A17FEF-02E8-4AE8-85C8-4A36885DE976}" type="presParOf" srcId="{1CAD522F-0B90-4B19-9429-3DBF129CF7F4}" destId="{64CC7063-FB07-46A0-B4BB-338286AEF21B}" srcOrd="0" destOrd="0" presId="urn:microsoft.com/office/officeart/2005/8/layout/chevron2"/>
    <dgm:cxn modelId="{4D3A1022-B37C-4C75-BC2D-6B0779CC3C1B}" type="presParOf" srcId="{1CAD522F-0B90-4B19-9429-3DBF129CF7F4}" destId="{D55D74B1-86F9-4EFA-9839-E9343DDA9C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C6A3C1-C836-4E58-BB9C-13675F9BC060}" type="doc">
      <dgm:prSet loTypeId="urn:microsoft.com/office/officeart/2005/8/layout/vList2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2D1484DC-81A0-4183-97D1-90A10B15D78C}">
      <dgm:prSet phldrT="[Texto]"/>
      <dgm:spPr/>
      <dgm:t>
        <a:bodyPr/>
        <a:lstStyle/>
        <a:p>
          <a:r>
            <a:rPr lang="es-ES_tradnl" b="1" dirty="0" smtClean="0"/>
            <a:t>Pronóstico 24/48h</a:t>
          </a:r>
          <a:endParaRPr lang="es-ES" b="1" dirty="0"/>
        </a:p>
      </dgm:t>
    </dgm:pt>
    <dgm:pt modelId="{0D5FBBD4-6682-4137-9BB5-E8B3691EACF5}" type="parTrans" cxnId="{91294E96-68E7-4540-AF2E-56C6B94557D5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E9530D93-1554-4D8E-8675-A15C4FE42350}" type="sibTrans" cxnId="{91294E96-68E7-4540-AF2E-56C6B94557D5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DD1083EF-EB53-49C9-9B67-8826175E806B}">
      <dgm:prSet phldrT="[Texto]"/>
      <dgm:spPr/>
      <dgm:t>
        <a:bodyPr/>
        <a:lstStyle/>
        <a:p>
          <a:r>
            <a:rPr lang="es-ES_tradnl" b="1" dirty="0" smtClean="0">
              <a:solidFill>
                <a:schemeClr val="bg1"/>
              </a:solidFill>
            </a:rPr>
            <a:t>Mapas (concentraciones</a:t>
          </a:r>
          <a:r>
            <a:rPr lang="es-ES_tradnl" b="1" smtClean="0">
              <a:solidFill>
                <a:schemeClr val="bg1"/>
              </a:solidFill>
            </a:rPr>
            <a:t>, emis, </a:t>
          </a:r>
          <a:r>
            <a:rPr lang="es-ES_tradnl" b="1" dirty="0" err="1" smtClean="0">
              <a:solidFill>
                <a:schemeClr val="bg1"/>
              </a:solidFill>
            </a:rPr>
            <a:t>meteo</a:t>
          </a:r>
          <a:r>
            <a:rPr lang="es-ES_tradnl" b="1" dirty="0" smtClean="0">
              <a:solidFill>
                <a:schemeClr val="bg1"/>
              </a:solidFill>
            </a:rPr>
            <a:t>)</a:t>
          </a:r>
          <a:endParaRPr lang="es-ES" b="1" dirty="0">
            <a:solidFill>
              <a:schemeClr val="bg1"/>
            </a:solidFill>
          </a:endParaRPr>
        </a:p>
      </dgm:t>
    </dgm:pt>
    <dgm:pt modelId="{70DF36D0-40A9-4A7F-8EF8-34379EDB8AD9}" type="parTrans" cxnId="{C4A0D019-0BA2-4E94-9FD6-5B17811709EF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CEC03591-21CC-447C-ABC8-837E1DBE56F5}" type="sibTrans" cxnId="{C4A0D019-0BA2-4E94-9FD6-5B17811709EF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933B5D84-D024-41DD-BC4F-9624F603807B}">
      <dgm:prSet phldrT="[Texto]"/>
      <dgm:spPr/>
      <dgm:t>
        <a:bodyPr/>
        <a:lstStyle/>
        <a:p>
          <a:r>
            <a:rPr lang="es-ES_tradnl" b="1" dirty="0" smtClean="0">
              <a:solidFill>
                <a:schemeClr val="bg1"/>
              </a:solidFill>
            </a:rPr>
            <a:t>AQ índice/ Población expuesta</a:t>
          </a:r>
          <a:endParaRPr lang="es-ES" b="1" dirty="0">
            <a:solidFill>
              <a:schemeClr val="bg1"/>
            </a:solidFill>
          </a:endParaRPr>
        </a:p>
      </dgm:t>
    </dgm:pt>
    <dgm:pt modelId="{B5A53A2E-2ECD-45B2-BB6F-2BB336AB0768}" type="parTrans" cxnId="{1858AD15-9D8F-4048-9DD3-69CBC81677E0}">
      <dgm:prSet/>
      <dgm:spPr/>
      <dgm:t>
        <a:bodyPr/>
        <a:lstStyle/>
        <a:p>
          <a:endParaRPr lang="es-ES"/>
        </a:p>
      </dgm:t>
    </dgm:pt>
    <dgm:pt modelId="{A0606424-7CA5-451A-AE02-0898DD013AF6}" type="sibTrans" cxnId="{1858AD15-9D8F-4048-9DD3-69CBC81677E0}">
      <dgm:prSet/>
      <dgm:spPr/>
      <dgm:t>
        <a:bodyPr/>
        <a:lstStyle/>
        <a:p>
          <a:endParaRPr lang="es-ES"/>
        </a:p>
      </dgm:t>
    </dgm:pt>
    <dgm:pt modelId="{1F939A64-6808-4C46-B89B-6A17DE4A17B0}" type="pres">
      <dgm:prSet presAssocID="{07C6A3C1-C836-4E58-BB9C-13675F9BC0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C1FA7A-B10C-4B57-9082-3431B3C880DB}" type="pres">
      <dgm:prSet presAssocID="{2D1484DC-81A0-4183-97D1-90A10B15D78C}" presName="parentText" presStyleLbl="node1" presStyleIdx="0" presStyleCnt="1" custLinFactNeighborY="-1635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65AFA-625D-437E-8323-56FE2A313D22}" type="pres">
      <dgm:prSet presAssocID="{2D1484DC-81A0-4183-97D1-90A10B15D78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3330A6-3DD0-4A78-B4F1-5C9DC5CDA588}" type="presOf" srcId="{07C6A3C1-C836-4E58-BB9C-13675F9BC060}" destId="{1F939A64-6808-4C46-B89B-6A17DE4A17B0}" srcOrd="0" destOrd="0" presId="urn:microsoft.com/office/officeart/2005/8/layout/vList2"/>
    <dgm:cxn modelId="{C4A0D019-0BA2-4E94-9FD6-5B17811709EF}" srcId="{2D1484DC-81A0-4183-97D1-90A10B15D78C}" destId="{DD1083EF-EB53-49C9-9B67-8826175E806B}" srcOrd="0" destOrd="0" parTransId="{70DF36D0-40A9-4A7F-8EF8-34379EDB8AD9}" sibTransId="{CEC03591-21CC-447C-ABC8-837E1DBE56F5}"/>
    <dgm:cxn modelId="{76916348-D031-4614-B57D-7989801E7AB5}" type="presOf" srcId="{2D1484DC-81A0-4183-97D1-90A10B15D78C}" destId="{6AC1FA7A-B10C-4B57-9082-3431B3C880DB}" srcOrd="0" destOrd="0" presId="urn:microsoft.com/office/officeart/2005/8/layout/vList2"/>
    <dgm:cxn modelId="{61D1FB4E-F26C-40F3-AE4C-3BB04793A1C1}" type="presOf" srcId="{933B5D84-D024-41DD-BC4F-9624F603807B}" destId="{9AF65AFA-625D-437E-8323-56FE2A313D22}" srcOrd="0" destOrd="1" presId="urn:microsoft.com/office/officeart/2005/8/layout/vList2"/>
    <dgm:cxn modelId="{1858AD15-9D8F-4048-9DD3-69CBC81677E0}" srcId="{2D1484DC-81A0-4183-97D1-90A10B15D78C}" destId="{933B5D84-D024-41DD-BC4F-9624F603807B}" srcOrd="1" destOrd="0" parTransId="{B5A53A2E-2ECD-45B2-BB6F-2BB336AB0768}" sibTransId="{A0606424-7CA5-451A-AE02-0898DD013AF6}"/>
    <dgm:cxn modelId="{91294E96-68E7-4540-AF2E-56C6B94557D5}" srcId="{07C6A3C1-C836-4E58-BB9C-13675F9BC060}" destId="{2D1484DC-81A0-4183-97D1-90A10B15D78C}" srcOrd="0" destOrd="0" parTransId="{0D5FBBD4-6682-4137-9BB5-E8B3691EACF5}" sibTransId="{E9530D93-1554-4D8E-8675-A15C4FE42350}"/>
    <dgm:cxn modelId="{2208DE92-9D69-4D71-AD5B-5159FDADD539}" type="presOf" srcId="{DD1083EF-EB53-49C9-9B67-8826175E806B}" destId="{9AF65AFA-625D-437E-8323-56FE2A313D22}" srcOrd="0" destOrd="0" presId="urn:microsoft.com/office/officeart/2005/8/layout/vList2"/>
    <dgm:cxn modelId="{39BCD761-C904-4ACC-BA48-0E8B25B225B0}" type="presParOf" srcId="{1F939A64-6808-4C46-B89B-6A17DE4A17B0}" destId="{6AC1FA7A-B10C-4B57-9082-3431B3C880DB}" srcOrd="0" destOrd="0" presId="urn:microsoft.com/office/officeart/2005/8/layout/vList2"/>
    <dgm:cxn modelId="{ED6FFAF2-2FFC-406B-819F-C9D60A99C3BC}" type="presParOf" srcId="{1F939A64-6808-4C46-B89B-6A17DE4A17B0}" destId="{9AF65AFA-625D-437E-8323-56FE2A313D2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C6A3C1-C836-4E58-BB9C-13675F9BC060}" type="doc">
      <dgm:prSet loTypeId="urn:microsoft.com/office/officeart/2005/8/layout/vList2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2D1484DC-81A0-4183-97D1-90A10B15D78C}">
      <dgm:prSet phldrT="[Texto]" custT="1"/>
      <dgm:spPr/>
      <dgm:t>
        <a:bodyPr/>
        <a:lstStyle/>
        <a:p>
          <a:r>
            <a:rPr lang="es-ES_tradnl" sz="1400" b="1" dirty="0" smtClean="0"/>
            <a:t>Difusión</a:t>
          </a:r>
          <a:endParaRPr lang="es-ES" sz="1500" b="1" dirty="0"/>
        </a:p>
      </dgm:t>
    </dgm:pt>
    <dgm:pt modelId="{0D5FBBD4-6682-4137-9BB5-E8B3691EACF5}" type="parTrans" cxnId="{91294E96-68E7-4540-AF2E-56C6B94557D5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E9530D93-1554-4D8E-8675-A15C4FE42350}" type="sibTrans" cxnId="{91294E96-68E7-4540-AF2E-56C6B94557D5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DD1083EF-EB53-49C9-9B67-8826175E806B}">
      <dgm:prSet phldrT="[Texto]" custT="1"/>
      <dgm:spPr/>
      <dgm:t>
        <a:bodyPr/>
        <a:lstStyle/>
        <a:p>
          <a:r>
            <a:rPr lang="es-ES_tradnl" sz="1050" b="1" dirty="0" smtClean="0">
              <a:solidFill>
                <a:schemeClr val="bg1"/>
              </a:solidFill>
            </a:rPr>
            <a:t>Web (</a:t>
          </a:r>
          <a:r>
            <a:rPr lang="es-ES_tradnl" sz="1050" b="1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www.bsc.es/caliope</a:t>
          </a:r>
          <a:r>
            <a:rPr lang="es-ES_tradnl" sz="1050" b="1" dirty="0" smtClean="0">
              <a:solidFill>
                <a:schemeClr val="bg1"/>
              </a:solidFill>
            </a:rPr>
            <a:t> )</a:t>
          </a:r>
          <a:endParaRPr lang="es-ES" sz="1050" b="1" dirty="0">
            <a:solidFill>
              <a:schemeClr val="bg1"/>
            </a:solidFill>
          </a:endParaRPr>
        </a:p>
      </dgm:t>
    </dgm:pt>
    <dgm:pt modelId="{70DF36D0-40A9-4A7F-8EF8-34379EDB8AD9}" type="parTrans" cxnId="{C4A0D019-0BA2-4E94-9FD6-5B17811709EF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CEC03591-21CC-447C-ABC8-837E1DBE56F5}" type="sibTrans" cxnId="{C4A0D019-0BA2-4E94-9FD6-5B17811709EF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8A531988-0A5D-4D6D-A140-1FF398626ED4}">
      <dgm:prSet phldrT="[Texto]" custT="1"/>
      <dgm:spPr/>
      <dgm:t>
        <a:bodyPr/>
        <a:lstStyle/>
        <a:p>
          <a:r>
            <a:rPr lang="es-ES_tradnl" sz="1050" b="1" dirty="0" smtClean="0">
              <a:solidFill>
                <a:schemeClr val="bg1"/>
              </a:solidFill>
            </a:rPr>
            <a:t>Smart </a:t>
          </a:r>
          <a:r>
            <a:rPr lang="es-ES_tradnl" sz="1050" b="1" dirty="0" err="1" smtClean="0">
              <a:solidFill>
                <a:schemeClr val="bg1"/>
              </a:solidFill>
            </a:rPr>
            <a:t>phone</a:t>
          </a:r>
          <a:r>
            <a:rPr lang="es-ES_tradnl" sz="1050" b="1" dirty="0" smtClean="0">
              <a:solidFill>
                <a:schemeClr val="bg1"/>
              </a:solidFill>
            </a:rPr>
            <a:t> </a:t>
          </a:r>
          <a:r>
            <a:rPr lang="es-ES_tradnl" sz="1050" b="1" dirty="0" err="1" smtClean="0">
              <a:solidFill>
                <a:schemeClr val="bg1"/>
              </a:solidFill>
            </a:rPr>
            <a:t>app</a:t>
          </a:r>
          <a:endParaRPr lang="es-ES" sz="1050" b="1" dirty="0">
            <a:solidFill>
              <a:schemeClr val="bg1"/>
            </a:solidFill>
          </a:endParaRPr>
        </a:p>
      </dgm:t>
    </dgm:pt>
    <dgm:pt modelId="{5F69C0AF-35F1-4A0E-BA41-025B06F94283}" type="parTrans" cxnId="{0219EDB8-3E70-4791-A6B6-C6534EE06A13}">
      <dgm:prSet/>
      <dgm:spPr/>
      <dgm:t>
        <a:bodyPr/>
        <a:lstStyle/>
        <a:p>
          <a:endParaRPr lang="es-ES"/>
        </a:p>
      </dgm:t>
    </dgm:pt>
    <dgm:pt modelId="{4DD75BB5-6BA4-4D8E-9D5A-CF6982200E65}" type="sibTrans" cxnId="{0219EDB8-3E70-4791-A6B6-C6534EE06A13}">
      <dgm:prSet/>
      <dgm:spPr/>
      <dgm:t>
        <a:bodyPr/>
        <a:lstStyle/>
        <a:p>
          <a:endParaRPr lang="es-ES"/>
        </a:p>
      </dgm:t>
    </dgm:pt>
    <dgm:pt modelId="{1F939A64-6808-4C46-B89B-6A17DE4A17B0}" type="pres">
      <dgm:prSet presAssocID="{07C6A3C1-C836-4E58-BB9C-13675F9BC0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C1FA7A-B10C-4B57-9082-3431B3C880DB}" type="pres">
      <dgm:prSet presAssocID="{2D1484DC-81A0-4183-97D1-90A10B15D78C}" presName="parentText" presStyleLbl="node1" presStyleIdx="0" presStyleCnt="1" custScaleY="68154" custLinFactNeighborY="-2018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65AFA-625D-437E-8323-56FE2A313D22}" type="pres">
      <dgm:prSet presAssocID="{2D1484DC-81A0-4183-97D1-90A10B15D78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19EDB8-3E70-4791-A6B6-C6534EE06A13}" srcId="{2D1484DC-81A0-4183-97D1-90A10B15D78C}" destId="{8A531988-0A5D-4D6D-A140-1FF398626ED4}" srcOrd="1" destOrd="0" parTransId="{5F69C0AF-35F1-4A0E-BA41-025B06F94283}" sibTransId="{4DD75BB5-6BA4-4D8E-9D5A-CF6982200E65}"/>
    <dgm:cxn modelId="{C4A0D019-0BA2-4E94-9FD6-5B17811709EF}" srcId="{2D1484DC-81A0-4183-97D1-90A10B15D78C}" destId="{DD1083EF-EB53-49C9-9B67-8826175E806B}" srcOrd="0" destOrd="0" parTransId="{70DF36D0-40A9-4A7F-8EF8-34379EDB8AD9}" sibTransId="{CEC03591-21CC-447C-ABC8-837E1DBE56F5}"/>
    <dgm:cxn modelId="{EC3D12E6-763B-4B51-9187-2830C6FD5BC3}" type="presOf" srcId="{07C6A3C1-C836-4E58-BB9C-13675F9BC060}" destId="{1F939A64-6808-4C46-B89B-6A17DE4A17B0}" srcOrd="0" destOrd="0" presId="urn:microsoft.com/office/officeart/2005/8/layout/vList2"/>
    <dgm:cxn modelId="{91294E96-68E7-4540-AF2E-56C6B94557D5}" srcId="{07C6A3C1-C836-4E58-BB9C-13675F9BC060}" destId="{2D1484DC-81A0-4183-97D1-90A10B15D78C}" srcOrd="0" destOrd="0" parTransId="{0D5FBBD4-6682-4137-9BB5-E8B3691EACF5}" sibTransId="{E9530D93-1554-4D8E-8675-A15C4FE42350}"/>
    <dgm:cxn modelId="{47C7CD9C-D6B3-49F9-A577-8B16F824CB39}" type="presOf" srcId="{DD1083EF-EB53-49C9-9B67-8826175E806B}" destId="{9AF65AFA-625D-437E-8323-56FE2A313D22}" srcOrd="0" destOrd="0" presId="urn:microsoft.com/office/officeart/2005/8/layout/vList2"/>
    <dgm:cxn modelId="{71841512-A3F0-4CCA-B47B-414C8108B916}" type="presOf" srcId="{8A531988-0A5D-4D6D-A140-1FF398626ED4}" destId="{9AF65AFA-625D-437E-8323-56FE2A313D22}" srcOrd="0" destOrd="1" presId="urn:microsoft.com/office/officeart/2005/8/layout/vList2"/>
    <dgm:cxn modelId="{A1130C34-3E1A-4396-ABEE-A6EB511963A7}" type="presOf" srcId="{2D1484DC-81A0-4183-97D1-90A10B15D78C}" destId="{6AC1FA7A-B10C-4B57-9082-3431B3C880DB}" srcOrd="0" destOrd="0" presId="urn:microsoft.com/office/officeart/2005/8/layout/vList2"/>
    <dgm:cxn modelId="{43A89254-4C1E-487D-B3CF-092038BAA1F6}" type="presParOf" srcId="{1F939A64-6808-4C46-B89B-6A17DE4A17B0}" destId="{6AC1FA7A-B10C-4B57-9082-3431B3C880DB}" srcOrd="0" destOrd="0" presId="urn:microsoft.com/office/officeart/2005/8/layout/vList2"/>
    <dgm:cxn modelId="{7A15B198-A8E6-4C4B-A11A-DBB8F99FA5B9}" type="presParOf" srcId="{1F939A64-6808-4C46-B89B-6A17DE4A17B0}" destId="{9AF65AFA-625D-437E-8323-56FE2A313D2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C6A3C1-C836-4E58-BB9C-13675F9BC060}" type="doc">
      <dgm:prSet loTypeId="urn:microsoft.com/office/officeart/2005/8/layout/vList2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2D1484DC-81A0-4183-97D1-90A10B15D78C}">
      <dgm:prSet phldrT="[Texto]"/>
      <dgm:spPr/>
      <dgm:t>
        <a:bodyPr/>
        <a:lstStyle/>
        <a:p>
          <a:pPr algn="ctr"/>
          <a:r>
            <a:rPr lang="es-ES_tradnl" b="1" dirty="0" smtClean="0"/>
            <a:t>Módulos CALIOPE</a:t>
          </a:r>
          <a:endParaRPr lang="es-ES" b="1" dirty="0"/>
        </a:p>
      </dgm:t>
    </dgm:pt>
    <dgm:pt modelId="{0D5FBBD4-6682-4137-9BB5-E8B3691EACF5}" type="parTrans" cxnId="{91294E96-68E7-4540-AF2E-56C6B94557D5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E9530D93-1554-4D8E-8675-A15C4FE42350}" type="sibTrans" cxnId="{91294E96-68E7-4540-AF2E-56C6B94557D5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1F939A64-6808-4C46-B89B-6A17DE4A17B0}" type="pres">
      <dgm:prSet presAssocID="{07C6A3C1-C836-4E58-BB9C-13675F9BC0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C1FA7A-B10C-4B57-9082-3431B3C880DB}" type="pres">
      <dgm:prSet presAssocID="{2D1484DC-81A0-4183-97D1-90A10B15D7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6DE4D27-868A-446D-9EF7-E0A9FDA83484}" type="presOf" srcId="{2D1484DC-81A0-4183-97D1-90A10B15D78C}" destId="{6AC1FA7A-B10C-4B57-9082-3431B3C880DB}" srcOrd="0" destOrd="0" presId="urn:microsoft.com/office/officeart/2005/8/layout/vList2"/>
    <dgm:cxn modelId="{AE24980F-27DE-4651-8CF5-A77E2B90A262}" type="presOf" srcId="{07C6A3C1-C836-4E58-BB9C-13675F9BC060}" destId="{1F939A64-6808-4C46-B89B-6A17DE4A17B0}" srcOrd="0" destOrd="0" presId="urn:microsoft.com/office/officeart/2005/8/layout/vList2"/>
    <dgm:cxn modelId="{91294E96-68E7-4540-AF2E-56C6B94557D5}" srcId="{07C6A3C1-C836-4E58-BB9C-13675F9BC060}" destId="{2D1484DC-81A0-4183-97D1-90A10B15D78C}" srcOrd="0" destOrd="0" parTransId="{0D5FBBD4-6682-4137-9BB5-E8B3691EACF5}" sibTransId="{E9530D93-1554-4D8E-8675-A15C4FE42350}"/>
    <dgm:cxn modelId="{6E138DA8-EBCD-4EB2-B43A-69B5D16D9C98}" type="presParOf" srcId="{1F939A64-6808-4C46-B89B-6A17DE4A17B0}" destId="{6AC1FA7A-B10C-4B57-9082-3431B3C880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C6A3C1-C836-4E58-BB9C-13675F9BC060}" type="doc">
      <dgm:prSet loTypeId="urn:microsoft.com/office/officeart/2005/8/layout/vList2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2D1484DC-81A0-4183-97D1-90A10B15D78C}">
      <dgm:prSet phldrT="[Texto]" custT="1"/>
      <dgm:spPr/>
      <dgm:t>
        <a:bodyPr/>
        <a:lstStyle/>
        <a:p>
          <a:r>
            <a:rPr lang="es-ES_tradnl" sz="1300" b="1" dirty="0" smtClean="0"/>
            <a:t>Evaluación Pronóstico (NRT)</a:t>
          </a:r>
          <a:endParaRPr lang="es-ES" sz="1300" b="1" dirty="0"/>
        </a:p>
      </dgm:t>
    </dgm:pt>
    <dgm:pt modelId="{0D5FBBD4-6682-4137-9BB5-E8B3691EACF5}" type="parTrans" cxnId="{91294E96-68E7-4540-AF2E-56C6B94557D5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E9530D93-1554-4D8E-8675-A15C4FE42350}" type="sibTrans" cxnId="{91294E96-68E7-4540-AF2E-56C6B94557D5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DD1083EF-EB53-49C9-9B67-8826175E806B}">
      <dgm:prSet phldrT="[Texto]" custT="1"/>
      <dgm:spPr/>
      <dgm:t>
        <a:bodyPr/>
        <a:lstStyle/>
        <a:p>
          <a:r>
            <a:rPr lang="es-ES_tradnl" sz="1050" b="1" dirty="0" smtClean="0">
              <a:solidFill>
                <a:schemeClr val="bg1"/>
              </a:solidFill>
            </a:rPr>
            <a:t> Red monitoreo Calidad del Aire</a:t>
          </a:r>
          <a:endParaRPr lang="es-ES" sz="1050" b="1" dirty="0">
            <a:solidFill>
              <a:schemeClr val="bg1"/>
            </a:solidFill>
          </a:endParaRPr>
        </a:p>
      </dgm:t>
    </dgm:pt>
    <dgm:pt modelId="{70DF36D0-40A9-4A7F-8EF8-34379EDB8AD9}" type="parTrans" cxnId="{C4A0D019-0BA2-4E94-9FD6-5B17811709EF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CEC03591-21CC-447C-ABC8-837E1DBE56F5}" type="sibTrans" cxnId="{C4A0D019-0BA2-4E94-9FD6-5B17811709EF}">
      <dgm:prSet/>
      <dgm:spPr/>
      <dgm:t>
        <a:bodyPr/>
        <a:lstStyle/>
        <a:p>
          <a:endParaRPr lang="es-ES" b="1">
            <a:solidFill>
              <a:schemeClr val="bg1"/>
            </a:solidFill>
          </a:endParaRPr>
        </a:p>
      </dgm:t>
    </dgm:pt>
    <dgm:pt modelId="{933B5D84-D024-41DD-BC4F-9624F603807B}">
      <dgm:prSet phldrT="[Texto]" custT="1"/>
      <dgm:spPr/>
      <dgm:t>
        <a:bodyPr/>
        <a:lstStyle/>
        <a:p>
          <a:r>
            <a:rPr lang="es-ES_tradnl" sz="1050" b="1" dirty="0" smtClean="0">
              <a:solidFill>
                <a:schemeClr val="bg1"/>
              </a:solidFill>
            </a:rPr>
            <a:t>Satélite</a:t>
          </a:r>
          <a:endParaRPr lang="es-ES" sz="1050" b="1" dirty="0">
            <a:solidFill>
              <a:schemeClr val="bg1"/>
            </a:solidFill>
          </a:endParaRPr>
        </a:p>
      </dgm:t>
    </dgm:pt>
    <dgm:pt modelId="{B5A53A2E-2ECD-45B2-BB6F-2BB336AB0768}" type="parTrans" cxnId="{1858AD15-9D8F-4048-9DD3-69CBC81677E0}">
      <dgm:prSet/>
      <dgm:spPr/>
      <dgm:t>
        <a:bodyPr/>
        <a:lstStyle/>
        <a:p>
          <a:endParaRPr lang="es-ES"/>
        </a:p>
      </dgm:t>
    </dgm:pt>
    <dgm:pt modelId="{A0606424-7CA5-451A-AE02-0898DD013AF6}" type="sibTrans" cxnId="{1858AD15-9D8F-4048-9DD3-69CBC81677E0}">
      <dgm:prSet/>
      <dgm:spPr/>
      <dgm:t>
        <a:bodyPr/>
        <a:lstStyle/>
        <a:p>
          <a:endParaRPr lang="es-ES"/>
        </a:p>
      </dgm:t>
    </dgm:pt>
    <dgm:pt modelId="{1F939A64-6808-4C46-B89B-6A17DE4A17B0}" type="pres">
      <dgm:prSet presAssocID="{07C6A3C1-C836-4E58-BB9C-13675F9BC0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C1FA7A-B10C-4B57-9082-3431B3C880DB}" type="pres">
      <dgm:prSet presAssocID="{2D1484DC-81A0-4183-97D1-90A10B15D7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65AFA-625D-437E-8323-56FE2A313D22}" type="pres">
      <dgm:prSet presAssocID="{2D1484DC-81A0-4183-97D1-90A10B15D78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A0D019-0BA2-4E94-9FD6-5B17811709EF}" srcId="{2D1484DC-81A0-4183-97D1-90A10B15D78C}" destId="{DD1083EF-EB53-49C9-9B67-8826175E806B}" srcOrd="0" destOrd="0" parTransId="{70DF36D0-40A9-4A7F-8EF8-34379EDB8AD9}" sibTransId="{CEC03591-21CC-447C-ABC8-837E1DBE56F5}"/>
    <dgm:cxn modelId="{F7048043-7061-4D84-81B7-00EFDB48A944}" type="presOf" srcId="{DD1083EF-EB53-49C9-9B67-8826175E806B}" destId="{9AF65AFA-625D-437E-8323-56FE2A313D22}" srcOrd="0" destOrd="0" presId="urn:microsoft.com/office/officeart/2005/8/layout/vList2"/>
    <dgm:cxn modelId="{82F49A0D-0ED1-434B-AF3F-BBA31C002E6F}" type="presOf" srcId="{933B5D84-D024-41DD-BC4F-9624F603807B}" destId="{9AF65AFA-625D-437E-8323-56FE2A313D22}" srcOrd="0" destOrd="1" presId="urn:microsoft.com/office/officeart/2005/8/layout/vList2"/>
    <dgm:cxn modelId="{464A978B-FCDD-496C-97B9-C44DE93E60FB}" type="presOf" srcId="{07C6A3C1-C836-4E58-BB9C-13675F9BC060}" destId="{1F939A64-6808-4C46-B89B-6A17DE4A17B0}" srcOrd="0" destOrd="0" presId="urn:microsoft.com/office/officeart/2005/8/layout/vList2"/>
    <dgm:cxn modelId="{91294E96-68E7-4540-AF2E-56C6B94557D5}" srcId="{07C6A3C1-C836-4E58-BB9C-13675F9BC060}" destId="{2D1484DC-81A0-4183-97D1-90A10B15D78C}" srcOrd="0" destOrd="0" parTransId="{0D5FBBD4-6682-4137-9BB5-E8B3691EACF5}" sibTransId="{E9530D93-1554-4D8E-8675-A15C4FE42350}"/>
    <dgm:cxn modelId="{1858AD15-9D8F-4048-9DD3-69CBC81677E0}" srcId="{2D1484DC-81A0-4183-97D1-90A10B15D78C}" destId="{933B5D84-D024-41DD-BC4F-9624F603807B}" srcOrd="1" destOrd="0" parTransId="{B5A53A2E-2ECD-45B2-BB6F-2BB336AB0768}" sibTransId="{A0606424-7CA5-451A-AE02-0898DD013AF6}"/>
    <dgm:cxn modelId="{DB193FFC-10DB-48A3-99DB-BDAF606AD3FB}" type="presOf" srcId="{2D1484DC-81A0-4183-97D1-90A10B15D78C}" destId="{6AC1FA7A-B10C-4B57-9082-3431B3C880DB}" srcOrd="0" destOrd="0" presId="urn:microsoft.com/office/officeart/2005/8/layout/vList2"/>
    <dgm:cxn modelId="{25FC6553-84D0-4F40-872E-CBF96D3BFB14}" type="presParOf" srcId="{1F939A64-6808-4C46-B89B-6A17DE4A17B0}" destId="{6AC1FA7A-B10C-4B57-9082-3431B3C880DB}" srcOrd="0" destOrd="0" presId="urn:microsoft.com/office/officeart/2005/8/layout/vList2"/>
    <dgm:cxn modelId="{D8D8EDFA-B4ED-4A03-8641-CF7213FD09CA}" type="presParOf" srcId="{1F939A64-6808-4C46-B89B-6A17DE4A17B0}" destId="{9AF65AFA-625D-437E-8323-56FE2A313D2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37CBA-6570-47E8-9000-C9274AD6E4D1}">
      <dsp:nvSpPr>
        <dsp:cNvPr id="0" name=""/>
        <dsp:cNvSpPr/>
      </dsp:nvSpPr>
      <dsp:spPr>
        <a:xfrm rot="5400000">
          <a:off x="-153277" y="155755"/>
          <a:ext cx="1021852" cy="715296"/>
        </a:xfrm>
        <a:prstGeom prst="chevron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b="1" kern="1200" dirty="0" smtClean="0"/>
            <a:t>Meteorología</a:t>
          </a:r>
          <a:endParaRPr lang="es-ES" sz="800" b="1" kern="1200" dirty="0"/>
        </a:p>
      </dsp:txBody>
      <dsp:txXfrm rot="-5400000">
        <a:off x="1" y="360125"/>
        <a:ext cx="715296" cy="306556"/>
      </dsp:txXfrm>
    </dsp:sp>
    <dsp:sp modelId="{4C9CAD71-F2A7-4D7A-B11D-3AB5526CA0FD}">
      <dsp:nvSpPr>
        <dsp:cNvPr id="0" name=""/>
        <dsp:cNvSpPr/>
      </dsp:nvSpPr>
      <dsp:spPr>
        <a:xfrm rot="5400000">
          <a:off x="1429702" y="-711928"/>
          <a:ext cx="664204" cy="2093015"/>
        </a:xfrm>
        <a:prstGeom prst="round2SameRect">
          <a:avLst/>
        </a:prstGeom>
        <a:solidFill>
          <a:schemeClr val="accent4">
            <a:alpha val="9000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900" b="0" kern="1200" dirty="0" smtClean="0">
              <a:solidFill>
                <a:schemeClr val="tx1"/>
              </a:solidFill>
            </a:rPr>
            <a:t>WRF-ARWv3.5</a:t>
          </a:r>
          <a:endParaRPr lang="es-ES" sz="900" b="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900" b="0" kern="1200" dirty="0" smtClean="0">
              <a:solidFill>
                <a:schemeClr val="tx1"/>
              </a:solidFill>
            </a:rPr>
            <a:t>38 </a:t>
          </a:r>
          <a:r>
            <a:rPr lang="en-GB" sz="900" b="0" kern="1200" dirty="0" err="1" smtClean="0">
              <a:solidFill>
                <a:schemeClr val="tx1"/>
              </a:solidFill>
            </a:rPr>
            <a:t>niveles</a:t>
          </a:r>
          <a:r>
            <a:rPr lang="en-GB" sz="900" b="0" kern="1200" dirty="0" smtClean="0">
              <a:solidFill>
                <a:schemeClr val="tx1"/>
              </a:solidFill>
            </a:rPr>
            <a:t> sigma (top 50 </a:t>
          </a:r>
          <a:r>
            <a:rPr lang="en-GB" sz="900" b="0" kern="1200" dirty="0" err="1" smtClean="0">
              <a:solidFill>
                <a:schemeClr val="tx1"/>
              </a:solidFill>
            </a:rPr>
            <a:t>hPa</a:t>
          </a:r>
          <a:r>
            <a:rPr lang="en-GB" sz="900" b="0" kern="1200" dirty="0" smtClean="0">
              <a:solidFill>
                <a:schemeClr val="tx1"/>
              </a:solidFill>
            </a:rPr>
            <a:t>)</a:t>
          </a:r>
          <a:endParaRPr lang="es-ES" sz="900" b="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>
              <a:solidFill>
                <a:schemeClr val="tx1"/>
              </a:solidFill>
            </a:rPr>
            <a:t>IBC: GFS (NCEP) </a:t>
          </a:r>
          <a:endParaRPr lang="es-ES" sz="900" b="0" kern="1200" dirty="0">
            <a:solidFill>
              <a:schemeClr val="tx1"/>
            </a:solidFill>
          </a:endParaRPr>
        </a:p>
      </dsp:txBody>
      <dsp:txXfrm rot="-5400000">
        <a:off x="715297" y="34901"/>
        <a:ext cx="2060591" cy="599356"/>
      </dsp:txXfrm>
    </dsp:sp>
    <dsp:sp modelId="{26D81139-A531-4E0A-B9EA-D6C6EE186F12}">
      <dsp:nvSpPr>
        <dsp:cNvPr id="0" name=""/>
        <dsp:cNvSpPr/>
      </dsp:nvSpPr>
      <dsp:spPr>
        <a:xfrm rot="5400000">
          <a:off x="-153277" y="1015177"/>
          <a:ext cx="1021852" cy="715296"/>
        </a:xfrm>
        <a:prstGeom prst="chevron">
          <a:avLst/>
        </a:prstGeom>
        <a:solidFill>
          <a:schemeClr val="accent6">
            <a:shade val="50000"/>
            <a:hueOff val="335867"/>
            <a:satOff val="-23533"/>
            <a:lumOff val="20534"/>
            <a:alphaOff val="0"/>
          </a:schemeClr>
        </a:solidFill>
        <a:ln w="9525" cap="flat" cmpd="sng" algn="ctr">
          <a:solidFill>
            <a:schemeClr val="accent6">
              <a:shade val="50000"/>
              <a:hueOff val="335867"/>
              <a:satOff val="-23533"/>
              <a:lumOff val="2053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b="1" kern="1200" dirty="0" smtClean="0"/>
            <a:t>Emisiones</a:t>
          </a:r>
          <a:endParaRPr lang="es-ES" sz="800" b="1" kern="1200" dirty="0"/>
        </a:p>
      </dsp:txBody>
      <dsp:txXfrm rot="-5400000">
        <a:off x="1" y="1219547"/>
        <a:ext cx="715296" cy="306556"/>
      </dsp:txXfrm>
    </dsp:sp>
    <dsp:sp modelId="{BB2D2EAF-3C27-45CE-9DFE-F98BDD659046}">
      <dsp:nvSpPr>
        <dsp:cNvPr id="0" name=""/>
        <dsp:cNvSpPr/>
      </dsp:nvSpPr>
      <dsp:spPr>
        <a:xfrm rot="5400000">
          <a:off x="1429702" y="147493"/>
          <a:ext cx="664204" cy="2093015"/>
        </a:xfrm>
        <a:prstGeom prst="round2SameRect">
          <a:avLst/>
        </a:prstGeom>
        <a:solidFill>
          <a:schemeClr val="accent4">
            <a:alpha val="90000"/>
          </a:schemeClr>
        </a:solidFill>
        <a:ln w="9525" cap="flat" cmpd="sng" algn="ctr">
          <a:solidFill>
            <a:schemeClr val="accent6">
              <a:shade val="50000"/>
              <a:hueOff val="335867"/>
              <a:satOff val="-23533"/>
              <a:lumOff val="2053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900" b="0" kern="1200" dirty="0" smtClean="0">
              <a:solidFill>
                <a:schemeClr val="tx1"/>
              </a:solidFill>
            </a:rPr>
            <a:t>HERMESv2</a:t>
          </a:r>
          <a:endParaRPr lang="es-ES" sz="900" b="0" kern="1200" dirty="0">
            <a:solidFill>
              <a:schemeClr val="tx1"/>
            </a:solidFill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smtClean="0">
              <a:solidFill>
                <a:schemeClr val="tx1"/>
              </a:solidFill>
            </a:rPr>
            <a:t>Europa: HERMES-DIS (EMEP data)</a:t>
          </a:r>
          <a:endParaRPr lang="es-ES" sz="900" b="0" kern="1200" dirty="0">
            <a:solidFill>
              <a:schemeClr val="tx1"/>
            </a:solidFill>
          </a:endParaRP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b="0" kern="1200" dirty="0" err="1" smtClean="0">
              <a:solidFill>
                <a:schemeClr val="tx1"/>
              </a:solidFill>
            </a:rPr>
            <a:t>España</a:t>
          </a:r>
          <a:r>
            <a:rPr lang="en-US" sz="900" b="0" kern="1200" dirty="0" smtClean="0">
              <a:solidFill>
                <a:schemeClr val="tx1"/>
              </a:solidFill>
            </a:rPr>
            <a:t>: HERMES-BOUP </a:t>
          </a:r>
          <a:endParaRPr lang="en-US" sz="900" b="0" kern="1200" dirty="0">
            <a:solidFill>
              <a:schemeClr val="tx1"/>
            </a:solidFill>
          </a:endParaRPr>
        </a:p>
      </dsp:txBody>
      <dsp:txXfrm rot="-5400000">
        <a:off x="715297" y="894322"/>
        <a:ext cx="2060591" cy="599356"/>
      </dsp:txXfrm>
    </dsp:sp>
    <dsp:sp modelId="{A12E6EBD-D920-42D0-83E8-1A844B7905AE}">
      <dsp:nvSpPr>
        <dsp:cNvPr id="0" name=""/>
        <dsp:cNvSpPr/>
      </dsp:nvSpPr>
      <dsp:spPr>
        <a:xfrm rot="5400000">
          <a:off x="-153277" y="1874599"/>
          <a:ext cx="1021852" cy="715296"/>
        </a:xfrm>
        <a:prstGeom prst="chevron">
          <a:avLst/>
        </a:prstGeom>
        <a:solidFill>
          <a:schemeClr val="accent6">
            <a:shade val="50000"/>
            <a:hueOff val="671734"/>
            <a:satOff val="-47066"/>
            <a:lumOff val="41068"/>
            <a:alphaOff val="0"/>
          </a:schemeClr>
        </a:solidFill>
        <a:ln w="9525" cap="flat" cmpd="sng" algn="ctr">
          <a:solidFill>
            <a:schemeClr val="accent6">
              <a:shade val="50000"/>
              <a:hueOff val="671734"/>
              <a:satOff val="-47066"/>
              <a:lumOff val="4106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b="1" kern="1200" dirty="0" smtClean="0"/>
            <a:t>Química</a:t>
          </a:r>
          <a:endParaRPr lang="es-ES" sz="800" b="1" kern="1200" dirty="0"/>
        </a:p>
      </dsp:txBody>
      <dsp:txXfrm rot="-5400000">
        <a:off x="1" y="2078969"/>
        <a:ext cx="715296" cy="306556"/>
      </dsp:txXfrm>
    </dsp:sp>
    <dsp:sp modelId="{619BBE4E-C172-45D6-BDBE-A8353D07D7A2}">
      <dsp:nvSpPr>
        <dsp:cNvPr id="0" name=""/>
        <dsp:cNvSpPr/>
      </dsp:nvSpPr>
      <dsp:spPr>
        <a:xfrm rot="5400000">
          <a:off x="1429702" y="1006916"/>
          <a:ext cx="664204" cy="2093015"/>
        </a:xfrm>
        <a:prstGeom prst="round2SameRect">
          <a:avLst/>
        </a:prstGeom>
        <a:solidFill>
          <a:schemeClr val="accent4">
            <a:alpha val="90000"/>
          </a:schemeClr>
        </a:solidFill>
        <a:ln w="9525" cap="flat" cmpd="sng" algn="ctr">
          <a:solidFill>
            <a:schemeClr val="accent6">
              <a:shade val="50000"/>
              <a:hueOff val="671734"/>
              <a:satOff val="-47066"/>
              <a:lumOff val="4106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900" b="0" kern="1200" dirty="0" smtClean="0">
              <a:solidFill>
                <a:schemeClr val="tx1"/>
              </a:solidFill>
            </a:rPr>
            <a:t>CMAQv5.0.1</a:t>
          </a:r>
          <a:endParaRPr lang="es-ES" sz="900" b="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900" b="0" kern="1200" dirty="0" smtClean="0">
              <a:solidFill>
                <a:schemeClr val="tx1"/>
              </a:solidFill>
            </a:rPr>
            <a:t>CB05/AERO5</a:t>
          </a:r>
          <a:endParaRPr lang="es-ES" sz="900" b="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900" b="0" kern="1200" dirty="0" smtClean="0">
              <a:solidFill>
                <a:schemeClr val="tx1"/>
              </a:solidFill>
            </a:rPr>
            <a:t>BC: NCAR MOZART4</a:t>
          </a:r>
          <a:endParaRPr lang="es-ES" sz="900" b="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900" b="0" kern="1200" dirty="0" smtClean="0">
              <a:solidFill>
                <a:schemeClr val="tx1"/>
              </a:solidFill>
            </a:rPr>
            <a:t>15 capas/ 50 </a:t>
          </a:r>
          <a:r>
            <a:rPr lang="es-ES_tradnl" sz="900" b="0" kern="1200" dirty="0" err="1" smtClean="0">
              <a:solidFill>
                <a:schemeClr val="tx1"/>
              </a:solidFill>
            </a:rPr>
            <a:t>hPa</a:t>
          </a:r>
          <a:endParaRPr lang="es-ES" sz="900" b="0" kern="1200" dirty="0">
            <a:solidFill>
              <a:schemeClr val="tx1"/>
            </a:solidFill>
          </a:endParaRPr>
        </a:p>
      </dsp:txBody>
      <dsp:txXfrm rot="-5400000">
        <a:off x="715297" y="1753745"/>
        <a:ext cx="2060591" cy="599356"/>
      </dsp:txXfrm>
    </dsp:sp>
    <dsp:sp modelId="{F9435C3C-F935-4CE6-8588-D2F3BC00D61D}">
      <dsp:nvSpPr>
        <dsp:cNvPr id="0" name=""/>
        <dsp:cNvSpPr/>
      </dsp:nvSpPr>
      <dsp:spPr>
        <a:xfrm rot="5400000">
          <a:off x="-153277" y="2734021"/>
          <a:ext cx="1021852" cy="715296"/>
        </a:xfrm>
        <a:prstGeom prst="chevron">
          <a:avLst/>
        </a:prstGeom>
        <a:solidFill>
          <a:schemeClr val="accent6">
            <a:shade val="50000"/>
            <a:hueOff val="671734"/>
            <a:satOff val="-47066"/>
            <a:lumOff val="41068"/>
            <a:alphaOff val="0"/>
          </a:schemeClr>
        </a:solidFill>
        <a:ln w="9525" cap="flat" cmpd="sng" algn="ctr">
          <a:solidFill>
            <a:schemeClr val="accent6">
              <a:shade val="50000"/>
              <a:hueOff val="671734"/>
              <a:satOff val="-47066"/>
              <a:lumOff val="4106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b="1" kern="1200" dirty="0" smtClean="0"/>
            <a:t>Polvo Mineral</a:t>
          </a:r>
          <a:endParaRPr lang="es-ES" sz="800" b="1" kern="1200" dirty="0"/>
        </a:p>
      </dsp:txBody>
      <dsp:txXfrm rot="-5400000">
        <a:off x="1" y="2938391"/>
        <a:ext cx="715296" cy="306556"/>
      </dsp:txXfrm>
    </dsp:sp>
    <dsp:sp modelId="{62B7F19F-2BFF-4DD1-B6D7-4CE2CDDC9459}">
      <dsp:nvSpPr>
        <dsp:cNvPr id="0" name=""/>
        <dsp:cNvSpPr/>
      </dsp:nvSpPr>
      <dsp:spPr>
        <a:xfrm rot="5400000">
          <a:off x="1429702" y="1866338"/>
          <a:ext cx="664204" cy="2093015"/>
        </a:xfrm>
        <a:prstGeom prst="round2SameRect">
          <a:avLst/>
        </a:prstGeom>
        <a:solidFill>
          <a:schemeClr val="accent4">
            <a:alpha val="90000"/>
          </a:schemeClr>
        </a:solidFill>
        <a:ln w="9525" cap="flat" cmpd="sng" algn="ctr">
          <a:solidFill>
            <a:schemeClr val="accent6">
              <a:shade val="50000"/>
              <a:hueOff val="671734"/>
              <a:satOff val="-47066"/>
              <a:lumOff val="4106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900" b="0" kern="1200" dirty="0" smtClean="0">
              <a:solidFill>
                <a:schemeClr val="tx1"/>
              </a:solidFill>
            </a:rPr>
            <a:t>BSC-DREAM8bv2</a:t>
          </a:r>
          <a:endParaRPr lang="es-ES" sz="900" b="0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900" b="0" kern="1200" dirty="0" smtClean="0">
              <a:solidFill>
                <a:schemeClr val="tx1"/>
              </a:solidFill>
            </a:rPr>
            <a:t>PM10 y PM2.5</a:t>
          </a:r>
          <a:endParaRPr lang="es-ES" sz="900" b="0" kern="1200" dirty="0">
            <a:solidFill>
              <a:schemeClr val="tx1"/>
            </a:solidFill>
          </a:endParaRPr>
        </a:p>
      </dsp:txBody>
      <dsp:txXfrm rot="-5400000">
        <a:off x="715297" y="2613167"/>
        <a:ext cx="2060591" cy="599356"/>
      </dsp:txXfrm>
    </dsp:sp>
    <dsp:sp modelId="{64CC7063-FB07-46A0-B4BB-338286AEF21B}">
      <dsp:nvSpPr>
        <dsp:cNvPr id="0" name=""/>
        <dsp:cNvSpPr/>
      </dsp:nvSpPr>
      <dsp:spPr>
        <a:xfrm rot="5400000">
          <a:off x="-153277" y="3593444"/>
          <a:ext cx="1021852" cy="715296"/>
        </a:xfrm>
        <a:prstGeom prst="chevron">
          <a:avLst/>
        </a:prstGeom>
        <a:solidFill>
          <a:schemeClr val="accent6">
            <a:shade val="50000"/>
            <a:hueOff val="335867"/>
            <a:satOff val="-23533"/>
            <a:lumOff val="20534"/>
            <a:alphaOff val="0"/>
          </a:schemeClr>
        </a:solidFill>
        <a:ln w="9525" cap="flat" cmpd="sng" algn="ctr">
          <a:solidFill>
            <a:schemeClr val="accent6">
              <a:shade val="50000"/>
              <a:hueOff val="335867"/>
              <a:satOff val="-23533"/>
              <a:lumOff val="2053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b="1" kern="1200" dirty="0" smtClean="0"/>
            <a:t>Post-proceso</a:t>
          </a:r>
          <a:endParaRPr lang="es-ES" sz="800" b="1" kern="1200" dirty="0"/>
        </a:p>
      </dsp:txBody>
      <dsp:txXfrm rot="-5400000">
        <a:off x="1" y="3797814"/>
        <a:ext cx="715296" cy="306556"/>
      </dsp:txXfrm>
    </dsp:sp>
    <dsp:sp modelId="{D55D74B1-86F9-4EFA-9839-E9343DDA9C2C}">
      <dsp:nvSpPr>
        <dsp:cNvPr id="0" name=""/>
        <dsp:cNvSpPr/>
      </dsp:nvSpPr>
      <dsp:spPr>
        <a:xfrm rot="5400000">
          <a:off x="1429702" y="2725760"/>
          <a:ext cx="664204" cy="2093015"/>
        </a:xfrm>
        <a:prstGeom prst="round2SameRect">
          <a:avLst/>
        </a:prstGeom>
        <a:solidFill>
          <a:schemeClr val="accent4">
            <a:alpha val="90000"/>
          </a:schemeClr>
        </a:solidFill>
        <a:ln w="9525" cap="flat" cmpd="sng" algn="ctr">
          <a:solidFill>
            <a:schemeClr val="accent6">
              <a:shade val="50000"/>
              <a:hueOff val="335867"/>
              <a:satOff val="-23533"/>
              <a:lumOff val="2053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000" b="0" kern="1200" dirty="0" err="1" smtClean="0">
              <a:solidFill>
                <a:schemeClr val="tx1"/>
              </a:solidFill>
            </a:rPr>
            <a:t>Kalman</a:t>
          </a:r>
          <a:r>
            <a:rPr lang="es-ES_tradnl" sz="1000" b="0" kern="1200" dirty="0" smtClean="0">
              <a:solidFill>
                <a:schemeClr val="tx1"/>
              </a:solidFill>
            </a:rPr>
            <a:t> </a:t>
          </a:r>
          <a:r>
            <a:rPr lang="es-ES_tradnl" sz="1000" b="0" kern="1200" dirty="0" err="1" smtClean="0">
              <a:solidFill>
                <a:schemeClr val="tx1"/>
              </a:solidFill>
            </a:rPr>
            <a:t>Filter</a:t>
          </a:r>
          <a:r>
            <a:rPr lang="es-ES_tradnl" sz="1000" b="0" kern="1200" dirty="0" smtClean="0">
              <a:solidFill>
                <a:schemeClr val="tx1"/>
              </a:solidFill>
            </a:rPr>
            <a:t> (1D and 2D)</a:t>
          </a:r>
          <a:endParaRPr lang="es-ES" sz="1000" b="0" kern="1200" dirty="0">
            <a:solidFill>
              <a:schemeClr val="tx1"/>
            </a:solidFill>
          </a:endParaRPr>
        </a:p>
      </dsp:txBody>
      <dsp:txXfrm rot="-5400000">
        <a:off x="715297" y="3472589"/>
        <a:ext cx="2060591" cy="599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1FA7A-B10C-4B57-9082-3431B3C880DB}">
      <dsp:nvSpPr>
        <dsp:cNvPr id="0" name=""/>
        <dsp:cNvSpPr/>
      </dsp:nvSpPr>
      <dsp:spPr>
        <a:xfrm>
          <a:off x="0" y="27466"/>
          <a:ext cx="2832981" cy="32760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Pronóstico 24/48h</a:t>
          </a:r>
          <a:endParaRPr lang="es-ES" sz="1400" b="1" kern="1200" dirty="0"/>
        </a:p>
      </dsp:txBody>
      <dsp:txXfrm>
        <a:off x="15992" y="43458"/>
        <a:ext cx="2800997" cy="295616"/>
      </dsp:txXfrm>
    </dsp:sp>
    <dsp:sp modelId="{9AF65AFA-625D-437E-8323-56FE2A313D22}">
      <dsp:nvSpPr>
        <dsp:cNvPr id="0" name=""/>
        <dsp:cNvSpPr/>
      </dsp:nvSpPr>
      <dsp:spPr>
        <a:xfrm>
          <a:off x="0" y="414304"/>
          <a:ext cx="2832981" cy="36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47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1100" b="1" kern="1200" dirty="0" smtClean="0">
              <a:solidFill>
                <a:schemeClr val="bg1"/>
              </a:solidFill>
            </a:rPr>
            <a:t>Mapas (concentraciones</a:t>
          </a:r>
          <a:r>
            <a:rPr lang="es-ES_tradnl" sz="1100" b="1" kern="1200" smtClean="0">
              <a:solidFill>
                <a:schemeClr val="bg1"/>
              </a:solidFill>
            </a:rPr>
            <a:t>, emis, </a:t>
          </a:r>
          <a:r>
            <a:rPr lang="es-ES_tradnl" sz="1100" b="1" kern="1200" dirty="0" err="1" smtClean="0">
              <a:solidFill>
                <a:schemeClr val="bg1"/>
              </a:solidFill>
            </a:rPr>
            <a:t>meteo</a:t>
          </a:r>
          <a:r>
            <a:rPr lang="es-ES_tradnl" sz="1100" b="1" kern="1200" dirty="0" smtClean="0">
              <a:solidFill>
                <a:schemeClr val="bg1"/>
              </a:solidFill>
            </a:rPr>
            <a:t>)</a:t>
          </a:r>
          <a:endParaRPr lang="es-ES" sz="1100" b="1" kern="1200" dirty="0">
            <a:solidFill>
              <a:schemeClr val="bg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1100" b="1" kern="1200" dirty="0" smtClean="0">
              <a:solidFill>
                <a:schemeClr val="bg1"/>
              </a:solidFill>
            </a:rPr>
            <a:t>AQ índice/ Población expuesta</a:t>
          </a:r>
          <a:endParaRPr lang="es-ES" sz="1100" b="1" kern="1200" dirty="0">
            <a:solidFill>
              <a:schemeClr val="bg1"/>
            </a:solidFill>
          </a:endParaRPr>
        </a:p>
      </dsp:txBody>
      <dsp:txXfrm>
        <a:off x="0" y="414304"/>
        <a:ext cx="2832981" cy="362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1FA7A-B10C-4B57-9082-3431B3C880DB}">
      <dsp:nvSpPr>
        <dsp:cNvPr id="0" name=""/>
        <dsp:cNvSpPr/>
      </dsp:nvSpPr>
      <dsp:spPr>
        <a:xfrm>
          <a:off x="0" y="0"/>
          <a:ext cx="2836506" cy="306202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Difusión</a:t>
          </a:r>
          <a:endParaRPr lang="es-ES" sz="1500" b="1" kern="1200" dirty="0"/>
        </a:p>
      </dsp:txBody>
      <dsp:txXfrm>
        <a:off x="14948" y="14948"/>
        <a:ext cx="2806610" cy="276306"/>
      </dsp:txXfrm>
    </dsp:sp>
    <dsp:sp modelId="{9AF65AFA-625D-437E-8323-56FE2A313D22}">
      <dsp:nvSpPr>
        <dsp:cNvPr id="0" name=""/>
        <dsp:cNvSpPr/>
      </dsp:nvSpPr>
      <dsp:spPr>
        <a:xfrm>
          <a:off x="0" y="314421"/>
          <a:ext cx="283650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59" tIns="13970" rIns="78232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1050" b="1" kern="1200" dirty="0" smtClean="0">
              <a:solidFill>
                <a:schemeClr val="bg1"/>
              </a:solidFill>
            </a:rPr>
            <a:t>Web (</a:t>
          </a:r>
          <a:r>
            <a:rPr lang="es-ES_tradnl" sz="1050" b="1" kern="120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www.bsc.es/caliope</a:t>
          </a:r>
          <a:r>
            <a:rPr lang="es-ES_tradnl" sz="1050" b="1" kern="1200" dirty="0" smtClean="0">
              <a:solidFill>
                <a:schemeClr val="bg1"/>
              </a:solidFill>
            </a:rPr>
            <a:t> )</a:t>
          </a:r>
          <a:endParaRPr lang="es-ES" sz="1050" b="1" kern="1200" dirty="0">
            <a:solidFill>
              <a:schemeClr val="bg1"/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1050" b="1" kern="1200" dirty="0" smtClean="0">
              <a:solidFill>
                <a:schemeClr val="bg1"/>
              </a:solidFill>
            </a:rPr>
            <a:t>Smart </a:t>
          </a:r>
          <a:r>
            <a:rPr lang="es-ES_tradnl" sz="1050" b="1" kern="1200" dirty="0" err="1" smtClean="0">
              <a:solidFill>
                <a:schemeClr val="bg1"/>
              </a:solidFill>
            </a:rPr>
            <a:t>phone</a:t>
          </a:r>
          <a:r>
            <a:rPr lang="es-ES_tradnl" sz="1050" b="1" kern="1200" dirty="0" smtClean="0">
              <a:solidFill>
                <a:schemeClr val="bg1"/>
              </a:solidFill>
            </a:rPr>
            <a:t> </a:t>
          </a:r>
          <a:r>
            <a:rPr lang="es-ES_tradnl" sz="1050" b="1" kern="1200" dirty="0" err="1" smtClean="0">
              <a:solidFill>
                <a:schemeClr val="bg1"/>
              </a:solidFill>
            </a:rPr>
            <a:t>app</a:t>
          </a:r>
          <a:endParaRPr lang="es-ES" sz="1050" b="1" kern="1200" dirty="0">
            <a:solidFill>
              <a:schemeClr val="bg1"/>
            </a:solidFill>
          </a:endParaRPr>
        </a:p>
      </dsp:txBody>
      <dsp:txXfrm>
        <a:off x="0" y="314421"/>
        <a:ext cx="2836506" cy="397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1FA7A-B10C-4B57-9082-3431B3C880DB}">
      <dsp:nvSpPr>
        <dsp:cNvPr id="0" name=""/>
        <dsp:cNvSpPr/>
      </dsp:nvSpPr>
      <dsp:spPr>
        <a:xfrm>
          <a:off x="0" y="7599"/>
          <a:ext cx="2832981" cy="30420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/>
            <a:t>Módulos CALIOPE</a:t>
          </a:r>
          <a:endParaRPr lang="es-ES" sz="1300" b="1" kern="1200" dirty="0"/>
        </a:p>
      </dsp:txBody>
      <dsp:txXfrm>
        <a:off x="14850" y="22449"/>
        <a:ext cx="2803281" cy="274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1FA7A-B10C-4B57-9082-3431B3C880DB}">
      <dsp:nvSpPr>
        <dsp:cNvPr id="0" name=""/>
        <dsp:cNvSpPr/>
      </dsp:nvSpPr>
      <dsp:spPr>
        <a:xfrm>
          <a:off x="0" y="5176"/>
          <a:ext cx="2813180" cy="29952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 dirty="0" smtClean="0"/>
            <a:t>Evaluación Pronóstico (NRT)</a:t>
          </a:r>
          <a:endParaRPr lang="es-ES" sz="1300" b="1" kern="1200" dirty="0"/>
        </a:p>
      </dsp:txBody>
      <dsp:txXfrm>
        <a:off x="14621" y="19797"/>
        <a:ext cx="2783938" cy="270278"/>
      </dsp:txXfrm>
    </dsp:sp>
    <dsp:sp modelId="{9AF65AFA-625D-437E-8323-56FE2A313D22}">
      <dsp:nvSpPr>
        <dsp:cNvPr id="0" name=""/>
        <dsp:cNvSpPr/>
      </dsp:nvSpPr>
      <dsp:spPr>
        <a:xfrm>
          <a:off x="0" y="304696"/>
          <a:ext cx="2813180" cy="339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18" tIns="13970" rIns="78232" bIns="1397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1050" b="1" kern="1200" dirty="0" smtClean="0">
              <a:solidFill>
                <a:schemeClr val="bg1"/>
              </a:solidFill>
            </a:rPr>
            <a:t> Red monitoreo Calidad del Aire</a:t>
          </a:r>
          <a:endParaRPr lang="es-ES" sz="1050" b="1" kern="1200" dirty="0">
            <a:solidFill>
              <a:schemeClr val="bg1"/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1050" b="1" kern="1200" dirty="0" smtClean="0">
              <a:solidFill>
                <a:schemeClr val="bg1"/>
              </a:solidFill>
            </a:rPr>
            <a:t>Satélite</a:t>
          </a:r>
          <a:endParaRPr lang="es-ES" sz="1050" b="1" kern="1200" dirty="0">
            <a:solidFill>
              <a:schemeClr val="bg1"/>
            </a:solidFill>
          </a:endParaRPr>
        </a:p>
      </dsp:txBody>
      <dsp:txXfrm>
        <a:off x="0" y="304696"/>
        <a:ext cx="2813180" cy="339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90BDEA3-9C28-4889-BE09-46F715F93223}" type="datetimeFigureOut">
              <a:rPr lang="en-US"/>
              <a:pPr>
                <a:defRPr/>
              </a:pPr>
              <a:t>7/17/2015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3F6556-CD5E-42A5-8333-F182CE9DE81C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31651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300E2DF-61CC-40FD-8798-A34BF2E4B247}" type="datetimeFigureOut">
              <a:rPr lang="en-US"/>
              <a:pPr>
                <a:defRPr/>
              </a:pPr>
              <a:t>7/17/2015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41363"/>
            <a:ext cx="48196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DejaVu 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EA6B628-0BC9-433E-BD68-4A957D33DA6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73992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CF432F-62BE-41A0-8C1C-67977A6A297C}" type="slidenum">
              <a:rPr lang="en-US" altLang="es-ES"/>
              <a:pPr/>
              <a:t>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23182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FE2E23-C3D5-41B7-8500-F266B949C5C3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499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FE2E23-C3D5-41B7-8500-F266B949C5C3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0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FE2E23-C3D5-41B7-8500-F266B949C5C3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FE2E23-C3D5-41B7-8500-F266B949C5C3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88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15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201623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s-ES" smtClean="0"/>
              <a:t>Nowadays the majority of urban areas around the world have air quality related problems in both developed and developing countries. </a:t>
            </a:r>
            <a:endParaRPr lang="es-ES" altLang="es-ES" smtClean="0"/>
          </a:p>
        </p:txBody>
      </p:sp>
      <p:sp>
        <p:nvSpPr>
          <p:cNvPr id="122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691468-59FB-4241-8395-A0800D28D3B7}" type="slidenum">
              <a:rPr lang="en-US" altLang="es-ES" smtClean="0"/>
              <a:pPr/>
              <a:t>16</a:t>
            </a:fld>
            <a:endParaRPr lang="en-US" altLang="es-ES" smtClean="0"/>
          </a:p>
        </p:txBody>
      </p:sp>
    </p:spTree>
    <p:extLst>
      <p:ext uri="{BB962C8B-B14F-4D97-AF65-F5344CB8AC3E}">
        <p14:creationId xmlns:p14="http://schemas.microsoft.com/office/powerpoint/2010/main" val="1448325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82E1A7-C7E9-4F30-984E-9A81DE7EF8A1}" type="slidenum">
              <a:rPr lang="en-US" altLang="es-ES" smtClean="0"/>
              <a:pPr/>
              <a:t>17</a:t>
            </a:fld>
            <a:endParaRPr lang="en-US" altLang="es-ES" smtClean="0"/>
          </a:p>
        </p:txBody>
      </p:sp>
    </p:spTree>
    <p:extLst>
      <p:ext uri="{BB962C8B-B14F-4D97-AF65-F5344CB8AC3E}">
        <p14:creationId xmlns:p14="http://schemas.microsoft.com/office/powerpoint/2010/main" val="3062792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altLang="es-ES" dirty="0" smtClean="0">
                <a:ea typeface="ＭＳ Ｐゴシック" pitchFamily="34" charset="-128"/>
              </a:rPr>
              <a:t>FCD </a:t>
            </a:r>
            <a:r>
              <a:rPr lang="en-US" dirty="0" smtClean="0"/>
              <a:t>refers to technology that collects </a:t>
            </a:r>
            <a:r>
              <a:rPr lang="en-US" altLang="es-ES" dirty="0" smtClean="0">
                <a:ea typeface="ＭＳ Ｐゴシック" pitchFamily="34" charset="-128"/>
              </a:rPr>
              <a:t>real-time speed and location from individual vehicles equipped with GPS or cellular-based systems</a:t>
            </a:r>
          </a:p>
          <a:p>
            <a:pPr>
              <a:defRPr/>
            </a:pPr>
            <a:r>
              <a:rPr lang="en-US" altLang="es-ES" dirty="0" smtClean="0"/>
              <a:t>FCD presents two advantages compared to the information obtained from ATR</a:t>
            </a:r>
          </a:p>
          <a:p>
            <a:pPr>
              <a:defRPr/>
            </a:pPr>
            <a:r>
              <a:rPr lang="en-US" dirty="0" smtClean="0"/>
              <a:t>1:FCD allows obtaining speed data from cars circulating throughout the city, so info is not restricted to where the sensors are installed.</a:t>
            </a:r>
            <a:endParaRPr lang="en-US" altLang="es-ES" dirty="0" smtClean="0"/>
          </a:p>
          <a:p>
            <a:pPr>
              <a:defRPr/>
            </a:pPr>
            <a:r>
              <a:rPr lang="en-US" altLang="es-ES" dirty="0" smtClean="0"/>
              <a:t>2: FCD </a:t>
            </a:r>
            <a:r>
              <a:rPr lang="en-US" altLang="es-ES" dirty="0" err="1" smtClean="0"/>
              <a:t>recordd</a:t>
            </a:r>
            <a:r>
              <a:rPr lang="en-US" altLang="es-ES" dirty="0" smtClean="0"/>
              <a:t> speed data every few minutes. This allows tracking changes of the speed due to </a:t>
            </a:r>
            <a:r>
              <a:rPr lang="en-US" dirty="0" smtClean="0"/>
              <a:t>traffic signals or merging traffic.</a:t>
            </a:r>
          </a:p>
          <a:p>
            <a:pPr>
              <a:defRPr/>
            </a:pPr>
            <a:r>
              <a:rPr lang="en-US" dirty="0" smtClean="0"/>
              <a:t>This figure compares the values of hourly speed obtained from ATR and a Taxi FCD base for the city of Berlin. The ATR speeds are about 50% larger than the FCD speeds. This is because ATR are usually located at road sections away from major intersections, and they cannot account the effect of intersections</a:t>
            </a:r>
            <a:endParaRPr lang="en-US" altLang="es-ES" dirty="0" smtClean="0"/>
          </a:p>
          <a:p>
            <a:pPr>
              <a:defRPr/>
            </a:pPr>
            <a:r>
              <a:rPr lang="es-ES_tradnl" altLang="es-ES" dirty="0" err="1" smtClean="0">
                <a:ea typeface="ＭＳ Ｐゴシック" pitchFamily="34" charset="-128"/>
              </a:rPr>
              <a:t>Currently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there</a:t>
            </a:r>
            <a:r>
              <a:rPr lang="es-ES_tradnl" altLang="es-ES" dirty="0" smtClean="0">
                <a:ea typeface="ＭＳ Ｐゴシック" pitchFamily="34" charset="-128"/>
              </a:rPr>
              <a:t> are </a:t>
            </a:r>
            <a:r>
              <a:rPr lang="es-ES_tradnl" altLang="es-ES" dirty="0" err="1" smtClean="0">
                <a:ea typeface="ＭＳ Ｐゴシック" pitchFamily="34" charset="-128"/>
              </a:rPr>
              <a:t>companies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that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commercialise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products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obtained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from</a:t>
            </a:r>
            <a:r>
              <a:rPr lang="es-ES_tradnl" altLang="es-ES" dirty="0" smtClean="0">
                <a:ea typeface="ＭＳ Ｐゴシック" pitchFamily="34" charset="-128"/>
              </a:rPr>
              <a:t> FCD </a:t>
            </a:r>
            <a:r>
              <a:rPr lang="es-ES_tradnl" altLang="es-ES" dirty="0" err="1" smtClean="0">
                <a:ea typeface="ＭＳ Ｐゴシック" pitchFamily="34" charset="-128"/>
              </a:rPr>
              <a:t>technology</a:t>
            </a:r>
            <a:r>
              <a:rPr lang="es-ES_tradnl" altLang="es-ES" dirty="0" smtClean="0">
                <a:ea typeface="ＭＳ Ｐゴシック" pitchFamily="34" charset="-128"/>
              </a:rPr>
              <a:t>. </a:t>
            </a:r>
            <a:r>
              <a:rPr lang="es-ES_tradnl" altLang="es-ES" dirty="0" err="1" smtClean="0">
                <a:ea typeface="ＭＳ Ｐゴシック" pitchFamily="34" charset="-128"/>
              </a:rPr>
              <a:t>For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instance</a:t>
            </a:r>
            <a:r>
              <a:rPr lang="es-ES_tradnl" altLang="es-ES" dirty="0" smtClean="0">
                <a:ea typeface="ＭＳ Ｐゴシック" pitchFamily="34" charset="-128"/>
              </a:rPr>
              <a:t>, </a:t>
            </a:r>
            <a:r>
              <a:rPr lang="es-ES_tradnl" altLang="es-ES" dirty="0" err="1" smtClean="0">
                <a:ea typeface="ＭＳ Ｐゴシック" pitchFamily="34" charset="-128"/>
              </a:rPr>
              <a:t>TomTom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provides</a:t>
            </a:r>
            <a:r>
              <a:rPr lang="es-ES_tradnl" altLang="es-ES" dirty="0" smtClean="0">
                <a:ea typeface="ＭＳ Ｐゴシック" pitchFamily="34" charset="-128"/>
              </a:rPr>
              <a:t> a </a:t>
            </a:r>
            <a:r>
              <a:rPr lang="es-ES_tradnl" altLang="es-ES" dirty="0" err="1" smtClean="0">
                <a:ea typeface="ＭＳ Ｐゴシック" pitchFamily="34" charset="-128"/>
              </a:rPr>
              <a:t>product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that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consist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s-ES_tradnl" altLang="es-ES" dirty="0" err="1" smtClean="0">
                <a:ea typeface="ＭＳ Ｐゴシック" pitchFamily="34" charset="-128"/>
              </a:rPr>
              <a:t>on</a:t>
            </a:r>
            <a:r>
              <a:rPr lang="es-ES_tradnl" altLang="es-ES" dirty="0" smtClean="0">
                <a:ea typeface="ＭＳ Ｐゴシック" pitchFamily="34" charset="-128"/>
              </a:rPr>
              <a:t> </a:t>
            </a:r>
            <a:r>
              <a:rPr lang="en-US" dirty="0" smtClean="0"/>
              <a:t>historical GPS speed data derived from anonymous GPS measurements from millions of devices. This data consists on Speed Profiles of up to 5 minute interval along a </a:t>
            </a:r>
            <a:r>
              <a:rPr lang="en-US" dirty="0" err="1" smtClean="0"/>
              <a:t>digitalised</a:t>
            </a:r>
            <a:r>
              <a:rPr lang="en-US" dirty="0" smtClean="0"/>
              <a:t> road element, which can be directed use when </a:t>
            </a:r>
            <a:r>
              <a:rPr lang="en-US" dirty="0" err="1" smtClean="0"/>
              <a:t>aplying</a:t>
            </a:r>
            <a:r>
              <a:rPr lang="en-US" dirty="0" smtClean="0"/>
              <a:t> macroscopic emission models.</a:t>
            </a:r>
          </a:p>
          <a:p>
            <a:pPr>
              <a:defRPr/>
            </a:pPr>
            <a:r>
              <a:rPr lang="en-US" dirty="0" smtClean="0"/>
              <a:t>The main </a:t>
            </a:r>
            <a:r>
              <a:rPr lang="en-US" dirty="0" err="1" smtClean="0"/>
              <a:t>shorcoming</a:t>
            </a:r>
            <a:r>
              <a:rPr lang="en-US" dirty="0" smtClean="0"/>
              <a:t> of FCD tech is that the information can only be reported from those vehicles that are equipped with FCD-systems. Hence, information of total volume cannot be directly obtained. However, there are 4 points to be taken into consideration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/>
              <a:t>Taxi fleets are usually equipped with this tech. Several works have studied emissions from these particular fleet using FCD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/>
              <a:t>There are different way to derive total traffic volume using the speed data recorded from FCD base, such us speed-</a:t>
            </a:r>
            <a:r>
              <a:rPr lang="en-US" dirty="0" err="1" smtClean="0"/>
              <a:t>flo</a:t>
            </a:r>
            <a:r>
              <a:rPr lang="en-US" dirty="0" smtClean="0"/>
              <a:t> curves (which is the method that uses Google street together with the TomTom database) or artificial neural network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/>
              <a:t>Currently there is an increase of the diffusion of in-car navigation systems for monitoring and safety purposes. A clear example is the automatic emergency call service, the </a:t>
            </a:r>
            <a:r>
              <a:rPr lang="en-US" dirty="0" err="1" smtClean="0"/>
              <a:t>eCall</a:t>
            </a:r>
            <a:r>
              <a:rPr lang="en-US" dirty="0" smtClean="0"/>
              <a:t> regulation, which the EC voted in </a:t>
            </a:r>
            <a:r>
              <a:rPr lang="en-US" dirty="0" err="1" smtClean="0"/>
              <a:t>favour</a:t>
            </a:r>
            <a:r>
              <a:rPr lang="en-US" dirty="0" smtClean="0"/>
              <a:t> in April 2015. This regulation says that all the cars will have to be equipped with </a:t>
            </a:r>
            <a:r>
              <a:rPr lang="en-US" dirty="0" err="1" smtClean="0"/>
              <a:t>eCal</a:t>
            </a:r>
            <a:r>
              <a:rPr lang="en-US" dirty="0" smtClean="0"/>
              <a:t> tech from April 2018. In the event of a serious accident, the </a:t>
            </a:r>
            <a:r>
              <a:rPr lang="en-US" dirty="0" err="1" smtClean="0"/>
              <a:t>eCall</a:t>
            </a:r>
            <a:r>
              <a:rPr lang="en-US" dirty="0" smtClean="0"/>
              <a:t> tech communicates the vehicle’s exact location to the emergency services. Of course it is important to differentiate between the </a:t>
            </a:r>
            <a:r>
              <a:rPr lang="en-US" dirty="0" err="1" smtClean="0"/>
              <a:t>existance</a:t>
            </a:r>
            <a:r>
              <a:rPr lang="en-US" dirty="0" smtClean="0"/>
              <a:t> of the data and the access to that data. Due to privacy issues, </a:t>
            </a:r>
            <a:r>
              <a:rPr lang="en-US" dirty="0" err="1" smtClean="0"/>
              <a:t>eCall</a:t>
            </a:r>
            <a:r>
              <a:rPr lang="en-US" dirty="0" smtClean="0"/>
              <a:t> just transmit the data when an </a:t>
            </a:r>
            <a:r>
              <a:rPr lang="en-US" dirty="0" err="1" smtClean="0"/>
              <a:t>acciddent</a:t>
            </a:r>
            <a:r>
              <a:rPr lang="en-US" dirty="0" smtClean="0"/>
              <a:t> happens. If there is no accident, the </a:t>
            </a:r>
            <a:r>
              <a:rPr lang="en-US" dirty="0" err="1" smtClean="0"/>
              <a:t>eCall</a:t>
            </a:r>
            <a:r>
              <a:rPr lang="en-US" dirty="0" smtClean="0"/>
              <a:t> will continuously be removing all the position data recorded.</a:t>
            </a:r>
          </a:p>
          <a:p>
            <a:pPr>
              <a:defRPr/>
            </a:pPr>
            <a:endParaRPr lang="es-ES" altLang="es-ES" dirty="0" smtClean="0">
              <a:ea typeface="ＭＳ Ｐゴシック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8E178E5-C08B-4283-ADA3-8BBFA562461F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75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85800"/>
            <a:ext cx="4467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s-ES" smtClean="0">
                <a:ea typeface="ＭＳ Ｐゴシック" pitchFamily="34" charset="-128"/>
              </a:rPr>
              <a:t>This is a thought-provoking slide</a:t>
            </a:r>
          </a:p>
          <a:p>
            <a:r>
              <a:rPr lang="es-ES_tradnl" altLang="es-ES" smtClean="0">
                <a:ea typeface="ＭＳ Ｐゴシック" pitchFamily="34" charset="-128"/>
              </a:rPr>
              <a:t>Apart from the FCD, there is another concept referred as </a:t>
            </a:r>
            <a:r>
              <a:rPr lang="en-US" altLang="es-ES" smtClean="0">
                <a:ea typeface="ＭＳ Ｐゴシック" pitchFamily="34" charset="-128"/>
              </a:rPr>
              <a:t>Extended Floating Car Data (xFCD)</a:t>
            </a:r>
            <a:r>
              <a:rPr lang="es-ES" altLang="es-ES" smtClean="0">
                <a:ea typeface="ＭＳ Ｐゴシック" pitchFamily="34" charset="-128"/>
              </a:rPr>
              <a:t>.</a:t>
            </a:r>
          </a:p>
          <a:p>
            <a:r>
              <a:rPr lang="es-ES_tradnl" altLang="es-ES" smtClean="0">
                <a:ea typeface="ＭＳ Ｐゴシック" pitchFamily="34" charset="-128"/>
              </a:rPr>
              <a:t>xFCD is the digital data generated by the different sensors and electronic control units with which the modern cars are equipped </a:t>
            </a:r>
          </a:p>
          <a:p>
            <a:r>
              <a:rPr lang="es-ES_tradnl" altLang="es-ES" smtClean="0">
                <a:ea typeface="ＭＳ Ｐゴシック" pitchFamily="34" charset="-128"/>
              </a:rPr>
              <a:t>Apart from speed and position, the digital information of these sensors can be used to obtain road weather information or the a</a:t>
            </a:r>
            <a:r>
              <a:rPr lang="en-US" altLang="es-ES" smtClean="0">
                <a:ea typeface="ＭＳ Ｐゴシック" pitchFamily="34" charset="-128"/>
              </a:rPr>
              <a:t>mount of absorbed air in proportion to the consumed fuel, which allows estimating car’s fuel consumption, which allow estimating car’s pollutant emissions.</a:t>
            </a:r>
          </a:p>
          <a:p>
            <a:r>
              <a:rPr lang="en-US" altLang="es-ES" smtClean="0">
                <a:ea typeface="ＭＳ Ｐゴシック" pitchFamily="34" charset="-128"/>
              </a:rPr>
              <a:t>Here we can see for instance how the sue of xFCD allo detecting the hot and cold spots of CO2 in a highway. Hot spots are detected in entry lanes due to acceleration of vehicles, while cold spots are detected in the exit lanes.</a:t>
            </a:r>
          </a:p>
          <a:p>
            <a:r>
              <a:rPr lang="en-US" altLang="es-ES" smtClean="0">
                <a:ea typeface="ＭＳ Ｐゴシック" pitchFamily="34" charset="-128"/>
              </a:rPr>
              <a:t>Very little is currently known about the use of xFCD technology for deriving traffic emissions. However, it may become the new paradigm in estimating urban emissions.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58D9C9B-14BB-454D-9DCE-E81AEC90E40D}" type="slidenum">
              <a:rPr lang="en-US" altLang="es-E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s-E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0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smtClean="0">
                <a:ea typeface="ＭＳ Ｐゴシック" panose="020B0600070205080204" pitchFamily="34" charset="-128"/>
              </a:rPr>
              <a:t>Aquests models els podem aplicar a múltiples escales espaials, des de la més global fins a centrar-nos només en una ciutat.</a:t>
            </a:r>
            <a:endParaRPr lang="es-ES" altLang="es-ES" smtClean="0">
              <a:ea typeface="ＭＳ Ｐゴシック" panose="020B0600070205080204" pitchFamily="34" charset="-128"/>
            </a:endParaRPr>
          </a:p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86CD78-2337-4E94-8F37-BBAB155D6A0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0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 dirty="0" smtClean="0">
                <a:ea typeface="ＭＳ Ｐゴシック" panose="020B0600070205080204" pitchFamily="34" charset="-128"/>
              </a:rPr>
              <a:t>També podem treballar a totes les escales temporals. L’anàlisi diagnòstic d’esdeveniments passats, els pronòstics per als propers dies, les projeccions a molts anys vista i el terme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mitg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, les prediccions que van des de setmanes i mesos fins a dècades.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On som forts i el que ens fa destacar son dos casos concrets que molt pocs altres centres treballen i que estan fortament lligats tant a l’energia solar com a l’energia eòlica. 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D’una banda  som líders en temes de modelització de la pols a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l’atmòsfera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que és un tema crític per a zones àrides, semiàrides i zones adjacents (Àfrica, Sud d’Espanya i Orient Mitjà) i cabdal per a la gestió de l’energia solar.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D’altra banda les prediccions climàtiques (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seasonal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 to </a:t>
            </a:r>
            <a:r>
              <a:rPr lang="ca-ES" altLang="es-ES" dirty="0" err="1" smtClean="0">
                <a:ea typeface="ＭＳ Ｐゴシック" panose="020B0600070205080204" pitchFamily="34" charset="-128"/>
              </a:rPr>
              <a:t>decadal</a:t>
            </a:r>
            <a:r>
              <a:rPr lang="ca-ES" altLang="es-ES" dirty="0" smtClean="0">
                <a:ea typeface="ＭＳ Ｐゴシック" panose="020B0600070205080204" pitchFamily="34" charset="-128"/>
              </a:rPr>
              <a:t>) són un tema molt nou que tot just es comença a treballar a nivell mundial i en el que només el nostre centre i la Met Office de Regne Unit estem fent coses i en molts casos col·laborant i en contacte constant amb el sector de l’energia eòlica.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r>
              <a:rPr lang="ca-ES" altLang="es-ES" dirty="0" smtClean="0">
                <a:ea typeface="ＭＳ Ｐゴシック" panose="020B0600070205080204" pitchFamily="34" charset="-128"/>
              </a:rPr>
              <a:t>A continuació us explicaré aquest dos punts amb una mica més de detall.</a:t>
            </a:r>
            <a:endParaRPr lang="es-ES" altLang="es-ES" dirty="0" smtClean="0">
              <a:ea typeface="ＭＳ Ｐゴシック" panose="020B0600070205080204" pitchFamily="34" charset="-128"/>
            </a:endParaRPr>
          </a:p>
          <a:p>
            <a:endParaRPr lang="es-ES" altLang="es-E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60F6C1-2194-44E6-83F4-7B0BBA4685E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757DE65-199C-448F-9565-9E514D0BDD56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71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5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21095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461147-870C-4D31-A941-B9305B2B8DB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0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22256F-78D1-4738-8295-D6EC6CFE0879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2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6B628-0BC9-433E-BD68-4A957D33DA69}" type="slidenum">
              <a:rPr lang="en-US" altLang="es-ES" smtClean="0"/>
              <a:pPr>
                <a:defRPr/>
              </a:pPr>
              <a:t>9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69930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57A2D1-59CC-4179-B380-B4CC8B7298CD}" type="slidenum">
              <a:rPr lang="en-U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2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5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E9E0F721-F84E-4ACF-868D-7AB7D9512FF5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8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61CC3748-39B5-4A69-9D6F-87B6A9ED5CF7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40982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9B99C030-58CC-483F-A182-3536826AC312}" type="slidenum">
              <a:rPr lang="en-US" altLang="es-E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‹Nº›</a:t>
            </a:fld>
            <a:endParaRPr lang="en-US" altLang="es-ES" smtClean="0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8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084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792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372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057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45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hyperlink" Target="https://itunes.apple.com/za/app/caliope/id734538360?mt=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s://play.google.com/store/apps/details?id=es.bsc.earthscience.caliope" TargetMode="External"/><Relationship Id="rId4" Type="http://schemas.openxmlformats.org/officeDocument/2006/relationships/hyperlink" Target="http://www.bsc.es/caliope" TargetMode="External"/><Relationship Id="rId9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hyperlink" Target="https://itunes.apple.com/za/app/caliope/id734538360?mt=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s://play.google.com/store/apps/details?id=es.bsc.earthscience.caliope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1.xml"/><Relationship Id="rId18" Type="http://schemas.openxmlformats.org/officeDocument/2006/relationships/diagramLayout" Target="../diagrams/layout2.xml"/><Relationship Id="rId26" Type="http://schemas.microsoft.com/office/2007/relationships/diagramDrawing" Target="../diagrams/drawing3.xml"/><Relationship Id="rId39" Type="http://schemas.microsoft.com/office/2007/relationships/diagramDrawing" Target="../diagrams/drawing5.xml"/><Relationship Id="rId21" Type="http://schemas.microsoft.com/office/2007/relationships/diagramDrawing" Target="../diagrams/drawing2.xml"/><Relationship Id="rId34" Type="http://schemas.openxmlformats.org/officeDocument/2006/relationships/image" Target="../media/image48.png"/><Relationship Id="rId42" Type="http://schemas.openxmlformats.org/officeDocument/2006/relationships/image" Target="../media/image51.gi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6" Type="http://schemas.microsoft.com/office/2007/relationships/diagramDrawing" Target="../diagrams/drawing1.xml"/><Relationship Id="rId20" Type="http://schemas.openxmlformats.org/officeDocument/2006/relationships/diagramColors" Target="../diagrams/colors2.xml"/><Relationship Id="rId29" Type="http://schemas.openxmlformats.org/officeDocument/2006/relationships/diagramQuickStyle" Target="../diagrams/quickStyle4.xml"/><Relationship Id="rId41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tunes.apple.com/za/app/caliope/id734538360?mt=8" TargetMode="External"/><Relationship Id="rId11" Type="http://schemas.openxmlformats.org/officeDocument/2006/relationships/image" Target="../media/image46.gif"/><Relationship Id="rId24" Type="http://schemas.openxmlformats.org/officeDocument/2006/relationships/diagramQuickStyle" Target="../diagrams/quickStyle3.xml"/><Relationship Id="rId32" Type="http://schemas.openxmlformats.org/officeDocument/2006/relationships/image" Target="../media/image47.png"/><Relationship Id="rId37" Type="http://schemas.openxmlformats.org/officeDocument/2006/relationships/diagramQuickStyle" Target="../diagrams/quickStyle5.xml"/><Relationship Id="rId40" Type="http://schemas.openxmlformats.org/officeDocument/2006/relationships/image" Target="../media/image49.png"/><Relationship Id="rId5" Type="http://schemas.openxmlformats.org/officeDocument/2006/relationships/image" Target="../media/image36.png"/><Relationship Id="rId15" Type="http://schemas.openxmlformats.org/officeDocument/2006/relationships/diagramColors" Target="../diagrams/colors1.xml"/><Relationship Id="rId23" Type="http://schemas.openxmlformats.org/officeDocument/2006/relationships/diagramLayout" Target="../diagrams/layout3.xml"/><Relationship Id="rId28" Type="http://schemas.openxmlformats.org/officeDocument/2006/relationships/diagramLayout" Target="../diagrams/layout4.xml"/><Relationship Id="rId36" Type="http://schemas.openxmlformats.org/officeDocument/2006/relationships/diagramLayout" Target="../diagrams/layout5.xml"/><Relationship Id="rId10" Type="http://schemas.openxmlformats.org/officeDocument/2006/relationships/image" Target="../media/image45.gif"/><Relationship Id="rId19" Type="http://schemas.openxmlformats.org/officeDocument/2006/relationships/diagramQuickStyle" Target="../diagrams/quickStyle2.xml"/><Relationship Id="rId31" Type="http://schemas.microsoft.com/office/2007/relationships/diagramDrawing" Target="../diagrams/drawing4.xml"/><Relationship Id="rId4" Type="http://schemas.openxmlformats.org/officeDocument/2006/relationships/hyperlink" Target="https://play.google.com/store/apps/details?id=es.bsc.earthscience.caliope" TargetMode="External"/><Relationship Id="rId9" Type="http://schemas.openxmlformats.org/officeDocument/2006/relationships/image" Target="../media/image44.png"/><Relationship Id="rId14" Type="http://schemas.openxmlformats.org/officeDocument/2006/relationships/diagramQuickStyle" Target="../diagrams/quickStyle1.xml"/><Relationship Id="rId22" Type="http://schemas.openxmlformats.org/officeDocument/2006/relationships/diagramData" Target="../diagrams/data3.xml"/><Relationship Id="rId27" Type="http://schemas.openxmlformats.org/officeDocument/2006/relationships/diagramData" Target="../diagrams/data4.xml"/><Relationship Id="rId30" Type="http://schemas.openxmlformats.org/officeDocument/2006/relationships/diagramColors" Target="../diagrams/colors4.xml"/><Relationship Id="rId35" Type="http://schemas.openxmlformats.org/officeDocument/2006/relationships/diagramData" Target="../diagrams/data5.xml"/><Relationship Id="rId43" Type="http://schemas.openxmlformats.org/officeDocument/2006/relationships/image" Target="../media/image52.png"/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12" Type="http://schemas.openxmlformats.org/officeDocument/2006/relationships/diagramData" Target="../diagrams/data1.xml"/><Relationship Id="rId17" Type="http://schemas.openxmlformats.org/officeDocument/2006/relationships/diagramData" Target="../diagrams/data2.xml"/><Relationship Id="rId25" Type="http://schemas.openxmlformats.org/officeDocument/2006/relationships/diagramColors" Target="../diagrams/colors3.xml"/><Relationship Id="rId33" Type="http://schemas.microsoft.com/office/2007/relationships/hdphoto" Target="../media/hdphoto1.wdp"/><Relationship Id="rId38" Type="http://schemas.openxmlformats.org/officeDocument/2006/relationships/diagramColors" Target="../diagrams/colors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jpeg"/><Relationship Id="rId39" Type="http://schemas.openxmlformats.org/officeDocument/2006/relationships/image" Target="../media/image110.png"/><Relationship Id="rId21" Type="http://schemas.openxmlformats.org/officeDocument/2006/relationships/image" Target="../media/image93.png"/><Relationship Id="rId34" Type="http://schemas.openxmlformats.org/officeDocument/2006/relationships/image" Target="../media/image10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6" Type="http://schemas.openxmlformats.org/officeDocument/2006/relationships/image" Target="../media/image88.png"/><Relationship Id="rId20" Type="http://schemas.openxmlformats.org/officeDocument/2006/relationships/image" Target="../media/image92.jpeg"/><Relationship Id="rId29" Type="http://schemas.openxmlformats.org/officeDocument/2006/relationships/image" Target="../media/image101.jpeg"/><Relationship Id="rId41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40" Type="http://schemas.openxmlformats.org/officeDocument/2006/relationships/image" Target="../media/image111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36" Type="http://schemas.openxmlformats.org/officeDocument/2006/relationships/image" Target="../media/image107.jpe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34.emf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Relationship Id="rId27" Type="http://schemas.openxmlformats.org/officeDocument/2006/relationships/image" Target="../media/image99.jpeg"/><Relationship Id="rId30" Type="http://schemas.openxmlformats.org/officeDocument/2006/relationships/image" Target="../media/image102.jpeg"/><Relationship Id="rId35" Type="http://schemas.openxmlformats.org/officeDocument/2006/relationships/image" Target="../media/image106.jpeg"/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jpeg"/><Relationship Id="rId33" Type="http://schemas.openxmlformats.org/officeDocument/2006/relationships/image" Target="../media/image104.png"/><Relationship Id="rId38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ds-was.aemet.es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Shape 1"/>
          <p:cNvSpPr txBox="1">
            <a:spLocks noChangeArrowheads="1"/>
          </p:cNvSpPr>
          <p:nvPr/>
        </p:nvSpPr>
        <p:spPr bwMode="auto"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s-ES" sz="1400">
                <a:solidFill>
                  <a:srgbClr val="FFFFFF"/>
                </a:solidFill>
                <a:latin typeface="Calibri" panose="020F0502020204030204" pitchFamily="34" charset="0"/>
              </a:rPr>
              <a:t>Barcelona, 25 May 2015</a:t>
            </a:r>
            <a:endParaRPr lang="en-US" altLang="es-ES">
              <a:latin typeface="Calibri" panose="020F0502020204030204" pitchFamily="34" charset="0"/>
            </a:endParaRPr>
          </a:p>
        </p:txBody>
      </p:sp>
      <p:sp>
        <p:nvSpPr>
          <p:cNvPr id="12291" name="TextShape 2"/>
          <p:cNvSpPr txBox="1">
            <a:spLocks noChangeArrowheads="1"/>
          </p:cNvSpPr>
          <p:nvPr/>
        </p:nvSpPr>
        <p:spPr bwMode="auto">
          <a:xfrm>
            <a:off x="685800" y="2465388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3200" b="1">
                <a:solidFill>
                  <a:srgbClr val="FFFFFF"/>
                </a:solidFill>
              </a:rPr>
              <a:t>EARTH SCIENCE DEPARTMENT</a:t>
            </a:r>
            <a:endParaRPr lang="en-US" altLang="es-ES">
              <a:latin typeface="Calibri" panose="020F0502020204030204" pitchFamily="34" charset="0"/>
            </a:endParaRPr>
          </a:p>
        </p:txBody>
      </p:sp>
      <p:sp>
        <p:nvSpPr>
          <p:cNvPr id="12292" name="TextShape 3"/>
          <p:cNvSpPr txBox="1">
            <a:spLocks noChangeAspect="1" noChangeArrowheads="1"/>
          </p:cNvSpPr>
          <p:nvPr/>
        </p:nvSpPr>
        <p:spPr bwMode="auto">
          <a:xfrm>
            <a:off x="1371600" y="4002088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400" dirty="0">
                <a:solidFill>
                  <a:srgbClr val="FFFFFF"/>
                </a:solidFill>
              </a:rPr>
              <a:t>Vodafone Ciudad Conectada</a:t>
            </a:r>
          </a:p>
          <a:p>
            <a:pPr algn="ctr" eaLnBrk="1" hangingPunct="1"/>
            <a:r>
              <a:rPr lang="es-ES" altLang="es-ES" sz="2400" dirty="0">
                <a:solidFill>
                  <a:srgbClr val="FFFFFF"/>
                </a:solidFill>
                <a:latin typeface="Calibri" panose="020F0502020204030204" pitchFamily="34" charset="0"/>
              </a:rPr>
              <a:t>Vodafone and IBM meeting</a:t>
            </a:r>
            <a:endParaRPr lang="en-US" altLang="es-ES" dirty="0">
              <a:latin typeface="Calibri" panose="020F0502020204030204" pitchFamily="34" charset="0"/>
            </a:endParaRPr>
          </a:p>
        </p:txBody>
      </p:sp>
      <p:sp>
        <p:nvSpPr>
          <p:cNvPr id="12293" name="TextShape 4"/>
          <p:cNvSpPr txBox="1">
            <a:spLocks noChangeArrowheads="1"/>
          </p:cNvSpPr>
          <p:nvPr/>
        </p:nvSpPr>
        <p:spPr bwMode="auto">
          <a:xfrm>
            <a:off x="1350963" y="517048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FFFF"/>
                </a:solidFill>
              </a:rPr>
              <a:t>Albert Soret Miravet</a:t>
            </a:r>
          </a:p>
          <a:p>
            <a:pPr algn="ctr" eaLnBrk="1" hangingPunct="1"/>
            <a:r>
              <a:rPr lang="es-ES" altLang="es-ES" i="1">
                <a:solidFill>
                  <a:srgbClr val="FFFFFF"/>
                </a:solidFill>
                <a:latin typeface="Calibri" panose="020F0502020204030204" pitchFamily="34" charset="0"/>
              </a:rPr>
              <a:t>Services – Earth Science Department</a:t>
            </a:r>
            <a:endParaRPr lang="en-US" altLang="es-ES" i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CALIOPE air quality forecast system</a:t>
            </a:r>
          </a:p>
        </p:txBody>
      </p:sp>
    </p:spTree>
    <p:extLst>
      <p:ext uri="{BB962C8B-B14F-4D97-AF65-F5344CB8AC3E}">
        <p14:creationId xmlns:p14="http://schemas.microsoft.com/office/powerpoint/2010/main" val="372691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CALIOPE air quality operational forecasts</a:t>
            </a:r>
            <a:endParaRPr lang="en-US" dirty="0"/>
          </a:p>
        </p:txBody>
      </p:sp>
      <p:sp>
        <p:nvSpPr>
          <p:cNvPr id="23555" name="Rectángulo 34"/>
          <p:cNvSpPr>
            <a:spLocks noChangeArrowheads="1"/>
          </p:cNvSpPr>
          <p:nvPr/>
        </p:nvSpPr>
        <p:spPr bwMode="auto">
          <a:xfrm>
            <a:off x="6565900" y="3517900"/>
            <a:ext cx="26797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sz="1200" dirty="0"/>
              <a:t>Information is delivered using both online or custom applications</a:t>
            </a:r>
            <a:r>
              <a:rPr lang="en-GB" altLang="es-ES" sz="1400" dirty="0"/>
              <a:t>:</a:t>
            </a:r>
          </a:p>
        </p:txBody>
      </p:sp>
      <p:pic>
        <p:nvPicPr>
          <p:cNvPr id="23556" name="Imagen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4125913"/>
            <a:ext cx="27908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ángulo 36"/>
          <p:cNvSpPr>
            <a:spLocks noChangeArrowheads="1"/>
          </p:cNvSpPr>
          <p:nvPr/>
        </p:nvSpPr>
        <p:spPr bwMode="auto">
          <a:xfrm>
            <a:off x="6616700" y="3929063"/>
            <a:ext cx="235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b="1">
                <a:solidFill>
                  <a:schemeClr val="bg1"/>
                </a:solidFill>
                <a:hlinkClick r:id="rId4"/>
              </a:rPr>
              <a:t>www.bsc.es/caliope</a:t>
            </a:r>
            <a:endParaRPr lang="en-GB" altLang="es-ES"/>
          </a:p>
        </p:txBody>
      </p:sp>
      <p:pic>
        <p:nvPicPr>
          <p:cNvPr id="23558" name="Picture 3" descr="http://www.bsc.es/caliope/sites/default/files/googleplay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5556250"/>
            <a:ext cx="7493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 descr="http://www.bsc.es/caliope/sites/default/files/app_store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5838825"/>
            <a:ext cx="76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ángulo 39"/>
          <p:cNvSpPr>
            <a:spLocks noChangeArrowheads="1"/>
          </p:cNvSpPr>
          <p:nvPr/>
        </p:nvSpPr>
        <p:spPr bwMode="auto">
          <a:xfrm>
            <a:off x="133350" y="957263"/>
            <a:ext cx="9124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s-ES" sz="2000" dirty="0"/>
              <a:t>Provides air quality related information for the coming days and for the application of short term action plans for air quality managers.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" y="1936092"/>
            <a:ext cx="6300953" cy="47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9672" y="0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/>
              <a:t>CALIOPE app: First Call For Innovative Apps in the environmental and social domains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83654"/>
            <a:ext cx="1398600" cy="2436271"/>
          </a:xfrm>
          <a:prstGeom prst="rect">
            <a:avLst/>
          </a:prstGeom>
        </p:spPr>
      </p:pic>
      <p:pic>
        <p:nvPicPr>
          <p:cNvPr id="10" name="Imagen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33" y="1115740"/>
            <a:ext cx="4318334" cy="261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http://www.bsc.es/caliope/sites/default/files/googleplay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65500"/>
            <a:ext cx="7493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bsc.es/caliope/sites/default/files/app_store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841" y="3366833"/>
            <a:ext cx="76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979712" y="5099969"/>
            <a:ext cx="69921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MYGEOSS is a two-year project (2015-16) by the European Commission to develop GEOSS-based (Global Earth Observation System of Systems) smart Internet applications informing European citizens on the changes affecting their local environment. </a:t>
            </a:r>
            <a:endParaRPr lang="es-ES" sz="2000" dirty="0"/>
          </a:p>
        </p:txBody>
      </p:sp>
      <p:sp>
        <p:nvSpPr>
          <p:cNvPr id="4" name="Rectángulo 3"/>
          <p:cNvSpPr/>
          <p:nvPr/>
        </p:nvSpPr>
        <p:spPr>
          <a:xfrm>
            <a:off x="19672" y="1461462"/>
            <a:ext cx="3303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CALIOPE app has been awarded </a:t>
            </a:r>
          </a:p>
          <a:p>
            <a:r>
              <a:rPr lang="en-US" sz="2000" dirty="0" smtClean="0"/>
              <a:t>by the JRC </a:t>
            </a:r>
            <a:endParaRPr lang="es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3703053"/>
            <a:ext cx="7632848" cy="927749"/>
          </a:xfrm>
          <a:prstGeom prst="rect">
            <a:avLst/>
          </a:prstGeom>
        </p:spPr>
      </p:pic>
      <p:pic>
        <p:nvPicPr>
          <p:cNvPr id="40962" name="Picture 2" descr="Cov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05" y="1350239"/>
            <a:ext cx="1890791" cy="189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CALIOPE air quality forecast system</a:t>
            </a:r>
            <a:endParaRPr lang="en-US" dirty="0"/>
          </a:p>
        </p:txBody>
      </p:sp>
      <p:sp>
        <p:nvSpPr>
          <p:cNvPr id="15" name="4 CuadroTexto"/>
          <p:cNvSpPr txBox="1"/>
          <p:nvPr/>
        </p:nvSpPr>
        <p:spPr>
          <a:xfrm>
            <a:off x="67017" y="480610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dirty="0" err="1">
                <a:solidFill>
                  <a:schemeClr val="accent1"/>
                </a:solidFill>
                <a:latin typeface="+mj-lt"/>
                <a:cs typeface="Arial" charset="0"/>
              </a:rPr>
              <a:t>Pronosticos</a:t>
            </a:r>
            <a:endParaRPr lang="es-ES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sp>
        <p:nvSpPr>
          <p:cNvPr id="16" name="6 Rectángulo"/>
          <p:cNvSpPr/>
          <p:nvPr/>
        </p:nvSpPr>
        <p:spPr>
          <a:xfrm>
            <a:off x="67017" y="1061690"/>
            <a:ext cx="2952328" cy="5328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7 Rectángulo"/>
          <p:cNvSpPr/>
          <p:nvPr/>
        </p:nvSpPr>
        <p:spPr>
          <a:xfrm>
            <a:off x="3088179" y="1061690"/>
            <a:ext cx="2952328" cy="5328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8" name="8 Rectángulo"/>
          <p:cNvSpPr/>
          <p:nvPr/>
        </p:nvSpPr>
        <p:spPr>
          <a:xfrm>
            <a:off x="6109878" y="1061690"/>
            <a:ext cx="2952328" cy="5328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4295" y="4518075"/>
            <a:ext cx="288349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http://www.bsc.es/caliope/sites/default/files/googleplay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97" y="6102250"/>
            <a:ext cx="748856" cy="2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bsc.es/caliope/sites/default/files/app_store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042" y="6100581"/>
            <a:ext cx="761602" cy="2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12 Grupo"/>
          <p:cNvGrpSpPr/>
          <p:nvPr/>
        </p:nvGrpSpPr>
        <p:grpSpPr>
          <a:xfrm>
            <a:off x="6126079" y="2146976"/>
            <a:ext cx="2901710" cy="2187660"/>
            <a:chOff x="6166566" y="1994006"/>
            <a:chExt cx="2901710" cy="218766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4782" y="2437195"/>
              <a:ext cx="2883494" cy="17444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BFBF6"/>
                </a:clrFrom>
                <a:clrTo>
                  <a:srgbClr val="FBFB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66566" y="1994006"/>
              <a:ext cx="2901710" cy="535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1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05" y="2945473"/>
            <a:ext cx="1682064" cy="1261548"/>
          </a:xfrm>
          <a:prstGeom prst="rect">
            <a:avLst/>
          </a:prstGeom>
        </p:spPr>
      </p:pic>
      <p:pic>
        <p:nvPicPr>
          <p:cNvPr id="26" name="16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407434"/>
            <a:ext cx="1405036" cy="959171"/>
          </a:xfrm>
          <a:prstGeom prst="rect">
            <a:avLst/>
          </a:prstGeom>
        </p:spPr>
      </p:pic>
      <p:graphicFrame>
        <p:nvGraphicFramePr>
          <p:cNvPr id="27" name="17 Diagrama"/>
          <p:cNvGraphicFramePr/>
          <p:nvPr>
            <p:extLst>
              <p:ext uri="{D42A27DB-BD31-4B8C-83A1-F6EECF244321}">
                <p14:modId xmlns:p14="http://schemas.microsoft.com/office/powerpoint/2010/main" val="807730287"/>
              </p:ext>
            </p:extLst>
          </p:nvPr>
        </p:nvGraphicFramePr>
        <p:xfrm>
          <a:off x="139025" y="1493738"/>
          <a:ext cx="280831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18 Diagrama"/>
          <p:cNvGraphicFramePr/>
          <p:nvPr>
            <p:extLst>
              <p:ext uri="{D42A27DB-BD31-4B8C-83A1-F6EECF244321}">
                <p14:modId xmlns:p14="http://schemas.microsoft.com/office/powerpoint/2010/main" val="3700835174"/>
              </p:ext>
            </p:extLst>
          </p:nvPr>
        </p:nvGraphicFramePr>
        <p:xfrm>
          <a:off x="3141252" y="1112490"/>
          <a:ext cx="2832981" cy="863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19 Diagrama"/>
          <p:cNvGraphicFramePr/>
          <p:nvPr>
            <p:extLst>
              <p:ext uri="{D42A27DB-BD31-4B8C-83A1-F6EECF244321}">
                <p14:modId xmlns:p14="http://schemas.microsoft.com/office/powerpoint/2010/main" val="151067114"/>
              </p:ext>
            </p:extLst>
          </p:nvPr>
        </p:nvGraphicFramePr>
        <p:xfrm>
          <a:off x="6154455" y="1133698"/>
          <a:ext cx="283650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pSp>
        <p:nvGrpSpPr>
          <p:cNvPr id="30" name="20 Grupo"/>
          <p:cNvGrpSpPr/>
          <p:nvPr/>
        </p:nvGrpSpPr>
        <p:grpSpPr>
          <a:xfrm>
            <a:off x="142683" y="5994879"/>
            <a:ext cx="2816988" cy="333828"/>
            <a:chOff x="0" y="86704"/>
            <a:chExt cx="2832980" cy="327599"/>
          </a:xfrm>
          <a:scene3d>
            <a:camera prst="orthographicFront"/>
            <a:lightRig rig="chilly" dir="t"/>
          </a:scene3d>
        </p:grpSpPr>
        <p:sp>
          <p:nvSpPr>
            <p:cNvPr id="31" name="21 Rectángulo redondeado"/>
            <p:cNvSpPr/>
            <p:nvPr/>
          </p:nvSpPr>
          <p:spPr>
            <a:xfrm>
              <a:off x="0" y="86704"/>
              <a:ext cx="2832980" cy="327599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22 Rectángulo"/>
            <p:cNvSpPr/>
            <p:nvPr/>
          </p:nvSpPr>
          <p:spPr>
            <a:xfrm>
              <a:off x="15992" y="167147"/>
              <a:ext cx="2800996" cy="2311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sz="1400" b="1" dirty="0">
                  <a:solidFill>
                    <a:schemeClr val="accent1"/>
                  </a:solidFill>
                  <a:latin typeface="+mj-lt"/>
                </a:rPr>
                <a:t>Pronóstico calidad del aire</a:t>
              </a:r>
            </a:p>
          </p:txBody>
        </p:sp>
      </p:grpSp>
      <p:graphicFrame>
        <p:nvGraphicFramePr>
          <p:cNvPr id="33" name="23 Diagrama"/>
          <p:cNvGraphicFramePr/>
          <p:nvPr>
            <p:extLst>
              <p:ext uri="{D42A27DB-BD31-4B8C-83A1-F6EECF244321}">
                <p14:modId xmlns:p14="http://schemas.microsoft.com/office/powerpoint/2010/main" val="3251993891"/>
              </p:ext>
            </p:extLst>
          </p:nvPr>
        </p:nvGraphicFramePr>
        <p:xfrm>
          <a:off x="123732" y="1102330"/>
          <a:ext cx="2832981" cy="3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62" y="1865354"/>
            <a:ext cx="2823220" cy="28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27 CuadroTexto"/>
          <p:cNvSpPr txBox="1"/>
          <p:nvPr/>
        </p:nvSpPr>
        <p:spPr>
          <a:xfrm>
            <a:off x="5220617" y="1896711"/>
            <a:ext cx="7510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600" b="1" dirty="0">
                <a:solidFill>
                  <a:srgbClr val="C00000"/>
                </a:solidFill>
                <a:latin typeface="+mj-lt"/>
              </a:rPr>
              <a:t>12 km x 12 km</a:t>
            </a:r>
            <a:endParaRPr lang="es-ES" sz="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6" name="28 CuadroTexto"/>
          <p:cNvSpPr txBox="1"/>
          <p:nvPr/>
        </p:nvSpPr>
        <p:spPr>
          <a:xfrm>
            <a:off x="5230353" y="2945473"/>
            <a:ext cx="7510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600" b="1" dirty="0">
                <a:solidFill>
                  <a:srgbClr val="C00000"/>
                </a:solidFill>
                <a:latin typeface="+mj-lt"/>
              </a:rPr>
              <a:t>4 km x 4 km</a:t>
            </a:r>
            <a:endParaRPr lang="es-ES" sz="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5210475" y="3881577"/>
            <a:ext cx="7510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600" b="1" dirty="0">
                <a:solidFill>
                  <a:srgbClr val="C00000"/>
                </a:solidFill>
                <a:latin typeface="+mj-lt"/>
              </a:rPr>
              <a:t>1 km x 1 km</a:t>
            </a:r>
            <a:endParaRPr lang="es-ES" sz="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5169" y="5033705"/>
            <a:ext cx="1206362" cy="131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" name="33 Diagrama"/>
          <p:cNvGraphicFramePr/>
          <p:nvPr>
            <p:extLst>
              <p:ext uri="{D42A27DB-BD31-4B8C-83A1-F6EECF244321}">
                <p14:modId xmlns:p14="http://schemas.microsoft.com/office/powerpoint/2010/main" val="1787974439"/>
              </p:ext>
            </p:extLst>
          </p:nvPr>
        </p:nvGraphicFramePr>
        <p:xfrm>
          <a:off x="3171213" y="4745290"/>
          <a:ext cx="2813180" cy="64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pic>
        <p:nvPicPr>
          <p:cNvPr id="40" name="Imagen 5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28" y="6630687"/>
            <a:ext cx="1296688" cy="272304"/>
          </a:xfrm>
          <a:prstGeom prst="rect">
            <a:avLst/>
          </a:prstGeom>
        </p:spPr>
      </p:pic>
      <p:pic>
        <p:nvPicPr>
          <p:cNvPr id="41" name="Imagen 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40" y="6639019"/>
            <a:ext cx="1298810" cy="279661"/>
          </a:xfrm>
          <a:prstGeom prst="rect">
            <a:avLst/>
          </a:prstGeom>
        </p:spPr>
      </p:pic>
      <p:pic>
        <p:nvPicPr>
          <p:cNvPr id="42" name="Imagen 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44" y="6618233"/>
            <a:ext cx="1380000" cy="302466"/>
          </a:xfrm>
          <a:prstGeom prst="rect">
            <a:avLst/>
          </a:prstGeom>
        </p:spPr>
      </p:pic>
      <p:pic>
        <p:nvPicPr>
          <p:cNvPr id="43" name="Imagen 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79" y="6639019"/>
            <a:ext cx="1344631" cy="31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4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CALIOPE related products</a:t>
            </a:r>
            <a:endParaRPr lang="en-US" dirty="0"/>
          </a:p>
        </p:txBody>
      </p:sp>
      <p:sp>
        <p:nvSpPr>
          <p:cNvPr id="40" name="Rectángulo 39"/>
          <p:cNvSpPr/>
          <p:nvPr/>
        </p:nvSpPr>
        <p:spPr>
          <a:xfrm>
            <a:off x="3830687" y="982650"/>
            <a:ext cx="531331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Forecast products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(24h and 48 h)</a:t>
            </a:r>
            <a:endParaRPr lang="es-E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Meteorological fields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temperature, precipitation, humidity, pressure, cloud cover, wind direction and speed, among other.</a:t>
            </a:r>
            <a:endParaRPr lang="es-E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Emissions rates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and sector contributions: nitrogen oxides (NO and NO</a:t>
            </a:r>
            <a:r>
              <a:rPr lang="en-US" sz="2000" baseline="-25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), volatile organic compounds (VOCs), carbon monoxide (CO), sulfur dioxide (SO</a:t>
            </a:r>
            <a:r>
              <a:rPr lang="en-US" sz="2000" baseline="-25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 and particulate matter (PM).</a:t>
            </a:r>
            <a:endParaRPr lang="es-E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Pollutant concentrations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(O</a:t>
            </a:r>
            <a:r>
              <a:rPr lang="en-US" sz="2000" baseline="-25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NO</a:t>
            </a:r>
            <a:r>
              <a:rPr lang="en-US" sz="2000" baseline="-25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CO, SO</a:t>
            </a:r>
            <a:r>
              <a:rPr lang="en-US" sz="2000" baseline="-25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PM10, PM2.5 and benzene):</a:t>
            </a:r>
            <a:endParaRPr lang="es-E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Hourly and maximum concentrations.</a:t>
            </a:r>
            <a:endParaRPr lang="es-E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Bias-corrected air quality forecast based on measurements.</a:t>
            </a:r>
            <a:endParaRPr lang="es-E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Air quality index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pollution exposure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1" y="922262"/>
            <a:ext cx="3836858" cy="280831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58" y="3875750"/>
            <a:ext cx="2376264" cy="243963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258" y="4018606"/>
            <a:ext cx="1676618" cy="215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258" y="5786066"/>
            <a:ext cx="1435606" cy="98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9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CALIOPE. Possible related services</a:t>
            </a:r>
            <a:endParaRPr lang="en-US" dirty="0"/>
          </a:p>
        </p:txBody>
      </p:sp>
      <p:sp>
        <p:nvSpPr>
          <p:cNvPr id="40" name="Rectángulo 39"/>
          <p:cNvSpPr/>
          <p:nvPr/>
        </p:nvSpPr>
        <p:spPr>
          <a:xfrm>
            <a:off x="323528" y="1349722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Possible related services based on CALIOPE results</a:t>
            </a:r>
            <a:r>
              <a:rPr lang="en-US" sz="1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 reduce resuspension emissions by better managing street cleaning fleets.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Better manage water use 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 watering of </a:t>
            </a: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gardens by using more detailed meteorological information.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Forecast heat island metrological processes and prevent its adverse effects on human health and better manage energy demand.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Meteorological and air quality Early Warning Systems (EWS) to advise people (asthmatic population, etc.) and to establish emission reduction measures (traffic reduction, etc.).</a:t>
            </a:r>
            <a:endParaRPr lang="en-US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s-ES" sz="2800" dirty="0" smtClean="0">
                <a:ea typeface="ＭＳ Ｐゴシック" panose="020B0600070205080204" pitchFamily="34" charset="-128"/>
              </a:rPr>
              <a:t>Other possible synergies </a:t>
            </a:r>
            <a:r>
              <a:rPr lang="en-US" altLang="es-ES" sz="2800" dirty="0" smtClean="0">
                <a:ea typeface="ＭＳ Ｐゴシック" panose="020B0600070205080204" pitchFamily="34" charset="-128"/>
              </a:rPr>
              <a:t>under </a:t>
            </a:r>
            <a:r>
              <a:rPr lang="en-US" altLang="es-ES" sz="2800" dirty="0" smtClean="0">
                <a:ea typeface="ＭＳ Ｐゴシック" panose="020B0600070205080204" pitchFamily="34" charset="-128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6580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echa derecha 11"/>
          <p:cNvSpPr/>
          <p:nvPr/>
        </p:nvSpPr>
        <p:spPr>
          <a:xfrm>
            <a:off x="228600" y="6105525"/>
            <a:ext cx="5033963" cy="7921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8575" y="-90488"/>
            <a:ext cx="6588125" cy="6969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ea typeface="ＭＳ Ｐゴシック" charset="0"/>
              </a:rPr>
              <a:t>Air </a:t>
            </a:r>
            <a:r>
              <a:rPr lang="es-ES" dirty="0" err="1" smtClean="0">
                <a:ea typeface="ＭＳ Ｐゴシック" charset="0"/>
              </a:rPr>
              <a:t>quality</a:t>
            </a:r>
            <a:r>
              <a:rPr lang="es-ES" dirty="0" smtClean="0">
                <a:ea typeface="ＭＳ Ｐゴシック" charset="0"/>
              </a:rPr>
              <a:t> </a:t>
            </a:r>
            <a:r>
              <a:rPr lang="es-ES" dirty="0" err="1" smtClean="0">
                <a:ea typeface="ＭＳ Ｐゴシック" charset="0"/>
              </a:rPr>
              <a:t>assessment</a:t>
            </a:r>
            <a:r>
              <a:rPr lang="es-ES" dirty="0" smtClean="0">
                <a:ea typeface="ＭＳ Ｐゴシック" charset="0"/>
              </a:rPr>
              <a:t> at </a:t>
            </a:r>
            <a:r>
              <a:rPr lang="es-ES" dirty="0" err="1" smtClean="0">
                <a:ea typeface="ＭＳ Ｐゴシック" charset="0"/>
              </a:rPr>
              <a:t>urban</a:t>
            </a:r>
            <a:r>
              <a:rPr lang="es-ES" dirty="0" smtClean="0">
                <a:ea typeface="ＭＳ Ｐゴシック" charset="0"/>
              </a:rPr>
              <a:t> </a:t>
            </a:r>
            <a:r>
              <a:rPr lang="es-ES" dirty="0" err="1" smtClean="0">
                <a:ea typeface="ＭＳ Ｐゴシック" charset="0"/>
              </a:rPr>
              <a:t>scales</a:t>
            </a:r>
            <a:r>
              <a:rPr lang="es-ES" dirty="0">
                <a:ea typeface="ＭＳ Ｐゴシック" charset="0"/>
              </a:rPr>
              <a:t>.</a:t>
            </a:r>
            <a:r>
              <a:rPr lang="es-ES" dirty="0" smtClean="0">
                <a:ea typeface="ＭＳ Ｐゴシック" charset="0"/>
              </a:rPr>
              <a:t/>
            </a:r>
            <a:br>
              <a:rPr lang="es-ES" dirty="0" smtClean="0">
                <a:ea typeface="ＭＳ Ｐゴシック" charset="0"/>
              </a:rPr>
            </a:br>
            <a:r>
              <a:rPr lang="es-ES" dirty="0" err="1" smtClean="0">
                <a:ea typeface="ＭＳ Ｐゴシック" charset="0"/>
              </a:rPr>
              <a:t>Objective</a:t>
            </a:r>
            <a:endParaRPr lang="es-ES" dirty="0">
              <a:ea typeface="ＭＳ Ｐゴシック" charset="0"/>
            </a:endParaRPr>
          </a:p>
        </p:txBody>
      </p:sp>
      <p:sp>
        <p:nvSpPr>
          <p:cNvPr id="15362" name="Text Placeholder 4"/>
          <p:cNvSpPr>
            <a:spLocks noGrp="1" noChangeAspect="1"/>
          </p:cNvSpPr>
          <p:nvPr>
            <p:ph type="body" sz="quarter" idx="10"/>
          </p:nvPr>
        </p:nvSpPr>
        <p:spPr bwMode="auto">
          <a:xfrm>
            <a:off x="0" y="841375"/>
            <a:ext cx="9144000" cy="1831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FontTx/>
              <a:buNone/>
              <a:defRPr/>
            </a:pPr>
            <a:r>
              <a:rPr lang="en-US" altLang="es-ES" dirty="0" smtClean="0">
                <a:ea typeface="MS PGothic" panose="020B0600070205080204" pitchFamily="34" charset="-128"/>
              </a:rPr>
              <a:t>Further </a:t>
            </a:r>
            <a:r>
              <a:rPr lang="en-US" altLang="es-ES" dirty="0">
                <a:ea typeface="MS PGothic" panose="020B0600070205080204" pitchFamily="34" charset="-128"/>
              </a:rPr>
              <a:t>understanding of local scales processes </a:t>
            </a:r>
            <a:r>
              <a:rPr lang="en-US" altLang="es-ES" dirty="0" smtClean="0">
                <a:ea typeface="MS PGothic" panose="020B0600070205080204" pitchFamily="34" charset="-128"/>
              </a:rPr>
              <a:t>to allow </a:t>
            </a:r>
            <a:r>
              <a:rPr lang="en-US" altLang="es-ES" dirty="0">
                <a:ea typeface="MS PGothic" panose="020B0600070205080204" pitchFamily="34" charset="-128"/>
              </a:rPr>
              <a:t>the assessment of sustainable management </a:t>
            </a:r>
            <a:r>
              <a:rPr lang="en-US" altLang="es-ES" dirty="0" smtClean="0">
                <a:ea typeface="MS PGothic" panose="020B0600070205080204" pitchFamily="34" charset="-128"/>
              </a:rPr>
              <a:t>of urban areas within the </a:t>
            </a:r>
            <a:r>
              <a:rPr lang="en-US" altLang="es-ES" dirty="0" err="1" smtClean="0">
                <a:ea typeface="MS PGothic" panose="020B0600070205080204" pitchFamily="34" charset="-128"/>
              </a:rPr>
              <a:t>SmartCities</a:t>
            </a:r>
            <a:r>
              <a:rPr lang="en-US" altLang="es-ES" dirty="0" smtClean="0">
                <a:ea typeface="MS PGothic" panose="020B0600070205080204" pitchFamily="34" charset="-128"/>
              </a:rPr>
              <a:t> </a:t>
            </a:r>
            <a:r>
              <a:rPr lang="en-US" altLang="es-ES" dirty="0">
                <a:ea typeface="MS PGothic" panose="020B0600070205080204" pitchFamily="34" charset="-128"/>
              </a:rPr>
              <a:t>context by using two key-elements: </a:t>
            </a:r>
            <a:endParaRPr lang="en-US" altLang="es-ES" dirty="0" smtClean="0">
              <a:ea typeface="MS PGothic" panose="020B0600070205080204" pitchFamily="34" charset="-128"/>
            </a:endParaRPr>
          </a:p>
          <a:p>
            <a:pPr algn="just">
              <a:defRPr/>
            </a:pPr>
            <a:r>
              <a:rPr lang="en-US" altLang="es-ES" dirty="0" smtClean="0">
                <a:ea typeface="MS PGothic" panose="020B0600070205080204" pitchFamily="34" charset="-128"/>
              </a:rPr>
              <a:t>microscale </a:t>
            </a:r>
            <a:r>
              <a:rPr lang="en-US" altLang="es-ES" dirty="0">
                <a:ea typeface="MS PGothic" panose="020B0600070205080204" pitchFamily="34" charset="-128"/>
              </a:rPr>
              <a:t>atmospheric </a:t>
            </a:r>
            <a:r>
              <a:rPr lang="en-US" altLang="es-ES" dirty="0" smtClean="0">
                <a:ea typeface="MS PGothic" panose="020B0600070205080204" pitchFamily="34" charset="-128"/>
              </a:rPr>
              <a:t>models</a:t>
            </a:r>
          </a:p>
          <a:p>
            <a:pPr algn="just">
              <a:defRPr/>
            </a:pPr>
            <a:r>
              <a:rPr lang="en-US" altLang="es-ES" dirty="0" smtClean="0">
                <a:ea typeface="MS PGothic" panose="020B0600070205080204" pitchFamily="34" charset="-128"/>
              </a:rPr>
              <a:t>observations </a:t>
            </a:r>
            <a:r>
              <a:rPr lang="en-US" altLang="es-ES" dirty="0">
                <a:ea typeface="MS PGothic" panose="020B0600070205080204" pitchFamily="34" charset="-128"/>
              </a:rPr>
              <a:t>from smart </a:t>
            </a:r>
            <a:r>
              <a:rPr lang="en-US" altLang="es-ES" dirty="0" smtClean="0">
                <a:ea typeface="MS PGothic" panose="020B0600070205080204" pitchFamily="34" charset="-128"/>
              </a:rPr>
              <a:t>infrastructures</a:t>
            </a:r>
            <a:endParaRPr lang="es-ES" altLang="es-ES" dirty="0" smtClean="0">
              <a:ea typeface="MS PGothic" panose="020B0600070205080204" pitchFamily="34" charset="-128"/>
            </a:endParaRPr>
          </a:p>
        </p:txBody>
      </p:sp>
      <p:pic>
        <p:nvPicPr>
          <p:cNvPr id="1126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3206750"/>
            <a:ext cx="347027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16444" r="9863" b="-192"/>
          <a:stretch>
            <a:fillRect/>
          </a:stretch>
        </p:blipFill>
        <p:spPr bwMode="auto">
          <a:xfrm>
            <a:off x="2843213" y="3238500"/>
            <a:ext cx="2420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257550"/>
            <a:ext cx="267811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ángulo 7"/>
          <p:cNvSpPr>
            <a:spLocks noChangeArrowheads="1"/>
          </p:cNvSpPr>
          <p:nvPr/>
        </p:nvSpPr>
        <p:spPr bwMode="auto">
          <a:xfrm>
            <a:off x="306388" y="6292850"/>
            <a:ext cx="4630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>
                <a:solidFill>
                  <a:schemeClr val="accent1"/>
                </a:solidFill>
              </a:rPr>
              <a:t>From global to regional scales</a:t>
            </a:r>
            <a:endParaRPr lang="es-ES" altLang="es-ES">
              <a:solidFill>
                <a:schemeClr val="accent1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5346700" y="6081713"/>
            <a:ext cx="3692525" cy="79216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274" name="Rectángulo 10"/>
          <p:cNvSpPr>
            <a:spLocks noChangeArrowheads="1"/>
          </p:cNvSpPr>
          <p:nvPr/>
        </p:nvSpPr>
        <p:spPr bwMode="auto">
          <a:xfrm>
            <a:off x="5562600" y="6292850"/>
            <a:ext cx="3392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>
                <a:solidFill>
                  <a:schemeClr val="accent1"/>
                </a:solidFill>
              </a:rPr>
              <a:t>Next step: microscale </a:t>
            </a:r>
            <a:endParaRPr lang="es-ES" altLang="es-E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12343" r="12199" b="5498"/>
          <a:stretch>
            <a:fillRect/>
          </a:stretch>
        </p:blipFill>
        <p:spPr bwMode="auto">
          <a:xfrm>
            <a:off x="7089775" y="4457700"/>
            <a:ext cx="18669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8575" y="-90488"/>
            <a:ext cx="6588125" cy="6969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ea typeface="ＭＳ Ｐゴシック" charset="0"/>
              </a:rPr>
              <a:t>Air </a:t>
            </a:r>
            <a:r>
              <a:rPr lang="es-ES" dirty="0" err="1" smtClean="0">
                <a:ea typeface="ＭＳ Ｐゴシック" charset="0"/>
              </a:rPr>
              <a:t>quality</a:t>
            </a:r>
            <a:r>
              <a:rPr lang="es-ES" dirty="0" smtClean="0">
                <a:ea typeface="ＭＳ Ｐゴシック" charset="0"/>
              </a:rPr>
              <a:t> </a:t>
            </a:r>
            <a:r>
              <a:rPr lang="es-ES" dirty="0" err="1" smtClean="0">
                <a:ea typeface="ＭＳ Ｐゴシック" charset="0"/>
              </a:rPr>
              <a:t>assessment</a:t>
            </a:r>
            <a:r>
              <a:rPr lang="es-ES" dirty="0" smtClean="0">
                <a:ea typeface="ＭＳ Ｐゴシック" charset="0"/>
              </a:rPr>
              <a:t> at </a:t>
            </a:r>
            <a:r>
              <a:rPr lang="es-ES" dirty="0" err="1" smtClean="0">
                <a:ea typeface="ＭＳ Ｐゴシック" charset="0"/>
              </a:rPr>
              <a:t>urban</a:t>
            </a:r>
            <a:r>
              <a:rPr lang="es-ES" dirty="0" smtClean="0">
                <a:ea typeface="ＭＳ Ｐゴシック" charset="0"/>
              </a:rPr>
              <a:t> </a:t>
            </a:r>
            <a:r>
              <a:rPr lang="es-ES" dirty="0" err="1" smtClean="0">
                <a:ea typeface="ＭＳ Ｐゴシック" charset="0"/>
              </a:rPr>
              <a:t>scales</a:t>
            </a:r>
            <a:r>
              <a:rPr lang="es-ES" dirty="0">
                <a:ea typeface="ＭＳ Ｐゴシック" charset="0"/>
              </a:rPr>
              <a:t>.</a:t>
            </a:r>
            <a:r>
              <a:rPr lang="es-ES" dirty="0" smtClean="0">
                <a:ea typeface="ＭＳ Ｐゴシック" charset="0"/>
              </a:rPr>
              <a:t/>
            </a:r>
            <a:br>
              <a:rPr lang="es-ES" dirty="0" smtClean="0">
                <a:ea typeface="ＭＳ Ｐゴシック" charset="0"/>
              </a:rPr>
            </a:br>
            <a:r>
              <a:rPr lang="es-ES" dirty="0" err="1" smtClean="0">
                <a:ea typeface="ＭＳ Ｐゴシック" charset="0"/>
              </a:rPr>
              <a:t>Strategy</a:t>
            </a:r>
            <a:r>
              <a:rPr lang="es-ES" dirty="0" smtClean="0">
                <a:ea typeface="ＭＳ Ｐゴシック" charset="0"/>
              </a:rPr>
              <a:t>: interdisciplinar </a:t>
            </a:r>
            <a:r>
              <a:rPr lang="es-ES" dirty="0" err="1" smtClean="0">
                <a:ea typeface="ＭＳ Ｐゴシック" charset="0"/>
              </a:rPr>
              <a:t>approach</a:t>
            </a:r>
            <a:endParaRPr lang="es-ES" dirty="0">
              <a:ea typeface="ＭＳ Ｐゴシック" charset="0"/>
            </a:endParaRPr>
          </a:p>
        </p:txBody>
      </p:sp>
      <p:sp>
        <p:nvSpPr>
          <p:cNvPr id="15362" name="Text Placeholder 4"/>
          <p:cNvSpPr>
            <a:spLocks noGrp="1" noChangeAspect="1"/>
          </p:cNvSpPr>
          <p:nvPr>
            <p:ph type="body" sz="quarter" idx="10"/>
          </p:nvPr>
        </p:nvSpPr>
        <p:spPr bwMode="auto">
          <a:xfrm>
            <a:off x="34925" y="3406775"/>
            <a:ext cx="2233613" cy="863600"/>
          </a:xfr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  <a:defRPr/>
            </a:pPr>
            <a:r>
              <a:rPr lang="en-US" altLang="es-ES" dirty="0" smtClean="0">
                <a:ea typeface="MS PGothic" panose="020B0600070205080204" pitchFamily="34" charset="-128"/>
              </a:rPr>
              <a:t>Meteorological core</a:t>
            </a:r>
            <a:endParaRPr lang="es-ES" altLang="es-ES" dirty="0" smtClean="0">
              <a:ea typeface="MS PGothic" panose="020B0600070205080204" pitchFamily="34" charset="-128"/>
            </a:endParaRPr>
          </a:p>
        </p:txBody>
      </p:sp>
      <p:pic>
        <p:nvPicPr>
          <p:cNvPr id="1331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889000"/>
            <a:ext cx="31083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 txBox="1">
            <a:spLocks noChangeAspect="1"/>
          </p:cNvSpPr>
          <p:nvPr/>
        </p:nvSpPr>
        <p:spPr bwMode="auto">
          <a:xfrm>
            <a:off x="2305050" y="3395663"/>
            <a:ext cx="2233613" cy="863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Emission module</a:t>
            </a:r>
            <a:endParaRPr lang="es-ES" altLang="es-ES" kern="0" dirty="0" smtClean="0"/>
          </a:p>
        </p:txBody>
      </p:sp>
      <p:sp>
        <p:nvSpPr>
          <p:cNvPr id="6" name="Text Placeholder 4"/>
          <p:cNvSpPr txBox="1">
            <a:spLocks noChangeAspect="1"/>
          </p:cNvSpPr>
          <p:nvPr/>
        </p:nvSpPr>
        <p:spPr bwMode="auto">
          <a:xfrm>
            <a:off x="4613275" y="3395663"/>
            <a:ext cx="2232025" cy="863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Air quality module</a:t>
            </a:r>
            <a:endParaRPr lang="es-ES" altLang="es-ES" kern="0" dirty="0" smtClean="0"/>
          </a:p>
        </p:txBody>
      </p:sp>
      <p:sp>
        <p:nvSpPr>
          <p:cNvPr id="7" name="Text Placeholder 4"/>
          <p:cNvSpPr txBox="1">
            <a:spLocks noChangeAspect="1"/>
          </p:cNvSpPr>
          <p:nvPr/>
        </p:nvSpPr>
        <p:spPr bwMode="auto">
          <a:xfrm>
            <a:off x="6907213" y="3397250"/>
            <a:ext cx="2232025" cy="865188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Smart infrastructures</a:t>
            </a:r>
            <a:endParaRPr lang="es-ES" altLang="es-ES" kern="0" dirty="0" smtClean="0"/>
          </a:p>
        </p:txBody>
      </p:sp>
      <p:pic>
        <p:nvPicPr>
          <p:cNvPr id="13321" name="Picture 4" descr="https://www.qld.gov.au/environment/assets/images/pollution/monitoring/air/ozone-formation-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r="5743"/>
          <a:stretch>
            <a:fillRect/>
          </a:stretch>
        </p:blipFill>
        <p:spPr bwMode="auto">
          <a:xfrm>
            <a:off x="4625975" y="4489450"/>
            <a:ext cx="22256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tge 3" descr="mete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20" y="4374058"/>
            <a:ext cx="2113129" cy="1625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 Placeholder 4"/>
          <p:cNvSpPr txBox="1">
            <a:spLocks noChangeAspect="1"/>
          </p:cNvSpPr>
          <p:nvPr/>
        </p:nvSpPr>
        <p:spPr bwMode="auto">
          <a:xfrm>
            <a:off x="2497138" y="2501900"/>
            <a:ext cx="4105275" cy="503238"/>
          </a:xfrm>
          <a:prstGeom prst="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/>
              <a:t>CDF air quality at microscale</a:t>
            </a:r>
            <a:endParaRPr lang="es-ES" altLang="es-ES" kern="0" dirty="0" smtClean="0"/>
          </a:p>
        </p:txBody>
      </p:sp>
      <p:cxnSp>
        <p:nvCxnSpPr>
          <p:cNvPr id="20" name="Conector recto de flecha 19"/>
          <p:cNvCxnSpPr>
            <a:stCxn id="15362" idx="0"/>
            <a:endCxn id="17" idx="2"/>
          </p:cNvCxnSpPr>
          <p:nvPr/>
        </p:nvCxnSpPr>
        <p:spPr>
          <a:xfrm flipV="1">
            <a:off x="1150938" y="3005138"/>
            <a:ext cx="3398837" cy="40163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5" idx="0"/>
            <a:endCxn id="17" idx="2"/>
          </p:cNvCxnSpPr>
          <p:nvPr/>
        </p:nvCxnSpPr>
        <p:spPr>
          <a:xfrm flipV="1">
            <a:off x="3421063" y="3005138"/>
            <a:ext cx="1128712" cy="39052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6" idx="0"/>
            <a:endCxn id="17" idx="2"/>
          </p:cNvCxnSpPr>
          <p:nvPr/>
        </p:nvCxnSpPr>
        <p:spPr>
          <a:xfrm flipH="1" flipV="1">
            <a:off x="4549775" y="3005138"/>
            <a:ext cx="1179513" cy="39052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7" idx="0"/>
            <a:endCxn id="17" idx="2"/>
          </p:cNvCxnSpPr>
          <p:nvPr/>
        </p:nvCxnSpPr>
        <p:spPr>
          <a:xfrm flipH="1" flipV="1">
            <a:off x="4549775" y="3005138"/>
            <a:ext cx="3473450" cy="39211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8" name="Imagen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6"/>
          <a:stretch>
            <a:fillRect/>
          </a:stretch>
        </p:blipFill>
        <p:spPr bwMode="auto">
          <a:xfrm>
            <a:off x="2465388" y="4319588"/>
            <a:ext cx="190817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4800"/>
          <a:stretch>
            <a:fillRect/>
          </a:stretch>
        </p:blipFill>
        <p:spPr bwMode="auto">
          <a:xfrm>
            <a:off x="7089775" y="4819650"/>
            <a:ext cx="7080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4"/>
          <p:cNvSpPr txBox="1">
            <a:spLocks noChangeAspect="1"/>
          </p:cNvSpPr>
          <p:nvPr/>
        </p:nvSpPr>
        <p:spPr bwMode="auto">
          <a:xfrm>
            <a:off x="177800" y="6173788"/>
            <a:ext cx="8786813" cy="504825"/>
          </a:xfrm>
          <a:prstGeom prst="rect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s-ES" kern="0" dirty="0" smtClean="0">
                <a:solidFill>
                  <a:schemeClr val="accent1"/>
                </a:solidFill>
              </a:rPr>
              <a:t>CASE dep. + Earth Sciences dep. + Computer dep.</a:t>
            </a:r>
            <a:endParaRPr lang="es-ES" altLang="es-ES" kern="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2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85616"/>
            <a:ext cx="6191250" cy="680837"/>
          </a:xfrm>
        </p:spPr>
        <p:txBody>
          <a:bodyPr>
            <a:normAutofit fontScale="90000"/>
          </a:bodyPr>
          <a:lstStyle/>
          <a:p>
            <a:pPr fontAlgn="ctr">
              <a:defRPr/>
            </a:pPr>
            <a:r>
              <a:rPr lang="es-ES" dirty="0" err="1" smtClean="0"/>
              <a:t>Vehicle</a:t>
            </a:r>
            <a:r>
              <a:rPr lang="es-ES" dirty="0" smtClean="0"/>
              <a:t> </a:t>
            </a:r>
            <a:r>
              <a:rPr lang="es-ES" dirty="0" err="1" smtClean="0"/>
              <a:t>activity</a:t>
            </a:r>
            <a:r>
              <a:rPr lang="es-ES" dirty="0" smtClean="0"/>
              <a:t>: </a:t>
            </a:r>
            <a:r>
              <a:rPr lang="es-ES" dirty="0" err="1" smtClean="0"/>
              <a:t>Floating</a:t>
            </a:r>
            <a:r>
              <a:rPr lang="es-ES" dirty="0" smtClean="0"/>
              <a:t> </a:t>
            </a:r>
            <a:r>
              <a:rPr lang="es-ES" dirty="0"/>
              <a:t>car data (FCD)</a:t>
            </a:r>
            <a:endParaRPr lang="es-ES" dirty="0">
              <a:latin typeface="Calibri"/>
            </a:endParaRP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5" t="27461" r="6717" b="17439"/>
          <a:stretch>
            <a:fillRect/>
          </a:stretch>
        </p:blipFill>
        <p:spPr bwMode="auto">
          <a:xfrm>
            <a:off x="5182396" y="2990485"/>
            <a:ext cx="2954337" cy="197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https://encrypted-tbn3.gstatic.com/images?q=tbn:ANd9GcSxKR5ojNXGolc2KTs-HSHeXXqIxAVy6yTmwq8OS4lOnQuIawH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 bwMode="auto">
          <a:xfrm>
            <a:off x="109538" y="2300275"/>
            <a:ext cx="400050" cy="42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https://encrypted-tbn3.gstatic.com/images?q=tbn:ANd9GcSxKR5ojNXGolc2KTs-HSHeXXqIxAVy6yTmwq8OS4lOnQuIawH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 bwMode="auto">
          <a:xfrm>
            <a:off x="107952" y="5191118"/>
            <a:ext cx="322263" cy="34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24 Rectángulo"/>
          <p:cNvSpPr>
            <a:spLocks noChangeArrowheads="1"/>
          </p:cNvSpPr>
          <p:nvPr/>
        </p:nvSpPr>
        <p:spPr bwMode="auto">
          <a:xfrm>
            <a:off x="468315" y="2244444"/>
            <a:ext cx="51720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s-ES" b="1"/>
              <a:t>Speed</a:t>
            </a:r>
            <a:r>
              <a:rPr lang="en-US" altLang="es-ES"/>
              <a:t>. Very high spatial and temporal resolution</a:t>
            </a:r>
          </a:p>
        </p:txBody>
      </p:sp>
      <p:sp>
        <p:nvSpPr>
          <p:cNvPr id="20487" name="30 Rectángulo"/>
          <p:cNvSpPr>
            <a:spLocks noChangeArrowheads="1"/>
          </p:cNvSpPr>
          <p:nvPr/>
        </p:nvSpPr>
        <p:spPr bwMode="auto">
          <a:xfrm>
            <a:off x="468313" y="5094964"/>
            <a:ext cx="60944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s-ES" b="1"/>
              <a:t>Volume</a:t>
            </a:r>
            <a:r>
              <a:rPr lang="en-US" altLang="es-ES"/>
              <a:t>. Only equipped vehicles. </a:t>
            </a:r>
            <a:r>
              <a:rPr lang="en-US" altLang="es-ES" sz="2000" b="1"/>
              <a:t>But….</a:t>
            </a:r>
            <a:r>
              <a:rPr lang="en-US" altLang="es-ES"/>
              <a:t>		</a:t>
            </a:r>
          </a:p>
        </p:txBody>
      </p:sp>
      <p:pic>
        <p:nvPicPr>
          <p:cNvPr id="20488" name="Picture 9" descr="https://ec.europa.eu/digital-agenda/sites/digital-agenda/files/ecall_logo_small_colou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14" y="5837417"/>
            <a:ext cx="1989138" cy="108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3" descr="http://radiotaxis664.com/wp-content/uploads/2013/08/Layellowcab.com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08" y="5823459"/>
            <a:ext cx="1689100" cy="109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22858" r="24355" b="16699"/>
          <a:stretch>
            <a:fillRect/>
          </a:stretch>
        </p:blipFill>
        <p:spPr bwMode="auto">
          <a:xfrm>
            <a:off x="1331640" y="2863578"/>
            <a:ext cx="3094037" cy="217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9273" r="60532" b="22440"/>
          <a:stretch>
            <a:fillRect/>
          </a:stretch>
        </p:blipFill>
        <p:spPr bwMode="auto">
          <a:xfrm>
            <a:off x="6083302" y="977372"/>
            <a:ext cx="1584325" cy="136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5" t="57814" r="34799" b="5330"/>
          <a:stretch>
            <a:fillRect/>
          </a:stretch>
        </p:blipFill>
        <p:spPr bwMode="auto">
          <a:xfrm>
            <a:off x="7702552" y="1009942"/>
            <a:ext cx="1420813" cy="126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7950" y="1192945"/>
            <a:ext cx="5791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b="1" dirty="0"/>
              <a:t>Collects real-time traffic state information from individual vehicles equipped with positioning (GPS) or cellular-based (e.g. GSM, GPRS) systems</a:t>
            </a:r>
            <a:endParaRPr lang="es-ES" b="1" dirty="0"/>
          </a:p>
        </p:txBody>
      </p:sp>
      <p:sp>
        <p:nvSpPr>
          <p:cNvPr id="20496" name="3 Rectángulo"/>
          <p:cNvSpPr>
            <a:spLocks noChangeArrowheads="1"/>
          </p:cNvSpPr>
          <p:nvPr/>
        </p:nvSpPr>
        <p:spPr bwMode="auto">
          <a:xfrm>
            <a:off x="2644500" y="2776730"/>
            <a:ext cx="1709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s-ES_tradnl" altLang="es-ES" sz="1200"/>
              <a:t>Huber et al. (1999)</a:t>
            </a:r>
            <a:endParaRPr lang="es-ES" altLang="es-ES" sz="1200"/>
          </a:p>
        </p:txBody>
      </p:sp>
      <p:sp>
        <p:nvSpPr>
          <p:cNvPr id="20497" name="16 Rectángulo"/>
          <p:cNvSpPr>
            <a:spLocks noChangeArrowheads="1"/>
          </p:cNvSpPr>
          <p:nvPr/>
        </p:nvSpPr>
        <p:spPr bwMode="auto">
          <a:xfrm>
            <a:off x="6758781" y="2700472"/>
            <a:ext cx="12271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s-ES_tradnl" altLang="es-ES" sz="1200"/>
              <a:t>Brower (2014)</a:t>
            </a:r>
            <a:endParaRPr lang="es-ES" altLang="es-ES" sz="1200"/>
          </a:p>
        </p:txBody>
      </p:sp>
    </p:spTree>
    <p:extLst>
      <p:ext uri="{BB962C8B-B14F-4D97-AF65-F5344CB8AC3E}">
        <p14:creationId xmlns:p14="http://schemas.microsoft.com/office/powerpoint/2010/main" val="27169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Barcelona Supercomputing Center</a:t>
            </a:r>
            <a:endParaRPr lang="en-US" dirty="0"/>
          </a:p>
        </p:txBody>
      </p:sp>
      <p:sp>
        <p:nvSpPr>
          <p:cNvPr id="13315" name="Rectángulo 16"/>
          <p:cNvSpPr>
            <a:spLocks noChangeArrowheads="1"/>
          </p:cNvSpPr>
          <p:nvPr/>
        </p:nvSpPr>
        <p:spPr bwMode="auto">
          <a:xfrm>
            <a:off x="46038" y="1003300"/>
            <a:ext cx="50307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000" dirty="0"/>
              <a:t>Created in 2005; 350 </a:t>
            </a:r>
            <a:r>
              <a:rPr lang="en-GB" altLang="es-ES" sz="2000" dirty="0" smtClean="0"/>
              <a:t>employees</a:t>
            </a:r>
            <a:endParaRPr lang="en-GB" altLang="es-ES" sz="2000" dirty="0"/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000" dirty="0"/>
              <a:t>Research, develop and manage information technology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GB" altLang="es-ES" sz="2000" dirty="0"/>
              <a:t>Facilitate scientific progress and its application in society</a:t>
            </a:r>
          </a:p>
        </p:txBody>
      </p:sp>
      <p:pic>
        <p:nvPicPr>
          <p:cNvPr id="1331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913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0"/>
          <p:cNvSpPr txBox="1">
            <a:spLocks/>
          </p:cNvSpPr>
          <p:nvPr/>
        </p:nvSpPr>
        <p:spPr>
          <a:xfrm>
            <a:off x="177800" y="2667000"/>
            <a:ext cx="9117013" cy="7921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GB" dirty="0" smtClean="0">
                <a:solidFill>
                  <a:schemeClr val="accent1"/>
                </a:solidFill>
              </a:rPr>
              <a:t>Earth Science Department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3318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998538"/>
            <a:ext cx="341788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982913"/>
            <a:ext cx="3422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5 CuadroTexto"/>
          <p:cNvSpPr txBox="1">
            <a:spLocks noChangeArrowheads="1"/>
          </p:cNvSpPr>
          <p:nvPr/>
        </p:nvSpPr>
        <p:spPr bwMode="auto">
          <a:xfrm>
            <a:off x="200025" y="3581400"/>
            <a:ext cx="53800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000" b="1" dirty="0" err="1"/>
              <a:t>Atmospheric</a:t>
            </a:r>
            <a:r>
              <a:rPr lang="es-ES" altLang="es-ES" sz="2000" b="1" dirty="0"/>
              <a:t> </a:t>
            </a:r>
            <a:r>
              <a:rPr lang="es-ES" altLang="es-ES" sz="2000" b="1" dirty="0" err="1"/>
              <a:t>composition</a:t>
            </a:r>
            <a:r>
              <a:rPr lang="es-ES" altLang="es-ES" sz="2000" b="1" dirty="0"/>
              <a:t> </a:t>
            </a:r>
            <a:r>
              <a:rPr lang="es-ES" altLang="es-ES" sz="2000" b="1" dirty="0" err="1"/>
              <a:t>modelling</a:t>
            </a:r>
            <a:endParaRPr lang="es-ES" altLang="es-ES" sz="2000" b="1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000" b="1" dirty="0" err="1" smtClean="0"/>
              <a:t>Climate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/>
              <a:t>prediction</a:t>
            </a:r>
            <a:r>
              <a:rPr lang="es-ES" altLang="es-ES" sz="2000" b="1" dirty="0"/>
              <a:t> </a:t>
            </a:r>
            <a:r>
              <a:rPr lang="es-ES" altLang="es-ES" sz="2000" b="1" dirty="0" err="1" smtClean="0"/>
              <a:t>modelling</a:t>
            </a:r>
            <a:endParaRPr lang="es-ES" altLang="es-ES" sz="2000" b="1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000" b="1" dirty="0" err="1"/>
              <a:t>Computational</a:t>
            </a:r>
            <a:r>
              <a:rPr lang="es-ES" altLang="es-ES" sz="2000" b="1" dirty="0"/>
              <a:t> </a:t>
            </a:r>
            <a:r>
              <a:rPr lang="es-ES" altLang="es-ES" sz="2000" b="1" dirty="0" err="1"/>
              <a:t>Earth</a:t>
            </a:r>
            <a:r>
              <a:rPr lang="es-ES" altLang="es-ES" sz="2000" b="1" dirty="0"/>
              <a:t> </a:t>
            </a:r>
            <a:r>
              <a:rPr lang="es-ES" altLang="es-ES" sz="2000" b="1" dirty="0" err="1" smtClean="0"/>
              <a:t>Sciences</a:t>
            </a:r>
            <a:endParaRPr lang="es-ES" altLang="es-ES" sz="2000" b="1" dirty="0"/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altLang="es-ES" sz="2000" b="1" dirty="0" err="1" smtClean="0"/>
              <a:t>Earth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Sciences</a:t>
            </a:r>
            <a:r>
              <a:rPr lang="es-ES" altLang="es-ES" sz="2000" b="1" dirty="0" smtClean="0"/>
              <a:t> </a:t>
            </a:r>
            <a:r>
              <a:rPr lang="es-ES" altLang="es-ES" sz="2000" b="1" dirty="0" err="1" smtClean="0"/>
              <a:t>Services</a:t>
            </a:r>
            <a:endParaRPr lang="es-ES" alt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85616"/>
            <a:ext cx="6191250" cy="680837"/>
          </a:xfrm>
        </p:spPr>
        <p:txBody>
          <a:bodyPr>
            <a:normAutofit fontScale="90000"/>
          </a:bodyPr>
          <a:lstStyle/>
          <a:p>
            <a:pPr fontAlgn="ctr">
              <a:defRPr/>
            </a:pPr>
            <a:r>
              <a:rPr lang="es-ES" dirty="0" err="1" smtClean="0"/>
              <a:t>Vehicle</a:t>
            </a:r>
            <a:r>
              <a:rPr lang="es-ES" dirty="0" smtClean="0"/>
              <a:t> </a:t>
            </a:r>
            <a:r>
              <a:rPr lang="es-ES" dirty="0" err="1" smtClean="0"/>
              <a:t>activity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Extendend</a:t>
            </a:r>
            <a:r>
              <a:rPr lang="es-ES" dirty="0" smtClean="0"/>
              <a:t> </a:t>
            </a:r>
            <a:r>
              <a:rPr lang="es-ES" dirty="0" err="1" smtClean="0"/>
              <a:t>Floating</a:t>
            </a:r>
            <a:r>
              <a:rPr lang="es-ES" dirty="0" smtClean="0"/>
              <a:t> </a:t>
            </a:r>
            <a:r>
              <a:rPr lang="es-ES" dirty="0"/>
              <a:t>car data </a:t>
            </a:r>
            <a:r>
              <a:rPr lang="es-ES" dirty="0" smtClean="0"/>
              <a:t>(</a:t>
            </a:r>
            <a:r>
              <a:rPr lang="es-ES" dirty="0" err="1" smtClean="0"/>
              <a:t>xFCD</a:t>
            </a:r>
            <a:r>
              <a:rPr lang="es-ES" dirty="0"/>
              <a:t>)</a:t>
            </a:r>
            <a:endParaRPr lang="es-ES" dirty="0">
              <a:latin typeface="Calibri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179388" y="1118503"/>
            <a:ext cx="86868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Extended Floating Car Data (</a:t>
            </a:r>
            <a:r>
              <a:rPr lang="en-US" b="1" dirty="0" err="1"/>
              <a:t>xFCD</a:t>
            </a:r>
            <a:r>
              <a:rPr lang="en-US" b="1" dirty="0"/>
              <a:t>)</a:t>
            </a:r>
          </a:p>
          <a:p>
            <a:pPr algn="ctr">
              <a:defRPr/>
            </a:pPr>
            <a:r>
              <a:rPr lang="en-US" dirty="0"/>
              <a:t>Beside the vehicle speed, there is a whole range of other operating and switching data available in digital form on the bus systems of modern vehicles</a:t>
            </a:r>
            <a:endParaRPr lang="en-US" b="1" dirty="0"/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r="19965" b="36060"/>
          <a:stretch>
            <a:fillRect/>
          </a:stretch>
        </p:blipFill>
        <p:spPr bwMode="auto">
          <a:xfrm>
            <a:off x="4813300" y="2259952"/>
            <a:ext cx="4052888" cy="288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6" t="47205" r="32281" b="14030"/>
          <a:stretch>
            <a:fillRect/>
          </a:stretch>
        </p:blipFill>
        <p:spPr bwMode="auto">
          <a:xfrm>
            <a:off x="174627" y="2244443"/>
            <a:ext cx="4467225" cy="291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65010" r="61578" b="1315"/>
          <a:stretch>
            <a:fillRect/>
          </a:stretch>
        </p:blipFill>
        <p:spPr bwMode="auto">
          <a:xfrm>
            <a:off x="4813301" y="2314233"/>
            <a:ext cx="1198563" cy="7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angular"/>
          <p:cNvCxnSpPr>
            <a:stCxn id="21509" idx="2"/>
            <a:endCxn id="21508" idx="2"/>
          </p:cNvCxnSpPr>
          <p:nvPr/>
        </p:nvCxnSpPr>
        <p:spPr>
          <a:xfrm rot="5400000" flipH="1" flipV="1">
            <a:off x="4615841" y="2936991"/>
            <a:ext cx="15509" cy="4430712"/>
          </a:xfrm>
          <a:prstGeom prst="bentConnector3">
            <a:avLst>
              <a:gd name="adj1" fmla="val -6001989"/>
            </a:avLst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8 Rectángulo"/>
          <p:cNvSpPr>
            <a:spLocks noChangeArrowheads="1"/>
          </p:cNvSpPr>
          <p:nvPr/>
        </p:nvSpPr>
        <p:spPr bwMode="auto">
          <a:xfrm>
            <a:off x="2338388" y="5549372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s-ES" sz="2000" b="1"/>
              <a:t>Car’s fuel consumption</a:t>
            </a:r>
            <a:endParaRPr lang="es-ES" altLang="es-ES" sz="2000" b="1"/>
          </a:p>
        </p:txBody>
      </p:sp>
      <p:sp>
        <p:nvSpPr>
          <p:cNvPr id="21513" name="24 Rectángulo"/>
          <p:cNvSpPr>
            <a:spLocks noChangeArrowheads="1"/>
          </p:cNvSpPr>
          <p:nvPr/>
        </p:nvSpPr>
        <p:spPr bwMode="auto">
          <a:xfrm>
            <a:off x="2338388" y="6182132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s-ES" sz="2000" b="1"/>
              <a:t>Car’s CO</a:t>
            </a:r>
            <a:r>
              <a:rPr lang="en-US" altLang="es-ES" sz="1600" b="1"/>
              <a:t>2</a:t>
            </a:r>
            <a:r>
              <a:rPr lang="en-US" altLang="es-ES" sz="2000" b="1"/>
              <a:t> emissions </a:t>
            </a:r>
            <a:endParaRPr lang="es-ES" altLang="es-ES" sz="2000" b="1"/>
          </a:p>
        </p:txBody>
      </p:sp>
      <p:sp>
        <p:nvSpPr>
          <p:cNvPr id="21514" name="1 Rectángulo"/>
          <p:cNvSpPr>
            <a:spLocks noChangeArrowheads="1"/>
          </p:cNvSpPr>
          <p:nvPr/>
        </p:nvSpPr>
        <p:spPr bwMode="auto">
          <a:xfrm>
            <a:off x="7564439" y="5212833"/>
            <a:ext cx="13019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200"/>
              <a:t>Prummer (2014)</a:t>
            </a:r>
            <a:endParaRPr lang="es-ES" altLang="es-ES" sz="1200"/>
          </a:p>
        </p:txBody>
      </p:sp>
      <p:sp>
        <p:nvSpPr>
          <p:cNvPr id="21515" name="10 Rectángulo"/>
          <p:cNvSpPr>
            <a:spLocks noChangeArrowheads="1"/>
          </p:cNvSpPr>
          <p:nvPr/>
        </p:nvSpPr>
        <p:spPr bwMode="auto">
          <a:xfrm>
            <a:off x="-23813" y="5212833"/>
            <a:ext cx="1709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altLang="es-ES" sz="1200"/>
              <a:t>Huber et al. (1999)</a:t>
            </a:r>
            <a:endParaRPr lang="es-ES" altLang="es-ES" sz="1200"/>
          </a:p>
        </p:txBody>
      </p:sp>
    </p:spTree>
    <p:extLst>
      <p:ext uri="{BB962C8B-B14F-4D97-AF65-F5344CB8AC3E}">
        <p14:creationId xmlns:p14="http://schemas.microsoft.com/office/powerpoint/2010/main" val="6925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175" y="144463"/>
            <a:ext cx="6567488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National and International collaborations</a:t>
            </a:r>
            <a:endParaRPr lang="en-US" dirty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 b="294"/>
          <a:stretch>
            <a:fillRect/>
          </a:stretch>
        </p:blipFill>
        <p:spPr bwMode="auto">
          <a:xfrm>
            <a:off x="130175" y="846138"/>
            <a:ext cx="8932863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082675"/>
            <a:ext cx="105251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45" y="2416810"/>
            <a:ext cx="723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89" y="4590082"/>
            <a:ext cx="6397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866900"/>
            <a:ext cx="7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1" y="2903458"/>
            <a:ext cx="177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610833"/>
            <a:ext cx="8524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agen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4437063"/>
            <a:ext cx="657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Imagen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74962"/>
            <a:ext cx="12192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n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74" y="1766549"/>
            <a:ext cx="846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n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1112838"/>
            <a:ext cx="1042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Imagen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120775"/>
            <a:ext cx="10890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1112838"/>
            <a:ext cx="1701800" cy="4984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Imagen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80" y="4579622"/>
            <a:ext cx="24685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Imagen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901825"/>
            <a:ext cx="9985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Imagen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41725"/>
            <a:ext cx="723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agen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19" y="4982211"/>
            <a:ext cx="32861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Imagen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3535363"/>
            <a:ext cx="10175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6" descr="http://www.redtransfer.org/blog/wp-content/uploads/2014/02/CSIC_logo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40" y="4233863"/>
            <a:ext cx="16208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8" descr="http://www.creal.cat/projectebreathe/images/logoCREAL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31" y="1704658"/>
            <a:ext cx="7350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8" descr="https://www.upm.es/tiendaUPM/catalog/images/Pin%20logotipo%20UPM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t="14357" r="19997" b="25851"/>
          <a:stretch>
            <a:fillRect/>
          </a:stretch>
        </p:blipFill>
        <p:spPr bwMode="auto">
          <a:xfrm>
            <a:off x="3772227" y="1652272"/>
            <a:ext cx="8509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Imagen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5" y="1921033"/>
            <a:ext cx="1382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Imagen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709863"/>
            <a:ext cx="14239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6" descr="http://www.actasanitaria.com/wp-content/uploads/2015/02/3-instituto-de-salud-carlos-iii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9" b="25697"/>
          <a:stretch>
            <a:fillRect/>
          </a:stretch>
        </p:blipFill>
        <p:spPr bwMode="auto">
          <a:xfrm>
            <a:off x="3629343" y="3065462"/>
            <a:ext cx="3519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10" descr="http://www.pedaliers.com/wp-content/uploads/2014/11/sedema.jpe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3552825"/>
            <a:ext cx="20367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Picture 2" descr="http://www.dfrcag.com/wp-content/uploads/2013/04/MeteoSim-Logo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2" t="13437" r="14850" b="13246"/>
          <a:stretch>
            <a:fillRect/>
          </a:stretch>
        </p:blipFill>
        <p:spPr bwMode="auto">
          <a:xfrm>
            <a:off x="6261770" y="5612371"/>
            <a:ext cx="869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4" descr="http://2.bp.blogspot.com/_7yB-eeGviiI/TQj7yE2S1ZI/AAAAAAAADgQ/grTm04T73GA/s1600/seat+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6" y="5657448"/>
            <a:ext cx="675258" cy="6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10" descr="http://www.evader-project.eu/partners/Applus%20IDIADA%202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58" y="5737185"/>
            <a:ext cx="877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2" descr="http://laguiadelvino.mx/wp-content/uploads/2013/02/logo_bodega_torres1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3" y="4973323"/>
            <a:ext cx="936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Imagen 3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5705574" y="6318274"/>
            <a:ext cx="8826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29" descr="https://www.awstruepower.com/assets/log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9" y="4225768"/>
            <a:ext cx="2103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Picture 31" descr="http://www.alstom.com/Templates/OneAlstomPlus/ui/img/logo/alstom-logo-header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80" y="2503487"/>
            <a:ext cx="15716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9" descr="http://www.cbbanyoles.es/wp-content/uploads/2014/05/Logo-Generalitat-de-Catalunya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6" b="37526"/>
          <a:stretch>
            <a:fillRect/>
          </a:stretch>
        </p:blipFill>
        <p:spPr bwMode="auto">
          <a:xfrm>
            <a:off x="2431594" y="6496279"/>
            <a:ext cx="1452498" cy="32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41" descr="http://bcnecologia.net/sites/default/files/bcneco-logo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03" y="5741310"/>
            <a:ext cx="1406783" cy="43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43" descr="http://blog.proyectosnavarra.es/wp-content/uploads/2012/11/logo-cener-eng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84" y="2488246"/>
            <a:ext cx="22240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Imagen 3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24" y="6435707"/>
            <a:ext cx="10223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255418" y="5706208"/>
            <a:ext cx="1012065" cy="4064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914468" y="6454470"/>
            <a:ext cx="595470" cy="511809"/>
          </a:xfrm>
          <a:prstGeom prst="rect">
            <a:avLst/>
          </a:prstGeom>
        </p:spPr>
      </p:pic>
      <p:pic>
        <p:nvPicPr>
          <p:cNvPr id="1026" name="Picture 2" descr="http://inlab.fib.upc.edu/sites/default/files/logo_inlab.png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5"/>
          <a:stretch/>
        </p:blipFill>
        <p:spPr bwMode="auto">
          <a:xfrm>
            <a:off x="7051836" y="5598194"/>
            <a:ext cx="1070168" cy="57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3.racc.es/microsites/socio/img/theme/logo.jp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91" y="561812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Shape 3"/>
          <p:cNvSpPr txBox="1">
            <a:spLocks noChangeAspect="1" noChangeArrowheads="1"/>
          </p:cNvSpPr>
          <p:nvPr/>
        </p:nvSpPr>
        <p:spPr bwMode="auto">
          <a:xfrm>
            <a:off x="1371600" y="36544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3200">
                <a:solidFill>
                  <a:srgbClr val="FFFFFF"/>
                </a:solidFill>
              </a:rPr>
              <a:t>Thank you!</a:t>
            </a:r>
          </a:p>
          <a:p>
            <a:pPr algn="ctr" eaLnBrk="1" hangingPunct="1"/>
            <a:endParaRPr lang="en-US" altLang="es-ES" sz="2400">
              <a:latin typeface="Calibri" panose="020F0502020204030204" pitchFamily="34" charset="0"/>
            </a:endParaRPr>
          </a:p>
        </p:txBody>
      </p:sp>
      <p:sp>
        <p:nvSpPr>
          <p:cNvPr id="4" name="TextShape 4"/>
          <p:cNvSpPr txBox="1">
            <a:spLocks noChangeArrowheads="1"/>
          </p:cNvSpPr>
          <p:nvPr/>
        </p:nvSpPr>
        <p:spPr bwMode="auto">
          <a:xfrm>
            <a:off x="1350963" y="4325938"/>
            <a:ext cx="64801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dirty="0" err="1" smtClean="0">
                <a:solidFill>
                  <a:srgbClr val="FFFFFF"/>
                </a:solidFill>
                <a:latin typeface="+mn-lt"/>
              </a:rPr>
              <a:t>For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further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information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please</a:t>
            </a:r>
            <a:r>
              <a:rPr lang="es-ES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+mn-lt"/>
              </a:rPr>
              <a:t>contact</a:t>
            </a:r>
            <a:endParaRPr lang="es-ES" dirty="0" smtClean="0">
              <a:solidFill>
                <a:srgbClr val="FFFF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s-ES" dirty="0">
                <a:solidFill>
                  <a:srgbClr val="FFFFFF"/>
                </a:solidFill>
                <a:latin typeface="+mn-lt"/>
              </a:rPr>
              <a:t>info-services-es@bsc.es </a:t>
            </a:r>
            <a:endParaRPr lang="es-ES" dirty="0" smtClean="0">
              <a:solidFill>
                <a:srgbClr val="FFFF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s-ES" dirty="0" smtClean="0">
                <a:solidFill>
                  <a:srgbClr val="FFFFFF"/>
                </a:solidFill>
                <a:latin typeface="+mn-lt"/>
              </a:rPr>
              <a:t>albert.soret@bsc.es</a:t>
            </a:r>
            <a:endParaRPr lang="en-US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Spatial</a:t>
            </a:r>
            <a:r>
              <a:rPr lang="es-ES" dirty="0" smtClean="0"/>
              <a:t> </a:t>
            </a:r>
            <a:r>
              <a:rPr lang="es-ES" dirty="0" err="1" smtClean="0"/>
              <a:t>scales</a:t>
            </a:r>
            <a:endParaRPr lang="es-ES" dirty="0"/>
          </a:p>
        </p:txBody>
      </p:sp>
      <p:sp>
        <p:nvSpPr>
          <p:cNvPr id="17411" name="7 Rectángulo"/>
          <p:cNvSpPr>
            <a:spLocks noChangeArrowheads="1"/>
          </p:cNvSpPr>
          <p:nvPr/>
        </p:nvSpPr>
        <p:spPr bwMode="auto">
          <a:xfrm>
            <a:off x="4464050" y="1052513"/>
            <a:ext cx="4751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Multi-scale models from </a:t>
            </a:r>
          </a:p>
          <a:p>
            <a:pPr eaLnBrk="1" hangingPunct="1"/>
            <a:r>
              <a:rPr lang="en-GB" altLang="es-ES" sz="2400" b="1" dirty="0">
                <a:solidFill>
                  <a:schemeClr val="bg1"/>
                </a:solidFill>
              </a:rPr>
              <a:t>global to local scales</a:t>
            </a:r>
          </a:p>
        </p:txBody>
      </p:sp>
      <p:pic>
        <p:nvPicPr>
          <p:cNvPr id="1741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206625"/>
            <a:ext cx="42481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06500"/>
            <a:ext cx="4221162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izquierda y derecha 5"/>
          <p:cNvSpPr/>
          <p:nvPr/>
        </p:nvSpPr>
        <p:spPr>
          <a:xfrm rot="1800000">
            <a:off x="223177" y="4897468"/>
            <a:ext cx="6086599" cy="936104"/>
          </a:xfrm>
          <a:prstGeom prst="leftRightArrow">
            <a:avLst/>
          </a:prstGeom>
          <a:solidFill>
            <a:srgbClr val="008000"/>
          </a:solidFill>
          <a:scene3d>
            <a:camera prst="orthographicFront">
              <a:rot lat="1500000" lon="0" rev="21599984"/>
            </a:camera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dirty="0" err="1">
                <a:solidFill>
                  <a:schemeClr val="accent1"/>
                </a:solidFill>
              </a:rPr>
              <a:t>Multiscale</a:t>
            </a:r>
            <a:r>
              <a:rPr lang="en-GB" dirty="0">
                <a:solidFill>
                  <a:schemeClr val="accent1"/>
                </a:solidFill>
              </a:rPr>
              <a:t> Models from Global to Local Scales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Temporal </a:t>
            </a:r>
            <a:r>
              <a:rPr lang="es-ES" dirty="0" err="1" smtClean="0"/>
              <a:t>scales</a:t>
            </a:r>
            <a:endParaRPr lang="es-ES" dirty="0"/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3841750" y="1638200"/>
            <a:ext cx="0" cy="351790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Conector recto"/>
          <p:cNvCxnSpPr/>
          <p:nvPr/>
        </p:nvCxnSpPr>
        <p:spPr>
          <a:xfrm>
            <a:off x="241300" y="5167212"/>
            <a:ext cx="8683625" cy="0"/>
          </a:xfrm>
          <a:prstGeom prst="line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4 CuadroTexto"/>
          <p:cNvSpPr txBox="1">
            <a:spLocks noChangeArrowheads="1"/>
          </p:cNvSpPr>
          <p:nvPr/>
        </p:nvSpPr>
        <p:spPr bwMode="auto">
          <a:xfrm rot="19800000">
            <a:off x="1860550" y="4576662"/>
            <a:ext cx="9366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chemeClr val="accent1"/>
                </a:solidFill>
              </a:rPr>
              <a:t>Today</a:t>
            </a:r>
          </a:p>
        </p:txBody>
      </p:sp>
      <p:sp>
        <p:nvSpPr>
          <p:cNvPr id="19462" name="5 CuadroTexto"/>
          <p:cNvSpPr txBox="1">
            <a:spLocks noChangeArrowheads="1"/>
          </p:cNvSpPr>
          <p:nvPr/>
        </p:nvSpPr>
        <p:spPr bwMode="auto">
          <a:xfrm rot="19800000">
            <a:off x="2511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Hours</a:t>
            </a:r>
          </a:p>
        </p:txBody>
      </p:sp>
      <p:sp>
        <p:nvSpPr>
          <p:cNvPr id="19463" name="6 CuadroTexto"/>
          <p:cNvSpPr txBox="1">
            <a:spLocks noChangeArrowheads="1"/>
          </p:cNvSpPr>
          <p:nvPr/>
        </p:nvSpPr>
        <p:spPr bwMode="auto">
          <a:xfrm rot="19800000">
            <a:off x="3019425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Days</a:t>
            </a:r>
          </a:p>
        </p:txBody>
      </p:sp>
      <p:sp>
        <p:nvSpPr>
          <p:cNvPr id="19464" name="7 CuadroTexto"/>
          <p:cNvSpPr txBox="1">
            <a:spLocks noChangeArrowheads="1"/>
          </p:cNvSpPr>
          <p:nvPr/>
        </p:nvSpPr>
        <p:spPr bwMode="auto">
          <a:xfrm rot="19800000">
            <a:off x="3995738" y="4576662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Weeks</a:t>
            </a:r>
          </a:p>
        </p:txBody>
      </p:sp>
      <p:sp>
        <p:nvSpPr>
          <p:cNvPr id="19465" name="8 CuadroTexto"/>
          <p:cNvSpPr txBox="1">
            <a:spLocks noChangeArrowheads="1"/>
          </p:cNvSpPr>
          <p:nvPr/>
        </p:nvSpPr>
        <p:spPr bwMode="auto">
          <a:xfrm rot="19800000">
            <a:off x="4589463" y="4576662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Months</a:t>
            </a:r>
          </a:p>
        </p:txBody>
      </p:sp>
      <p:sp>
        <p:nvSpPr>
          <p:cNvPr id="19466" name="9 CuadroTexto"/>
          <p:cNvSpPr txBox="1">
            <a:spLocks noChangeArrowheads="1"/>
          </p:cNvSpPr>
          <p:nvPr/>
        </p:nvSpPr>
        <p:spPr bwMode="auto">
          <a:xfrm rot="19800000">
            <a:off x="5106988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Seasons</a:t>
            </a:r>
          </a:p>
        </p:txBody>
      </p:sp>
      <p:sp>
        <p:nvSpPr>
          <p:cNvPr id="19467" name="10 CuadroTexto"/>
          <p:cNvSpPr txBox="1">
            <a:spLocks noChangeArrowheads="1"/>
          </p:cNvSpPr>
          <p:nvPr/>
        </p:nvSpPr>
        <p:spPr bwMode="auto">
          <a:xfrm rot="19800000">
            <a:off x="5683250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Years</a:t>
            </a:r>
          </a:p>
        </p:txBody>
      </p:sp>
      <p:sp>
        <p:nvSpPr>
          <p:cNvPr id="19468" name="11 CuadroTexto"/>
          <p:cNvSpPr txBox="1">
            <a:spLocks noChangeArrowheads="1"/>
          </p:cNvSpPr>
          <p:nvPr/>
        </p:nvSpPr>
        <p:spPr bwMode="auto">
          <a:xfrm rot="19800000">
            <a:off x="62452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Decades</a:t>
            </a:r>
          </a:p>
        </p:txBody>
      </p:sp>
      <p:sp>
        <p:nvSpPr>
          <p:cNvPr id="19469" name="12 CuadroTexto"/>
          <p:cNvSpPr txBox="1">
            <a:spLocks noChangeArrowheads="1"/>
          </p:cNvSpPr>
          <p:nvPr/>
        </p:nvSpPr>
        <p:spPr bwMode="auto">
          <a:xfrm rot="19800000">
            <a:off x="250825" y="4471887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Past</a:t>
            </a:r>
          </a:p>
        </p:txBody>
      </p:sp>
      <p:sp>
        <p:nvSpPr>
          <p:cNvPr id="19470" name="13 CuadroTexto"/>
          <p:cNvSpPr txBox="1">
            <a:spLocks noChangeArrowheads="1"/>
          </p:cNvSpPr>
          <p:nvPr/>
        </p:nvSpPr>
        <p:spPr bwMode="auto">
          <a:xfrm rot="19800000">
            <a:off x="7743825" y="4519512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/>
              <a:t>Century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184400" y="5383112"/>
            <a:ext cx="1584325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FORECAST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841750" y="5383112"/>
            <a:ext cx="3167063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PREDICTION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081838" y="5383112"/>
            <a:ext cx="1727200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PROJECTION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41300" y="5383112"/>
            <a:ext cx="1871663" cy="7191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6"/>
                </a:solidFill>
              </a:rPr>
              <a:t>DIAGNOSTIC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241300" y="1638200"/>
            <a:ext cx="345916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/>
              <a:t>Mineral </a:t>
            </a:r>
            <a:r>
              <a:rPr lang="es-ES" dirty="0" err="1"/>
              <a:t>Dust</a:t>
            </a:r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249238" y="2143025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/>
              <a:t>Air </a:t>
            </a:r>
            <a:r>
              <a:rPr lang="es-ES" dirty="0" err="1"/>
              <a:t>quality</a:t>
            </a:r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>
            <a:off x="249238" y="2646262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Meteorology</a:t>
            </a:r>
            <a:endParaRPr lang="es-ES" dirty="0"/>
          </a:p>
        </p:txBody>
      </p:sp>
      <p:sp>
        <p:nvSpPr>
          <p:cNvPr id="22" name="21 Rectángulo"/>
          <p:cNvSpPr/>
          <p:nvPr/>
        </p:nvSpPr>
        <p:spPr>
          <a:xfrm>
            <a:off x="241301" y="3232050"/>
            <a:ext cx="2748394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predictions</a:t>
            </a:r>
            <a:endParaRPr lang="es-ES" dirty="0"/>
          </a:p>
        </p:txBody>
      </p:sp>
      <p:sp>
        <p:nvSpPr>
          <p:cNvPr id="23" name="22 Rectángulo"/>
          <p:cNvSpPr/>
          <p:nvPr/>
        </p:nvSpPr>
        <p:spPr>
          <a:xfrm>
            <a:off x="6659563" y="3852762"/>
            <a:ext cx="2132012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projections</a:t>
            </a:r>
            <a:endParaRPr lang="es-ES" dirty="0"/>
          </a:p>
        </p:txBody>
      </p:sp>
      <p:cxnSp>
        <p:nvCxnSpPr>
          <p:cNvPr id="24" name="23 Conector recto"/>
          <p:cNvCxnSpPr/>
          <p:nvPr/>
        </p:nvCxnSpPr>
        <p:spPr>
          <a:xfrm flipV="1">
            <a:off x="3851275" y="1587400"/>
            <a:ext cx="0" cy="351631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Rectángulo"/>
          <p:cNvSpPr/>
          <p:nvPr/>
        </p:nvSpPr>
        <p:spPr>
          <a:xfrm>
            <a:off x="241301" y="3852762"/>
            <a:ext cx="2748394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projections</a:t>
            </a:r>
            <a:endParaRPr lang="es-ES" dirty="0"/>
          </a:p>
        </p:txBody>
      </p:sp>
      <p:sp>
        <p:nvSpPr>
          <p:cNvPr id="26" name="21 Rectángulo"/>
          <p:cNvSpPr/>
          <p:nvPr/>
        </p:nvSpPr>
        <p:spPr>
          <a:xfrm>
            <a:off x="3966006" y="3284502"/>
            <a:ext cx="3342297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predictions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People in 2015</a:t>
            </a:r>
            <a:endParaRPr lang="en-US" dirty="0"/>
          </a:p>
        </p:txBody>
      </p:sp>
      <p:sp>
        <p:nvSpPr>
          <p:cNvPr id="5" name="Rounded Rectangle 2"/>
          <p:cNvSpPr/>
          <p:nvPr/>
        </p:nvSpPr>
        <p:spPr bwMode="auto">
          <a:xfrm>
            <a:off x="228600" y="2760663"/>
            <a:ext cx="3200400" cy="2554287"/>
          </a:xfrm>
          <a:prstGeom prst="roundRect">
            <a:avLst/>
          </a:prstGeom>
          <a:solidFill>
            <a:srgbClr val="A7C8E1"/>
          </a:solidFill>
          <a:ln w="25400" cap="flat" cmpd="sng" algn="ctr">
            <a:solidFill>
              <a:srgbClr val="0099CC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Virginie Guemas</a:t>
            </a: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Omar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Bellprat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Louis-Philippe Caron</a:t>
            </a: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Eleftheria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Exarchou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Neven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Fuckar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François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Massonnet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Martin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Ménégoz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Chloé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Prodhomme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Danila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Volpi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</p:txBody>
      </p:sp>
      <p:sp>
        <p:nvSpPr>
          <p:cNvPr id="7" name="Rounded Rectangle 9"/>
          <p:cNvSpPr/>
          <p:nvPr/>
        </p:nvSpPr>
        <p:spPr bwMode="auto">
          <a:xfrm>
            <a:off x="2858294" y="5030788"/>
            <a:ext cx="3200400" cy="1941512"/>
          </a:xfrm>
          <a:prstGeom prst="roundRect">
            <a:avLst/>
          </a:prstGeom>
          <a:solidFill>
            <a:srgbClr val="A886E0">
              <a:lumMod val="40000"/>
              <a:lumOff val="60000"/>
            </a:srgbClr>
          </a:solidFill>
          <a:ln w="25400" cap="flat" cmpd="sng" algn="ctr">
            <a:solidFill>
              <a:srgbClr val="8555D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Gustavo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Arévalo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Melanie Davis </a:t>
            </a: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Nube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González</a:t>
            </a: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Aida Pinto</a:t>
            </a: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Valentina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Sicardi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Albert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Soret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Enric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Terradellas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Verónica</a:t>
            </a: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Torralba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</p:txBody>
      </p:sp>
      <p:sp>
        <p:nvSpPr>
          <p:cNvPr id="17413" name="Rounded Rectangle 8"/>
          <p:cNvSpPr>
            <a:spLocks noChangeArrowheads="1"/>
          </p:cNvSpPr>
          <p:nvPr/>
        </p:nvSpPr>
        <p:spPr bwMode="auto">
          <a:xfrm>
            <a:off x="2948624" y="1706741"/>
            <a:ext cx="3200400" cy="2655888"/>
          </a:xfrm>
          <a:prstGeom prst="roundRect">
            <a:avLst>
              <a:gd name="adj" fmla="val 16667"/>
            </a:avLst>
          </a:prstGeom>
          <a:solidFill>
            <a:srgbClr val="E29696"/>
          </a:solidFill>
          <a:ln w="25400" algn="ctr">
            <a:solidFill>
              <a:srgbClr val="DE2622"/>
            </a:solidFill>
            <a:round/>
            <a:headEnd/>
            <a:tailEnd/>
          </a:ln>
        </p:spPr>
        <p:txBody>
          <a:bodyPr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Kim Serradell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Oriol Mula-Valls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Francesco Benincasa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Pierre-Antoine Bretonnière 	</a:t>
            </a:r>
          </a:p>
          <a:p>
            <a:pPr algn="ctr" eaLnBrk="1" hangingPunct="1"/>
            <a:r>
              <a:rPr lang="es-E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Carles Carmona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Miguel Castrillo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Muhammad Asif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Domingo Manubens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Nicolau Manubens  </a:t>
            </a:r>
          </a:p>
          <a:p>
            <a:pPr algn="ctr" eaLnBrk="1" hangingPunct="1"/>
            <a:r>
              <a:rPr lang="es-E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Oriol Tintó</a:t>
            </a:r>
          </a:p>
          <a:p>
            <a:pPr algn="ctr" eaLnBrk="1" hangingPunct="1"/>
            <a:r>
              <a:rPr lang="es-E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Dídac Roca</a:t>
            </a:r>
          </a:p>
          <a:p>
            <a:pPr algn="ctr" eaLnBrk="1" hangingPunct="1"/>
            <a:endParaRPr lang="en-US" altLang="es-ES" sz="1200" b="1">
              <a:solidFill>
                <a:srgbClr val="000514"/>
              </a:solidFill>
              <a:latin typeface="Arial Narrow" panose="020B0606020202030204" pitchFamily="34" charset="0"/>
            </a:endParaRPr>
          </a:p>
          <a:p>
            <a:pPr algn="ctr" eaLnBrk="1" hangingPunct="1"/>
            <a:endParaRPr lang="en-US" altLang="es-ES" sz="1200" b="1">
              <a:solidFill>
                <a:srgbClr val="000514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Flowchart: Alternate Process 3"/>
          <p:cNvSpPr/>
          <p:nvPr/>
        </p:nvSpPr>
        <p:spPr bwMode="auto">
          <a:xfrm>
            <a:off x="304800" y="917575"/>
            <a:ext cx="8656638" cy="731838"/>
          </a:xfrm>
          <a:prstGeom prst="flowChartAlternateProcess">
            <a:avLst/>
          </a:prstGeom>
          <a:solidFill>
            <a:srgbClr val="E5E5FF">
              <a:lumMod val="90000"/>
            </a:srgbClr>
          </a:solidFill>
          <a:ln w="25400" cap="flat" cmpd="sng" algn="ctr">
            <a:solidFill>
              <a:srgbClr val="E5E5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Francisco Doblas-Reyes</a:t>
            </a: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Mar Rodriguez</a:t>
            </a:r>
          </a:p>
          <a:p>
            <a:pPr algn="ctr" eaLnBrk="1" hangingPunct="1">
              <a:defRPr/>
            </a:pPr>
            <a:r>
              <a:rPr lang="en-US" sz="1200" b="1" kern="0" dirty="0">
                <a:solidFill>
                  <a:srgbClr val="000514"/>
                </a:solidFill>
                <a:latin typeface="Arial Narrow" pitchFamily="34" charset="0"/>
              </a:rPr>
              <a:t>Gabriela </a:t>
            </a:r>
            <a:r>
              <a:rPr lang="en-US" sz="1200" b="1" kern="0" dirty="0" err="1">
                <a:solidFill>
                  <a:srgbClr val="000514"/>
                </a:solidFill>
                <a:latin typeface="Arial Narrow" pitchFamily="34" charset="0"/>
              </a:rPr>
              <a:t>Tarabanoff</a:t>
            </a:r>
            <a:endParaRPr lang="en-US" sz="1200" b="1" kern="0" dirty="0">
              <a:solidFill>
                <a:srgbClr val="000514"/>
              </a:solidFill>
              <a:latin typeface="Arial Narrow" pitchFamily="34" charset="0"/>
            </a:endParaRPr>
          </a:p>
        </p:txBody>
      </p:sp>
      <p:pic>
        <p:nvPicPr>
          <p:cNvPr id="1741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41638"/>
            <a:ext cx="354013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4000500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206875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8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37" y="2908479"/>
            <a:ext cx="354012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12" y="2405241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0" name="Rounded Rectangle 5"/>
          <p:cNvSpPr>
            <a:spLocks noChangeArrowheads="1"/>
          </p:cNvSpPr>
          <p:nvPr/>
        </p:nvSpPr>
        <p:spPr bwMode="auto">
          <a:xfrm>
            <a:off x="5764213" y="2760663"/>
            <a:ext cx="3200400" cy="2962275"/>
          </a:xfrm>
          <a:prstGeom prst="roundRect">
            <a:avLst>
              <a:gd name="adj" fmla="val 16667"/>
            </a:avLst>
          </a:prstGeom>
          <a:solidFill>
            <a:srgbClr val="7CE4A6"/>
          </a:solidFill>
          <a:ln w="25400" algn="ctr">
            <a:solidFill>
              <a:srgbClr val="1C8C49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Oriol Jorba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Sara Basart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Enza Di Tomazzo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Lorenzo Fileni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Antonis Gkikas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Maria Goncalves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Marc Guevara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Vicenzo Obiso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Michele Spada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Maria Teresa Pay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Victor Valverde</a:t>
            </a:r>
          </a:p>
          <a:p>
            <a:pPr algn="ctr" eaLnBrk="1" hangingPunct="1"/>
            <a:r>
              <a:rPr lang="en-US" altLang="es-ES" sz="1200" b="1">
                <a:solidFill>
                  <a:srgbClr val="000514"/>
                </a:solidFill>
                <a:latin typeface="Arial Narrow" panose="020B0606020202030204" pitchFamily="34" charset="0"/>
              </a:rPr>
              <a:t>Lluis Vendrell</a:t>
            </a:r>
          </a:p>
          <a:p>
            <a:pPr algn="ctr" eaLnBrk="1" hangingPunct="1"/>
            <a:endParaRPr lang="en-US" altLang="es-ES" sz="1200" b="1">
              <a:solidFill>
                <a:srgbClr val="000514"/>
              </a:solidFill>
              <a:latin typeface="Arial Narrow" panose="020B0606020202030204" pitchFamily="34" charset="0"/>
            </a:endParaRPr>
          </a:p>
          <a:p>
            <a:pPr algn="ctr" eaLnBrk="1" hangingPunct="1"/>
            <a:endParaRPr lang="en-US" altLang="es-ES" sz="1200" b="1">
              <a:solidFill>
                <a:srgbClr val="000514"/>
              </a:solidFill>
              <a:latin typeface="Arial Narrow" panose="020B0606020202030204" pitchFamily="34" charset="0"/>
            </a:endParaRPr>
          </a:p>
        </p:txBody>
      </p:sp>
      <p:pic>
        <p:nvPicPr>
          <p:cNvPr id="17421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308350"/>
            <a:ext cx="3492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57" y="5540375"/>
            <a:ext cx="354012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683000"/>
            <a:ext cx="3540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114675"/>
            <a:ext cx="3540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5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976313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6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200150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24" y="1873429"/>
            <a:ext cx="354013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37" y="2587804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12" y="2756079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487" y="2032179"/>
            <a:ext cx="354012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1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12" y="3145016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2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37" y="3281541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3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997200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4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368425"/>
            <a:ext cx="354012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4378325"/>
            <a:ext cx="3540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6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497263"/>
            <a:ext cx="352425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7" name="Picture 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3857625"/>
            <a:ext cx="346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94" y="5715000"/>
            <a:ext cx="354013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3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32" y="5892800"/>
            <a:ext cx="36512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19" y="6611938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354388"/>
            <a:ext cx="354013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3494088"/>
            <a:ext cx="3540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3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4233863"/>
            <a:ext cx="354012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4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3124200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5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4589463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6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4965700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32" y="6261100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82" y="6426200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49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3649663"/>
            <a:ext cx="35242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3868738"/>
            <a:ext cx="354012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1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005263"/>
            <a:ext cx="3540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4446588"/>
            <a:ext cx="354012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3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805363"/>
            <a:ext cx="3540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4" name="Imagen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44" y="5337175"/>
            <a:ext cx="3540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44" y="6073775"/>
            <a:ext cx="3540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24" y="2192516"/>
            <a:ext cx="35401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7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37" y="3621266"/>
            <a:ext cx="354012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5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12" y="3492679"/>
            <a:ext cx="354012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59" name="1 CuadroTexto"/>
          <p:cNvSpPr txBox="1">
            <a:spLocks noChangeArrowheads="1"/>
          </p:cNvSpPr>
          <p:nvPr/>
        </p:nvSpPr>
        <p:spPr bwMode="auto">
          <a:xfrm>
            <a:off x="2858294" y="5008563"/>
            <a:ext cx="3209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/>
              <a:t>Earth System Services</a:t>
            </a:r>
          </a:p>
        </p:txBody>
      </p:sp>
      <p:sp>
        <p:nvSpPr>
          <p:cNvPr id="17460" name="54 CuadroTexto"/>
          <p:cNvSpPr txBox="1">
            <a:spLocks noChangeArrowheads="1"/>
          </p:cNvSpPr>
          <p:nvPr/>
        </p:nvSpPr>
        <p:spPr bwMode="auto">
          <a:xfrm>
            <a:off x="2958149" y="3784779"/>
            <a:ext cx="3305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/>
              <a:t>Computational Earth Sciences</a:t>
            </a:r>
          </a:p>
        </p:txBody>
      </p:sp>
      <p:sp>
        <p:nvSpPr>
          <p:cNvPr id="17461" name="55 CuadroTexto"/>
          <p:cNvSpPr txBox="1">
            <a:spLocks noChangeArrowheads="1"/>
          </p:cNvSpPr>
          <p:nvPr/>
        </p:nvSpPr>
        <p:spPr bwMode="auto">
          <a:xfrm>
            <a:off x="228600" y="4797425"/>
            <a:ext cx="3195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/>
              <a:t>Climate Prediction</a:t>
            </a:r>
          </a:p>
        </p:txBody>
      </p:sp>
      <p:sp>
        <p:nvSpPr>
          <p:cNvPr id="17462" name="56 CuadroTexto"/>
          <p:cNvSpPr txBox="1">
            <a:spLocks noChangeArrowheads="1"/>
          </p:cNvSpPr>
          <p:nvPr/>
        </p:nvSpPr>
        <p:spPr bwMode="auto">
          <a:xfrm>
            <a:off x="5756275" y="5229225"/>
            <a:ext cx="321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s-ES" b="1"/>
              <a:t>Atmospheric Composition</a:t>
            </a:r>
          </a:p>
        </p:txBody>
      </p:sp>
    </p:spTree>
    <p:extLst>
      <p:ext uri="{BB962C8B-B14F-4D97-AF65-F5344CB8AC3E}">
        <p14:creationId xmlns:p14="http://schemas.microsoft.com/office/powerpoint/2010/main" val="286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 bwMode="auto">
          <a:xfrm>
            <a:off x="457200" y="3176588"/>
            <a:ext cx="822960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s-ES" altLang="es-ES" sz="2800" dirty="0" err="1" smtClean="0">
                <a:ea typeface="ＭＳ Ｐゴシック" panose="020B0600070205080204" pitchFamily="34" charset="-128"/>
              </a:rPr>
              <a:t>Examples</a:t>
            </a:r>
            <a:r>
              <a:rPr lang="es-ES" altLang="es-ES" sz="2800" dirty="0" smtClean="0">
                <a:ea typeface="ＭＳ Ｐゴシック" panose="020B0600070205080204" pitchFamily="34" charset="-128"/>
              </a:rPr>
              <a:t> of </a:t>
            </a:r>
            <a:r>
              <a:rPr lang="es-ES" altLang="es-ES" sz="2800" dirty="0" err="1" smtClean="0">
                <a:ea typeface="ＭＳ Ｐゴシック" panose="020B0600070205080204" pitchFamily="34" charset="-128"/>
              </a:rPr>
              <a:t>our</a:t>
            </a:r>
            <a:r>
              <a:rPr lang="es-ES" altLang="es-ES" sz="2800" dirty="0" smtClean="0">
                <a:ea typeface="ＭＳ Ｐゴシック" panose="020B0600070205080204" pitchFamily="34" charset="-128"/>
              </a:rPr>
              <a:t> </a:t>
            </a:r>
            <a:r>
              <a:rPr lang="es-ES" altLang="es-ES" sz="2800" dirty="0" err="1" smtClean="0">
                <a:ea typeface="ＭＳ Ｐゴシック" panose="020B0600070205080204" pitchFamily="34" charset="-128"/>
              </a:rPr>
              <a:t>research</a:t>
            </a:r>
            <a:r>
              <a:rPr lang="es-ES" altLang="es-ES" sz="2800" dirty="0" smtClean="0">
                <a:ea typeface="ＭＳ Ｐゴシック" panose="020B0600070205080204" pitchFamily="34" charset="-128"/>
              </a:rPr>
              <a:t> </a:t>
            </a:r>
            <a:r>
              <a:rPr lang="es-ES" altLang="es-ES" sz="2800" dirty="0" err="1" smtClean="0">
                <a:ea typeface="ＭＳ Ｐゴシック" panose="020B0600070205080204" pitchFamily="34" charset="-128"/>
              </a:rPr>
              <a:t>lines</a:t>
            </a:r>
            <a:endParaRPr lang="es-ES" altLang="es-ES" sz="2800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35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WMO mineral dust forecasts</a:t>
            </a:r>
            <a:endParaRPr lang="en-US" dirty="0"/>
          </a:p>
        </p:txBody>
      </p:sp>
      <p:pic>
        <p:nvPicPr>
          <p:cNvPr id="23555" name="Picture 4" descr="AEMET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6604000"/>
            <a:ext cx="28305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14 Rectángulo"/>
          <p:cNvSpPr/>
          <p:nvPr/>
        </p:nvSpPr>
        <p:spPr>
          <a:xfrm>
            <a:off x="107950" y="846138"/>
            <a:ext cx="8939213" cy="461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3557" name="Picture 2" descr="https://www.wmo.int/images/icons/es/WMO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06"/>
          <a:stretch>
            <a:fillRect/>
          </a:stretch>
        </p:blipFill>
        <p:spPr bwMode="auto">
          <a:xfrm>
            <a:off x="5219700" y="6599238"/>
            <a:ext cx="457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533650"/>
            <a:ext cx="5111750" cy="406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1 Rectángulo"/>
          <p:cNvSpPr>
            <a:spLocks noChangeArrowheads="1"/>
          </p:cNvSpPr>
          <p:nvPr/>
        </p:nvSpPr>
        <p:spPr bwMode="auto">
          <a:xfrm>
            <a:off x="107950" y="97155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 sz="2400" b="1">
                <a:latin typeface="Calibri" panose="020F0502020204030204" pitchFamily="34" charset="0"/>
              </a:rPr>
              <a:t>Mineral dust forecasts SDS-WAS </a:t>
            </a:r>
          </a:p>
          <a:p>
            <a:pPr eaLnBrk="1" hangingPunct="1"/>
            <a:r>
              <a:rPr lang="en-US" altLang="es-ES" sz="2400">
                <a:latin typeface="Calibri" panose="020F0502020204030204" pitchFamily="34" charset="0"/>
              </a:rPr>
              <a:t>North Africa, Middle East and Europe Regional Center</a:t>
            </a:r>
          </a:p>
          <a:p>
            <a:pPr eaLnBrk="1" hangingPunct="1"/>
            <a:r>
              <a:rPr lang="en-US" altLang="es-ES" sz="2400">
                <a:latin typeface="Calibri" panose="020F0502020204030204" pitchFamily="34" charset="0"/>
              </a:rPr>
              <a:t>Early warning system</a:t>
            </a:r>
          </a:p>
          <a:p>
            <a:pPr eaLnBrk="1" hangingPunct="1"/>
            <a:r>
              <a:rPr lang="en-US" altLang="es-ES" sz="2400">
                <a:latin typeface="Calibri" panose="020F0502020204030204" pitchFamily="34" charset="0"/>
              </a:rPr>
              <a:t> </a:t>
            </a:r>
            <a:r>
              <a:rPr lang="en-US" altLang="es-ES" sz="2400">
                <a:latin typeface="Calibri" panose="020F0502020204030204" pitchFamily="34" charset="0"/>
                <a:hlinkClick r:id="rId6"/>
              </a:rPr>
              <a:t>http://sds-was.aemet.es</a:t>
            </a:r>
            <a:endParaRPr lang="en-US" altLang="es-ES" sz="24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uwindatlas.eu/onewebstatic/d46b35416e-logo_new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88" y="6339123"/>
            <a:ext cx="640879" cy="6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Seasonal</a:t>
            </a:r>
            <a:r>
              <a:rPr lang="es-ES" dirty="0" smtClean="0"/>
              <a:t> </a:t>
            </a:r>
            <a:r>
              <a:rPr lang="es-ES" dirty="0" err="1" smtClean="0"/>
              <a:t>wind</a:t>
            </a:r>
            <a:r>
              <a:rPr lang="es-ES" dirty="0" smtClean="0"/>
              <a:t> </a:t>
            </a:r>
            <a:r>
              <a:rPr lang="es-ES" dirty="0" err="1" smtClean="0"/>
              <a:t>power</a:t>
            </a:r>
            <a:r>
              <a:rPr lang="es-ES" dirty="0" smtClean="0"/>
              <a:t> </a:t>
            </a:r>
            <a:r>
              <a:rPr lang="es-ES" dirty="0" err="1" smtClean="0"/>
              <a:t>predictions</a:t>
            </a:r>
            <a:endParaRPr lang="es-ES" dirty="0"/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9144000" cy="51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9" t="96182" r="10204" b="612"/>
          <a:stretch>
            <a:fillRect/>
          </a:stretch>
        </p:blipFill>
        <p:spPr bwMode="auto">
          <a:xfrm>
            <a:off x="5916012" y="6722827"/>
            <a:ext cx="18335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655631" y="671408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NEWA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Regional climate modeling</a:t>
            </a:r>
            <a:endParaRPr lang="en-US" dirty="0"/>
          </a:p>
        </p:txBody>
      </p:sp>
      <p:sp>
        <p:nvSpPr>
          <p:cNvPr id="26627" name="CuadroTexto 30"/>
          <p:cNvSpPr txBox="1">
            <a:spLocks noChangeArrowheads="1"/>
          </p:cNvSpPr>
          <p:nvPr/>
        </p:nvSpPr>
        <p:spPr bwMode="auto">
          <a:xfrm>
            <a:off x="0" y="798513"/>
            <a:ext cx="9118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es-ES" sz="2000" dirty="0"/>
              <a:t>Dynamical downscaling of climatic temperature and precipitation trends</a:t>
            </a:r>
            <a:endParaRPr lang="en-GB" altLang="es-ES" sz="2000" dirty="0"/>
          </a:p>
        </p:txBody>
      </p:sp>
      <p:sp>
        <p:nvSpPr>
          <p:cNvPr id="26628" name="Rectángulo 33"/>
          <p:cNvSpPr>
            <a:spLocks noChangeArrowheads="1"/>
          </p:cNvSpPr>
          <p:nvPr/>
        </p:nvSpPr>
        <p:spPr bwMode="auto">
          <a:xfrm>
            <a:off x="0" y="1290638"/>
            <a:ext cx="92233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 sz="2000" dirty="0"/>
              <a:t>This work aims to provide an assessment of temperature and precipitation projections for mid-21st century in the North Western Mediterranean Basin (NWMB) at high resolution.</a:t>
            </a:r>
            <a:endParaRPr lang="en-GB" altLang="es-ES" sz="2000" dirty="0"/>
          </a:p>
        </p:txBody>
      </p:sp>
      <p:sp>
        <p:nvSpPr>
          <p:cNvPr id="35" name="Rectángulo 34"/>
          <p:cNvSpPr/>
          <p:nvPr/>
        </p:nvSpPr>
        <p:spPr>
          <a:xfrm>
            <a:off x="4407238" y="6604000"/>
            <a:ext cx="3240088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This project has been conducted in collaboration with </a:t>
            </a:r>
            <a:r>
              <a:rPr lang="en-GB" sz="1050" dirty="0" err="1">
                <a:solidFill>
                  <a:schemeClr val="accent6">
                    <a:lumMod val="50000"/>
                  </a:schemeClr>
                </a:solidFill>
              </a:rPr>
              <a:t>Servei</a:t>
            </a:r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050" dirty="0" err="1">
                <a:solidFill>
                  <a:schemeClr val="accent6">
                    <a:lumMod val="50000"/>
                  </a:schemeClr>
                </a:solidFill>
              </a:rPr>
              <a:t>Meteorològic</a:t>
            </a:r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GB" sz="1050" dirty="0" err="1">
                <a:solidFill>
                  <a:schemeClr val="accent6">
                    <a:lumMod val="50000"/>
                  </a:schemeClr>
                </a:solidFill>
              </a:rPr>
              <a:t>Catalunya</a:t>
            </a:r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  <p:pic>
        <p:nvPicPr>
          <p:cNvPr id="26630" name="Imagen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2241601"/>
            <a:ext cx="7126288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agen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r="15964" b="39444"/>
          <a:stretch>
            <a:fillRect/>
          </a:stretch>
        </p:blipFill>
        <p:spPr bwMode="auto">
          <a:xfrm>
            <a:off x="7470963" y="6316964"/>
            <a:ext cx="8826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</TotalTime>
  <Words>1776</Words>
  <Application>Microsoft Office PowerPoint</Application>
  <PresentationFormat>Personalizado</PresentationFormat>
  <Paragraphs>233</Paragraphs>
  <Slides>22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ＭＳ Ｐゴシック</vt:lpstr>
      <vt:lpstr>ＭＳ Ｐゴシック</vt:lpstr>
      <vt:lpstr>Arial</vt:lpstr>
      <vt:lpstr>Arial Narrow</vt:lpstr>
      <vt:lpstr>Calibri</vt:lpstr>
      <vt:lpstr>Courier New</vt:lpstr>
      <vt:lpstr>DejaVu Sans</vt:lpstr>
      <vt:lpstr>Symbol</vt:lpstr>
      <vt:lpstr>Times New Roman</vt:lpstr>
      <vt:lpstr>Office Theme</vt:lpstr>
      <vt:lpstr>Presentación de PowerPoint</vt:lpstr>
      <vt:lpstr>Barcelona Supercomputing Center</vt:lpstr>
      <vt:lpstr>Spatial scales</vt:lpstr>
      <vt:lpstr>Temporal scales</vt:lpstr>
      <vt:lpstr>People in 2015</vt:lpstr>
      <vt:lpstr>Examples of our research lines</vt:lpstr>
      <vt:lpstr>WMO mineral dust forecasts</vt:lpstr>
      <vt:lpstr>Seasonal wind power predictions</vt:lpstr>
      <vt:lpstr>Regional climate modeling</vt:lpstr>
      <vt:lpstr>CALIOPE air quality forecast system</vt:lpstr>
      <vt:lpstr>CALIOPE air quality operational forecasts</vt:lpstr>
      <vt:lpstr>CALIOPE app: First Call For Innovative Apps in the environmental and social domains </vt:lpstr>
      <vt:lpstr>CALIOPE air quality forecast system</vt:lpstr>
      <vt:lpstr>CALIOPE related products</vt:lpstr>
      <vt:lpstr>CALIOPE. Possible related services</vt:lpstr>
      <vt:lpstr>Other possible synergies under development</vt:lpstr>
      <vt:lpstr>Air quality assessment at urban scales. Objective</vt:lpstr>
      <vt:lpstr>Air quality assessment at urban scales. Strategy: interdisciplinar approach</vt:lpstr>
      <vt:lpstr>Vehicle activity: Floating car data (FCD)</vt:lpstr>
      <vt:lpstr>Vehicle activity: Extendend Floating car data (xFCD)</vt:lpstr>
      <vt:lpstr>National and International collaborations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Albert Soret</cp:lastModifiedBy>
  <cp:revision>108</cp:revision>
  <cp:lastPrinted>2015-05-13T12:15:56Z</cp:lastPrinted>
  <dcterms:modified xsi:type="dcterms:W3CDTF">2015-07-17T11:18:35Z</dcterms:modified>
</cp:coreProperties>
</file>