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oleObject"/>
  <Default Extension="jpeg" ContentType="image/jpeg"/>
  <Default Extension="jpg" ContentType="image/jpeg"/>
  <Default Extension="emf" ContentType="image/x-emf"/>
  <Default Extension="tiff" ContentType="image/tiff"/>
  <Default Extension="mp4" ContentType="video/mp4"/>
  <Default Extension="vml" ContentType="application/vnd.openxmlformats-officedocument.vmlDrawing"/>
  <Default Extension="rels" ContentType="application/vnd.openxmlformats-package.relationships+xml"/>
  <Default Extension="png" ContentType="image/png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5" r:id="rId2"/>
  </p:sldMasterIdLst>
  <p:notesMasterIdLst>
    <p:notesMasterId r:id="rId23"/>
  </p:notesMasterIdLst>
  <p:handoutMasterIdLst>
    <p:handoutMasterId r:id="rId24"/>
  </p:handoutMasterIdLst>
  <p:sldIdLst>
    <p:sldId id="317" r:id="rId3"/>
    <p:sldId id="349" r:id="rId4"/>
    <p:sldId id="328" r:id="rId5"/>
    <p:sldId id="370" r:id="rId6"/>
    <p:sldId id="345" r:id="rId7"/>
    <p:sldId id="367" r:id="rId8"/>
    <p:sldId id="371" r:id="rId9"/>
    <p:sldId id="384" r:id="rId10"/>
    <p:sldId id="381" r:id="rId11"/>
    <p:sldId id="346" r:id="rId12"/>
    <p:sldId id="379" r:id="rId13"/>
    <p:sldId id="347" r:id="rId14"/>
    <p:sldId id="373" r:id="rId15"/>
    <p:sldId id="372" r:id="rId16"/>
    <p:sldId id="344" r:id="rId17"/>
    <p:sldId id="382" r:id="rId18"/>
    <p:sldId id="385" r:id="rId19"/>
    <p:sldId id="386" r:id="rId20"/>
    <p:sldId id="387" r:id="rId21"/>
    <p:sldId id="318" r:id="rId22"/>
  </p:sldIdLst>
  <p:sldSz cx="9144000" cy="6858000" type="screen4x3"/>
  <p:notesSz cx="10234613" cy="7099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90"/>
    <a:srgbClr val="BF9000"/>
    <a:srgbClr val="A0A004"/>
    <a:srgbClr val="EAB200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160" autoAdjust="0"/>
    <p:restoredTop sz="94660"/>
  </p:normalViewPr>
  <p:slideViewPr>
    <p:cSldViewPr snapToGrid="0">
      <p:cViewPr varScale="1">
        <p:scale>
          <a:sx n="97" d="100"/>
          <a:sy n="97" d="100"/>
        </p:scale>
        <p:origin x="568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112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9" cy="354965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797247" y="0"/>
            <a:ext cx="4434999" cy="354965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32A7EB00-FE13-433A-8C23-5838151B05C5}" type="datetimeFigureOut">
              <a:rPr lang="es-ES" smtClean="0"/>
              <a:t>26/6/18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1" y="6743104"/>
            <a:ext cx="4434999" cy="354965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797247" y="6743104"/>
            <a:ext cx="4434999" cy="354965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B909CFE7-3190-493A-9E9C-0E9B519C173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1814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434890" cy="354799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796451" y="1"/>
            <a:ext cx="4436527" cy="354799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C10F7DCB-4DC3-408D-9762-3CCA63DC6727}" type="datetimeFigureOut">
              <a:rPr lang="es-ES" smtClean="0"/>
              <a:t>26/6/18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9" tIns="47380" rIns="94759" bIns="4738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1022807" y="3372251"/>
            <a:ext cx="8189000" cy="3194851"/>
          </a:xfrm>
          <a:prstGeom prst="rect">
            <a:avLst/>
          </a:prstGeom>
        </p:spPr>
        <p:txBody>
          <a:bodyPr vert="horz" lIns="94759" tIns="47380" rIns="94759" bIns="4738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742844"/>
            <a:ext cx="4434890" cy="354799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796451" y="6742844"/>
            <a:ext cx="4436527" cy="354799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1E505B7E-3C25-48B8-8DBC-8A93571A147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6857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s://www.linkedin.com/company/barcelona-supercomputing-center" TargetMode="External"/><Relationship Id="rId5" Type="http://schemas.openxmlformats.org/officeDocument/2006/relationships/image" Target="../media/image5.png"/><Relationship Id="rId6" Type="http://schemas.openxmlformats.org/officeDocument/2006/relationships/hyperlink" Target="https://www.facebook.com/BSCCNS" TargetMode="External"/><Relationship Id="rId7" Type="http://schemas.openxmlformats.org/officeDocument/2006/relationships/image" Target="../media/image6.png"/><Relationship Id="rId8" Type="http://schemas.openxmlformats.org/officeDocument/2006/relationships/hyperlink" Target="https://twitter.com/bsc_cns" TargetMode="External"/><Relationship Id="rId9" Type="http://schemas.openxmlformats.org/officeDocument/2006/relationships/image" Target="../media/image7.png"/><Relationship Id="rId10" Type="http://schemas.openxmlformats.org/officeDocument/2006/relationships/hyperlink" Target="https://www.youtube.com/user/BSCCNS" TargetMode="External"/><Relationship Id="rId11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6393" y="1495504"/>
            <a:ext cx="4818380" cy="35345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7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96393" y="5292892"/>
            <a:ext cx="4818380" cy="11495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clic para editar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</a:rPr>
              <a:t>FUTURE PLANS</a:t>
            </a:r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279650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</a:rPr>
              <a:t>FUTURE PLANS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627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7800"/>
            <a:ext cx="1600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</a:rPr>
              <a:t>www.bsc.es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0975"/>
            <a:ext cx="3306763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1450"/>
            <a:ext cx="830262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03715"/>
            <a:ext cx="8229600" cy="650570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6720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47813"/>
            <a:ext cx="6191250" cy="18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51000"/>
            <a:ext cx="155575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7800"/>
            <a:ext cx="1600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</a:rPr>
              <a:t>www.bsc.es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695246"/>
            <a:ext cx="4762872" cy="70347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08707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7800"/>
            <a:ext cx="1600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</a:rPr>
              <a:t>www.bsc.es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70088"/>
            <a:ext cx="3306762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960563"/>
            <a:ext cx="83026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529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49037" y="210010"/>
            <a:ext cx="8229598" cy="7452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49037" y="1175657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176963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7" y="1519996"/>
            <a:ext cx="4916348" cy="31499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6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7" y="4892258"/>
            <a:ext cx="4916348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prstClr val="white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smtClean="0"/>
              <a:t>Fecha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4916349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smtClean="0"/>
              <a:t>Lugar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5303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7" y="1519996"/>
            <a:ext cx="4916348" cy="31499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6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7" y="4892258"/>
            <a:ext cx="4916348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prstClr val="white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smtClean="0"/>
              <a:t>Fecha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4916349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smtClean="0"/>
              <a:t>Lugar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47317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ChangeAspect="1"/>
          </p:cNvSpPr>
          <p:nvPr userDrawn="1"/>
        </p:nvSpPr>
        <p:spPr bwMode="auto">
          <a:xfrm>
            <a:off x="3175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ES" sz="1800" smtClean="0">
              <a:solidFill>
                <a:srgbClr val="004990"/>
              </a:solidFill>
            </a:endParaRPr>
          </a:p>
        </p:txBody>
      </p:sp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77800"/>
            <a:ext cx="1600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</a:rPr>
              <a:t>www.bsc.es</a:t>
            </a:r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11213"/>
            <a:ext cx="4603750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01713"/>
            <a:ext cx="10128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4"/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238875"/>
            <a:ext cx="4254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6"/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242050"/>
            <a:ext cx="393700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8"/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238875"/>
            <a:ext cx="4476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0"/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238875"/>
            <a:ext cx="76358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6057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354763"/>
            <a:ext cx="5334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7162722B-26FF-44B0-B530-90FDC6D278B1}" type="slidenum">
              <a:rPr lang="en-US" alt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288"/>
            <a:ext cx="193675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2238"/>
            <a:ext cx="574675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74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77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4763"/>
            <a:ext cx="5334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1983D525-59FE-4BEE-9749-DEA20F5D59E2}" type="slidenum">
              <a:rPr lang="en-US" alt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288"/>
            <a:ext cx="193675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2238"/>
            <a:ext cx="574675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74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51712"/>
            <a:ext cx="4152900" cy="45022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233828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4763"/>
            <a:ext cx="5334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C51F25DC-D3BB-47F2-8D5D-4D5D7BAFB676}" type="slidenum">
              <a:rPr lang="en-US" alt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288"/>
            <a:ext cx="193675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2238"/>
            <a:ext cx="574675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147612"/>
            <a:ext cx="4152900" cy="3306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74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115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</a:rPr>
              <a:t>FUTURE PLANS</a:t>
            </a:r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279650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</a:rPr>
              <a:t>MAIN RESEARCH LINES &amp; RESULTS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047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slideLayout" Target="../slideLayouts/slideLayout9.xml"/><Relationship Id="rId6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3.xml"/><Relationship Id="rId10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68" r:id="rId3"/>
    <p:sldLayoutId id="214748366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630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MS PGothic" pitchFamily="34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4" Type="http://schemas.openxmlformats.org/officeDocument/2006/relationships/video" Target="../media/media2.mp4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eg"/><Relationship Id="rId3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emf"/><Relationship Id="rId3" Type="http://schemas.openxmlformats.org/officeDocument/2006/relationships/image" Target="../media/image2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4" Type="http://schemas.openxmlformats.org/officeDocument/2006/relationships/oleObject" Target="../embeddings/oleObject1.bin"/><Relationship Id="rId5" Type="http://schemas.openxmlformats.org/officeDocument/2006/relationships/image" Target="../media/image26.wmf"/><Relationship Id="rId6" Type="http://schemas.openxmlformats.org/officeDocument/2006/relationships/image" Target="../media/image28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349769" y="2517960"/>
            <a:ext cx="5721531" cy="1489870"/>
          </a:xfrm>
        </p:spPr>
        <p:txBody>
          <a:bodyPr>
            <a:noAutofit/>
          </a:bodyPr>
          <a:lstStyle/>
          <a:p>
            <a:r>
              <a:rPr lang="en-US" sz="3600" dirty="0" err="1"/>
              <a:t>Modelización</a:t>
            </a:r>
            <a:r>
              <a:rPr lang="en-US" sz="3600" dirty="0"/>
              <a:t> del </a:t>
            </a:r>
            <a:r>
              <a:rPr lang="en-US" sz="3600" dirty="0" err="1"/>
              <a:t>polvo</a:t>
            </a:r>
            <a:r>
              <a:rPr lang="en-US" sz="3600" dirty="0"/>
              <a:t> mineral </a:t>
            </a:r>
            <a:r>
              <a:rPr lang="en-US" sz="3600" dirty="0" err="1"/>
              <a:t>atmosférico</a:t>
            </a:r>
            <a:endParaRPr lang="en-US" sz="3600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422469" y="4743522"/>
            <a:ext cx="5721531" cy="203817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a-ES" sz="2200" b="1" dirty="0" smtClean="0"/>
              <a:t>Dr. Carlos Pérez García-</a:t>
            </a:r>
            <a:r>
              <a:rPr lang="ca-ES" sz="2200" b="1" dirty="0" err="1" smtClean="0"/>
              <a:t>Pando</a:t>
            </a:r>
            <a:r>
              <a:rPr lang="ca-ES" sz="2200" b="1" dirty="0" smtClean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a-ES" sz="2000" dirty="0" smtClean="0"/>
              <a:t>AXA Professor on </a:t>
            </a:r>
            <a:r>
              <a:rPr lang="ca-ES" sz="2000" dirty="0" err="1" smtClean="0"/>
              <a:t>Sand</a:t>
            </a:r>
            <a:r>
              <a:rPr lang="ca-ES" sz="2000" dirty="0" smtClean="0"/>
              <a:t> </a:t>
            </a:r>
            <a:r>
              <a:rPr lang="ca-ES" sz="2000" dirty="0" err="1" smtClean="0"/>
              <a:t>and</a:t>
            </a:r>
            <a:r>
              <a:rPr lang="ca-ES" sz="2000" dirty="0" smtClean="0"/>
              <a:t> </a:t>
            </a:r>
            <a:r>
              <a:rPr lang="ca-ES" sz="2000" dirty="0" err="1" smtClean="0"/>
              <a:t>Dust</a:t>
            </a:r>
            <a:r>
              <a:rPr lang="ca-ES" sz="2000" dirty="0" smtClean="0"/>
              <a:t> </a:t>
            </a:r>
            <a:r>
              <a:rPr lang="ca-ES" sz="2000" dirty="0" err="1" smtClean="0"/>
              <a:t>Storms</a:t>
            </a:r>
            <a:endParaRPr lang="ca-ES" sz="20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a-ES" sz="2000" dirty="0" smtClean="0"/>
              <a:t>Ramón </a:t>
            </a:r>
            <a:r>
              <a:rPr lang="ca-ES" sz="2000" dirty="0" err="1" smtClean="0"/>
              <a:t>y</a:t>
            </a:r>
            <a:r>
              <a:rPr lang="ca-ES" sz="2000" dirty="0" smtClean="0"/>
              <a:t> Cajal </a:t>
            </a:r>
            <a:r>
              <a:rPr lang="ca-ES" sz="2000" dirty="0" err="1" smtClean="0"/>
              <a:t>Researcher</a:t>
            </a:r>
            <a:endParaRPr lang="ca-ES" sz="20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a-ES" sz="2000" dirty="0" err="1" smtClean="0"/>
              <a:t>Head</a:t>
            </a:r>
            <a:r>
              <a:rPr lang="ca-ES" sz="2000" dirty="0" smtClean="0"/>
              <a:t> of </a:t>
            </a:r>
            <a:r>
              <a:rPr lang="ca-ES" sz="2000" dirty="0" err="1" smtClean="0"/>
              <a:t>Atmospheric</a:t>
            </a:r>
            <a:r>
              <a:rPr lang="ca-ES" sz="2000" dirty="0" smtClean="0"/>
              <a:t> </a:t>
            </a:r>
            <a:r>
              <a:rPr lang="ca-ES" sz="2000" dirty="0" err="1" smtClean="0"/>
              <a:t>Composition</a:t>
            </a:r>
            <a:r>
              <a:rPr lang="ca-ES" sz="2000" dirty="0" smtClean="0"/>
              <a:t> Group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a-ES" sz="2000" dirty="0" err="1" smtClean="0"/>
              <a:t>Department</a:t>
            </a:r>
            <a:r>
              <a:rPr lang="ca-ES" sz="2000" dirty="0" smtClean="0"/>
              <a:t> of </a:t>
            </a:r>
            <a:r>
              <a:rPr lang="ca-ES" sz="2000" dirty="0" err="1" smtClean="0"/>
              <a:t>Earth</a:t>
            </a:r>
            <a:r>
              <a:rPr lang="ca-ES" sz="2000" dirty="0" smtClean="0"/>
              <a:t> </a:t>
            </a:r>
            <a:r>
              <a:rPr lang="ca-ES" sz="2000" dirty="0" err="1" smtClean="0"/>
              <a:t>Sciences</a:t>
            </a:r>
            <a:endParaRPr lang="ca-ES" sz="20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a-ES" sz="2000" dirty="0" smtClean="0"/>
              <a:t>Barcelona </a:t>
            </a:r>
            <a:r>
              <a:rPr lang="ca-ES" sz="2000" dirty="0" err="1" smtClean="0"/>
              <a:t>Supercomputing</a:t>
            </a:r>
            <a:r>
              <a:rPr lang="ca-ES" sz="2000" dirty="0" smtClean="0"/>
              <a:t> </a:t>
            </a:r>
            <a:r>
              <a:rPr lang="ca-ES" sz="2000" dirty="0" err="1" smtClean="0"/>
              <a:t>Center</a:t>
            </a:r>
            <a:endParaRPr lang="ca-ES" sz="2000" dirty="0" smtClean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a-ES" sz="2200" dirty="0" smtClean="0"/>
              <a:t>22/11/2017</a:t>
            </a:r>
            <a:endParaRPr lang="ca-ES" sz="2200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a-ES" sz="2200" dirty="0" smtClean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557" y="1501334"/>
            <a:ext cx="2954743" cy="5695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49769" y="3840680"/>
            <a:ext cx="5289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Jornada</a:t>
            </a:r>
            <a:r>
              <a:rPr lang="en-US" sz="2000" dirty="0"/>
              <a:t> </a:t>
            </a:r>
            <a:r>
              <a:rPr lang="en-US" sz="2000" dirty="0" err="1"/>
              <a:t>sobre</a:t>
            </a:r>
            <a:r>
              <a:rPr lang="en-US" sz="2000" dirty="0"/>
              <a:t> el </a:t>
            </a:r>
            <a:r>
              <a:rPr lang="en-US" sz="2000" dirty="0" err="1" smtClean="0"/>
              <a:t>polvo</a:t>
            </a:r>
            <a:r>
              <a:rPr lang="en-US" sz="2000" dirty="0"/>
              <a:t> </a:t>
            </a:r>
            <a:r>
              <a:rPr lang="en-US" sz="2000" dirty="0" err="1" smtClean="0"/>
              <a:t>atmosférico</a:t>
            </a:r>
            <a:r>
              <a:rPr lang="en-US" sz="2000" dirty="0" smtClean="0"/>
              <a:t> </a:t>
            </a:r>
            <a:r>
              <a:rPr lang="en-US" sz="2000" dirty="0"/>
              <a:t>y </a:t>
            </a:r>
            <a:r>
              <a:rPr lang="en-US" sz="2000" dirty="0" err="1" smtClean="0"/>
              <a:t>sus</a:t>
            </a:r>
            <a:r>
              <a:rPr lang="en-US" sz="2000" dirty="0"/>
              <a:t> </a:t>
            </a:r>
            <a:r>
              <a:rPr lang="en-US" sz="2000" dirty="0" err="1" smtClean="0"/>
              <a:t>impactos</a:t>
            </a:r>
            <a:r>
              <a:rPr lang="en-US" sz="2000" dirty="0" smtClean="0"/>
              <a:t> </a:t>
            </a:r>
            <a:r>
              <a:rPr lang="en-US" sz="2000" dirty="0" err="1" smtClean="0"/>
              <a:t>en</a:t>
            </a:r>
            <a:r>
              <a:rPr lang="en-US" sz="2000" dirty="0"/>
              <a:t> </a:t>
            </a:r>
            <a:r>
              <a:rPr lang="en-US" sz="2000" dirty="0" err="1" smtClean="0"/>
              <a:t>diferentes</a:t>
            </a:r>
            <a:r>
              <a:rPr lang="en-US" sz="2000" dirty="0" smtClean="0"/>
              <a:t> </a:t>
            </a:r>
            <a:r>
              <a:rPr lang="en-US" sz="2000" dirty="0" err="1" smtClean="0"/>
              <a:t>sectores</a:t>
            </a:r>
            <a:r>
              <a:rPr lang="en-US" sz="2000" dirty="0" smtClean="0"/>
              <a:t>. AEMET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579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1" y="380606"/>
            <a:ext cx="8229598" cy="745215"/>
          </a:xfrm>
        </p:spPr>
        <p:txBody>
          <a:bodyPr/>
          <a:lstStyle/>
          <a:p>
            <a:r>
              <a:rPr lang="en-US" smtClean="0"/>
              <a:t>High resolution</a:t>
            </a:r>
            <a:br>
              <a:rPr lang="en-US" smtClean="0"/>
            </a:br>
            <a:r>
              <a:rPr lang="en-US" smtClean="0"/>
              <a:t>Natural </a:t>
            </a:r>
            <a:r>
              <a:rPr lang="en-US" dirty="0" smtClean="0"/>
              <a:t>and anthropogenic dust sources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329" y="1754596"/>
            <a:ext cx="4734155" cy="29319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" y="1741717"/>
            <a:ext cx="4404446" cy="38006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03089" y="5173084"/>
            <a:ext cx="1882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Ginoux</a:t>
            </a:r>
            <a:r>
              <a:rPr lang="en-US" dirty="0" smtClean="0"/>
              <a:t> et al.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quantification</a:t>
            </a:r>
            <a:endParaRPr lang="en-US" dirty="0"/>
          </a:p>
        </p:txBody>
      </p:sp>
      <p:pic>
        <p:nvPicPr>
          <p:cNvPr id="5" name="Picture 4" descr="../../Desktop/GOCART1_PERCENT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386" y="1573618"/>
            <a:ext cx="4167962" cy="355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../../Desktop/GOCART2_SFC_MAP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87" y="1344963"/>
            <a:ext cx="4314349" cy="37799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875457" y="5329965"/>
            <a:ext cx="3376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Perez García-Pando et al., in prep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64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33" y="1183975"/>
            <a:ext cx="8139502" cy="457847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49037" y="210010"/>
            <a:ext cx="8229598" cy="745215"/>
          </a:xfrm>
        </p:spPr>
        <p:txBody>
          <a:bodyPr/>
          <a:lstStyle/>
          <a:p>
            <a:r>
              <a:rPr lang="en-US" dirty="0" smtClean="0"/>
              <a:t>Major challenge for modeling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21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Mineralogy!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3106688" y="4656629"/>
            <a:ext cx="0" cy="505691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3335288" y="4781320"/>
            <a:ext cx="0" cy="505691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878088" y="4732829"/>
            <a:ext cx="0" cy="505691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896889" y="1316476"/>
            <a:ext cx="7391399" cy="4422069"/>
            <a:chOff x="762000" y="910652"/>
            <a:chExt cx="7646047" cy="442206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"/>
            <a:stretch/>
          </p:blipFill>
          <p:spPr>
            <a:xfrm>
              <a:off x="762000" y="1847862"/>
              <a:ext cx="7646047" cy="3484859"/>
            </a:xfrm>
            <a:prstGeom prst="rect">
              <a:avLst/>
            </a:prstGeom>
            <a:noFill/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036"/>
            <a:stretch/>
          </p:blipFill>
          <p:spPr>
            <a:xfrm>
              <a:off x="762000" y="910652"/>
              <a:ext cx="7646047" cy="1483644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7019129" y="5034165"/>
            <a:ext cx="1189236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IPCC 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Key </a:t>
            </a:r>
          </a:p>
          <a:p>
            <a:pPr algn="ctr"/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ncertainty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59100" y="1295443"/>
            <a:ext cx="7129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mtClean="0">
                <a:solidFill>
                  <a:schemeClr val="bg1"/>
                </a:solidFill>
              </a:rPr>
              <a:t>Models </a:t>
            </a:r>
            <a:r>
              <a:rPr lang="en-US" sz="2200" b="1" dirty="0" smtClean="0">
                <a:solidFill>
                  <a:schemeClr val="bg1"/>
                </a:solidFill>
              </a:rPr>
              <a:t>neglect </a:t>
            </a:r>
          </a:p>
          <a:p>
            <a:pPr algn="ctr"/>
            <a:r>
              <a:rPr lang="en-US" sz="2200" b="1" dirty="0" smtClean="0">
                <a:solidFill>
                  <a:schemeClr val="bg1"/>
                </a:solidFill>
              </a:rPr>
              <a:t>dust mineralogical composition variations</a:t>
            </a:r>
            <a:endParaRPr lang="en-US" sz="220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68602" y="5476260"/>
            <a:ext cx="2286000" cy="238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370461" y="5442989"/>
            <a:ext cx="23633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SOIL MINERAL CONTENT?</a:t>
            </a:r>
            <a:endParaRPr lang="en-US" sz="1600" b="1" dirty="0"/>
          </a:p>
        </p:txBody>
      </p:sp>
      <p:sp>
        <p:nvSpPr>
          <p:cNvPr id="14" name="Rectangle 13"/>
          <p:cNvSpPr/>
          <p:nvPr/>
        </p:nvSpPr>
        <p:spPr>
          <a:xfrm>
            <a:off x="1341576" y="4462991"/>
            <a:ext cx="1055649" cy="238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295400" y="4409943"/>
            <a:ext cx="1136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EMISSION?</a:t>
            </a:r>
            <a:endParaRPr lang="en-US" sz="1600" b="1" dirty="0"/>
          </a:p>
        </p:txBody>
      </p:sp>
      <p:grpSp>
        <p:nvGrpSpPr>
          <p:cNvPr id="16" name="Group 15"/>
          <p:cNvGrpSpPr/>
          <p:nvPr/>
        </p:nvGrpSpPr>
        <p:grpSpPr>
          <a:xfrm>
            <a:off x="1295400" y="2200143"/>
            <a:ext cx="6096000" cy="1117673"/>
            <a:chOff x="1295400" y="1981200"/>
            <a:chExt cx="6096000" cy="1117673"/>
          </a:xfrm>
        </p:grpSpPr>
        <p:sp>
          <p:nvSpPr>
            <p:cNvPr id="17" name="Cloud 16"/>
            <p:cNvSpPr/>
            <p:nvPr/>
          </p:nvSpPr>
          <p:spPr>
            <a:xfrm>
              <a:off x="6319010" y="2514600"/>
              <a:ext cx="1072390" cy="584273"/>
            </a:xfrm>
            <a:prstGeom prst="cloud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8000"/>
                  </a:schemeClr>
                </a:gs>
                <a:gs pos="73000">
                  <a:schemeClr val="accent1">
                    <a:lumMod val="45000"/>
                    <a:lumOff val="55000"/>
                    <a:alpha val="82000"/>
                  </a:schemeClr>
                </a:gs>
                <a:gs pos="82000">
                  <a:schemeClr val="accent1">
                    <a:lumMod val="45000"/>
                    <a:lumOff val="55000"/>
                    <a:alpha val="73000"/>
                  </a:schemeClr>
                </a:gs>
                <a:gs pos="100000">
                  <a:schemeClr val="accent1">
                    <a:lumMod val="30000"/>
                    <a:lumOff val="70000"/>
                    <a:alpha val="60000"/>
                  </a:schemeClr>
                </a:gs>
              </a:gsLst>
              <a:lin ang="5400000" scaled="1"/>
            </a:gradFill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4419600" y="2261808"/>
              <a:ext cx="783030" cy="372106"/>
              <a:chOff x="2341683" y="2656957"/>
              <a:chExt cx="1087829" cy="506433"/>
            </a:xfrm>
          </p:grpSpPr>
          <p:cxnSp>
            <p:nvCxnSpPr>
              <p:cNvPr id="28" name="Straight Arrow Connector 27"/>
              <p:cNvCxnSpPr/>
              <p:nvPr/>
            </p:nvCxnSpPr>
            <p:spPr>
              <a:xfrm flipV="1">
                <a:off x="2993088" y="2656957"/>
                <a:ext cx="436424" cy="49248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/>
              <p:cNvCxnSpPr/>
              <p:nvPr/>
            </p:nvCxnSpPr>
            <p:spPr>
              <a:xfrm>
                <a:off x="2341683" y="2699282"/>
                <a:ext cx="507368" cy="464108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Rectangle 18"/>
            <p:cNvSpPr/>
            <p:nvPr/>
          </p:nvSpPr>
          <p:spPr>
            <a:xfrm>
              <a:off x="1361508" y="2261807"/>
              <a:ext cx="905953" cy="2527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295400" y="2209800"/>
              <a:ext cx="9720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EFFECTS?</a:t>
              </a:r>
              <a:endParaRPr lang="en-US" sz="1600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262129" y="1981200"/>
              <a:ext cx="114807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</a:rPr>
                <a:t>RADIATION</a:t>
              </a:r>
              <a:endParaRPr lang="en-US" sz="1600" b="1" dirty="0">
                <a:solidFill>
                  <a:srgbClr val="FFFF00"/>
                </a:solidFill>
                <a:effectLst>
                  <a:outerShdw dist="76200" dir="2700000" algn="tl" rotWithShape="0">
                    <a:prstClr val="black"/>
                  </a:outerShdw>
                </a:effectLst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266793" y="2359620"/>
              <a:ext cx="11729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</a:rPr>
                <a:t>CHEMISTRY</a:t>
              </a:r>
              <a:endParaRPr lang="en-US" sz="1600" b="1" dirty="0">
                <a:solidFill>
                  <a:srgbClr val="FFFF00"/>
                </a:solidFill>
                <a:effectLst>
                  <a:outerShdw dist="76200" dir="2700000" algn="tl" rotWithShape="0">
                    <a:prstClr val="black"/>
                  </a:outerShdw>
                </a:effectLst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424540" y="2634039"/>
              <a:ext cx="87851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smtClean="0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</a:rPr>
                <a:t>CLOUDS</a:t>
              </a:r>
              <a:endParaRPr lang="en-US" sz="1600" b="1" dirty="0">
                <a:solidFill>
                  <a:srgbClr val="FFFF00"/>
                </a:solidFill>
                <a:effectLst>
                  <a:outerShdw dist="76200" dir="2700000" algn="tl" rotWithShape="0">
                    <a:prstClr val="black"/>
                  </a:outerShdw>
                </a:effectLst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6575643" y="2163823"/>
              <a:ext cx="783030" cy="372106"/>
              <a:chOff x="2341683" y="2656957"/>
              <a:chExt cx="1087829" cy="506433"/>
            </a:xfrm>
          </p:grpSpPr>
          <p:cxnSp>
            <p:nvCxnSpPr>
              <p:cNvPr id="26" name="Straight Arrow Connector 25"/>
              <p:cNvCxnSpPr/>
              <p:nvPr/>
            </p:nvCxnSpPr>
            <p:spPr>
              <a:xfrm flipV="1">
                <a:off x="2993088" y="2656957"/>
                <a:ext cx="436424" cy="49248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>
                <a:off x="2341683" y="2699282"/>
                <a:ext cx="507368" cy="464108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TextBox 24"/>
            <p:cNvSpPr txBox="1"/>
            <p:nvPr/>
          </p:nvSpPr>
          <p:spPr>
            <a:xfrm>
              <a:off x="3741065" y="2373297"/>
              <a:ext cx="9546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smtClean="0">
                  <a:solidFill>
                    <a:schemeClr val="bg1">
                      <a:lumMod val="95000"/>
                    </a:schemeClr>
                  </a:solidFill>
                </a:rPr>
                <a:t>hematite</a:t>
              </a:r>
              <a:endParaRPr lang="en-US" sz="1600" b="1" i="1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cxnSp>
        <p:nvCxnSpPr>
          <p:cNvPr id="30" name="Straight Arrow Connector 29"/>
          <p:cNvCxnSpPr/>
          <p:nvPr/>
        </p:nvCxnSpPr>
        <p:spPr>
          <a:xfrm flipV="1">
            <a:off x="1676400" y="4867143"/>
            <a:ext cx="0" cy="387046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2980155" y="4781320"/>
            <a:ext cx="0" cy="387046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170565" y="2502297"/>
            <a:ext cx="8781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smtClean="0">
                <a:solidFill>
                  <a:schemeClr val="bg1">
                    <a:lumMod val="95000"/>
                  </a:schemeClr>
                </a:solidFill>
              </a:rPr>
              <a:t>feldspar</a:t>
            </a:r>
            <a:endParaRPr lang="en-US" sz="1600" b="1" i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9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/>
          <p:cNvSpPr>
            <a:spLocks noGrp="1"/>
          </p:cNvSpPr>
          <p:nvPr>
            <p:ph idx="1"/>
          </p:nvPr>
        </p:nvSpPr>
        <p:spPr>
          <a:xfrm>
            <a:off x="1590541" y="1593113"/>
            <a:ext cx="6304208" cy="452596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s-ES_tradnl" altLang="x-none" sz="2200" dirty="0" err="1"/>
              <a:t>Synoptic</a:t>
            </a:r>
            <a:r>
              <a:rPr lang="es-ES_tradnl" altLang="x-none" sz="2200" dirty="0"/>
              <a:t> </a:t>
            </a:r>
            <a:r>
              <a:rPr lang="es-ES_tradnl" altLang="x-none" sz="2200" dirty="0" err="1"/>
              <a:t>dust</a:t>
            </a:r>
            <a:r>
              <a:rPr lang="es-ES_tradnl" altLang="x-none" sz="2200" dirty="0"/>
              <a:t> </a:t>
            </a:r>
            <a:r>
              <a:rPr lang="es-ES_tradnl" altLang="x-none" sz="2200" dirty="0" err="1"/>
              <a:t>storms</a:t>
            </a:r>
            <a:r>
              <a:rPr lang="es-ES_tradnl" altLang="x-none" sz="2200" dirty="0"/>
              <a:t> (</a:t>
            </a:r>
            <a:r>
              <a:rPr lang="es-ES_tradnl" altLang="x-none" sz="2200" dirty="0" err="1"/>
              <a:t>large</a:t>
            </a:r>
            <a:r>
              <a:rPr lang="es-ES_tradnl" altLang="x-none" sz="2200" dirty="0"/>
              <a:t> </a:t>
            </a:r>
            <a:r>
              <a:rPr lang="es-ES_tradnl" altLang="x-none" sz="2200" dirty="0" err="1"/>
              <a:t>scale</a:t>
            </a:r>
            <a:r>
              <a:rPr lang="es-ES_tradnl" altLang="x-none" sz="2200" dirty="0"/>
              <a:t> </a:t>
            </a:r>
            <a:r>
              <a:rPr lang="es-ES_tradnl" altLang="x-none" sz="2200" dirty="0" err="1"/>
              <a:t>weather</a:t>
            </a:r>
            <a:r>
              <a:rPr lang="es-ES_tradnl" altLang="x-none" sz="2200" dirty="0"/>
              <a:t> </a:t>
            </a:r>
            <a:r>
              <a:rPr lang="es-ES_tradnl" altLang="x-none" sz="2200" dirty="0" err="1"/>
              <a:t>systems</a:t>
            </a:r>
            <a:r>
              <a:rPr lang="es-ES_tradnl" altLang="x-none" sz="2200" dirty="0"/>
              <a:t>)</a:t>
            </a:r>
          </a:p>
          <a:p>
            <a:pPr lvl="1" eaLnBrk="1" hangingPunct="1">
              <a:lnSpc>
                <a:spcPct val="80000"/>
              </a:lnSpc>
            </a:pPr>
            <a:r>
              <a:rPr lang="es-ES_tradnl" altLang="x-none" sz="2000" dirty="0"/>
              <a:t>Prefrontal </a:t>
            </a:r>
            <a:r>
              <a:rPr lang="es-ES_tradnl" altLang="x-none" sz="2000" dirty="0" err="1"/>
              <a:t>winds</a:t>
            </a:r>
            <a:endParaRPr lang="es-ES_tradnl" altLang="x-none" sz="2000" dirty="0"/>
          </a:p>
          <a:p>
            <a:pPr lvl="1" eaLnBrk="1" hangingPunct="1">
              <a:lnSpc>
                <a:spcPct val="80000"/>
              </a:lnSpc>
            </a:pPr>
            <a:r>
              <a:rPr lang="es-ES_tradnl" altLang="x-none" sz="2000" dirty="0" err="1"/>
              <a:t>Postprontal</a:t>
            </a:r>
            <a:r>
              <a:rPr lang="es-ES_tradnl" altLang="x-none" sz="2000" dirty="0"/>
              <a:t> </a:t>
            </a:r>
            <a:r>
              <a:rPr lang="es-ES_tradnl" altLang="x-none" sz="2000" dirty="0" err="1"/>
              <a:t>winds</a:t>
            </a:r>
            <a:endParaRPr lang="es-ES_tradnl" altLang="x-none" sz="2000" dirty="0"/>
          </a:p>
          <a:p>
            <a:pPr lvl="1" eaLnBrk="1" hangingPunct="1">
              <a:lnSpc>
                <a:spcPct val="80000"/>
              </a:lnSpc>
            </a:pPr>
            <a:r>
              <a:rPr lang="es-ES_tradnl" altLang="x-none" sz="2000" dirty="0"/>
              <a:t>….</a:t>
            </a:r>
          </a:p>
          <a:p>
            <a:pPr eaLnBrk="1" hangingPunct="1">
              <a:lnSpc>
                <a:spcPct val="80000"/>
              </a:lnSpc>
            </a:pPr>
            <a:endParaRPr lang="es-ES_tradnl" altLang="x-none" sz="2200" dirty="0"/>
          </a:p>
          <a:p>
            <a:pPr eaLnBrk="1" hangingPunct="1">
              <a:lnSpc>
                <a:spcPct val="80000"/>
              </a:lnSpc>
            </a:pPr>
            <a:r>
              <a:rPr lang="es-ES_tradnl" altLang="x-none" sz="2200" dirty="0" err="1"/>
              <a:t>Mesoscale</a:t>
            </a:r>
            <a:r>
              <a:rPr lang="es-ES_tradnl" altLang="x-none" sz="2200" dirty="0"/>
              <a:t> </a:t>
            </a:r>
            <a:r>
              <a:rPr lang="es-ES_tradnl" altLang="x-none" sz="2200" dirty="0" err="1"/>
              <a:t>dust</a:t>
            </a:r>
            <a:r>
              <a:rPr lang="es-ES_tradnl" altLang="x-none" sz="2200" dirty="0"/>
              <a:t> </a:t>
            </a:r>
            <a:r>
              <a:rPr lang="es-ES_tradnl" altLang="x-none" sz="2200" dirty="0" err="1"/>
              <a:t>storms</a:t>
            </a:r>
            <a:endParaRPr lang="es-ES_tradnl" altLang="x-none" sz="2200" dirty="0"/>
          </a:p>
          <a:p>
            <a:pPr lvl="1" eaLnBrk="1" hangingPunct="1">
              <a:lnSpc>
                <a:spcPct val="80000"/>
              </a:lnSpc>
            </a:pPr>
            <a:r>
              <a:rPr lang="es-ES_tradnl" altLang="x-none" sz="2000" dirty="0"/>
              <a:t>Gap </a:t>
            </a:r>
            <a:r>
              <a:rPr lang="es-ES_tradnl" altLang="x-none" sz="2000" dirty="0" err="1"/>
              <a:t>flows</a:t>
            </a:r>
            <a:endParaRPr lang="es-ES_tradnl" altLang="x-none" sz="2000" dirty="0"/>
          </a:p>
          <a:p>
            <a:pPr lvl="1" eaLnBrk="1" hangingPunct="1">
              <a:lnSpc>
                <a:spcPct val="80000"/>
              </a:lnSpc>
            </a:pPr>
            <a:r>
              <a:rPr lang="es-ES_tradnl" altLang="x-none" sz="2000" dirty="0" err="1"/>
              <a:t>Haboobs</a:t>
            </a:r>
            <a:endParaRPr lang="es-ES_tradnl" altLang="x-none" sz="2000" dirty="0"/>
          </a:p>
          <a:p>
            <a:pPr lvl="1" eaLnBrk="1" hangingPunct="1">
              <a:lnSpc>
                <a:spcPct val="80000"/>
              </a:lnSpc>
            </a:pPr>
            <a:r>
              <a:rPr lang="es-ES_tradnl" altLang="x-none" sz="2000" dirty="0" err="1"/>
              <a:t>Inversion</a:t>
            </a:r>
            <a:r>
              <a:rPr lang="es-ES_tradnl" altLang="x-none" sz="2000" dirty="0"/>
              <a:t> </a:t>
            </a:r>
            <a:r>
              <a:rPr lang="es-ES_tradnl" altLang="x-none" sz="2000" dirty="0" err="1"/>
              <a:t>downbursts</a:t>
            </a:r>
            <a:endParaRPr lang="es-ES_tradnl" altLang="x-none" sz="2000" dirty="0"/>
          </a:p>
          <a:p>
            <a:pPr lvl="1" eaLnBrk="1" hangingPunct="1">
              <a:lnSpc>
                <a:spcPct val="80000"/>
              </a:lnSpc>
            </a:pPr>
            <a:r>
              <a:rPr lang="es-ES_tradnl" altLang="x-none" sz="2000" dirty="0" err="1"/>
              <a:t>Dust</a:t>
            </a:r>
            <a:r>
              <a:rPr lang="es-ES_tradnl" altLang="x-none" sz="2000" dirty="0"/>
              <a:t> </a:t>
            </a:r>
            <a:r>
              <a:rPr lang="es-ES_tradnl" altLang="x-none" sz="2000" dirty="0" err="1"/>
              <a:t>devils</a:t>
            </a:r>
            <a:endParaRPr lang="es-ES_tradnl" altLang="x-none" sz="2000" dirty="0"/>
          </a:p>
          <a:p>
            <a:pPr lvl="1" eaLnBrk="1" hangingPunct="1">
              <a:lnSpc>
                <a:spcPct val="80000"/>
              </a:lnSpc>
            </a:pPr>
            <a:r>
              <a:rPr lang="es-ES_tradnl" altLang="x-none" sz="2000" dirty="0" smtClean="0"/>
              <a:t>…..</a:t>
            </a:r>
            <a:endParaRPr lang="es-ES_tradnl" altLang="x-none" sz="20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037" y="210010"/>
            <a:ext cx="8229598" cy="745215"/>
          </a:xfrm>
        </p:spPr>
        <p:txBody>
          <a:bodyPr/>
          <a:lstStyle/>
          <a:p>
            <a:r>
              <a:rPr lang="en-US" dirty="0" err="1" smtClean="0"/>
              <a:t>Meteorogical</a:t>
            </a:r>
            <a:r>
              <a:rPr lang="en-US" dirty="0" smtClean="0"/>
              <a:t> processes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12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49037" y="210010"/>
            <a:ext cx="8229598" cy="745215"/>
          </a:xfrm>
        </p:spPr>
        <p:txBody>
          <a:bodyPr/>
          <a:lstStyle/>
          <a:p>
            <a:r>
              <a:rPr lang="en-US" dirty="0" err="1" smtClean="0"/>
              <a:t>Meteorogical</a:t>
            </a:r>
            <a:r>
              <a:rPr lang="en-US" dirty="0" smtClean="0"/>
              <a:t> processes</a:t>
            </a:r>
            <a:endParaRPr lang="en-US" dirty="0"/>
          </a:p>
        </p:txBody>
      </p:sp>
      <p:pic>
        <p:nvPicPr>
          <p:cNvPr id="2" name="dust_rgb_northafrica_storm_an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0148" y="1861111"/>
            <a:ext cx="4375961" cy="3719567"/>
          </a:xfrm>
          <a:prstGeom prst="rect">
            <a:avLst/>
          </a:prstGeom>
        </p:spPr>
      </p:pic>
      <p:pic>
        <p:nvPicPr>
          <p:cNvPr id="5" name="VID_IL_15_09_08(1).mp4">
            <a:hlinkClick r:id="" action="ppaction://media"/>
          </p:cNvPr>
          <p:cNvPicPr>
            <a:picLocks noGrp="1" noChangeAspect="1"/>
          </p:cNvPicPr>
          <p:nvPr>
            <p:ph idx="1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64217" y="2037201"/>
            <a:ext cx="3461285" cy="3461285"/>
          </a:xfrm>
        </p:spPr>
      </p:pic>
      <p:sp>
        <p:nvSpPr>
          <p:cNvPr id="3" name="TextBox 2"/>
          <p:cNvSpPr txBox="1"/>
          <p:nvPr/>
        </p:nvSpPr>
        <p:spPr>
          <a:xfrm>
            <a:off x="1571945" y="1409587"/>
            <a:ext cx="2046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Synoptic dust storm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8939" y="1491779"/>
            <a:ext cx="2774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Haboob </a:t>
            </a:r>
            <a:r>
              <a:rPr lang="en-US" smtClean="0">
                <a:solidFill>
                  <a:srgbClr val="FF0000"/>
                </a:solidFill>
              </a:rPr>
              <a:t>(moist convection)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71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037" y="348941"/>
            <a:ext cx="8229598" cy="745215"/>
          </a:xfrm>
        </p:spPr>
        <p:txBody>
          <a:bodyPr/>
          <a:lstStyle/>
          <a:p>
            <a:r>
              <a:rPr lang="en-US" dirty="0" smtClean="0"/>
              <a:t>Dust data assimilation and ensemble forecasting</a:t>
            </a:r>
            <a:endParaRPr lang="en-US" dirty="0"/>
          </a:p>
        </p:txBody>
      </p:sp>
      <p:cxnSp>
        <p:nvCxnSpPr>
          <p:cNvPr id="4" name="Shape 318"/>
          <p:cNvCxnSpPr/>
          <p:nvPr/>
        </p:nvCxnSpPr>
        <p:spPr>
          <a:xfrm>
            <a:off x="2871655" y="3989165"/>
            <a:ext cx="1538286" cy="0"/>
          </a:xfrm>
          <a:prstGeom prst="straightConnector1">
            <a:avLst/>
          </a:prstGeom>
          <a:noFill/>
          <a:ln w="38100" cap="flat" cmpd="sng">
            <a:solidFill>
              <a:srgbClr val="4A7EBB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5" name="Shape 319"/>
          <p:cNvCxnSpPr/>
          <p:nvPr/>
        </p:nvCxnSpPr>
        <p:spPr>
          <a:xfrm>
            <a:off x="1731830" y="3415338"/>
            <a:ext cx="403225" cy="0"/>
          </a:xfrm>
          <a:prstGeom prst="straightConnector1">
            <a:avLst/>
          </a:prstGeom>
          <a:noFill/>
          <a:ln w="38100" cap="flat" cmpd="sng">
            <a:solidFill>
              <a:srgbClr val="4A7EBB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6" name="Shape 320"/>
          <p:cNvCxnSpPr/>
          <p:nvPr/>
        </p:nvCxnSpPr>
        <p:spPr>
          <a:xfrm>
            <a:off x="1746117" y="2967133"/>
            <a:ext cx="403225" cy="0"/>
          </a:xfrm>
          <a:prstGeom prst="straightConnector1">
            <a:avLst/>
          </a:prstGeom>
          <a:noFill/>
          <a:ln w="38100" cap="flat" cmpd="sng">
            <a:solidFill>
              <a:srgbClr val="4A7EBB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7" name="Shape 321"/>
          <p:cNvCxnSpPr/>
          <p:nvPr/>
        </p:nvCxnSpPr>
        <p:spPr>
          <a:xfrm rot="10800000" flipH="1">
            <a:off x="1746117" y="2649203"/>
            <a:ext cx="403225" cy="1550"/>
          </a:xfrm>
          <a:prstGeom prst="straightConnector1">
            <a:avLst/>
          </a:prstGeom>
          <a:noFill/>
          <a:ln w="38100" cap="flat" cmpd="sng">
            <a:solidFill>
              <a:srgbClr val="4A7EBB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8" name="Shape 322"/>
          <p:cNvCxnSpPr/>
          <p:nvPr/>
        </p:nvCxnSpPr>
        <p:spPr>
          <a:xfrm>
            <a:off x="2460492" y="3548714"/>
            <a:ext cx="0" cy="229530"/>
          </a:xfrm>
          <a:prstGeom prst="straightConnector1">
            <a:avLst/>
          </a:prstGeom>
          <a:noFill/>
          <a:ln w="38100" cap="flat" cmpd="sng">
            <a:solidFill>
              <a:srgbClr val="46C846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9" name="Shape 323"/>
          <p:cNvSpPr/>
          <p:nvPr/>
        </p:nvSpPr>
        <p:spPr>
          <a:xfrm>
            <a:off x="906330" y="2542191"/>
            <a:ext cx="815975" cy="274505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member 1</a:t>
            </a:r>
          </a:p>
        </p:txBody>
      </p:sp>
      <p:sp>
        <p:nvSpPr>
          <p:cNvPr id="10" name="Shape 324"/>
          <p:cNvSpPr txBox="1"/>
          <p:nvPr/>
        </p:nvSpPr>
        <p:spPr>
          <a:xfrm>
            <a:off x="2458905" y="3572270"/>
            <a:ext cx="2205037" cy="15974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C846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rgbClr val="46C846"/>
                </a:solidFill>
                <a:latin typeface="Arial"/>
                <a:ea typeface="Arial"/>
                <a:cs typeface="Arial"/>
                <a:sym typeface="Arial"/>
              </a:rPr>
              <a:t>ensemble mean analysis</a:t>
            </a:r>
          </a:p>
        </p:txBody>
      </p:sp>
      <p:sp>
        <p:nvSpPr>
          <p:cNvPr id="11" name="Shape 325"/>
          <p:cNvSpPr/>
          <p:nvPr/>
        </p:nvSpPr>
        <p:spPr>
          <a:xfrm>
            <a:off x="2171567" y="2574760"/>
            <a:ext cx="620711" cy="905715"/>
          </a:xfrm>
          <a:prstGeom prst="roundRect">
            <a:avLst>
              <a:gd name="adj" fmla="val 16667"/>
            </a:avLst>
          </a:prstGeom>
          <a:solidFill>
            <a:srgbClr val="C0504D"/>
          </a:solidFill>
          <a:ln w="25400" cap="flat" cmpd="sng">
            <a:solidFill>
              <a:srgbClr val="C0504D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LETKF</a:t>
            </a:r>
          </a:p>
        </p:txBody>
      </p:sp>
      <p:cxnSp>
        <p:nvCxnSpPr>
          <p:cNvPr id="12" name="Shape 326"/>
          <p:cNvCxnSpPr/>
          <p:nvPr/>
        </p:nvCxnSpPr>
        <p:spPr>
          <a:xfrm rot="10800000" flipH="1">
            <a:off x="2041392" y="2351433"/>
            <a:ext cx="814386" cy="4652"/>
          </a:xfrm>
          <a:prstGeom prst="straightConnector1">
            <a:avLst/>
          </a:prstGeom>
          <a:noFill/>
          <a:ln w="38100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13" name="Shape 327"/>
          <p:cNvCxnSpPr/>
          <p:nvPr/>
        </p:nvCxnSpPr>
        <p:spPr>
          <a:xfrm rot="10800000">
            <a:off x="2041392" y="2300254"/>
            <a:ext cx="0" cy="60483"/>
          </a:xfrm>
          <a:prstGeom prst="straightConnector1">
            <a:avLst/>
          </a:prstGeom>
          <a:noFill/>
          <a:ln w="38100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14" name="Shape 328"/>
          <p:cNvCxnSpPr/>
          <p:nvPr/>
        </p:nvCxnSpPr>
        <p:spPr>
          <a:xfrm rot="10800000">
            <a:off x="2854192" y="2294050"/>
            <a:ext cx="0" cy="60483"/>
          </a:xfrm>
          <a:prstGeom prst="straightConnector1">
            <a:avLst/>
          </a:prstGeom>
          <a:noFill/>
          <a:ln w="38100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15" name="Shape 329"/>
          <p:cNvSpPr txBox="1"/>
          <p:nvPr/>
        </p:nvSpPr>
        <p:spPr>
          <a:xfrm>
            <a:off x="1204780" y="3077246"/>
            <a:ext cx="209549" cy="15818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</a:p>
        </p:txBody>
      </p:sp>
      <p:sp>
        <p:nvSpPr>
          <p:cNvPr id="16" name="Shape 330"/>
          <p:cNvSpPr txBox="1"/>
          <p:nvPr/>
        </p:nvSpPr>
        <p:spPr>
          <a:xfrm>
            <a:off x="1933430" y="2083119"/>
            <a:ext cx="1012800" cy="1582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observations</a:t>
            </a:r>
          </a:p>
        </p:txBody>
      </p:sp>
      <p:sp>
        <p:nvSpPr>
          <p:cNvPr id="17" name="Shape 331"/>
          <p:cNvSpPr txBox="1"/>
          <p:nvPr/>
        </p:nvSpPr>
        <p:spPr>
          <a:xfrm rot="-5400000">
            <a:off x="313021" y="2860508"/>
            <a:ext cx="842128" cy="36988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7EBB"/>
              </a:buClr>
              <a:buSzPct val="25000"/>
              <a:buFont typeface="Arial"/>
              <a:buNone/>
            </a:pPr>
            <a:r>
              <a:rPr lang="en-US" sz="1000" b="1" i="0" u="none" strike="noStrike" cap="none" dirty="0">
                <a:solidFill>
                  <a:srgbClr val="4A7EBB"/>
                </a:solidFill>
                <a:latin typeface="Arial"/>
                <a:ea typeface="Arial"/>
                <a:cs typeface="Arial"/>
                <a:sym typeface="Arial"/>
              </a:rPr>
              <a:t>ensemble forecast</a:t>
            </a:r>
          </a:p>
        </p:txBody>
      </p:sp>
      <p:sp>
        <p:nvSpPr>
          <p:cNvPr id="18" name="Shape 332"/>
          <p:cNvSpPr/>
          <p:nvPr/>
        </p:nvSpPr>
        <p:spPr>
          <a:xfrm>
            <a:off x="2201730" y="3840280"/>
            <a:ext cx="669925" cy="296217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model</a:t>
            </a:r>
          </a:p>
        </p:txBody>
      </p:sp>
      <p:sp>
        <p:nvSpPr>
          <p:cNvPr id="19" name="Shape 333"/>
          <p:cNvSpPr txBox="1"/>
          <p:nvPr/>
        </p:nvSpPr>
        <p:spPr>
          <a:xfrm>
            <a:off x="2946267" y="3989165"/>
            <a:ext cx="1479550" cy="15818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7EBB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rgbClr val="4A7EBB"/>
                </a:solidFill>
                <a:latin typeface="Arial"/>
                <a:ea typeface="Arial"/>
                <a:cs typeface="Arial"/>
                <a:sym typeface="Arial"/>
              </a:rPr>
              <a:t>analysis-initialised forecast</a:t>
            </a:r>
          </a:p>
        </p:txBody>
      </p:sp>
      <p:sp>
        <p:nvSpPr>
          <p:cNvPr id="20" name="Shape 334"/>
          <p:cNvSpPr/>
          <p:nvPr/>
        </p:nvSpPr>
        <p:spPr>
          <a:xfrm>
            <a:off x="930141" y="2870978"/>
            <a:ext cx="801686" cy="257446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member 2</a:t>
            </a:r>
          </a:p>
        </p:txBody>
      </p:sp>
      <p:sp>
        <p:nvSpPr>
          <p:cNvPr id="21" name="Shape 335"/>
          <p:cNvSpPr/>
          <p:nvPr/>
        </p:nvSpPr>
        <p:spPr>
          <a:xfrm>
            <a:off x="919030" y="3306777"/>
            <a:ext cx="801686" cy="271403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member n</a:t>
            </a:r>
          </a:p>
        </p:txBody>
      </p:sp>
      <p:cxnSp>
        <p:nvCxnSpPr>
          <p:cNvPr id="22" name="Shape 337"/>
          <p:cNvCxnSpPr/>
          <p:nvPr/>
        </p:nvCxnSpPr>
        <p:spPr>
          <a:xfrm>
            <a:off x="2490655" y="2363840"/>
            <a:ext cx="0" cy="231080"/>
          </a:xfrm>
          <a:prstGeom prst="straightConnector1">
            <a:avLst/>
          </a:prstGeom>
          <a:noFill/>
          <a:ln w="38100" cap="flat" cmpd="sng">
            <a:solidFill>
              <a:srgbClr val="4A7EBB"/>
            </a:solidFill>
            <a:prstDash val="solid"/>
            <a:miter/>
            <a:headEnd type="none" w="med" len="med"/>
            <a:tailEnd type="triangle" w="lg" len="lg"/>
          </a:ln>
        </p:spPr>
      </p:cxnSp>
      <p:pic>
        <p:nvPicPr>
          <p:cNvPr id="23" name="Shape 40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00963" y="3778244"/>
            <a:ext cx="3549853" cy="2674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3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39089" y="1197290"/>
            <a:ext cx="3182939" cy="2592111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extBox 24"/>
          <p:cNvSpPr txBox="1"/>
          <p:nvPr/>
        </p:nvSpPr>
        <p:spPr>
          <a:xfrm>
            <a:off x="2215166" y="5357611"/>
            <a:ext cx="2250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 Tomaso et al.,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08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341" y="290212"/>
            <a:ext cx="8229598" cy="745215"/>
          </a:xfrm>
        </p:spPr>
        <p:txBody>
          <a:bodyPr/>
          <a:lstStyle/>
          <a:p>
            <a:r>
              <a:rPr lang="en-US" dirty="0" err="1" smtClean="0"/>
              <a:t>Interannual</a:t>
            </a:r>
            <a:r>
              <a:rPr lang="en-US" dirty="0" smtClean="0"/>
              <a:t>, decadal and long-term trends</a:t>
            </a:r>
            <a:endParaRPr lang="en-US" dirty="0"/>
          </a:p>
        </p:txBody>
      </p:sp>
      <p:pic>
        <p:nvPicPr>
          <p:cNvPr id="4" name="Picture 3" descr="Screen Shot 2016-08-12 at 2.49.0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8" y="2151736"/>
            <a:ext cx="3490087" cy="21240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84773" y="4275788"/>
            <a:ext cx="1505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Yu et al., 2015</a:t>
            </a: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692462" y="5921688"/>
            <a:ext cx="2396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Kelley et al., 2015 PNAS</a:t>
            </a:r>
            <a:endParaRPr lang="en-US"/>
          </a:p>
        </p:txBody>
      </p:sp>
      <p:pic>
        <p:nvPicPr>
          <p:cNvPr id="9" name="Picture 8" descr="Screen Shot 2016-08-12 at 2.53.5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978" y="1035427"/>
            <a:ext cx="5101164" cy="45190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8932" y="5471521"/>
            <a:ext cx="4715561" cy="25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7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07285"/>
            <a:ext cx="8229598" cy="745215"/>
          </a:xfrm>
        </p:spPr>
        <p:txBody>
          <a:bodyPr/>
          <a:lstStyle/>
          <a:p>
            <a:r>
              <a:rPr lang="en-US" dirty="0" smtClean="0"/>
              <a:t>Dust variability in climate models</a:t>
            </a:r>
            <a:endParaRPr lang="en-US" dirty="0"/>
          </a:p>
        </p:txBody>
      </p:sp>
      <p:pic>
        <p:nvPicPr>
          <p:cNvPr id="8" name="Picture 7" descr="barbados_dust_obs_gcm.p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863" y="1188684"/>
            <a:ext cx="4419600" cy="4419600"/>
          </a:xfrm>
          <a:prstGeom prst="rect">
            <a:avLst/>
          </a:prstGeom>
        </p:spPr>
      </p:pic>
      <p:pic>
        <p:nvPicPr>
          <p:cNvPr id="9" name="Picture 8" descr="australia_dust_obs_gcm.p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1463" y="1264884"/>
            <a:ext cx="4419600" cy="4267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78073" y="6040192"/>
            <a:ext cx="2180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Courtesy Paul </a:t>
            </a:r>
            <a:r>
              <a:rPr lang="en-US" dirty="0" err="1" smtClean="0"/>
              <a:t>Ginoux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03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Connecting dust emission to dynamic vegetation model and land use change</a:t>
            </a:r>
            <a:endParaRPr lang="en-US" dirty="0"/>
          </a:p>
        </p:txBody>
      </p:sp>
      <p:pic>
        <p:nvPicPr>
          <p:cNvPr id="7" name="Picture 6" descr="compare_dust_annual_leb_nudge_cm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30671" y="1317224"/>
            <a:ext cx="6412563" cy="458040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498358" y="6224239"/>
            <a:ext cx="2180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Courtesy Paul </a:t>
            </a:r>
            <a:r>
              <a:rPr lang="en-US" dirty="0" err="1" smtClean="0"/>
              <a:t>Ginoux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18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du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" t="3835" r="4303" b="7375"/>
          <a:stretch>
            <a:fillRect/>
          </a:stretch>
        </p:blipFill>
        <p:spPr bwMode="auto">
          <a:xfrm>
            <a:off x="1152483" y="1411832"/>
            <a:ext cx="6922571" cy="455277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4500563" y="2671763"/>
            <a:ext cx="1009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762000" indent="-7620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US" altLang="x-none" sz="1400" b="1" i="1">
                <a:solidFill>
                  <a:schemeClr val="tx2"/>
                </a:solidFill>
                <a:latin typeface="Arial" charset="0"/>
              </a:rPr>
              <a:t>Transport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1437" y="362410"/>
            <a:ext cx="8229598" cy="7452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Dust modeling requires the representation of sources, transport and sinks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42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722916" y="1979810"/>
            <a:ext cx="4916348" cy="3149975"/>
          </a:xfrm>
        </p:spPr>
        <p:txBody>
          <a:bodyPr>
            <a:noAutofit/>
          </a:bodyPr>
          <a:lstStyle/>
          <a:p>
            <a:pPr algn="ctr"/>
            <a:r>
              <a:rPr lang="es-ES" sz="6200" dirty="0" err="1" smtClean="0"/>
              <a:t>Thank</a:t>
            </a:r>
            <a:r>
              <a:rPr lang="es-ES" sz="6200" dirty="0" smtClean="0"/>
              <a:t> </a:t>
            </a:r>
            <a:r>
              <a:rPr lang="es-ES" sz="6200" dirty="0" err="1" smtClean="0"/>
              <a:t>you</a:t>
            </a:r>
            <a:endParaRPr lang="es-ES" sz="6200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sz="2200" smtClean="0"/>
              <a:t>22/11/2017</a:t>
            </a:r>
            <a:endParaRPr lang="es-ES" sz="2200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1"/>
          </p:nvPr>
        </p:nvSpPr>
        <p:spPr>
          <a:xfrm>
            <a:off x="3722916" y="6087446"/>
            <a:ext cx="4916349" cy="487533"/>
          </a:xfrm>
        </p:spPr>
        <p:txBody>
          <a:bodyPr/>
          <a:lstStyle/>
          <a:p>
            <a:r>
              <a:rPr lang="es-ES" sz="2200" dirty="0" smtClean="0"/>
              <a:t> </a:t>
            </a: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3722916" y="3889906"/>
            <a:ext cx="4916348" cy="822742"/>
          </a:xfrm>
        </p:spPr>
        <p:txBody>
          <a:bodyPr/>
          <a:lstStyle/>
          <a:p>
            <a:pPr algn="ctr"/>
            <a:r>
              <a:rPr lang="es-ES" sz="2800" dirty="0" err="1" smtClean="0">
                <a:solidFill>
                  <a:srgbClr val="004890"/>
                </a:solidFill>
                <a:ea typeface="+mj-ea"/>
                <a:cs typeface="+mj-cs"/>
              </a:rPr>
              <a:t>carlos.perez@bsc.es</a:t>
            </a:r>
            <a:endParaRPr lang="es-ES" sz="2800" dirty="0" smtClean="0">
              <a:solidFill>
                <a:srgbClr val="004890"/>
              </a:solidFill>
              <a:ea typeface="+mj-ea"/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357" y="1455057"/>
            <a:ext cx="2722154" cy="52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73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Dust cycle, effects, feedbacks, scales</a:t>
            </a:r>
            <a:endParaRPr lang="en-US" dirty="0"/>
          </a:p>
        </p:txBody>
      </p:sp>
      <p:grpSp>
        <p:nvGrpSpPr>
          <p:cNvPr id="44" name="Group 42"/>
          <p:cNvGrpSpPr>
            <a:grpSpLocks/>
          </p:cNvGrpSpPr>
          <p:nvPr/>
        </p:nvGrpSpPr>
        <p:grpSpPr bwMode="auto">
          <a:xfrm>
            <a:off x="2043340" y="2805247"/>
            <a:ext cx="2816225" cy="1190625"/>
            <a:chOff x="1246" y="1546"/>
            <a:chExt cx="1774" cy="750"/>
          </a:xfrm>
        </p:grpSpPr>
        <p:sp>
          <p:nvSpPr>
            <p:cNvPr id="45" name="Text Box 6"/>
            <p:cNvSpPr txBox="1">
              <a:spLocks noChangeArrowheads="1"/>
            </p:cNvSpPr>
            <p:nvPr/>
          </p:nvSpPr>
          <p:spPr bwMode="auto">
            <a:xfrm>
              <a:off x="1246" y="1546"/>
              <a:ext cx="130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s-ES" altLang="x-none" sz="1000">
                  <a:solidFill>
                    <a:srgbClr val="0033CC"/>
                  </a:solidFill>
                </a:rPr>
                <a:t>atmospheric dynamics &amp; phyisics</a:t>
              </a:r>
            </a:p>
          </p:txBody>
        </p:sp>
        <p:cxnSp>
          <p:nvCxnSpPr>
            <p:cNvPr id="46" name="AutoShape 11"/>
            <p:cNvCxnSpPr>
              <a:cxnSpLocks noChangeShapeType="1"/>
            </p:cNvCxnSpPr>
            <p:nvPr/>
          </p:nvCxnSpPr>
          <p:spPr bwMode="auto">
            <a:xfrm rot="16200000" flipV="1">
              <a:off x="2645" y="1530"/>
              <a:ext cx="282" cy="468"/>
            </a:xfrm>
            <a:prstGeom prst="bentConnector2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7" name="Line 12"/>
            <p:cNvSpPr>
              <a:spLocks noChangeShapeType="1"/>
            </p:cNvSpPr>
            <p:nvPr/>
          </p:nvSpPr>
          <p:spPr bwMode="auto">
            <a:xfrm>
              <a:off x="2245" y="1752"/>
              <a:ext cx="0" cy="54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48" name="Group 43"/>
          <p:cNvGrpSpPr>
            <a:grpSpLocks/>
          </p:cNvGrpSpPr>
          <p:nvPr/>
        </p:nvGrpSpPr>
        <p:grpSpPr bwMode="auto">
          <a:xfrm>
            <a:off x="874940" y="2916372"/>
            <a:ext cx="1166813" cy="1187450"/>
            <a:chOff x="510" y="1616"/>
            <a:chExt cx="735" cy="748"/>
          </a:xfrm>
        </p:grpSpPr>
        <p:sp>
          <p:nvSpPr>
            <p:cNvPr id="49" name="Text Box 19"/>
            <p:cNvSpPr txBox="1">
              <a:spLocks noChangeArrowheads="1"/>
            </p:cNvSpPr>
            <p:nvPr/>
          </p:nvSpPr>
          <p:spPr bwMode="auto">
            <a:xfrm>
              <a:off x="510" y="1864"/>
              <a:ext cx="649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s-ES" altLang="x-none" sz="1000">
                  <a:solidFill>
                    <a:srgbClr val="0033CC"/>
                  </a:solidFill>
                </a:rPr>
                <a:t>surface wind &amp;</a:t>
              </a:r>
            </a:p>
            <a:p>
              <a:pPr algn="ctr" eaLnBrk="1" hangingPunct="1"/>
              <a:r>
                <a:rPr lang="es-ES" altLang="x-none" sz="1000">
                  <a:solidFill>
                    <a:srgbClr val="0033CC"/>
                  </a:solidFill>
                </a:rPr>
                <a:t>turbulence</a:t>
              </a:r>
            </a:p>
          </p:txBody>
        </p:sp>
        <p:cxnSp>
          <p:nvCxnSpPr>
            <p:cNvPr id="50" name="AutoShape 20"/>
            <p:cNvCxnSpPr>
              <a:cxnSpLocks noChangeShapeType="1"/>
            </p:cNvCxnSpPr>
            <p:nvPr/>
          </p:nvCxnSpPr>
          <p:spPr bwMode="auto">
            <a:xfrm rot="10800000" flipV="1">
              <a:off x="834" y="1616"/>
              <a:ext cx="411" cy="248"/>
            </a:xfrm>
            <a:prstGeom prst="bentConnector2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" name="AutoShape 21"/>
            <p:cNvCxnSpPr>
              <a:cxnSpLocks noChangeShapeType="1"/>
            </p:cNvCxnSpPr>
            <p:nvPr/>
          </p:nvCxnSpPr>
          <p:spPr bwMode="auto">
            <a:xfrm rot="16200000" flipH="1">
              <a:off x="897" y="2053"/>
              <a:ext cx="248" cy="373"/>
            </a:xfrm>
            <a:prstGeom prst="bentConnector2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2" name="Group 46"/>
          <p:cNvGrpSpPr>
            <a:grpSpLocks/>
          </p:cNvGrpSpPr>
          <p:nvPr/>
        </p:nvGrpSpPr>
        <p:grpSpPr bwMode="auto">
          <a:xfrm>
            <a:off x="211365" y="2297247"/>
            <a:ext cx="2255838" cy="2549525"/>
            <a:chOff x="92" y="1226"/>
            <a:chExt cx="1421" cy="1606"/>
          </a:xfrm>
        </p:grpSpPr>
        <p:sp>
          <p:nvSpPr>
            <p:cNvPr id="53" name="Text Box 15"/>
            <p:cNvSpPr txBox="1">
              <a:spLocks noChangeArrowheads="1"/>
            </p:cNvSpPr>
            <p:nvPr/>
          </p:nvSpPr>
          <p:spPr bwMode="auto">
            <a:xfrm>
              <a:off x="92" y="2386"/>
              <a:ext cx="591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s-ES" altLang="x-none" sz="1000">
                  <a:solidFill>
                    <a:srgbClr val="0033CC"/>
                  </a:solidFill>
                </a:rPr>
                <a:t>Sources,</a:t>
              </a:r>
            </a:p>
            <a:p>
              <a:pPr algn="ctr" eaLnBrk="1" hangingPunct="1"/>
              <a:r>
                <a:rPr lang="es-ES" altLang="x-none" sz="1000">
                  <a:solidFill>
                    <a:srgbClr val="0033CC"/>
                  </a:solidFill>
                </a:rPr>
                <a:t>Vegetation,</a:t>
              </a:r>
            </a:p>
            <a:p>
              <a:pPr algn="ctr" eaLnBrk="1" hangingPunct="1"/>
              <a:r>
                <a:rPr lang="es-ES" altLang="x-none" sz="1000">
                  <a:solidFill>
                    <a:srgbClr val="0033CC"/>
                  </a:solidFill>
                </a:rPr>
                <a:t>Soil humidity,</a:t>
              </a:r>
            </a:p>
            <a:p>
              <a:pPr algn="ctr" eaLnBrk="1" hangingPunct="1"/>
              <a:r>
                <a:rPr lang="es-ES" altLang="x-none" sz="1000">
                  <a:solidFill>
                    <a:srgbClr val="0033CC"/>
                  </a:solidFill>
                </a:rPr>
                <a:t>cohesion</a:t>
              </a:r>
            </a:p>
          </p:txBody>
        </p:sp>
        <p:sp>
          <p:nvSpPr>
            <p:cNvPr id="54" name="Line 16"/>
            <p:cNvSpPr>
              <a:spLocks noChangeShapeType="1"/>
            </p:cNvSpPr>
            <p:nvPr/>
          </p:nvSpPr>
          <p:spPr bwMode="auto">
            <a:xfrm flipH="1">
              <a:off x="1360" y="1343"/>
              <a:ext cx="0" cy="227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cxnSp>
          <p:nvCxnSpPr>
            <p:cNvPr id="55" name="AutoShape 17"/>
            <p:cNvCxnSpPr>
              <a:cxnSpLocks noChangeShapeType="1"/>
            </p:cNvCxnSpPr>
            <p:nvPr/>
          </p:nvCxnSpPr>
          <p:spPr bwMode="auto">
            <a:xfrm rot="10800000" flipV="1">
              <a:off x="388" y="1226"/>
              <a:ext cx="743" cy="1160"/>
            </a:xfrm>
            <a:prstGeom prst="bentConnector2">
              <a:avLst/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" name="AutoShape 26"/>
            <p:cNvCxnSpPr>
              <a:cxnSpLocks noChangeShapeType="1"/>
            </p:cNvCxnSpPr>
            <p:nvPr/>
          </p:nvCxnSpPr>
          <p:spPr bwMode="auto">
            <a:xfrm flipV="1">
              <a:off x="683" y="2441"/>
              <a:ext cx="830" cy="168"/>
            </a:xfrm>
            <a:prstGeom prst="bentConnector2">
              <a:avLst/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7" name="Group 39"/>
          <p:cNvGrpSpPr>
            <a:grpSpLocks/>
          </p:cNvGrpSpPr>
          <p:nvPr/>
        </p:nvGrpSpPr>
        <p:grpSpPr bwMode="auto">
          <a:xfrm>
            <a:off x="1983015" y="3979999"/>
            <a:ext cx="6326188" cy="400051"/>
            <a:chOff x="1208" y="2286"/>
            <a:chExt cx="3985" cy="252"/>
          </a:xfrm>
        </p:grpSpPr>
        <p:sp>
          <p:nvSpPr>
            <p:cNvPr id="58" name="Text Box 5"/>
            <p:cNvSpPr txBox="1">
              <a:spLocks noChangeArrowheads="1"/>
            </p:cNvSpPr>
            <p:nvPr/>
          </p:nvSpPr>
          <p:spPr bwMode="auto">
            <a:xfrm>
              <a:off x="1208" y="2286"/>
              <a:ext cx="610" cy="155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s-ES" altLang="x-none" sz="1000">
                  <a:solidFill>
                    <a:srgbClr val="000066"/>
                  </a:solidFill>
                </a:rPr>
                <a:t>dust emission</a:t>
              </a:r>
            </a:p>
          </p:txBody>
        </p:sp>
        <p:sp>
          <p:nvSpPr>
            <p:cNvPr id="59" name="Text Box 7"/>
            <p:cNvSpPr txBox="1">
              <a:spLocks noChangeArrowheads="1"/>
            </p:cNvSpPr>
            <p:nvPr/>
          </p:nvSpPr>
          <p:spPr bwMode="auto">
            <a:xfrm>
              <a:off x="2160" y="2286"/>
              <a:ext cx="740" cy="252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s-ES" altLang="x-none" sz="1000" dirty="0" err="1">
                  <a:solidFill>
                    <a:srgbClr val="000066"/>
                  </a:solidFill>
                </a:rPr>
                <a:t>dust</a:t>
              </a:r>
              <a:r>
                <a:rPr lang="es-ES" altLang="x-none" sz="1000" dirty="0">
                  <a:solidFill>
                    <a:srgbClr val="000066"/>
                  </a:solidFill>
                </a:rPr>
                <a:t> </a:t>
              </a:r>
              <a:r>
                <a:rPr lang="es-ES" altLang="x-none" sz="1000" dirty="0" err="1" smtClean="0">
                  <a:solidFill>
                    <a:srgbClr val="000066"/>
                  </a:solidFill>
                </a:rPr>
                <a:t>transport</a:t>
              </a:r>
              <a:r>
                <a:rPr lang="es-ES" altLang="x-none" sz="1000" dirty="0">
                  <a:solidFill>
                    <a:srgbClr val="000066"/>
                  </a:solidFill>
                </a:rPr>
                <a:t> </a:t>
              </a:r>
              <a:r>
                <a:rPr lang="es-ES" altLang="x-none" sz="1000" dirty="0" smtClean="0">
                  <a:solidFill>
                    <a:srgbClr val="000066"/>
                  </a:solidFill>
                </a:rPr>
                <a:t>and </a:t>
              </a:r>
              <a:r>
                <a:rPr lang="es-ES" altLang="x-none" sz="1000" dirty="0" err="1" smtClean="0">
                  <a:solidFill>
                    <a:srgbClr val="000066"/>
                  </a:solidFill>
                </a:rPr>
                <a:t>aging</a:t>
              </a:r>
              <a:endParaRPr lang="es-ES" altLang="x-none" sz="1000" dirty="0" smtClean="0">
                <a:solidFill>
                  <a:srgbClr val="000066"/>
                </a:solidFill>
              </a:endParaRPr>
            </a:p>
          </p:txBody>
        </p:sp>
        <p:cxnSp>
          <p:nvCxnSpPr>
            <p:cNvPr id="60" name="AutoShape 8"/>
            <p:cNvCxnSpPr>
              <a:cxnSpLocks noChangeShapeType="1"/>
            </p:cNvCxnSpPr>
            <p:nvPr/>
          </p:nvCxnSpPr>
          <p:spPr bwMode="auto">
            <a:xfrm>
              <a:off x="1819" y="2364"/>
              <a:ext cx="341" cy="1"/>
            </a:xfrm>
            <a:prstGeom prst="straightConnector1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1" name="Text Box 30"/>
            <p:cNvSpPr txBox="1">
              <a:spLocks noChangeArrowheads="1"/>
            </p:cNvSpPr>
            <p:nvPr/>
          </p:nvSpPr>
          <p:spPr bwMode="auto">
            <a:xfrm>
              <a:off x="4533" y="2286"/>
              <a:ext cx="660" cy="155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s-ES" altLang="x-none" sz="1000">
                  <a:solidFill>
                    <a:srgbClr val="000066"/>
                  </a:solidFill>
                </a:rPr>
                <a:t>dust deposition</a:t>
              </a:r>
            </a:p>
          </p:txBody>
        </p:sp>
        <p:sp>
          <p:nvSpPr>
            <p:cNvPr id="62" name="Line 31"/>
            <p:cNvSpPr>
              <a:spLocks noChangeShapeType="1"/>
            </p:cNvSpPr>
            <p:nvPr/>
          </p:nvSpPr>
          <p:spPr bwMode="auto">
            <a:xfrm>
              <a:off x="2904" y="2387"/>
              <a:ext cx="1588" cy="0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63" name="Group 41"/>
          <p:cNvGrpSpPr>
            <a:grpSpLocks/>
          </p:cNvGrpSpPr>
          <p:nvPr/>
        </p:nvGrpSpPr>
        <p:grpSpPr bwMode="auto">
          <a:xfrm>
            <a:off x="6401028" y="2232160"/>
            <a:ext cx="2665412" cy="1736725"/>
            <a:chOff x="3991" y="1185"/>
            <a:chExt cx="1679" cy="1094"/>
          </a:xfrm>
        </p:grpSpPr>
        <p:sp>
          <p:nvSpPr>
            <p:cNvPr id="64" name="Text Box 25"/>
            <p:cNvSpPr txBox="1">
              <a:spLocks noChangeArrowheads="1"/>
            </p:cNvSpPr>
            <p:nvPr/>
          </p:nvSpPr>
          <p:spPr bwMode="auto">
            <a:xfrm>
              <a:off x="3991" y="1253"/>
              <a:ext cx="885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s-ES" altLang="x-none" sz="1000">
                  <a:solidFill>
                    <a:srgbClr val="0033CC"/>
                  </a:solidFill>
                </a:rPr>
                <a:t>Ocean fertilization</a:t>
              </a:r>
            </a:p>
          </p:txBody>
        </p:sp>
        <p:sp>
          <p:nvSpPr>
            <p:cNvPr id="65" name="Text Box 29"/>
            <p:cNvSpPr txBox="1">
              <a:spLocks noChangeArrowheads="1"/>
            </p:cNvSpPr>
            <p:nvPr/>
          </p:nvSpPr>
          <p:spPr bwMode="auto">
            <a:xfrm>
              <a:off x="4967" y="1185"/>
              <a:ext cx="703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s-ES" altLang="x-none" sz="1000">
                  <a:solidFill>
                    <a:srgbClr val="0033CC"/>
                  </a:solidFill>
                </a:rPr>
                <a:t>Snow/ice albedo modification</a:t>
              </a:r>
            </a:p>
          </p:txBody>
        </p:sp>
        <p:cxnSp>
          <p:nvCxnSpPr>
            <p:cNvPr id="66" name="AutoShape 32"/>
            <p:cNvCxnSpPr>
              <a:cxnSpLocks noChangeShapeType="1"/>
            </p:cNvCxnSpPr>
            <p:nvPr/>
          </p:nvCxnSpPr>
          <p:spPr bwMode="auto">
            <a:xfrm rot="16200000" flipV="1">
              <a:off x="4213" y="1629"/>
              <a:ext cx="871" cy="429"/>
            </a:xfrm>
            <a:prstGeom prst="bentConnector3">
              <a:avLst>
                <a:gd name="adj1" fmla="val 50000"/>
              </a:avLst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7" name="AutoShape 33"/>
            <p:cNvCxnSpPr>
              <a:cxnSpLocks noChangeShapeType="1"/>
            </p:cNvCxnSpPr>
            <p:nvPr/>
          </p:nvCxnSpPr>
          <p:spPr bwMode="auto">
            <a:xfrm rot="5400000" flipH="1" flipV="1">
              <a:off x="4670" y="1630"/>
              <a:ext cx="842" cy="455"/>
            </a:xfrm>
            <a:prstGeom prst="bentConnector3">
              <a:avLst>
                <a:gd name="adj1" fmla="val 50000"/>
              </a:avLst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68" name="Group 40"/>
          <p:cNvGrpSpPr>
            <a:grpSpLocks/>
          </p:cNvGrpSpPr>
          <p:nvPr/>
        </p:nvGrpSpPr>
        <p:grpSpPr bwMode="auto">
          <a:xfrm>
            <a:off x="4469040" y="3275147"/>
            <a:ext cx="2071688" cy="854075"/>
            <a:chOff x="2774" y="1842"/>
            <a:chExt cx="1305" cy="538"/>
          </a:xfrm>
        </p:grpSpPr>
        <p:sp>
          <p:nvSpPr>
            <p:cNvPr id="69" name="Text Box 9"/>
            <p:cNvSpPr txBox="1">
              <a:spLocks noChangeArrowheads="1"/>
            </p:cNvSpPr>
            <p:nvPr/>
          </p:nvSpPr>
          <p:spPr bwMode="auto">
            <a:xfrm>
              <a:off x="2774" y="1905"/>
              <a:ext cx="492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s-ES" altLang="x-none" sz="1100">
                  <a:solidFill>
                    <a:srgbClr val="0033CC"/>
                  </a:solidFill>
                </a:rPr>
                <a:t>Radiation</a:t>
              </a:r>
            </a:p>
          </p:txBody>
        </p:sp>
        <p:cxnSp>
          <p:nvCxnSpPr>
            <p:cNvPr id="70" name="AutoShape 10"/>
            <p:cNvCxnSpPr>
              <a:cxnSpLocks noChangeShapeType="1"/>
            </p:cNvCxnSpPr>
            <p:nvPr/>
          </p:nvCxnSpPr>
          <p:spPr bwMode="auto">
            <a:xfrm flipV="1">
              <a:off x="2900" y="2070"/>
              <a:ext cx="120" cy="286"/>
            </a:xfrm>
            <a:prstGeom prst="bentConnector2">
              <a:avLst/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1" name="Text Box 24"/>
            <p:cNvSpPr txBox="1">
              <a:spLocks noChangeArrowheads="1"/>
            </p:cNvSpPr>
            <p:nvPr/>
          </p:nvSpPr>
          <p:spPr bwMode="auto">
            <a:xfrm>
              <a:off x="3496" y="1842"/>
              <a:ext cx="583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s-ES" altLang="x-none" sz="1000">
                  <a:solidFill>
                    <a:srgbClr val="0033CC"/>
                  </a:solidFill>
                </a:rPr>
                <a:t>Cloud </a:t>
              </a:r>
            </a:p>
            <a:p>
              <a:pPr algn="ctr" eaLnBrk="1" hangingPunct="1"/>
              <a:r>
                <a:rPr lang="es-ES" altLang="x-none" sz="1000">
                  <a:solidFill>
                    <a:srgbClr val="0033CC"/>
                  </a:solidFill>
                </a:rPr>
                <a:t>microphysics</a:t>
              </a:r>
            </a:p>
          </p:txBody>
        </p:sp>
        <p:cxnSp>
          <p:nvCxnSpPr>
            <p:cNvPr id="72" name="AutoShape 36"/>
            <p:cNvCxnSpPr>
              <a:cxnSpLocks noChangeShapeType="1"/>
            </p:cNvCxnSpPr>
            <p:nvPr/>
          </p:nvCxnSpPr>
          <p:spPr bwMode="auto">
            <a:xfrm rot="5400000" flipH="1" flipV="1">
              <a:off x="3191" y="1783"/>
              <a:ext cx="286" cy="908"/>
            </a:xfrm>
            <a:prstGeom prst="bentConnector5">
              <a:avLst>
                <a:gd name="adj1" fmla="val -2505"/>
                <a:gd name="adj2" fmla="val 100431"/>
                <a:gd name="adj3" fmla="val 50000"/>
              </a:avLst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3" name="Group 45"/>
          <p:cNvGrpSpPr>
            <a:grpSpLocks/>
          </p:cNvGrpSpPr>
          <p:nvPr/>
        </p:nvGrpSpPr>
        <p:grpSpPr bwMode="auto">
          <a:xfrm>
            <a:off x="1860778" y="2167072"/>
            <a:ext cx="6646862" cy="1196975"/>
            <a:chOff x="1131" y="1144"/>
            <a:chExt cx="4187" cy="754"/>
          </a:xfrm>
        </p:grpSpPr>
        <p:sp>
          <p:nvSpPr>
            <p:cNvPr id="74" name="Text Box 13"/>
            <p:cNvSpPr txBox="1">
              <a:spLocks noChangeArrowheads="1"/>
            </p:cNvSpPr>
            <p:nvPr/>
          </p:nvSpPr>
          <p:spPr bwMode="auto">
            <a:xfrm>
              <a:off x="1131" y="1144"/>
              <a:ext cx="39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s-ES" altLang="x-none" sz="1100">
                  <a:solidFill>
                    <a:srgbClr val="0033CC"/>
                  </a:solidFill>
                </a:rPr>
                <a:t>climate</a:t>
              </a:r>
            </a:p>
          </p:txBody>
        </p:sp>
        <p:cxnSp>
          <p:nvCxnSpPr>
            <p:cNvPr id="75" name="AutoShape 14"/>
            <p:cNvCxnSpPr>
              <a:cxnSpLocks noChangeShapeType="1"/>
            </p:cNvCxnSpPr>
            <p:nvPr/>
          </p:nvCxnSpPr>
          <p:spPr bwMode="auto">
            <a:xfrm rot="16200000" flipV="1">
              <a:off x="1939" y="817"/>
              <a:ext cx="671" cy="1491"/>
            </a:xfrm>
            <a:prstGeom prst="bentConnector2">
              <a:avLst/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6" name="AutoShape 34"/>
            <p:cNvCxnSpPr>
              <a:cxnSpLocks noChangeShapeType="1"/>
            </p:cNvCxnSpPr>
            <p:nvPr/>
          </p:nvCxnSpPr>
          <p:spPr bwMode="auto">
            <a:xfrm rot="16200000" flipV="1">
              <a:off x="2831" y="-357"/>
              <a:ext cx="102" cy="3103"/>
            </a:xfrm>
            <a:prstGeom prst="bentConnector3">
              <a:avLst>
                <a:gd name="adj1" fmla="val 241463"/>
              </a:avLst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7" name="AutoShape 35"/>
            <p:cNvCxnSpPr>
              <a:cxnSpLocks noChangeShapeType="1"/>
            </p:cNvCxnSpPr>
            <p:nvPr/>
          </p:nvCxnSpPr>
          <p:spPr bwMode="auto">
            <a:xfrm rot="16200000" flipV="1">
              <a:off x="3307" y="-833"/>
              <a:ext cx="34" cy="3988"/>
            </a:xfrm>
            <a:prstGeom prst="bentConnector3">
              <a:avLst>
                <a:gd name="adj1" fmla="val 526125"/>
              </a:avLst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8" name="AutoShape 37"/>
            <p:cNvCxnSpPr>
              <a:cxnSpLocks noChangeShapeType="1"/>
            </p:cNvCxnSpPr>
            <p:nvPr/>
          </p:nvCxnSpPr>
          <p:spPr bwMode="auto">
            <a:xfrm rot="16200000" flipV="1">
              <a:off x="2213" y="261"/>
              <a:ext cx="691" cy="2458"/>
            </a:xfrm>
            <a:prstGeom prst="bentConnector3">
              <a:avLst>
                <a:gd name="adj1" fmla="val 120847"/>
              </a:avLst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9" name="Group 53"/>
          <p:cNvGrpSpPr>
            <a:grpSpLocks/>
          </p:cNvGrpSpPr>
          <p:nvPr/>
        </p:nvGrpSpPr>
        <p:grpSpPr bwMode="auto">
          <a:xfrm>
            <a:off x="297090" y="1136785"/>
            <a:ext cx="3395663" cy="4805362"/>
            <a:chOff x="146" y="495"/>
            <a:chExt cx="2139" cy="3027"/>
          </a:xfrm>
        </p:grpSpPr>
        <p:sp>
          <p:nvSpPr>
            <p:cNvPr id="80" name="Line 49"/>
            <p:cNvSpPr>
              <a:spLocks noChangeShapeType="1"/>
            </p:cNvSpPr>
            <p:nvPr/>
          </p:nvSpPr>
          <p:spPr bwMode="auto">
            <a:xfrm>
              <a:off x="1247" y="618"/>
              <a:ext cx="0" cy="544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Text Box 50"/>
            <p:cNvSpPr txBox="1">
              <a:spLocks noChangeArrowheads="1"/>
            </p:cNvSpPr>
            <p:nvPr/>
          </p:nvSpPr>
          <p:spPr bwMode="auto">
            <a:xfrm>
              <a:off x="1247" y="495"/>
              <a:ext cx="10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s-ES" altLang="x-none" sz="1100">
                  <a:solidFill>
                    <a:srgbClr val="FF0000"/>
                  </a:solidFill>
                </a:rPr>
                <a:t>Anthropogenic forcing?</a:t>
              </a:r>
            </a:p>
          </p:txBody>
        </p:sp>
        <p:sp>
          <p:nvSpPr>
            <p:cNvPr id="82" name="Line 51"/>
            <p:cNvSpPr>
              <a:spLocks noChangeShapeType="1"/>
            </p:cNvSpPr>
            <p:nvPr/>
          </p:nvSpPr>
          <p:spPr bwMode="auto">
            <a:xfrm flipV="1">
              <a:off x="385" y="3022"/>
              <a:ext cx="0" cy="363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Text Box 52"/>
            <p:cNvSpPr txBox="1">
              <a:spLocks noChangeArrowheads="1"/>
            </p:cNvSpPr>
            <p:nvPr/>
          </p:nvSpPr>
          <p:spPr bwMode="auto">
            <a:xfrm>
              <a:off x="146" y="3367"/>
              <a:ext cx="143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s-ES" altLang="x-none" sz="1000">
                  <a:solidFill>
                    <a:srgbClr val="FF0000"/>
                  </a:solidFill>
                </a:rPr>
                <a:t>Human disturbances: e.g. agriculture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282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592" y="1965783"/>
            <a:ext cx="4082408" cy="2846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49037" y="225077"/>
            <a:ext cx="8229598" cy="745215"/>
          </a:xfrm>
        </p:spPr>
        <p:txBody>
          <a:bodyPr/>
          <a:lstStyle/>
          <a:p>
            <a:r>
              <a:rPr lang="en-US"/>
              <a:t>D</a:t>
            </a:r>
            <a:r>
              <a:rPr lang="en-US" smtClean="0"/>
              <a:t>ust emission and friction velocity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96104" y="2111796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000" b="1" dirty="0" err="1">
                <a:latin typeface="Calibri" charset="0"/>
                <a:ea typeface="ＭＳ Ｐゴシック" charset="0"/>
                <a:cs typeface="ＭＳ Ｐゴシック" charset="0"/>
              </a:rPr>
              <a:t>Dust</a:t>
            </a:r>
            <a:r>
              <a:rPr lang="es-ES_tradnl" sz="2000" b="1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s-ES_tradnl" sz="2000" b="1" dirty="0" err="1">
                <a:latin typeface="Calibri" charset="0"/>
                <a:ea typeface="ＭＳ Ｐゴシック" charset="0"/>
                <a:cs typeface="ＭＳ Ｐゴシック" charset="0"/>
              </a:rPr>
              <a:t>storm</a:t>
            </a:r>
            <a:r>
              <a:rPr lang="es-ES_tradnl" sz="2000" b="1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s-ES_tradnl" sz="2000" b="1" dirty="0" err="1">
                <a:latin typeface="Calibri" charset="0"/>
                <a:ea typeface="ＭＳ Ｐゴシック" charset="0"/>
                <a:cs typeface="ＭＳ Ｐゴシック" charset="0"/>
              </a:rPr>
              <a:t>generation</a:t>
            </a:r>
            <a:r>
              <a:rPr lang="es-ES_tradnl" sz="2000" b="1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s-ES_tradnl" sz="2000" b="1" dirty="0" err="1">
                <a:latin typeface="Calibri" charset="0"/>
                <a:ea typeface="ＭＳ Ｐゴシック" charset="0"/>
                <a:cs typeface="ＭＳ Ｐゴシック" charset="0"/>
              </a:rPr>
              <a:t>requires</a:t>
            </a:r>
            <a:r>
              <a:rPr lang="es-ES_tradnl" sz="2000" b="1" dirty="0">
                <a:latin typeface="Calibri" charset="0"/>
                <a:ea typeface="ＭＳ Ｐゴシック" charset="0"/>
                <a:cs typeface="ＭＳ Ｐゴシック" charset="0"/>
              </a:rPr>
              <a:t>:</a:t>
            </a:r>
          </a:p>
          <a:p>
            <a:pPr lvl="1"/>
            <a:r>
              <a:rPr lang="es-ES_tradnl" sz="2000" dirty="0" err="1">
                <a:latin typeface="Calibri" charset="0"/>
                <a:ea typeface="ＭＳ Ｐゴシック" charset="0"/>
              </a:rPr>
              <a:t>high</a:t>
            </a:r>
            <a:r>
              <a:rPr lang="es-ES_tradnl" sz="2000" dirty="0">
                <a:latin typeface="Calibri" charset="0"/>
                <a:ea typeface="ＭＳ Ｐゴシック" charset="0"/>
              </a:rPr>
              <a:t> </a:t>
            </a:r>
            <a:r>
              <a:rPr lang="es-ES_tradnl" sz="2000" dirty="0" err="1">
                <a:latin typeface="Calibri" charset="0"/>
                <a:ea typeface="ＭＳ Ｐゴシック" charset="0"/>
              </a:rPr>
              <a:t>wind</a:t>
            </a:r>
            <a:endParaRPr lang="es-ES_tradnl" sz="2000" dirty="0">
              <a:latin typeface="Calibri" charset="0"/>
              <a:ea typeface="ＭＳ Ｐゴシック" charset="0"/>
            </a:endParaRPr>
          </a:p>
          <a:p>
            <a:pPr lvl="1"/>
            <a:r>
              <a:rPr lang="es-ES_tradnl" sz="2000" dirty="0" err="1">
                <a:latin typeface="Calibri" charset="0"/>
                <a:ea typeface="ＭＳ Ｐゴシック" charset="0"/>
              </a:rPr>
              <a:t>Wind</a:t>
            </a:r>
            <a:r>
              <a:rPr lang="es-ES_tradnl" sz="2000" dirty="0">
                <a:latin typeface="Calibri" charset="0"/>
                <a:ea typeface="ＭＳ Ｐゴシック" charset="0"/>
              </a:rPr>
              <a:t> </a:t>
            </a:r>
            <a:r>
              <a:rPr lang="es-ES_tradnl" sz="2000" dirty="0" err="1">
                <a:latin typeface="Calibri" charset="0"/>
                <a:ea typeface="ＭＳ Ｐゴシック" charset="0"/>
              </a:rPr>
              <a:t>shear</a:t>
            </a:r>
            <a:r>
              <a:rPr lang="es-ES_tradnl" sz="2000" dirty="0">
                <a:latin typeface="Calibri" charset="0"/>
                <a:ea typeface="ＭＳ Ｐゴシック" charset="0"/>
              </a:rPr>
              <a:t> and </a:t>
            </a:r>
            <a:r>
              <a:rPr lang="es-ES_tradnl" sz="2000" dirty="0" err="1">
                <a:latin typeface="Calibri" charset="0"/>
                <a:ea typeface="ＭＳ Ｐゴシック" charset="0"/>
              </a:rPr>
              <a:t>turbulence</a:t>
            </a:r>
            <a:endParaRPr lang="es-ES_tradnl" sz="2000" dirty="0">
              <a:latin typeface="Calibri" charset="0"/>
              <a:ea typeface="ＭＳ Ｐゴシック" charset="0"/>
            </a:endParaRPr>
          </a:p>
          <a:p>
            <a:pPr lvl="1"/>
            <a:r>
              <a:rPr lang="es-ES_tradnl" sz="2000" dirty="0" err="1">
                <a:latin typeface="Calibri" charset="0"/>
                <a:ea typeface="ＭＳ Ｐゴシック" charset="0"/>
              </a:rPr>
              <a:t>Unstable</a:t>
            </a:r>
            <a:r>
              <a:rPr lang="es-ES_tradnl" sz="2000" dirty="0">
                <a:latin typeface="Calibri" charset="0"/>
                <a:ea typeface="ＭＳ Ｐゴシック" charset="0"/>
              </a:rPr>
              <a:t> </a:t>
            </a:r>
            <a:r>
              <a:rPr lang="es-ES_tradnl" sz="2000" dirty="0" err="1">
                <a:latin typeface="Calibri" charset="0"/>
                <a:ea typeface="ＭＳ Ｐゴシック" charset="0"/>
              </a:rPr>
              <a:t>boundary</a:t>
            </a:r>
            <a:r>
              <a:rPr lang="es-ES_tradnl" sz="2000" dirty="0">
                <a:latin typeface="Calibri" charset="0"/>
                <a:ea typeface="ＭＳ Ｐゴシック" charset="0"/>
              </a:rPr>
              <a:t> </a:t>
            </a:r>
            <a:r>
              <a:rPr lang="es-ES_tradnl" sz="2000" dirty="0" err="1" smtClean="0">
                <a:latin typeface="Calibri" charset="0"/>
                <a:ea typeface="ＭＳ Ｐゴシック" charset="0"/>
              </a:rPr>
              <a:t>layer</a:t>
            </a:r>
            <a:endParaRPr lang="es-ES_tradnl" sz="2000" dirty="0">
              <a:latin typeface="Calibri" charset="0"/>
              <a:ea typeface="ＭＳ Ｐゴシック" charset="0"/>
            </a:endParaRPr>
          </a:p>
          <a:p>
            <a:pPr lvl="1"/>
            <a:endParaRPr lang="es-ES_tradnl" sz="2000" dirty="0" smtClean="0">
              <a:latin typeface="Calibri" charset="0"/>
              <a:ea typeface="ＭＳ Ｐゴシック" charset="0"/>
            </a:endParaRPr>
          </a:p>
          <a:p>
            <a:pPr lvl="1"/>
            <a:endParaRPr lang="es-ES_tradnl" sz="2000" dirty="0">
              <a:latin typeface="Calibri" charset="0"/>
              <a:ea typeface="ＭＳ Ｐゴシック" charset="0"/>
            </a:endParaRPr>
          </a:p>
          <a:p>
            <a:pPr lvl="1"/>
            <a:endParaRPr lang="es-ES_tradnl" sz="2000" dirty="0" smtClean="0">
              <a:latin typeface="Calibri" charset="0"/>
              <a:ea typeface="ＭＳ Ｐゴシック" charset="0"/>
            </a:endParaRPr>
          </a:p>
          <a:p>
            <a:pPr lvl="1"/>
            <a:endParaRPr lang="es-ES_tradnl" sz="2000" dirty="0">
              <a:latin typeface="Calibri" charset="0"/>
              <a:ea typeface="ＭＳ Ｐゴシック" charset="0"/>
            </a:endParaRPr>
          </a:p>
          <a:p>
            <a:r>
              <a:rPr lang="es-ES_tradnl" sz="2000" b="1" dirty="0" err="1">
                <a:latin typeface="Calibri" charset="0"/>
                <a:ea typeface="ＭＳ Ｐゴシック" charset="0"/>
                <a:cs typeface="ＭＳ Ｐゴシック" charset="0"/>
              </a:rPr>
              <a:t>Friction</a:t>
            </a:r>
            <a:r>
              <a:rPr lang="es-ES_tradnl" sz="2000" b="1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s-ES_tradnl" sz="2000" b="1" dirty="0" err="1">
                <a:latin typeface="Calibri" charset="0"/>
                <a:ea typeface="ＭＳ Ｐゴシック" charset="0"/>
                <a:cs typeface="ＭＳ Ｐゴシック" charset="0"/>
              </a:rPr>
              <a:t>velocity</a:t>
            </a:r>
            <a:r>
              <a:rPr lang="es-ES_tradnl" sz="2000" b="1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s-ES_tradnl" sz="2000" dirty="0" err="1">
                <a:latin typeface="Calibri" charset="0"/>
                <a:ea typeface="ＭＳ Ｐゴシック" charset="0"/>
                <a:cs typeface="ＭＳ Ｐゴシック" charset="0"/>
              </a:rPr>
              <a:t>is</a:t>
            </a:r>
            <a:r>
              <a:rPr lang="es-ES_tradnl" sz="20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s-ES_tradnl" sz="2000" dirty="0" err="1">
                <a:latin typeface="Calibri" charset="0"/>
                <a:ea typeface="ＭＳ Ｐゴシック" charset="0"/>
                <a:cs typeface="ＭＳ Ｐゴシック" charset="0"/>
              </a:rPr>
              <a:t>the</a:t>
            </a:r>
            <a:r>
              <a:rPr lang="es-ES_tradnl" sz="20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s-ES_tradnl" sz="2000" dirty="0" err="1" smtClean="0">
                <a:latin typeface="Calibri" charset="0"/>
                <a:ea typeface="ＭＳ Ｐゴシック" charset="0"/>
                <a:cs typeface="ＭＳ Ｐゴシック" charset="0"/>
              </a:rPr>
              <a:t>key</a:t>
            </a:r>
            <a:r>
              <a:rPr lang="es-ES_tradnl" sz="2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s-ES_tradnl" sz="2000" dirty="0" err="1" smtClean="0">
                <a:latin typeface="Calibri" charset="0"/>
                <a:ea typeface="ＭＳ Ｐゴシック" charset="0"/>
                <a:cs typeface="ＭＳ Ｐゴシック" charset="0"/>
              </a:rPr>
              <a:t>parameter</a:t>
            </a:r>
            <a:r>
              <a:rPr lang="es-ES_tradnl" sz="2000" dirty="0" smtClean="0">
                <a:latin typeface="Calibri" charset="0"/>
                <a:ea typeface="ＭＳ Ｐゴシック" charset="0"/>
                <a:cs typeface="ＭＳ Ｐゴシック" charset="0"/>
              </a:rPr>
              <a:t> as </a:t>
            </a:r>
            <a:r>
              <a:rPr lang="es-ES_tradnl" sz="2000" dirty="0" err="1" smtClean="0">
                <a:latin typeface="Calibri" charset="0"/>
                <a:ea typeface="ＭＳ Ｐゴシック" charset="0"/>
                <a:cs typeface="ＭＳ Ｐゴシック" charset="0"/>
              </a:rPr>
              <a:t>it</a:t>
            </a:r>
            <a:r>
              <a:rPr lang="es-ES_tradnl" sz="2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s-ES_tradnl" sz="2000" dirty="0" err="1" smtClean="0">
                <a:latin typeface="Calibri" charset="0"/>
                <a:ea typeface="ＭＳ Ｐゴシック" charset="0"/>
                <a:cs typeface="ＭＳ Ｐゴシック" charset="0"/>
              </a:rPr>
              <a:t>expresses</a:t>
            </a:r>
            <a:r>
              <a:rPr lang="es-ES_tradnl" sz="2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s-ES_tradnl" sz="2000" dirty="0" err="1">
                <a:latin typeface="Calibri" charset="0"/>
                <a:ea typeface="ＭＳ Ｐゴシック" charset="0"/>
                <a:cs typeface="ＭＳ Ｐゴシック" charset="0"/>
              </a:rPr>
              <a:t>wind</a:t>
            </a:r>
            <a:r>
              <a:rPr lang="es-ES_tradnl" sz="20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s-ES_tradnl" sz="2000" dirty="0" err="1">
                <a:latin typeface="Calibri" charset="0"/>
                <a:ea typeface="ＭＳ Ｐゴシック" charset="0"/>
                <a:cs typeface="ＭＳ Ｐゴシック" charset="0"/>
              </a:rPr>
              <a:t>speed</a:t>
            </a:r>
            <a:r>
              <a:rPr lang="es-ES_tradnl" sz="2000" dirty="0">
                <a:latin typeface="Calibri" charset="0"/>
                <a:ea typeface="ＭＳ Ｐゴシック" charset="0"/>
                <a:cs typeface="ＭＳ Ｐゴシック" charset="0"/>
              </a:rPr>
              <a:t>,  </a:t>
            </a:r>
            <a:r>
              <a:rPr lang="es-ES_tradnl" sz="2000" dirty="0" err="1">
                <a:latin typeface="Calibri" charset="0"/>
                <a:ea typeface="ＭＳ Ｐゴシック" charset="0"/>
                <a:cs typeface="ＭＳ Ｐゴシック" charset="0"/>
              </a:rPr>
              <a:t>turbulence</a:t>
            </a:r>
            <a:r>
              <a:rPr lang="es-ES_tradnl" sz="2000" dirty="0">
                <a:latin typeface="Calibri" charset="0"/>
                <a:ea typeface="ＭＳ Ｐゴシック" charset="0"/>
                <a:cs typeface="ＭＳ Ｐゴシック" charset="0"/>
              </a:rPr>
              <a:t> and </a:t>
            </a:r>
            <a:r>
              <a:rPr lang="es-ES_tradnl" sz="2000" dirty="0" err="1">
                <a:latin typeface="Calibri" charset="0"/>
                <a:ea typeface="ＭＳ Ｐゴシック" charset="0"/>
                <a:cs typeface="ＭＳ Ｐゴシック" charset="0"/>
              </a:rPr>
              <a:t>stability</a:t>
            </a:r>
            <a:endParaRPr lang="es-ES_tradnl" sz="2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CuadroTexto 4"/>
          <p:cNvSpPr txBox="1">
            <a:spLocks noChangeArrowheads="1"/>
          </p:cNvSpPr>
          <p:nvPr/>
        </p:nvSpPr>
        <p:spPr bwMode="auto">
          <a:xfrm>
            <a:off x="5595710" y="4904343"/>
            <a:ext cx="30829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_tradnl" sz="1800" dirty="0" err="1"/>
              <a:t>Threshold</a:t>
            </a:r>
            <a:r>
              <a:rPr lang="es-ES_tradnl" sz="1800" dirty="0"/>
              <a:t> </a:t>
            </a:r>
            <a:r>
              <a:rPr lang="es-ES_tradnl" sz="1800" dirty="0" err="1"/>
              <a:t>friction</a:t>
            </a:r>
            <a:r>
              <a:rPr lang="es-ES_tradnl" sz="1800" dirty="0"/>
              <a:t> </a:t>
            </a:r>
            <a:r>
              <a:rPr lang="es-ES_tradnl" sz="1800" dirty="0" err="1"/>
              <a:t>velocity</a:t>
            </a:r>
            <a:r>
              <a:rPr lang="es-ES_tradnl" sz="1800" dirty="0"/>
              <a:t> vs</a:t>
            </a:r>
          </a:p>
          <a:p>
            <a:pPr algn="ctr" eaLnBrk="1" hangingPunct="1"/>
            <a:r>
              <a:rPr lang="es-ES_tradnl" sz="1800" dirty="0" err="1"/>
              <a:t>particle</a:t>
            </a:r>
            <a:r>
              <a:rPr lang="es-ES_tradnl" sz="1800" dirty="0"/>
              <a:t> </a:t>
            </a:r>
            <a:r>
              <a:rPr lang="es-ES_tradnl" sz="1800" dirty="0" err="1"/>
              <a:t>radius</a:t>
            </a:r>
            <a:endParaRPr lang="es-ES_tradnl" sz="1800" dirty="0"/>
          </a:p>
        </p:txBody>
      </p:sp>
    </p:spTree>
    <p:extLst>
      <p:ext uri="{BB962C8B-B14F-4D97-AF65-F5344CB8AC3E}">
        <p14:creationId xmlns:p14="http://schemas.microsoft.com/office/powerpoint/2010/main" val="40089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</a:t>
            </a:r>
            <a:r>
              <a:rPr lang="en-US" dirty="0" smtClean="0"/>
              <a:t>ust emission mechanisms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985" y="1089968"/>
            <a:ext cx="4895696" cy="49169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41714" y="2395471"/>
            <a:ext cx="190783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/>
              <a:t>Emitted dust mass</a:t>
            </a:r>
          </a:p>
          <a:p>
            <a:pPr algn="ctr"/>
            <a:endParaRPr lang="en-US" i="1" dirty="0"/>
          </a:p>
          <a:p>
            <a:pPr algn="ctr"/>
            <a:r>
              <a:rPr lang="en-US" i="1" dirty="0" smtClean="0"/>
              <a:t>&amp;</a:t>
            </a:r>
          </a:p>
          <a:p>
            <a:pPr algn="ctr"/>
            <a:endParaRPr lang="en-US" i="1" dirty="0"/>
          </a:p>
          <a:p>
            <a:pPr algn="ctr"/>
            <a:r>
              <a:rPr lang="en-US" i="1" dirty="0" smtClean="0"/>
              <a:t>Size distribution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87194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5"/>
          <p:cNvSpPr>
            <a:spLocks noChangeAspect="1" noChangeArrowheads="1"/>
          </p:cNvSpPr>
          <p:nvPr/>
        </p:nvSpPr>
        <p:spPr bwMode="auto">
          <a:xfrm>
            <a:off x="3676651" y="5807075"/>
            <a:ext cx="2079624" cy="33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Font typeface="Wingdings" charset="0"/>
              <a:buNone/>
            </a:pPr>
            <a:r>
              <a:rPr lang="en-US" sz="1600">
                <a:solidFill>
                  <a:srgbClr val="000000"/>
                </a:solidFill>
                <a:latin typeface="Calibri" charset="0"/>
                <a:cs typeface="Arial" charset="0"/>
                <a:sym typeface="Wingdings" charset="0"/>
              </a:rPr>
              <a:t>STASGO-FAO database</a:t>
            </a:r>
          </a:p>
        </p:txBody>
      </p:sp>
      <p:sp>
        <p:nvSpPr>
          <p:cNvPr id="33" name="Title 1"/>
          <p:cNvSpPr>
            <a:spLocks noGrp="1"/>
          </p:cNvSpPr>
          <p:nvPr>
            <p:ph type="title"/>
          </p:nvPr>
        </p:nvSpPr>
        <p:spPr>
          <a:xfrm>
            <a:off x="457201" y="318411"/>
            <a:ext cx="8229598" cy="745215"/>
          </a:xfrm>
        </p:spPr>
        <p:txBody>
          <a:bodyPr/>
          <a:lstStyle/>
          <a:p>
            <a:r>
              <a:rPr lang="en-US" dirty="0" smtClean="0"/>
              <a:t>Soil size distribution</a:t>
            </a:r>
            <a:br>
              <a:rPr lang="en-US" dirty="0" smtClean="0"/>
            </a:br>
            <a:r>
              <a:rPr lang="en-US" dirty="0" smtClean="0"/>
              <a:t>derived from </a:t>
            </a:r>
            <a:r>
              <a:rPr lang="en-US" smtClean="0"/>
              <a:t>soil texture</a:t>
            </a:r>
            <a:endParaRPr lang="en-US" dirty="0"/>
          </a:p>
        </p:txBody>
      </p:sp>
      <p:pic>
        <p:nvPicPr>
          <p:cNvPr id="34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9" t="24352" r="4456" b="22531"/>
          <a:stretch>
            <a:fillRect/>
          </a:stretch>
        </p:blipFill>
        <p:spPr bwMode="auto">
          <a:xfrm>
            <a:off x="4643438" y="3717925"/>
            <a:ext cx="3889375" cy="2016125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9" t="23518" r="4190" b="23283"/>
          <a:stretch>
            <a:fillRect/>
          </a:stretch>
        </p:blipFill>
        <p:spPr bwMode="auto">
          <a:xfrm>
            <a:off x="684213" y="3717925"/>
            <a:ext cx="3887787" cy="2016125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8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9" t="24352" r="4445" b="21698"/>
          <a:stretch>
            <a:fillRect/>
          </a:stretch>
        </p:blipFill>
        <p:spPr>
          <a:xfrm>
            <a:off x="4645025" y="1630363"/>
            <a:ext cx="3887788" cy="2014537"/>
          </a:xfrm>
          <a:prstGeom prst="rect">
            <a:avLst/>
          </a:prstGeom>
          <a:ln w="63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7" name="Picture 1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4" t="24352" r="4190" b="21722"/>
          <a:stretch>
            <a:fillRect/>
          </a:stretch>
        </p:blipFill>
        <p:spPr>
          <a:xfrm>
            <a:off x="684213" y="1630363"/>
            <a:ext cx="3887787" cy="2014537"/>
          </a:xfrm>
          <a:prstGeom prst="rect">
            <a:avLst/>
          </a:prstGeom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" name="Text Box 7"/>
          <p:cNvSpPr txBox="1">
            <a:spLocks noChangeArrowheads="1"/>
          </p:cNvSpPr>
          <p:nvPr/>
        </p:nvSpPr>
        <p:spPr bwMode="auto">
          <a:xfrm>
            <a:off x="6486525" y="3070225"/>
            <a:ext cx="8937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_tradnl" sz="1000" b="1">
                <a:latin typeface="Calibri" charset="0"/>
              </a:rPr>
              <a:t>Silt 2-50 </a:t>
            </a:r>
            <a:r>
              <a:rPr lang="es-ES_tradnl" sz="1000" b="1">
                <a:latin typeface="Calibri" charset="0"/>
                <a:cs typeface="Arial" charset="0"/>
              </a:rPr>
              <a:t>μm</a:t>
            </a:r>
            <a:endParaRPr lang="de-DE" sz="1000" b="1">
              <a:latin typeface="Calibri" charset="0"/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2484438" y="3070225"/>
            <a:ext cx="8937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_tradnl" sz="1000" b="1">
                <a:latin typeface="Calibri" charset="0"/>
              </a:rPr>
              <a:t>Clay 0-2 </a:t>
            </a:r>
            <a:r>
              <a:rPr lang="es-ES_tradnl" sz="1000" b="1">
                <a:latin typeface="Calibri" charset="0"/>
                <a:cs typeface="Arial" charset="0"/>
              </a:rPr>
              <a:t>μm</a:t>
            </a:r>
            <a:endParaRPr lang="de-DE" sz="1000" b="1">
              <a:latin typeface="Calibri" charset="0"/>
            </a:endParaRPr>
          </a:p>
        </p:txBody>
      </p:sp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2119313" y="5230813"/>
            <a:ext cx="19478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_tradnl" sz="1000" b="1">
                <a:latin typeface="Calibri" charset="0"/>
              </a:rPr>
              <a:t>Fine/medium sand 50-500 </a:t>
            </a:r>
            <a:r>
              <a:rPr lang="es-ES_tradnl" sz="1000" b="1">
                <a:latin typeface="Calibri" charset="0"/>
                <a:cs typeface="Arial" charset="0"/>
              </a:rPr>
              <a:t>μm</a:t>
            </a:r>
            <a:endParaRPr lang="de-DE" sz="1000" b="1">
              <a:latin typeface="Calibri" charset="0"/>
            </a:endParaRPr>
          </a:p>
        </p:txBody>
      </p:sp>
      <p:sp>
        <p:nvSpPr>
          <p:cNvPr id="41" name="Text Box 14"/>
          <p:cNvSpPr txBox="1">
            <a:spLocks noChangeArrowheads="1"/>
          </p:cNvSpPr>
          <p:nvPr/>
        </p:nvSpPr>
        <p:spPr bwMode="auto">
          <a:xfrm>
            <a:off x="6221413" y="5230813"/>
            <a:ext cx="173513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_tradnl" sz="1000" b="1">
                <a:latin typeface="Calibri" charset="0"/>
              </a:rPr>
              <a:t>Coarse sand 500-1000 </a:t>
            </a:r>
            <a:r>
              <a:rPr lang="es-ES_tradnl" sz="1000" b="1">
                <a:latin typeface="Calibri" charset="0"/>
                <a:cs typeface="Arial" charset="0"/>
              </a:rPr>
              <a:t>μm</a:t>
            </a:r>
            <a:endParaRPr lang="de-DE" sz="1000" b="1">
              <a:latin typeface="Calibri" charset="0"/>
            </a:endParaRPr>
          </a:p>
        </p:txBody>
      </p:sp>
      <p:pic>
        <p:nvPicPr>
          <p:cNvPr id="42" name="Picture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41425" r="90625" b="53224"/>
          <a:stretch>
            <a:fillRect/>
          </a:stretch>
        </p:blipFill>
        <p:spPr bwMode="auto">
          <a:xfrm>
            <a:off x="4716463" y="2654300"/>
            <a:ext cx="5746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41425" r="90625" b="53224"/>
          <a:stretch>
            <a:fillRect/>
          </a:stretch>
        </p:blipFill>
        <p:spPr bwMode="auto">
          <a:xfrm>
            <a:off x="755650" y="2646363"/>
            <a:ext cx="5746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41425" r="90625" b="53224"/>
          <a:stretch>
            <a:fillRect/>
          </a:stretch>
        </p:blipFill>
        <p:spPr bwMode="auto">
          <a:xfrm>
            <a:off x="4716463" y="4797425"/>
            <a:ext cx="5746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41425" r="90625" b="53224"/>
          <a:stretch>
            <a:fillRect/>
          </a:stretch>
        </p:blipFill>
        <p:spPr bwMode="auto">
          <a:xfrm>
            <a:off x="755650" y="4797425"/>
            <a:ext cx="5746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266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Vegetation, roughness, soil moisture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973"/>
          <a:stretch/>
        </p:blipFill>
        <p:spPr>
          <a:xfrm>
            <a:off x="4956641" y="1577607"/>
            <a:ext cx="3721994" cy="1767896"/>
          </a:xfrm>
          <a:prstGeom prst="rect">
            <a:avLst/>
          </a:prstGeom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95" b="19469"/>
          <a:stretch>
            <a:fillRect/>
          </a:stretch>
        </p:blipFill>
        <p:spPr bwMode="auto">
          <a:xfrm>
            <a:off x="449036" y="1698761"/>
            <a:ext cx="4032250" cy="152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75788" y="986428"/>
            <a:ext cx="1978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Vegetation fraction</a:t>
            </a:r>
          </a:p>
          <a:p>
            <a:pPr algn="ctr"/>
            <a:r>
              <a:rPr lang="en-US" dirty="0" smtClean="0"/>
              <a:t>(MODIS)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297769" y="971668"/>
            <a:ext cx="15343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Soil moisture</a:t>
            </a:r>
          </a:p>
          <a:p>
            <a:pPr algn="ctr"/>
            <a:r>
              <a:rPr lang="en-US" dirty="0" smtClean="0"/>
              <a:t>(model based)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9" b="5835"/>
          <a:stretch/>
        </p:blipFill>
        <p:spPr>
          <a:xfrm>
            <a:off x="707364" y="4023037"/>
            <a:ext cx="3707802" cy="210057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04479" y="3345503"/>
            <a:ext cx="19852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Roughness length</a:t>
            </a:r>
          </a:p>
          <a:p>
            <a:pPr algn="ctr"/>
            <a:r>
              <a:rPr lang="en-US" dirty="0" smtClean="0"/>
              <a:t>(ASCAT + PARASOL)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169533" y="4520485"/>
            <a:ext cx="3509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Dry aggregate soil </a:t>
            </a:r>
            <a:r>
              <a:rPr lang="en-US" smtClean="0"/>
              <a:t>size distribution?</a:t>
            </a:r>
            <a:endParaRPr lang="en-US" dirty="0" smtClean="0"/>
          </a:p>
          <a:p>
            <a:r>
              <a:rPr lang="en-US" dirty="0" smtClean="0"/>
              <a:t>Soil crusting?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23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Roughness control upon dust emission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9320" y="5383369"/>
            <a:ext cx="3376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Perez García-Pando et al., in prep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45" y="1543046"/>
            <a:ext cx="3961639" cy="2591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06180" y="4214107"/>
            <a:ext cx="3237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MODIS frequency </a:t>
            </a:r>
            <a:r>
              <a:rPr lang="en-US" smtClean="0"/>
              <a:t>of occurrence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699" y="1543046"/>
            <a:ext cx="3961640" cy="25910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69381" y="4075608"/>
            <a:ext cx="35660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Degree of reduction in threshold </a:t>
            </a:r>
          </a:p>
          <a:p>
            <a:pPr algn="ctr"/>
            <a:r>
              <a:rPr lang="en-US" dirty="0" smtClean="0"/>
              <a:t>friction velocity based on roughness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2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 mapping: why?</a:t>
            </a:r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54" b="11179"/>
          <a:stretch>
            <a:fillRect/>
          </a:stretch>
        </p:blipFill>
        <p:spPr bwMode="auto">
          <a:xfrm>
            <a:off x="567305" y="1066855"/>
            <a:ext cx="7993062" cy="368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4458388"/>
              </p:ext>
            </p:extLst>
          </p:nvPr>
        </p:nvGraphicFramePr>
        <p:xfrm>
          <a:off x="696645" y="5029468"/>
          <a:ext cx="1655762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Ecuación" r:id="rId4" imgW="1117600" imgH="508000" progId="Equation.3">
                  <p:embed/>
                </p:oleObj>
              </mc:Choice>
              <mc:Fallback>
                <p:oleObj name="Ecuación" r:id="rId4" imgW="11176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645" y="5029468"/>
                        <a:ext cx="1655762" cy="749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012681" y="5029468"/>
            <a:ext cx="604996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" altLang="x-none" sz="1600" dirty="0"/>
              <a:t>S: </a:t>
            </a:r>
            <a:r>
              <a:rPr lang="es-ES" altLang="x-none" sz="1600" dirty="0" err="1"/>
              <a:t>probability</a:t>
            </a:r>
            <a:r>
              <a:rPr lang="es-ES" altLang="x-none" sz="1600" dirty="0"/>
              <a:t> to </a:t>
            </a:r>
            <a:r>
              <a:rPr lang="es-ES" altLang="x-none" sz="1600" dirty="0" err="1"/>
              <a:t>have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accumulated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sediments</a:t>
            </a:r>
            <a:r>
              <a:rPr lang="es-ES" altLang="x-none" sz="1600" dirty="0"/>
              <a:t> in </a:t>
            </a:r>
            <a:r>
              <a:rPr lang="es-ES" altLang="x-none" sz="1600" dirty="0" err="1"/>
              <a:t>the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grid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cell</a:t>
            </a:r>
            <a:r>
              <a:rPr lang="es-ES" altLang="x-none" sz="1600" dirty="0"/>
              <a:t> i of </a:t>
            </a:r>
            <a:r>
              <a:rPr lang="es-ES" altLang="x-none" sz="1600" dirty="0" err="1"/>
              <a:t>altitude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zi</a:t>
            </a:r>
            <a:endParaRPr lang="es-ES" altLang="x-none" sz="1600" dirty="0"/>
          </a:p>
          <a:p>
            <a:endParaRPr lang="es-ES" altLang="x-none" sz="1600" dirty="0"/>
          </a:p>
          <a:p>
            <a:r>
              <a:rPr lang="es-ES" altLang="x-none" sz="1600" dirty="0" err="1"/>
              <a:t>best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fit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with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the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sources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identified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by</a:t>
            </a:r>
            <a:r>
              <a:rPr lang="es-ES" altLang="x-none" sz="1600" dirty="0"/>
              <a:t> Prospero et al. 2000</a:t>
            </a:r>
          </a:p>
          <a:p>
            <a:endParaRPr lang="es-ES" altLang="x-none" sz="1600" dirty="0"/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2" t="30034" r="90094" b="65001"/>
          <a:stretch>
            <a:fillRect/>
          </a:stretch>
        </p:blipFill>
        <p:spPr bwMode="auto">
          <a:xfrm>
            <a:off x="684213" y="3068638"/>
            <a:ext cx="719137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3988367" y="382059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altLang="x-none" b="1" dirty="0" err="1"/>
              <a:t>Ginoux</a:t>
            </a:r>
            <a:r>
              <a:rPr lang="es-ES" altLang="x-none" b="1" dirty="0"/>
              <a:t> et al. (2001) </a:t>
            </a:r>
            <a:r>
              <a:rPr lang="en-US" altLang="x-none" b="1" dirty="0" smtClean="0"/>
              <a:t>(</a:t>
            </a:r>
            <a:r>
              <a:rPr lang="en-US" altLang="x-none" b="1" dirty="0"/>
              <a:t>topographic approach)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35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9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5544</TotalTime>
  <Words>434</Words>
  <Application>Microsoft Macintosh PowerPoint</Application>
  <PresentationFormat>On-screen Show (4:3)</PresentationFormat>
  <Paragraphs>130</Paragraphs>
  <Slides>20</Slides>
  <Notes>0</Notes>
  <HiddenSlides>0</HiddenSlides>
  <MMClips>2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DejaVu Sans</vt:lpstr>
      <vt:lpstr>MS PGothic</vt:lpstr>
      <vt:lpstr>ＭＳ Ｐゴシック</vt:lpstr>
      <vt:lpstr>Wingdings</vt:lpstr>
      <vt:lpstr>Tema de Office</vt:lpstr>
      <vt:lpstr>19_Office Theme</vt:lpstr>
      <vt:lpstr>Ecuación</vt:lpstr>
      <vt:lpstr>Modelización del polvo mineral atmosférico</vt:lpstr>
      <vt:lpstr>PowerPoint Presentation</vt:lpstr>
      <vt:lpstr>Dust cycle, effects, feedbacks, scales</vt:lpstr>
      <vt:lpstr>Dust emission and friction velocity</vt:lpstr>
      <vt:lpstr>Dust emission mechanisms</vt:lpstr>
      <vt:lpstr>Soil size distribution derived from soil texture</vt:lpstr>
      <vt:lpstr>Vegetation, roughness, soil moisture</vt:lpstr>
      <vt:lpstr>Roughness control upon dust emission</vt:lpstr>
      <vt:lpstr>Source mapping: why?</vt:lpstr>
      <vt:lpstr>High resolution Natural and anthropogenic dust sources</vt:lpstr>
      <vt:lpstr>Current quantification</vt:lpstr>
      <vt:lpstr>Major challenge for modeling</vt:lpstr>
      <vt:lpstr>Mineralogy!</vt:lpstr>
      <vt:lpstr>Meteorogical processes</vt:lpstr>
      <vt:lpstr>Meteorogical processes</vt:lpstr>
      <vt:lpstr>Dust data assimilation and ensemble forecasting</vt:lpstr>
      <vt:lpstr>Interannual, decadal and long-term trends</vt:lpstr>
      <vt:lpstr>Dust variability in climate models</vt:lpstr>
      <vt:lpstr>Connecting dust emission to dynamic vegetation model and land use change</vt:lpstr>
      <vt:lpstr>Thank you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motor para la ciencia y la ingeniería</dc:title>
  <dc:creator>Cristian</dc:creator>
  <cp:lastModifiedBy>Carlos Pérez García-Pando</cp:lastModifiedBy>
  <cp:revision>182</cp:revision>
  <cp:lastPrinted>2016-09-08T13:03:29Z</cp:lastPrinted>
  <dcterms:created xsi:type="dcterms:W3CDTF">2016-07-07T10:13:32Z</dcterms:created>
  <dcterms:modified xsi:type="dcterms:W3CDTF">2018-06-26T10:30:28Z</dcterms:modified>
</cp:coreProperties>
</file>