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23"/>
  </p:notesMasterIdLst>
  <p:handoutMasterIdLst>
    <p:handoutMasterId r:id="rId24"/>
  </p:handoutMasterIdLst>
  <p:sldIdLst>
    <p:sldId id="317" r:id="rId3"/>
    <p:sldId id="349" r:id="rId4"/>
    <p:sldId id="328" r:id="rId5"/>
    <p:sldId id="370" r:id="rId6"/>
    <p:sldId id="345" r:id="rId7"/>
    <p:sldId id="367" r:id="rId8"/>
    <p:sldId id="371" r:id="rId9"/>
    <p:sldId id="384" r:id="rId10"/>
    <p:sldId id="381" r:id="rId11"/>
    <p:sldId id="346" r:id="rId12"/>
    <p:sldId id="379" r:id="rId13"/>
    <p:sldId id="347" r:id="rId14"/>
    <p:sldId id="373" r:id="rId15"/>
    <p:sldId id="372" r:id="rId16"/>
    <p:sldId id="344" r:id="rId17"/>
    <p:sldId id="382" r:id="rId18"/>
    <p:sldId id="385" r:id="rId19"/>
    <p:sldId id="386" r:id="rId20"/>
    <p:sldId id="387" r:id="rId21"/>
    <p:sldId id="318" r:id="rId22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BF9000"/>
    <a:srgbClr val="A0A004"/>
    <a:srgbClr val="EAB200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6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6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11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32A7EB00-FE13-433A-8C23-5838151B05C5}" type="datetimeFigureOut">
              <a:rPr lang="es-ES" smtClean="0"/>
              <a:t>26/6/18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B909CFE7-3190-493A-9E9C-0E9B519C173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81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796451" y="1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C10F7DCB-4DC3-408D-9762-3CCA63DC6727}" type="datetimeFigureOut">
              <a:rPr lang="es-ES" smtClean="0"/>
              <a:t>26/6/18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022807" y="3372251"/>
            <a:ext cx="8189000" cy="3194851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742844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796451" y="6742844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E505B7E-3C25-48B8-8DBC-8A93571A147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85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www.linkedin.com/company/barcelona-supercomputing-center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www.facebook.com/BSCCNS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twitter.com/bsc_cns" TargetMode="External"/><Relationship Id="rId9" Type="http://schemas.openxmlformats.org/officeDocument/2006/relationships/image" Target="../media/image7.png"/><Relationship Id="rId10" Type="http://schemas.openxmlformats.org/officeDocument/2006/relationships/hyperlink" Target="https://www.youtube.com/user/BSCCNS" TargetMode="External"/><Relationship Id="rId11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393" y="1495504"/>
            <a:ext cx="4818380" cy="35345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7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6393" y="5292892"/>
            <a:ext cx="4818380" cy="11495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FUTURE PLANS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0975"/>
            <a:ext cx="33067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1450"/>
            <a:ext cx="8302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672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47813"/>
            <a:ext cx="61912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51000"/>
            <a:ext cx="1555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695246"/>
            <a:ext cx="4762872" cy="70347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870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70088"/>
            <a:ext cx="33067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60563"/>
            <a:ext cx="8302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49037" y="1175657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176963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519996"/>
            <a:ext cx="4916348" cy="31499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892258"/>
            <a:ext cx="4916348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Fecha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4916349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Lugar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30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519996"/>
            <a:ext cx="4916348" cy="31499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892258"/>
            <a:ext cx="4916348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Fecha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4916349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Lugar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73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1"/>
          <p:cNvSpPr>
            <a:spLocks noChangeAspect="1"/>
          </p:cNvSpPr>
          <p:nvPr userDrawn="1"/>
        </p:nvSpPr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ES" sz="1800" smtClean="0">
              <a:solidFill>
                <a:srgbClr val="004990"/>
              </a:solidFill>
            </a:endParaRPr>
          </a:p>
        </p:txBody>
      </p:sp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</a:rPr>
              <a:t>www.bsc.es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11213"/>
            <a:ext cx="46037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01713"/>
            <a:ext cx="1012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238875"/>
            <a:ext cx="425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42050"/>
            <a:ext cx="3937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238875"/>
            <a:ext cx="447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238875"/>
            <a:ext cx="763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5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162722B-26FF-44B0-B530-90FDC6D278B1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983D525-59FE-4BEE-9749-DEA20F5D59E2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3382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1F25DC-D3BB-47F2-8D5D-4D5D7BAFB676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1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MAIN RESEARCH LINES &amp; RESULTS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4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3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349769" y="2517960"/>
            <a:ext cx="5721531" cy="1489870"/>
          </a:xfrm>
        </p:spPr>
        <p:txBody>
          <a:bodyPr>
            <a:noAutofit/>
          </a:bodyPr>
          <a:lstStyle/>
          <a:p>
            <a:r>
              <a:rPr lang="en-US" sz="3600" dirty="0" err="1"/>
              <a:t>Modelización</a:t>
            </a:r>
            <a:r>
              <a:rPr lang="en-US" sz="3600" dirty="0"/>
              <a:t> del </a:t>
            </a:r>
            <a:r>
              <a:rPr lang="en-US" sz="3600" dirty="0" err="1"/>
              <a:t>polvo</a:t>
            </a:r>
            <a:r>
              <a:rPr lang="en-US" sz="3600" dirty="0"/>
              <a:t> mineral </a:t>
            </a:r>
            <a:r>
              <a:rPr lang="en-US" sz="3600" dirty="0" err="1"/>
              <a:t>atmosférico</a:t>
            </a:r>
            <a:endParaRPr lang="en-US" sz="36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422469" y="4743522"/>
            <a:ext cx="5721531" cy="20381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a-ES" sz="2200" b="1" dirty="0" smtClean="0"/>
              <a:t>Dr. Carlos Pérez García-</a:t>
            </a:r>
            <a:r>
              <a:rPr lang="ca-ES" sz="2200" b="1" dirty="0" err="1" smtClean="0"/>
              <a:t>Pando</a:t>
            </a:r>
            <a:r>
              <a:rPr lang="ca-ES" sz="2200" b="1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a-ES" sz="2000" dirty="0" smtClean="0"/>
              <a:t>AXA Professor on </a:t>
            </a:r>
            <a:r>
              <a:rPr lang="ca-ES" sz="2000" dirty="0" err="1" smtClean="0"/>
              <a:t>Sand</a:t>
            </a:r>
            <a:r>
              <a:rPr lang="ca-ES" sz="2000" dirty="0" smtClean="0"/>
              <a:t> </a:t>
            </a:r>
            <a:r>
              <a:rPr lang="ca-ES" sz="2000" dirty="0" err="1" smtClean="0"/>
              <a:t>and</a:t>
            </a:r>
            <a:r>
              <a:rPr lang="ca-ES" sz="2000" dirty="0" smtClean="0"/>
              <a:t> </a:t>
            </a:r>
            <a:r>
              <a:rPr lang="ca-ES" sz="2000" dirty="0" err="1" smtClean="0"/>
              <a:t>Dust</a:t>
            </a:r>
            <a:r>
              <a:rPr lang="ca-ES" sz="2000" dirty="0" smtClean="0"/>
              <a:t> </a:t>
            </a:r>
            <a:r>
              <a:rPr lang="ca-ES" sz="2000" dirty="0" err="1" smtClean="0"/>
              <a:t>Storms</a:t>
            </a:r>
            <a:endParaRPr lang="ca-E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a-ES" sz="2000" dirty="0" smtClean="0"/>
              <a:t>Ramón </a:t>
            </a:r>
            <a:r>
              <a:rPr lang="ca-ES" sz="2000" dirty="0" err="1" smtClean="0"/>
              <a:t>y</a:t>
            </a:r>
            <a:r>
              <a:rPr lang="ca-ES" sz="2000" dirty="0" smtClean="0"/>
              <a:t> Cajal </a:t>
            </a:r>
            <a:r>
              <a:rPr lang="ca-ES" sz="2000" dirty="0" err="1" smtClean="0"/>
              <a:t>Researcher</a:t>
            </a:r>
            <a:endParaRPr lang="ca-E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a-ES" sz="2000" dirty="0" err="1" smtClean="0"/>
              <a:t>Head</a:t>
            </a:r>
            <a:r>
              <a:rPr lang="ca-ES" sz="2000" dirty="0" smtClean="0"/>
              <a:t> of </a:t>
            </a:r>
            <a:r>
              <a:rPr lang="ca-ES" sz="2000" dirty="0" err="1" smtClean="0"/>
              <a:t>Atmospheric</a:t>
            </a:r>
            <a:r>
              <a:rPr lang="ca-ES" sz="2000" dirty="0" smtClean="0"/>
              <a:t> </a:t>
            </a:r>
            <a:r>
              <a:rPr lang="ca-ES" sz="2000" dirty="0" err="1" smtClean="0"/>
              <a:t>Composition</a:t>
            </a:r>
            <a:r>
              <a:rPr lang="ca-ES" sz="2000" dirty="0" smtClean="0"/>
              <a:t> Group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a-ES" sz="2000" dirty="0" err="1" smtClean="0"/>
              <a:t>Department</a:t>
            </a:r>
            <a:r>
              <a:rPr lang="ca-ES" sz="2000" dirty="0" smtClean="0"/>
              <a:t> of </a:t>
            </a:r>
            <a:r>
              <a:rPr lang="ca-ES" sz="2000" dirty="0" err="1" smtClean="0"/>
              <a:t>Earth</a:t>
            </a:r>
            <a:r>
              <a:rPr lang="ca-ES" sz="2000" dirty="0" smtClean="0"/>
              <a:t> </a:t>
            </a:r>
            <a:r>
              <a:rPr lang="ca-ES" sz="2000" dirty="0" err="1" smtClean="0"/>
              <a:t>Sciences</a:t>
            </a:r>
            <a:endParaRPr lang="ca-E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a-ES" sz="2000" dirty="0" smtClean="0"/>
              <a:t>Barcelona </a:t>
            </a:r>
            <a:r>
              <a:rPr lang="ca-ES" sz="2000" dirty="0" err="1" smtClean="0"/>
              <a:t>Supercomputing</a:t>
            </a:r>
            <a:r>
              <a:rPr lang="ca-ES" sz="2000" dirty="0" smtClean="0"/>
              <a:t> </a:t>
            </a:r>
            <a:r>
              <a:rPr lang="ca-ES" sz="2000" dirty="0" err="1" smtClean="0"/>
              <a:t>Center</a:t>
            </a:r>
            <a:endParaRPr lang="ca-ES" sz="2000" dirty="0" smtClean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sz="2200" dirty="0" smtClean="0"/>
              <a:t>22/11/2017</a:t>
            </a:r>
            <a:endParaRPr lang="ca-ES" sz="22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a-ES" sz="22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57" y="1501334"/>
            <a:ext cx="2954743" cy="569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9769" y="3840680"/>
            <a:ext cx="528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Jornada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el </a:t>
            </a:r>
            <a:r>
              <a:rPr lang="en-US" sz="2000" dirty="0" err="1" smtClean="0"/>
              <a:t>polvo</a:t>
            </a:r>
            <a:r>
              <a:rPr lang="en-US" sz="2000" dirty="0"/>
              <a:t> </a:t>
            </a:r>
            <a:r>
              <a:rPr lang="en-US" sz="2000" dirty="0" err="1" smtClean="0"/>
              <a:t>atmosférico</a:t>
            </a:r>
            <a:r>
              <a:rPr lang="en-US" sz="2000" dirty="0" smtClean="0"/>
              <a:t> </a:t>
            </a:r>
            <a:r>
              <a:rPr lang="en-US" sz="2000" dirty="0"/>
              <a:t>y </a:t>
            </a:r>
            <a:r>
              <a:rPr lang="en-US" sz="2000" dirty="0" err="1" smtClean="0"/>
              <a:t>sus</a:t>
            </a:r>
            <a:r>
              <a:rPr lang="en-US" sz="2000" dirty="0"/>
              <a:t> </a:t>
            </a:r>
            <a:r>
              <a:rPr lang="en-US" sz="2000" dirty="0" err="1" smtClean="0"/>
              <a:t>impactos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/>
              <a:t> </a:t>
            </a:r>
            <a:r>
              <a:rPr lang="en-US" sz="2000" dirty="0" err="1" smtClean="0"/>
              <a:t>diferentes</a:t>
            </a:r>
            <a:r>
              <a:rPr lang="en-US" sz="2000" dirty="0" smtClean="0"/>
              <a:t> </a:t>
            </a:r>
            <a:r>
              <a:rPr lang="en-US" sz="2000" dirty="0" err="1" smtClean="0"/>
              <a:t>sectores</a:t>
            </a:r>
            <a:r>
              <a:rPr lang="en-US" sz="2000" dirty="0" smtClean="0"/>
              <a:t>. AEMET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7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1" y="380606"/>
            <a:ext cx="8229598" cy="745215"/>
          </a:xfrm>
        </p:spPr>
        <p:txBody>
          <a:bodyPr/>
          <a:lstStyle/>
          <a:p>
            <a:r>
              <a:rPr lang="en-US" smtClean="0"/>
              <a:t>High resolution</a:t>
            </a:r>
            <a:br>
              <a:rPr lang="en-US" smtClean="0"/>
            </a:br>
            <a:r>
              <a:rPr lang="en-US" smtClean="0"/>
              <a:t>Natural </a:t>
            </a:r>
            <a:r>
              <a:rPr lang="en-US" dirty="0" smtClean="0"/>
              <a:t>and anthropogenic dust 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29" y="1754596"/>
            <a:ext cx="4734155" cy="2931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" y="1741717"/>
            <a:ext cx="4404446" cy="3800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3089" y="5173084"/>
            <a:ext cx="188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Ginoux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quantification</a:t>
            </a:r>
            <a:endParaRPr lang="en-US" dirty="0"/>
          </a:p>
        </p:txBody>
      </p:sp>
      <p:pic>
        <p:nvPicPr>
          <p:cNvPr id="5" name="Picture 4" descr="../../Desktop/GOCART1_PERCENT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86" y="1573618"/>
            <a:ext cx="4167962" cy="35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../../Desktop/GOCART2_SFC_MAP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7" y="1344963"/>
            <a:ext cx="4314349" cy="37799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875457" y="5329965"/>
            <a:ext cx="33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Perez García-Pando et al., in prep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3" y="1183975"/>
            <a:ext cx="8139502" cy="45784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</p:spPr>
        <p:txBody>
          <a:bodyPr/>
          <a:lstStyle/>
          <a:p>
            <a:r>
              <a:rPr lang="en-US" dirty="0" smtClean="0"/>
              <a:t>Major challenge for modeling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Mineralogy!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106688" y="4656629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335288" y="4781320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78088" y="4732829"/>
            <a:ext cx="0" cy="505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896889" y="1316476"/>
            <a:ext cx="7391399" cy="4422069"/>
            <a:chOff x="762000" y="910652"/>
            <a:chExt cx="7646047" cy="44220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/>
          </p:blipFill>
          <p:spPr>
            <a:xfrm>
              <a:off x="762000" y="1847862"/>
              <a:ext cx="7646047" cy="3484859"/>
            </a:xfrm>
            <a:prstGeom prst="rect">
              <a:avLst/>
            </a:prstGeom>
            <a:no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/>
          </p:blipFill>
          <p:spPr>
            <a:xfrm>
              <a:off x="762000" y="910652"/>
              <a:ext cx="7646047" cy="148364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19129" y="5034165"/>
            <a:ext cx="11892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IPCC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Key </a:t>
            </a:r>
          </a:p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ncertainty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9100" y="1295443"/>
            <a:ext cx="7129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smtClean="0">
                <a:solidFill>
                  <a:schemeClr val="bg1"/>
                </a:solidFill>
              </a:rPr>
              <a:t>Models </a:t>
            </a:r>
            <a:r>
              <a:rPr lang="en-US" sz="2200" b="1" dirty="0" smtClean="0">
                <a:solidFill>
                  <a:schemeClr val="bg1"/>
                </a:solidFill>
              </a:rPr>
              <a:t>neglect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dust mineralogical composition variations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8602" y="5476260"/>
            <a:ext cx="2286000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70461" y="5442989"/>
            <a:ext cx="2363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SOIL MINERAL CONTENT?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1341576" y="4462991"/>
            <a:ext cx="1055649" cy="238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409943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EMISSION?</a:t>
            </a:r>
            <a:endParaRPr lang="en-US" sz="16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95400" y="2200143"/>
            <a:ext cx="6096000" cy="1117673"/>
            <a:chOff x="1295400" y="1981200"/>
            <a:chExt cx="6096000" cy="1117673"/>
          </a:xfrm>
        </p:grpSpPr>
        <p:sp>
          <p:nvSpPr>
            <p:cNvPr id="17" name="Cloud 16"/>
            <p:cNvSpPr/>
            <p:nvPr/>
          </p:nvSpPr>
          <p:spPr>
            <a:xfrm>
              <a:off x="6319010" y="2514600"/>
              <a:ext cx="1072390" cy="584273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993088" y="2656957"/>
                <a:ext cx="436424" cy="49248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2341683" y="2699282"/>
                <a:ext cx="507368" cy="464108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1361508" y="2261807"/>
              <a:ext cx="905953" cy="252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95400" y="2209800"/>
              <a:ext cx="972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EFFECTS?</a:t>
              </a:r>
              <a:endParaRPr lang="en-US" sz="1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62129" y="1981200"/>
              <a:ext cx="1148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RADIATION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66793" y="2359620"/>
              <a:ext cx="11729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CHEMISTRY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24540" y="2634039"/>
              <a:ext cx="878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 flipV="1">
                <a:off x="2993088" y="2656957"/>
                <a:ext cx="436424" cy="49248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341683" y="2699282"/>
                <a:ext cx="507368" cy="464108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3741065" y="2373297"/>
              <a:ext cx="9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smtClean="0">
                  <a:solidFill>
                    <a:schemeClr val="bg1">
                      <a:lumMod val="95000"/>
                    </a:schemeClr>
                  </a:solidFill>
                </a:rPr>
                <a:t>hematite</a:t>
              </a:r>
              <a:endParaRPr lang="en-US" sz="1600" b="1" i="1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V="1">
            <a:off x="1676400" y="4867143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980155" y="4781320"/>
            <a:ext cx="0" cy="38704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170565" y="2502297"/>
            <a:ext cx="87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</a:rPr>
              <a:t>feldspar</a:t>
            </a:r>
            <a:endParaRPr lang="en-US" sz="1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590541" y="1593113"/>
            <a:ext cx="6304208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x-none" sz="2200" dirty="0" err="1"/>
              <a:t>Synoptic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dust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storms</a:t>
            </a:r>
            <a:r>
              <a:rPr lang="es-ES_tradnl" altLang="x-none" sz="2200" dirty="0"/>
              <a:t> (</a:t>
            </a:r>
            <a:r>
              <a:rPr lang="es-ES_tradnl" altLang="x-none" sz="2200" dirty="0" err="1"/>
              <a:t>large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scale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weather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systems</a:t>
            </a:r>
            <a:r>
              <a:rPr lang="es-ES_tradnl" altLang="x-none" sz="22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/>
              <a:t>Prefrontal </a:t>
            </a:r>
            <a:r>
              <a:rPr lang="es-ES_tradnl" altLang="x-none" sz="2000" dirty="0" err="1"/>
              <a:t>winds</a:t>
            </a:r>
            <a:endParaRPr lang="es-ES_tradnl" altLang="x-none" sz="20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 err="1"/>
              <a:t>Postprontal</a:t>
            </a:r>
            <a:r>
              <a:rPr lang="es-ES_tradnl" altLang="x-none" sz="2000" dirty="0"/>
              <a:t> </a:t>
            </a:r>
            <a:r>
              <a:rPr lang="es-ES_tradnl" altLang="x-none" sz="2000" dirty="0" err="1"/>
              <a:t>winds</a:t>
            </a:r>
            <a:endParaRPr lang="es-ES_tradnl" altLang="x-none" sz="20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/>
              <a:t>….</a:t>
            </a:r>
          </a:p>
          <a:p>
            <a:pPr eaLnBrk="1" hangingPunct="1">
              <a:lnSpc>
                <a:spcPct val="80000"/>
              </a:lnSpc>
            </a:pPr>
            <a:endParaRPr lang="es-ES_tradnl" altLang="x-none" sz="2200" dirty="0"/>
          </a:p>
          <a:p>
            <a:pPr eaLnBrk="1" hangingPunct="1">
              <a:lnSpc>
                <a:spcPct val="80000"/>
              </a:lnSpc>
            </a:pPr>
            <a:r>
              <a:rPr lang="es-ES_tradnl" altLang="x-none" sz="2200" dirty="0" err="1"/>
              <a:t>Mesoscale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dust</a:t>
            </a:r>
            <a:r>
              <a:rPr lang="es-ES_tradnl" altLang="x-none" sz="2200" dirty="0"/>
              <a:t> </a:t>
            </a:r>
            <a:r>
              <a:rPr lang="es-ES_tradnl" altLang="x-none" sz="2200" dirty="0" err="1"/>
              <a:t>storms</a:t>
            </a:r>
            <a:endParaRPr lang="es-ES_tradnl" altLang="x-none" sz="22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/>
              <a:t>Gap </a:t>
            </a:r>
            <a:r>
              <a:rPr lang="es-ES_tradnl" altLang="x-none" sz="2000" dirty="0" err="1"/>
              <a:t>flows</a:t>
            </a:r>
            <a:endParaRPr lang="es-ES_tradnl" altLang="x-none" sz="20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 err="1"/>
              <a:t>Haboobs</a:t>
            </a:r>
            <a:endParaRPr lang="es-ES_tradnl" altLang="x-none" sz="20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 err="1"/>
              <a:t>Inversion</a:t>
            </a:r>
            <a:r>
              <a:rPr lang="es-ES_tradnl" altLang="x-none" sz="2000" dirty="0"/>
              <a:t> </a:t>
            </a:r>
            <a:r>
              <a:rPr lang="es-ES_tradnl" altLang="x-none" sz="2000" dirty="0" err="1"/>
              <a:t>downbursts</a:t>
            </a:r>
            <a:endParaRPr lang="es-ES_tradnl" altLang="x-none" sz="20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 err="1"/>
              <a:t>Dust</a:t>
            </a:r>
            <a:r>
              <a:rPr lang="es-ES_tradnl" altLang="x-none" sz="2000" dirty="0"/>
              <a:t> </a:t>
            </a:r>
            <a:r>
              <a:rPr lang="es-ES_tradnl" altLang="x-none" sz="2000" dirty="0" err="1"/>
              <a:t>devils</a:t>
            </a:r>
            <a:endParaRPr lang="es-ES_tradnl" altLang="x-none" sz="2000" dirty="0"/>
          </a:p>
          <a:p>
            <a:pPr lvl="1" eaLnBrk="1" hangingPunct="1">
              <a:lnSpc>
                <a:spcPct val="80000"/>
              </a:lnSpc>
            </a:pPr>
            <a:r>
              <a:rPr lang="es-ES_tradnl" altLang="x-none" sz="2000" dirty="0" smtClean="0"/>
              <a:t>…..</a:t>
            </a:r>
            <a:endParaRPr lang="es-ES_tradnl" altLang="x-none" sz="2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</p:spPr>
        <p:txBody>
          <a:bodyPr/>
          <a:lstStyle/>
          <a:p>
            <a:r>
              <a:rPr lang="en-US" dirty="0" err="1" smtClean="0"/>
              <a:t>Meteorogical</a:t>
            </a:r>
            <a:r>
              <a:rPr lang="en-US" dirty="0" smtClean="0"/>
              <a:t>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</p:spPr>
        <p:txBody>
          <a:bodyPr/>
          <a:lstStyle/>
          <a:p>
            <a:r>
              <a:rPr lang="en-US" dirty="0" err="1" smtClean="0"/>
              <a:t>Meteorogical</a:t>
            </a:r>
            <a:r>
              <a:rPr lang="en-US" dirty="0" smtClean="0"/>
              <a:t> processes</a:t>
            </a:r>
            <a:endParaRPr lang="en-US" dirty="0"/>
          </a:p>
        </p:txBody>
      </p:sp>
      <p:pic>
        <p:nvPicPr>
          <p:cNvPr id="2" name="dust_rgb_northafrica_storm_a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148" y="1861111"/>
            <a:ext cx="4375961" cy="3719567"/>
          </a:xfrm>
          <a:prstGeom prst="rect">
            <a:avLst/>
          </a:prstGeom>
        </p:spPr>
      </p:pic>
      <p:pic>
        <p:nvPicPr>
          <p:cNvPr id="5" name="VID_IL_15_09_08(1)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217" y="2037201"/>
            <a:ext cx="3461285" cy="3461285"/>
          </a:xfrm>
        </p:spPr>
      </p:pic>
      <p:sp>
        <p:nvSpPr>
          <p:cNvPr id="3" name="TextBox 2"/>
          <p:cNvSpPr txBox="1"/>
          <p:nvPr/>
        </p:nvSpPr>
        <p:spPr>
          <a:xfrm>
            <a:off x="1571945" y="1409587"/>
            <a:ext cx="204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Synoptic dust storm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8939" y="1491779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Haboob </a:t>
            </a:r>
            <a:r>
              <a:rPr lang="en-US" smtClean="0">
                <a:solidFill>
                  <a:srgbClr val="FF0000"/>
                </a:solidFill>
              </a:rPr>
              <a:t>(moist convection)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37" y="348941"/>
            <a:ext cx="8229598" cy="745215"/>
          </a:xfrm>
        </p:spPr>
        <p:txBody>
          <a:bodyPr/>
          <a:lstStyle/>
          <a:p>
            <a:r>
              <a:rPr lang="en-US" dirty="0" smtClean="0"/>
              <a:t>Dust data assimilation and ensemble forecasting</a:t>
            </a:r>
            <a:endParaRPr lang="en-US" dirty="0"/>
          </a:p>
        </p:txBody>
      </p:sp>
      <p:cxnSp>
        <p:nvCxnSpPr>
          <p:cNvPr id="4" name="Shape 318"/>
          <p:cNvCxnSpPr/>
          <p:nvPr/>
        </p:nvCxnSpPr>
        <p:spPr>
          <a:xfrm>
            <a:off x="2871655" y="3989165"/>
            <a:ext cx="1538286" cy="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5" name="Shape 319"/>
          <p:cNvCxnSpPr/>
          <p:nvPr/>
        </p:nvCxnSpPr>
        <p:spPr>
          <a:xfrm>
            <a:off x="1731830" y="3415338"/>
            <a:ext cx="403225" cy="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" name="Shape 320"/>
          <p:cNvCxnSpPr/>
          <p:nvPr/>
        </p:nvCxnSpPr>
        <p:spPr>
          <a:xfrm>
            <a:off x="1746117" y="2967133"/>
            <a:ext cx="403225" cy="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7" name="Shape 321"/>
          <p:cNvCxnSpPr/>
          <p:nvPr/>
        </p:nvCxnSpPr>
        <p:spPr>
          <a:xfrm rot="10800000" flipH="1">
            <a:off x="1746117" y="2649203"/>
            <a:ext cx="403225" cy="155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8" name="Shape 322"/>
          <p:cNvCxnSpPr/>
          <p:nvPr/>
        </p:nvCxnSpPr>
        <p:spPr>
          <a:xfrm>
            <a:off x="2460492" y="3548714"/>
            <a:ext cx="0" cy="229530"/>
          </a:xfrm>
          <a:prstGeom prst="straightConnector1">
            <a:avLst/>
          </a:prstGeom>
          <a:noFill/>
          <a:ln w="38100" cap="flat" cmpd="sng">
            <a:solidFill>
              <a:srgbClr val="46C846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9" name="Shape 323"/>
          <p:cNvSpPr/>
          <p:nvPr/>
        </p:nvSpPr>
        <p:spPr>
          <a:xfrm>
            <a:off x="906330" y="2542191"/>
            <a:ext cx="815975" cy="274505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 1</a:t>
            </a:r>
          </a:p>
        </p:txBody>
      </p:sp>
      <p:sp>
        <p:nvSpPr>
          <p:cNvPr id="10" name="Shape 324"/>
          <p:cNvSpPr txBox="1"/>
          <p:nvPr/>
        </p:nvSpPr>
        <p:spPr>
          <a:xfrm>
            <a:off x="2458905" y="3572270"/>
            <a:ext cx="2205037" cy="1597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C846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46C846"/>
                </a:solidFill>
                <a:latin typeface="Arial"/>
                <a:ea typeface="Arial"/>
                <a:cs typeface="Arial"/>
                <a:sym typeface="Arial"/>
              </a:rPr>
              <a:t>ensemble mean analysis</a:t>
            </a:r>
          </a:p>
        </p:txBody>
      </p:sp>
      <p:sp>
        <p:nvSpPr>
          <p:cNvPr id="11" name="Shape 325"/>
          <p:cNvSpPr/>
          <p:nvPr/>
        </p:nvSpPr>
        <p:spPr>
          <a:xfrm>
            <a:off x="2171567" y="2574760"/>
            <a:ext cx="620711" cy="905715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 w="25400" cap="flat" cmpd="sng">
            <a:solidFill>
              <a:srgbClr val="C0504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LETKF</a:t>
            </a:r>
          </a:p>
        </p:txBody>
      </p:sp>
      <p:cxnSp>
        <p:nvCxnSpPr>
          <p:cNvPr id="12" name="Shape 326"/>
          <p:cNvCxnSpPr/>
          <p:nvPr/>
        </p:nvCxnSpPr>
        <p:spPr>
          <a:xfrm rot="10800000" flipH="1">
            <a:off x="2041392" y="2351433"/>
            <a:ext cx="814386" cy="4652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3" name="Shape 327"/>
          <p:cNvCxnSpPr/>
          <p:nvPr/>
        </p:nvCxnSpPr>
        <p:spPr>
          <a:xfrm rot="10800000">
            <a:off x="2041392" y="2300254"/>
            <a:ext cx="0" cy="60483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" name="Shape 328"/>
          <p:cNvCxnSpPr/>
          <p:nvPr/>
        </p:nvCxnSpPr>
        <p:spPr>
          <a:xfrm rot="10800000">
            <a:off x="2854192" y="2294050"/>
            <a:ext cx="0" cy="60483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5" name="Shape 329"/>
          <p:cNvSpPr txBox="1"/>
          <p:nvPr/>
        </p:nvSpPr>
        <p:spPr>
          <a:xfrm>
            <a:off x="1204780" y="3077246"/>
            <a:ext cx="209549" cy="1581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16" name="Shape 330"/>
          <p:cNvSpPr txBox="1"/>
          <p:nvPr/>
        </p:nvSpPr>
        <p:spPr>
          <a:xfrm>
            <a:off x="1933430" y="2083119"/>
            <a:ext cx="1012800" cy="158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</a:p>
        </p:txBody>
      </p:sp>
      <p:sp>
        <p:nvSpPr>
          <p:cNvPr id="17" name="Shape 331"/>
          <p:cNvSpPr txBox="1"/>
          <p:nvPr/>
        </p:nvSpPr>
        <p:spPr>
          <a:xfrm rot="-5400000">
            <a:off x="313021" y="2860508"/>
            <a:ext cx="842128" cy="369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7EBB"/>
              </a:buClr>
              <a:buSzPct val="25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4A7EBB"/>
                </a:solidFill>
                <a:latin typeface="Arial"/>
                <a:ea typeface="Arial"/>
                <a:cs typeface="Arial"/>
                <a:sym typeface="Arial"/>
              </a:rPr>
              <a:t>ensemble forecast</a:t>
            </a:r>
          </a:p>
        </p:txBody>
      </p:sp>
      <p:sp>
        <p:nvSpPr>
          <p:cNvPr id="18" name="Shape 332"/>
          <p:cNvSpPr/>
          <p:nvPr/>
        </p:nvSpPr>
        <p:spPr>
          <a:xfrm>
            <a:off x="2201730" y="3840280"/>
            <a:ext cx="669925" cy="296217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</a:p>
        </p:txBody>
      </p:sp>
      <p:sp>
        <p:nvSpPr>
          <p:cNvPr id="19" name="Shape 333"/>
          <p:cNvSpPr txBox="1"/>
          <p:nvPr/>
        </p:nvSpPr>
        <p:spPr>
          <a:xfrm>
            <a:off x="2946267" y="3989165"/>
            <a:ext cx="1479550" cy="1581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7EBB"/>
              </a:buClr>
              <a:buSzPct val="25000"/>
              <a:buFont typeface="Arial"/>
              <a:buNone/>
            </a:pPr>
            <a:r>
              <a:rPr lang="en-US" sz="1000" b="1" i="0" u="none" strike="noStrike" cap="none">
                <a:solidFill>
                  <a:srgbClr val="4A7EBB"/>
                </a:solidFill>
                <a:latin typeface="Arial"/>
                <a:ea typeface="Arial"/>
                <a:cs typeface="Arial"/>
                <a:sym typeface="Arial"/>
              </a:rPr>
              <a:t>analysis-initialised forecast</a:t>
            </a:r>
          </a:p>
        </p:txBody>
      </p:sp>
      <p:sp>
        <p:nvSpPr>
          <p:cNvPr id="20" name="Shape 334"/>
          <p:cNvSpPr/>
          <p:nvPr/>
        </p:nvSpPr>
        <p:spPr>
          <a:xfrm>
            <a:off x="930141" y="2870978"/>
            <a:ext cx="801686" cy="257446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 2</a:t>
            </a:r>
          </a:p>
        </p:txBody>
      </p:sp>
      <p:sp>
        <p:nvSpPr>
          <p:cNvPr id="21" name="Shape 335"/>
          <p:cNvSpPr/>
          <p:nvPr/>
        </p:nvSpPr>
        <p:spPr>
          <a:xfrm>
            <a:off x="919030" y="3306777"/>
            <a:ext cx="801686" cy="271403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 n</a:t>
            </a:r>
          </a:p>
        </p:txBody>
      </p:sp>
      <p:cxnSp>
        <p:nvCxnSpPr>
          <p:cNvPr id="22" name="Shape 337"/>
          <p:cNvCxnSpPr/>
          <p:nvPr/>
        </p:nvCxnSpPr>
        <p:spPr>
          <a:xfrm>
            <a:off x="2490655" y="2363840"/>
            <a:ext cx="0" cy="23108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miter/>
            <a:headEnd type="none" w="med" len="med"/>
            <a:tailEnd type="triangle" w="lg" len="lg"/>
          </a:ln>
        </p:spPr>
      </p:cxnSp>
      <p:pic>
        <p:nvPicPr>
          <p:cNvPr id="23" name="Shape 4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963" y="3778244"/>
            <a:ext cx="3549853" cy="267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089" y="1197290"/>
            <a:ext cx="3182939" cy="259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2215166" y="5357611"/>
            <a:ext cx="225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 Tomaso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41" y="290212"/>
            <a:ext cx="8229598" cy="745215"/>
          </a:xfrm>
        </p:spPr>
        <p:txBody>
          <a:bodyPr/>
          <a:lstStyle/>
          <a:p>
            <a:r>
              <a:rPr lang="en-US" dirty="0" err="1" smtClean="0"/>
              <a:t>Interannual</a:t>
            </a:r>
            <a:r>
              <a:rPr lang="en-US" dirty="0" smtClean="0"/>
              <a:t>, decadal and long-term trends</a:t>
            </a:r>
            <a:endParaRPr lang="en-US" dirty="0"/>
          </a:p>
        </p:txBody>
      </p:sp>
      <p:pic>
        <p:nvPicPr>
          <p:cNvPr id="4" name="Picture 3" descr="Screen Shot 2016-08-12 at 2.4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2151736"/>
            <a:ext cx="3490087" cy="2124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773" y="4275788"/>
            <a:ext cx="15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Yu et al., 2015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2462" y="5921688"/>
            <a:ext cx="239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Kelley et al., 2015 PNAS</a:t>
            </a:r>
            <a:endParaRPr lang="en-US"/>
          </a:p>
        </p:txBody>
      </p:sp>
      <p:pic>
        <p:nvPicPr>
          <p:cNvPr id="9" name="Picture 8" descr="Screen Shot 2016-08-12 at 2.53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78" y="1035427"/>
            <a:ext cx="5101164" cy="4519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932" y="5471521"/>
            <a:ext cx="4715561" cy="2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07285"/>
            <a:ext cx="8229598" cy="745215"/>
          </a:xfrm>
        </p:spPr>
        <p:txBody>
          <a:bodyPr/>
          <a:lstStyle/>
          <a:p>
            <a:r>
              <a:rPr lang="en-US" dirty="0" smtClean="0"/>
              <a:t>Dust variability in climate models</a:t>
            </a:r>
            <a:endParaRPr lang="en-US" dirty="0"/>
          </a:p>
        </p:txBody>
      </p:sp>
      <p:pic>
        <p:nvPicPr>
          <p:cNvPr id="8" name="Picture 7" descr="barbados_dust_obs_gcm.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863" y="1188684"/>
            <a:ext cx="4419600" cy="4419600"/>
          </a:xfrm>
          <a:prstGeom prst="rect">
            <a:avLst/>
          </a:prstGeom>
        </p:spPr>
      </p:pic>
      <p:pic>
        <p:nvPicPr>
          <p:cNvPr id="9" name="Picture 8" descr="australia_dust_obs_gcm.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463" y="1264884"/>
            <a:ext cx="4419600" cy="426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8073" y="6040192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Paul </a:t>
            </a:r>
            <a:r>
              <a:rPr lang="en-US" dirty="0" err="1" smtClean="0"/>
              <a:t>Ginoux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dust emission to dynamic vegetation model and land use change</a:t>
            </a:r>
            <a:endParaRPr lang="en-US" dirty="0"/>
          </a:p>
        </p:txBody>
      </p:sp>
      <p:pic>
        <p:nvPicPr>
          <p:cNvPr id="7" name="Picture 6" descr="compare_dust_annual_leb_nudge_c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0671" y="1317224"/>
            <a:ext cx="6412563" cy="45804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8358" y="6224239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Paul </a:t>
            </a:r>
            <a:r>
              <a:rPr lang="en-US" dirty="0" err="1" smtClean="0"/>
              <a:t>Ginoux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3835" r="4303" b="7375"/>
          <a:stretch>
            <a:fillRect/>
          </a:stretch>
        </p:blipFill>
        <p:spPr bwMode="auto">
          <a:xfrm>
            <a:off x="1152483" y="1411832"/>
            <a:ext cx="6922571" cy="4552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00563" y="2671763"/>
            <a:ext cx="100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62000" indent="-7620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z="1400" b="1" i="1">
                <a:solidFill>
                  <a:schemeClr val="tx2"/>
                </a:solidFill>
                <a:latin typeface="Arial" charset="0"/>
              </a:rPr>
              <a:t>Transport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437" y="362410"/>
            <a:ext cx="8229598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Dust modeling requires the representation of sources, transport and sinks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722916" y="1979810"/>
            <a:ext cx="4916348" cy="3149975"/>
          </a:xfrm>
        </p:spPr>
        <p:txBody>
          <a:bodyPr>
            <a:noAutofit/>
          </a:bodyPr>
          <a:lstStyle/>
          <a:p>
            <a:pPr algn="ctr"/>
            <a:r>
              <a:rPr lang="es-ES" sz="6200" dirty="0" err="1" smtClean="0"/>
              <a:t>Thank</a:t>
            </a:r>
            <a:r>
              <a:rPr lang="es-ES" sz="6200" dirty="0" smtClean="0"/>
              <a:t> </a:t>
            </a:r>
            <a:r>
              <a:rPr lang="es-ES" sz="6200" dirty="0" err="1" smtClean="0"/>
              <a:t>you</a:t>
            </a:r>
            <a:endParaRPr lang="es-ES" sz="62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2200" smtClean="0"/>
              <a:t>22/11/2017</a:t>
            </a:r>
            <a:endParaRPr lang="es-ES" sz="22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3722916" y="6087446"/>
            <a:ext cx="4916349" cy="487533"/>
          </a:xfrm>
        </p:spPr>
        <p:txBody>
          <a:bodyPr/>
          <a:lstStyle/>
          <a:p>
            <a:r>
              <a:rPr lang="es-ES" sz="2200" dirty="0" smtClean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722916" y="3889906"/>
            <a:ext cx="4916348" cy="822742"/>
          </a:xfrm>
        </p:spPr>
        <p:txBody>
          <a:bodyPr/>
          <a:lstStyle/>
          <a:p>
            <a:pPr algn="ctr"/>
            <a:r>
              <a:rPr lang="es-ES" sz="2800" dirty="0" err="1" smtClean="0">
                <a:solidFill>
                  <a:srgbClr val="004890"/>
                </a:solidFill>
                <a:ea typeface="+mj-ea"/>
                <a:cs typeface="+mj-cs"/>
              </a:rPr>
              <a:t>carlos.perez@bsc.es</a:t>
            </a:r>
            <a:endParaRPr lang="es-ES" sz="2800" dirty="0" smtClean="0">
              <a:solidFill>
                <a:srgbClr val="004890"/>
              </a:solidFill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7" y="1455057"/>
            <a:ext cx="2722154" cy="5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Dust cycle, effects, feedbacks, scales</a:t>
            </a:r>
            <a:endParaRPr lang="en-US" dirty="0"/>
          </a:p>
        </p:txBody>
      </p: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2043340" y="2805247"/>
            <a:ext cx="2816225" cy="1190625"/>
            <a:chOff x="1246" y="1546"/>
            <a:chExt cx="1774" cy="750"/>
          </a:xfrm>
        </p:grpSpPr>
        <p:sp>
          <p:nvSpPr>
            <p:cNvPr id="45" name="Text Box 6"/>
            <p:cNvSpPr txBox="1">
              <a:spLocks noChangeArrowheads="1"/>
            </p:cNvSpPr>
            <p:nvPr/>
          </p:nvSpPr>
          <p:spPr bwMode="auto">
            <a:xfrm>
              <a:off x="1246" y="1546"/>
              <a:ext cx="130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atmospheric dynamics &amp; phyisics</a:t>
              </a:r>
            </a:p>
          </p:txBody>
        </p:sp>
        <p:cxnSp>
          <p:nvCxnSpPr>
            <p:cNvPr id="46" name="AutoShape 11"/>
            <p:cNvCxnSpPr>
              <a:cxnSpLocks noChangeShapeType="1"/>
            </p:cNvCxnSpPr>
            <p:nvPr/>
          </p:nvCxnSpPr>
          <p:spPr bwMode="auto">
            <a:xfrm rot="16200000" flipV="1">
              <a:off x="2645" y="1530"/>
              <a:ext cx="282" cy="468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>
              <a:off x="2245" y="1752"/>
              <a:ext cx="0" cy="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8" name="Group 43"/>
          <p:cNvGrpSpPr>
            <a:grpSpLocks/>
          </p:cNvGrpSpPr>
          <p:nvPr/>
        </p:nvGrpSpPr>
        <p:grpSpPr bwMode="auto">
          <a:xfrm>
            <a:off x="874940" y="2916372"/>
            <a:ext cx="1166813" cy="1187450"/>
            <a:chOff x="510" y="1616"/>
            <a:chExt cx="735" cy="748"/>
          </a:xfrm>
        </p:grpSpPr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510" y="1864"/>
              <a:ext cx="6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surface wind &amp;</a:t>
              </a:r>
            </a:p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turbulence</a:t>
              </a:r>
            </a:p>
          </p:txBody>
        </p:sp>
        <p:cxnSp>
          <p:nvCxnSpPr>
            <p:cNvPr id="50" name="AutoShape 20"/>
            <p:cNvCxnSpPr>
              <a:cxnSpLocks noChangeShapeType="1"/>
            </p:cNvCxnSpPr>
            <p:nvPr/>
          </p:nvCxnSpPr>
          <p:spPr bwMode="auto">
            <a:xfrm rot="10800000" flipV="1">
              <a:off x="834" y="1616"/>
              <a:ext cx="411" cy="248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897" y="2053"/>
              <a:ext cx="248" cy="373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2" name="Group 46"/>
          <p:cNvGrpSpPr>
            <a:grpSpLocks/>
          </p:cNvGrpSpPr>
          <p:nvPr/>
        </p:nvGrpSpPr>
        <p:grpSpPr bwMode="auto">
          <a:xfrm>
            <a:off x="211365" y="2297247"/>
            <a:ext cx="2255838" cy="2549525"/>
            <a:chOff x="92" y="1226"/>
            <a:chExt cx="1421" cy="1606"/>
          </a:xfrm>
        </p:grpSpPr>
        <p:sp>
          <p:nvSpPr>
            <p:cNvPr id="53" name="Text Box 15"/>
            <p:cNvSpPr txBox="1">
              <a:spLocks noChangeArrowheads="1"/>
            </p:cNvSpPr>
            <p:nvPr/>
          </p:nvSpPr>
          <p:spPr bwMode="auto">
            <a:xfrm>
              <a:off x="92" y="2386"/>
              <a:ext cx="591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Sources,</a:t>
              </a:r>
            </a:p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Vegetation,</a:t>
              </a:r>
            </a:p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Soil humidity,</a:t>
              </a:r>
            </a:p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cohesion</a:t>
              </a:r>
            </a:p>
          </p:txBody>
        </p:sp>
        <p:sp>
          <p:nvSpPr>
            <p:cNvPr id="54" name="Line 16"/>
            <p:cNvSpPr>
              <a:spLocks noChangeShapeType="1"/>
            </p:cNvSpPr>
            <p:nvPr/>
          </p:nvSpPr>
          <p:spPr bwMode="auto">
            <a:xfrm flipH="1">
              <a:off x="1360" y="1343"/>
              <a:ext cx="0" cy="227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55" name="AutoShape 17"/>
            <p:cNvCxnSpPr>
              <a:cxnSpLocks noChangeShapeType="1"/>
            </p:cNvCxnSpPr>
            <p:nvPr/>
          </p:nvCxnSpPr>
          <p:spPr bwMode="auto">
            <a:xfrm rot="10800000" flipV="1">
              <a:off x="388" y="1226"/>
              <a:ext cx="743" cy="1160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26"/>
            <p:cNvCxnSpPr>
              <a:cxnSpLocks noChangeShapeType="1"/>
            </p:cNvCxnSpPr>
            <p:nvPr/>
          </p:nvCxnSpPr>
          <p:spPr bwMode="auto">
            <a:xfrm flipV="1">
              <a:off x="683" y="2441"/>
              <a:ext cx="830" cy="168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7" name="Group 39"/>
          <p:cNvGrpSpPr>
            <a:grpSpLocks/>
          </p:cNvGrpSpPr>
          <p:nvPr/>
        </p:nvGrpSpPr>
        <p:grpSpPr bwMode="auto">
          <a:xfrm>
            <a:off x="1983015" y="3979999"/>
            <a:ext cx="6326188" cy="400051"/>
            <a:chOff x="1208" y="2286"/>
            <a:chExt cx="3985" cy="252"/>
          </a:xfrm>
        </p:grpSpPr>
        <p:sp>
          <p:nvSpPr>
            <p:cNvPr id="58" name="Text Box 5"/>
            <p:cNvSpPr txBox="1">
              <a:spLocks noChangeArrowheads="1"/>
            </p:cNvSpPr>
            <p:nvPr/>
          </p:nvSpPr>
          <p:spPr bwMode="auto">
            <a:xfrm>
              <a:off x="1208" y="2286"/>
              <a:ext cx="610" cy="15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0066"/>
                  </a:solidFill>
                </a:rPr>
                <a:t>dust emission</a:t>
              </a: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2160" y="2286"/>
              <a:ext cx="740" cy="25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 dirty="0" err="1">
                  <a:solidFill>
                    <a:srgbClr val="000066"/>
                  </a:solidFill>
                </a:rPr>
                <a:t>dust</a:t>
              </a:r>
              <a:r>
                <a:rPr lang="es-ES" altLang="x-none" sz="1000" dirty="0">
                  <a:solidFill>
                    <a:srgbClr val="000066"/>
                  </a:solidFill>
                </a:rPr>
                <a:t> </a:t>
              </a:r>
              <a:r>
                <a:rPr lang="es-ES" altLang="x-none" sz="1000" dirty="0" err="1" smtClean="0">
                  <a:solidFill>
                    <a:srgbClr val="000066"/>
                  </a:solidFill>
                </a:rPr>
                <a:t>transport</a:t>
              </a:r>
              <a:r>
                <a:rPr lang="es-ES" altLang="x-none" sz="1000" dirty="0">
                  <a:solidFill>
                    <a:srgbClr val="000066"/>
                  </a:solidFill>
                </a:rPr>
                <a:t> </a:t>
              </a:r>
              <a:r>
                <a:rPr lang="es-ES" altLang="x-none" sz="1000" dirty="0" smtClean="0">
                  <a:solidFill>
                    <a:srgbClr val="000066"/>
                  </a:solidFill>
                </a:rPr>
                <a:t>and </a:t>
              </a:r>
              <a:r>
                <a:rPr lang="es-ES" altLang="x-none" sz="1000" dirty="0" err="1" smtClean="0">
                  <a:solidFill>
                    <a:srgbClr val="000066"/>
                  </a:solidFill>
                </a:rPr>
                <a:t>aging</a:t>
              </a:r>
              <a:endParaRPr lang="es-ES" altLang="x-none" sz="1000" dirty="0" smtClean="0">
                <a:solidFill>
                  <a:srgbClr val="000066"/>
                </a:solidFill>
              </a:endParaRPr>
            </a:p>
          </p:txBody>
        </p:sp>
        <p:cxnSp>
          <p:nvCxnSpPr>
            <p:cNvPr id="60" name="AutoShape 8"/>
            <p:cNvCxnSpPr>
              <a:cxnSpLocks noChangeShapeType="1"/>
            </p:cNvCxnSpPr>
            <p:nvPr/>
          </p:nvCxnSpPr>
          <p:spPr bwMode="auto">
            <a:xfrm>
              <a:off x="1819" y="2364"/>
              <a:ext cx="341" cy="1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Text Box 30"/>
            <p:cNvSpPr txBox="1">
              <a:spLocks noChangeArrowheads="1"/>
            </p:cNvSpPr>
            <p:nvPr/>
          </p:nvSpPr>
          <p:spPr bwMode="auto">
            <a:xfrm>
              <a:off x="4533" y="2286"/>
              <a:ext cx="660" cy="15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0066"/>
                  </a:solidFill>
                </a:rPr>
                <a:t>dust deposition</a:t>
              </a:r>
            </a:p>
          </p:txBody>
        </p:sp>
        <p:sp>
          <p:nvSpPr>
            <p:cNvPr id="62" name="Line 31"/>
            <p:cNvSpPr>
              <a:spLocks noChangeShapeType="1"/>
            </p:cNvSpPr>
            <p:nvPr/>
          </p:nvSpPr>
          <p:spPr bwMode="auto">
            <a:xfrm>
              <a:off x="2904" y="2387"/>
              <a:ext cx="158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63" name="Group 41"/>
          <p:cNvGrpSpPr>
            <a:grpSpLocks/>
          </p:cNvGrpSpPr>
          <p:nvPr/>
        </p:nvGrpSpPr>
        <p:grpSpPr bwMode="auto">
          <a:xfrm>
            <a:off x="6401028" y="2232160"/>
            <a:ext cx="2665412" cy="1736725"/>
            <a:chOff x="3991" y="1185"/>
            <a:chExt cx="1679" cy="1094"/>
          </a:xfrm>
        </p:grpSpPr>
        <p:sp>
          <p:nvSpPr>
            <p:cNvPr id="64" name="Text Box 25"/>
            <p:cNvSpPr txBox="1">
              <a:spLocks noChangeArrowheads="1"/>
            </p:cNvSpPr>
            <p:nvPr/>
          </p:nvSpPr>
          <p:spPr bwMode="auto">
            <a:xfrm>
              <a:off x="3991" y="1253"/>
              <a:ext cx="88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Ocean fertilization</a:t>
              </a:r>
            </a:p>
          </p:txBody>
        </p:sp>
        <p:sp>
          <p:nvSpPr>
            <p:cNvPr id="65" name="Text Box 29"/>
            <p:cNvSpPr txBox="1">
              <a:spLocks noChangeArrowheads="1"/>
            </p:cNvSpPr>
            <p:nvPr/>
          </p:nvSpPr>
          <p:spPr bwMode="auto">
            <a:xfrm>
              <a:off x="4967" y="1185"/>
              <a:ext cx="70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Snow/ice albedo modification</a:t>
              </a:r>
            </a:p>
          </p:txBody>
        </p:sp>
        <p:cxnSp>
          <p:nvCxnSpPr>
            <p:cNvPr id="66" name="AutoShape 32"/>
            <p:cNvCxnSpPr>
              <a:cxnSpLocks noChangeShapeType="1"/>
            </p:cNvCxnSpPr>
            <p:nvPr/>
          </p:nvCxnSpPr>
          <p:spPr bwMode="auto">
            <a:xfrm rot="16200000" flipV="1">
              <a:off x="4213" y="1629"/>
              <a:ext cx="871" cy="429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33"/>
            <p:cNvCxnSpPr>
              <a:cxnSpLocks noChangeShapeType="1"/>
            </p:cNvCxnSpPr>
            <p:nvPr/>
          </p:nvCxnSpPr>
          <p:spPr bwMode="auto">
            <a:xfrm rot="5400000" flipH="1" flipV="1">
              <a:off x="4670" y="1630"/>
              <a:ext cx="842" cy="455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8" name="Group 40"/>
          <p:cNvGrpSpPr>
            <a:grpSpLocks/>
          </p:cNvGrpSpPr>
          <p:nvPr/>
        </p:nvGrpSpPr>
        <p:grpSpPr bwMode="auto">
          <a:xfrm>
            <a:off x="4469040" y="3275147"/>
            <a:ext cx="2071688" cy="854075"/>
            <a:chOff x="2774" y="1842"/>
            <a:chExt cx="1305" cy="538"/>
          </a:xfrm>
        </p:grpSpPr>
        <p:sp>
          <p:nvSpPr>
            <p:cNvPr id="69" name="Text Box 9"/>
            <p:cNvSpPr txBox="1">
              <a:spLocks noChangeArrowheads="1"/>
            </p:cNvSpPr>
            <p:nvPr/>
          </p:nvSpPr>
          <p:spPr bwMode="auto">
            <a:xfrm>
              <a:off x="2774" y="1905"/>
              <a:ext cx="4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100">
                  <a:solidFill>
                    <a:srgbClr val="0033CC"/>
                  </a:solidFill>
                </a:rPr>
                <a:t>Radiation</a:t>
              </a:r>
            </a:p>
          </p:txBody>
        </p:sp>
        <p:cxnSp>
          <p:nvCxnSpPr>
            <p:cNvPr id="70" name="AutoShape 10"/>
            <p:cNvCxnSpPr>
              <a:cxnSpLocks noChangeShapeType="1"/>
            </p:cNvCxnSpPr>
            <p:nvPr/>
          </p:nvCxnSpPr>
          <p:spPr bwMode="auto">
            <a:xfrm flipV="1">
              <a:off x="2900" y="2070"/>
              <a:ext cx="120" cy="286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Text Box 24"/>
            <p:cNvSpPr txBox="1">
              <a:spLocks noChangeArrowheads="1"/>
            </p:cNvSpPr>
            <p:nvPr/>
          </p:nvSpPr>
          <p:spPr bwMode="auto">
            <a:xfrm>
              <a:off x="3496" y="1842"/>
              <a:ext cx="5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Cloud </a:t>
              </a:r>
            </a:p>
            <a:p>
              <a:pPr algn="ctr" eaLnBrk="1" hangingPunct="1"/>
              <a:r>
                <a:rPr lang="es-ES" altLang="x-none" sz="1000">
                  <a:solidFill>
                    <a:srgbClr val="0033CC"/>
                  </a:solidFill>
                </a:rPr>
                <a:t>microphysics</a:t>
              </a:r>
            </a:p>
          </p:txBody>
        </p:sp>
        <p:cxnSp>
          <p:nvCxnSpPr>
            <p:cNvPr id="72" name="AutoShape 36"/>
            <p:cNvCxnSpPr>
              <a:cxnSpLocks noChangeShapeType="1"/>
            </p:cNvCxnSpPr>
            <p:nvPr/>
          </p:nvCxnSpPr>
          <p:spPr bwMode="auto">
            <a:xfrm rot="5400000" flipH="1" flipV="1">
              <a:off x="3191" y="1783"/>
              <a:ext cx="286" cy="908"/>
            </a:xfrm>
            <a:prstGeom prst="bentConnector5">
              <a:avLst>
                <a:gd name="adj1" fmla="val -2505"/>
                <a:gd name="adj2" fmla="val 100431"/>
                <a:gd name="adj3" fmla="val 50000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3" name="Group 45"/>
          <p:cNvGrpSpPr>
            <a:grpSpLocks/>
          </p:cNvGrpSpPr>
          <p:nvPr/>
        </p:nvGrpSpPr>
        <p:grpSpPr bwMode="auto">
          <a:xfrm>
            <a:off x="1860778" y="2167072"/>
            <a:ext cx="6646862" cy="1196975"/>
            <a:chOff x="1131" y="1144"/>
            <a:chExt cx="4187" cy="754"/>
          </a:xfrm>
        </p:grpSpPr>
        <p:sp>
          <p:nvSpPr>
            <p:cNvPr id="74" name="Text Box 13"/>
            <p:cNvSpPr txBox="1">
              <a:spLocks noChangeArrowheads="1"/>
            </p:cNvSpPr>
            <p:nvPr/>
          </p:nvSpPr>
          <p:spPr bwMode="auto">
            <a:xfrm>
              <a:off x="1131" y="1144"/>
              <a:ext cx="39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s-ES" altLang="x-none" sz="1100">
                  <a:solidFill>
                    <a:srgbClr val="0033CC"/>
                  </a:solidFill>
                </a:rPr>
                <a:t>climate</a:t>
              </a:r>
            </a:p>
          </p:txBody>
        </p:sp>
        <p:cxnSp>
          <p:nvCxnSpPr>
            <p:cNvPr id="75" name="AutoShape 14"/>
            <p:cNvCxnSpPr>
              <a:cxnSpLocks noChangeShapeType="1"/>
            </p:cNvCxnSpPr>
            <p:nvPr/>
          </p:nvCxnSpPr>
          <p:spPr bwMode="auto">
            <a:xfrm rot="16200000" flipV="1">
              <a:off x="1939" y="817"/>
              <a:ext cx="671" cy="1491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AutoShape 34"/>
            <p:cNvCxnSpPr>
              <a:cxnSpLocks noChangeShapeType="1"/>
            </p:cNvCxnSpPr>
            <p:nvPr/>
          </p:nvCxnSpPr>
          <p:spPr bwMode="auto">
            <a:xfrm rot="16200000" flipV="1">
              <a:off x="2831" y="-357"/>
              <a:ext cx="102" cy="3103"/>
            </a:xfrm>
            <a:prstGeom prst="bentConnector3">
              <a:avLst>
                <a:gd name="adj1" fmla="val 241463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35"/>
            <p:cNvCxnSpPr>
              <a:cxnSpLocks noChangeShapeType="1"/>
            </p:cNvCxnSpPr>
            <p:nvPr/>
          </p:nvCxnSpPr>
          <p:spPr bwMode="auto">
            <a:xfrm rot="16200000" flipV="1">
              <a:off x="3307" y="-833"/>
              <a:ext cx="34" cy="3988"/>
            </a:xfrm>
            <a:prstGeom prst="bentConnector3">
              <a:avLst>
                <a:gd name="adj1" fmla="val 526125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37"/>
            <p:cNvCxnSpPr>
              <a:cxnSpLocks noChangeShapeType="1"/>
            </p:cNvCxnSpPr>
            <p:nvPr/>
          </p:nvCxnSpPr>
          <p:spPr bwMode="auto">
            <a:xfrm rot="16200000" flipV="1">
              <a:off x="2213" y="261"/>
              <a:ext cx="691" cy="2458"/>
            </a:xfrm>
            <a:prstGeom prst="bentConnector3">
              <a:avLst>
                <a:gd name="adj1" fmla="val 120847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9" name="Group 53"/>
          <p:cNvGrpSpPr>
            <a:grpSpLocks/>
          </p:cNvGrpSpPr>
          <p:nvPr/>
        </p:nvGrpSpPr>
        <p:grpSpPr bwMode="auto">
          <a:xfrm>
            <a:off x="297090" y="1136785"/>
            <a:ext cx="3395663" cy="4805362"/>
            <a:chOff x="146" y="495"/>
            <a:chExt cx="2139" cy="3027"/>
          </a:xfrm>
        </p:grpSpPr>
        <p:sp>
          <p:nvSpPr>
            <p:cNvPr id="80" name="Line 49"/>
            <p:cNvSpPr>
              <a:spLocks noChangeShapeType="1"/>
            </p:cNvSpPr>
            <p:nvPr/>
          </p:nvSpPr>
          <p:spPr bwMode="auto">
            <a:xfrm>
              <a:off x="1247" y="618"/>
              <a:ext cx="0" cy="5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 Box 50"/>
            <p:cNvSpPr txBox="1">
              <a:spLocks noChangeArrowheads="1"/>
            </p:cNvSpPr>
            <p:nvPr/>
          </p:nvSpPr>
          <p:spPr bwMode="auto">
            <a:xfrm>
              <a:off x="1247" y="495"/>
              <a:ext cx="103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s-ES" altLang="x-none" sz="1100">
                  <a:solidFill>
                    <a:srgbClr val="FF0000"/>
                  </a:solidFill>
                </a:rPr>
                <a:t>Anthropogenic forcing?</a:t>
              </a:r>
            </a:p>
          </p:txBody>
        </p:sp>
        <p:sp>
          <p:nvSpPr>
            <p:cNvPr id="82" name="Line 51"/>
            <p:cNvSpPr>
              <a:spLocks noChangeShapeType="1"/>
            </p:cNvSpPr>
            <p:nvPr/>
          </p:nvSpPr>
          <p:spPr bwMode="auto">
            <a:xfrm flipV="1">
              <a:off x="385" y="3022"/>
              <a:ext cx="0" cy="36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52"/>
            <p:cNvSpPr txBox="1">
              <a:spLocks noChangeArrowheads="1"/>
            </p:cNvSpPr>
            <p:nvPr/>
          </p:nvSpPr>
          <p:spPr bwMode="auto">
            <a:xfrm>
              <a:off x="146" y="3367"/>
              <a:ext cx="143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s-ES" altLang="x-none" sz="1000">
                  <a:solidFill>
                    <a:srgbClr val="FF0000"/>
                  </a:solidFill>
                </a:rPr>
                <a:t>Human disturbances: e.g. agriculture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8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92" y="1965783"/>
            <a:ext cx="4082408" cy="28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9037" y="225077"/>
            <a:ext cx="8229598" cy="745215"/>
          </a:xfrm>
        </p:spPr>
        <p:txBody>
          <a:bodyPr/>
          <a:lstStyle/>
          <a:p>
            <a:r>
              <a:rPr lang="en-US"/>
              <a:t>D</a:t>
            </a:r>
            <a:r>
              <a:rPr lang="en-US" smtClean="0"/>
              <a:t>ust emission and friction velocity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6104" y="21117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000" b="1" dirty="0" err="1">
                <a:latin typeface="Calibri" charset="0"/>
                <a:ea typeface="ＭＳ Ｐゴシック" charset="0"/>
                <a:cs typeface="ＭＳ Ｐゴシック" charset="0"/>
              </a:rPr>
              <a:t>Dust</a:t>
            </a:r>
            <a:r>
              <a:rPr lang="es-ES_tradnl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b="1" dirty="0" err="1">
                <a:latin typeface="Calibri" charset="0"/>
                <a:ea typeface="ＭＳ Ｐゴシック" charset="0"/>
                <a:cs typeface="ＭＳ Ｐゴシック" charset="0"/>
              </a:rPr>
              <a:t>storm</a:t>
            </a:r>
            <a:r>
              <a:rPr lang="es-ES_tradnl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b="1" dirty="0" err="1">
                <a:latin typeface="Calibri" charset="0"/>
                <a:ea typeface="ＭＳ Ｐゴシック" charset="0"/>
                <a:cs typeface="ＭＳ Ｐゴシック" charset="0"/>
              </a:rPr>
              <a:t>generation</a:t>
            </a:r>
            <a:r>
              <a:rPr lang="es-ES_tradnl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b="1" dirty="0" err="1">
                <a:latin typeface="Calibri" charset="0"/>
                <a:ea typeface="ＭＳ Ｐゴシック" charset="0"/>
                <a:cs typeface="ＭＳ Ｐゴシック" charset="0"/>
              </a:rPr>
              <a:t>requires</a:t>
            </a:r>
            <a:r>
              <a:rPr lang="es-ES_tradnl" sz="2000" b="1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/>
            <a:r>
              <a:rPr lang="es-ES_tradnl" sz="2000" dirty="0" err="1">
                <a:latin typeface="Calibri" charset="0"/>
                <a:ea typeface="ＭＳ Ｐゴシック" charset="0"/>
              </a:rPr>
              <a:t>high</a:t>
            </a:r>
            <a:r>
              <a:rPr lang="es-ES_tradnl" sz="2000" dirty="0">
                <a:latin typeface="Calibri" charset="0"/>
                <a:ea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</a:rPr>
              <a:t>wind</a:t>
            </a:r>
            <a:endParaRPr lang="es-ES_tradnl" sz="2000" dirty="0">
              <a:latin typeface="Calibri" charset="0"/>
              <a:ea typeface="ＭＳ Ｐゴシック" charset="0"/>
            </a:endParaRPr>
          </a:p>
          <a:p>
            <a:pPr lvl="1"/>
            <a:r>
              <a:rPr lang="es-ES_tradnl" sz="2000" dirty="0" err="1">
                <a:latin typeface="Calibri" charset="0"/>
                <a:ea typeface="ＭＳ Ｐゴシック" charset="0"/>
              </a:rPr>
              <a:t>Wind</a:t>
            </a:r>
            <a:r>
              <a:rPr lang="es-ES_tradnl" sz="2000" dirty="0">
                <a:latin typeface="Calibri" charset="0"/>
                <a:ea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</a:rPr>
              <a:t>shear</a:t>
            </a:r>
            <a:r>
              <a:rPr lang="es-ES_tradnl" sz="2000" dirty="0">
                <a:latin typeface="Calibri" charset="0"/>
                <a:ea typeface="ＭＳ Ｐゴシック" charset="0"/>
              </a:rPr>
              <a:t> and </a:t>
            </a:r>
            <a:r>
              <a:rPr lang="es-ES_tradnl" sz="2000" dirty="0" err="1">
                <a:latin typeface="Calibri" charset="0"/>
                <a:ea typeface="ＭＳ Ｐゴシック" charset="0"/>
              </a:rPr>
              <a:t>turbulence</a:t>
            </a:r>
            <a:endParaRPr lang="es-ES_tradnl" sz="2000" dirty="0">
              <a:latin typeface="Calibri" charset="0"/>
              <a:ea typeface="ＭＳ Ｐゴシック" charset="0"/>
            </a:endParaRPr>
          </a:p>
          <a:p>
            <a:pPr lvl="1"/>
            <a:r>
              <a:rPr lang="es-ES_tradnl" sz="2000" dirty="0" err="1">
                <a:latin typeface="Calibri" charset="0"/>
                <a:ea typeface="ＭＳ Ｐゴシック" charset="0"/>
              </a:rPr>
              <a:t>Unstable</a:t>
            </a:r>
            <a:r>
              <a:rPr lang="es-ES_tradnl" sz="2000" dirty="0">
                <a:latin typeface="Calibri" charset="0"/>
                <a:ea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</a:rPr>
              <a:t>boundary</a:t>
            </a:r>
            <a:r>
              <a:rPr lang="es-ES_tradnl" sz="2000" dirty="0">
                <a:latin typeface="Calibri" charset="0"/>
                <a:ea typeface="ＭＳ Ｐゴシック" charset="0"/>
              </a:rPr>
              <a:t> </a:t>
            </a:r>
            <a:r>
              <a:rPr lang="es-ES_tradnl" sz="2000" dirty="0" err="1" smtClean="0">
                <a:latin typeface="Calibri" charset="0"/>
                <a:ea typeface="ＭＳ Ｐゴシック" charset="0"/>
              </a:rPr>
              <a:t>layer</a:t>
            </a:r>
            <a:endParaRPr lang="es-ES_tradnl" sz="2000" dirty="0">
              <a:latin typeface="Calibri" charset="0"/>
              <a:ea typeface="ＭＳ Ｐゴシック" charset="0"/>
            </a:endParaRPr>
          </a:p>
          <a:p>
            <a:pPr lvl="1"/>
            <a:endParaRPr lang="es-ES_tradnl" sz="2000" dirty="0" smtClean="0">
              <a:latin typeface="Calibri" charset="0"/>
              <a:ea typeface="ＭＳ Ｐゴシック" charset="0"/>
            </a:endParaRPr>
          </a:p>
          <a:p>
            <a:pPr lvl="1"/>
            <a:endParaRPr lang="es-ES_tradnl" sz="2000" dirty="0">
              <a:latin typeface="Calibri" charset="0"/>
              <a:ea typeface="ＭＳ Ｐゴシック" charset="0"/>
            </a:endParaRPr>
          </a:p>
          <a:p>
            <a:pPr lvl="1"/>
            <a:endParaRPr lang="es-ES_tradnl" sz="2000" dirty="0" smtClean="0">
              <a:latin typeface="Calibri" charset="0"/>
              <a:ea typeface="ＭＳ Ｐゴシック" charset="0"/>
            </a:endParaRPr>
          </a:p>
          <a:p>
            <a:pPr lvl="1"/>
            <a:endParaRPr lang="es-ES_tradnl" sz="2000" dirty="0">
              <a:latin typeface="Calibri" charset="0"/>
              <a:ea typeface="ＭＳ Ｐゴシック" charset="0"/>
            </a:endParaRPr>
          </a:p>
          <a:p>
            <a:r>
              <a:rPr lang="es-ES_tradnl" sz="2000" b="1" dirty="0" err="1">
                <a:latin typeface="Calibri" charset="0"/>
                <a:ea typeface="ＭＳ Ｐゴシック" charset="0"/>
                <a:cs typeface="ＭＳ Ｐゴシック" charset="0"/>
              </a:rPr>
              <a:t>Friction</a:t>
            </a:r>
            <a:r>
              <a:rPr lang="es-ES_tradnl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b="1" dirty="0" err="1">
                <a:latin typeface="Calibri" charset="0"/>
                <a:ea typeface="ＭＳ Ｐゴシック" charset="0"/>
                <a:cs typeface="ＭＳ Ｐゴシック" charset="0"/>
              </a:rPr>
              <a:t>velocity</a:t>
            </a:r>
            <a:r>
              <a:rPr lang="es-ES_tradnl" sz="20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es-ES_tradnl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  <a:cs typeface="ＭＳ Ｐゴシック" charset="0"/>
              </a:rPr>
              <a:t>the</a:t>
            </a:r>
            <a:r>
              <a:rPr lang="es-ES_tradnl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key</a:t>
            </a:r>
            <a:r>
              <a:rPr lang="es-ES_tradnl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parameter</a:t>
            </a:r>
            <a:r>
              <a:rPr lang="es-ES_tradnl" sz="2000" dirty="0" smtClean="0">
                <a:latin typeface="Calibri" charset="0"/>
                <a:ea typeface="ＭＳ Ｐゴシック" charset="0"/>
                <a:cs typeface="ＭＳ Ｐゴシック" charset="0"/>
              </a:rPr>
              <a:t> as </a:t>
            </a:r>
            <a:r>
              <a:rPr lang="es-ES_tradnl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it</a:t>
            </a:r>
            <a:r>
              <a:rPr lang="es-ES_tradnl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expresses</a:t>
            </a:r>
            <a:r>
              <a:rPr lang="es-ES_tradnl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  <a:cs typeface="ＭＳ Ｐゴシック" charset="0"/>
              </a:rPr>
              <a:t>wind</a:t>
            </a:r>
            <a:r>
              <a:rPr lang="es-ES_tradnl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>
                <a:latin typeface="Calibri" charset="0"/>
                <a:ea typeface="ＭＳ Ｐゴシック" charset="0"/>
                <a:cs typeface="ＭＳ Ｐゴシック" charset="0"/>
              </a:rPr>
              <a:t>speed</a:t>
            </a:r>
            <a:r>
              <a:rPr lang="es-ES_tradnl" sz="2000" dirty="0">
                <a:latin typeface="Calibri" charset="0"/>
                <a:ea typeface="ＭＳ Ｐゴシック" charset="0"/>
                <a:cs typeface="ＭＳ Ｐゴシック" charset="0"/>
              </a:rPr>
              <a:t>,  </a:t>
            </a:r>
            <a:r>
              <a:rPr lang="es-ES_tradnl" sz="2000" dirty="0" err="1">
                <a:latin typeface="Calibri" charset="0"/>
                <a:ea typeface="ＭＳ Ｐゴシック" charset="0"/>
                <a:cs typeface="ＭＳ Ｐゴシック" charset="0"/>
              </a:rPr>
              <a:t>turbulence</a:t>
            </a:r>
            <a:r>
              <a:rPr lang="es-ES_tradnl" sz="20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2000" dirty="0" err="1">
                <a:latin typeface="Calibri" charset="0"/>
                <a:ea typeface="ＭＳ Ｐゴシック" charset="0"/>
                <a:cs typeface="ＭＳ Ｐゴシック" charset="0"/>
              </a:rPr>
              <a:t>stability</a:t>
            </a:r>
            <a:endParaRPr lang="es-ES_tradnl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uadroTexto 4"/>
          <p:cNvSpPr txBox="1">
            <a:spLocks noChangeArrowheads="1"/>
          </p:cNvSpPr>
          <p:nvPr/>
        </p:nvSpPr>
        <p:spPr bwMode="auto">
          <a:xfrm>
            <a:off x="5595710" y="4904343"/>
            <a:ext cx="308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1800" dirty="0" err="1"/>
              <a:t>Threshold</a:t>
            </a:r>
            <a:r>
              <a:rPr lang="es-ES_tradnl" sz="1800" dirty="0"/>
              <a:t> </a:t>
            </a:r>
            <a:r>
              <a:rPr lang="es-ES_tradnl" sz="1800" dirty="0" err="1"/>
              <a:t>friction</a:t>
            </a:r>
            <a:r>
              <a:rPr lang="es-ES_tradnl" sz="1800" dirty="0"/>
              <a:t> </a:t>
            </a:r>
            <a:r>
              <a:rPr lang="es-ES_tradnl" sz="1800" dirty="0" err="1"/>
              <a:t>velocity</a:t>
            </a:r>
            <a:r>
              <a:rPr lang="es-ES_tradnl" sz="1800" dirty="0"/>
              <a:t> vs</a:t>
            </a:r>
          </a:p>
          <a:p>
            <a:pPr algn="ctr" eaLnBrk="1" hangingPunct="1"/>
            <a:r>
              <a:rPr lang="es-ES_tradnl" sz="1800" dirty="0" err="1"/>
              <a:t>particle</a:t>
            </a:r>
            <a:r>
              <a:rPr lang="es-ES_tradnl" sz="1800" dirty="0"/>
              <a:t> </a:t>
            </a:r>
            <a:r>
              <a:rPr lang="es-ES_tradnl" sz="1800" dirty="0" err="1"/>
              <a:t>radius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4008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ust emission mechanisms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85" y="1089968"/>
            <a:ext cx="4895696" cy="4916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1714" y="2395471"/>
            <a:ext cx="1907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Emitted dust mass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 smtClean="0"/>
              <a:t>&amp;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 smtClean="0"/>
              <a:t>Size distribution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1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/>
          <p:cNvSpPr>
            <a:spLocks noChangeAspect="1" noChangeArrowheads="1"/>
          </p:cNvSpPr>
          <p:nvPr/>
        </p:nvSpPr>
        <p:spPr bwMode="auto">
          <a:xfrm>
            <a:off x="3676651" y="5807075"/>
            <a:ext cx="2079624" cy="33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r>
              <a:rPr lang="en-US" sz="1600">
                <a:solidFill>
                  <a:srgbClr val="000000"/>
                </a:solidFill>
                <a:latin typeface="Calibri" charset="0"/>
                <a:cs typeface="Arial" charset="0"/>
                <a:sym typeface="Wingdings" charset="0"/>
              </a:rPr>
              <a:t>STASGO-FAO database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1" y="318411"/>
            <a:ext cx="8229598" cy="745215"/>
          </a:xfrm>
        </p:spPr>
        <p:txBody>
          <a:bodyPr/>
          <a:lstStyle/>
          <a:p>
            <a:r>
              <a:rPr lang="en-US" dirty="0" smtClean="0"/>
              <a:t>Soil size distribution</a:t>
            </a:r>
            <a:br>
              <a:rPr lang="en-US" dirty="0" smtClean="0"/>
            </a:br>
            <a:r>
              <a:rPr lang="en-US" dirty="0" smtClean="0"/>
              <a:t>derived from </a:t>
            </a:r>
            <a:r>
              <a:rPr lang="en-US" smtClean="0"/>
              <a:t>soil texture</a:t>
            </a:r>
            <a:endParaRPr lang="en-US" dirty="0"/>
          </a:p>
        </p:txBody>
      </p:sp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t="24352" r="4456" b="22531"/>
          <a:stretch>
            <a:fillRect/>
          </a:stretch>
        </p:blipFill>
        <p:spPr bwMode="auto">
          <a:xfrm>
            <a:off x="4643438" y="3717925"/>
            <a:ext cx="3889375" cy="20161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t="23518" r="4190" b="23283"/>
          <a:stretch>
            <a:fillRect/>
          </a:stretch>
        </p:blipFill>
        <p:spPr bwMode="auto">
          <a:xfrm>
            <a:off x="684213" y="3717925"/>
            <a:ext cx="3887787" cy="20161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t="24352" r="4445" b="21698"/>
          <a:stretch>
            <a:fillRect/>
          </a:stretch>
        </p:blipFill>
        <p:spPr>
          <a:xfrm>
            <a:off x="4645025" y="1630363"/>
            <a:ext cx="3887788" cy="2014537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t="24352" r="4190" b="21722"/>
          <a:stretch>
            <a:fillRect/>
          </a:stretch>
        </p:blipFill>
        <p:spPr>
          <a:xfrm>
            <a:off x="684213" y="1630363"/>
            <a:ext cx="3887787" cy="2014537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486525" y="3070225"/>
            <a:ext cx="893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000" b="1">
                <a:latin typeface="Calibri" charset="0"/>
              </a:rPr>
              <a:t>Silt 2-50 </a:t>
            </a:r>
            <a:r>
              <a:rPr lang="es-ES_tradnl" sz="1000" b="1">
                <a:latin typeface="Calibri" charset="0"/>
                <a:cs typeface="Arial" charset="0"/>
              </a:rPr>
              <a:t>μm</a:t>
            </a:r>
            <a:endParaRPr lang="de-DE" sz="1000" b="1">
              <a:latin typeface="Calibri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484438" y="3070225"/>
            <a:ext cx="893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000" b="1">
                <a:latin typeface="Calibri" charset="0"/>
              </a:rPr>
              <a:t>Clay 0-2 </a:t>
            </a:r>
            <a:r>
              <a:rPr lang="es-ES_tradnl" sz="1000" b="1">
                <a:latin typeface="Calibri" charset="0"/>
                <a:cs typeface="Arial" charset="0"/>
              </a:rPr>
              <a:t>μm</a:t>
            </a:r>
            <a:endParaRPr lang="de-DE" sz="1000" b="1">
              <a:latin typeface="Calibri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119313" y="5230813"/>
            <a:ext cx="19478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000" b="1">
                <a:latin typeface="Calibri" charset="0"/>
              </a:rPr>
              <a:t>Fine/medium sand 50-500 </a:t>
            </a:r>
            <a:r>
              <a:rPr lang="es-ES_tradnl" sz="1000" b="1">
                <a:latin typeface="Calibri" charset="0"/>
                <a:cs typeface="Arial" charset="0"/>
              </a:rPr>
              <a:t>μm</a:t>
            </a:r>
            <a:endParaRPr lang="de-DE" sz="1000" b="1">
              <a:latin typeface="Calibri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6221413" y="5230813"/>
            <a:ext cx="1735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000" b="1">
                <a:latin typeface="Calibri" charset="0"/>
              </a:rPr>
              <a:t>Coarse sand 500-1000 </a:t>
            </a:r>
            <a:r>
              <a:rPr lang="es-ES_tradnl" sz="1000" b="1">
                <a:latin typeface="Calibri" charset="0"/>
                <a:cs typeface="Arial" charset="0"/>
              </a:rPr>
              <a:t>μm</a:t>
            </a:r>
            <a:endParaRPr lang="de-DE" sz="1000" b="1">
              <a:latin typeface="Calibri" charset="0"/>
            </a:endParaRPr>
          </a:p>
        </p:txBody>
      </p:sp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41425" r="90625" b="53224"/>
          <a:stretch>
            <a:fillRect/>
          </a:stretch>
        </p:blipFill>
        <p:spPr bwMode="auto">
          <a:xfrm>
            <a:off x="4716463" y="2654300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41425" r="90625" b="53224"/>
          <a:stretch>
            <a:fillRect/>
          </a:stretch>
        </p:blipFill>
        <p:spPr bwMode="auto">
          <a:xfrm>
            <a:off x="755650" y="2646363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41425" r="90625" b="53224"/>
          <a:stretch>
            <a:fillRect/>
          </a:stretch>
        </p:blipFill>
        <p:spPr bwMode="auto">
          <a:xfrm>
            <a:off x="4716463" y="4797425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41425" r="90625" b="53224"/>
          <a:stretch>
            <a:fillRect/>
          </a:stretch>
        </p:blipFill>
        <p:spPr bwMode="auto">
          <a:xfrm>
            <a:off x="755650" y="4797425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6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Vegetation, roughness, soil moisture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973"/>
          <a:stretch/>
        </p:blipFill>
        <p:spPr>
          <a:xfrm>
            <a:off x="4956641" y="1577607"/>
            <a:ext cx="3721994" cy="1767896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5" b="19469"/>
          <a:stretch>
            <a:fillRect/>
          </a:stretch>
        </p:blipFill>
        <p:spPr bwMode="auto">
          <a:xfrm>
            <a:off x="449036" y="1698761"/>
            <a:ext cx="4032250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788" y="986428"/>
            <a:ext cx="1978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Vegetation fraction</a:t>
            </a:r>
          </a:p>
          <a:p>
            <a:pPr algn="ctr"/>
            <a:r>
              <a:rPr lang="en-US" dirty="0" smtClean="0"/>
              <a:t>(MODIS)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97769" y="971668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Soil moisture</a:t>
            </a:r>
          </a:p>
          <a:p>
            <a:pPr algn="ctr"/>
            <a:r>
              <a:rPr lang="en-US" dirty="0" smtClean="0"/>
              <a:t>(model based)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5835"/>
          <a:stretch/>
        </p:blipFill>
        <p:spPr>
          <a:xfrm>
            <a:off x="707364" y="4023037"/>
            <a:ext cx="3707802" cy="21005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4479" y="3345503"/>
            <a:ext cx="198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Roughness length</a:t>
            </a:r>
          </a:p>
          <a:p>
            <a:pPr algn="ctr"/>
            <a:r>
              <a:rPr lang="en-US" dirty="0" smtClean="0"/>
              <a:t>(ASCAT + PARASOL)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69533" y="4520485"/>
            <a:ext cx="350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aggregate soil </a:t>
            </a:r>
            <a:r>
              <a:rPr lang="en-US" smtClean="0"/>
              <a:t>size distribution?</a:t>
            </a:r>
            <a:endParaRPr lang="en-US" dirty="0" smtClean="0"/>
          </a:p>
          <a:p>
            <a:r>
              <a:rPr lang="en-US" dirty="0" smtClean="0"/>
              <a:t>Soil crusting?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control upon dust emission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9320" y="5383369"/>
            <a:ext cx="33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Perez García-Pando et al., in prep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5" y="1543046"/>
            <a:ext cx="3961639" cy="2591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180" y="4214107"/>
            <a:ext cx="323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 frequency </a:t>
            </a:r>
            <a:r>
              <a:rPr lang="en-US" smtClean="0"/>
              <a:t>of occurrence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99" y="1543046"/>
            <a:ext cx="3961640" cy="2591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9381" y="4075608"/>
            <a:ext cx="3566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Degree of reduction in threshold </a:t>
            </a:r>
          </a:p>
          <a:p>
            <a:pPr algn="ctr"/>
            <a:r>
              <a:rPr lang="en-US" dirty="0" smtClean="0"/>
              <a:t>friction velocity based on roughness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mapping: why?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4" b="11179"/>
          <a:stretch>
            <a:fillRect/>
          </a:stretch>
        </p:blipFill>
        <p:spPr bwMode="auto">
          <a:xfrm>
            <a:off x="567305" y="1066855"/>
            <a:ext cx="7993062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458388"/>
              </p:ext>
            </p:extLst>
          </p:nvPr>
        </p:nvGraphicFramePr>
        <p:xfrm>
          <a:off x="696645" y="5029468"/>
          <a:ext cx="165576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cuación" r:id="rId4" imgW="1117600" imgH="508000" progId="Equation.3">
                  <p:embed/>
                </p:oleObj>
              </mc:Choice>
              <mc:Fallback>
                <p:oleObj name="Ecuación" r:id="rId4" imgW="1117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645" y="5029468"/>
                        <a:ext cx="1655762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12681" y="5029468"/>
            <a:ext cx="60499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x-none" sz="1600" dirty="0"/>
              <a:t>S: </a:t>
            </a:r>
            <a:r>
              <a:rPr lang="es-ES" altLang="x-none" sz="1600" dirty="0" err="1"/>
              <a:t>probability</a:t>
            </a:r>
            <a:r>
              <a:rPr lang="es-ES" altLang="x-none" sz="1600" dirty="0"/>
              <a:t> to </a:t>
            </a:r>
            <a:r>
              <a:rPr lang="es-ES" altLang="x-none" sz="1600" dirty="0" err="1"/>
              <a:t>have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accumulated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sediments</a:t>
            </a:r>
            <a:r>
              <a:rPr lang="es-ES" altLang="x-none" sz="1600" dirty="0"/>
              <a:t> in </a:t>
            </a:r>
            <a:r>
              <a:rPr lang="es-ES" altLang="x-none" sz="1600" dirty="0" err="1"/>
              <a:t>the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grid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cell</a:t>
            </a:r>
            <a:r>
              <a:rPr lang="es-ES" altLang="x-none" sz="1600" dirty="0"/>
              <a:t> i of </a:t>
            </a:r>
            <a:r>
              <a:rPr lang="es-ES" altLang="x-none" sz="1600" dirty="0" err="1"/>
              <a:t>altitude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zi</a:t>
            </a:r>
            <a:endParaRPr lang="es-ES" altLang="x-none" sz="1600" dirty="0"/>
          </a:p>
          <a:p>
            <a:endParaRPr lang="es-ES" altLang="x-none" sz="1600" dirty="0"/>
          </a:p>
          <a:p>
            <a:r>
              <a:rPr lang="es-ES" altLang="x-none" sz="1600" dirty="0" err="1"/>
              <a:t>best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fit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with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the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sources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identified</a:t>
            </a:r>
            <a:r>
              <a:rPr lang="es-ES" altLang="x-none" sz="1600" dirty="0"/>
              <a:t> </a:t>
            </a:r>
            <a:r>
              <a:rPr lang="es-ES" altLang="x-none" sz="1600" dirty="0" err="1"/>
              <a:t>by</a:t>
            </a:r>
            <a:r>
              <a:rPr lang="es-ES" altLang="x-none" sz="1600" dirty="0"/>
              <a:t> Prospero et al. 2000</a:t>
            </a:r>
          </a:p>
          <a:p>
            <a:endParaRPr lang="es-ES" altLang="x-none" sz="1600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30034" r="90094" b="65001"/>
          <a:stretch>
            <a:fillRect/>
          </a:stretch>
        </p:blipFill>
        <p:spPr bwMode="auto">
          <a:xfrm>
            <a:off x="684213" y="3068638"/>
            <a:ext cx="7191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88367" y="38205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x-none" b="1" dirty="0" err="1"/>
              <a:t>Ginoux</a:t>
            </a:r>
            <a:r>
              <a:rPr lang="es-ES" altLang="x-none" b="1" dirty="0"/>
              <a:t> et al. (2001) </a:t>
            </a:r>
            <a:r>
              <a:rPr lang="en-US" altLang="x-none" b="1" dirty="0" smtClean="0"/>
              <a:t>(</a:t>
            </a:r>
            <a:r>
              <a:rPr lang="en-US" altLang="x-none" b="1" dirty="0"/>
              <a:t>topographic approach)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5544</TotalTime>
  <Words>434</Words>
  <Application>Microsoft Macintosh PowerPoint</Application>
  <PresentationFormat>On-screen Show (4:3)</PresentationFormat>
  <Paragraphs>130</Paragraphs>
  <Slides>20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DejaVu Sans</vt:lpstr>
      <vt:lpstr>MS PGothic</vt:lpstr>
      <vt:lpstr>ＭＳ Ｐゴシック</vt:lpstr>
      <vt:lpstr>Wingdings</vt:lpstr>
      <vt:lpstr>Tema de Office</vt:lpstr>
      <vt:lpstr>19_Office Theme</vt:lpstr>
      <vt:lpstr>Ecuación</vt:lpstr>
      <vt:lpstr>Modelización del polvo mineral atmosférico</vt:lpstr>
      <vt:lpstr>PowerPoint Presentation</vt:lpstr>
      <vt:lpstr>Dust cycle, effects, feedbacks, scales</vt:lpstr>
      <vt:lpstr>Dust emission and friction velocity</vt:lpstr>
      <vt:lpstr>Dust emission mechanisms</vt:lpstr>
      <vt:lpstr>Soil size distribution derived from soil texture</vt:lpstr>
      <vt:lpstr>Vegetation, roughness, soil moisture</vt:lpstr>
      <vt:lpstr>Roughness control upon dust emission</vt:lpstr>
      <vt:lpstr>Source mapping: why?</vt:lpstr>
      <vt:lpstr>High resolution Natural and anthropogenic dust sources</vt:lpstr>
      <vt:lpstr>Current quantification</vt:lpstr>
      <vt:lpstr>Major challenge for modeling</vt:lpstr>
      <vt:lpstr>Mineralogy!</vt:lpstr>
      <vt:lpstr>Meteorogical processes</vt:lpstr>
      <vt:lpstr>Meteorogical processes</vt:lpstr>
      <vt:lpstr>Dust data assimilation and ensemble forecasting</vt:lpstr>
      <vt:lpstr>Interannual, decadal and long-term trends</vt:lpstr>
      <vt:lpstr>Dust variability in climate models</vt:lpstr>
      <vt:lpstr>Connecting dust emission to dynamic vegetation model and land use change</vt:lpstr>
      <vt:lpstr>Thank you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motor para la ciencia y la ingeniería</dc:title>
  <dc:creator>Cristian</dc:creator>
  <cp:lastModifiedBy>Carlos Pérez García-Pando</cp:lastModifiedBy>
  <cp:revision>182</cp:revision>
  <cp:lastPrinted>2016-09-08T13:03:29Z</cp:lastPrinted>
  <dcterms:created xsi:type="dcterms:W3CDTF">2016-07-07T10:13:32Z</dcterms:created>
  <dcterms:modified xsi:type="dcterms:W3CDTF">2018-06-26T10:30:28Z</dcterms:modified>
</cp:coreProperties>
</file>