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4"/>
    <p:sldMasterId id="2147483673" r:id="rId5"/>
    <p:sldMasterId id="2147483674" r:id="rId6"/>
    <p:sldMasterId id="214748367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y="6858000" cx="9144000"/>
  <p:notesSz cx="6735750" cy="9866300"/>
  <p:embeddedFontLst>
    <p:embeddedFont>
      <p:font typeface="Quattrocento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QuattrocentoSans-regular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QuattrocentoSans-italic.fntdata"/><Relationship Id="rId30" Type="http://schemas.openxmlformats.org/officeDocument/2006/relationships/font" Target="fonts/QuattrocentoSans-bold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32" Type="http://schemas.openxmlformats.org/officeDocument/2006/relationships/font" Target="fonts/QuattrocentoSans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1" y="0"/>
            <a:ext cx="2918831" cy="4933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15374" y="0"/>
            <a:ext cx="2918831" cy="4933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00113" y="739775"/>
            <a:ext cx="4935537" cy="37020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1" y="9371285"/>
            <a:ext cx="2918831" cy="4933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900113" y="739775"/>
            <a:ext cx="4935600" cy="3702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900113" y="739775"/>
            <a:ext cx="4935537" cy="37020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900113" y="739775"/>
            <a:ext cx="4935537" cy="37020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900113" y="739775"/>
            <a:ext cx="4935537" cy="37020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 txBox="1"/>
          <p:nvPr>
            <p:ph idx="12" type="sldNum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idx="1" type="body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>
            <p:ph idx="2" type="sldImg"/>
          </p:nvPr>
        </p:nvSpPr>
        <p:spPr>
          <a:xfrm>
            <a:off x="900113" y="739775"/>
            <a:ext cx="4935537" cy="37020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x="900113" y="739775"/>
            <a:ext cx="4935537" cy="37020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673575" y="4686493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1122625" y="739972"/>
            <a:ext cx="4490400" cy="3699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" type="body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900113" y="739775"/>
            <a:ext cx="4935600" cy="3702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>
            <p:ph idx="2" type="sldImg"/>
          </p:nvPr>
        </p:nvSpPr>
        <p:spPr>
          <a:xfrm>
            <a:off x="900113" y="739775"/>
            <a:ext cx="4935600" cy="3702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idx="1" type="body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/>
          <p:nvPr>
            <p:ph idx="2" type="sldImg"/>
          </p:nvPr>
        </p:nvSpPr>
        <p:spPr>
          <a:xfrm>
            <a:off x="900113" y="739775"/>
            <a:ext cx="4935600" cy="3702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>
            <p:ph idx="2" type="sldImg"/>
          </p:nvPr>
        </p:nvSpPr>
        <p:spPr>
          <a:xfrm>
            <a:off x="900113" y="739775"/>
            <a:ext cx="4935600" cy="3702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 txBox="1"/>
          <p:nvPr>
            <p:ph idx="12" type="sldNum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900113" y="739775"/>
            <a:ext cx="4935600" cy="3702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idx="1" type="body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/>
          <p:nvPr>
            <p:ph idx="2" type="sldImg"/>
          </p:nvPr>
        </p:nvSpPr>
        <p:spPr>
          <a:xfrm>
            <a:off x="900113" y="739775"/>
            <a:ext cx="4935600" cy="3702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900113" y="739775"/>
            <a:ext cx="4935600" cy="3702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900113" y="739775"/>
            <a:ext cx="4935600" cy="3702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900113" y="739775"/>
            <a:ext cx="4935600" cy="3702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900113" y="739775"/>
            <a:ext cx="4935600" cy="3702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900113" y="739775"/>
            <a:ext cx="4935537" cy="37020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2" type="sldNum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900113" y="739775"/>
            <a:ext cx="4935537" cy="37020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2" type="sldNum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900113" y="739775"/>
            <a:ext cx="4935537" cy="37020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 スライド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 縦書きテキスト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縦書きタイトルと 縦書きテキスト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685800" y="3068960"/>
            <a:ext cx="77724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1371600" y="3861048"/>
            <a:ext cx="6400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8898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98C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rgbClr val="8898C3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98C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rgbClr val="8898C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98C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rgbClr val="8898C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98C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98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98C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98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98C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98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98C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98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98C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990600"/>
            <a:ext cx="3810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4648200" y="990600"/>
            <a:ext cx="3810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コンテンツ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4" name="Shape 15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 rot="5400000">
            <a:off x="2019300" y="-342900"/>
            <a:ext cx="51054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 rot="5400000">
            <a:off x="4372050" y="2009850"/>
            <a:ext cx="6096000" cy="20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 rot="5400000">
            <a:off x="142800" y="9450"/>
            <a:ext cx="6096000" cy="60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セクション見出し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 b="1" i="0" sz="4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つのコンテンツ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のみ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白紙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付きの コンテンツ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b="1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付きの図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b="1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6308725"/>
            <a:ext cx="1879601" cy="46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4375" y="1196975"/>
            <a:ext cx="4972048" cy="122396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250825" y="188912"/>
            <a:ext cx="3894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/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107950" y="44450"/>
            <a:ext cx="89280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107950" y="981075"/>
            <a:ext cx="8928000" cy="51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499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00499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00499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1" name="Shape 101"/>
          <p:cNvCxnSpPr/>
          <p:nvPr/>
        </p:nvCxnSpPr>
        <p:spPr>
          <a:xfrm>
            <a:off x="0" y="762000"/>
            <a:ext cx="8382000" cy="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19.jpg"/><Relationship Id="rId11" Type="http://schemas.openxmlformats.org/officeDocument/2006/relationships/image" Target="../media/image27.jpg"/><Relationship Id="rId10" Type="http://schemas.openxmlformats.org/officeDocument/2006/relationships/image" Target="../media/image26.jpg"/><Relationship Id="rId9" Type="http://schemas.openxmlformats.org/officeDocument/2006/relationships/image" Target="../media/image21.jpg"/><Relationship Id="rId5" Type="http://schemas.openxmlformats.org/officeDocument/2006/relationships/image" Target="../media/image23.gif"/><Relationship Id="rId6" Type="http://schemas.openxmlformats.org/officeDocument/2006/relationships/image" Target="../media/image28.jpg"/><Relationship Id="rId7" Type="http://schemas.openxmlformats.org/officeDocument/2006/relationships/image" Target="../media/image20.jpg"/><Relationship Id="rId8" Type="http://schemas.openxmlformats.org/officeDocument/2006/relationships/image" Target="../media/image2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Relationship Id="rId6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11.jpg"/><Relationship Id="rId5" Type="http://schemas.openxmlformats.org/officeDocument/2006/relationships/image" Target="../media/image18.jpg"/><Relationship Id="rId6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ctrTitle"/>
          </p:nvPr>
        </p:nvSpPr>
        <p:spPr>
          <a:xfrm>
            <a:off x="-76200" y="551852"/>
            <a:ext cx="9304200" cy="25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</a:pPr>
            <a:r>
              <a:rPr b="1" lang="en-US" sz="4000"/>
              <a:t>JLESC Research Collaboration</a:t>
            </a:r>
            <a:r>
              <a:rPr b="1" i="0" lang="en-US" sz="4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endParaRPr b="1" i="0" sz="40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</a:pPr>
            <a:r>
              <a:t/>
            </a:r>
            <a:endParaRPr b="1"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</a:pPr>
            <a:r>
              <a:rPr b="1" lang="en-US" sz="4500"/>
              <a:t>Monitoring the Arctic Climate</a:t>
            </a:r>
            <a:endParaRPr b="1" sz="4500"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500" y="3147700"/>
            <a:ext cx="2077597" cy="10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4664225" y="4157100"/>
            <a:ext cx="4446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V.</a:t>
            </a:r>
            <a:r>
              <a:rPr lang="en-US" sz="2100"/>
              <a:t> Guemas, K.Serradell, </a:t>
            </a:r>
            <a:r>
              <a:rPr lang="en-US" sz="2100" u="sng"/>
              <a:t>P. Ortega</a:t>
            </a:r>
            <a:r>
              <a:rPr lang="en-US" sz="2100"/>
              <a:t>, M. Castrillo, M. Acosta, </a:t>
            </a:r>
            <a:r>
              <a:rPr lang="en-US" sz="2100">
                <a:solidFill>
                  <a:schemeClr val="dk1"/>
                </a:solidFill>
              </a:rPr>
              <a:t>J. Acosta, </a:t>
            </a:r>
            <a:endParaRPr sz="21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P. Echevarria</a:t>
            </a:r>
            <a:r>
              <a:rPr lang="en-US" sz="2100"/>
              <a:t>, E. </a:t>
            </a:r>
            <a:r>
              <a:rPr lang="en-US" sz="2100"/>
              <a:t>Moreno-Chamarro</a:t>
            </a:r>
            <a:endParaRPr sz="2100"/>
          </a:p>
        </p:txBody>
      </p:sp>
      <p:sp>
        <p:nvSpPr>
          <p:cNvPr id="181" name="Shape 181"/>
          <p:cNvSpPr txBox="1"/>
          <p:nvPr/>
        </p:nvSpPr>
        <p:spPr>
          <a:xfrm>
            <a:off x="141550" y="4620500"/>
            <a:ext cx="4446600" cy="15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T. Miyoshi, S. Kotsuki, K. Terasaki</a:t>
            </a:r>
            <a:endParaRPr sz="2100"/>
          </a:p>
        </p:txBody>
      </p:sp>
      <p:sp>
        <p:nvSpPr>
          <p:cNvPr id="182" name="Shape 182"/>
          <p:cNvSpPr txBox="1"/>
          <p:nvPr/>
        </p:nvSpPr>
        <p:spPr>
          <a:xfrm>
            <a:off x="-572850" y="3928500"/>
            <a:ext cx="5787900" cy="15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rtl="0" algn="ctr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Data Assimilation Research Team,</a:t>
            </a:r>
            <a:endParaRPr sz="2000">
              <a:solidFill>
                <a:schemeClr val="dk1"/>
              </a:solidFill>
            </a:endParaRPr>
          </a:p>
          <a:p>
            <a:pPr indent="-342900" lvl="0" marL="342900" rtl="0" algn="ctr">
              <a:lnSpc>
                <a:spcPct val="85714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RIKEN Center for Computational Science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751" y="3118951"/>
            <a:ext cx="3795999" cy="10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4502500" y="3781800"/>
            <a:ext cx="4446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rtl="0" algn="ctr">
              <a:lnSpc>
                <a:spcPct val="85714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Earth Science Department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Observation System</a:t>
            </a:r>
            <a:endParaRPr/>
          </a:p>
        </p:txBody>
      </p:sp>
      <p:pic>
        <p:nvPicPr>
          <p:cNvPr descr="C:\Users\miyoshi\Downloads\earth (1).jpg" id="343" name="Shape 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3408" y="3152681"/>
            <a:ext cx="3656772" cy="3646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yoshi\Desktop\weatherradar650.jpg" id="344" name="Shape 3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997522"/>
            <a:ext cx="2532221" cy="2458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yoshi\Downloads\balloon.gif" id="345" name="Shape 3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904" y="2165672"/>
            <a:ext cx="201930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yoshi\Downloads\next-generation-weather-satellite-goes-o.jpg" id="346" name="Shape 3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64207" y="921043"/>
            <a:ext cx="1795743" cy="1995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yoshi\Downloads\noaa9.jpg" id="347" name="Shape 3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12005" y="1906355"/>
            <a:ext cx="1932942" cy="1461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yoshi\Downloads\p3-gulfstream2.jpg" id="348" name="Shape 3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94994" y="931391"/>
            <a:ext cx="2133600" cy="1423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yoshi\Downloads\7_2_12_1.jpg" id="349" name="Shape 3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3528" y="4708198"/>
            <a:ext cx="2608445" cy="19563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yoshi\Downloads\NOAA-NDBC-discus-buoy.jpg" id="350" name="Shape 35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67508" y="5163368"/>
            <a:ext cx="1389143" cy="163554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299087" y="6246317"/>
            <a:ext cx="18934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Surface station</a:t>
            </a:r>
            <a:endParaRPr sz="2000">
              <a:solidFill>
                <a:srgbClr val="CC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151514" y="2098019"/>
            <a:ext cx="20475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Weather balloon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3494994" y="921043"/>
            <a:ext cx="9957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Aircraft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7582571" y="1321153"/>
            <a:ext cx="10983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Satellite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iyoshi\Downloads\ryofu.jpg" id="355" name="Shape 35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56176" y="3440018"/>
            <a:ext cx="2667815" cy="165913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6175154" y="3431755"/>
            <a:ext cx="6992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Ship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6606457" y="5099154"/>
            <a:ext cx="7697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Buoy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1403648" y="995439"/>
            <a:ext cx="8835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Radar</a:t>
            </a:r>
            <a:endParaRPr sz="2000">
              <a:solidFill>
                <a:srgbClr val="CC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152400" y="0"/>
            <a:ext cx="1018024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 data (6-h period) </a:t>
            </a:r>
            <a:r>
              <a:rPr b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(Courtesy of JMA)</a:t>
            </a:r>
            <a:endParaRPr b="0" i="0" sz="2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59459" y="6095037"/>
            <a:ext cx="9067419" cy="64633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NWP has been pioneering “Big Data” science!</a:t>
            </a:r>
            <a:endParaRPr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miyoshi\Desktop\cdamap042200da.jpg" id="365" name="Shape 365"/>
          <p:cNvPicPr preferRelativeResize="0"/>
          <p:nvPr/>
        </p:nvPicPr>
        <p:blipFill rotWithShape="1">
          <a:blip r:embed="rId3">
            <a:alphaModFix/>
          </a:blip>
          <a:srcRect b="57822" l="0" r="0" t="3297"/>
          <a:stretch/>
        </p:blipFill>
        <p:spPr>
          <a:xfrm>
            <a:off x="0" y="980739"/>
            <a:ext cx="9154822" cy="5030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yoshi\Desktop\cdamap042200da.jpg" id="366" name="Shape 366"/>
          <p:cNvPicPr preferRelativeResize="0"/>
          <p:nvPr/>
        </p:nvPicPr>
        <p:blipFill rotWithShape="1">
          <a:blip r:embed="rId4">
            <a:alphaModFix/>
          </a:blip>
          <a:srcRect b="38837" l="3234" r="49960" t="42597"/>
          <a:stretch/>
        </p:blipFill>
        <p:spPr>
          <a:xfrm>
            <a:off x="4642325" y="3677350"/>
            <a:ext cx="4299799" cy="24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Workflow of Data Assimilation</a:t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2876630" y="2131504"/>
            <a:ext cx="2304256" cy="504056"/>
          </a:xfrm>
          <a:prstGeom prst="rect">
            <a:avLst/>
          </a:prstGeom>
          <a:solidFill>
            <a:srgbClr val="FFCC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Simulation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1167644" y="4185084"/>
            <a:ext cx="1512168" cy="50405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2771800" y="1230728"/>
            <a:ext cx="2520280" cy="432048"/>
          </a:xfrm>
          <a:prstGeom prst="flowChartInputOutput">
            <a:avLst/>
          </a:prstGeom>
          <a:solidFill>
            <a:srgbClr val="CC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State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6" name="Shape 376"/>
          <p:cNvCxnSpPr>
            <a:stCxn id="375" idx="4"/>
            <a:endCxn id="373" idx="0"/>
          </p:cNvCxnSpPr>
          <p:nvPr/>
        </p:nvCxnSpPr>
        <p:spPr>
          <a:xfrm flipH="1">
            <a:off x="4028640" y="1662776"/>
            <a:ext cx="3300" cy="4686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7" name="Shape 377"/>
          <p:cNvSpPr/>
          <p:nvPr/>
        </p:nvSpPr>
        <p:spPr>
          <a:xfrm>
            <a:off x="2771800" y="3104300"/>
            <a:ext cx="2520275" cy="432025"/>
          </a:xfrm>
          <a:prstGeom prst="flowChartInputOutput">
            <a:avLst/>
          </a:prstGeom>
          <a:solidFill>
            <a:srgbClr val="CC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Simulated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5292074" y="4223375"/>
            <a:ext cx="2801875" cy="432050"/>
          </a:xfrm>
          <a:prstGeom prst="flowChartInputOutput">
            <a:avLst/>
          </a:prstGeom>
          <a:solidFill>
            <a:srgbClr val="FFCC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Observations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9" name="Shape 379"/>
          <p:cNvCxnSpPr>
            <a:stCxn id="373" idx="2"/>
            <a:endCxn id="377" idx="1"/>
          </p:cNvCxnSpPr>
          <p:nvPr/>
        </p:nvCxnSpPr>
        <p:spPr>
          <a:xfrm>
            <a:off x="4028758" y="2635560"/>
            <a:ext cx="3300" cy="4686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0" name="Shape 380"/>
          <p:cNvCxnSpPr>
            <a:stCxn id="377" idx="4"/>
            <a:endCxn id="381" idx="0"/>
          </p:cNvCxnSpPr>
          <p:nvPr/>
        </p:nvCxnSpPr>
        <p:spPr>
          <a:xfrm>
            <a:off x="4031938" y="3536325"/>
            <a:ext cx="0" cy="4686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2" name="Shape 382"/>
          <p:cNvCxnSpPr>
            <a:stCxn id="378" idx="2"/>
            <a:endCxn id="381" idx="3"/>
          </p:cNvCxnSpPr>
          <p:nvPr/>
        </p:nvCxnSpPr>
        <p:spPr>
          <a:xfrm rot="10800000">
            <a:off x="4788062" y="4437000"/>
            <a:ext cx="784200" cy="24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3" name="Shape 383"/>
          <p:cNvCxnSpPr>
            <a:stCxn id="374" idx="1"/>
            <a:endCxn id="375" idx="2"/>
          </p:cNvCxnSpPr>
          <p:nvPr/>
        </p:nvCxnSpPr>
        <p:spPr>
          <a:xfrm flipH="1" rot="10800000">
            <a:off x="1167644" y="1446712"/>
            <a:ext cx="1856100" cy="2990400"/>
          </a:xfrm>
          <a:prstGeom prst="bentConnector3">
            <a:avLst>
              <a:gd fmla="val -12317" name="adj1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4" name="Shape 384"/>
          <p:cNvSpPr txBox="1"/>
          <p:nvPr/>
        </p:nvSpPr>
        <p:spPr>
          <a:xfrm>
            <a:off x="905659" y="999894"/>
            <a:ext cx="20361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(Best estimate)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3275856" y="4005064"/>
            <a:ext cx="1512168" cy="864096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Sim-to-Obs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conversion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2771800" y="5337888"/>
            <a:ext cx="2520280" cy="432048"/>
          </a:xfrm>
          <a:prstGeom prst="flowChartInputOutput">
            <a:avLst/>
          </a:prstGeom>
          <a:solidFill>
            <a:srgbClr val="FFCC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Sim-minus-Obs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6" name="Shape 386"/>
          <p:cNvCxnSpPr>
            <a:stCxn id="381" idx="2"/>
            <a:endCxn id="385" idx="1"/>
          </p:cNvCxnSpPr>
          <p:nvPr/>
        </p:nvCxnSpPr>
        <p:spPr>
          <a:xfrm>
            <a:off x="4031940" y="4869160"/>
            <a:ext cx="0" cy="4686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7" name="Shape 387"/>
          <p:cNvCxnSpPr>
            <a:stCxn id="377" idx="2"/>
            <a:endCxn id="374" idx="0"/>
          </p:cNvCxnSpPr>
          <p:nvPr/>
        </p:nvCxnSpPr>
        <p:spPr>
          <a:xfrm flipH="1">
            <a:off x="1923728" y="3320313"/>
            <a:ext cx="1100100" cy="864900"/>
          </a:xfrm>
          <a:prstGeom prst="bentConnector2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8" name="Shape 388"/>
          <p:cNvCxnSpPr>
            <a:stCxn id="385" idx="2"/>
            <a:endCxn id="374" idx="2"/>
          </p:cNvCxnSpPr>
          <p:nvPr/>
        </p:nvCxnSpPr>
        <p:spPr>
          <a:xfrm rot="10800000">
            <a:off x="1923728" y="4689012"/>
            <a:ext cx="1100100" cy="864900"/>
          </a:xfrm>
          <a:prstGeom prst="bentConnector2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9" name="Shape 389"/>
          <p:cNvSpPr/>
          <p:nvPr/>
        </p:nvSpPr>
        <p:spPr>
          <a:xfrm>
            <a:off x="1488091" y="3734215"/>
            <a:ext cx="4176600" cy="21603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2881501" y="6046070"/>
            <a:ext cx="244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Broad-sense DA</a:t>
            </a:r>
            <a:endParaRPr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5691306" y="1972500"/>
            <a:ext cx="3024336" cy="835125"/>
          </a:xfrm>
          <a:prstGeom prst="flowChartInputOutput">
            <a:avLst/>
          </a:prstGeom>
          <a:solidFill>
            <a:srgbClr val="FFE1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Boundary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Conditions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92" name="Shape 392"/>
          <p:cNvCxnSpPr/>
          <p:nvPr/>
        </p:nvCxnSpPr>
        <p:spPr>
          <a:xfrm rot="10800000">
            <a:off x="5180886" y="2390063"/>
            <a:ext cx="816872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3" name="Shape 393"/>
          <p:cNvSpPr txBox="1"/>
          <p:nvPr/>
        </p:nvSpPr>
        <p:spPr>
          <a:xfrm>
            <a:off x="5436100" y="2841175"/>
            <a:ext cx="3562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High-res sea-ice and temperature data from BSC</a:t>
            </a:r>
            <a:endParaRPr sz="2200"/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9" y="2146386"/>
            <a:ext cx="460600" cy="4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152400" y="0"/>
            <a:ext cx="899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Caveat</a:t>
            </a:r>
            <a:r>
              <a:rPr b="0" i="0" lang="en-US" sz="3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Temperature Bias in NICAM-LETKF </a:t>
            </a:r>
            <a:endParaRPr/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 b="21863" l="0" r="50000" t="0"/>
          <a:stretch/>
        </p:blipFill>
        <p:spPr>
          <a:xfrm>
            <a:off x="185936" y="908720"/>
            <a:ext cx="4242048" cy="51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Shape 401"/>
          <p:cNvCxnSpPr/>
          <p:nvPr/>
        </p:nvCxnSpPr>
        <p:spPr>
          <a:xfrm flipH="1">
            <a:off x="3059832" y="3068960"/>
            <a:ext cx="1728192" cy="36004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9933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2" name="Shape 402"/>
          <p:cNvCxnSpPr/>
          <p:nvPr/>
        </p:nvCxnSpPr>
        <p:spPr>
          <a:xfrm flipH="1">
            <a:off x="2123728" y="3068960"/>
            <a:ext cx="2664296" cy="1008112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9933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3" name="Shape 403"/>
          <p:cNvCxnSpPr/>
          <p:nvPr/>
        </p:nvCxnSpPr>
        <p:spPr>
          <a:xfrm flipH="1">
            <a:off x="2591780" y="3068960"/>
            <a:ext cx="2196244" cy="122684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9933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4" name="Shape 404"/>
          <p:cNvSpPr txBox="1"/>
          <p:nvPr/>
        </p:nvSpPr>
        <p:spPr>
          <a:xfrm>
            <a:off x="4585752" y="2060848"/>
            <a:ext cx="4558248" cy="1892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NICAM-LETKF has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cold BIAS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near the surface.</a:t>
            </a:r>
            <a:endParaRPr/>
          </a:p>
        </p:txBody>
      </p:sp>
      <p:sp>
        <p:nvSpPr>
          <p:cNvPr id="405" name="Shape 405"/>
          <p:cNvSpPr txBox="1"/>
          <p:nvPr/>
        </p:nvSpPr>
        <p:spPr>
          <a:xfrm>
            <a:off x="2771800" y="6093296"/>
            <a:ext cx="24482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vs. ERA Interim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152400" y="0"/>
            <a:ext cx="899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Caveat</a:t>
            </a:r>
            <a:r>
              <a:rPr b="0" i="0" lang="en-US" sz="3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Temperature Bias in NICAM-LETKF </a:t>
            </a:r>
            <a:endParaRPr/>
          </a:p>
        </p:txBody>
      </p:sp>
      <p:pic>
        <p:nvPicPr>
          <p:cNvPr descr="http://nsidc.org/arcticseaicenews/files/2014/12/n_extn_hires.png" id="411" name="Shape 4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1990" y="908721"/>
            <a:ext cx="4229436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 rotWithShape="1">
          <a:blip r:embed="rId4">
            <a:alphaModFix/>
          </a:blip>
          <a:srcRect b="21863" l="0" r="50000" t="0"/>
          <a:stretch/>
        </p:blipFill>
        <p:spPr>
          <a:xfrm>
            <a:off x="185936" y="908720"/>
            <a:ext cx="4242048" cy="51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 txBox="1"/>
          <p:nvPr/>
        </p:nvSpPr>
        <p:spPr>
          <a:xfrm>
            <a:off x="8015322" y="5943359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NSIDC</a:t>
            </a:r>
            <a:endParaRPr/>
          </a:p>
        </p:txBody>
      </p:sp>
      <p:sp>
        <p:nvSpPr>
          <p:cNvPr id="414" name="Shape 414"/>
          <p:cNvSpPr/>
          <p:nvPr/>
        </p:nvSpPr>
        <p:spPr>
          <a:xfrm rot="521965">
            <a:off x="1609106" y="3469207"/>
            <a:ext cx="792088" cy="1152128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Shape 415"/>
          <p:cNvSpPr/>
          <p:nvPr/>
        </p:nvSpPr>
        <p:spPr>
          <a:xfrm rot="521965">
            <a:off x="5702039" y="3698299"/>
            <a:ext cx="792088" cy="1152128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Shape 416"/>
          <p:cNvSpPr/>
          <p:nvPr/>
        </p:nvSpPr>
        <p:spPr>
          <a:xfrm rot="-441495">
            <a:off x="6501410" y="3812861"/>
            <a:ext cx="462422" cy="923004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Shape 417"/>
          <p:cNvSpPr/>
          <p:nvPr/>
        </p:nvSpPr>
        <p:spPr>
          <a:xfrm rot="-441495">
            <a:off x="2373436" y="3670836"/>
            <a:ext cx="462422" cy="923004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Shape 418"/>
          <p:cNvSpPr/>
          <p:nvPr/>
        </p:nvSpPr>
        <p:spPr>
          <a:xfrm rot="5034016">
            <a:off x="2661849" y="2891177"/>
            <a:ext cx="462422" cy="923004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Shape 419"/>
          <p:cNvSpPr/>
          <p:nvPr/>
        </p:nvSpPr>
        <p:spPr>
          <a:xfrm rot="5034016">
            <a:off x="6874849" y="2954430"/>
            <a:ext cx="462422" cy="923004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651755" y="6288275"/>
            <a:ext cx="7992889" cy="487215"/>
          </a:xfrm>
          <a:prstGeom prst="wedgeRoundRectCallout">
            <a:avLst>
              <a:gd fmla="val -37685" name="adj1"/>
              <a:gd fmla="val -46811" name="adj2"/>
              <a:gd fmla="val 16667" name="adj3"/>
            </a:avLst>
          </a:prstGeom>
          <a:solidFill>
            <a:srgbClr val="FFE5FF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 ice and temperature data may mitigate this problem!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ctrTitle"/>
          </p:nvPr>
        </p:nvSpPr>
        <p:spPr>
          <a:xfrm>
            <a:off x="107950" y="2814625"/>
            <a:ext cx="8891700" cy="23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Arctic research activities at BSC: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From Sea Ice reconstructions to Seasonal-to-decadal (S2D) Prediction</a:t>
            </a:r>
            <a:endParaRPr/>
          </a:p>
        </p:txBody>
      </p:sp>
      <p:pic>
        <p:nvPicPr>
          <p:cNvPr descr="gale2_left1.jpg" id="426" name="Shape 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950" y="279400"/>
            <a:ext cx="1800226" cy="18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/>
          <p:nvPr/>
        </p:nvSpPr>
        <p:spPr>
          <a:xfrm>
            <a:off x="11390312" y="3348037"/>
            <a:ext cx="184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/>
          <p:nvPr/>
        </p:nvSpPr>
        <p:spPr>
          <a:xfrm>
            <a:off x="3851275" y="250825"/>
            <a:ext cx="35289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Earth Sciences Department</a:t>
            </a:r>
            <a:endParaRPr/>
          </a:p>
        </p:txBody>
      </p:sp>
      <p:sp>
        <p:nvSpPr>
          <p:cNvPr id="429" name="Shape 429"/>
          <p:cNvSpPr txBox="1"/>
          <p:nvPr/>
        </p:nvSpPr>
        <p:spPr>
          <a:xfrm>
            <a:off x="910450" y="5634025"/>
            <a:ext cx="72606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V. Guemas, K.Serradell, </a:t>
            </a:r>
            <a:r>
              <a:rPr lang="en-US" sz="2100" u="sng">
                <a:solidFill>
                  <a:schemeClr val="lt1"/>
                </a:solidFill>
              </a:rPr>
              <a:t>P. Ortega</a:t>
            </a:r>
            <a:r>
              <a:rPr lang="en-US" sz="2100">
                <a:solidFill>
                  <a:schemeClr val="lt1"/>
                </a:solidFill>
              </a:rPr>
              <a:t>, M. Castrillo, M. Acosta, J. Acosta, P. Echevarria, E. Moreno-Chamarro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152400" y="0"/>
            <a:ext cx="899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Arctic Research at BSC</a:t>
            </a:r>
            <a:endParaRPr/>
          </a:p>
        </p:txBody>
      </p:sp>
      <p:sp>
        <p:nvSpPr>
          <p:cNvPr id="435" name="Shape 435"/>
          <p:cNvSpPr txBox="1"/>
          <p:nvPr/>
        </p:nvSpPr>
        <p:spPr>
          <a:xfrm>
            <a:off x="152400" y="1174025"/>
            <a:ext cx="58929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436" name="Shape 436"/>
          <p:cNvSpPr txBox="1"/>
          <p:nvPr/>
        </p:nvSpPr>
        <p:spPr>
          <a:xfrm>
            <a:off x="323850" y="981075"/>
            <a:ext cx="8640900" cy="25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ICs for S2D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Climate Predictions -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Sea Ice Reconstruction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Provides smoother initialization than observational products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Covers the period 1979-2015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Performed with coupled version of NEMO+LIM in Standard resolution (1°x1°)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Boundary conditions: Atmospheric forcing from DFS5.2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Assimilation of ESA and OSISAF (two european satellite products) Sea Ice concentrations using EnKF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825" y="4774163"/>
            <a:ext cx="365750" cy="18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1550" y="4758361"/>
            <a:ext cx="2196325" cy="186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505" y="4635765"/>
            <a:ext cx="2196325" cy="188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6650" y="4774175"/>
            <a:ext cx="306007" cy="18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 txBox="1"/>
          <p:nvPr/>
        </p:nvSpPr>
        <p:spPr>
          <a:xfrm>
            <a:off x="5437100" y="4153275"/>
            <a:ext cx="2497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Reconstructed Sea Ice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Thickness Sep 2007</a:t>
            </a:r>
            <a:endParaRPr sz="1800"/>
          </a:p>
        </p:txBody>
      </p:sp>
      <p:sp>
        <p:nvSpPr>
          <p:cNvPr id="442" name="Shape 442"/>
          <p:cNvSpPr txBox="1"/>
          <p:nvPr/>
        </p:nvSpPr>
        <p:spPr>
          <a:xfrm>
            <a:off x="583701" y="4027550"/>
            <a:ext cx="2686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Observed Sea Ice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Concentration Sep 2007</a:t>
            </a:r>
            <a:endParaRPr sz="1800"/>
          </a:p>
        </p:txBody>
      </p:sp>
      <p:sp>
        <p:nvSpPr>
          <p:cNvPr id="443" name="Shape 443"/>
          <p:cNvSpPr/>
          <p:nvPr/>
        </p:nvSpPr>
        <p:spPr>
          <a:xfrm rot="2482">
            <a:off x="3862091" y="5428398"/>
            <a:ext cx="831000" cy="2646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152400" y="0"/>
            <a:ext cx="899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Arctic Research at BSC</a:t>
            </a:r>
            <a:endParaRPr/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712" y="2678112"/>
            <a:ext cx="8148636" cy="376396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/>
          <p:nvPr/>
        </p:nvSpPr>
        <p:spPr>
          <a:xfrm>
            <a:off x="1941512" y="1633537"/>
            <a:ext cx="23544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b="0" i="0" lang="en-US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 in DJF SST</a:t>
            </a:r>
            <a:endParaRPr/>
          </a:p>
        </p:txBody>
      </p:sp>
      <p:sp>
        <p:nvSpPr>
          <p:cNvPr id="451" name="Shape 451"/>
          <p:cNvSpPr txBox="1"/>
          <p:nvPr/>
        </p:nvSpPr>
        <p:spPr>
          <a:xfrm>
            <a:off x="374650" y="1776412"/>
            <a:ext cx="2784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Ice Assimilation (EnKF)</a:t>
            </a:r>
            <a:endParaRPr/>
          </a:p>
        </p:txBody>
      </p:sp>
      <p:sp>
        <p:nvSpPr>
          <p:cNvPr id="452" name="Shape 452"/>
          <p:cNvSpPr txBox="1"/>
          <p:nvPr/>
        </p:nvSpPr>
        <p:spPr>
          <a:xfrm>
            <a:off x="254000" y="1725612"/>
            <a:ext cx="5743500" cy="3867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 txBox="1"/>
          <p:nvPr/>
        </p:nvSpPr>
        <p:spPr>
          <a:xfrm>
            <a:off x="6491287" y="1725612"/>
            <a:ext cx="17541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b="0" i="0" lang="en-US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b="0" i="0" lang="en-US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Skill</a:t>
            </a:r>
            <a:endParaRPr/>
          </a:p>
        </p:txBody>
      </p:sp>
      <p:sp>
        <p:nvSpPr>
          <p:cNvPr id="454" name="Shape 454"/>
          <p:cNvSpPr txBox="1"/>
          <p:nvPr/>
        </p:nvSpPr>
        <p:spPr>
          <a:xfrm>
            <a:off x="6116637" y="1725612"/>
            <a:ext cx="2581200" cy="3867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2274887" y="2114550"/>
            <a:ext cx="45720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 Ice Reconstruction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(Ocean nudging) </a:t>
            </a:r>
            <a:endParaRPr/>
          </a:p>
        </p:txBody>
      </p:sp>
      <p:sp>
        <p:nvSpPr>
          <p:cNvPr id="456" name="Shape 456"/>
          <p:cNvSpPr txBox="1"/>
          <p:nvPr/>
        </p:nvSpPr>
        <p:spPr>
          <a:xfrm>
            <a:off x="567000" y="6003925"/>
            <a:ext cx="75540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b="1" lang="en-US" sz="2000">
                <a:solidFill>
                  <a:srgbClr val="980000"/>
                </a:solidFill>
                <a:highlight>
                  <a:srgbClr val="FFFFFF"/>
                </a:highlight>
              </a:rPr>
              <a:t>More sophisticated initialization techniques for sea-ice (EnKF) improve prediction skill in the mediterranean region</a:t>
            </a:r>
            <a:endParaRPr b="1" sz="2000">
              <a:solidFill>
                <a:srgbClr val="980000"/>
              </a:solidFill>
            </a:endParaRPr>
          </a:p>
        </p:txBody>
      </p:sp>
      <p:pic>
        <p:nvPicPr>
          <p:cNvPr id="457" name="Shape 4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2125" y="331800"/>
            <a:ext cx="2257100" cy="132105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Shape 458"/>
          <p:cNvSpPr txBox="1"/>
          <p:nvPr/>
        </p:nvSpPr>
        <p:spPr>
          <a:xfrm>
            <a:off x="7064300" y="-28600"/>
            <a:ext cx="25812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1"/>
                </a:solidFill>
              </a:rPr>
              <a:t>H2020 Project</a:t>
            </a:r>
            <a:endParaRPr b="1" sz="1700"/>
          </a:p>
        </p:txBody>
      </p:sp>
      <p:sp>
        <p:nvSpPr>
          <p:cNvPr id="459" name="Shape 459"/>
          <p:cNvSpPr txBox="1"/>
          <p:nvPr/>
        </p:nvSpPr>
        <p:spPr>
          <a:xfrm>
            <a:off x="533400" y="-304800"/>
            <a:ext cx="5121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Sea Ice Initialization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Seasonal Climate Prediction skill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type="title"/>
          </p:nvPr>
        </p:nvSpPr>
        <p:spPr>
          <a:xfrm>
            <a:off x="152400" y="0"/>
            <a:ext cx="899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Next steps of the Collaboration</a:t>
            </a:r>
            <a:endParaRPr/>
          </a:p>
        </p:txBody>
      </p:sp>
      <p:sp>
        <p:nvSpPr>
          <p:cNvPr id="465" name="Shape 465"/>
          <p:cNvSpPr txBox="1"/>
          <p:nvPr/>
        </p:nvSpPr>
        <p:spPr>
          <a:xfrm>
            <a:off x="323850" y="981075"/>
            <a:ext cx="86409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Porting the Ec-Earth Model to the K-Computer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Developing and testing a new  configuration to assimilate sea-ice with EnKF at high-resolution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Producing a high-resolution sea ice reconstruction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Incorporating the new HR reconstruction in the NICAM-LETKF Assimilation System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Investigating the impact of these improved sea-ice initial conditions on the skill of NWPs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-401"/>
          <a:stretch/>
        </p:blipFill>
        <p:spPr>
          <a:xfrm>
            <a:off x="694175" y="933425"/>
            <a:ext cx="2380751" cy="284674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 rot="-5400000">
            <a:off x="-2610175" y="3495450"/>
            <a:ext cx="60303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Near-real time satellite observations from NSIDC</a:t>
            </a:r>
            <a:endParaRPr sz="2000"/>
          </a:p>
        </p:txBody>
      </p:sp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724" y="823702"/>
            <a:ext cx="3857777" cy="297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164" y="3896850"/>
            <a:ext cx="2380753" cy="2834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4726" y="3751615"/>
            <a:ext cx="3857782" cy="297998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3953325" y="933675"/>
            <a:ext cx="3449700" cy="40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March Arctic Sea Ice extent 1979-2018</a:t>
            </a:r>
            <a:endParaRPr b="1" sz="1200"/>
          </a:p>
        </p:txBody>
      </p:sp>
      <p:sp>
        <p:nvSpPr>
          <p:cNvPr id="196" name="Shape 196"/>
          <p:cNvSpPr txBox="1"/>
          <p:nvPr/>
        </p:nvSpPr>
        <p:spPr>
          <a:xfrm>
            <a:off x="3910600" y="3896850"/>
            <a:ext cx="3449700" cy="40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August</a:t>
            </a:r>
            <a:r>
              <a:rPr b="1" lang="en-US" sz="1200"/>
              <a:t> Arctic Sea Ice extent 1979-2017</a:t>
            </a:r>
            <a:endParaRPr b="1" sz="1200"/>
          </a:p>
        </p:txBody>
      </p:sp>
      <p:sp>
        <p:nvSpPr>
          <p:cNvPr id="197" name="Shape 197"/>
          <p:cNvSpPr txBox="1"/>
          <p:nvPr>
            <p:ph idx="4294967295" type="title"/>
          </p:nvPr>
        </p:nvSpPr>
        <p:spPr>
          <a:xfrm>
            <a:off x="152400" y="0"/>
            <a:ext cx="8785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Context: A dramatic decline in Arctic sea ice...</a:t>
            </a:r>
            <a:endParaRPr sz="3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8" name="Shape 198"/>
          <p:cNvCxnSpPr/>
          <p:nvPr/>
        </p:nvCxnSpPr>
        <p:spPr>
          <a:xfrm>
            <a:off x="0" y="694175"/>
            <a:ext cx="8802300" cy="30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Shape 199"/>
          <p:cNvSpPr txBox="1"/>
          <p:nvPr/>
        </p:nvSpPr>
        <p:spPr>
          <a:xfrm>
            <a:off x="536325" y="757000"/>
            <a:ext cx="2682600" cy="33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Sea Ice Contentration </a:t>
            </a:r>
            <a:endParaRPr sz="1600"/>
          </a:p>
        </p:txBody>
      </p:sp>
      <p:sp>
        <p:nvSpPr>
          <p:cNvPr id="200" name="Shape 200"/>
          <p:cNvSpPr/>
          <p:nvPr/>
        </p:nvSpPr>
        <p:spPr>
          <a:xfrm>
            <a:off x="580425" y="3866950"/>
            <a:ext cx="2562300" cy="18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1400175" y="1238475"/>
            <a:ext cx="12954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10 April </a:t>
            </a:r>
            <a:endParaRPr b="1">
              <a:solidFill>
                <a:schemeClr val="lt1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2018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1457325" y="4248375"/>
            <a:ext cx="12954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August</a:t>
            </a:r>
            <a:r>
              <a:rPr b="1" lang="en-US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2018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6360575" y="1835225"/>
            <a:ext cx="26826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FF"/>
                </a:solidFill>
              </a:rPr>
              <a:t>10% decline in March</a:t>
            </a:r>
            <a:endParaRPr b="1" sz="1700">
              <a:solidFill>
                <a:srgbClr val="0000FF"/>
              </a:solidFill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6360575" y="4587975"/>
            <a:ext cx="26826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FF"/>
                </a:solidFill>
              </a:rPr>
              <a:t>35</a:t>
            </a:r>
            <a:r>
              <a:rPr b="1" lang="en-US" sz="1700">
                <a:solidFill>
                  <a:srgbClr val="0000FF"/>
                </a:solidFill>
              </a:rPr>
              <a:t>% decline in </a:t>
            </a:r>
            <a:r>
              <a:rPr b="1" lang="en-US" sz="1700">
                <a:solidFill>
                  <a:srgbClr val="0000FF"/>
                </a:solidFill>
              </a:rPr>
              <a:t>August</a:t>
            </a:r>
            <a:endParaRPr b="1" sz="17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type="title"/>
          </p:nvPr>
        </p:nvSpPr>
        <p:spPr>
          <a:xfrm>
            <a:off x="152400" y="0"/>
            <a:ext cx="8596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Perspective</a:t>
            </a:r>
            <a:endParaRPr b="0" i="0" sz="36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107504" y="762000"/>
            <a:ext cx="89289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0" i="1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 Data</a:t>
            </a: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⬄ “</a:t>
            </a:r>
            <a:r>
              <a:rPr b="0" i="1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 Simulation</a:t>
            </a: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b="1" i="1" sz="4800" u="none" cap="none" strike="noStrik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1" i="1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i="1" lang="en-US" sz="2400" u="none" cap="none" strike="noStrik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next decade: Exa-scale computing</a:t>
            </a:r>
            <a:endParaRPr/>
          </a:p>
          <a:p>
            <a:pPr indent="-1714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175" marR="0" rtl="0" algn="ctr">
              <a:spcBef>
                <a:spcPts val="560"/>
              </a:spcBef>
              <a:spcAft>
                <a:spcPts val="0"/>
              </a:spcAft>
              <a:buClr>
                <a:srgbClr val="FF00FF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➔ Revolutionize Weather Prediction</a:t>
            </a:r>
            <a:endParaRPr b="0" i="0" sz="2400" u="none" cap="none" strike="noStrike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7" name="Shape 477"/>
          <p:cNvPicPr preferRelativeResize="0"/>
          <p:nvPr/>
        </p:nvPicPr>
        <p:blipFill rotWithShape="1">
          <a:blip r:embed="rId3">
            <a:alphaModFix/>
          </a:blip>
          <a:srcRect b="18375" l="0" r="0" t="17398"/>
          <a:stretch/>
        </p:blipFill>
        <p:spPr>
          <a:xfrm>
            <a:off x="0" y="3933056"/>
            <a:ext cx="9144000" cy="292494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478" name="Shape 478"/>
          <p:cNvSpPr/>
          <p:nvPr/>
        </p:nvSpPr>
        <p:spPr>
          <a:xfrm>
            <a:off x="1403648" y="2132856"/>
            <a:ext cx="6336600" cy="831000"/>
          </a:xfrm>
          <a:prstGeom prst="roundRect">
            <a:avLst>
              <a:gd fmla="val 16667" name="adj"/>
            </a:avLst>
          </a:prstGeom>
          <a:solidFill>
            <a:srgbClr val="FFFF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Shape 479"/>
          <p:cNvSpPr txBox="1"/>
          <p:nvPr/>
        </p:nvSpPr>
        <p:spPr>
          <a:xfrm>
            <a:off x="1403648" y="2132857"/>
            <a:ext cx="6336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With the Post-K, we aim to run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1000-member </a:t>
            </a: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global NICAM-LETKF at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3.5-km</a:t>
            </a: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resolution</a:t>
            </a:r>
            <a:endParaRPr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2987824" y="3501008"/>
            <a:ext cx="591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close collaboration with the FLAGSHIP 2020 project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25" y="1725825"/>
            <a:ext cx="7717151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5183275" y="1309975"/>
            <a:ext cx="2869200" cy="40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Record-low Precipitation in Central Europe (Dec 2016)</a:t>
            </a:r>
            <a:endParaRPr sz="1600"/>
          </a:p>
        </p:txBody>
      </p:sp>
      <p:sp>
        <p:nvSpPr>
          <p:cNvPr id="212" name="Shape 212"/>
          <p:cNvSpPr txBox="1"/>
          <p:nvPr>
            <p:ph idx="4294967295" type="title"/>
          </p:nvPr>
        </p:nvSpPr>
        <p:spPr>
          <a:xfrm>
            <a:off x="152400" y="0"/>
            <a:ext cx="8785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Context: ...with important climatic consequences</a:t>
            </a:r>
            <a:endParaRPr sz="3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3739075" y="1694900"/>
            <a:ext cx="1660800" cy="40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3800" y="6036850"/>
            <a:ext cx="87054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Other impacts: </a:t>
            </a:r>
            <a:endParaRPr b="1" sz="1800"/>
          </a:p>
        </p:txBody>
      </p:sp>
      <p:sp>
        <p:nvSpPr>
          <p:cNvPr id="215" name="Shape 215"/>
          <p:cNvSpPr txBox="1"/>
          <p:nvPr/>
        </p:nvSpPr>
        <p:spPr>
          <a:xfrm>
            <a:off x="1703950" y="5895475"/>
            <a:ext cx="8403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Frequency of cold NH midlatitude winters</a:t>
            </a:r>
            <a:r>
              <a:rPr b="1" lang="en-US" sz="1600">
                <a:solidFill>
                  <a:schemeClr val="dk1"/>
                </a:solidFill>
              </a:rPr>
              <a:t> (Cohen et al., 2012)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P</a:t>
            </a:r>
            <a:r>
              <a:rPr lang="en-US" sz="1600">
                <a:solidFill>
                  <a:schemeClr val="dk1"/>
                </a:solidFill>
              </a:rPr>
              <a:t>olar temperature amplification</a:t>
            </a:r>
            <a:r>
              <a:rPr b="1" lang="en-US" sz="1600">
                <a:solidFill>
                  <a:schemeClr val="dk1"/>
                </a:solidFill>
              </a:rPr>
              <a:t> (Manabe and Stouffer 1980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Commercial routes, ecotourism, resources extraction and industrial fishing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766775" y="5869200"/>
            <a:ext cx="161100" cy="855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7" name="Shape 217"/>
          <p:cNvCxnSpPr/>
          <p:nvPr/>
        </p:nvCxnSpPr>
        <p:spPr>
          <a:xfrm>
            <a:off x="0" y="694175"/>
            <a:ext cx="8802300" cy="30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Shape 218"/>
          <p:cNvSpPr/>
          <p:nvPr/>
        </p:nvSpPr>
        <p:spPr>
          <a:xfrm>
            <a:off x="4073175" y="5555875"/>
            <a:ext cx="931800" cy="33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523400" y="1314325"/>
            <a:ext cx="35835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Record low Sea Ice concentration in Barents-Kara Seas (Nov-Dec 2016)</a:t>
            </a:r>
            <a:endParaRPr sz="1600"/>
          </a:p>
        </p:txBody>
      </p:sp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184" y="768225"/>
            <a:ext cx="2242495" cy="60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2531350" y="866200"/>
            <a:ext cx="4627800" cy="50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Acosta et al (Under review in </a:t>
            </a:r>
            <a:r>
              <a:rPr b="1" i="1" lang="en-US" sz="2000"/>
              <a:t>BAMS</a:t>
            </a:r>
            <a:r>
              <a:rPr b="1" lang="en-US" sz="2000"/>
              <a:t>)</a:t>
            </a:r>
            <a:endParaRPr b="1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25" y="1725825"/>
            <a:ext cx="7717151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5183275" y="1309975"/>
            <a:ext cx="2869200" cy="40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Record-low Precipitation in Central Europe (Dec 2016)</a:t>
            </a:r>
            <a:endParaRPr sz="1600"/>
          </a:p>
        </p:txBody>
      </p:sp>
      <p:sp>
        <p:nvSpPr>
          <p:cNvPr id="229" name="Shape 229"/>
          <p:cNvSpPr txBox="1"/>
          <p:nvPr>
            <p:ph idx="4294967295" type="title"/>
          </p:nvPr>
        </p:nvSpPr>
        <p:spPr>
          <a:xfrm>
            <a:off x="152400" y="0"/>
            <a:ext cx="8785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Context: ...with important climatic consequences</a:t>
            </a:r>
            <a:endParaRPr sz="3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739075" y="1694900"/>
            <a:ext cx="1660800" cy="40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3800" y="6036850"/>
            <a:ext cx="87054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Other impacts: </a:t>
            </a:r>
            <a:endParaRPr b="1" sz="1800"/>
          </a:p>
        </p:txBody>
      </p:sp>
      <p:sp>
        <p:nvSpPr>
          <p:cNvPr id="232" name="Shape 232"/>
          <p:cNvSpPr/>
          <p:nvPr/>
        </p:nvSpPr>
        <p:spPr>
          <a:xfrm>
            <a:off x="1766775" y="5869200"/>
            <a:ext cx="161100" cy="855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3" name="Shape 233"/>
          <p:cNvCxnSpPr/>
          <p:nvPr/>
        </p:nvCxnSpPr>
        <p:spPr>
          <a:xfrm>
            <a:off x="0" y="694175"/>
            <a:ext cx="8802300" cy="30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Shape 234"/>
          <p:cNvSpPr/>
          <p:nvPr/>
        </p:nvSpPr>
        <p:spPr>
          <a:xfrm>
            <a:off x="4073175" y="5555875"/>
            <a:ext cx="931800" cy="33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/>
        </p:nvSpPr>
        <p:spPr>
          <a:xfrm>
            <a:off x="523400" y="1314325"/>
            <a:ext cx="35835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Record low Sea Ice concentration in Barents-Kara Seas (Nov-Dec 2016)</a:t>
            </a:r>
            <a:endParaRPr sz="1600"/>
          </a:p>
        </p:txBody>
      </p:sp>
      <p:sp>
        <p:nvSpPr>
          <p:cNvPr id="236" name="Shape 236"/>
          <p:cNvSpPr txBox="1"/>
          <p:nvPr/>
        </p:nvSpPr>
        <p:spPr>
          <a:xfrm>
            <a:off x="501350" y="2460525"/>
            <a:ext cx="8074800" cy="17178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A61C00"/>
                </a:solidFill>
              </a:rPr>
              <a:t>MOTIVATION:</a:t>
            </a:r>
            <a:endParaRPr b="1" sz="2400">
              <a:solidFill>
                <a:srgbClr val="A61C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61C00"/>
                </a:solidFill>
              </a:rPr>
              <a:t>Understanding climate and sea-ice variability in the Arctic region is therefore crucial for </a:t>
            </a:r>
            <a:r>
              <a:rPr b="1" lang="en-US" sz="2400">
                <a:solidFill>
                  <a:srgbClr val="A61C00"/>
                </a:solidFill>
              </a:rPr>
              <a:t>prediction purposes</a:t>
            </a:r>
            <a:r>
              <a:rPr lang="en-US" sz="2400">
                <a:solidFill>
                  <a:srgbClr val="A61C00"/>
                </a:solidFill>
              </a:rPr>
              <a:t> and future adaptation/mitigation strategies  </a:t>
            </a:r>
            <a:endParaRPr sz="2400">
              <a:solidFill>
                <a:srgbClr val="A61C00"/>
              </a:solidFill>
            </a:endParaRPr>
          </a:p>
        </p:txBody>
      </p:sp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184" y="768225"/>
            <a:ext cx="2242495" cy="60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531350" y="866200"/>
            <a:ext cx="4627800" cy="50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Acosta et al (Under review in </a:t>
            </a:r>
            <a:r>
              <a:rPr b="1" i="1" lang="en-US" sz="2000"/>
              <a:t>BAMS</a:t>
            </a:r>
            <a:r>
              <a:rPr b="1" lang="en-US" sz="2000"/>
              <a:t>)</a:t>
            </a:r>
            <a:endParaRPr b="1" sz="2000"/>
          </a:p>
        </p:txBody>
      </p:sp>
      <p:sp>
        <p:nvSpPr>
          <p:cNvPr id="239" name="Shape 239"/>
          <p:cNvSpPr txBox="1"/>
          <p:nvPr/>
        </p:nvSpPr>
        <p:spPr>
          <a:xfrm>
            <a:off x="1703950" y="5895475"/>
            <a:ext cx="8403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Frequency of cold NH midlatitude winters</a:t>
            </a:r>
            <a:r>
              <a:rPr b="1" lang="en-US" sz="1600">
                <a:solidFill>
                  <a:schemeClr val="dk1"/>
                </a:solidFill>
              </a:rPr>
              <a:t> (Cohen et al., 2012)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Polar temperature amplification</a:t>
            </a:r>
            <a:r>
              <a:rPr b="1" lang="en-US" sz="1600">
                <a:solidFill>
                  <a:schemeClr val="dk1"/>
                </a:solidFill>
              </a:rPr>
              <a:t> (Manabe and Stouffer 1980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Commercial routes, ecotourism, resources extraction and industrial fishing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4294967295" type="title"/>
          </p:nvPr>
        </p:nvSpPr>
        <p:spPr>
          <a:xfrm>
            <a:off x="152400" y="0"/>
            <a:ext cx="8785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Cornerstones of Numerical Weather Prediction</a:t>
            </a:r>
            <a:endParaRPr sz="3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6" name="Shape 246"/>
          <p:cNvCxnSpPr/>
          <p:nvPr/>
        </p:nvCxnSpPr>
        <p:spPr>
          <a:xfrm>
            <a:off x="0" y="694175"/>
            <a:ext cx="8802300" cy="30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Shape 247"/>
          <p:cNvSpPr txBox="1"/>
          <p:nvPr/>
        </p:nvSpPr>
        <p:spPr>
          <a:xfrm>
            <a:off x="137994" y="918725"/>
            <a:ext cx="2797200" cy="10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For a given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atmospheric state</a:t>
            </a:r>
            <a:endParaRPr b="1" sz="2000"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2017450"/>
            <a:ext cx="3001475" cy="30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3248175" y="869225"/>
            <a:ext cx="27972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we can solve the Governing equations</a:t>
            </a:r>
            <a:endParaRPr b="1" sz="2000"/>
          </a:p>
        </p:txBody>
      </p:sp>
      <p:sp>
        <p:nvSpPr>
          <p:cNvPr id="250" name="Shape 250"/>
          <p:cNvSpPr txBox="1"/>
          <p:nvPr/>
        </p:nvSpPr>
        <p:spPr>
          <a:xfrm>
            <a:off x="3375144" y="3595900"/>
            <a:ext cx="2797200" cy="10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within a discretized global climate model</a:t>
            </a:r>
            <a:endParaRPr b="1" sz="2000"/>
          </a:p>
        </p:txBody>
      </p:sp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7600" y="4374500"/>
            <a:ext cx="2441575" cy="24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6875" y="1664325"/>
            <a:ext cx="3001475" cy="1694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 rot="5402482">
            <a:off x="4112116" y="3036598"/>
            <a:ext cx="831000" cy="2646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/>
        </p:nvSpPr>
        <p:spPr>
          <a:xfrm rot="-1514512">
            <a:off x="2912844" y="2451950"/>
            <a:ext cx="830831" cy="2645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 rot="-1514512">
            <a:off x="5909869" y="4725150"/>
            <a:ext cx="830831" cy="2645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/>
        </p:nvSpPr>
        <p:spPr>
          <a:xfrm>
            <a:off x="6353319" y="2601000"/>
            <a:ext cx="2797200" cy="10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To make a weather prediction</a:t>
            </a:r>
            <a:endParaRPr b="1" sz="2000"/>
          </a:p>
        </p:txBody>
      </p:sp>
      <p:pic>
        <p:nvPicPr>
          <p:cNvPr id="257" name="Shape 2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4300" y="3391975"/>
            <a:ext cx="21336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6388150" y="4255900"/>
            <a:ext cx="2797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from: h</a:t>
            </a:r>
            <a:r>
              <a:rPr lang="en-US"/>
              <a:t>ttps://www.earthsystemcog.org/projects/esmf/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4294967295" type="title"/>
          </p:nvPr>
        </p:nvSpPr>
        <p:spPr>
          <a:xfrm>
            <a:off x="152400" y="0"/>
            <a:ext cx="8785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Cornerstones of Numerical Weather Prediction</a:t>
            </a:r>
            <a:endParaRPr sz="3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5" name="Shape 265"/>
          <p:cNvCxnSpPr/>
          <p:nvPr/>
        </p:nvCxnSpPr>
        <p:spPr>
          <a:xfrm>
            <a:off x="0" y="694175"/>
            <a:ext cx="8802300" cy="30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6" name="Shape 266"/>
          <p:cNvSpPr txBox="1"/>
          <p:nvPr/>
        </p:nvSpPr>
        <p:spPr>
          <a:xfrm>
            <a:off x="137994" y="918725"/>
            <a:ext cx="2797200" cy="10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For a given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atmospheric state</a:t>
            </a:r>
            <a:endParaRPr b="1" sz="2000"/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2017450"/>
            <a:ext cx="3001475" cy="30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3248175" y="869225"/>
            <a:ext cx="27972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w</a:t>
            </a:r>
            <a:r>
              <a:rPr b="1" lang="en-US" sz="2000"/>
              <a:t>e can solve the Governing equations</a:t>
            </a:r>
            <a:endParaRPr b="1" sz="2000"/>
          </a:p>
        </p:txBody>
      </p:sp>
      <p:sp>
        <p:nvSpPr>
          <p:cNvPr id="269" name="Shape 269"/>
          <p:cNvSpPr txBox="1"/>
          <p:nvPr/>
        </p:nvSpPr>
        <p:spPr>
          <a:xfrm>
            <a:off x="3375144" y="3595900"/>
            <a:ext cx="2797200" cy="10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within a discretized global climate model</a:t>
            </a:r>
            <a:endParaRPr b="1" sz="2000"/>
          </a:p>
        </p:txBody>
      </p:sp>
      <p:pic>
        <p:nvPicPr>
          <p:cNvPr id="270" name="Shape 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7600" y="4374500"/>
            <a:ext cx="2441575" cy="24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6875" y="1664325"/>
            <a:ext cx="3001475" cy="169455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 rot="5402482">
            <a:off x="4112116" y="3036598"/>
            <a:ext cx="831000" cy="2646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 rot="-1514512">
            <a:off x="2912844" y="2451950"/>
            <a:ext cx="830831" cy="2645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/>
        </p:nvSpPr>
        <p:spPr>
          <a:xfrm rot="-1514512">
            <a:off x="5909869" y="4725150"/>
            <a:ext cx="830831" cy="2645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6353319" y="2601000"/>
            <a:ext cx="2797200" cy="10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To make a weather prediction</a:t>
            </a:r>
            <a:endParaRPr b="1" sz="2000"/>
          </a:p>
        </p:txBody>
      </p:sp>
      <p:pic>
        <p:nvPicPr>
          <p:cNvPr id="276" name="Shape 2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4300" y="3391975"/>
            <a:ext cx="21336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6388150" y="4255900"/>
            <a:ext cx="2797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from: https://www.earthsystemcog.org/projects/esmf/</a:t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76200" y="1854375"/>
            <a:ext cx="3117900" cy="4961700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49525" y="5254925"/>
            <a:ext cx="31179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980000"/>
                </a:solidFill>
              </a:rPr>
              <a:t>Good predictions rely on a good initialization of the model with observational data</a:t>
            </a:r>
            <a:endParaRPr b="1" sz="20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ctrTitle"/>
          </p:nvPr>
        </p:nvSpPr>
        <p:spPr>
          <a:xfrm>
            <a:off x="-76200" y="704252"/>
            <a:ext cx="9304200" cy="25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NICAM-LETKF: Global Atmospheric Data Assimilation System</a:t>
            </a:r>
            <a:endParaRPr b="1" i="0" sz="4000" u="none" cap="none" strike="noStrike">
              <a:solidFill>
                <a:srgbClr val="3333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783962" y="3358888"/>
            <a:ext cx="7567082" cy="739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S. Kotsuki, K. Terasaki, T. Miyoshi</a:t>
            </a:r>
            <a:endParaRPr b="0" i="0" sz="3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782015" y="4303690"/>
            <a:ext cx="7653569" cy="798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Data Assimilation Research Team,</a:t>
            </a:r>
            <a:endParaRPr/>
          </a:p>
          <a:p>
            <a:pPr indent="-342900" lvl="0" marL="342900" marR="0" rtl="0" algn="ctr">
              <a:lnSpc>
                <a:spcPct val="85714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RIKEN Center for Computational Science, Japan</a:t>
            </a:r>
            <a:endParaRPr/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3436" y="5166832"/>
            <a:ext cx="1377851" cy="165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5517232"/>
            <a:ext cx="2088232" cy="109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4473" y="5589240"/>
            <a:ext cx="2428963" cy="105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600221" y="1262079"/>
            <a:ext cx="7921625" cy="2807692"/>
          </a:xfrm>
          <a:prstGeom prst="roundRect">
            <a:avLst>
              <a:gd fmla="val 16667" name="adj"/>
            </a:avLst>
          </a:prstGeom>
          <a:solidFill>
            <a:srgbClr val="CC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Shape 296"/>
          <p:cNvSpPr txBox="1"/>
          <p:nvPr>
            <p:ph type="title"/>
          </p:nvPr>
        </p:nvSpPr>
        <p:spPr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on Data Assimilation</a:t>
            </a:r>
            <a:endParaRPr/>
          </a:p>
        </p:txBody>
      </p:sp>
      <p:sp>
        <p:nvSpPr>
          <p:cNvPr id="297" name="Shape 297"/>
          <p:cNvSpPr txBox="1"/>
          <p:nvPr/>
        </p:nvSpPr>
        <p:spPr>
          <a:xfrm>
            <a:off x="5675118" y="1334509"/>
            <a:ext cx="24803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NICAM</a:t>
            </a:r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993079" y="1302802"/>
            <a:ext cx="18085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Observations</a:t>
            </a: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x="2824163" y="4437063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3901240" y="1836149"/>
            <a:ext cx="12378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LETKF</a:t>
            </a:r>
            <a:endParaRPr/>
          </a:p>
        </p:txBody>
      </p:sp>
      <p:sp>
        <p:nvSpPr>
          <p:cNvPr id="301" name="Shape 301"/>
          <p:cNvSpPr txBox="1"/>
          <p:nvPr/>
        </p:nvSpPr>
        <p:spPr>
          <a:xfrm>
            <a:off x="2317879" y="4073458"/>
            <a:ext cx="448630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Ensemble Transform Kalman Filter </a:t>
            </a:r>
            <a:r>
              <a:rPr b="1" i="1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(Hunt et al. 2007)</a:t>
            </a:r>
            <a:endParaRPr b="1" i="1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3539" y="1796174"/>
            <a:ext cx="2021567" cy="2021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1.gstatic.com/images?q=tbn:ANd9GcS-mvLQCXQTIrz6e7JnPjKCdM_mGq-7iltVUct9uP_dG4FZZgcZ" id="303" name="Shape 3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4743" y="2066982"/>
            <a:ext cx="1641758" cy="1343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ds.exblog.jp/pds/1/201311/18/90/b0022690_1748541.jpg" id="304" name="Shape 3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767" y="2054964"/>
            <a:ext cx="1988734" cy="14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1895623" y="3422071"/>
            <a:ext cx="9284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(JAXA)</a:t>
            </a:r>
            <a:endParaRPr/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96686" y="1484784"/>
            <a:ext cx="4257378" cy="244118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1284644" y="5013176"/>
            <a:ext cx="6552778" cy="1384995"/>
          </a:xfrm>
          <a:prstGeom prst="rect">
            <a:avLst/>
          </a:prstGeom>
          <a:solidFill>
            <a:srgbClr val="FFCC99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Data assimilation combines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simulation</a:t>
            </a: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real world,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and brings synergy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Numerical Weather Prediction</a:t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4" name="Shape 314"/>
          <p:cNvCxnSpPr/>
          <p:nvPr/>
        </p:nvCxnSpPr>
        <p:spPr>
          <a:xfrm>
            <a:off x="395288" y="6308725"/>
            <a:ext cx="828040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5" name="Shape 315"/>
          <p:cNvSpPr txBox="1"/>
          <p:nvPr/>
        </p:nvSpPr>
        <p:spPr>
          <a:xfrm>
            <a:off x="8101013" y="6237288"/>
            <a:ext cx="86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539750" y="3644900"/>
            <a:ext cx="7993063" cy="2039938"/>
          </a:xfrm>
          <a:custGeom>
            <a:pathLst>
              <a:path extrusionOk="0" h="1285" w="5035">
                <a:moveTo>
                  <a:pt x="0" y="1285"/>
                </a:moveTo>
                <a:cubicBezTo>
                  <a:pt x="412" y="1224"/>
                  <a:pt x="824" y="1164"/>
                  <a:pt x="1179" y="1013"/>
                </a:cubicBezTo>
                <a:cubicBezTo>
                  <a:pt x="1534" y="862"/>
                  <a:pt x="1799" y="544"/>
                  <a:pt x="2132" y="378"/>
                </a:cubicBezTo>
                <a:cubicBezTo>
                  <a:pt x="2465" y="212"/>
                  <a:pt x="2774" y="0"/>
                  <a:pt x="3175" y="15"/>
                </a:cubicBezTo>
                <a:cubicBezTo>
                  <a:pt x="3576" y="30"/>
                  <a:pt x="4226" y="378"/>
                  <a:pt x="4536" y="469"/>
                </a:cubicBezTo>
                <a:cubicBezTo>
                  <a:pt x="4846" y="560"/>
                  <a:pt x="4940" y="559"/>
                  <a:pt x="5035" y="559"/>
                </a:cubicBezTo>
              </a:path>
            </a:pathLst>
          </a:custGeom>
          <a:noFill/>
          <a:ln cap="flat" cmpd="sng" w="38100">
            <a:solidFill>
              <a:srgbClr val="000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17" name="Shape 317"/>
          <p:cNvGrpSpPr/>
          <p:nvPr/>
        </p:nvGrpSpPr>
        <p:grpSpPr>
          <a:xfrm>
            <a:off x="539750" y="1939925"/>
            <a:ext cx="3632200" cy="2952750"/>
            <a:chOff x="340" y="1222"/>
            <a:chExt cx="2288" cy="1860"/>
          </a:xfrm>
        </p:grpSpPr>
        <p:sp>
          <p:nvSpPr>
            <p:cNvPr id="318" name="Shape 318"/>
            <p:cNvSpPr/>
            <p:nvPr/>
          </p:nvSpPr>
          <p:spPr>
            <a:xfrm>
              <a:off x="340" y="1359"/>
              <a:ext cx="1814" cy="1723"/>
            </a:xfrm>
            <a:custGeom>
              <a:pathLst>
                <a:path extrusionOk="0" h="1723" w="2268">
                  <a:moveTo>
                    <a:pt x="0" y="1723"/>
                  </a:moveTo>
                  <a:cubicBezTo>
                    <a:pt x="211" y="1696"/>
                    <a:pt x="423" y="1670"/>
                    <a:pt x="635" y="1587"/>
                  </a:cubicBezTo>
                  <a:cubicBezTo>
                    <a:pt x="847" y="1504"/>
                    <a:pt x="1096" y="1368"/>
                    <a:pt x="1270" y="1224"/>
                  </a:cubicBezTo>
                  <a:cubicBezTo>
                    <a:pt x="1444" y="1080"/>
                    <a:pt x="1557" y="899"/>
                    <a:pt x="1678" y="725"/>
                  </a:cubicBezTo>
                  <a:cubicBezTo>
                    <a:pt x="1799" y="551"/>
                    <a:pt x="1898" y="302"/>
                    <a:pt x="1996" y="181"/>
                  </a:cubicBezTo>
                  <a:cubicBezTo>
                    <a:pt x="2094" y="60"/>
                    <a:pt x="2181" y="30"/>
                    <a:pt x="2268" y="0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2028" y="1222"/>
              <a:ext cx="600" cy="300"/>
            </a:xfrm>
            <a:prstGeom prst="roundRect">
              <a:avLst>
                <a:gd fmla="val 16667" name="adj"/>
              </a:avLst>
            </a:prstGeom>
            <a:solidFill>
              <a:srgbClr val="99CC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FC</a:t>
              </a:r>
              <a:r>
                <a:rPr b="0" i="0" lang="en-US" sz="2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b="0" i="0" lang="en-US" sz="2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20" name="Shape 320"/>
          <p:cNvSpPr/>
          <p:nvPr/>
        </p:nvSpPr>
        <p:spPr>
          <a:xfrm>
            <a:off x="3150150" y="3573475"/>
            <a:ext cx="1493856" cy="936630"/>
          </a:xfrm>
          <a:prstGeom prst="irregularSeal1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4284663" y="908050"/>
            <a:ext cx="1150937" cy="1225550"/>
          </a:xfrm>
          <a:custGeom>
            <a:pathLst>
              <a:path extrusionOk="0" h="772" w="725">
                <a:moveTo>
                  <a:pt x="0" y="772"/>
                </a:moveTo>
                <a:cubicBezTo>
                  <a:pt x="166" y="655"/>
                  <a:pt x="332" y="538"/>
                  <a:pt x="453" y="409"/>
                </a:cubicBezTo>
                <a:cubicBezTo>
                  <a:pt x="574" y="280"/>
                  <a:pt x="649" y="140"/>
                  <a:pt x="725" y="0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22" name="Shape 322"/>
          <p:cNvGrpSpPr/>
          <p:nvPr/>
        </p:nvGrpSpPr>
        <p:grpSpPr>
          <a:xfrm>
            <a:off x="3419475" y="2420938"/>
            <a:ext cx="863600" cy="1176337"/>
            <a:chOff x="2154" y="1525"/>
            <a:chExt cx="544" cy="741"/>
          </a:xfrm>
        </p:grpSpPr>
        <p:sp>
          <p:nvSpPr>
            <p:cNvPr id="323" name="Shape 323"/>
            <p:cNvSpPr/>
            <p:nvPr/>
          </p:nvSpPr>
          <p:spPr>
            <a:xfrm>
              <a:off x="2154" y="1948"/>
              <a:ext cx="544" cy="318"/>
            </a:xfrm>
            <a:prstGeom prst="roundRect">
              <a:avLst>
                <a:gd fmla="val 16667" name="adj"/>
              </a:avLst>
            </a:prstGeom>
            <a:solidFill>
              <a:srgbClr val="CC99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</a:t>
              </a:r>
              <a:endParaRPr b="1" i="0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24" name="Shape 324"/>
            <p:cNvCxnSpPr/>
            <p:nvPr/>
          </p:nvCxnSpPr>
          <p:spPr>
            <a:xfrm>
              <a:off x="2426" y="1525"/>
              <a:ext cx="0" cy="408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sp>
        <p:nvSpPr>
          <p:cNvPr id="325" name="Shape 325"/>
          <p:cNvSpPr txBox="1"/>
          <p:nvPr/>
        </p:nvSpPr>
        <p:spPr>
          <a:xfrm>
            <a:off x="827102" y="5589600"/>
            <a:ext cx="452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sng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True Atmosphere（unknown</a:t>
            </a:r>
            <a:r>
              <a:rPr i="1" lang="en-US" sz="2400" u="sng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grpSp>
        <p:nvGrpSpPr>
          <p:cNvPr id="326" name="Shape 326"/>
          <p:cNvGrpSpPr/>
          <p:nvPr/>
        </p:nvGrpSpPr>
        <p:grpSpPr>
          <a:xfrm>
            <a:off x="7235825" y="2276475"/>
            <a:ext cx="863600" cy="1441450"/>
            <a:chOff x="4558" y="1434"/>
            <a:chExt cx="544" cy="908"/>
          </a:xfrm>
        </p:grpSpPr>
        <p:sp>
          <p:nvSpPr>
            <p:cNvPr id="327" name="Shape 327"/>
            <p:cNvSpPr/>
            <p:nvPr/>
          </p:nvSpPr>
          <p:spPr>
            <a:xfrm>
              <a:off x="4558" y="2024"/>
              <a:ext cx="544" cy="318"/>
            </a:xfrm>
            <a:prstGeom prst="roundRect">
              <a:avLst>
                <a:gd fmla="val 16667" name="adj"/>
              </a:avLst>
            </a:prstGeom>
            <a:solidFill>
              <a:srgbClr val="CC99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</a:t>
              </a:r>
              <a:endParaRPr b="1" i="0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28" name="Shape 328"/>
            <p:cNvCxnSpPr/>
            <p:nvPr/>
          </p:nvCxnSpPr>
          <p:spPr>
            <a:xfrm>
              <a:off x="4830" y="1434"/>
              <a:ext cx="0" cy="59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29" name="Shape 329"/>
          <p:cNvGrpSpPr/>
          <p:nvPr/>
        </p:nvGrpSpPr>
        <p:grpSpPr>
          <a:xfrm>
            <a:off x="4284663" y="1773250"/>
            <a:ext cx="4248150" cy="1584313"/>
            <a:chOff x="2699" y="1117"/>
            <a:chExt cx="2676" cy="998"/>
          </a:xfrm>
        </p:grpSpPr>
        <p:sp>
          <p:nvSpPr>
            <p:cNvPr id="330" name="Shape 330"/>
            <p:cNvSpPr/>
            <p:nvPr/>
          </p:nvSpPr>
          <p:spPr>
            <a:xfrm>
              <a:off x="2699" y="1253"/>
              <a:ext cx="1859" cy="862"/>
            </a:xfrm>
            <a:custGeom>
              <a:pathLst>
                <a:path extrusionOk="0" h="862" w="1859">
                  <a:moveTo>
                    <a:pt x="0" y="862"/>
                  </a:moveTo>
                  <a:cubicBezTo>
                    <a:pt x="121" y="805"/>
                    <a:pt x="242" y="749"/>
                    <a:pt x="408" y="635"/>
                  </a:cubicBezTo>
                  <a:cubicBezTo>
                    <a:pt x="574" y="521"/>
                    <a:pt x="755" y="287"/>
                    <a:pt x="997" y="181"/>
                  </a:cubicBezTo>
                  <a:cubicBezTo>
                    <a:pt x="1239" y="75"/>
                    <a:pt x="1549" y="37"/>
                    <a:pt x="1859" y="0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4510" y="1117"/>
              <a:ext cx="600" cy="300"/>
            </a:xfrm>
            <a:prstGeom prst="roundRect">
              <a:avLst>
                <a:gd fmla="val 16667" name="adj"/>
              </a:avLst>
            </a:prstGeom>
            <a:solidFill>
              <a:srgbClr val="99CC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FCST</a:t>
              </a:r>
              <a:endPara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5103" y="1253"/>
              <a:ext cx="272" cy="1"/>
            </a:xfrm>
            <a:custGeom>
              <a:pathLst>
                <a:path extrusionOk="0" h="1" w="272">
                  <a:moveTo>
                    <a:pt x="0" y="0"/>
                  </a:moveTo>
                  <a:cubicBezTo>
                    <a:pt x="0" y="0"/>
                    <a:pt x="136" y="0"/>
                    <a:pt x="272" y="0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3" name="Shape 333"/>
          <p:cNvGrpSpPr/>
          <p:nvPr/>
        </p:nvGrpSpPr>
        <p:grpSpPr>
          <a:xfrm>
            <a:off x="250825" y="3141663"/>
            <a:ext cx="2303463" cy="1968500"/>
            <a:chOff x="158" y="1979"/>
            <a:chExt cx="1451" cy="1240"/>
          </a:xfrm>
        </p:grpSpPr>
        <p:sp>
          <p:nvSpPr>
            <p:cNvPr id="334" name="Shape 334"/>
            <p:cNvSpPr/>
            <p:nvPr/>
          </p:nvSpPr>
          <p:spPr>
            <a:xfrm>
              <a:off x="158" y="2901"/>
              <a:ext cx="544" cy="318"/>
            </a:xfrm>
            <a:prstGeom prst="roundRect">
              <a:avLst>
                <a:gd fmla="val 16667" name="adj"/>
              </a:avLst>
            </a:prstGeom>
            <a:solidFill>
              <a:srgbClr val="CC99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Init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158" y="1979"/>
              <a:ext cx="1451" cy="4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Model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5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Simulation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6" name="Shape 336"/>
          <p:cNvSpPr/>
          <p:nvPr/>
        </p:nvSpPr>
        <p:spPr>
          <a:xfrm>
            <a:off x="8101013" y="3429000"/>
            <a:ext cx="431800" cy="1588"/>
          </a:xfrm>
          <a:custGeom>
            <a:pathLst>
              <a:path extrusionOk="0" h="1" w="272">
                <a:moveTo>
                  <a:pt x="0" y="0"/>
                </a:moveTo>
                <a:cubicBezTo>
                  <a:pt x="0" y="0"/>
                  <a:pt x="136" y="0"/>
                  <a:pt x="272" y="0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6920700" y="3727450"/>
            <a:ext cx="1493856" cy="936630"/>
          </a:xfrm>
          <a:prstGeom prst="irregularSeal1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PLANTILLA PRESENTACIONES BSC-CNS-06032012-v2">
  <a:themeElements>
    <a:clrScheme name="BSC-CNS">
      <a:dk1>
        <a:srgbClr val="0058A9"/>
      </a:dk1>
      <a:lt1>
        <a:srgbClr val="FFFFFF"/>
      </a:lt1>
      <a:dk2>
        <a:srgbClr val="5D91D1"/>
      </a:dk2>
      <a:lt2>
        <a:srgbClr val="DBE7F5"/>
      </a:lt2>
      <a:accent1>
        <a:srgbClr val="B4CCEA"/>
      </a:accent1>
      <a:accent2>
        <a:srgbClr val="87AEDD"/>
      </a:accent2>
      <a:accent3>
        <a:srgbClr val="5D91D1"/>
      </a:accent3>
      <a:accent4>
        <a:srgbClr val="326BB0"/>
      </a:accent4>
      <a:accent5>
        <a:srgbClr val="295993"/>
      </a:accent5>
      <a:accent6>
        <a:srgbClr val="004990"/>
      </a:accent6>
      <a:hlink>
        <a:srgbClr val="002E5C"/>
      </a:hlink>
      <a:folHlink>
        <a:srgbClr val="2147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