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5.xml.rels" ContentType="application/vnd.openxmlformats-package.relationships+xml"/>
  <Override PartName="/ppt/slideMasters/_rels/slideMaster2.xml.rels" ContentType="application/vnd.openxmlformats-package.relationships+xml"/>
  <Override PartName="/ppt/slideMasters/_rels/slideMaster4.xml.rels" ContentType="application/vnd.openxmlformats-package.relationships+xml"/>
  <Override PartName="/ppt/slideMasters/_rels/slideMaster1.xml.rels" ContentType="application/vnd.openxmlformats-package.relationships+xml"/>
  <Override PartName="/ppt/slideMasters/_rels/slideMaster3.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_rels/presentation.xml.rels" ContentType="application/vnd.openxmlformats-package.relationships+xml"/>
  <Override PartName="/ppt/media/image125.png" ContentType="image/png"/>
  <Override PartName="/ppt/media/image124.png" ContentType="image/png"/>
  <Override PartName="/ppt/media/image123.png" ContentType="image/png"/>
  <Override PartName="/ppt/media/image116.png" ContentType="image/png"/>
  <Override PartName="/ppt/media/image184.png" ContentType="image/png"/>
  <Override PartName="/ppt/media/image115.png" ContentType="image/png"/>
  <Override PartName="/ppt/media/image183.png" ContentType="image/png"/>
  <Override PartName="/ppt/media/image114.png" ContentType="image/png"/>
  <Override PartName="/ppt/media/image182.png" ContentType="image/png"/>
  <Override PartName="/ppt/media/image112.png" ContentType="image/png"/>
  <Override PartName="/ppt/media/image180.png" ContentType="image/png"/>
  <Override PartName="/ppt/media/image111.png" ContentType="image/png"/>
  <Override PartName="/ppt/media/image109.png" ContentType="image/png"/>
  <Override PartName="/ppt/media/image177.png" ContentType="image/png"/>
  <Override PartName="/ppt/media/image106.png" ContentType="image/png"/>
  <Override PartName="/ppt/media/image174.png" ContentType="image/png"/>
  <Override PartName="/ppt/media/image104.png" ContentType="image/png"/>
  <Override PartName="/ppt/media/image103.png" ContentType="image/png"/>
  <Override PartName="/ppt/media/image171.png" ContentType="image/png"/>
  <Override PartName="/ppt/media/image102.png" ContentType="image/png"/>
  <Override PartName="/ppt/media/image170.png" ContentType="image/png"/>
  <Override PartName="/ppt/media/image99.png" ContentType="image/png"/>
  <Override PartName="/ppt/media/image98.png" ContentType="image/png"/>
  <Override PartName="/ppt/media/image1.jpeg" ContentType="image/jpeg"/>
  <Override PartName="/ppt/media/image97.png" ContentType="image/png"/>
  <Override PartName="/ppt/media/image29.png" ContentType="image/png"/>
  <Override PartName="/ppt/media/image96.png" ContentType="image/png"/>
  <Override PartName="/ppt/media/image28.png" ContentType="image/png"/>
  <Override PartName="/ppt/media/image95.png" ContentType="image/png"/>
  <Override PartName="/ppt/media/image27.png" ContentType="image/png"/>
  <Override PartName="/ppt/media/image91.png" ContentType="image/png"/>
  <Override PartName="/ppt/media/image23.png" ContentType="image/png"/>
  <Override PartName="/ppt/media/image89.png" ContentType="image/png"/>
  <Override PartName="/ppt/media/image88.png" ContentType="image/png"/>
  <Override PartName="/ppt/media/image121.png" ContentType="image/png"/>
  <Override PartName="/ppt/media/image87.jpeg" ContentType="image/jpeg"/>
  <Override PartName="/ppt/media/image83.png" ContentType="image/png"/>
  <Override PartName="/ppt/media/image15.png" ContentType="image/png"/>
  <Override PartName="/ppt/media/image79.png" ContentType="image/png"/>
  <Override PartName="/ppt/media/image77.png" ContentType="image/png"/>
  <Override PartName="/ppt/media/image76.png" ContentType="image/png"/>
  <Override PartName="/ppt/media/image75.png" ContentType="image/png"/>
  <Override PartName="/ppt/media/image74.png" ContentType="image/png"/>
  <Override PartName="/ppt/media/image73.png" ContentType="image/png"/>
  <Override PartName="/ppt/media/image72.png" ContentType="image/png"/>
  <Override PartName="/ppt/media/image70.png" ContentType="image/png"/>
  <Override PartName="/ppt/media/image18.jpeg" ContentType="image/jpeg"/>
  <Override PartName="/ppt/media/image120.png" ContentType="image/png"/>
  <Override PartName="/ppt/media/image69.png" ContentType="image/png"/>
  <Override PartName="/ppt/media/image68.png" ContentType="image/png"/>
  <Override PartName="/ppt/media/image67.png" ContentType="image/png"/>
  <Override PartName="/ppt/media/image66.png" ContentType="image/png"/>
  <Override PartName="/ppt/media/image80.jpeg" ContentType="image/jpeg"/>
  <Override PartName="/ppt/media/image65.png" ContentType="image/png"/>
  <Override PartName="/ppt/media/image64.png" ContentType="image/png"/>
  <Override PartName="/ppt/media/image134.jpeg" ContentType="image/jpeg"/>
  <Override PartName="/ppt/media/image63.png" ContentType="image/png"/>
  <Override PartName="/ppt/media/image62.png" ContentType="image/png"/>
  <Override PartName="/ppt/media/image60.png" ContentType="image/png"/>
  <Override PartName="/ppt/media/image93.png" ContentType="image/png"/>
  <Override PartName="/ppt/media/image25.png" ContentType="image/png"/>
  <Override PartName="/ppt/media/image40.jpeg" ContentType="image/jpeg"/>
  <Override PartName="/ppt/media/image44.png" ContentType="image/png"/>
  <Override PartName="/ppt/media/image49.png" ContentType="image/png"/>
  <Override PartName="/ppt/media/image4.jpeg" ContentType="image/jpeg"/>
  <Override PartName="/ppt/media/image51.png" ContentType="image/png"/>
  <Override PartName="/ppt/media/image148.png" ContentType="image/png"/>
  <Override PartName="/ppt/media/image52.png" ContentType="image/png"/>
  <Override PartName="/ppt/media/image149.png" ContentType="image/png"/>
  <Override PartName="/ppt/media/image53.png" ContentType="image/png"/>
  <Override PartName="/ppt/media/image128.png" ContentType="image/png"/>
  <Override PartName="/ppt/media/image2.jpeg" ContentType="image/jpeg"/>
  <Override PartName="/ppt/media/image48.jpeg" ContentType="image/jpeg"/>
  <Override PartName="/ppt/media/image78.png" ContentType="image/png"/>
  <Override PartName="/ppt/media/image129.png" ContentType="image/png"/>
  <Override PartName="/ppt/media/image133.png" ContentType="image/png"/>
  <Override PartName="/ppt/media/image135.png" ContentType="image/png"/>
  <Override PartName="/ppt/media/image136.png" ContentType="image/png"/>
  <Override PartName="/ppt/media/image138.png" ContentType="image/png"/>
  <Override PartName="/ppt/media/image41.png" ContentType="image/png"/>
  <Override PartName="/ppt/media/image3.jpeg" ContentType="image/jpeg"/>
  <Override PartName="/ppt/media/image139.png" ContentType="image/png"/>
  <Override PartName="/ppt/media/image42.png" ContentType="image/png"/>
  <Override PartName="/ppt/media/image94.jpeg" ContentType="image/jpeg"/>
  <Override PartName="/ppt/media/image54.png" ContentType="image/png"/>
  <Override PartName="/ppt/media/image140.png" ContentType="image/png"/>
  <Override PartName="/ppt/media/image143.png" ContentType="image/png"/>
  <Override PartName="/ppt/media/image45.png" ContentType="image/png"/>
  <Override PartName="/ppt/media/image131.png" ContentType="image/png"/>
  <Override PartName="/ppt/media/image168.png" ContentType="image/png"/>
  <Override PartName="/ppt/media/image6.jpeg" ContentType="image/jpeg"/>
  <Override PartName="/ppt/media/image154.jpeg" ContentType="image/jpeg"/>
  <Override PartName="/ppt/media/image71.png" ContentType="image/png"/>
  <Override PartName="/ppt/media/image46.png" ContentType="image/png"/>
  <Override PartName="/ppt/media/image132.png" ContentType="image/png"/>
  <Override PartName="/ppt/media/image169.png" ContentType="image/png"/>
  <Override PartName="/ppt/media/image164.png" ContentType="image/png"/>
  <Override PartName="/ppt/media/image186.jpeg" ContentType="image/jpeg"/>
  <Override PartName="/ppt/media/image153.png" ContentType="image/png"/>
  <Override PartName="/ppt/media/image173.png" ContentType="image/png"/>
  <Override PartName="/ppt/media/image11.png" ContentType="image/png"/>
  <Override PartName="/ppt/media/image166.png" ContentType="image/png"/>
  <Override PartName="/ppt/media/image100.png" ContentType="image/png"/>
  <Override PartName="/ppt/media/image163.jpeg" ContentType="image/jpeg"/>
  <Override PartName="/ppt/media/image126.png" ContentType="image/png"/>
  <Override PartName="/ppt/media/image55.png" ContentType="image/png"/>
  <Override PartName="/ppt/media/image141.png" ContentType="image/png"/>
  <Override PartName="/ppt/media/image178.png" ContentType="image/png"/>
  <Override PartName="/ppt/media/image142.png" ContentType="image/png"/>
  <Override PartName="/ppt/media/image179.png" ContentType="image/png"/>
  <Override PartName="/ppt/media/image144.png" ContentType="image/png"/>
  <Override PartName="/ppt/media/image181.jpeg" ContentType="image/jpeg"/>
  <Override PartName="/ppt/media/image165.png" ContentType="image/png"/>
  <Override PartName="/ppt/media/image92.png" ContentType="image/png"/>
  <Override PartName="/ppt/media/image24.png" ContentType="image/png"/>
  <Override PartName="/ppt/media/image130.jpeg" ContentType="image/jpeg"/>
  <Override PartName="/ppt/media/image162.png" ContentType="image/png"/>
  <Override PartName="/ppt/media/image161.png" ContentType="image/png"/>
  <Override PartName="/ppt/media/image160.png" ContentType="image/png"/>
  <Override PartName="/ppt/media/image158.png" ContentType="image/png"/>
  <Override PartName="/ppt/media/image5.jpeg" ContentType="image/jpeg"/>
  <Override PartName="/ppt/media/image61.png" ContentType="image/png"/>
  <Override PartName="/ppt/media/image157.png" ContentType="image/png"/>
  <Override PartName="/ppt/media/image156.png" ContentType="image/png"/>
  <Override PartName="/ppt/media/image155.png" ContentType="image/png"/>
  <Override PartName="/ppt/media/image189.png" ContentType="image/png"/>
  <Override PartName="/ppt/media/image152.png" ContentType="image/png"/>
  <Override PartName="/ppt/media/image151.png" ContentType="image/png"/>
  <Override PartName="/ppt/media/image150.png" ContentType="image/png"/>
  <Override PartName="/ppt/media/image188.png" ContentType="image/png"/>
  <Override PartName="/ppt/media/image172.jpeg" ContentType="image/jpeg"/>
  <Override PartName="/ppt/media/image146.png" ContentType="image/png"/>
  <Override PartName="/ppt/media/image145.png" ContentType="image/png"/>
  <Override PartName="/ppt/media/image43.png" ContentType="image/png"/>
  <Override PartName="/ppt/media/image37.png" ContentType="image/png"/>
  <Override PartName="/ppt/media/image36.png" ContentType="image/png"/>
  <Override PartName="/ppt/media/image35.png" ContentType="image/png"/>
  <Override PartName="/ppt/media/image33.png" ContentType="image/png"/>
  <Override PartName="/ppt/media/image137.png" ContentType="image/png"/>
  <Override PartName="/ppt/media/image31.jpeg" ContentType="image/jpeg"/>
  <Override PartName="/ppt/media/image122.png" ContentType="image/png"/>
  <Override PartName="/ppt/media/image190.png" ContentType="image/png"/>
  <Override PartName="/ppt/media/image108.png" ContentType="image/png"/>
  <Override PartName="/ppt/media/image176.png" ContentType="image/png"/>
  <Override PartName="/ppt/media/image82.png" ContentType="image/png"/>
  <Override PartName="/ppt/media/image14.png" ContentType="image/png"/>
  <Override PartName="/ppt/media/image9.png" ContentType="image/png"/>
  <Override PartName="/ppt/media/image86.png" ContentType="image/png"/>
  <Override PartName="/ppt/media/image34.jpeg" ContentType="image/jpeg"/>
  <Override PartName="/ppt/media/image167.png" ContentType="image/png"/>
  <Override PartName="/ppt/media/image159.png" ContentType="image/png"/>
  <Override PartName="/ppt/media/image7.png" ContentType="image/png"/>
  <Override PartName="/ppt/media/image19.png" ContentType="image/png"/>
  <Override PartName="/ppt/media/image16.png" ContentType="image/png"/>
  <Override PartName="/ppt/media/image84.png" ContentType="image/png"/>
  <Override PartName="/ppt/media/image56.jpeg" ContentType="image/jpeg"/>
  <Override PartName="/ppt/media/image38.png" ContentType="image/png"/>
  <Override PartName="/ppt/media/image21.png" ContentType="image/png"/>
  <Override PartName="/ppt/media/image118.png" ContentType="image/png"/>
  <Override PartName="/ppt/media/image12.jpeg" ContentType="image/jpeg"/>
  <Override PartName="/ppt/media/image10.png" ContentType="image/png"/>
  <Override PartName="/ppt/media/image107.png" ContentType="image/png"/>
  <Override PartName="/ppt/media/image175.png" ContentType="image/png"/>
  <Override PartName="/ppt/media/image81.png" ContentType="image/png"/>
  <Override PartName="/ppt/media/image13.png" ContentType="image/png"/>
  <Override PartName="/ppt/media/image50.png" ContentType="image/png"/>
  <Override PartName="/ppt/media/image32.jpeg" ContentType="image/jpeg"/>
  <Override PartName="/ppt/media/image147.png" ContentType="image/png"/>
  <Override PartName="/ppt/media/image26.jpeg" ContentType="image/jpeg"/>
  <Override PartName="/ppt/media/image39.tif" ContentType="image/tiff"/>
  <Override PartName="/ppt/media/image101.png" ContentType="image/png"/>
  <Override PartName="/ppt/media/image105.jpeg" ContentType="image/jpeg"/>
  <Override PartName="/ppt/media/image113.jpeg" ContentType="image/jpeg"/>
  <Override PartName="/ppt/media/image47.png" ContentType="image/png"/>
  <Override PartName="/ppt/media/image17.png" ContentType="image/png"/>
  <Override PartName="/ppt/media/image85.png" ContentType="image/png"/>
  <Override PartName="/ppt/media/image8.png" ContentType="image/png"/>
  <Override PartName="/ppt/media/image30.png" ContentType="image/png"/>
  <Override PartName="/ppt/media/image127.png" ContentType="image/png"/>
  <Override PartName="/ppt/media/image58.png" ContentType="image/png"/>
  <Override PartName="/ppt/media/image57.png" ContentType="image/png"/>
  <Override PartName="/ppt/media/image20.png" ContentType="image/png"/>
  <Override PartName="/ppt/media/image117.png" ContentType="image/png"/>
  <Override PartName="/ppt/media/image185.png" ContentType="image/png"/>
  <Override PartName="/ppt/media/image59.png" ContentType="image/png"/>
  <Override PartName="/ppt/media/image110.png" ContentType="image/png"/>
  <Override PartName="/ppt/media/image90.png" ContentType="image/png"/>
  <Override PartName="/ppt/media/image22.png" ContentType="image/png"/>
  <Override PartName="/ppt/media/image187.png" ContentType="image/png"/>
  <Override PartName="/ppt/media/image119.png" ContentType="image/png"/>
  <Override PartName="/ppt/slideLayouts/_rels/slideLayout52.xml.rels" ContentType="application/vnd.openxmlformats-package.relationships+xml"/>
  <Override PartName="/ppt/slideLayouts/_rels/slideLayout14.xml.rels" ContentType="application/vnd.openxmlformats-package.relationships+xml"/>
  <Override PartName="/ppt/slideLayouts/_rels/slideLayout30.xml.rels" ContentType="application/vnd.openxmlformats-package.relationships+xml"/>
  <Override PartName="/ppt/slideLayouts/_rels/slideLayout38.xml.rels" ContentType="application/vnd.openxmlformats-package.relationships+xml"/>
  <Override PartName="/ppt/slideLayouts/_rels/slideLayout45.xml.rels" ContentType="application/vnd.openxmlformats-package.relationships+xml"/>
  <Override PartName="/ppt/slideLayouts/_rels/slideLayout23.xml.rels" ContentType="application/vnd.openxmlformats-package.relationships+xml"/>
  <Override PartName="/ppt/slideLayouts/_rels/slideLayout19.xml.rels" ContentType="application/vnd.openxmlformats-package.relationships+xml"/>
  <Override PartName="/ppt/slideLayouts/_rels/slideLayout13.xml.rels" ContentType="application/vnd.openxmlformats-package.relationships+xml"/>
  <Override PartName="/ppt/slideLayouts/_rels/slideLayout31.xml.rels" ContentType="application/vnd.openxmlformats-package.relationships+xml"/>
  <Override PartName="/ppt/slideLayouts/_rels/slideLayout15.xml.rels" ContentType="application/vnd.openxmlformats-package.relationships+xml"/>
  <Override PartName="/ppt/slideLayouts/_rels/slideLayout24.xml.rels" ContentType="application/vnd.openxmlformats-package.relationships+xml"/>
  <Override PartName="/ppt/slideLayouts/_rels/slideLayout9.xml.rels" ContentType="application/vnd.openxmlformats-package.relationships+xml"/>
  <Override PartName="/ppt/slideLayouts/_rels/slideLayout3.xml.rels" ContentType="application/vnd.openxmlformats-package.relationships+xml"/>
  <Override PartName="/ppt/slideLayouts/_rels/slideLayout32.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11.xml.rels" ContentType="application/vnd.openxmlformats-package.relationships+xml"/>
  <Override PartName="/ppt/slideLayouts/_rels/slideLayout17.xml.rels" ContentType="application/vnd.openxmlformats-package.relationships+xml"/>
  <Override PartName="/ppt/slideLayouts/_rels/slideLayout21.xml.rels" ContentType="application/vnd.openxmlformats-package.relationships+xml"/>
  <Override PartName="/ppt/slideLayouts/_rels/slideLayout36.xml.rels" ContentType="application/vnd.openxmlformats-package.relationships+xml"/>
  <Override PartName="/ppt/slideLayouts/_rels/slideLayout43.xml.rels" ContentType="application/vnd.openxmlformats-package.relationships+xml"/>
  <Override PartName="/ppt/slideLayouts/_rels/slideLayout27.xml.rels" ContentType="application/vnd.openxmlformats-package.relationships+xml"/>
  <Override PartName="/ppt/slideLayouts/_rels/slideLayout41.xml.rels" ContentType="application/vnd.openxmlformats-package.relationships+xml"/>
  <Override PartName="/ppt/slideLayouts/_rels/slideLayout49.xml.rels" ContentType="application/vnd.openxmlformats-package.relationships+xml"/>
  <Override PartName="/ppt/slideLayouts/_rels/slideLayout34.xml.rels" ContentType="application/vnd.openxmlformats-package.relationships+xml"/>
  <Override PartName="/ppt/slideLayouts/_rels/slideLayout50.xml.rels" ContentType="application/vnd.openxmlformats-package.relationships+xml"/>
  <Override PartName="/ppt/slideLayouts/_rels/slideLayout47.xml.rels" ContentType="application/vnd.openxmlformats-package.relationships+xml"/>
  <Override PartName="/ppt/slideLayouts/_rels/slideLayout54.xml.rels" ContentType="application/vnd.openxmlformats-package.relationships+xml"/>
  <Override PartName="/ppt/slideLayouts/_rels/slideLayout12.xml.rels" ContentType="application/vnd.openxmlformats-package.relationships+xml"/>
  <Override PartName="/ppt/slideLayouts/_rels/slideLayout29.xml.rels" ContentType="application/vnd.openxmlformats-package.relationships+xml"/>
  <Override PartName="/ppt/slideLayouts/_rels/slideLayout33.xml.rels" ContentType="application/vnd.openxmlformats-package.relationships+xml"/>
  <Override PartName="/ppt/slideLayouts/_rels/slideLayout48.xml.rels" ContentType="application/vnd.openxmlformats-package.relationships+xml"/>
  <Override PartName="/ppt/slideLayouts/_rels/slideLayout39.xml.rels" ContentType="application/vnd.openxmlformats-package.relationships+xml"/>
  <Override PartName="/ppt/slideLayouts/_rels/slideLayout40.xml.rels" ContentType="application/vnd.openxmlformats-package.relationships+xml"/>
  <Override PartName="/ppt/slideLayouts/_rels/slideLayout55.xml.rels" ContentType="application/vnd.openxmlformats-package.relationships+xml"/>
  <Override PartName="/ppt/slideLayouts/_rels/slideLayout18.xml.rels" ContentType="application/vnd.openxmlformats-package.relationships+xml"/>
  <Override PartName="/ppt/slideLayouts/_rels/slideLayout22.xml.rels" ContentType="application/vnd.openxmlformats-package.relationships+xml"/>
  <Override PartName="/ppt/slideLayouts/_rels/slideLayout28.xml.rels" ContentType="application/vnd.openxmlformats-package.relationships+xml"/>
  <Override PartName="/ppt/slideLayouts/_rels/slideLayout37.xml.rels" ContentType="application/vnd.openxmlformats-package.relationships+xml"/>
  <Override PartName="/ppt/slideLayouts/_rels/slideLayout44.xml.rels" ContentType="application/vnd.openxmlformats-package.relationships+xml"/>
  <Override PartName="/ppt/slideLayouts/_rels/slideLayout10.xml.rels" ContentType="application/vnd.openxmlformats-package.relationships+xml"/>
  <Override PartName="/ppt/slideLayouts/_rels/slideLayout59.xml.rels" ContentType="application/vnd.openxmlformats-package.relationships+xml"/>
  <Override PartName="/ppt/slideLayouts/_rels/slideLayout56.xml.rels" ContentType="application/vnd.openxmlformats-package.relationships+xml"/>
  <Override PartName="/ppt/slideLayouts/_rels/slideLayout60.xml.rels" ContentType="application/vnd.openxmlformats-package.relationships+xml"/>
  <Override PartName="/ppt/slideLayouts/_rels/slideLayout1.xml.rels" ContentType="application/vnd.openxmlformats-package.relationships+xml"/>
  <Override PartName="/ppt/slideLayouts/_rels/slideLayout7.xml.rels" ContentType="application/vnd.openxmlformats-package.relationships+xml"/>
  <Override PartName="/ppt/slideLayouts/_rels/slideLayout57.xml.rels" ContentType="application/vnd.openxmlformats-package.relationships+xml"/>
  <Override PartName="/ppt/slideLayouts/_rels/slideLayout16.xml.rels" ContentType="application/vnd.openxmlformats-package.relationships+xml"/>
  <Override PartName="/ppt/slideLayouts/_rels/slideLayout20.xml.rels" ContentType="application/vnd.openxmlformats-package.relationships+xml"/>
  <Override PartName="/ppt/slideLayouts/_rels/slideLayout35.xml.rels" ContentType="application/vnd.openxmlformats-package.relationships+xml"/>
  <Override PartName="/ppt/slideLayouts/_rels/slideLayout42.xml.rels" ContentType="application/vnd.openxmlformats-package.relationships+xml"/>
  <Override PartName="/ppt/slideLayouts/_rels/slideLayout51.xml.rels" ContentType="application/vnd.openxmlformats-package.relationships+xml"/>
  <Override PartName="/ppt/slideLayouts/_rels/slideLayout58.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46.xml.rels" ContentType="application/vnd.openxmlformats-package.relationships+xml"/>
  <Override PartName="/ppt/slideLayouts/_rels/slideLayout53.xml.rels" ContentType="application/vnd.openxmlformats-package.relationships+xml"/>
  <Override PartName="/ppt/slideLayouts/slideLayout56.xml" ContentType="application/vnd.openxmlformats-officedocument.presentationml.slideLayout+xml"/>
  <Override PartName="/ppt/slideLayouts/slideLayout13.xml" ContentType="application/vnd.openxmlformats-officedocument.presentationml.slideLayout+xml"/>
  <Override PartName="/ppt/slideLayouts/slideLayout48.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49.xml" ContentType="application/vnd.openxmlformats-officedocument.presentationml.slideLayout+xml"/>
  <Override PartName="/ppt/slideLayouts/slideLayout10.xml" ContentType="application/vnd.openxmlformats-officedocument.presentationml.slideLayout+xml"/>
  <Override PartName="/ppt/slideLayouts/slideLayout47.xml" ContentType="application/vnd.openxmlformats-officedocument.presentationml.slideLayout+xml"/>
  <Override PartName="/ppt/slideLayouts/slideLayout9.xml" ContentType="application/vnd.openxmlformats-officedocument.presentationml.slideLayout+xml"/>
  <Override PartName="/ppt/slideLayouts/slideLayout29.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59.xml" ContentType="application/vnd.openxmlformats-officedocument.presentationml.slideLayout+xml"/>
  <Override PartName="/ppt/slideLayouts/slideLayout22.xml" ContentType="application/vnd.openxmlformats-officedocument.presentationml.slideLayout+xml"/>
  <Override PartName="/ppt/slideLayouts/slideLayout28.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xml" ContentType="application/vnd.openxmlformats-officedocument.presentationml.slideLayout+xml"/>
  <Override PartName="/ppt/slideLayouts/slideLayout21.xml" ContentType="application/vnd.openxmlformats-officedocument.presentationml.slideLayout+xml"/>
  <Override PartName="/ppt/slideLayouts/slideLayout58.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9.xml" ContentType="application/vnd.openxmlformats-officedocument.presentationml.slideLayout+xml"/>
  <Override PartName="/ppt/slideLayouts/slideLayout57.xml" ContentType="application/vnd.openxmlformats-officedocument.presentationml.slideLayout+xml"/>
  <Override PartName="/ppt/slideLayouts/slideLayout20.xml" ContentType="application/vnd.openxmlformats-officedocument.presentationml.slideLayout+xml"/>
  <Override PartName="/ppt/slideLayouts/slideLayout23.xml" ContentType="application/vnd.openxmlformats-officedocument.presentationml.slideLayout+xml"/>
  <Override PartName="/ppt/slideLayouts/slideLayout60.xml" ContentType="application/vnd.openxmlformats-officedocument.presentationml.slideLayout+xml"/>
  <Override PartName="/ppt/slideLayouts/slideLayout18.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2.xml" ContentType="application/vnd.openxmlformats-officedocument.presentationml.slideLayout+xml"/>
  <Override PartName="/ppt/slideLayouts/slideLayout40.xml" ContentType="application/vnd.openxmlformats-officedocument.presentationml.slideLayout+xml"/>
  <Override PartName="/ppt/slideLayouts/slideLayout3.xml" ContentType="application/vnd.openxmlformats-officedocument.presentationml.slideLayout+xml"/>
  <Override PartName="/ppt/slideLayouts/slideLayout41.xml" ContentType="application/vnd.openxmlformats-officedocument.presentationml.slideLayout+xml"/>
  <Override PartName="/ppt/slideLayouts/slideLayout4.xml" ContentType="application/vnd.openxmlformats-officedocument.presentationml.slideLayout+xml"/>
  <Override PartName="/ppt/slideLayouts/slideLayout42.xml" ContentType="application/vnd.openxmlformats-officedocument.presentationml.slideLayout+xml"/>
  <Override PartName="/ppt/slideLayouts/slideLayout5.xml" ContentType="application/vnd.openxmlformats-officedocument.presentationml.slideLayout+xml"/>
  <Override PartName="/ppt/slideLayouts/slideLayout43.xml" ContentType="application/vnd.openxmlformats-officedocument.presentationml.slideLayout+xml"/>
  <Override PartName="/ppt/slideLayouts/slideLayout6.xml" ContentType="application/vnd.openxmlformats-officedocument.presentationml.slideLayout+xml"/>
  <Override PartName="/ppt/slideLayouts/slideLayout44.xml" ContentType="application/vnd.openxmlformats-officedocument.presentationml.slideLayout+xml"/>
  <Override PartName="/ppt/slideLayouts/slideLayout7.xml" ContentType="application/vnd.openxmlformats-officedocument.presentationml.slideLayout+xml"/>
  <Override PartName="/ppt/slideLayouts/slideLayout45.xml" ContentType="application/vnd.openxmlformats-officedocument.presentationml.slideLayout+xml"/>
  <Override PartName="/ppt/slideLayouts/slideLayout8.xml" ContentType="application/vnd.openxmlformats-officedocument.presentationml.slideLayout+xml"/>
  <Override PartName="/ppt/slideLayouts/slideLayout46.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slides/slide13.xml" ContentType="application/vnd.openxmlformats-officedocument.presentationml.slide+xml"/>
  <Override PartName="/ppt/slides/slide12.xml" ContentType="application/vnd.openxmlformats-officedocument.presentationml.slide+xml"/>
  <Override PartName="/ppt/slides/slide9.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_rels/slide8.xml.rels" ContentType="application/vnd.openxmlformats-package.relationships+xml"/>
  <Override PartName="/ppt/slides/_rels/slide10.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13.xml.rels" ContentType="application/vnd.openxmlformats-package.relationships+xml"/>
  <Override PartName="/ppt/slides/_rels/slide16.xml.rels" ContentType="application/vnd.openxmlformats-package.relationships+xml"/>
  <Override PartName="/ppt/slides/_rels/slide12.xml.rels" ContentType="application/vnd.openxmlformats-package.relationships+xml"/>
  <Override PartName="/ppt/slides/_rels/slide15.xml.rels" ContentType="application/vnd.openxmlformats-package.relationships+xml"/>
  <Override PartName="/ppt/slides/_rels/slide9.xml.rels" ContentType="application/vnd.openxmlformats-package.relationships+xml"/>
  <Override PartName="/ppt/slides/_rels/slide11.xml.rels" ContentType="application/vnd.openxmlformats-package.relationships+xml"/>
  <Override PartName="/ppt/slides/_rels/slide14.xml.rels" ContentType="application/vnd.openxmlformats-package.relationships+xml"/>
  <Override PartName="/ppt/slides/_rels/slide17.xml.rels" ContentType="application/vnd.openxmlformats-package.relationships+xml"/>
  <Override PartName="/ppt/slides/_rels/slide1.xml.rels" ContentType="application/vnd.openxmlformats-package.relationships+xml"/>
  <Override PartName="/ppt/slides/_rels/slide4.xml.rels" ContentType="application/vnd.openxmlformats-package.relationships+xml"/>
  <Override PartName="/ppt/slides/_rels/slide2.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slide16.xml" ContentType="application/vnd.openxmlformats-officedocument.presentationml.slide+xml"/>
  <Override PartName="/ppt/slides/slide1.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Lst>
  <p:sldSz cx="12192000" cy="6858000"/>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
</Relationships>
</file>

<file path=ppt/charts/chart7.xml><?xml version="1.0" encoding="utf-8"?>
<c:chartSpace xmlns:c="http://schemas.openxmlformats.org/drawingml/2006/chart" xmlns:a="http://schemas.openxmlformats.org/drawingml/2006/main" xmlns:r="http://schemas.openxmlformats.org/officeDocument/2006/relationships">
  <c:lang val="en-US"/>
  <c:roundedCorners val="0"/>
  <c:chart>
    <c:title>
      <c:tx>
        <c:rich>
          <a:bodyPr rot="0"/>
          <a:lstStyle/>
          <a:p>
            <a:pPr>
              <a:defRPr b="0" sz="1100" spc="-1" strike="noStrike">
                <a:solidFill>
                  <a:srgbClr val="000000"/>
                </a:solidFill>
                <a:latin typeface="Arial"/>
                <a:ea typeface="DejaVu Sans"/>
              </a:defRPr>
            </a:pPr>
            <a:r>
              <a:rPr b="0" sz="1100" spc="-1" strike="noStrike">
                <a:solidFill>
                  <a:srgbClr val="000000"/>
                </a:solidFill>
                <a:latin typeface="Arial"/>
                <a:ea typeface="DejaVu Sans"/>
              </a:rPr>
              <a:t>Number of nucleation sites per unit surface area</a:t>
            </a:r>
          </a:p>
        </c:rich>
      </c:tx>
      <c:layout>
        <c:manualLayout>
          <c:xMode val="edge"/>
          <c:yMode val="edge"/>
          <c:x val="0.230215827338129"/>
          <c:y val="0.0739748369058714"/>
        </c:manualLayout>
      </c:layout>
      <c:overlay val="0"/>
      <c:spPr>
        <a:noFill/>
        <a:ln>
          <a:noFill/>
        </a:ln>
      </c:spPr>
    </c:title>
    <c:autoTitleDeleted val="0"/>
    <c:plotArea>
      <c:layout>
        <c:manualLayout>
          <c:layoutTarget val="inner"/>
          <c:xMode val="edge"/>
          <c:yMode val="edge"/>
          <c:x val="0.133788767305483"/>
          <c:y val="0.18930568499534"/>
          <c:w val="0.418173024605526"/>
          <c:h val="0.665657036346691"/>
        </c:manualLayout>
      </c:layout>
      <c:scatterChart>
        <c:scatterStyle val="line"/>
        <c:varyColors val="0"/>
        <c:ser>
          <c:idx val="0"/>
          <c:order val="0"/>
          <c:tx>
            <c:strRef>
              <c:f>label 0</c:f>
              <c:strCache>
                <c:ptCount val="1"/>
                <c:pt idx="0">
                  <c:v>IF – Ns dust (Niemand et al., 2012)</c:v>
                </c:pt>
              </c:strCache>
            </c:strRef>
          </c:tx>
          <c:spPr>
            <a:solidFill>
              <a:srgbClr val="808080">
                <a:alpha val="50000"/>
              </a:srgbClr>
            </a:solidFill>
            <a:ln w="21600">
              <a:solidFill>
                <a:srgbClr val="808080">
                  <a:alpha val="50000"/>
                </a:srgbClr>
              </a:solidFill>
              <a:round/>
            </a:ln>
          </c:spPr>
          <c:marker>
            <c:symbol val="none"/>
          </c:marker>
          <c:dLbls>
            <c:txPr>
              <a:bodyPr/>
              <a:lstStyle/>
              <a:p>
                <a:pPr>
                  <a:defRPr b="0" sz="1000" spc="-1" strike="noStrike">
                    <a:solidFill>
                      <a:srgbClr val="000000"/>
                    </a:solidFill>
                    <a:latin typeface="Arial"/>
                    <a:ea typeface="DejaVu Sans"/>
                  </a:defRPr>
                </a:pPr>
              </a:p>
            </c:txPr>
            <c:dLblPos val="r"/>
            <c:showLegendKey val="0"/>
            <c:showVal val="0"/>
            <c:showCatName val="0"/>
            <c:showSerName val="0"/>
            <c:showPercent val="0"/>
            <c:separator> </c:separator>
            <c:showLeaderLines val="0"/>
          </c:dLbls>
          <c:xVal>
            <c:numRef>
              <c:f>1</c:f>
              <c:numCache>
                <c:formatCode>General</c:formatCode>
                <c:ptCount val="36"/>
                <c:pt idx="0">
                  <c:v>-36</c:v>
                </c:pt>
                <c:pt idx="1">
                  <c:v>-35</c:v>
                </c:pt>
                <c:pt idx="2">
                  <c:v>-34</c:v>
                </c:pt>
                <c:pt idx="3">
                  <c:v>-33</c:v>
                </c:pt>
                <c:pt idx="4">
                  <c:v>-32</c:v>
                </c:pt>
                <c:pt idx="5">
                  <c:v>-31</c:v>
                </c:pt>
                <c:pt idx="6">
                  <c:v>-30</c:v>
                </c:pt>
                <c:pt idx="7">
                  <c:v>-29</c:v>
                </c:pt>
                <c:pt idx="8">
                  <c:v>-28</c:v>
                </c:pt>
                <c:pt idx="9">
                  <c:v>-27</c:v>
                </c:pt>
                <c:pt idx="10">
                  <c:v>-26</c:v>
                </c:pt>
                <c:pt idx="11">
                  <c:v>-25</c:v>
                </c:pt>
                <c:pt idx="12">
                  <c:v>-24</c:v>
                </c:pt>
                <c:pt idx="13">
                  <c:v>-23</c:v>
                </c:pt>
                <c:pt idx="14">
                  <c:v>-22</c:v>
                </c:pt>
                <c:pt idx="15">
                  <c:v>-21</c:v>
                </c:pt>
                <c:pt idx="16">
                  <c:v>-20</c:v>
                </c:pt>
                <c:pt idx="17">
                  <c:v>-19</c:v>
                </c:pt>
                <c:pt idx="18">
                  <c:v>-18</c:v>
                </c:pt>
                <c:pt idx="19">
                  <c:v>-17</c:v>
                </c:pt>
                <c:pt idx="20">
                  <c:v>-16</c:v>
                </c:pt>
                <c:pt idx="21">
                  <c:v>-15</c:v>
                </c:pt>
                <c:pt idx="22">
                  <c:v>-14</c:v>
                </c:pt>
                <c:pt idx="23">
                  <c:v>-13</c:v>
                </c:pt>
                <c:pt idx="24">
                  <c:v>-12</c:v>
                </c:pt>
              </c:numCache>
            </c:numRef>
          </c:xVal>
          <c:yVal>
            <c:numRef>
              <c:f>0</c:f>
              <c:numCache>
                <c:formatCode>General</c:formatCode>
                <c:ptCount val="36"/>
                <c:pt idx="0">
                  <c:v>91849288.9366462</c:v>
                </c:pt>
                <c:pt idx="1">
                  <c:v>54770354.4322711</c:v>
                </c:pt>
                <c:pt idx="2">
                  <c:v>32659934.109079</c:v>
                </c:pt>
                <c:pt idx="3">
                  <c:v>19475340.3929204</c:v>
                </c:pt>
                <c:pt idx="4">
                  <c:v>11613277.6677795</c:v>
                </c:pt>
                <c:pt idx="5">
                  <c:v>6925076.29997435</c:v>
                </c:pt>
                <c:pt idx="6">
                  <c:v>4129470.00255751</c:v>
                </c:pt>
                <c:pt idx="7">
                  <c:v>2462430.99185571</c:v>
                </c:pt>
                <c:pt idx="8">
                  <c:v>1468364.31452369</c:v>
                </c:pt>
                <c:pt idx="9">
                  <c:v>875595.607469905</c:v>
                </c:pt>
                <c:pt idx="10">
                  <c:v>522123.603956749</c:v>
                </c:pt>
                <c:pt idx="11">
                  <c:v>311345.849023296</c:v>
                </c:pt>
                <c:pt idx="12">
                  <c:v>185657.643074237</c:v>
                </c:pt>
                <c:pt idx="13">
                  <c:v>110708.912741283</c:v>
                </c:pt>
                <c:pt idx="14">
                  <c:v>66016.4761191987</c:v>
                </c:pt>
                <c:pt idx="15">
                  <c:v>39366.0728055509</c:v>
                </c:pt>
                <c:pt idx="16">
                  <c:v>23474.2564164411</c:v>
                </c:pt>
                <c:pt idx="17">
                  <c:v>13997.8584357829</c:v>
                </c:pt>
                <c:pt idx="18">
                  <c:v>8347.01799759612</c:v>
                </c:pt>
                <c:pt idx="19">
                  <c:v>4977.38348846905</c:v>
                </c:pt>
                <c:pt idx="20">
                  <c:v>2968.0475588311</c:v>
                </c:pt>
                <c:pt idx="21">
                  <c:v>1769.86690535128</c:v>
                </c:pt>
                <c:pt idx="22">
                  <c:v>1055.38364886961</c:v>
                </c:pt>
                <c:pt idx="23">
                  <c:v>629.332433378802</c:v>
                </c:pt>
                <c:pt idx="24">
                  <c:v>375.275201701952</c:v>
                </c:pt>
              </c:numCache>
            </c:numRef>
          </c:yVal>
          <c:smooth val="0"/>
        </c:ser>
        <c:ser>
          <c:idx val="1"/>
          <c:order val="1"/>
          <c:tx>
            <c:strRef>
              <c:f>label 2</c:f>
              <c:strCache>
                <c:ptCount val="1"/>
                <c:pt idx="0">
                  <c:v>IF – Ns K-f (Atkinson et al., 2013)</c:v>
                </c:pt>
              </c:strCache>
            </c:strRef>
          </c:tx>
          <c:spPr>
            <a:solidFill>
              <a:srgbClr val="168253"/>
            </a:solidFill>
            <a:ln w="36000">
              <a:solidFill>
                <a:srgbClr val="168253"/>
              </a:solidFill>
              <a:round/>
            </a:ln>
          </c:spPr>
          <c:marker>
            <c:symbol val="none"/>
          </c:marker>
          <c:dLbls>
            <c:txPr>
              <a:bodyPr/>
              <a:lstStyle/>
              <a:p>
                <a:pPr>
                  <a:defRPr b="0" sz="1000" spc="-1" strike="noStrike">
                    <a:solidFill>
                      <a:srgbClr val="000000"/>
                    </a:solidFill>
                    <a:latin typeface="Arial"/>
                    <a:ea typeface="DejaVu Sans"/>
                  </a:defRPr>
                </a:pPr>
              </a:p>
            </c:txPr>
            <c:dLblPos val="r"/>
            <c:showLegendKey val="0"/>
            <c:showVal val="0"/>
            <c:showCatName val="0"/>
            <c:showSerName val="0"/>
            <c:showPercent val="0"/>
            <c:separator> </c:separator>
            <c:showLeaderLines val="0"/>
          </c:dLbls>
          <c:xVal>
            <c:numRef>
              <c:f>3</c:f>
              <c:numCache>
                <c:formatCode>General</c:formatCode>
                <c:ptCount val="36"/>
                <c:pt idx="0">
                  <c:v>-38</c:v>
                </c:pt>
                <c:pt idx="1">
                  <c:v>-37</c:v>
                </c:pt>
                <c:pt idx="2">
                  <c:v>-36</c:v>
                </c:pt>
                <c:pt idx="3">
                  <c:v>-35</c:v>
                </c:pt>
                <c:pt idx="4">
                  <c:v>-34</c:v>
                </c:pt>
                <c:pt idx="5">
                  <c:v>-33</c:v>
                </c:pt>
                <c:pt idx="6">
                  <c:v>-32</c:v>
                </c:pt>
                <c:pt idx="7">
                  <c:v>-31</c:v>
                </c:pt>
                <c:pt idx="8">
                  <c:v>-30</c:v>
                </c:pt>
                <c:pt idx="9">
                  <c:v>-29</c:v>
                </c:pt>
                <c:pt idx="10">
                  <c:v>-28</c:v>
                </c:pt>
                <c:pt idx="11">
                  <c:v>-27</c:v>
                </c:pt>
                <c:pt idx="12">
                  <c:v>-26</c:v>
                </c:pt>
                <c:pt idx="13">
                  <c:v>-25</c:v>
                </c:pt>
                <c:pt idx="14">
                  <c:v>-24</c:v>
                </c:pt>
                <c:pt idx="15">
                  <c:v>-23</c:v>
                </c:pt>
                <c:pt idx="16">
                  <c:v>-22</c:v>
                </c:pt>
                <c:pt idx="17">
                  <c:v>-21</c:v>
                </c:pt>
                <c:pt idx="18">
                  <c:v>-20</c:v>
                </c:pt>
                <c:pt idx="19">
                  <c:v>-19</c:v>
                </c:pt>
                <c:pt idx="20">
                  <c:v>-18</c:v>
                </c:pt>
                <c:pt idx="21">
                  <c:v>-17</c:v>
                </c:pt>
                <c:pt idx="22">
                  <c:v>-16</c:v>
                </c:pt>
                <c:pt idx="23">
                  <c:v>-15</c:v>
                </c:pt>
                <c:pt idx="24">
                  <c:v>-14</c:v>
                </c:pt>
                <c:pt idx="25">
                  <c:v>-13</c:v>
                </c:pt>
                <c:pt idx="26">
                  <c:v>-12</c:v>
                </c:pt>
                <c:pt idx="27">
                  <c:v>-11</c:v>
                </c:pt>
                <c:pt idx="28">
                  <c:v>-10</c:v>
                </c:pt>
                <c:pt idx="29">
                  <c:v>-9</c:v>
                </c:pt>
                <c:pt idx="30">
                  <c:v>-8</c:v>
                </c:pt>
                <c:pt idx="31">
                  <c:v>-7</c:v>
                </c:pt>
                <c:pt idx="32">
                  <c:v>-6</c:v>
                </c:pt>
                <c:pt idx="33">
                  <c:v>-5</c:v>
                </c:pt>
              </c:numCache>
            </c:numRef>
          </c:xVal>
          <c:yVal>
            <c:numRef>
              <c:f>2</c:f>
              <c:numCache>
                <c:formatCode>General</c:formatCode>
                <c:ptCount val="36"/>
                <c:pt idx="12">
                  <c:v>18224911.8666829</c:v>
                </c:pt>
                <c:pt idx="13">
                  <c:v>6454576.68037432</c:v>
                </c:pt>
                <c:pt idx="14">
                  <c:v>2285967.71427993</c:v>
                </c:pt>
                <c:pt idx="15">
                  <c:v>809603.580451518</c:v>
                </c:pt>
                <c:pt idx="16">
                  <c:v>286731.065091347</c:v>
                </c:pt>
                <c:pt idx="17">
                  <c:v>101549.333122474</c:v>
                </c:pt>
                <c:pt idx="18">
                  <c:v>35964.9452504694</c:v>
                </c:pt>
                <c:pt idx="19">
                  <c:v>12737.4276826542</c:v>
                </c:pt>
                <c:pt idx="20">
                  <c:v>4511.1166676595</c:v>
                </c:pt>
                <c:pt idx="21">
                  <c:v>1597.66744873826</c:v>
                </c:pt>
                <c:pt idx="22">
                  <c:v>565.833576209005</c:v>
                </c:pt>
                <c:pt idx="23">
                  <c:v>200.396920033841</c:v>
                </c:pt>
                <c:pt idx="24">
                  <c:v>70.9730338522998</c:v>
                </c:pt>
                <c:pt idx="25">
                  <c:v>25.135972815098</c:v>
                </c:pt>
                <c:pt idx="26">
                  <c:v>8.90221391234545</c:v>
                </c:pt>
                <c:pt idx="27">
                  <c:v>3.15282854274713</c:v>
                </c:pt>
                <c:pt idx="28">
                  <c:v>1.11661300411754</c:v>
                </c:pt>
                <c:pt idx="29">
                  <c:v>0.395462228300563</c:v>
                </c:pt>
                <c:pt idx="30">
                  <c:v>0.14005781182537</c:v>
                </c:pt>
                <c:pt idx="31">
                  <c:v>0.0496031965874646</c:v>
                </c:pt>
                <c:pt idx="32">
                  <c:v>0.0175675821264613</c:v>
                </c:pt>
                <c:pt idx="33">
                  <c:v>0.00622177526857124</c:v>
                </c:pt>
              </c:numCache>
            </c:numRef>
          </c:yVal>
          <c:smooth val="0"/>
        </c:ser>
        <c:axId val="44105236"/>
        <c:axId val="93005136"/>
      </c:scatterChart>
      <c:valAx>
        <c:axId val="44105236"/>
        <c:scaling>
          <c:orientation val="minMax"/>
          <c:max val="0"/>
          <c:min val="-40"/>
        </c:scaling>
        <c:delete val="0"/>
        <c:axPos val="b"/>
        <c:title>
          <c:tx>
            <c:rich>
              <a:bodyPr rot="0"/>
              <a:lstStyle/>
              <a:p>
                <a:pPr>
                  <a:defRPr b="0" sz="900" spc="-1" strike="noStrike">
                    <a:solidFill>
                      <a:srgbClr val="000000"/>
                    </a:solidFill>
                    <a:latin typeface="Arial"/>
                    <a:ea typeface="DejaVu Sans"/>
                  </a:defRPr>
                </a:pPr>
                <a:r>
                  <a:rPr b="0" sz="900" spc="-1" strike="noStrike">
                    <a:solidFill>
                      <a:srgbClr val="000000"/>
                    </a:solidFill>
                    <a:latin typeface="Arial"/>
                    <a:ea typeface="DejaVu Sans"/>
                  </a:rPr>
                  <a:t>Temperature (ºC)</a:t>
                </a:r>
              </a:p>
            </c:rich>
          </c:tx>
          <c:overlay val="0"/>
          <c:spPr>
            <a:noFill/>
            <a:ln>
              <a:noFill/>
            </a:ln>
          </c:spPr>
        </c:title>
        <c:numFmt formatCode="General" sourceLinked="0"/>
        <c:majorTickMark val="out"/>
        <c:minorTickMark val="none"/>
        <c:tickLblPos val="nextTo"/>
        <c:spPr>
          <a:ln w="9360">
            <a:solidFill>
              <a:srgbClr val="b3b3b3"/>
            </a:solidFill>
            <a:round/>
          </a:ln>
        </c:spPr>
        <c:txPr>
          <a:bodyPr/>
          <a:lstStyle/>
          <a:p>
            <a:pPr>
              <a:defRPr b="0" sz="1000" spc="-1" strike="noStrike">
                <a:solidFill>
                  <a:srgbClr val="000000"/>
                </a:solidFill>
                <a:latin typeface="Arial"/>
                <a:ea typeface="DejaVu Sans"/>
              </a:defRPr>
            </a:pPr>
          </a:p>
        </c:txPr>
        <c:crossAx val="93005136"/>
        <c:crosses val="autoZero"/>
        <c:crossBetween val="midCat"/>
      </c:valAx>
      <c:valAx>
        <c:axId val="93005136"/>
        <c:scaling>
          <c:logBase val="10"/>
          <c:orientation val="minMax"/>
          <c:max val="10000000000"/>
        </c:scaling>
        <c:delete val="0"/>
        <c:axPos val="l"/>
        <c:majorGridlines>
          <c:spPr>
            <a:ln w="9360">
              <a:solidFill>
                <a:srgbClr val="b3b3b3"/>
              </a:solidFill>
              <a:round/>
            </a:ln>
          </c:spPr>
        </c:majorGridlines>
        <c:title>
          <c:tx>
            <c:rich>
              <a:bodyPr rot="-5400000"/>
              <a:lstStyle/>
              <a:p>
                <a:pPr>
                  <a:defRPr b="0" sz="900" spc="-1" strike="noStrike">
                    <a:solidFill>
                      <a:srgbClr val="000000"/>
                    </a:solidFill>
                    <a:latin typeface="Arial"/>
                    <a:ea typeface="DejaVu Sans"/>
                  </a:defRPr>
                </a:pPr>
                <a:r>
                  <a:rPr b="0" sz="900" spc="-1" strike="noStrike">
                    <a:solidFill>
                      <a:srgbClr val="000000"/>
                    </a:solidFill>
                    <a:latin typeface="Arial"/>
                    <a:ea typeface="DejaVu Sans"/>
                  </a:rPr>
                  <a:t>n_s (cm-2)</a:t>
                </a:r>
              </a:p>
            </c:rich>
          </c:tx>
          <c:overlay val="0"/>
          <c:spPr>
            <a:noFill/>
            <a:ln>
              <a:noFill/>
            </a:ln>
          </c:spPr>
        </c:title>
        <c:numFmt formatCode="0E+00" sourceLinked="0"/>
        <c:majorTickMark val="out"/>
        <c:minorTickMark val="in"/>
        <c:tickLblPos val="nextTo"/>
        <c:spPr>
          <a:ln w="9360">
            <a:solidFill>
              <a:srgbClr val="b3b3b3"/>
            </a:solidFill>
            <a:round/>
          </a:ln>
        </c:spPr>
        <c:txPr>
          <a:bodyPr/>
          <a:lstStyle/>
          <a:p>
            <a:pPr>
              <a:defRPr b="0" sz="1000" spc="-1" strike="noStrike">
                <a:solidFill>
                  <a:srgbClr val="000000"/>
                </a:solidFill>
                <a:latin typeface="Arial"/>
                <a:ea typeface="DejaVu Sans"/>
              </a:defRPr>
            </a:pPr>
          </a:p>
        </c:txPr>
        <c:crossAx val="44105236"/>
        <c:crosses val="min"/>
        <c:crossBetween val="midCat"/>
      </c:valAx>
      <c:spPr>
        <a:noFill/>
        <a:ln>
          <a:solidFill>
            <a:srgbClr val="b3b3b3"/>
          </a:solidFill>
        </a:ln>
      </c:spPr>
    </c:plotArea>
    <c:legend>
      <c:legendPos val="r"/>
      <c:layout>
        <c:manualLayout>
          <c:xMode val="edge"/>
          <c:yMode val="edge"/>
          <c:x val="0.558181708275404"/>
          <c:y val="0.309690193337992"/>
          <c:w val="0.441361383145932"/>
          <c:h val="0.498660454280722"/>
        </c:manualLayout>
      </c:layout>
      <c:overlay val="0"/>
      <c:spPr>
        <a:noFill/>
        <a:ln>
          <a:noFill/>
        </a:ln>
      </c:spPr>
      <c:txPr>
        <a:bodyPr/>
        <a:lstStyle/>
        <a:p>
          <a:pPr>
            <a:defRPr b="0" sz="900" spc="-1" strike="noStrike">
              <a:solidFill>
                <a:srgbClr val="000000"/>
              </a:solidFill>
              <a:latin typeface="Arial"/>
              <a:ea typeface="DejaVu Sans"/>
            </a:defRPr>
          </a:pPr>
        </a:p>
      </c:txPr>
    </c:legend>
    <c:plotVisOnly val="1"/>
    <c:dispBlanksAs val="span"/>
  </c:chart>
  <c:spPr>
    <a:solidFill>
      <a:srgbClr val="ffffff"/>
    </a:solidFill>
    <a:ln w="9360">
      <a:noFill/>
    </a:ln>
  </c:spPr>
</c:chartSpace>
</file>

<file path=ppt/charts/chart8.xml><?xml version="1.0" encoding="utf-8"?>
<c:chartSpace xmlns:c="http://schemas.openxmlformats.org/drawingml/2006/chart" xmlns:a="http://schemas.openxmlformats.org/drawingml/2006/main" xmlns:r="http://schemas.openxmlformats.org/officeDocument/2006/relationships">
  <c:lang val="en-US"/>
  <c:roundedCorners val="0"/>
  <c:chart>
    <c:title>
      <c:tx>
        <c:rich>
          <a:bodyPr rot="0"/>
          <a:lstStyle/>
          <a:p>
            <a:pPr>
              <a:defRPr b="0" sz="1100" spc="-1" strike="noStrike">
                <a:solidFill>
                  <a:srgbClr val="000000"/>
                </a:solidFill>
                <a:latin typeface="Arial"/>
                <a:ea typeface="DejaVu Sans"/>
              </a:defRPr>
            </a:pPr>
            <a:r>
              <a:rPr b="0" sz="1100" spc="-1" strike="noStrike">
                <a:solidFill>
                  <a:srgbClr val="000000"/>
                </a:solidFill>
                <a:latin typeface="Arial"/>
                <a:ea typeface="DejaVu Sans"/>
              </a:rPr>
              <a:t>Number of nucleation sites per unit surface area</a:t>
            </a:r>
          </a:p>
        </c:rich>
      </c:tx>
      <c:layout>
        <c:manualLayout>
          <c:xMode val="edge"/>
          <c:yMode val="edge"/>
          <c:x val="0.230336739012152"/>
          <c:y val="0.0742078285181733"/>
        </c:manualLayout>
      </c:layout>
      <c:overlay val="0"/>
      <c:spPr>
        <a:noFill/>
        <a:ln>
          <a:noFill/>
        </a:ln>
      </c:spPr>
    </c:title>
    <c:autoTitleDeleted val="0"/>
    <c:plotArea>
      <c:layout>
        <c:manualLayout>
          <c:layoutTarget val="inner"/>
          <c:xMode val="edge"/>
          <c:yMode val="edge"/>
          <c:x val="0.133788767305483"/>
          <c:y val="0.18930568499534"/>
          <c:w val="0.418173024605526"/>
          <c:h val="0.665657036346691"/>
        </c:manualLayout>
      </c:layout>
      <c:scatterChart>
        <c:scatterStyle val="line"/>
        <c:varyColors val="0"/>
        <c:ser>
          <c:idx val="0"/>
          <c:order val="0"/>
          <c:tx>
            <c:strRef>
              <c:f>label 0</c:f>
              <c:strCache>
                <c:ptCount val="1"/>
                <c:pt idx="0">
                  <c:v>IF – Ns dust (Niemand et al., 2012)</c:v>
                </c:pt>
              </c:strCache>
            </c:strRef>
          </c:tx>
          <c:spPr>
            <a:solidFill>
              <a:srgbClr val="808080">
                <a:alpha val="50000"/>
              </a:srgbClr>
            </a:solidFill>
            <a:ln w="21600">
              <a:solidFill>
                <a:srgbClr val="808080">
                  <a:alpha val="50000"/>
                </a:srgbClr>
              </a:solidFill>
              <a:round/>
            </a:ln>
          </c:spPr>
          <c:marker>
            <c:symbol val="none"/>
          </c:marker>
          <c:dLbls>
            <c:txPr>
              <a:bodyPr/>
              <a:lstStyle/>
              <a:p>
                <a:pPr>
                  <a:defRPr b="0" sz="1000" spc="-1" strike="noStrike">
                    <a:solidFill>
                      <a:srgbClr val="000000"/>
                    </a:solidFill>
                    <a:latin typeface="Arial"/>
                    <a:ea typeface="DejaVu Sans"/>
                  </a:defRPr>
                </a:pPr>
              </a:p>
            </c:txPr>
            <c:dLblPos val="r"/>
            <c:showLegendKey val="0"/>
            <c:showVal val="0"/>
            <c:showCatName val="0"/>
            <c:showSerName val="0"/>
            <c:showPercent val="0"/>
            <c:separator> </c:separator>
            <c:showLeaderLines val="0"/>
          </c:dLbls>
          <c:xVal>
            <c:numRef>
              <c:f>1</c:f>
              <c:numCache>
                <c:formatCode>General</c:formatCode>
                <c:ptCount val="36"/>
                <c:pt idx="0">
                  <c:v>-36</c:v>
                </c:pt>
                <c:pt idx="1">
                  <c:v>-35</c:v>
                </c:pt>
                <c:pt idx="2">
                  <c:v>-34</c:v>
                </c:pt>
                <c:pt idx="3">
                  <c:v>-33</c:v>
                </c:pt>
                <c:pt idx="4">
                  <c:v>-32</c:v>
                </c:pt>
                <c:pt idx="5">
                  <c:v>-31</c:v>
                </c:pt>
                <c:pt idx="6">
                  <c:v>-30</c:v>
                </c:pt>
                <c:pt idx="7">
                  <c:v>-29</c:v>
                </c:pt>
                <c:pt idx="8">
                  <c:v>-28</c:v>
                </c:pt>
                <c:pt idx="9">
                  <c:v>-27</c:v>
                </c:pt>
                <c:pt idx="10">
                  <c:v>-26</c:v>
                </c:pt>
                <c:pt idx="11">
                  <c:v>-25</c:v>
                </c:pt>
                <c:pt idx="12">
                  <c:v>-24</c:v>
                </c:pt>
                <c:pt idx="13">
                  <c:v>-23</c:v>
                </c:pt>
                <c:pt idx="14">
                  <c:v>-22</c:v>
                </c:pt>
                <c:pt idx="15">
                  <c:v>-21</c:v>
                </c:pt>
                <c:pt idx="16">
                  <c:v>-20</c:v>
                </c:pt>
                <c:pt idx="17">
                  <c:v>-19</c:v>
                </c:pt>
                <c:pt idx="18">
                  <c:v>-18</c:v>
                </c:pt>
                <c:pt idx="19">
                  <c:v>-17</c:v>
                </c:pt>
                <c:pt idx="20">
                  <c:v>-16</c:v>
                </c:pt>
                <c:pt idx="21">
                  <c:v>-15</c:v>
                </c:pt>
                <c:pt idx="22">
                  <c:v>-14</c:v>
                </c:pt>
                <c:pt idx="23">
                  <c:v>-13</c:v>
                </c:pt>
                <c:pt idx="24">
                  <c:v>-12</c:v>
                </c:pt>
              </c:numCache>
            </c:numRef>
          </c:xVal>
          <c:yVal>
            <c:numRef>
              <c:f>0</c:f>
              <c:numCache>
                <c:formatCode>General</c:formatCode>
                <c:ptCount val="36"/>
                <c:pt idx="0">
                  <c:v>91849288.9366462</c:v>
                </c:pt>
                <c:pt idx="1">
                  <c:v>54770354.4322711</c:v>
                </c:pt>
                <c:pt idx="2">
                  <c:v>32659934.109079</c:v>
                </c:pt>
                <c:pt idx="3">
                  <c:v>19475340.3929204</c:v>
                </c:pt>
                <c:pt idx="4">
                  <c:v>11613277.6677795</c:v>
                </c:pt>
                <c:pt idx="5">
                  <c:v>6925076.29997435</c:v>
                </c:pt>
                <c:pt idx="6">
                  <c:v>4129470.00255751</c:v>
                </c:pt>
                <c:pt idx="7">
                  <c:v>2462430.99185571</c:v>
                </c:pt>
                <c:pt idx="8">
                  <c:v>1468364.31452369</c:v>
                </c:pt>
                <c:pt idx="9">
                  <c:v>875595.607469905</c:v>
                </c:pt>
                <c:pt idx="10">
                  <c:v>522123.603956749</c:v>
                </c:pt>
                <c:pt idx="11">
                  <c:v>311345.849023296</c:v>
                </c:pt>
                <c:pt idx="12">
                  <c:v>185657.643074237</c:v>
                </c:pt>
                <c:pt idx="13">
                  <c:v>110708.912741283</c:v>
                </c:pt>
                <c:pt idx="14">
                  <c:v>66016.4761191987</c:v>
                </c:pt>
                <c:pt idx="15">
                  <c:v>39366.0728055509</c:v>
                </c:pt>
                <c:pt idx="16">
                  <c:v>23474.2564164411</c:v>
                </c:pt>
                <c:pt idx="17">
                  <c:v>13997.8584357829</c:v>
                </c:pt>
                <c:pt idx="18">
                  <c:v>8347.01799759612</c:v>
                </c:pt>
                <c:pt idx="19">
                  <c:v>4977.38348846905</c:v>
                </c:pt>
                <c:pt idx="20">
                  <c:v>2968.0475588311</c:v>
                </c:pt>
                <c:pt idx="21">
                  <c:v>1769.86690535128</c:v>
                </c:pt>
                <c:pt idx="22">
                  <c:v>1055.38364886961</c:v>
                </c:pt>
                <c:pt idx="23">
                  <c:v>629.332433378802</c:v>
                </c:pt>
                <c:pt idx="24">
                  <c:v>375.275201701952</c:v>
                </c:pt>
              </c:numCache>
            </c:numRef>
          </c:yVal>
          <c:smooth val="0"/>
        </c:ser>
        <c:ser>
          <c:idx val="1"/>
          <c:order val="1"/>
          <c:tx>
            <c:strRef>
              <c:f>label 2</c:f>
              <c:strCache>
                <c:ptCount val="1"/>
                <c:pt idx="0">
                  <c:v>IF – Ns K-f (Atkinson et al., 2013)</c:v>
                </c:pt>
              </c:strCache>
            </c:strRef>
          </c:tx>
          <c:spPr>
            <a:solidFill>
              <a:srgbClr val="168253"/>
            </a:solidFill>
            <a:ln w="36000">
              <a:solidFill>
                <a:srgbClr val="168253"/>
              </a:solidFill>
              <a:round/>
            </a:ln>
          </c:spPr>
          <c:marker>
            <c:symbol val="none"/>
          </c:marker>
          <c:dLbls>
            <c:txPr>
              <a:bodyPr/>
              <a:lstStyle/>
              <a:p>
                <a:pPr>
                  <a:defRPr b="0" sz="1000" spc="-1" strike="noStrike">
                    <a:solidFill>
                      <a:srgbClr val="000000"/>
                    </a:solidFill>
                    <a:latin typeface="Arial"/>
                    <a:ea typeface="DejaVu Sans"/>
                  </a:defRPr>
                </a:pPr>
              </a:p>
            </c:txPr>
            <c:dLblPos val="r"/>
            <c:showLegendKey val="0"/>
            <c:showVal val="0"/>
            <c:showCatName val="0"/>
            <c:showSerName val="0"/>
            <c:showPercent val="0"/>
            <c:separator> </c:separator>
            <c:showLeaderLines val="0"/>
          </c:dLbls>
          <c:xVal>
            <c:numRef>
              <c:f>3</c:f>
              <c:numCache>
                <c:formatCode>General</c:formatCode>
                <c:ptCount val="36"/>
                <c:pt idx="0">
                  <c:v>-38</c:v>
                </c:pt>
                <c:pt idx="1">
                  <c:v>-37</c:v>
                </c:pt>
                <c:pt idx="2">
                  <c:v>-36</c:v>
                </c:pt>
                <c:pt idx="3">
                  <c:v>-35</c:v>
                </c:pt>
                <c:pt idx="4">
                  <c:v>-34</c:v>
                </c:pt>
                <c:pt idx="5">
                  <c:v>-33</c:v>
                </c:pt>
                <c:pt idx="6">
                  <c:v>-32</c:v>
                </c:pt>
                <c:pt idx="7">
                  <c:v>-31</c:v>
                </c:pt>
                <c:pt idx="8">
                  <c:v>-30</c:v>
                </c:pt>
                <c:pt idx="9">
                  <c:v>-29</c:v>
                </c:pt>
                <c:pt idx="10">
                  <c:v>-28</c:v>
                </c:pt>
                <c:pt idx="11">
                  <c:v>-27</c:v>
                </c:pt>
                <c:pt idx="12">
                  <c:v>-26</c:v>
                </c:pt>
                <c:pt idx="13">
                  <c:v>-25</c:v>
                </c:pt>
                <c:pt idx="14">
                  <c:v>-24</c:v>
                </c:pt>
                <c:pt idx="15">
                  <c:v>-23</c:v>
                </c:pt>
                <c:pt idx="16">
                  <c:v>-22</c:v>
                </c:pt>
                <c:pt idx="17">
                  <c:v>-21</c:v>
                </c:pt>
                <c:pt idx="18">
                  <c:v>-20</c:v>
                </c:pt>
                <c:pt idx="19">
                  <c:v>-19</c:v>
                </c:pt>
                <c:pt idx="20">
                  <c:v>-18</c:v>
                </c:pt>
                <c:pt idx="21">
                  <c:v>-17</c:v>
                </c:pt>
                <c:pt idx="22">
                  <c:v>-16</c:v>
                </c:pt>
                <c:pt idx="23">
                  <c:v>-15</c:v>
                </c:pt>
                <c:pt idx="24">
                  <c:v>-14</c:v>
                </c:pt>
                <c:pt idx="25">
                  <c:v>-13</c:v>
                </c:pt>
                <c:pt idx="26">
                  <c:v>-12</c:v>
                </c:pt>
                <c:pt idx="27">
                  <c:v>-11</c:v>
                </c:pt>
                <c:pt idx="28">
                  <c:v>-10</c:v>
                </c:pt>
                <c:pt idx="29">
                  <c:v>-9</c:v>
                </c:pt>
                <c:pt idx="30">
                  <c:v>-8</c:v>
                </c:pt>
                <c:pt idx="31">
                  <c:v>-7</c:v>
                </c:pt>
                <c:pt idx="32">
                  <c:v>-6</c:v>
                </c:pt>
                <c:pt idx="33">
                  <c:v>-5</c:v>
                </c:pt>
              </c:numCache>
            </c:numRef>
          </c:xVal>
          <c:yVal>
            <c:numRef>
              <c:f>2</c:f>
              <c:numCache>
                <c:formatCode>General</c:formatCode>
                <c:ptCount val="36"/>
                <c:pt idx="12">
                  <c:v>18224911.8666829</c:v>
                </c:pt>
                <c:pt idx="13">
                  <c:v>6454576.68037432</c:v>
                </c:pt>
                <c:pt idx="14">
                  <c:v>2285967.71427993</c:v>
                </c:pt>
                <c:pt idx="15">
                  <c:v>809603.580451518</c:v>
                </c:pt>
                <c:pt idx="16">
                  <c:v>286731.065091347</c:v>
                </c:pt>
                <c:pt idx="17">
                  <c:v>101549.333122474</c:v>
                </c:pt>
                <c:pt idx="18">
                  <c:v>35964.9452504694</c:v>
                </c:pt>
                <c:pt idx="19">
                  <c:v>12737.4276826542</c:v>
                </c:pt>
                <c:pt idx="20">
                  <c:v>4511.1166676595</c:v>
                </c:pt>
                <c:pt idx="21">
                  <c:v>1597.66744873826</c:v>
                </c:pt>
                <c:pt idx="22">
                  <c:v>565.833576209005</c:v>
                </c:pt>
                <c:pt idx="23">
                  <c:v>200.396920033841</c:v>
                </c:pt>
                <c:pt idx="24">
                  <c:v>70.9730338522998</c:v>
                </c:pt>
                <c:pt idx="25">
                  <c:v>25.135972815098</c:v>
                </c:pt>
                <c:pt idx="26">
                  <c:v>8.90221391234545</c:v>
                </c:pt>
                <c:pt idx="27">
                  <c:v>3.15282854274713</c:v>
                </c:pt>
                <c:pt idx="28">
                  <c:v>1.11661300411754</c:v>
                </c:pt>
                <c:pt idx="29">
                  <c:v>0.395462228300563</c:v>
                </c:pt>
                <c:pt idx="30">
                  <c:v>0.14005781182537</c:v>
                </c:pt>
                <c:pt idx="31">
                  <c:v>0.0496031965874646</c:v>
                </c:pt>
                <c:pt idx="32">
                  <c:v>0.0175675821264613</c:v>
                </c:pt>
                <c:pt idx="33">
                  <c:v>0.00622177526857124</c:v>
                </c:pt>
              </c:numCache>
            </c:numRef>
          </c:yVal>
          <c:smooth val="0"/>
        </c:ser>
        <c:ser>
          <c:idx val="2"/>
          <c:order val="2"/>
          <c:tx>
            <c:strRef>
              <c:f>label 4</c:f>
              <c:strCache>
                <c:ptCount val="1"/>
                <c:pt idx="0">
                  <c:v>IF – Ns dust (Ullrich et al., 2017)</c:v>
                </c:pt>
              </c:strCache>
            </c:strRef>
          </c:tx>
          <c:spPr>
            <a:solidFill>
              <a:srgbClr val="ffbf00"/>
            </a:solidFill>
            <a:ln w="36000">
              <a:solidFill>
                <a:srgbClr val="ffbf00"/>
              </a:solidFill>
              <a:round/>
            </a:ln>
          </c:spPr>
          <c:marker>
            <c:symbol val="none"/>
          </c:marker>
          <c:dLbls>
            <c:txPr>
              <a:bodyPr/>
              <a:lstStyle/>
              <a:p>
                <a:pPr>
                  <a:defRPr b="0" sz="1000" spc="-1" strike="noStrike">
                    <a:solidFill>
                      <a:srgbClr val="000000"/>
                    </a:solidFill>
                    <a:latin typeface="Arial"/>
                    <a:ea typeface="DejaVu Sans"/>
                  </a:defRPr>
                </a:pPr>
              </a:p>
            </c:txPr>
            <c:dLblPos val="r"/>
            <c:showLegendKey val="0"/>
            <c:showVal val="0"/>
            <c:showCatName val="0"/>
            <c:showSerName val="0"/>
            <c:showPercent val="0"/>
            <c:separator> </c:separator>
            <c:showLeaderLines val="0"/>
          </c:dLbls>
          <c:xVal>
            <c:numRef>
              <c:f>5</c:f>
              <c:numCache>
                <c:formatCode>General</c:formatCode>
                <c:ptCount val="36"/>
                <c:pt idx="0">
                  <c:v>-30</c:v>
                </c:pt>
                <c:pt idx="1">
                  <c:v>-29</c:v>
                </c:pt>
                <c:pt idx="2">
                  <c:v>-28</c:v>
                </c:pt>
                <c:pt idx="3">
                  <c:v>-27</c:v>
                </c:pt>
                <c:pt idx="4">
                  <c:v>-26</c:v>
                </c:pt>
                <c:pt idx="5">
                  <c:v>-25</c:v>
                </c:pt>
                <c:pt idx="6">
                  <c:v>-24</c:v>
                </c:pt>
                <c:pt idx="7">
                  <c:v>-23</c:v>
                </c:pt>
                <c:pt idx="8">
                  <c:v>-22</c:v>
                </c:pt>
                <c:pt idx="9">
                  <c:v>-21</c:v>
                </c:pt>
                <c:pt idx="10">
                  <c:v>-20</c:v>
                </c:pt>
                <c:pt idx="11">
                  <c:v>-19</c:v>
                </c:pt>
                <c:pt idx="12">
                  <c:v>-18</c:v>
                </c:pt>
                <c:pt idx="13">
                  <c:v>-17</c:v>
                </c:pt>
                <c:pt idx="14">
                  <c:v>-16</c:v>
                </c:pt>
                <c:pt idx="15">
                  <c:v>-15</c:v>
                </c:pt>
                <c:pt idx="16">
                  <c:v>-14</c:v>
                </c:pt>
              </c:numCache>
            </c:numRef>
          </c:xVal>
          <c:yVal>
            <c:numRef>
              <c:f>4</c:f>
              <c:numCache>
                <c:formatCode>General</c:formatCode>
                <c:ptCount val="36"/>
                <c:pt idx="0">
                  <c:v>3545215.93279369</c:v>
                </c:pt>
                <c:pt idx="1">
                  <c:v>2114036.32435278</c:v>
                </c:pt>
                <c:pt idx="2">
                  <c:v>1260614.20951623</c:v>
                </c:pt>
                <c:pt idx="3">
                  <c:v>751712.809722303</c:v>
                </c:pt>
                <c:pt idx="4">
                  <c:v>448251.450788777</c:v>
                </c:pt>
                <c:pt idx="5">
                  <c:v>267295.382672101</c:v>
                </c:pt>
                <c:pt idx="6">
                  <c:v>159390.050990581</c:v>
                </c:pt>
                <c:pt idx="7">
                  <c:v>95045.369286998</c:v>
                </c:pt>
                <c:pt idx="8">
                  <c:v>56676.1988390097</c:v>
                </c:pt>
                <c:pt idx="9">
                  <c:v>33796.4020649914</c:v>
                </c:pt>
                <c:pt idx="10">
                  <c:v>20153.0239489595</c:v>
                </c:pt>
                <c:pt idx="11">
                  <c:v>12017.3849721136</c:v>
                </c:pt>
                <c:pt idx="12">
                  <c:v>7166.04822848123</c:v>
                </c:pt>
                <c:pt idx="13">
                  <c:v>4273.16319915529</c:v>
                </c:pt>
                <c:pt idx="14">
                  <c:v>2548.11622032379</c:v>
                </c:pt>
                <c:pt idx="15">
                  <c:v>1519.45899785917</c:v>
                </c:pt>
                <c:pt idx="16">
                  <c:v>906.063713954864</c:v>
                </c:pt>
              </c:numCache>
            </c:numRef>
          </c:yVal>
          <c:smooth val="0"/>
        </c:ser>
        <c:ser>
          <c:idx val="3"/>
          <c:order val="3"/>
          <c:tx>
            <c:strRef>
              <c:f>label 6</c:f>
              <c:strCache>
                <c:ptCount val="1"/>
                <c:pt idx="0">
                  <c:v>IF – Ns soot (Ullrich et al., 2017)</c:v>
                </c:pt>
              </c:strCache>
            </c:strRef>
          </c:tx>
          <c:spPr>
            <a:solidFill>
              <a:srgbClr val="ffb66c"/>
            </a:solidFill>
            <a:ln w="36000">
              <a:solidFill>
                <a:srgbClr val="ffb66c"/>
              </a:solidFill>
              <a:custDash>
                <a:ds d="197000" sp="127000"/>
              </a:custDash>
              <a:round/>
            </a:ln>
          </c:spPr>
          <c:marker>
            <c:symbol val="none"/>
          </c:marker>
          <c:dLbls>
            <c:txPr>
              <a:bodyPr/>
              <a:lstStyle/>
              <a:p>
                <a:pPr>
                  <a:defRPr b="0" sz="1000" spc="-1" strike="noStrike">
                    <a:solidFill>
                      <a:srgbClr val="000000"/>
                    </a:solidFill>
                    <a:latin typeface="Arial"/>
                    <a:ea typeface="DejaVu Sans"/>
                  </a:defRPr>
                </a:pPr>
              </a:p>
            </c:txPr>
            <c:dLblPos val="r"/>
            <c:showLegendKey val="0"/>
            <c:showVal val="0"/>
            <c:showCatName val="0"/>
            <c:showSerName val="0"/>
            <c:showPercent val="0"/>
            <c:separator> </c:separator>
            <c:showLeaderLines val="0"/>
          </c:dLbls>
          <c:xVal>
            <c:numRef>
              <c:f>7</c:f>
              <c:numCache>
                <c:formatCode>General</c:formatCode>
                <c:ptCount val="36"/>
                <c:pt idx="0">
                  <c:v>-34</c:v>
                </c:pt>
                <c:pt idx="1">
                  <c:v>-33</c:v>
                </c:pt>
                <c:pt idx="2">
                  <c:v>-32</c:v>
                </c:pt>
                <c:pt idx="3">
                  <c:v>-31</c:v>
                </c:pt>
                <c:pt idx="4">
                  <c:v>-30</c:v>
                </c:pt>
                <c:pt idx="5">
                  <c:v>-29</c:v>
                </c:pt>
                <c:pt idx="6">
                  <c:v>-28</c:v>
                </c:pt>
                <c:pt idx="7">
                  <c:v>-27</c:v>
                </c:pt>
                <c:pt idx="8">
                  <c:v>-26</c:v>
                </c:pt>
                <c:pt idx="9">
                  <c:v>-25</c:v>
                </c:pt>
                <c:pt idx="10">
                  <c:v>-24</c:v>
                </c:pt>
                <c:pt idx="11">
                  <c:v>-23</c:v>
                </c:pt>
                <c:pt idx="12">
                  <c:v>-22</c:v>
                </c:pt>
                <c:pt idx="13">
                  <c:v>-21</c:v>
                </c:pt>
                <c:pt idx="14">
                  <c:v>-20</c:v>
                </c:pt>
                <c:pt idx="15">
                  <c:v>-19</c:v>
                </c:pt>
                <c:pt idx="16">
                  <c:v>-18</c:v>
                </c:pt>
              </c:numCache>
            </c:numRef>
          </c:xVal>
          <c:yVal>
            <c:numRef>
              <c:f>6</c:f>
              <c:numCache>
                <c:formatCode>General</c:formatCode>
                <c:ptCount val="36"/>
                <c:pt idx="0">
                  <c:v>52876.6491876885</c:v>
                </c:pt>
                <c:pt idx="1">
                  <c:v>44352.1784561082</c:v>
                </c:pt>
                <c:pt idx="2">
                  <c:v>36458.0333255512</c:v>
                </c:pt>
                <c:pt idx="3">
                  <c:v>29369.6499698503</c:v>
                </c:pt>
                <c:pt idx="4">
                  <c:v>23186.3055689795</c:v>
                </c:pt>
                <c:pt idx="5">
                  <c:v>17938.7257771057</c:v>
                </c:pt>
                <c:pt idx="6">
                  <c:v>13601.2517261054</c:v>
                </c:pt>
                <c:pt idx="7">
                  <c:v>10106.3286557102</c:v>
                </c:pt>
                <c:pt idx="8">
                  <c:v>7359.2779785708</c:v>
                </c:pt>
                <c:pt idx="9">
                  <c:v>5251.75248301369</c:v>
                </c:pt>
                <c:pt idx="10">
                  <c:v>3672.82759472439</c:v>
                </c:pt>
                <c:pt idx="11">
                  <c:v>2517.23688862877</c:v>
                </c:pt>
                <c:pt idx="12">
                  <c:v>1690.73243272201</c:v>
                </c:pt>
                <c:pt idx="13">
                  <c:v>1112.89177146338</c:v>
                </c:pt>
                <c:pt idx="14">
                  <c:v>717.890540000143</c:v>
                </c:pt>
                <c:pt idx="15">
                  <c:v>453.827471082298</c:v>
                </c:pt>
                <c:pt idx="16">
                  <c:v>281.158089205278</c:v>
                </c:pt>
              </c:numCache>
            </c:numRef>
          </c:yVal>
          <c:smooth val="0"/>
        </c:ser>
        <c:axId val="22573602"/>
        <c:axId val="81695565"/>
      </c:scatterChart>
      <c:valAx>
        <c:axId val="22573602"/>
        <c:scaling>
          <c:orientation val="minMax"/>
          <c:max val="0"/>
          <c:min val="-40"/>
        </c:scaling>
        <c:delete val="0"/>
        <c:axPos val="b"/>
        <c:title>
          <c:tx>
            <c:rich>
              <a:bodyPr rot="0"/>
              <a:lstStyle/>
              <a:p>
                <a:pPr>
                  <a:defRPr b="0" sz="900" spc="-1" strike="noStrike">
                    <a:solidFill>
                      <a:srgbClr val="000000"/>
                    </a:solidFill>
                    <a:latin typeface="Arial"/>
                    <a:ea typeface="DejaVu Sans"/>
                  </a:defRPr>
                </a:pPr>
                <a:r>
                  <a:rPr b="0" sz="900" spc="-1" strike="noStrike">
                    <a:solidFill>
                      <a:srgbClr val="000000"/>
                    </a:solidFill>
                    <a:latin typeface="Arial"/>
                    <a:ea typeface="DejaVu Sans"/>
                  </a:rPr>
                  <a:t>Temperature (ºC)</a:t>
                </a:r>
              </a:p>
            </c:rich>
          </c:tx>
          <c:overlay val="0"/>
          <c:spPr>
            <a:noFill/>
            <a:ln>
              <a:noFill/>
            </a:ln>
          </c:spPr>
        </c:title>
        <c:numFmt formatCode="General" sourceLinked="0"/>
        <c:majorTickMark val="out"/>
        <c:minorTickMark val="none"/>
        <c:tickLblPos val="nextTo"/>
        <c:spPr>
          <a:ln w="9360">
            <a:solidFill>
              <a:srgbClr val="b3b3b3"/>
            </a:solidFill>
            <a:round/>
          </a:ln>
        </c:spPr>
        <c:txPr>
          <a:bodyPr/>
          <a:lstStyle/>
          <a:p>
            <a:pPr>
              <a:defRPr b="0" sz="1000" spc="-1" strike="noStrike">
                <a:solidFill>
                  <a:srgbClr val="000000"/>
                </a:solidFill>
                <a:latin typeface="Arial"/>
                <a:ea typeface="DejaVu Sans"/>
              </a:defRPr>
            </a:pPr>
          </a:p>
        </c:txPr>
        <c:crossAx val="81695565"/>
        <c:crosses val="autoZero"/>
        <c:crossBetween val="midCat"/>
      </c:valAx>
      <c:valAx>
        <c:axId val="81695565"/>
        <c:scaling>
          <c:logBase val="10"/>
          <c:orientation val="minMax"/>
          <c:max val="10000000000"/>
        </c:scaling>
        <c:delete val="0"/>
        <c:axPos val="l"/>
        <c:majorGridlines>
          <c:spPr>
            <a:ln w="9360">
              <a:solidFill>
                <a:srgbClr val="b3b3b3"/>
              </a:solidFill>
              <a:round/>
            </a:ln>
          </c:spPr>
        </c:majorGridlines>
        <c:title>
          <c:tx>
            <c:rich>
              <a:bodyPr rot="-5400000"/>
              <a:lstStyle/>
              <a:p>
                <a:pPr>
                  <a:defRPr b="0" sz="900" spc="-1" strike="noStrike">
                    <a:solidFill>
                      <a:srgbClr val="000000"/>
                    </a:solidFill>
                    <a:latin typeface="Arial"/>
                    <a:ea typeface="DejaVu Sans"/>
                  </a:defRPr>
                </a:pPr>
                <a:r>
                  <a:rPr b="0" sz="900" spc="-1" strike="noStrike">
                    <a:solidFill>
                      <a:srgbClr val="000000"/>
                    </a:solidFill>
                    <a:latin typeface="Arial"/>
                    <a:ea typeface="DejaVu Sans"/>
                  </a:rPr>
                  <a:t>n_s (cm-2)</a:t>
                </a:r>
              </a:p>
            </c:rich>
          </c:tx>
          <c:overlay val="0"/>
          <c:spPr>
            <a:noFill/>
            <a:ln>
              <a:noFill/>
            </a:ln>
          </c:spPr>
        </c:title>
        <c:numFmt formatCode="0E+00" sourceLinked="0"/>
        <c:majorTickMark val="out"/>
        <c:minorTickMark val="in"/>
        <c:tickLblPos val="nextTo"/>
        <c:spPr>
          <a:ln w="9360">
            <a:solidFill>
              <a:srgbClr val="b3b3b3"/>
            </a:solidFill>
            <a:round/>
          </a:ln>
        </c:spPr>
        <c:txPr>
          <a:bodyPr/>
          <a:lstStyle/>
          <a:p>
            <a:pPr>
              <a:defRPr b="0" sz="1000" spc="-1" strike="noStrike">
                <a:solidFill>
                  <a:srgbClr val="000000"/>
                </a:solidFill>
                <a:latin typeface="Arial"/>
                <a:ea typeface="DejaVu Sans"/>
              </a:defRPr>
            </a:pPr>
          </a:p>
        </c:txPr>
        <c:crossAx val="22573602"/>
        <c:crosses val="min"/>
        <c:crossBetween val="midCat"/>
      </c:valAx>
      <c:spPr>
        <a:noFill/>
        <a:ln>
          <a:solidFill>
            <a:srgbClr val="b3b3b3"/>
          </a:solidFill>
        </a:ln>
      </c:spPr>
    </c:plotArea>
    <c:legend>
      <c:legendPos val="r"/>
      <c:layout>
        <c:manualLayout>
          <c:xMode val="edge"/>
          <c:yMode val="edge"/>
          <c:x val="0.558181708275404"/>
          <c:y val="0.309690193337992"/>
          <c:w val="0.441361383145932"/>
          <c:h val="0.498660454280722"/>
        </c:manualLayout>
      </c:layout>
      <c:overlay val="0"/>
      <c:spPr>
        <a:noFill/>
        <a:ln>
          <a:noFill/>
        </a:ln>
      </c:spPr>
      <c:txPr>
        <a:bodyPr/>
        <a:lstStyle/>
        <a:p>
          <a:pPr>
            <a:defRPr b="0" sz="900" spc="-1" strike="noStrike">
              <a:solidFill>
                <a:srgbClr val="000000"/>
              </a:solidFill>
              <a:latin typeface="Arial"/>
              <a:ea typeface="DejaVu Sans"/>
            </a:defRPr>
          </a:pPr>
        </a:p>
      </c:txPr>
    </c:legend>
    <c:plotVisOnly val="1"/>
    <c:dispBlanksAs val="span"/>
  </c:chart>
  <c:spPr>
    <a:solidFill>
      <a:srgbClr val="ffffff"/>
    </a:solidFill>
    <a:ln w="9360">
      <a:noFill/>
    </a:ln>
  </c:spPr>
</c:chartSpace>
</file>

<file path=ppt/charts/chart9.xml><?xml version="1.0" encoding="utf-8"?>
<c:chartSpace xmlns:c="http://schemas.openxmlformats.org/drawingml/2006/chart" xmlns:a="http://schemas.openxmlformats.org/drawingml/2006/main" xmlns:r="http://schemas.openxmlformats.org/officeDocument/2006/relationships">
  <c:lang val="en-US"/>
  <c:roundedCorners val="0"/>
  <c:chart>
    <c:title>
      <c:tx>
        <c:rich>
          <a:bodyPr rot="0"/>
          <a:lstStyle/>
          <a:p>
            <a:pPr>
              <a:defRPr b="0" sz="1100" spc="-1" strike="noStrike">
                <a:solidFill>
                  <a:srgbClr val="000000"/>
                </a:solidFill>
                <a:latin typeface="Arial"/>
                <a:ea typeface="DejaVu Sans"/>
              </a:defRPr>
            </a:pPr>
            <a:r>
              <a:rPr b="0" sz="1100" spc="-1" strike="noStrike">
                <a:solidFill>
                  <a:srgbClr val="000000"/>
                </a:solidFill>
                <a:latin typeface="Arial"/>
                <a:ea typeface="DejaVu Sans"/>
              </a:rPr>
              <a:t>Number of nucleation sites per unit surface area</a:t>
            </a:r>
          </a:p>
        </c:rich>
      </c:tx>
      <c:layout>
        <c:manualLayout>
          <c:xMode val="edge"/>
          <c:yMode val="edge"/>
          <c:x val="0.230034459827096"/>
          <c:y val="0.0736253494874185"/>
        </c:manualLayout>
      </c:layout>
      <c:overlay val="0"/>
      <c:spPr>
        <a:noFill/>
        <a:ln>
          <a:noFill/>
        </a:ln>
      </c:spPr>
    </c:title>
    <c:autoTitleDeleted val="0"/>
    <c:plotArea>
      <c:layout>
        <c:manualLayout>
          <c:layoutTarget val="inner"/>
          <c:xMode val="edge"/>
          <c:yMode val="edge"/>
          <c:x val="0.133788767305483"/>
          <c:y val="0.18930568499534"/>
          <c:w val="0.418173024605526"/>
          <c:h val="0.665657036346691"/>
        </c:manualLayout>
      </c:layout>
      <c:scatterChart>
        <c:scatterStyle val="line"/>
        <c:varyColors val="0"/>
        <c:ser>
          <c:idx val="0"/>
          <c:order val="0"/>
          <c:tx>
            <c:strRef>
              <c:f>label 0</c:f>
              <c:strCache>
                <c:ptCount val="1"/>
                <c:pt idx="0">
                  <c:v>IF – Ns dust (Niemand et al., 2012)</c:v>
                </c:pt>
              </c:strCache>
            </c:strRef>
          </c:tx>
          <c:spPr>
            <a:solidFill>
              <a:srgbClr val="808080">
                <a:alpha val="50000"/>
              </a:srgbClr>
            </a:solidFill>
            <a:ln w="21600">
              <a:solidFill>
                <a:srgbClr val="808080">
                  <a:alpha val="50000"/>
                </a:srgbClr>
              </a:solidFill>
              <a:round/>
            </a:ln>
          </c:spPr>
          <c:marker>
            <c:symbol val="none"/>
          </c:marker>
          <c:dLbls>
            <c:txPr>
              <a:bodyPr/>
              <a:lstStyle/>
              <a:p>
                <a:pPr>
                  <a:defRPr b="0" sz="1000" spc="-1" strike="noStrike">
                    <a:solidFill>
                      <a:srgbClr val="000000"/>
                    </a:solidFill>
                    <a:latin typeface="Arial"/>
                    <a:ea typeface="DejaVu Sans"/>
                  </a:defRPr>
                </a:pPr>
              </a:p>
            </c:txPr>
            <c:dLblPos val="r"/>
            <c:showLegendKey val="0"/>
            <c:showVal val="0"/>
            <c:showCatName val="0"/>
            <c:showSerName val="0"/>
            <c:showPercent val="0"/>
            <c:separator> </c:separator>
            <c:showLeaderLines val="0"/>
          </c:dLbls>
          <c:xVal>
            <c:numRef>
              <c:f>1</c:f>
              <c:numCache>
                <c:formatCode>General</c:formatCode>
                <c:ptCount val="36"/>
                <c:pt idx="0">
                  <c:v>-36</c:v>
                </c:pt>
                <c:pt idx="1">
                  <c:v>-35</c:v>
                </c:pt>
                <c:pt idx="2">
                  <c:v>-34</c:v>
                </c:pt>
                <c:pt idx="3">
                  <c:v>-33</c:v>
                </c:pt>
                <c:pt idx="4">
                  <c:v>-32</c:v>
                </c:pt>
                <c:pt idx="5">
                  <c:v>-31</c:v>
                </c:pt>
                <c:pt idx="6">
                  <c:v>-30</c:v>
                </c:pt>
                <c:pt idx="7">
                  <c:v>-29</c:v>
                </c:pt>
                <c:pt idx="8">
                  <c:v>-28</c:v>
                </c:pt>
                <c:pt idx="9">
                  <c:v>-27</c:v>
                </c:pt>
                <c:pt idx="10">
                  <c:v>-26</c:v>
                </c:pt>
                <c:pt idx="11">
                  <c:v>-25</c:v>
                </c:pt>
                <c:pt idx="12">
                  <c:v>-24</c:v>
                </c:pt>
                <c:pt idx="13">
                  <c:v>-23</c:v>
                </c:pt>
                <c:pt idx="14">
                  <c:v>-22</c:v>
                </c:pt>
                <c:pt idx="15">
                  <c:v>-21</c:v>
                </c:pt>
                <c:pt idx="16">
                  <c:v>-20</c:v>
                </c:pt>
                <c:pt idx="17">
                  <c:v>-19</c:v>
                </c:pt>
                <c:pt idx="18">
                  <c:v>-18</c:v>
                </c:pt>
                <c:pt idx="19">
                  <c:v>-17</c:v>
                </c:pt>
                <c:pt idx="20">
                  <c:v>-16</c:v>
                </c:pt>
                <c:pt idx="21">
                  <c:v>-15</c:v>
                </c:pt>
                <c:pt idx="22">
                  <c:v>-14</c:v>
                </c:pt>
                <c:pt idx="23">
                  <c:v>-13</c:v>
                </c:pt>
                <c:pt idx="24">
                  <c:v>-12</c:v>
                </c:pt>
              </c:numCache>
            </c:numRef>
          </c:xVal>
          <c:yVal>
            <c:numRef>
              <c:f>0</c:f>
              <c:numCache>
                <c:formatCode>General</c:formatCode>
                <c:ptCount val="36"/>
                <c:pt idx="0">
                  <c:v>91849288.9366462</c:v>
                </c:pt>
                <c:pt idx="1">
                  <c:v>54770354.4322711</c:v>
                </c:pt>
                <c:pt idx="2">
                  <c:v>32659934.109079</c:v>
                </c:pt>
                <c:pt idx="3">
                  <c:v>19475340.3929204</c:v>
                </c:pt>
                <c:pt idx="4">
                  <c:v>11613277.6677795</c:v>
                </c:pt>
                <c:pt idx="5">
                  <c:v>6925076.29997435</c:v>
                </c:pt>
                <c:pt idx="6">
                  <c:v>4129470.00255751</c:v>
                </c:pt>
                <c:pt idx="7">
                  <c:v>2462430.99185571</c:v>
                </c:pt>
                <c:pt idx="8">
                  <c:v>1468364.31452369</c:v>
                </c:pt>
                <c:pt idx="9">
                  <c:v>875595.607469905</c:v>
                </c:pt>
                <c:pt idx="10">
                  <c:v>522123.603956749</c:v>
                </c:pt>
                <c:pt idx="11">
                  <c:v>311345.849023296</c:v>
                </c:pt>
                <c:pt idx="12">
                  <c:v>185657.643074237</c:v>
                </c:pt>
                <c:pt idx="13">
                  <c:v>110708.912741283</c:v>
                </c:pt>
                <c:pt idx="14">
                  <c:v>66016.4761191987</c:v>
                </c:pt>
                <c:pt idx="15">
                  <c:v>39366.0728055509</c:v>
                </c:pt>
                <c:pt idx="16">
                  <c:v>23474.2564164411</c:v>
                </c:pt>
                <c:pt idx="17">
                  <c:v>13997.8584357829</c:v>
                </c:pt>
                <c:pt idx="18">
                  <c:v>8347.01799759612</c:v>
                </c:pt>
                <c:pt idx="19">
                  <c:v>4977.38348846905</c:v>
                </c:pt>
                <c:pt idx="20">
                  <c:v>2968.0475588311</c:v>
                </c:pt>
                <c:pt idx="21">
                  <c:v>1769.86690535128</c:v>
                </c:pt>
                <c:pt idx="22">
                  <c:v>1055.38364886961</c:v>
                </c:pt>
                <c:pt idx="23">
                  <c:v>629.332433378802</c:v>
                </c:pt>
                <c:pt idx="24">
                  <c:v>375.275201701952</c:v>
                </c:pt>
              </c:numCache>
            </c:numRef>
          </c:yVal>
          <c:smooth val="0"/>
        </c:ser>
        <c:ser>
          <c:idx val="1"/>
          <c:order val="1"/>
          <c:tx>
            <c:strRef>
              <c:f>label 2</c:f>
              <c:strCache>
                <c:ptCount val="1"/>
                <c:pt idx="0">
                  <c:v>IF – Ns K-f (Atkinson et al., 2013)</c:v>
                </c:pt>
              </c:strCache>
            </c:strRef>
          </c:tx>
          <c:spPr>
            <a:solidFill>
              <a:srgbClr val="168253"/>
            </a:solidFill>
            <a:ln w="36000">
              <a:solidFill>
                <a:srgbClr val="168253"/>
              </a:solidFill>
              <a:round/>
            </a:ln>
          </c:spPr>
          <c:marker>
            <c:symbol val="none"/>
          </c:marker>
          <c:dLbls>
            <c:txPr>
              <a:bodyPr/>
              <a:lstStyle/>
              <a:p>
                <a:pPr>
                  <a:defRPr b="0" sz="1000" spc="-1" strike="noStrike">
                    <a:solidFill>
                      <a:srgbClr val="000000"/>
                    </a:solidFill>
                    <a:latin typeface="Arial"/>
                    <a:ea typeface="DejaVu Sans"/>
                  </a:defRPr>
                </a:pPr>
              </a:p>
            </c:txPr>
            <c:dLblPos val="r"/>
            <c:showLegendKey val="0"/>
            <c:showVal val="0"/>
            <c:showCatName val="0"/>
            <c:showSerName val="0"/>
            <c:showPercent val="0"/>
            <c:separator> </c:separator>
            <c:showLeaderLines val="0"/>
          </c:dLbls>
          <c:xVal>
            <c:numRef>
              <c:f>3</c:f>
              <c:numCache>
                <c:formatCode>General</c:formatCode>
                <c:ptCount val="36"/>
                <c:pt idx="0">
                  <c:v>-38</c:v>
                </c:pt>
                <c:pt idx="1">
                  <c:v>-37</c:v>
                </c:pt>
                <c:pt idx="2">
                  <c:v>-36</c:v>
                </c:pt>
                <c:pt idx="3">
                  <c:v>-35</c:v>
                </c:pt>
                <c:pt idx="4">
                  <c:v>-34</c:v>
                </c:pt>
                <c:pt idx="5">
                  <c:v>-33</c:v>
                </c:pt>
                <c:pt idx="6">
                  <c:v>-32</c:v>
                </c:pt>
                <c:pt idx="7">
                  <c:v>-31</c:v>
                </c:pt>
                <c:pt idx="8">
                  <c:v>-30</c:v>
                </c:pt>
                <c:pt idx="9">
                  <c:v>-29</c:v>
                </c:pt>
                <c:pt idx="10">
                  <c:v>-28</c:v>
                </c:pt>
                <c:pt idx="11">
                  <c:v>-27</c:v>
                </c:pt>
                <c:pt idx="12">
                  <c:v>-26</c:v>
                </c:pt>
                <c:pt idx="13">
                  <c:v>-25</c:v>
                </c:pt>
                <c:pt idx="14">
                  <c:v>-24</c:v>
                </c:pt>
                <c:pt idx="15">
                  <c:v>-23</c:v>
                </c:pt>
                <c:pt idx="16">
                  <c:v>-22</c:v>
                </c:pt>
                <c:pt idx="17">
                  <c:v>-21</c:v>
                </c:pt>
                <c:pt idx="18">
                  <c:v>-20</c:v>
                </c:pt>
                <c:pt idx="19">
                  <c:v>-19</c:v>
                </c:pt>
                <c:pt idx="20">
                  <c:v>-18</c:v>
                </c:pt>
                <c:pt idx="21">
                  <c:v>-17</c:v>
                </c:pt>
                <c:pt idx="22">
                  <c:v>-16</c:v>
                </c:pt>
                <c:pt idx="23">
                  <c:v>-15</c:v>
                </c:pt>
                <c:pt idx="24">
                  <c:v>-14</c:v>
                </c:pt>
                <c:pt idx="25">
                  <c:v>-13</c:v>
                </c:pt>
                <c:pt idx="26">
                  <c:v>-12</c:v>
                </c:pt>
                <c:pt idx="27">
                  <c:v>-11</c:v>
                </c:pt>
                <c:pt idx="28">
                  <c:v>-10</c:v>
                </c:pt>
                <c:pt idx="29">
                  <c:v>-9</c:v>
                </c:pt>
                <c:pt idx="30">
                  <c:v>-8</c:v>
                </c:pt>
                <c:pt idx="31">
                  <c:v>-7</c:v>
                </c:pt>
                <c:pt idx="32">
                  <c:v>-6</c:v>
                </c:pt>
                <c:pt idx="33">
                  <c:v>-5</c:v>
                </c:pt>
              </c:numCache>
            </c:numRef>
          </c:xVal>
          <c:yVal>
            <c:numRef>
              <c:f>2</c:f>
              <c:numCache>
                <c:formatCode>General</c:formatCode>
                <c:ptCount val="36"/>
                <c:pt idx="12">
                  <c:v>18224911.8666829</c:v>
                </c:pt>
                <c:pt idx="13">
                  <c:v>6454576.68037432</c:v>
                </c:pt>
                <c:pt idx="14">
                  <c:v>2285967.71427993</c:v>
                </c:pt>
                <c:pt idx="15">
                  <c:v>809603.580451518</c:v>
                </c:pt>
                <c:pt idx="16">
                  <c:v>286731.065091347</c:v>
                </c:pt>
                <c:pt idx="17">
                  <c:v>101549.333122474</c:v>
                </c:pt>
                <c:pt idx="18">
                  <c:v>35964.9452504694</c:v>
                </c:pt>
                <c:pt idx="19">
                  <c:v>12737.4276826542</c:v>
                </c:pt>
                <c:pt idx="20">
                  <c:v>4511.1166676595</c:v>
                </c:pt>
                <c:pt idx="21">
                  <c:v>1597.66744873826</c:v>
                </c:pt>
                <c:pt idx="22">
                  <c:v>565.833576209005</c:v>
                </c:pt>
                <c:pt idx="23">
                  <c:v>200.396920033841</c:v>
                </c:pt>
                <c:pt idx="24">
                  <c:v>70.9730338522998</c:v>
                </c:pt>
                <c:pt idx="25">
                  <c:v>25.135972815098</c:v>
                </c:pt>
                <c:pt idx="26">
                  <c:v>8.90221391234545</c:v>
                </c:pt>
                <c:pt idx="27">
                  <c:v>3.15282854274713</c:v>
                </c:pt>
                <c:pt idx="28">
                  <c:v>1.11661300411754</c:v>
                </c:pt>
                <c:pt idx="29">
                  <c:v>0.395462228300563</c:v>
                </c:pt>
                <c:pt idx="30">
                  <c:v>0.14005781182537</c:v>
                </c:pt>
                <c:pt idx="31">
                  <c:v>0.0496031965874646</c:v>
                </c:pt>
                <c:pt idx="32">
                  <c:v>0.0175675821264613</c:v>
                </c:pt>
                <c:pt idx="33">
                  <c:v>0.00622177526857124</c:v>
                </c:pt>
              </c:numCache>
            </c:numRef>
          </c:yVal>
          <c:smooth val="0"/>
        </c:ser>
        <c:ser>
          <c:idx val="2"/>
          <c:order val="2"/>
          <c:tx>
            <c:strRef>
              <c:f>label 4</c:f>
              <c:strCache>
                <c:ptCount val="1"/>
                <c:pt idx="0">
                  <c:v>IF – Ns K-f (Harrison et al., 2019)</c:v>
                </c:pt>
              </c:strCache>
            </c:strRef>
          </c:tx>
          <c:spPr>
            <a:solidFill>
              <a:srgbClr val="2227ff"/>
            </a:solidFill>
            <a:ln w="36000">
              <a:solidFill>
                <a:srgbClr val="2227ff"/>
              </a:solidFill>
              <a:round/>
            </a:ln>
          </c:spPr>
          <c:marker>
            <c:symbol val="none"/>
          </c:marker>
          <c:dLbls>
            <c:txPr>
              <a:bodyPr/>
              <a:lstStyle/>
              <a:p>
                <a:pPr>
                  <a:defRPr b="0" sz="1000" spc="-1" strike="noStrike">
                    <a:solidFill>
                      <a:srgbClr val="000000"/>
                    </a:solidFill>
                    <a:latin typeface="Arial"/>
                    <a:ea typeface="DejaVu Sans"/>
                  </a:defRPr>
                </a:pPr>
              </a:p>
            </c:txPr>
            <c:dLblPos val="r"/>
            <c:showLegendKey val="0"/>
            <c:showVal val="0"/>
            <c:showCatName val="0"/>
            <c:showSerName val="0"/>
            <c:showPercent val="0"/>
            <c:separator> </c:separator>
            <c:showLeaderLines val="0"/>
          </c:dLbls>
          <c:xVal>
            <c:numRef>
              <c:f>5</c:f>
              <c:numCache>
                <c:formatCode>General</c:formatCode>
                <c:ptCount val="36"/>
                <c:pt idx="0">
                  <c:v>-38</c:v>
                </c:pt>
                <c:pt idx="1">
                  <c:v>-37</c:v>
                </c:pt>
                <c:pt idx="2">
                  <c:v>-36</c:v>
                </c:pt>
                <c:pt idx="3">
                  <c:v>-35</c:v>
                </c:pt>
                <c:pt idx="4">
                  <c:v>-34</c:v>
                </c:pt>
                <c:pt idx="5">
                  <c:v>-33</c:v>
                </c:pt>
                <c:pt idx="6">
                  <c:v>-32</c:v>
                </c:pt>
                <c:pt idx="7">
                  <c:v>-31</c:v>
                </c:pt>
                <c:pt idx="8">
                  <c:v>-30</c:v>
                </c:pt>
                <c:pt idx="9">
                  <c:v>-29</c:v>
                </c:pt>
                <c:pt idx="10">
                  <c:v>-28</c:v>
                </c:pt>
                <c:pt idx="11">
                  <c:v>-27</c:v>
                </c:pt>
                <c:pt idx="12">
                  <c:v>-26</c:v>
                </c:pt>
                <c:pt idx="13">
                  <c:v>-25</c:v>
                </c:pt>
                <c:pt idx="14">
                  <c:v>-24</c:v>
                </c:pt>
                <c:pt idx="15">
                  <c:v>-23</c:v>
                </c:pt>
                <c:pt idx="16">
                  <c:v>-22</c:v>
                </c:pt>
                <c:pt idx="17">
                  <c:v>-21</c:v>
                </c:pt>
                <c:pt idx="18">
                  <c:v>-20</c:v>
                </c:pt>
                <c:pt idx="19">
                  <c:v>-19</c:v>
                </c:pt>
                <c:pt idx="20">
                  <c:v>-18</c:v>
                </c:pt>
                <c:pt idx="21">
                  <c:v>-17</c:v>
                </c:pt>
                <c:pt idx="22">
                  <c:v>-16</c:v>
                </c:pt>
                <c:pt idx="23">
                  <c:v>-15</c:v>
                </c:pt>
                <c:pt idx="24">
                  <c:v>-14</c:v>
                </c:pt>
                <c:pt idx="25">
                  <c:v>-13</c:v>
                </c:pt>
                <c:pt idx="26">
                  <c:v>-12</c:v>
                </c:pt>
                <c:pt idx="27">
                  <c:v>-11</c:v>
                </c:pt>
                <c:pt idx="28">
                  <c:v>-10</c:v>
                </c:pt>
                <c:pt idx="29">
                  <c:v>-9</c:v>
                </c:pt>
                <c:pt idx="30">
                  <c:v>-8</c:v>
                </c:pt>
                <c:pt idx="31">
                  <c:v>-7</c:v>
                </c:pt>
                <c:pt idx="32">
                  <c:v>-6</c:v>
                </c:pt>
                <c:pt idx="33">
                  <c:v>-5</c:v>
                </c:pt>
                <c:pt idx="34">
                  <c:v>-4</c:v>
                </c:pt>
                <c:pt idx="35">
                  <c:v>-3</c:v>
                </c:pt>
              </c:numCache>
            </c:numRef>
          </c:xVal>
          <c:yVal>
            <c:numRef>
              <c:f>4</c:f>
              <c:numCache>
                <c:formatCode>General</c:formatCode>
                <c:ptCount val="36"/>
                <c:pt idx="0">
                  <c:v>843514483.48268</c:v>
                </c:pt>
                <c:pt idx="1">
                  <c:v>782560559.534614</c:v>
                </c:pt>
                <c:pt idx="2">
                  <c:v>697473654.889745</c:v>
                </c:pt>
                <c:pt idx="3">
                  <c:v>589505009.503175</c:v>
                </c:pt>
                <c:pt idx="4">
                  <c:v>467912871.423645</c:v>
                </c:pt>
                <c:pt idx="5">
                  <c:v>346435065.473194</c:v>
                </c:pt>
                <c:pt idx="6">
                  <c:v>238289143.359745</c:v>
                </c:pt>
                <c:pt idx="7">
                  <c:v>152031684.68163</c:v>
                </c:pt>
                <c:pt idx="8">
                  <c:v>90032643.1059722</c:v>
                </c:pt>
                <c:pt idx="9">
                  <c:v>49619032.5115432</c:v>
                </c:pt>
                <c:pt idx="10">
                  <c:v>25560782.4482775</c:v>
                </c:pt>
                <c:pt idx="11">
                  <c:v>12379769.4260901</c:v>
                </c:pt>
                <c:pt idx="12">
                  <c:v>5677137.43536538</c:v>
                </c:pt>
                <c:pt idx="13">
                  <c:v>2484920.5061851</c:v>
                </c:pt>
                <c:pt idx="14">
                  <c:v>1047279.47465964</c:v>
                </c:pt>
                <c:pt idx="15">
                  <c:v>428928.045942058</c:v>
                </c:pt>
                <c:pt idx="16">
                  <c:v>172336.733104973</c:v>
                </c:pt>
                <c:pt idx="17">
                  <c:v>68569.1408618828</c:v>
                </c:pt>
                <c:pt idx="18">
                  <c:v>27264.6545852899</c:v>
                </c:pt>
                <c:pt idx="19">
                  <c:v>10927.5522564891</c:v>
                </c:pt>
                <c:pt idx="20">
                  <c:v>4449.25957772024</c:v>
                </c:pt>
                <c:pt idx="21">
                  <c:v>1852.82821685585</c:v>
                </c:pt>
                <c:pt idx="22">
                  <c:v>793.500140520785</c:v>
                </c:pt>
                <c:pt idx="23">
                  <c:v>350.862941488926</c:v>
                </c:pt>
                <c:pt idx="24">
                  <c:v>160.525559391862</c:v>
                </c:pt>
                <c:pt idx="25">
                  <c:v>76.000954037589</c:v>
                </c:pt>
                <c:pt idx="26">
                  <c:v>37.155187391224</c:v>
                </c:pt>
                <c:pt idx="27">
                  <c:v>18.6680651556952</c:v>
                </c:pt>
                <c:pt idx="28">
                  <c:v>9.5675336861824</c:v>
                </c:pt>
                <c:pt idx="29">
                  <c:v>4.94927393460879</c:v>
                </c:pt>
                <c:pt idx="30">
                  <c:v>2.54866845678157</c:v>
                </c:pt>
                <c:pt idx="31">
                  <c:v>1.2840021649638</c:v>
                </c:pt>
                <c:pt idx="32">
                  <c:v>0.619584590477962</c:v>
                </c:pt>
                <c:pt idx="33">
                  <c:v>0.279230272402909</c:v>
                </c:pt>
                <c:pt idx="34">
                  <c:v>0.114111599261163</c:v>
                </c:pt>
                <c:pt idx="35">
                  <c:v>0.0408700946985434</c:v>
                </c:pt>
              </c:numCache>
            </c:numRef>
          </c:yVal>
          <c:smooth val="0"/>
        </c:ser>
        <c:ser>
          <c:idx val="3"/>
          <c:order val="3"/>
          <c:tx>
            <c:strRef>
              <c:f>label 6</c:f>
              <c:strCache>
                <c:ptCount val="1"/>
                <c:pt idx="0">
                  <c:v>IF – Ns Quartz (Harrison et al., 2019)</c:v>
                </c:pt>
              </c:strCache>
            </c:strRef>
          </c:tx>
          <c:spPr>
            <a:solidFill>
              <a:srgbClr val="0023ff"/>
            </a:solidFill>
            <a:ln w="36000">
              <a:solidFill>
                <a:srgbClr val="0023ff"/>
              </a:solidFill>
              <a:custDash>
                <a:ds d="197000" sp="127000"/>
              </a:custDash>
              <a:round/>
            </a:ln>
          </c:spPr>
          <c:marker>
            <c:symbol val="none"/>
          </c:marker>
          <c:dLbls>
            <c:txPr>
              <a:bodyPr/>
              <a:lstStyle/>
              <a:p>
                <a:pPr>
                  <a:defRPr b="0" sz="1000" spc="-1" strike="noStrike">
                    <a:solidFill>
                      <a:srgbClr val="000000"/>
                    </a:solidFill>
                    <a:latin typeface="Arial"/>
                    <a:ea typeface="DejaVu Sans"/>
                  </a:defRPr>
                </a:pPr>
              </a:p>
            </c:txPr>
            <c:dLblPos val="r"/>
            <c:showLegendKey val="0"/>
            <c:showVal val="0"/>
            <c:showCatName val="0"/>
            <c:showSerName val="0"/>
            <c:showPercent val="0"/>
            <c:separator> </c:separator>
            <c:showLeaderLines val="0"/>
          </c:dLbls>
          <c:xVal>
            <c:numRef>
              <c:f>7</c:f>
              <c:numCache>
                <c:formatCode>General</c:formatCode>
                <c:ptCount val="36"/>
                <c:pt idx="0">
                  <c:v>-38</c:v>
                </c:pt>
                <c:pt idx="1">
                  <c:v>-37</c:v>
                </c:pt>
                <c:pt idx="2">
                  <c:v>-36</c:v>
                </c:pt>
                <c:pt idx="3">
                  <c:v>-35</c:v>
                </c:pt>
                <c:pt idx="4">
                  <c:v>-34</c:v>
                </c:pt>
                <c:pt idx="5">
                  <c:v>-33</c:v>
                </c:pt>
                <c:pt idx="6">
                  <c:v>-32</c:v>
                </c:pt>
                <c:pt idx="7">
                  <c:v>-31</c:v>
                </c:pt>
                <c:pt idx="8">
                  <c:v>-30</c:v>
                </c:pt>
                <c:pt idx="9">
                  <c:v>-29</c:v>
                </c:pt>
                <c:pt idx="10">
                  <c:v>-28</c:v>
                </c:pt>
                <c:pt idx="11">
                  <c:v>-27</c:v>
                </c:pt>
                <c:pt idx="12">
                  <c:v>-26</c:v>
                </c:pt>
                <c:pt idx="13">
                  <c:v>-25</c:v>
                </c:pt>
                <c:pt idx="14">
                  <c:v>-24</c:v>
                </c:pt>
                <c:pt idx="15">
                  <c:v>-23</c:v>
                </c:pt>
                <c:pt idx="16">
                  <c:v>-22</c:v>
                </c:pt>
                <c:pt idx="17">
                  <c:v>-21</c:v>
                </c:pt>
                <c:pt idx="18">
                  <c:v>-20</c:v>
                </c:pt>
                <c:pt idx="19">
                  <c:v>-19</c:v>
                </c:pt>
                <c:pt idx="20">
                  <c:v>-18</c:v>
                </c:pt>
                <c:pt idx="21">
                  <c:v>-17</c:v>
                </c:pt>
                <c:pt idx="22">
                  <c:v>-16</c:v>
                </c:pt>
                <c:pt idx="23">
                  <c:v>-15</c:v>
                </c:pt>
                <c:pt idx="24">
                  <c:v>-14</c:v>
                </c:pt>
                <c:pt idx="25">
                  <c:v>-13</c:v>
                </c:pt>
                <c:pt idx="26">
                  <c:v>-12</c:v>
                </c:pt>
                <c:pt idx="27">
                  <c:v>-11</c:v>
                </c:pt>
                <c:pt idx="28">
                  <c:v>-10</c:v>
                </c:pt>
              </c:numCache>
            </c:numRef>
          </c:xVal>
          <c:yVal>
            <c:numRef>
              <c:f>6</c:f>
              <c:numCache>
                <c:formatCode>General</c:formatCode>
                <c:ptCount val="36"/>
                <c:pt idx="0">
                  <c:v>2018589.45410424</c:v>
                </c:pt>
                <c:pt idx="1">
                  <c:v>1530389.57986569</c:v>
                </c:pt>
                <c:pt idx="2">
                  <c:v>1097751.40089121</c:v>
                </c:pt>
                <c:pt idx="3">
                  <c:v>747738.943462603</c:v>
                </c:pt>
                <c:pt idx="4">
                  <c:v>485440.492816261</c:v>
                </c:pt>
                <c:pt idx="5">
                  <c:v>301479.64832709</c:v>
                </c:pt>
                <c:pt idx="6">
                  <c:v>179767.839921191</c:v>
                </c:pt>
                <c:pt idx="7">
                  <c:v>103298.496392998</c:v>
                </c:pt>
                <c:pt idx="8">
                  <c:v>57411.646220733</c:v>
                </c:pt>
                <c:pt idx="9">
                  <c:v>30976.0473862653</c:v>
                </c:pt>
                <c:pt idx="10">
                  <c:v>16284.2589555433</c:v>
                </c:pt>
                <c:pt idx="11">
                  <c:v>8371.86082589283</c:v>
                </c:pt>
                <c:pt idx="12">
                  <c:v>4224.5844875642</c:v>
                </c:pt>
                <c:pt idx="13">
                  <c:v>2100.14847837347</c:v>
                </c:pt>
                <c:pt idx="14">
                  <c:v>1032.32394257197</c:v>
                </c:pt>
                <c:pt idx="15">
                  <c:v>503.591046442733</c:v>
                </c:pt>
                <c:pt idx="16">
                  <c:v>244.698890385878</c:v>
                </c:pt>
                <c:pt idx="17">
                  <c:v>118.870475512689</c:v>
                </c:pt>
                <c:pt idx="18">
                  <c:v>57.9428696426882</c:v>
                </c:pt>
                <c:pt idx="19">
                  <c:v>28.4450040540184</c:v>
                </c:pt>
                <c:pt idx="20">
                  <c:v>14.1152313282364</c:v>
                </c:pt>
                <c:pt idx="21">
                  <c:v>7.1062748381703</c:v>
                </c:pt>
                <c:pt idx="22">
                  <c:v>3.64304050538109</c:v>
                </c:pt>
                <c:pt idx="23">
                  <c:v>1.90875417502752</c:v>
                </c:pt>
                <c:pt idx="24">
                  <c:v>1.02587866979136</c:v>
                </c:pt>
                <c:pt idx="25">
                  <c:v>0.567672688194465</c:v>
                </c:pt>
                <c:pt idx="26">
                  <c:v>0.324602604399691</c:v>
                </c:pt>
                <c:pt idx="27">
                  <c:v>0.192510312944527</c:v>
                </c:pt>
                <c:pt idx="28">
                  <c:v>0.118850222743702</c:v>
                </c:pt>
              </c:numCache>
            </c:numRef>
          </c:yVal>
          <c:smooth val="0"/>
        </c:ser>
        <c:ser>
          <c:idx val="4"/>
          <c:order val="4"/>
          <c:tx>
            <c:strRef>
              <c:f>label 8</c:f>
              <c:strCache>
                <c:ptCount val="1"/>
                <c:pt idx="0">
                  <c:v>IF – Ns dust (Ullrich et al., 2017)</c:v>
                </c:pt>
              </c:strCache>
            </c:strRef>
          </c:tx>
          <c:spPr>
            <a:solidFill>
              <a:srgbClr val="ffb66c"/>
            </a:solidFill>
            <a:ln w="36000">
              <a:solidFill>
                <a:srgbClr val="ffb66c"/>
              </a:solidFill>
              <a:round/>
            </a:ln>
          </c:spPr>
          <c:marker>
            <c:symbol val="none"/>
          </c:marker>
          <c:dLbls>
            <c:txPr>
              <a:bodyPr/>
              <a:lstStyle/>
              <a:p>
                <a:pPr>
                  <a:defRPr b="0" sz="1000" spc="-1" strike="noStrike">
                    <a:solidFill>
                      <a:srgbClr val="000000"/>
                    </a:solidFill>
                    <a:latin typeface="Arial"/>
                    <a:ea typeface="DejaVu Sans"/>
                  </a:defRPr>
                </a:pPr>
              </a:p>
            </c:txPr>
            <c:dLblPos val="r"/>
            <c:showLegendKey val="0"/>
            <c:showVal val="0"/>
            <c:showCatName val="0"/>
            <c:showSerName val="0"/>
            <c:showPercent val="0"/>
            <c:separator> </c:separator>
            <c:showLeaderLines val="0"/>
          </c:dLbls>
          <c:xVal>
            <c:numRef>
              <c:f>9</c:f>
              <c:numCache>
                <c:formatCode>General</c:formatCode>
                <c:ptCount val="36"/>
                <c:pt idx="0">
                  <c:v>-30</c:v>
                </c:pt>
                <c:pt idx="1">
                  <c:v>-29</c:v>
                </c:pt>
                <c:pt idx="2">
                  <c:v>-28</c:v>
                </c:pt>
                <c:pt idx="3">
                  <c:v>-27</c:v>
                </c:pt>
                <c:pt idx="4">
                  <c:v>-26</c:v>
                </c:pt>
                <c:pt idx="5">
                  <c:v>-25</c:v>
                </c:pt>
                <c:pt idx="6">
                  <c:v>-24</c:v>
                </c:pt>
                <c:pt idx="7">
                  <c:v>-23</c:v>
                </c:pt>
                <c:pt idx="8">
                  <c:v>-22</c:v>
                </c:pt>
                <c:pt idx="9">
                  <c:v>-21</c:v>
                </c:pt>
                <c:pt idx="10">
                  <c:v>-20</c:v>
                </c:pt>
                <c:pt idx="11">
                  <c:v>-19</c:v>
                </c:pt>
                <c:pt idx="12">
                  <c:v>-18</c:v>
                </c:pt>
                <c:pt idx="13">
                  <c:v>-17</c:v>
                </c:pt>
                <c:pt idx="14">
                  <c:v>-16</c:v>
                </c:pt>
                <c:pt idx="15">
                  <c:v>-15</c:v>
                </c:pt>
                <c:pt idx="16">
                  <c:v>-14</c:v>
                </c:pt>
              </c:numCache>
            </c:numRef>
          </c:xVal>
          <c:yVal>
            <c:numRef>
              <c:f>8</c:f>
              <c:numCache>
                <c:formatCode>General</c:formatCode>
                <c:ptCount val="36"/>
                <c:pt idx="0">
                  <c:v>3545215.93279369</c:v>
                </c:pt>
                <c:pt idx="1">
                  <c:v>2114036.32435278</c:v>
                </c:pt>
                <c:pt idx="2">
                  <c:v>1260614.20951623</c:v>
                </c:pt>
                <c:pt idx="3">
                  <c:v>751712.809722303</c:v>
                </c:pt>
                <c:pt idx="4">
                  <c:v>448251.450788777</c:v>
                </c:pt>
                <c:pt idx="5">
                  <c:v>267295.382672101</c:v>
                </c:pt>
                <c:pt idx="6">
                  <c:v>159390.050990581</c:v>
                </c:pt>
                <c:pt idx="7">
                  <c:v>95045.369286998</c:v>
                </c:pt>
                <c:pt idx="8">
                  <c:v>56676.1988390097</c:v>
                </c:pt>
                <c:pt idx="9">
                  <c:v>33796.4020649914</c:v>
                </c:pt>
                <c:pt idx="10">
                  <c:v>20153.0239489595</c:v>
                </c:pt>
                <c:pt idx="11">
                  <c:v>12017.3849721136</c:v>
                </c:pt>
                <c:pt idx="12">
                  <c:v>7166.04822848123</c:v>
                </c:pt>
                <c:pt idx="13">
                  <c:v>4273.16319915529</c:v>
                </c:pt>
                <c:pt idx="14">
                  <c:v>2548.11622032379</c:v>
                </c:pt>
                <c:pt idx="15">
                  <c:v>1519.45899785917</c:v>
                </c:pt>
                <c:pt idx="16">
                  <c:v>906.063713954864</c:v>
                </c:pt>
              </c:numCache>
            </c:numRef>
          </c:yVal>
          <c:smooth val="0"/>
        </c:ser>
        <c:ser>
          <c:idx val="5"/>
          <c:order val="5"/>
          <c:tx>
            <c:strRef>
              <c:f>label 10</c:f>
              <c:strCache>
                <c:ptCount val="1"/>
                <c:pt idx="0">
                  <c:v>IF – Ns soot (Ullrich et al., 2017)</c:v>
                </c:pt>
              </c:strCache>
            </c:strRef>
          </c:tx>
          <c:spPr>
            <a:solidFill>
              <a:srgbClr val="ffb66c"/>
            </a:solidFill>
            <a:ln w="36000">
              <a:solidFill>
                <a:srgbClr val="ffb66c"/>
              </a:solidFill>
              <a:custDash>
                <a:ds d="197000" sp="127000"/>
              </a:custDash>
              <a:round/>
            </a:ln>
          </c:spPr>
          <c:marker>
            <c:symbol val="none"/>
          </c:marker>
          <c:dLbls>
            <c:txPr>
              <a:bodyPr/>
              <a:lstStyle/>
              <a:p>
                <a:pPr>
                  <a:defRPr b="0" sz="1000" spc="-1" strike="noStrike">
                    <a:solidFill>
                      <a:srgbClr val="000000"/>
                    </a:solidFill>
                    <a:latin typeface="Arial"/>
                    <a:ea typeface="DejaVu Sans"/>
                  </a:defRPr>
                </a:pPr>
              </a:p>
            </c:txPr>
            <c:dLblPos val="r"/>
            <c:showLegendKey val="0"/>
            <c:showVal val="0"/>
            <c:showCatName val="0"/>
            <c:showSerName val="0"/>
            <c:showPercent val="0"/>
            <c:separator> </c:separator>
            <c:showLeaderLines val="0"/>
          </c:dLbls>
          <c:xVal>
            <c:numRef>
              <c:f>11</c:f>
              <c:numCache>
                <c:formatCode>General</c:formatCode>
                <c:ptCount val="36"/>
                <c:pt idx="0">
                  <c:v>-34</c:v>
                </c:pt>
                <c:pt idx="1">
                  <c:v>-33</c:v>
                </c:pt>
                <c:pt idx="2">
                  <c:v>-32</c:v>
                </c:pt>
                <c:pt idx="3">
                  <c:v>-31</c:v>
                </c:pt>
                <c:pt idx="4">
                  <c:v>-30</c:v>
                </c:pt>
                <c:pt idx="5">
                  <c:v>-29</c:v>
                </c:pt>
                <c:pt idx="6">
                  <c:v>-28</c:v>
                </c:pt>
                <c:pt idx="7">
                  <c:v>-27</c:v>
                </c:pt>
                <c:pt idx="8">
                  <c:v>-26</c:v>
                </c:pt>
                <c:pt idx="9">
                  <c:v>-25</c:v>
                </c:pt>
                <c:pt idx="10">
                  <c:v>-24</c:v>
                </c:pt>
                <c:pt idx="11">
                  <c:v>-23</c:v>
                </c:pt>
                <c:pt idx="12">
                  <c:v>-22</c:v>
                </c:pt>
                <c:pt idx="13">
                  <c:v>-21</c:v>
                </c:pt>
                <c:pt idx="14">
                  <c:v>-20</c:v>
                </c:pt>
                <c:pt idx="15">
                  <c:v>-19</c:v>
                </c:pt>
                <c:pt idx="16">
                  <c:v>-18</c:v>
                </c:pt>
              </c:numCache>
            </c:numRef>
          </c:xVal>
          <c:yVal>
            <c:numRef>
              <c:f>10</c:f>
              <c:numCache>
                <c:formatCode>General</c:formatCode>
                <c:ptCount val="36"/>
                <c:pt idx="0">
                  <c:v>52876.6491876885</c:v>
                </c:pt>
                <c:pt idx="1">
                  <c:v>44352.1784561082</c:v>
                </c:pt>
                <c:pt idx="2">
                  <c:v>36458.0333255512</c:v>
                </c:pt>
                <c:pt idx="3">
                  <c:v>29369.6499698503</c:v>
                </c:pt>
                <c:pt idx="4">
                  <c:v>23186.3055689795</c:v>
                </c:pt>
                <c:pt idx="5">
                  <c:v>17938.7257771057</c:v>
                </c:pt>
                <c:pt idx="6">
                  <c:v>13601.2517261054</c:v>
                </c:pt>
                <c:pt idx="7">
                  <c:v>10106.3286557102</c:v>
                </c:pt>
                <c:pt idx="8">
                  <c:v>7359.2779785708</c:v>
                </c:pt>
                <c:pt idx="9">
                  <c:v>5251.75248301369</c:v>
                </c:pt>
                <c:pt idx="10">
                  <c:v>3672.82759472439</c:v>
                </c:pt>
                <c:pt idx="11">
                  <c:v>2517.23688862877</c:v>
                </c:pt>
                <c:pt idx="12">
                  <c:v>1690.73243272201</c:v>
                </c:pt>
                <c:pt idx="13">
                  <c:v>1112.89177146338</c:v>
                </c:pt>
                <c:pt idx="14">
                  <c:v>717.890540000143</c:v>
                </c:pt>
                <c:pt idx="15">
                  <c:v>453.827471082298</c:v>
                </c:pt>
                <c:pt idx="16">
                  <c:v>281.158089205278</c:v>
                </c:pt>
              </c:numCache>
            </c:numRef>
          </c:yVal>
          <c:smooth val="0"/>
        </c:ser>
        <c:axId val="17384466"/>
        <c:axId val="94241783"/>
      </c:scatterChart>
      <c:valAx>
        <c:axId val="17384466"/>
        <c:scaling>
          <c:orientation val="minMax"/>
          <c:max val="0"/>
          <c:min val="-40"/>
        </c:scaling>
        <c:delete val="0"/>
        <c:axPos val="b"/>
        <c:title>
          <c:tx>
            <c:rich>
              <a:bodyPr rot="0"/>
              <a:lstStyle/>
              <a:p>
                <a:pPr>
                  <a:defRPr b="0" sz="900" spc="-1" strike="noStrike">
                    <a:solidFill>
                      <a:srgbClr val="000000"/>
                    </a:solidFill>
                    <a:latin typeface="Arial"/>
                    <a:ea typeface="DejaVu Sans"/>
                  </a:defRPr>
                </a:pPr>
                <a:r>
                  <a:rPr b="0" sz="900" spc="-1" strike="noStrike">
                    <a:solidFill>
                      <a:srgbClr val="000000"/>
                    </a:solidFill>
                    <a:latin typeface="Arial"/>
                    <a:ea typeface="DejaVu Sans"/>
                  </a:rPr>
                  <a:t>Temperature (ºC)</a:t>
                </a:r>
              </a:p>
            </c:rich>
          </c:tx>
          <c:overlay val="0"/>
          <c:spPr>
            <a:noFill/>
            <a:ln>
              <a:noFill/>
            </a:ln>
          </c:spPr>
        </c:title>
        <c:numFmt formatCode="General" sourceLinked="0"/>
        <c:majorTickMark val="out"/>
        <c:minorTickMark val="none"/>
        <c:tickLblPos val="nextTo"/>
        <c:spPr>
          <a:ln w="9360">
            <a:solidFill>
              <a:srgbClr val="b3b3b3"/>
            </a:solidFill>
            <a:round/>
          </a:ln>
        </c:spPr>
        <c:txPr>
          <a:bodyPr/>
          <a:lstStyle/>
          <a:p>
            <a:pPr>
              <a:defRPr b="0" sz="1000" spc="-1" strike="noStrike">
                <a:solidFill>
                  <a:srgbClr val="000000"/>
                </a:solidFill>
                <a:latin typeface="Arial"/>
                <a:ea typeface="DejaVu Sans"/>
              </a:defRPr>
            </a:pPr>
          </a:p>
        </c:txPr>
        <c:crossAx val="94241783"/>
        <c:crosses val="autoZero"/>
        <c:crossBetween val="midCat"/>
      </c:valAx>
      <c:valAx>
        <c:axId val="94241783"/>
        <c:scaling>
          <c:logBase val="10"/>
          <c:orientation val="minMax"/>
        </c:scaling>
        <c:delete val="0"/>
        <c:axPos val="l"/>
        <c:majorGridlines>
          <c:spPr>
            <a:ln w="9360">
              <a:solidFill>
                <a:srgbClr val="b3b3b3"/>
              </a:solidFill>
              <a:round/>
            </a:ln>
          </c:spPr>
        </c:majorGridlines>
        <c:title>
          <c:tx>
            <c:rich>
              <a:bodyPr rot="-5400000"/>
              <a:lstStyle/>
              <a:p>
                <a:pPr>
                  <a:defRPr b="0" sz="900" spc="-1" strike="noStrike">
                    <a:solidFill>
                      <a:srgbClr val="000000"/>
                    </a:solidFill>
                    <a:latin typeface="Arial"/>
                    <a:ea typeface="DejaVu Sans"/>
                  </a:defRPr>
                </a:pPr>
                <a:r>
                  <a:rPr b="0" sz="900" spc="-1" strike="noStrike">
                    <a:solidFill>
                      <a:srgbClr val="000000"/>
                    </a:solidFill>
                    <a:latin typeface="Arial"/>
                    <a:ea typeface="DejaVu Sans"/>
                  </a:rPr>
                  <a:t>n_s (cm-2)</a:t>
                </a:r>
              </a:p>
            </c:rich>
          </c:tx>
          <c:overlay val="0"/>
          <c:spPr>
            <a:noFill/>
            <a:ln>
              <a:noFill/>
            </a:ln>
          </c:spPr>
        </c:title>
        <c:numFmt formatCode="0E+00" sourceLinked="0"/>
        <c:majorTickMark val="out"/>
        <c:minorTickMark val="in"/>
        <c:tickLblPos val="nextTo"/>
        <c:spPr>
          <a:ln w="9360">
            <a:solidFill>
              <a:srgbClr val="b3b3b3"/>
            </a:solidFill>
            <a:round/>
          </a:ln>
        </c:spPr>
        <c:txPr>
          <a:bodyPr/>
          <a:lstStyle/>
          <a:p>
            <a:pPr>
              <a:defRPr b="0" sz="1000" spc="-1" strike="noStrike">
                <a:solidFill>
                  <a:srgbClr val="000000"/>
                </a:solidFill>
                <a:latin typeface="Arial"/>
                <a:ea typeface="DejaVu Sans"/>
              </a:defRPr>
            </a:pPr>
          </a:p>
        </c:txPr>
        <c:crossAx val="17384466"/>
        <c:crosses val="min"/>
        <c:crossBetween val="midCat"/>
      </c:valAx>
      <c:spPr>
        <a:noFill/>
        <a:ln>
          <a:solidFill>
            <a:srgbClr val="b3b3b3"/>
          </a:solidFill>
        </a:ln>
      </c:spPr>
    </c:plotArea>
    <c:legend>
      <c:legendPos val="r"/>
      <c:layout>
        <c:manualLayout>
          <c:xMode val="edge"/>
          <c:yMode val="edge"/>
          <c:x val="0.558181708275404"/>
          <c:y val="0.309690193337992"/>
          <c:w val="0.441361383145932"/>
          <c:h val="0.498660454280722"/>
        </c:manualLayout>
      </c:layout>
      <c:overlay val="0"/>
      <c:spPr>
        <a:noFill/>
        <a:ln>
          <a:noFill/>
        </a:ln>
      </c:spPr>
      <c:txPr>
        <a:bodyPr/>
        <a:lstStyle/>
        <a:p>
          <a:pPr>
            <a:defRPr b="0" sz="900" spc="-1" strike="noStrike">
              <a:solidFill>
                <a:srgbClr val="000000"/>
              </a:solidFill>
              <a:latin typeface="Arial"/>
              <a:ea typeface="DejaVu Sans"/>
            </a:defRPr>
          </a:pPr>
        </a:p>
      </c:txPr>
    </c:legend>
    <c:plotVisOnly val="1"/>
    <c:dispBlanksAs val="span"/>
  </c:chart>
  <c:spPr>
    <a:solidFill>
      <a:srgbClr val="ffffff"/>
    </a:solidFill>
    <a:ln w="9360">
      <a:noFill/>
    </a:ln>
  </c:spPr>
</c:chartSpace>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26" name="PlaceHolder 2"/>
          <p:cNvSpPr>
            <a:spLocks noGrp="1"/>
          </p:cNvSpPr>
          <p:nvPr>
            <p:ph type="body"/>
          </p:nvPr>
        </p:nvSpPr>
        <p:spPr>
          <a:xfrm>
            <a:off x="609480" y="1604520"/>
            <a:ext cx="10972440" cy="1896840"/>
          </a:xfrm>
          <a:prstGeom prst="rect">
            <a:avLst/>
          </a:prstGeom>
        </p:spPr>
        <p:txBody>
          <a:bodyPr lIns="0" rIns="0" tIns="0" bIns="0">
            <a:normAutofit/>
          </a:bodyPr>
          <a:p>
            <a:endParaRPr b="0" lang="en-GB" sz="3200" spc="-1" strike="noStrike">
              <a:latin typeface="Arial"/>
            </a:endParaRPr>
          </a:p>
        </p:txBody>
      </p:sp>
      <p:sp>
        <p:nvSpPr>
          <p:cNvPr id="27" name="PlaceHolder 3"/>
          <p:cNvSpPr>
            <a:spLocks noGrp="1"/>
          </p:cNvSpPr>
          <p:nvPr>
            <p:ph type="body"/>
          </p:nvPr>
        </p:nvSpPr>
        <p:spPr>
          <a:xfrm>
            <a:off x="609480" y="3682080"/>
            <a:ext cx="109724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29"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30"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31"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200" spc="-1" strike="noStrike">
              <a:latin typeface="Arial"/>
            </a:endParaRPr>
          </a:p>
        </p:txBody>
      </p:sp>
      <p:sp>
        <p:nvSpPr>
          <p:cNvPr id="32" name="PlaceHolder 5"/>
          <p:cNvSpPr>
            <a:spLocks noGrp="1"/>
          </p:cNvSpPr>
          <p:nvPr>
            <p:ph type="body"/>
          </p:nvPr>
        </p:nvSpPr>
        <p:spPr>
          <a:xfrm>
            <a:off x="623196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34" name="PlaceHolder 2"/>
          <p:cNvSpPr>
            <a:spLocks noGrp="1"/>
          </p:cNvSpPr>
          <p:nvPr>
            <p:ph type="body"/>
          </p:nvPr>
        </p:nvSpPr>
        <p:spPr>
          <a:xfrm>
            <a:off x="609480" y="1604520"/>
            <a:ext cx="3533040" cy="1896840"/>
          </a:xfrm>
          <a:prstGeom prst="rect">
            <a:avLst/>
          </a:prstGeom>
        </p:spPr>
        <p:txBody>
          <a:bodyPr lIns="0" rIns="0" tIns="0" bIns="0">
            <a:normAutofit/>
          </a:bodyPr>
          <a:p>
            <a:endParaRPr b="0" lang="en-GB" sz="3200" spc="-1" strike="noStrike">
              <a:latin typeface="Arial"/>
            </a:endParaRPr>
          </a:p>
        </p:txBody>
      </p:sp>
      <p:sp>
        <p:nvSpPr>
          <p:cNvPr id="35" name="PlaceHolder 3"/>
          <p:cNvSpPr>
            <a:spLocks noGrp="1"/>
          </p:cNvSpPr>
          <p:nvPr>
            <p:ph type="body"/>
          </p:nvPr>
        </p:nvSpPr>
        <p:spPr>
          <a:xfrm>
            <a:off x="4319640" y="1604520"/>
            <a:ext cx="3533040" cy="1896840"/>
          </a:xfrm>
          <a:prstGeom prst="rect">
            <a:avLst/>
          </a:prstGeom>
        </p:spPr>
        <p:txBody>
          <a:bodyPr lIns="0" rIns="0" tIns="0" bIns="0">
            <a:normAutofit/>
          </a:bodyPr>
          <a:p>
            <a:endParaRPr b="0" lang="en-GB" sz="3200" spc="-1" strike="noStrike">
              <a:latin typeface="Arial"/>
            </a:endParaRPr>
          </a:p>
        </p:txBody>
      </p:sp>
      <p:sp>
        <p:nvSpPr>
          <p:cNvPr id="36" name="PlaceHolder 4"/>
          <p:cNvSpPr>
            <a:spLocks noGrp="1"/>
          </p:cNvSpPr>
          <p:nvPr>
            <p:ph type="body"/>
          </p:nvPr>
        </p:nvSpPr>
        <p:spPr>
          <a:xfrm>
            <a:off x="8029800" y="1604520"/>
            <a:ext cx="3533040" cy="1896840"/>
          </a:xfrm>
          <a:prstGeom prst="rect">
            <a:avLst/>
          </a:prstGeom>
        </p:spPr>
        <p:txBody>
          <a:bodyPr lIns="0" rIns="0" tIns="0" bIns="0">
            <a:normAutofit/>
          </a:bodyPr>
          <a:p>
            <a:endParaRPr b="0" lang="en-GB" sz="3200" spc="-1" strike="noStrike">
              <a:latin typeface="Arial"/>
            </a:endParaRPr>
          </a:p>
        </p:txBody>
      </p:sp>
      <p:sp>
        <p:nvSpPr>
          <p:cNvPr id="37" name="PlaceHolder 5"/>
          <p:cNvSpPr>
            <a:spLocks noGrp="1"/>
          </p:cNvSpPr>
          <p:nvPr>
            <p:ph type="body"/>
          </p:nvPr>
        </p:nvSpPr>
        <p:spPr>
          <a:xfrm>
            <a:off x="609480" y="3682080"/>
            <a:ext cx="3533040" cy="1896840"/>
          </a:xfrm>
          <a:prstGeom prst="rect">
            <a:avLst/>
          </a:prstGeom>
        </p:spPr>
        <p:txBody>
          <a:bodyPr lIns="0" rIns="0" tIns="0" bIns="0">
            <a:normAutofit/>
          </a:bodyPr>
          <a:p>
            <a:endParaRPr b="0" lang="en-GB" sz="3200" spc="-1" strike="noStrike">
              <a:latin typeface="Arial"/>
            </a:endParaRPr>
          </a:p>
        </p:txBody>
      </p:sp>
      <p:sp>
        <p:nvSpPr>
          <p:cNvPr id="38" name="PlaceHolder 6"/>
          <p:cNvSpPr>
            <a:spLocks noGrp="1"/>
          </p:cNvSpPr>
          <p:nvPr>
            <p:ph type="body"/>
          </p:nvPr>
        </p:nvSpPr>
        <p:spPr>
          <a:xfrm>
            <a:off x="4319640" y="3682080"/>
            <a:ext cx="3533040" cy="1896840"/>
          </a:xfrm>
          <a:prstGeom prst="rect">
            <a:avLst/>
          </a:prstGeom>
        </p:spPr>
        <p:txBody>
          <a:bodyPr lIns="0" rIns="0" tIns="0" bIns="0">
            <a:normAutofit/>
          </a:bodyPr>
          <a:p>
            <a:endParaRPr b="0" lang="en-GB" sz="3200" spc="-1" strike="noStrike">
              <a:latin typeface="Arial"/>
            </a:endParaRPr>
          </a:p>
        </p:txBody>
      </p:sp>
      <p:sp>
        <p:nvSpPr>
          <p:cNvPr id="39" name="PlaceHolder 7"/>
          <p:cNvSpPr>
            <a:spLocks noGrp="1"/>
          </p:cNvSpPr>
          <p:nvPr>
            <p:ph type="body"/>
          </p:nvPr>
        </p:nvSpPr>
        <p:spPr>
          <a:xfrm>
            <a:off x="8029800" y="3682080"/>
            <a:ext cx="35330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43"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45" name="PlaceHolder 2"/>
          <p:cNvSpPr>
            <a:spLocks noGrp="1"/>
          </p:cNvSpPr>
          <p:nvPr>
            <p:ph type="body"/>
          </p:nvPr>
        </p:nvSpPr>
        <p:spPr>
          <a:xfrm>
            <a:off x="609480" y="1604520"/>
            <a:ext cx="109724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47"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200" spc="-1" strike="noStrike">
              <a:latin typeface="Arial"/>
            </a:endParaRPr>
          </a:p>
        </p:txBody>
      </p:sp>
      <p:sp>
        <p:nvSpPr>
          <p:cNvPr id="48"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0"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52"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53"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200" spc="-1" strike="noStrike">
              <a:latin typeface="Arial"/>
            </a:endParaRPr>
          </a:p>
        </p:txBody>
      </p:sp>
      <p:sp>
        <p:nvSpPr>
          <p:cNvPr id="54"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5"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56"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200" spc="-1" strike="noStrike">
              <a:latin typeface="Arial"/>
            </a:endParaRPr>
          </a:p>
        </p:txBody>
      </p:sp>
      <p:sp>
        <p:nvSpPr>
          <p:cNvPr id="57"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58" name="PlaceHolder 4"/>
          <p:cNvSpPr>
            <a:spLocks noGrp="1"/>
          </p:cNvSpPr>
          <p:nvPr>
            <p:ph type="body"/>
          </p:nvPr>
        </p:nvSpPr>
        <p:spPr>
          <a:xfrm>
            <a:off x="623196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60"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61"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62" name="PlaceHolder 4"/>
          <p:cNvSpPr>
            <a:spLocks noGrp="1"/>
          </p:cNvSpPr>
          <p:nvPr>
            <p:ph type="body"/>
          </p:nvPr>
        </p:nvSpPr>
        <p:spPr>
          <a:xfrm>
            <a:off x="609480" y="3682080"/>
            <a:ext cx="109724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64" name="PlaceHolder 2"/>
          <p:cNvSpPr>
            <a:spLocks noGrp="1"/>
          </p:cNvSpPr>
          <p:nvPr>
            <p:ph type="body"/>
          </p:nvPr>
        </p:nvSpPr>
        <p:spPr>
          <a:xfrm>
            <a:off x="609480" y="1604520"/>
            <a:ext cx="10972440" cy="1896840"/>
          </a:xfrm>
          <a:prstGeom prst="rect">
            <a:avLst/>
          </a:prstGeom>
        </p:spPr>
        <p:txBody>
          <a:bodyPr lIns="0" rIns="0" tIns="0" bIns="0">
            <a:normAutofit/>
          </a:bodyPr>
          <a:p>
            <a:endParaRPr b="0" lang="en-GB" sz="3200" spc="-1" strike="noStrike">
              <a:latin typeface="Arial"/>
            </a:endParaRPr>
          </a:p>
        </p:txBody>
      </p:sp>
      <p:sp>
        <p:nvSpPr>
          <p:cNvPr id="65" name="PlaceHolder 3"/>
          <p:cNvSpPr>
            <a:spLocks noGrp="1"/>
          </p:cNvSpPr>
          <p:nvPr>
            <p:ph type="body"/>
          </p:nvPr>
        </p:nvSpPr>
        <p:spPr>
          <a:xfrm>
            <a:off x="609480" y="3682080"/>
            <a:ext cx="109724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67"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68"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69"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200" spc="-1" strike="noStrike">
              <a:latin typeface="Arial"/>
            </a:endParaRPr>
          </a:p>
        </p:txBody>
      </p:sp>
      <p:sp>
        <p:nvSpPr>
          <p:cNvPr id="70" name="PlaceHolder 5"/>
          <p:cNvSpPr>
            <a:spLocks noGrp="1"/>
          </p:cNvSpPr>
          <p:nvPr>
            <p:ph type="body"/>
          </p:nvPr>
        </p:nvSpPr>
        <p:spPr>
          <a:xfrm>
            <a:off x="623196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72" name="PlaceHolder 2"/>
          <p:cNvSpPr>
            <a:spLocks noGrp="1"/>
          </p:cNvSpPr>
          <p:nvPr>
            <p:ph type="body"/>
          </p:nvPr>
        </p:nvSpPr>
        <p:spPr>
          <a:xfrm>
            <a:off x="609480" y="1604520"/>
            <a:ext cx="3533040" cy="1896840"/>
          </a:xfrm>
          <a:prstGeom prst="rect">
            <a:avLst/>
          </a:prstGeom>
        </p:spPr>
        <p:txBody>
          <a:bodyPr lIns="0" rIns="0" tIns="0" bIns="0">
            <a:normAutofit/>
          </a:bodyPr>
          <a:p>
            <a:endParaRPr b="0" lang="en-GB" sz="3200" spc="-1" strike="noStrike">
              <a:latin typeface="Arial"/>
            </a:endParaRPr>
          </a:p>
        </p:txBody>
      </p:sp>
      <p:sp>
        <p:nvSpPr>
          <p:cNvPr id="73" name="PlaceHolder 3"/>
          <p:cNvSpPr>
            <a:spLocks noGrp="1"/>
          </p:cNvSpPr>
          <p:nvPr>
            <p:ph type="body"/>
          </p:nvPr>
        </p:nvSpPr>
        <p:spPr>
          <a:xfrm>
            <a:off x="4319640" y="1604520"/>
            <a:ext cx="3533040" cy="1896840"/>
          </a:xfrm>
          <a:prstGeom prst="rect">
            <a:avLst/>
          </a:prstGeom>
        </p:spPr>
        <p:txBody>
          <a:bodyPr lIns="0" rIns="0" tIns="0" bIns="0">
            <a:normAutofit/>
          </a:bodyPr>
          <a:p>
            <a:endParaRPr b="0" lang="en-GB" sz="3200" spc="-1" strike="noStrike">
              <a:latin typeface="Arial"/>
            </a:endParaRPr>
          </a:p>
        </p:txBody>
      </p:sp>
      <p:sp>
        <p:nvSpPr>
          <p:cNvPr id="74" name="PlaceHolder 4"/>
          <p:cNvSpPr>
            <a:spLocks noGrp="1"/>
          </p:cNvSpPr>
          <p:nvPr>
            <p:ph type="body"/>
          </p:nvPr>
        </p:nvSpPr>
        <p:spPr>
          <a:xfrm>
            <a:off x="8029800" y="1604520"/>
            <a:ext cx="3533040" cy="1896840"/>
          </a:xfrm>
          <a:prstGeom prst="rect">
            <a:avLst/>
          </a:prstGeom>
        </p:spPr>
        <p:txBody>
          <a:bodyPr lIns="0" rIns="0" tIns="0" bIns="0">
            <a:normAutofit/>
          </a:bodyPr>
          <a:p>
            <a:endParaRPr b="0" lang="en-GB" sz="3200" spc="-1" strike="noStrike">
              <a:latin typeface="Arial"/>
            </a:endParaRPr>
          </a:p>
        </p:txBody>
      </p:sp>
      <p:sp>
        <p:nvSpPr>
          <p:cNvPr id="75" name="PlaceHolder 5"/>
          <p:cNvSpPr>
            <a:spLocks noGrp="1"/>
          </p:cNvSpPr>
          <p:nvPr>
            <p:ph type="body"/>
          </p:nvPr>
        </p:nvSpPr>
        <p:spPr>
          <a:xfrm>
            <a:off x="609480" y="3682080"/>
            <a:ext cx="3533040" cy="1896840"/>
          </a:xfrm>
          <a:prstGeom prst="rect">
            <a:avLst/>
          </a:prstGeom>
        </p:spPr>
        <p:txBody>
          <a:bodyPr lIns="0" rIns="0" tIns="0" bIns="0">
            <a:normAutofit/>
          </a:bodyPr>
          <a:p>
            <a:endParaRPr b="0" lang="en-GB" sz="3200" spc="-1" strike="noStrike">
              <a:latin typeface="Arial"/>
            </a:endParaRPr>
          </a:p>
        </p:txBody>
      </p:sp>
      <p:sp>
        <p:nvSpPr>
          <p:cNvPr id="76" name="PlaceHolder 6"/>
          <p:cNvSpPr>
            <a:spLocks noGrp="1"/>
          </p:cNvSpPr>
          <p:nvPr>
            <p:ph type="body"/>
          </p:nvPr>
        </p:nvSpPr>
        <p:spPr>
          <a:xfrm>
            <a:off x="4319640" y="3682080"/>
            <a:ext cx="3533040" cy="1896840"/>
          </a:xfrm>
          <a:prstGeom prst="rect">
            <a:avLst/>
          </a:prstGeom>
        </p:spPr>
        <p:txBody>
          <a:bodyPr lIns="0" rIns="0" tIns="0" bIns="0">
            <a:normAutofit/>
          </a:bodyPr>
          <a:p>
            <a:endParaRPr b="0" lang="en-GB" sz="3200" spc="-1" strike="noStrike">
              <a:latin typeface="Arial"/>
            </a:endParaRPr>
          </a:p>
        </p:txBody>
      </p:sp>
      <p:sp>
        <p:nvSpPr>
          <p:cNvPr id="77" name="PlaceHolder 7"/>
          <p:cNvSpPr>
            <a:spLocks noGrp="1"/>
          </p:cNvSpPr>
          <p:nvPr>
            <p:ph type="body"/>
          </p:nvPr>
        </p:nvSpPr>
        <p:spPr>
          <a:xfrm>
            <a:off x="8029800" y="3682080"/>
            <a:ext cx="35330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81"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83" name="PlaceHolder 2"/>
          <p:cNvSpPr>
            <a:spLocks noGrp="1"/>
          </p:cNvSpPr>
          <p:nvPr>
            <p:ph type="body"/>
          </p:nvPr>
        </p:nvSpPr>
        <p:spPr>
          <a:xfrm>
            <a:off x="609480" y="1604520"/>
            <a:ext cx="109724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85"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200" spc="-1" strike="noStrike">
              <a:latin typeface="Arial"/>
            </a:endParaRPr>
          </a:p>
        </p:txBody>
      </p:sp>
      <p:sp>
        <p:nvSpPr>
          <p:cNvPr id="86"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7" name="PlaceHolder 2"/>
          <p:cNvSpPr>
            <a:spLocks noGrp="1"/>
          </p:cNvSpPr>
          <p:nvPr>
            <p:ph type="body"/>
          </p:nvPr>
        </p:nvSpPr>
        <p:spPr>
          <a:xfrm>
            <a:off x="609480" y="1604520"/>
            <a:ext cx="109724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8"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90"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91"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200" spc="-1" strike="noStrike">
              <a:latin typeface="Arial"/>
            </a:endParaRPr>
          </a:p>
        </p:txBody>
      </p:sp>
      <p:sp>
        <p:nvSpPr>
          <p:cNvPr id="92"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94"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200" spc="-1" strike="noStrike">
              <a:latin typeface="Arial"/>
            </a:endParaRPr>
          </a:p>
        </p:txBody>
      </p:sp>
      <p:sp>
        <p:nvSpPr>
          <p:cNvPr id="95"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96" name="PlaceHolder 4"/>
          <p:cNvSpPr>
            <a:spLocks noGrp="1"/>
          </p:cNvSpPr>
          <p:nvPr>
            <p:ph type="body"/>
          </p:nvPr>
        </p:nvSpPr>
        <p:spPr>
          <a:xfrm>
            <a:off x="623196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98"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99"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100" name="PlaceHolder 4"/>
          <p:cNvSpPr>
            <a:spLocks noGrp="1"/>
          </p:cNvSpPr>
          <p:nvPr>
            <p:ph type="body"/>
          </p:nvPr>
        </p:nvSpPr>
        <p:spPr>
          <a:xfrm>
            <a:off x="609480" y="3682080"/>
            <a:ext cx="109724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102" name="PlaceHolder 2"/>
          <p:cNvSpPr>
            <a:spLocks noGrp="1"/>
          </p:cNvSpPr>
          <p:nvPr>
            <p:ph type="body"/>
          </p:nvPr>
        </p:nvSpPr>
        <p:spPr>
          <a:xfrm>
            <a:off x="609480" y="1604520"/>
            <a:ext cx="10972440" cy="1896840"/>
          </a:xfrm>
          <a:prstGeom prst="rect">
            <a:avLst/>
          </a:prstGeom>
        </p:spPr>
        <p:txBody>
          <a:bodyPr lIns="0" rIns="0" tIns="0" bIns="0">
            <a:normAutofit/>
          </a:bodyPr>
          <a:p>
            <a:endParaRPr b="0" lang="en-GB" sz="3200" spc="-1" strike="noStrike">
              <a:latin typeface="Arial"/>
            </a:endParaRPr>
          </a:p>
        </p:txBody>
      </p:sp>
      <p:sp>
        <p:nvSpPr>
          <p:cNvPr id="103" name="PlaceHolder 3"/>
          <p:cNvSpPr>
            <a:spLocks noGrp="1"/>
          </p:cNvSpPr>
          <p:nvPr>
            <p:ph type="body"/>
          </p:nvPr>
        </p:nvSpPr>
        <p:spPr>
          <a:xfrm>
            <a:off x="609480" y="3682080"/>
            <a:ext cx="109724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105"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106"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107"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200" spc="-1" strike="noStrike">
              <a:latin typeface="Arial"/>
            </a:endParaRPr>
          </a:p>
        </p:txBody>
      </p:sp>
      <p:sp>
        <p:nvSpPr>
          <p:cNvPr id="108" name="PlaceHolder 5"/>
          <p:cNvSpPr>
            <a:spLocks noGrp="1"/>
          </p:cNvSpPr>
          <p:nvPr>
            <p:ph type="body"/>
          </p:nvPr>
        </p:nvSpPr>
        <p:spPr>
          <a:xfrm>
            <a:off x="623196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110" name="PlaceHolder 2"/>
          <p:cNvSpPr>
            <a:spLocks noGrp="1"/>
          </p:cNvSpPr>
          <p:nvPr>
            <p:ph type="body"/>
          </p:nvPr>
        </p:nvSpPr>
        <p:spPr>
          <a:xfrm>
            <a:off x="609480" y="1604520"/>
            <a:ext cx="3533040" cy="1896840"/>
          </a:xfrm>
          <a:prstGeom prst="rect">
            <a:avLst/>
          </a:prstGeom>
        </p:spPr>
        <p:txBody>
          <a:bodyPr lIns="0" rIns="0" tIns="0" bIns="0">
            <a:normAutofit/>
          </a:bodyPr>
          <a:p>
            <a:endParaRPr b="0" lang="en-GB" sz="3200" spc="-1" strike="noStrike">
              <a:latin typeface="Arial"/>
            </a:endParaRPr>
          </a:p>
        </p:txBody>
      </p:sp>
      <p:sp>
        <p:nvSpPr>
          <p:cNvPr id="111" name="PlaceHolder 3"/>
          <p:cNvSpPr>
            <a:spLocks noGrp="1"/>
          </p:cNvSpPr>
          <p:nvPr>
            <p:ph type="body"/>
          </p:nvPr>
        </p:nvSpPr>
        <p:spPr>
          <a:xfrm>
            <a:off x="4319640" y="1604520"/>
            <a:ext cx="3533040" cy="1896840"/>
          </a:xfrm>
          <a:prstGeom prst="rect">
            <a:avLst/>
          </a:prstGeom>
        </p:spPr>
        <p:txBody>
          <a:bodyPr lIns="0" rIns="0" tIns="0" bIns="0">
            <a:normAutofit/>
          </a:bodyPr>
          <a:p>
            <a:endParaRPr b="0" lang="en-GB" sz="3200" spc="-1" strike="noStrike">
              <a:latin typeface="Arial"/>
            </a:endParaRPr>
          </a:p>
        </p:txBody>
      </p:sp>
      <p:sp>
        <p:nvSpPr>
          <p:cNvPr id="112" name="PlaceHolder 4"/>
          <p:cNvSpPr>
            <a:spLocks noGrp="1"/>
          </p:cNvSpPr>
          <p:nvPr>
            <p:ph type="body"/>
          </p:nvPr>
        </p:nvSpPr>
        <p:spPr>
          <a:xfrm>
            <a:off x="8029800" y="1604520"/>
            <a:ext cx="3533040" cy="1896840"/>
          </a:xfrm>
          <a:prstGeom prst="rect">
            <a:avLst/>
          </a:prstGeom>
        </p:spPr>
        <p:txBody>
          <a:bodyPr lIns="0" rIns="0" tIns="0" bIns="0">
            <a:normAutofit/>
          </a:bodyPr>
          <a:p>
            <a:endParaRPr b="0" lang="en-GB" sz="3200" spc="-1" strike="noStrike">
              <a:latin typeface="Arial"/>
            </a:endParaRPr>
          </a:p>
        </p:txBody>
      </p:sp>
      <p:sp>
        <p:nvSpPr>
          <p:cNvPr id="113" name="PlaceHolder 5"/>
          <p:cNvSpPr>
            <a:spLocks noGrp="1"/>
          </p:cNvSpPr>
          <p:nvPr>
            <p:ph type="body"/>
          </p:nvPr>
        </p:nvSpPr>
        <p:spPr>
          <a:xfrm>
            <a:off x="609480" y="3682080"/>
            <a:ext cx="3533040" cy="1896840"/>
          </a:xfrm>
          <a:prstGeom prst="rect">
            <a:avLst/>
          </a:prstGeom>
        </p:spPr>
        <p:txBody>
          <a:bodyPr lIns="0" rIns="0" tIns="0" bIns="0">
            <a:normAutofit/>
          </a:bodyPr>
          <a:p>
            <a:endParaRPr b="0" lang="en-GB" sz="3200" spc="-1" strike="noStrike">
              <a:latin typeface="Arial"/>
            </a:endParaRPr>
          </a:p>
        </p:txBody>
      </p:sp>
      <p:sp>
        <p:nvSpPr>
          <p:cNvPr id="114" name="PlaceHolder 6"/>
          <p:cNvSpPr>
            <a:spLocks noGrp="1"/>
          </p:cNvSpPr>
          <p:nvPr>
            <p:ph type="body"/>
          </p:nvPr>
        </p:nvSpPr>
        <p:spPr>
          <a:xfrm>
            <a:off x="4319640" y="3682080"/>
            <a:ext cx="3533040" cy="1896840"/>
          </a:xfrm>
          <a:prstGeom prst="rect">
            <a:avLst/>
          </a:prstGeom>
        </p:spPr>
        <p:txBody>
          <a:bodyPr lIns="0" rIns="0" tIns="0" bIns="0">
            <a:normAutofit/>
          </a:bodyPr>
          <a:p>
            <a:endParaRPr b="0" lang="en-GB" sz="3200" spc="-1" strike="noStrike">
              <a:latin typeface="Arial"/>
            </a:endParaRPr>
          </a:p>
        </p:txBody>
      </p:sp>
      <p:sp>
        <p:nvSpPr>
          <p:cNvPr id="115" name="PlaceHolder 7"/>
          <p:cNvSpPr>
            <a:spLocks noGrp="1"/>
          </p:cNvSpPr>
          <p:nvPr>
            <p:ph type="body"/>
          </p:nvPr>
        </p:nvSpPr>
        <p:spPr>
          <a:xfrm>
            <a:off x="8029800" y="3682080"/>
            <a:ext cx="35330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1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119"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121" name="PlaceHolder 2"/>
          <p:cNvSpPr>
            <a:spLocks noGrp="1"/>
          </p:cNvSpPr>
          <p:nvPr>
            <p:ph type="body"/>
          </p:nvPr>
        </p:nvSpPr>
        <p:spPr>
          <a:xfrm>
            <a:off x="609480" y="1604520"/>
            <a:ext cx="109724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9"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200" spc="-1" strike="noStrike">
              <a:latin typeface="Arial"/>
            </a:endParaRPr>
          </a:p>
        </p:txBody>
      </p:sp>
      <p:sp>
        <p:nvSpPr>
          <p:cNvPr id="10"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123"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200" spc="-1" strike="noStrike">
              <a:latin typeface="Arial"/>
            </a:endParaRPr>
          </a:p>
        </p:txBody>
      </p:sp>
      <p:sp>
        <p:nvSpPr>
          <p:cNvPr id="124"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26"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128"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129"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200" spc="-1" strike="noStrike">
              <a:latin typeface="Arial"/>
            </a:endParaRPr>
          </a:p>
        </p:txBody>
      </p:sp>
      <p:sp>
        <p:nvSpPr>
          <p:cNvPr id="130"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3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132"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200" spc="-1" strike="noStrike">
              <a:latin typeface="Arial"/>
            </a:endParaRPr>
          </a:p>
        </p:txBody>
      </p:sp>
      <p:sp>
        <p:nvSpPr>
          <p:cNvPr id="133"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134" name="PlaceHolder 4"/>
          <p:cNvSpPr>
            <a:spLocks noGrp="1"/>
          </p:cNvSpPr>
          <p:nvPr>
            <p:ph type="body"/>
          </p:nvPr>
        </p:nvSpPr>
        <p:spPr>
          <a:xfrm>
            <a:off x="623196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136"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137"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138" name="PlaceHolder 4"/>
          <p:cNvSpPr>
            <a:spLocks noGrp="1"/>
          </p:cNvSpPr>
          <p:nvPr>
            <p:ph type="body"/>
          </p:nvPr>
        </p:nvSpPr>
        <p:spPr>
          <a:xfrm>
            <a:off x="609480" y="3682080"/>
            <a:ext cx="109724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140" name="PlaceHolder 2"/>
          <p:cNvSpPr>
            <a:spLocks noGrp="1"/>
          </p:cNvSpPr>
          <p:nvPr>
            <p:ph type="body"/>
          </p:nvPr>
        </p:nvSpPr>
        <p:spPr>
          <a:xfrm>
            <a:off x="609480" y="1604520"/>
            <a:ext cx="10972440" cy="1896840"/>
          </a:xfrm>
          <a:prstGeom prst="rect">
            <a:avLst/>
          </a:prstGeom>
        </p:spPr>
        <p:txBody>
          <a:bodyPr lIns="0" rIns="0" tIns="0" bIns="0">
            <a:normAutofit/>
          </a:bodyPr>
          <a:p>
            <a:endParaRPr b="0" lang="en-GB" sz="3200" spc="-1" strike="noStrike">
              <a:latin typeface="Arial"/>
            </a:endParaRPr>
          </a:p>
        </p:txBody>
      </p:sp>
      <p:sp>
        <p:nvSpPr>
          <p:cNvPr id="141" name="PlaceHolder 3"/>
          <p:cNvSpPr>
            <a:spLocks noGrp="1"/>
          </p:cNvSpPr>
          <p:nvPr>
            <p:ph type="body"/>
          </p:nvPr>
        </p:nvSpPr>
        <p:spPr>
          <a:xfrm>
            <a:off x="609480" y="3682080"/>
            <a:ext cx="109724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143"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144"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145"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200" spc="-1" strike="noStrike">
              <a:latin typeface="Arial"/>
            </a:endParaRPr>
          </a:p>
        </p:txBody>
      </p:sp>
      <p:sp>
        <p:nvSpPr>
          <p:cNvPr id="146" name="PlaceHolder 5"/>
          <p:cNvSpPr>
            <a:spLocks noGrp="1"/>
          </p:cNvSpPr>
          <p:nvPr>
            <p:ph type="body"/>
          </p:nvPr>
        </p:nvSpPr>
        <p:spPr>
          <a:xfrm>
            <a:off x="623196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4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148" name="PlaceHolder 2"/>
          <p:cNvSpPr>
            <a:spLocks noGrp="1"/>
          </p:cNvSpPr>
          <p:nvPr>
            <p:ph type="body"/>
          </p:nvPr>
        </p:nvSpPr>
        <p:spPr>
          <a:xfrm>
            <a:off x="609480" y="1604520"/>
            <a:ext cx="3533040" cy="1896840"/>
          </a:xfrm>
          <a:prstGeom prst="rect">
            <a:avLst/>
          </a:prstGeom>
        </p:spPr>
        <p:txBody>
          <a:bodyPr lIns="0" rIns="0" tIns="0" bIns="0">
            <a:normAutofit/>
          </a:bodyPr>
          <a:p>
            <a:endParaRPr b="0" lang="en-GB" sz="3200" spc="-1" strike="noStrike">
              <a:latin typeface="Arial"/>
            </a:endParaRPr>
          </a:p>
        </p:txBody>
      </p:sp>
      <p:sp>
        <p:nvSpPr>
          <p:cNvPr id="149" name="PlaceHolder 3"/>
          <p:cNvSpPr>
            <a:spLocks noGrp="1"/>
          </p:cNvSpPr>
          <p:nvPr>
            <p:ph type="body"/>
          </p:nvPr>
        </p:nvSpPr>
        <p:spPr>
          <a:xfrm>
            <a:off x="4319640" y="1604520"/>
            <a:ext cx="3533040" cy="1896840"/>
          </a:xfrm>
          <a:prstGeom prst="rect">
            <a:avLst/>
          </a:prstGeom>
        </p:spPr>
        <p:txBody>
          <a:bodyPr lIns="0" rIns="0" tIns="0" bIns="0">
            <a:normAutofit/>
          </a:bodyPr>
          <a:p>
            <a:endParaRPr b="0" lang="en-GB" sz="3200" spc="-1" strike="noStrike">
              <a:latin typeface="Arial"/>
            </a:endParaRPr>
          </a:p>
        </p:txBody>
      </p:sp>
      <p:sp>
        <p:nvSpPr>
          <p:cNvPr id="150" name="PlaceHolder 4"/>
          <p:cNvSpPr>
            <a:spLocks noGrp="1"/>
          </p:cNvSpPr>
          <p:nvPr>
            <p:ph type="body"/>
          </p:nvPr>
        </p:nvSpPr>
        <p:spPr>
          <a:xfrm>
            <a:off x="8029800" y="1604520"/>
            <a:ext cx="3533040" cy="1896840"/>
          </a:xfrm>
          <a:prstGeom prst="rect">
            <a:avLst/>
          </a:prstGeom>
        </p:spPr>
        <p:txBody>
          <a:bodyPr lIns="0" rIns="0" tIns="0" bIns="0">
            <a:normAutofit/>
          </a:bodyPr>
          <a:p>
            <a:endParaRPr b="0" lang="en-GB" sz="3200" spc="-1" strike="noStrike">
              <a:latin typeface="Arial"/>
            </a:endParaRPr>
          </a:p>
        </p:txBody>
      </p:sp>
      <p:sp>
        <p:nvSpPr>
          <p:cNvPr id="151" name="PlaceHolder 5"/>
          <p:cNvSpPr>
            <a:spLocks noGrp="1"/>
          </p:cNvSpPr>
          <p:nvPr>
            <p:ph type="body"/>
          </p:nvPr>
        </p:nvSpPr>
        <p:spPr>
          <a:xfrm>
            <a:off x="609480" y="3682080"/>
            <a:ext cx="3533040" cy="1896840"/>
          </a:xfrm>
          <a:prstGeom prst="rect">
            <a:avLst/>
          </a:prstGeom>
        </p:spPr>
        <p:txBody>
          <a:bodyPr lIns="0" rIns="0" tIns="0" bIns="0">
            <a:normAutofit/>
          </a:bodyPr>
          <a:p>
            <a:endParaRPr b="0" lang="en-GB" sz="3200" spc="-1" strike="noStrike">
              <a:latin typeface="Arial"/>
            </a:endParaRPr>
          </a:p>
        </p:txBody>
      </p:sp>
      <p:sp>
        <p:nvSpPr>
          <p:cNvPr id="152" name="PlaceHolder 6"/>
          <p:cNvSpPr>
            <a:spLocks noGrp="1"/>
          </p:cNvSpPr>
          <p:nvPr>
            <p:ph type="body"/>
          </p:nvPr>
        </p:nvSpPr>
        <p:spPr>
          <a:xfrm>
            <a:off x="4319640" y="3682080"/>
            <a:ext cx="3533040" cy="1896840"/>
          </a:xfrm>
          <a:prstGeom prst="rect">
            <a:avLst/>
          </a:prstGeom>
        </p:spPr>
        <p:txBody>
          <a:bodyPr lIns="0" rIns="0" tIns="0" bIns="0">
            <a:normAutofit/>
          </a:bodyPr>
          <a:p>
            <a:endParaRPr b="0" lang="en-GB" sz="3200" spc="-1" strike="noStrike">
              <a:latin typeface="Arial"/>
            </a:endParaRPr>
          </a:p>
        </p:txBody>
      </p:sp>
      <p:sp>
        <p:nvSpPr>
          <p:cNvPr id="153" name="PlaceHolder 7"/>
          <p:cNvSpPr>
            <a:spLocks noGrp="1"/>
          </p:cNvSpPr>
          <p:nvPr>
            <p:ph type="body"/>
          </p:nvPr>
        </p:nvSpPr>
        <p:spPr>
          <a:xfrm>
            <a:off x="8029800" y="3682080"/>
            <a:ext cx="35330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5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159"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6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161" name="PlaceHolder 2"/>
          <p:cNvSpPr>
            <a:spLocks noGrp="1"/>
          </p:cNvSpPr>
          <p:nvPr>
            <p:ph type="body"/>
          </p:nvPr>
        </p:nvSpPr>
        <p:spPr>
          <a:xfrm>
            <a:off x="609480" y="1604520"/>
            <a:ext cx="109724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6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163"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200" spc="-1" strike="noStrike">
              <a:latin typeface="Arial"/>
            </a:endParaRPr>
          </a:p>
        </p:txBody>
      </p:sp>
      <p:sp>
        <p:nvSpPr>
          <p:cNvPr id="164"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66"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6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168"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169"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200" spc="-1" strike="noStrike">
              <a:latin typeface="Arial"/>
            </a:endParaRPr>
          </a:p>
        </p:txBody>
      </p:sp>
      <p:sp>
        <p:nvSpPr>
          <p:cNvPr id="170"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7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172"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200" spc="-1" strike="noStrike">
              <a:latin typeface="Arial"/>
            </a:endParaRPr>
          </a:p>
        </p:txBody>
      </p:sp>
      <p:sp>
        <p:nvSpPr>
          <p:cNvPr id="173"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174" name="PlaceHolder 4"/>
          <p:cNvSpPr>
            <a:spLocks noGrp="1"/>
          </p:cNvSpPr>
          <p:nvPr>
            <p:ph type="body"/>
          </p:nvPr>
        </p:nvSpPr>
        <p:spPr>
          <a:xfrm>
            <a:off x="623196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7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176"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177"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178" name="PlaceHolder 4"/>
          <p:cNvSpPr>
            <a:spLocks noGrp="1"/>
          </p:cNvSpPr>
          <p:nvPr>
            <p:ph type="body"/>
          </p:nvPr>
        </p:nvSpPr>
        <p:spPr>
          <a:xfrm>
            <a:off x="609480" y="3682080"/>
            <a:ext cx="109724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7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180" name="PlaceHolder 2"/>
          <p:cNvSpPr>
            <a:spLocks noGrp="1"/>
          </p:cNvSpPr>
          <p:nvPr>
            <p:ph type="body"/>
          </p:nvPr>
        </p:nvSpPr>
        <p:spPr>
          <a:xfrm>
            <a:off x="609480" y="1604520"/>
            <a:ext cx="10972440" cy="1896840"/>
          </a:xfrm>
          <a:prstGeom prst="rect">
            <a:avLst/>
          </a:prstGeom>
        </p:spPr>
        <p:txBody>
          <a:bodyPr lIns="0" rIns="0" tIns="0" bIns="0">
            <a:normAutofit/>
          </a:bodyPr>
          <a:p>
            <a:endParaRPr b="0" lang="en-GB" sz="3200" spc="-1" strike="noStrike">
              <a:latin typeface="Arial"/>
            </a:endParaRPr>
          </a:p>
        </p:txBody>
      </p:sp>
      <p:sp>
        <p:nvSpPr>
          <p:cNvPr id="181" name="PlaceHolder 3"/>
          <p:cNvSpPr>
            <a:spLocks noGrp="1"/>
          </p:cNvSpPr>
          <p:nvPr>
            <p:ph type="body"/>
          </p:nvPr>
        </p:nvSpPr>
        <p:spPr>
          <a:xfrm>
            <a:off x="609480" y="3682080"/>
            <a:ext cx="109724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183"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184"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185"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200" spc="-1" strike="noStrike">
              <a:latin typeface="Arial"/>
            </a:endParaRPr>
          </a:p>
        </p:txBody>
      </p:sp>
      <p:sp>
        <p:nvSpPr>
          <p:cNvPr id="186" name="PlaceHolder 5"/>
          <p:cNvSpPr>
            <a:spLocks noGrp="1"/>
          </p:cNvSpPr>
          <p:nvPr>
            <p:ph type="body"/>
          </p:nvPr>
        </p:nvSpPr>
        <p:spPr>
          <a:xfrm>
            <a:off x="623196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2"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188" name="PlaceHolder 2"/>
          <p:cNvSpPr>
            <a:spLocks noGrp="1"/>
          </p:cNvSpPr>
          <p:nvPr>
            <p:ph type="body"/>
          </p:nvPr>
        </p:nvSpPr>
        <p:spPr>
          <a:xfrm>
            <a:off x="609480" y="1604520"/>
            <a:ext cx="3533040" cy="1896840"/>
          </a:xfrm>
          <a:prstGeom prst="rect">
            <a:avLst/>
          </a:prstGeom>
        </p:spPr>
        <p:txBody>
          <a:bodyPr lIns="0" rIns="0" tIns="0" bIns="0">
            <a:normAutofit/>
          </a:bodyPr>
          <a:p>
            <a:endParaRPr b="0" lang="en-GB" sz="3200" spc="-1" strike="noStrike">
              <a:latin typeface="Arial"/>
            </a:endParaRPr>
          </a:p>
        </p:txBody>
      </p:sp>
      <p:sp>
        <p:nvSpPr>
          <p:cNvPr id="189" name="PlaceHolder 3"/>
          <p:cNvSpPr>
            <a:spLocks noGrp="1"/>
          </p:cNvSpPr>
          <p:nvPr>
            <p:ph type="body"/>
          </p:nvPr>
        </p:nvSpPr>
        <p:spPr>
          <a:xfrm>
            <a:off x="4319640" y="1604520"/>
            <a:ext cx="3533040" cy="1896840"/>
          </a:xfrm>
          <a:prstGeom prst="rect">
            <a:avLst/>
          </a:prstGeom>
        </p:spPr>
        <p:txBody>
          <a:bodyPr lIns="0" rIns="0" tIns="0" bIns="0">
            <a:normAutofit/>
          </a:bodyPr>
          <a:p>
            <a:endParaRPr b="0" lang="en-GB" sz="3200" spc="-1" strike="noStrike">
              <a:latin typeface="Arial"/>
            </a:endParaRPr>
          </a:p>
        </p:txBody>
      </p:sp>
      <p:sp>
        <p:nvSpPr>
          <p:cNvPr id="190" name="PlaceHolder 4"/>
          <p:cNvSpPr>
            <a:spLocks noGrp="1"/>
          </p:cNvSpPr>
          <p:nvPr>
            <p:ph type="body"/>
          </p:nvPr>
        </p:nvSpPr>
        <p:spPr>
          <a:xfrm>
            <a:off x="8029800" y="1604520"/>
            <a:ext cx="3533040" cy="1896840"/>
          </a:xfrm>
          <a:prstGeom prst="rect">
            <a:avLst/>
          </a:prstGeom>
        </p:spPr>
        <p:txBody>
          <a:bodyPr lIns="0" rIns="0" tIns="0" bIns="0">
            <a:normAutofit/>
          </a:bodyPr>
          <a:p>
            <a:endParaRPr b="0" lang="en-GB" sz="3200" spc="-1" strike="noStrike">
              <a:latin typeface="Arial"/>
            </a:endParaRPr>
          </a:p>
        </p:txBody>
      </p:sp>
      <p:sp>
        <p:nvSpPr>
          <p:cNvPr id="191" name="PlaceHolder 5"/>
          <p:cNvSpPr>
            <a:spLocks noGrp="1"/>
          </p:cNvSpPr>
          <p:nvPr>
            <p:ph type="body"/>
          </p:nvPr>
        </p:nvSpPr>
        <p:spPr>
          <a:xfrm>
            <a:off x="609480" y="3682080"/>
            <a:ext cx="3533040" cy="1896840"/>
          </a:xfrm>
          <a:prstGeom prst="rect">
            <a:avLst/>
          </a:prstGeom>
        </p:spPr>
        <p:txBody>
          <a:bodyPr lIns="0" rIns="0" tIns="0" bIns="0">
            <a:normAutofit/>
          </a:bodyPr>
          <a:p>
            <a:endParaRPr b="0" lang="en-GB" sz="3200" spc="-1" strike="noStrike">
              <a:latin typeface="Arial"/>
            </a:endParaRPr>
          </a:p>
        </p:txBody>
      </p:sp>
      <p:sp>
        <p:nvSpPr>
          <p:cNvPr id="192" name="PlaceHolder 6"/>
          <p:cNvSpPr>
            <a:spLocks noGrp="1"/>
          </p:cNvSpPr>
          <p:nvPr>
            <p:ph type="body"/>
          </p:nvPr>
        </p:nvSpPr>
        <p:spPr>
          <a:xfrm>
            <a:off x="4319640" y="3682080"/>
            <a:ext cx="3533040" cy="1896840"/>
          </a:xfrm>
          <a:prstGeom prst="rect">
            <a:avLst/>
          </a:prstGeom>
        </p:spPr>
        <p:txBody>
          <a:bodyPr lIns="0" rIns="0" tIns="0" bIns="0">
            <a:normAutofit/>
          </a:bodyPr>
          <a:p>
            <a:endParaRPr b="0" lang="en-GB" sz="3200" spc="-1" strike="noStrike">
              <a:latin typeface="Arial"/>
            </a:endParaRPr>
          </a:p>
        </p:txBody>
      </p:sp>
      <p:sp>
        <p:nvSpPr>
          <p:cNvPr id="193" name="PlaceHolder 7"/>
          <p:cNvSpPr>
            <a:spLocks noGrp="1"/>
          </p:cNvSpPr>
          <p:nvPr>
            <p:ph type="body"/>
          </p:nvPr>
        </p:nvSpPr>
        <p:spPr>
          <a:xfrm>
            <a:off x="8029800" y="3682080"/>
            <a:ext cx="35330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14"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15"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200" spc="-1" strike="noStrike">
              <a:latin typeface="Arial"/>
            </a:endParaRPr>
          </a:p>
        </p:txBody>
      </p:sp>
      <p:sp>
        <p:nvSpPr>
          <p:cNvPr id="16"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18"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200" spc="-1" strike="noStrike">
              <a:latin typeface="Arial"/>
            </a:endParaRPr>
          </a:p>
        </p:txBody>
      </p:sp>
      <p:sp>
        <p:nvSpPr>
          <p:cNvPr id="19"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20" name="PlaceHolder 4"/>
          <p:cNvSpPr>
            <a:spLocks noGrp="1"/>
          </p:cNvSpPr>
          <p:nvPr>
            <p:ph type="body"/>
          </p:nvPr>
        </p:nvSpPr>
        <p:spPr>
          <a:xfrm>
            <a:off x="623196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22"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23"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24" name="PlaceHolder 4"/>
          <p:cNvSpPr>
            <a:spLocks noGrp="1"/>
          </p:cNvSpPr>
          <p:nvPr>
            <p:ph type="body"/>
          </p:nvPr>
        </p:nvSpPr>
        <p:spPr>
          <a:xfrm>
            <a:off x="609480" y="3682080"/>
            <a:ext cx="10972440" cy="1896840"/>
          </a:xfrm>
          <a:prstGeom prst="rect">
            <a:avLst/>
          </a:prstGeom>
        </p:spPr>
        <p:txBody>
          <a:bodyPr lIns="0" rIns="0" tIns="0" bIns="0">
            <a:normAutofit/>
          </a:bodyPr>
          <a:p>
            <a:endParaRPr b="0" lang="en-GB"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2.jpe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3.jpe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4.jpeg"/><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slideLayout" Target="../slideLayouts/slideLayout47.xml"/><Relationship Id="rId14"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5.jpeg"/><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slideLayout" Target="../slideLayouts/slideLayout59.xml"/><Relationship Id="rId14" Type="http://schemas.openxmlformats.org/officeDocument/2006/relationships/slideLayout" Target="../slideLayouts/slideLayout60.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fillRect/>
          </a:stretch>
        </a:blipFill>
      </p:bgPr>
    </p:bg>
    <p:spTree>
      <p:nvGrpSpPr>
        <p:cNvPr id="1" name=""/>
        <p:cNvGrpSpPr/>
        <p:nvPr/>
      </p:nvGrpSpPr>
      <p:grpSpPr>
        <a:xfrm>
          <a:off x="0" y="0"/>
          <a:ext cx="0" cy="0"/>
          <a:chOff x="0" y="0"/>
          <a:chExt cx="0" cy="0"/>
        </a:xfrm>
      </p:grpSpPr>
      <p:sp>
        <p:nvSpPr>
          <p:cNvPr id="0" name="CustomShape 1"/>
          <p:cNvSpPr/>
          <p:nvPr/>
        </p:nvSpPr>
        <p:spPr>
          <a:xfrm>
            <a:off x="4064040" y="6095520"/>
            <a:ext cx="8113320" cy="472680"/>
          </a:xfrm>
          <a:prstGeom prst="rect">
            <a:avLst/>
          </a:prstGeom>
          <a:solidFill>
            <a:srgbClr val="ffffff">
              <a:alpha val="75000"/>
            </a:srgbClr>
          </a:solidFill>
          <a:ln w="25560">
            <a:noFill/>
          </a:ln>
        </p:spPr>
        <p:style>
          <a:lnRef idx="0"/>
          <a:fillRef idx="0"/>
          <a:effectRef idx="0"/>
          <a:fontRef idx="minor"/>
        </p:style>
      </p:sp>
      <p:sp>
        <p:nvSpPr>
          <p:cNvPr id="1" name="CustomShape 2"/>
          <p:cNvSpPr/>
          <p:nvPr/>
        </p:nvSpPr>
        <p:spPr>
          <a:xfrm>
            <a:off x="0" y="6095520"/>
            <a:ext cx="4049280" cy="472680"/>
          </a:xfrm>
          <a:prstGeom prst="rect">
            <a:avLst/>
          </a:prstGeom>
          <a:solidFill>
            <a:srgbClr val="004890">
              <a:alpha val="50000"/>
            </a:srgbClr>
          </a:solidFill>
          <a:ln w="25560">
            <a:noFill/>
          </a:ln>
        </p:spPr>
        <p:style>
          <a:lnRef idx="0"/>
          <a:fillRef idx="0"/>
          <a:effectRef idx="0"/>
          <a:fontRef idx="minor"/>
        </p:style>
      </p:sp>
      <p:sp>
        <p:nvSpPr>
          <p:cNvPr id="2" name="PlaceHolder 3"/>
          <p:cNvSpPr>
            <a:spLocks noGrp="1"/>
          </p:cNvSpPr>
          <p:nvPr>
            <p:ph type="title"/>
          </p:nvPr>
        </p:nvSpPr>
        <p:spPr>
          <a:xfrm>
            <a:off x="609480" y="273600"/>
            <a:ext cx="10972440" cy="1144800"/>
          </a:xfrm>
          <a:prstGeom prst="rect">
            <a:avLst/>
          </a:prstGeom>
        </p:spPr>
        <p:txBody>
          <a:bodyPr lIns="0" rIns="0" tIns="0" bIns="0" anchor="ctr">
            <a:noAutofit/>
          </a:bodyPr>
          <a:p>
            <a:pPr algn="ctr"/>
            <a:r>
              <a:rPr b="0" lang="en-GB" sz="4400" spc="-1" strike="noStrike">
                <a:latin typeface="Arial"/>
              </a:rPr>
              <a:t>C</a:t>
            </a:r>
            <a:r>
              <a:rPr b="0" lang="en-GB" sz="4400" spc="-1" strike="noStrike">
                <a:latin typeface="Arial"/>
              </a:rPr>
              <a:t>li</a:t>
            </a:r>
            <a:r>
              <a:rPr b="0" lang="en-GB" sz="4400" spc="-1" strike="noStrike">
                <a:latin typeface="Arial"/>
              </a:rPr>
              <a:t>c</a:t>
            </a:r>
            <a:r>
              <a:rPr b="0" lang="en-GB" sz="4400" spc="-1" strike="noStrike">
                <a:latin typeface="Arial"/>
              </a:rPr>
              <a:t>k </a:t>
            </a:r>
            <a:r>
              <a:rPr b="0" lang="en-GB" sz="4400" spc="-1" strike="noStrike">
                <a:latin typeface="Arial"/>
              </a:rPr>
              <a:t>t</a:t>
            </a:r>
            <a:r>
              <a:rPr b="0" lang="en-GB" sz="4400" spc="-1" strike="noStrike">
                <a:latin typeface="Arial"/>
              </a:rPr>
              <a:t>o </a:t>
            </a:r>
            <a:r>
              <a:rPr b="0" lang="en-GB" sz="4400" spc="-1" strike="noStrike">
                <a:latin typeface="Arial"/>
              </a:rPr>
              <a:t>e</a:t>
            </a:r>
            <a:r>
              <a:rPr b="0" lang="en-GB" sz="4400" spc="-1" strike="noStrike">
                <a:latin typeface="Arial"/>
              </a:rPr>
              <a:t>d</a:t>
            </a:r>
            <a:r>
              <a:rPr b="0" lang="en-GB" sz="4400" spc="-1" strike="noStrike">
                <a:latin typeface="Arial"/>
              </a:rPr>
              <a:t>it </a:t>
            </a:r>
            <a:r>
              <a:rPr b="0" lang="en-GB" sz="4400" spc="-1" strike="noStrike">
                <a:latin typeface="Arial"/>
              </a:rPr>
              <a:t>t</a:t>
            </a:r>
            <a:r>
              <a:rPr b="0" lang="en-GB" sz="4400" spc="-1" strike="noStrike">
                <a:latin typeface="Arial"/>
              </a:rPr>
              <a:t>h</a:t>
            </a:r>
            <a:r>
              <a:rPr b="0" lang="en-GB" sz="4400" spc="-1" strike="noStrike">
                <a:latin typeface="Arial"/>
              </a:rPr>
              <a:t>e </a:t>
            </a:r>
            <a:r>
              <a:rPr b="0" lang="en-GB" sz="4400" spc="-1" strike="noStrike">
                <a:latin typeface="Arial"/>
              </a:rPr>
              <a:t>ti</a:t>
            </a:r>
            <a:r>
              <a:rPr b="0" lang="en-GB" sz="4400" spc="-1" strike="noStrike">
                <a:latin typeface="Arial"/>
              </a:rPr>
              <a:t>tl</a:t>
            </a:r>
            <a:r>
              <a:rPr b="0" lang="en-GB" sz="4400" spc="-1" strike="noStrike">
                <a:latin typeface="Arial"/>
              </a:rPr>
              <a:t>e </a:t>
            </a:r>
            <a:r>
              <a:rPr b="0" lang="en-GB" sz="4400" spc="-1" strike="noStrike">
                <a:latin typeface="Arial"/>
              </a:rPr>
              <a:t>t</a:t>
            </a:r>
            <a:r>
              <a:rPr b="0" lang="en-GB" sz="4400" spc="-1" strike="noStrike">
                <a:latin typeface="Arial"/>
              </a:rPr>
              <a:t>e</a:t>
            </a:r>
            <a:r>
              <a:rPr b="0" lang="en-GB" sz="4400" spc="-1" strike="noStrike">
                <a:latin typeface="Arial"/>
              </a:rPr>
              <a:t>x</a:t>
            </a:r>
            <a:r>
              <a:rPr b="0" lang="en-GB" sz="4400" spc="-1" strike="noStrike">
                <a:latin typeface="Arial"/>
              </a:rPr>
              <a:t>t </a:t>
            </a:r>
            <a:r>
              <a:rPr b="0" lang="en-GB" sz="4400" spc="-1" strike="noStrike">
                <a:latin typeface="Arial"/>
              </a:rPr>
              <a:t>f</a:t>
            </a:r>
            <a:r>
              <a:rPr b="0" lang="en-GB" sz="4400" spc="-1" strike="noStrike">
                <a:latin typeface="Arial"/>
              </a:rPr>
              <a:t>o</a:t>
            </a:r>
            <a:r>
              <a:rPr b="0" lang="en-GB" sz="4400" spc="-1" strike="noStrike">
                <a:latin typeface="Arial"/>
              </a:rPr>
              <a:t>r</a:t>
            </a:r>
            <a:r>
              <a:rPr b="0" lang="en-GB" sz="4400" spc="-1" strike="noStrike">
                <a:latin typeface="Arial"/>
              </a:rPr>
              <a:t>m</a:t>
            </a:r>
            <a:r>
              <a:rPr b="0" lang="en-GB" sz="4400" spc="-1" strike="noStrike">
                <a:latin typeface="Arial"/>
              </a:rPr>
              <a:t>a</a:t>
            </a:r>
            <a:r>
              <a:rPr b="0" lang="en-GB" sz="4400" spc="-1" strike="noStrike">
                <a:latin typeface="Arial"/>
              </a:rPr>
              <a:t>t</a:t>
            </a:r>
            <a:endParaRPr b="0" lang="en-GB" sz="4400" spc="-1" strike="noStrike">
              <a:latin typeface="Arial"/>
            </a:endParaRPr>
          </a:p>
        </p:txBody>
      </p:sp>
      <p:sp>
        <p:nvSpPr>
          <p:cNvPr id="3" name="PlaceHolder 4"/>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fillRect/>
          </a:stretch>
        </a:blipFill>
      </p:bgPr>
    </p:bg>
    <p:spTree>
      <p:nvGrpSpPr>
        <p:cNvPr id="1" name=""/>
        <p:cNvGrpSpPr/>
        <p:nvPr/>
      </p:nvGrpSpPr>
      <p:grpSpPr>
        <a:xfrm>
          <a:off x="0" y="0"/>
          <a:ext cx="0" cy="0"/>
          <a:chOff x="0" y="0"/>
          <a:chExt cx="0" cy="0"/>
        </a:xfrm>
      </p:grpSpPr>
      <p:sp>
        <p:nvSpPr>
          <p:cNvPr id="4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41" name="PlaceHolder 2"/>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fillRect/>
          </a:stretch>
        </a:blipFill>
      </p:bgPr>
    </p:bg>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r>
              <a:rPr b="0" lang="en-GB" sz="4400" spc="-1" strike="noStrike">
                <a:latin typeface="Arial"/>
              </a:rPr>
              <a:t>C</a:t>
            </a:r>
            <a:r>
              <a:rPr b="0" lang="en-GB" sz="4400" spc="-1" strike="noStrike">
                <a:latin typeface="Arial"/>
              </a:rPr>
              <a:t>l</a:t>
            </a:r>
            <a:r>
              <a:rPr b="0" lang="en-GB" sz="4400" spc="-1" strike="noStrike">
                <a:latin typeface="Arial"/>
              </a:rPr>
              <a:t>i</a:t>
            </a:r>
            <a:r>
              <a:rPr b="0" lang="en-GB" sz="4400" spc="-1" strike="noStrike">
                <a:latin typeface="Arial"/>
              </a:rPr>
              <a:t>c</a:t>
            </a:r>
            <a:r>
              <a:rPr b="0" lang="en-GB" sz="4400" spc="-1" strike="noStrike">
                <a:latin typeface="Arial"/>
              </a:rPr>
              <a:t>k</a:t>
            </a:r>
            <a:r>
              <a:rPr b="0" lang="en-GB" sz="4400" spc="-1" strike="noStrike">
                <a:latin typeface="Arial"/>
              </a:rPr>
              <a:t> </a:t>
            </a:r>
            <a:r>
              <a:rPr b="0" lang="en-GB" sz="4400" spc="-1" strike="noStrike">
                <a:latin typeface="Arial"/>
              </a:rPr>
              <a:t>t</a:t>
            </a:r>
            <a:r>
              <a:rPr b="0" lang="en-GB" sz="4400" spc="-1" strike="noStrike">
                <a:latin typeface="Arial"/>
              </a:rPr>
              <a:t>o</a:t>
            </a:r>
            <a:r>
              <a:rPr b="0" lang="en-GB" sz="4400" spc="-1" strike="noStrike">
                <a:latin typeface="Arial"/>
              </a:rPr>
              <a:t> </a:t>
            </a:r>
            <a:r>
              <a:rPr b="0" lang="en-GB" sz="4400" spc="-1" strike="noStrike">
                <a:latin typeface="Arial"/>
              </a:rPr>
              <a:t>e</a:t>
            </a:r>
            <a:r>
              <a:rPr b="0" lang="en-GB" sz="4400" spc="-1" strike="noStrike">
                <a:latin typeface="Arial"/>
              </a:rPr>
              <a:t>d</a:t>
            </a:r>
            <a:r>
              <a:rPr b="0" lang="en-GB" sz="4400" spc="-1" strike="noStrike">
                <a:latin typeface="Arial"/>
              </a:rPr>
              <a:t>i</a:t>
            </a:r>
            <a:r>
              <a:rPr b="0" lang="en-GB" sz="4400" spc="-1" strike="noStrike">
                <a:latin typeface="Arial"/>
              </a:rPr>
              <a:t>t </a:t>
            </a:r>
            <a:r>
              <a:rPr b="0" lang="en-GB" sz="4400" spc="-1" strike="noStrike">
                <a:latin typeface="Arial"/>
              </a:rPr>
              <a:t>t</a:t>
            </a:r>
            <a:r>
              <a:rPr b="0" lang="en-GB" sz="4400" spc="-1" strike="noStrike">
                <a:latin typeface="Arial"/>
              </a:rPr>
              <a:t>h</a:t>
            </a:r>
            <a:r>
              <a:rPr b="0" lang="en-GB" sz="4400" spc="-1" strike="noStrike">
                <a:latin typeface="Arial"/>
              </a:rPr>
              <a:t>e</a:t>
            </a:r>
            <a:r>
              <a:rPr b="0" lang="en-GB" sz="4400" spc="-1" strike="noStrike">
                <a:latin typeface="Arial"/>
              </a:rPr>
              <a:t> </a:t>
            </a:r>
            <a:r>
              <a:rPr b="0" lang="en-GB" sz="4400" spc="-1" strike="noStrike">
                <a:latin typeface="Arial"/>
              </a:rPr>
              <a:t>t</a:t>
            </a:r>
            <a:r>
              <a:rPr b="0" lang="en-GB" sz="4400" spc="-1" strike="noStrike">
                <a:latin typeface="Arial"/>
              </a:rPr>
              <a:t>i</a:t>
            </a:r>
            <a:r>
              <a:rPr b="0" lang="en-GB" sz="4400" spc="-1" strike="noStrike">
                <a:latin typeface="Arial"/>
              </a:rPr>
              <a:t>t</a:t>
            </a:r>
            <a:r>
              <a:rPr b="0" lang="en-GB" sz="4400" spc="-1" strike="noStrike">
                <a:latin typeface="Arial"/>
              </a:rPr>
              <a:t>l</a:t>
            </a:r>
            <a:r>
              <a:rPr b="0" lang="en-GB" sz="4400" spc="-1" strike="noStrike">
                <a:latin typeface="Arial"/>
              </a:rPr>
              <a:t>e</a:t>
            </a:r>
            <a:r>
              <a:rPr b="0" lang="en-GB" sz="4400" spc="-1" strike="noStrike">
                <a:latin typeface="Arial"/>
              </a:rPr>
              <a:t> </a:t>
            </a:r>
            <a:r>
              <a:rPr b="0" lang="en-GB" sz="4400" spc="-1" strike="noStrike">
                <a:latin typeface="Arial"/>
              </a:rPr>
              <a:t>t</a:t>
            </a:r>
            <a:r>
              <a:rPr b="0" lang="en-GB" sz="4400" spc="-1" strike="noStrike">
                <a:latin typeface="Arial"/>
              </a:rPr>
              <a:t>e</a:t>
            </a:r>
            <a:r>
              <a:rPr b="0" lang="en-GB" sz="4400" spc="-1" strike="noStrike">
                <a:latin typeface="Arial"/>
              </a:rPr>
              <a:t>x</a:t>
            </a:r>
            <a:r>
              <a:rPr b="0" lang="en-GB" sz="4400" spc="-1" strike="noStrike">
                <a:latin typeface="Arial"/>
              </a:rPr>
              <a:t>t </a:t>
            </a:r>
            <a:r>
              <a:rPr b="0" lang="en-GB" sz="4400" spc="-1" strike="noStrike">
                <a:latin typeface="Arial"/>
              </a:rPr>
              <a:t>f</a:t>
            </a:r>
            <a:r>
              <a:rPr b="0" lang="en-GB" sz="4400" spc="-1" strike="noStrike">
                <a:latin typeface="Arial"/>
              </a:rPr>
              <a:t>o</a:t>
            </a:r>
            <a:r>
              <a:rPr b="0" lang="en-GB" sz="4400" spc="-1" strike="noStrike">
                <a:latin typeface="Arial"/>
              </a:rPr>
              <a:t>r</a:t>
            </a:r>
            <a:r>
              <a:rPr b="0" lang="en-GB" sz="4400" spc="-1" strike="noStrike">
                <a:latin typeface="Arial"/>
              </a:rPr>
              <a:t>m</a:t>
            </a:r>
            <a:r>
              <a:rPr b="0" lang="en-GB" sz="4400" spc="-1" strike="noStrike">
                <a:latin typeface="Arial"/>
              </a:rPr>
              <a:t>a</a:t>
            </a:r>
            <a:r>
              <a:rPr b="0" lang="en-GB" sz="4400" spc="-1" strike="noStrike">
                <a:latin typeface="Arial"/>
              </a:rPr>
              <a:t>t</a:t>
            </a:r>
            <a:endParaRPr b="0" lang="en-GB" sz="4400" spc="-1" strike="noStrike">
              <a:latin typeface="Arial"/>
            </a:endParaRPr>
          </a:p>
        </p:txBody>
      </p:sp>
      <p:sp>
        <p:nvSpPr>
          <p:cNvPr id="79" name="PlaceHolder 2"/>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fillRect/>
          </a:stretch>
        </a:blipFill>
      </p:bgPr>
    </p:bg>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r>
              <a:rPr b="0" lang="en-GB" sz="4400" spc="-1" strike="noStrike">
                <a:latin typeface="Arial"/>
              </a:rPr>
              <a:t>Click to </a:t>
            </a:r>
            <a:r>
              <a:rPr b="0" lang="en-GB" sz="4400" spc="-1" strike="noStrike">
                <a:latin typeface="Arial"/>
              </a:rPr>
              <a:t>edit the </a:t>
            </a:r>
            <a:r>
              <a:rPr b="0" lang="en-GB" sz="4400" spc="-1" strike="noStrike">
                <a:latin typeface="Arial"/>
              </a:rPr>
              <a:t>title text </a:t>
            </a:r>
            <a:r>
              <a:rPr b="0" lang="en-GB" sz="4400" spc="-1" strike="noStrike">
                <a:latin typeface="Arial"/>
              </a:rPr>
              <a:t>format</a:t>
            </a:r>
            <a:endParaRPr b="0" lang="en-GB" sz="4400" spc="-1" strike="noStrike">
              <a:latin typeface="Arial"/>
            </a:endParaRPr>
          </a:p>
        </p:txBody>
      </p:sp>
      <p:sp>
        <p:nvSpPr>
          <p:cNvPr id="117" name="PlaceHolder 2"/>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fillRect/>
          </a:stretch>
        </a:blipFill>
      </p:bgPr>
    </p:bg>
    <p:spTree>
      <p:nvGrpSpPr>
        <p:cNvPr id="1" name=""/>
        <p:cNvGrpSpPr/>
        <p:nvPr/>
      </p:nvGrpSpPr>
      <p:grpSpPr>
        <a:xfrm>
          <a:off x="0" y="0"/>
          <a:ext cx="0" cy="0"/>
          <a:chOff x="0" y="0"/>
          <a:chExt cx="0" cy="0"/>
        </a:xfrm>
      </p:grpSpPr>
      <p:sp>
        <p:nvSpPr>
          <p:cNvPr id="154" name="CustomShape 1"/>
          <p:cNvSpPr/>
          <p:nvPr/>
        </p:nvSpPr>
        <p:spPr>
          <a:xfrm>
            <a:off x="4064040" y="6095520"/>
            <a:ext cx="8113320" cy="472680"/>
          </a:xfrm>
          <a:prstGeom prst="rect">
            <a:avLst/>
          </a:prstGeom>
          <a:solidFill>
            <a:srgbClr val="ffffff">
              <a:alpha val="75000"/>
            </a:srgbClr>
          </a:solidFill>
          <a:ln w="25560">
            <a:noFill/>
          </a:ln>
        </p:spPr>
        <p:style>
          <a:lnRef idx="0"/>
          <a:fillRef idx="0"/>
          <a:effectRef idx="0"/>
          <a:fontRef idx="minor"/>
        </p:style>
      </p:sp>
      <p:sp>
        <p:nvSpPr>
          <p:cNvPr id="155" name="CustomShape 2"/>
          <p:cNvSpPr/>
          <p:nvPr/>
        </p:nvSpPr>
        <p:spPr>
          <a:xfrm>
            <a:off x="0" y="6095520"/>
            <a:ext cx="4049280" cy="472680"/>
          </a:xfrm>
          <a:prstGeom prst="rect">
            <a:avLst/>
          </a:prstGeom>
          <a:solidFill>
            <a:srgbClr val="004890">
              <a:alpha val="50000"/>
            </a:srgbClr>
          </a:solidFill>
          <a:ln w="25560">
            <a:noFill/>
          </a:ln>
        </p:spPr>
        <p:style>
          <a:lnRef idx="0"/>
          <a:fillRef idx="0"/>
          <a:effectRef idx="0"/>
          <a:fontRef idx="minor"/>
        </p:style>
      </p:sp>
      <p:sp>
        <p:nvSpPr>
          <p:cNvPr id="156" name="PlaceHolder 3"/>
          <p:cNvSpPr>
            <a:spLocks noGrp="1"/>
          </p:cNvSpPr>
          <p:nvPr>
            <p:ph type="title"/>
          </p:nvPr>
        </p:nvSpPr>
        <p:spPr>
          <a:xfrm>
            <a:off x="609480" y="273600"/>
            <a:ext cx="10972440" cy="1144800"/>
          </a:xfrm>
          <a:prstGeom prst="rect">
            <a:avLst/>
          </a:prstGeom>
        </p:spPr>
        <p:txBody>
          <a:bodyPr lIns="0" rIns="0" tIns="0" bIns="0" anchor="ctr">
            <a:noAutofit/>
          </a:bodyPr>
          <a:p>
            <a:pPr algn="ctr"/>
            <a:r>
              <a:rPr b="0" lang="en-GB" sz="4400" spc="-1" strike="noStrike">
                <a:latin typeface="Arial"/>
              </a:rPr>
              <a:t>C</a:t>
            </a:r>
            <a:r>
              <a:rPr b="0" lang="en-GB" sz="4400" spc="-1" strike="noStrike">
                <a:latin typeface="Arial"/>
              </a:rPr>
              <a:t>l</a:t>
            </a:r>
            <a:r>
              <a:rPr b="0" lang="en-GB" sz="4400" spc="-1" strike="noStrike">
                <a:latin typeface="Arial"/>
              </a:rPr>
              <a:t>i</a:t>
            </a:r>
            <a:r>
              <a:rPr b="0" lang="en-GB" sz="4400" spc="-1" strike="noStrike">
                <a:latin typeface="Arial"/>
              </a:rPr>
              <a:t>c</a:t>
            </a:r>
            <a:r>
              <a:rPr b="0" lang="en-GB" sz="4400" spc="-1" strike="noStrike">
                <a:latin typeface="Arial"/>
              </a:rPr>
              <a:t>k</a:t>
            </a:r>
            <a:r>
              <a:rPr b="0" lang="en-GB" sz="4400" spc="-1" strike="noStrike">
                <a:latin typeface="Arial"/>
              </a:rPr>
              <a:t> </a:t>
            </a:r>
            <a:r>
              <a:rPr b="0" lang="en-GB" sz="4400" spc="-1" strike="noStrike">
                <a:latin typeface="Arial"/>
              </a:rPr>
              <a:t>t</a:t>
            </a:r>
            <a:r>
              <a:rPr b="0" lang="en-GB" sz="4400" spc="-1" strike="noStrike">
                <a:latin typeface="Arial"/>
              </a:rPr>
              <a:t>o</a:t>
            </a:r>
            <a:r>
              <a:rPr b="0" lang="en-GB" sz="4400" spc="-1" strike="noStrike">
                <a:latin typeface="Arial"/>
              </a:rPr>
              <a:t> </a:t>
            </a:r>
            <a:r>
              <a:rPr b="0" lang="en-GB" sz="4400" spc="-1" strike="noStrike">
                <a:latin typeface="Arial"/>
              </a:rPr>
              <a:t>e</a:t>
            </a:r>
            <a:r>
              <a:rPr b="0" lang="en-GB" sz="4400" spc="-1" strike="noStrike">
                <a:latin typeface="Arial"/>
              </a:rPr>
              <a:t>d</a:t>
            </a:r>
            <a:r>
              <a:rPr b="0" lang="en-GB" sz="4400" spc="-1" strike="noStrike">
                <a:latin typeface="Arial"/>
              </a:rPr>
              <a:t>i</a:t>
            </a:r>
            <a:r>
              <a:rPr b="0" lang="en-GB" sz="4400" spc="-1" strike="noStrike">
                <a:latin typeface="Arial"/>
              </a:rPr>
              <a:t>t </a:t>
            </a:r>
            <a:r>
              <a:rPr b="0" lang="en-GB" sz="4400" spc="-1" strike="noStrike">
                <a:latin typeface="Arial"/>
              </a:rPr>
              <a:t>t</a:t>
            </a:r>
            <a:r>
              <a:rPr b="0" lang="en-GB" sz="4400" spc="-1" strike="noStrike">
                <a:latin typeface="Arial"/>
              </a:rPr>
              <a:t>h</a:t>
            </a:r>
            <a:r>
              <a:rPr b="0" lang="en-GB" sz="4400" spc="-1" strike="noStrike">
                <a:latin typeface="Arial"/>
              </a:rPr>
              <a:t>e</a:t>
            </a:r>
            <a:r>
              <a:rPr b="0" lang="en-GB" sz="4400" spc="-1" strike="noStrike">
                <a:latin typeface="Arial"/>
              </a:rPr>
              <a:t> </a:t>
            </a:r>
            <a:r>
              <a:rPr b="0" lang="en-GB" sz="4400" spc="-1" strike="noStrike">
                <a:latin typeface="Arial"/>
              </a:rPr>
              <a:t>t</a:t>
            </a:r>
            <a:r>
              <a:rPr b="0" lang="en-GB" sz="4400" spc="-1" strike="noStrike">
                <a:latin typeface="Arial"/>
              </a:rPr>
              <a:t>i</a:t>
            </a:r>
            <a:r>
              <a:rPr b="0" lang="en-GB" sz="4400" spc="-1" strike="noStrike">
                <a:latin typeface="Arial"/>
              </a:rPr>
              <a:t>t</a:t>
            </a:r>
            <a:r>
              <a:rPr b="0" lang="en-GB" sz="4400" spc="-1" strike="noStrike">
                <a:latin typeface="Arial"/>
              </a:rPr>
              <a:t>l</a:t>
            </a:r>
            <a:r>
              <a:rPr b="0" lang="en-GB" sz="4400" spc="-1" strike="noStrike">
                <a:latin typeface="Arial"/>
              </a:rPr>
              <a:t>e</a:t>
            </a:r>
            <a:r>
              <a:rPr b="0" lang="en-GB" sz="4400" spc="-1" strike="noStrike">
                <a:latin typeface="Arial"/>
              </a:rPr>
              <a:t> </a:t>
            </a:r>
            <a:r>
              <a:rPr b="0" lang="en-GB" sz="4400" spc="-1" strike="noStrike">
                <a:latin typeface="Arial"/>
              </a:rPr>
              <a:t>t</a:t>
            </a:r>
            <a:r>
              <a:rPr b="0" lang="en-GB" sz="4400" spc="-1" strike="noStrike">
                <a:latin typeface="Arial"/>
              </a:rPr>
              <a:t>e</a:t>
            </a:r>
            <a:r>
              <a:rPr b="0" lang="en-GB" sz="4400" spc="-1" strike="noStrike">
                <a:latin typeface="Arial"/>
              </a:rPr>
              <a:t>x</a:t>
            </a:r>
            <a:r>
              <a:rPr b="0" lang="en-GB" sz="4400" spc="-1" strike="noStrike">
                <a:latin typeface="Arial"/>
              </a:rPr>
              <a:t>t </a:t>
            </a:r>
            <a:r>
              <a:rPr b="0" lang="en-GB" sz="4400" spc="-1" strike="noStrike">
                <a:latin typeface="Arial"/>
              </a:rPr>
              <a:t>f</a:t>
            </a:r>
            <a:r>
              <a:rPr b="0" lang="en-GB" sz="4400" spc="-1" strike="noStrike">
                <a:latin typeface="Arial"/>
              </a:rPr>
              <a:t>o</a:t>
            </a:r>
            <a:r>
              <a:rPr b="0" lang="en-GB" sz="4400" spc="-1" strike="noStrike">
                <a:latin typeface="Arial"/>
              </a:rPr>
              <a:t>r</a:t>
            </a:r>
            <a:r>
              <a:rPr b="0" lang="en-GB" sz="4400" spc="-1" strike="noStrike">
                <a:latin typeface="Arial"/>
              </a:rPr>
              <a:t>m</a:t>
            </a:r>
            <a:r>
              <a:rPr b="0" lang="en-GB" sz="4400" spc="-1" strike="noStrike">
                <a:latin typeface="Arial"/>
              </a:rPr>
              <a:t>a</a:t>
            </a:r>
            <a:r>
              <a:rPr b="0" lang="en-GB" sz="4400" spc="-1" strike="noStrike">
                <a:latin typeface="Arial"/>
              </a:rPr>
              <a:t>t</a:t>
            </a:r>
            <a:endParaRPr b="0" lang="en-GB" sz="4400" spc="-1" strike="noStrike">
              <a:latin typeface="Arial"/>
            </a:endParaRPr>
          </a:p>
        </p:txBody>
      </p:sp>
      <p:sp>
        <p:nvSpPr>
          <p:cNvPr id="157" name="PlaceHolder 4"/>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sldMaster>
</file>

<file path=ppt/slides/_rels/slide1.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jpe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93.png"/><Relationship Id="rId2" Type="http://schemas.openxmlformats.org/officeDocument/2006/relationships/image" Target="../media/image94.jpeg"/><Relationship Id="rId3" Type="http://schemas.openxmlformats.org/officeDocument/2006/relationships/image" Target="../media/image95.png"/><Relationship Id="rId4" Type="http://schemas.openxmlformats.org/officeDocument/2006/relationships/image" Target="../media/image96.png"/><Relationship Id="rId5" Type="http://schemas.openxmlformats.org/officeDocument/2006/relationships/image" Target="../media/image97.png"/><Relationship Id="rId6" Type="http://schemas.openxmlformats.org/officeDocument/2006/relationships/image" Target="../media/image98.png"/><Relationship Id="rId7" Type="http://schemas.openxmlformats.org/officeDocument/2006/relationships/image" Target="../media/image99.png"/><Relationship Id="rId8" Type="http://schemas.openxmlformats.org/officeDocument/2006/relationships/image" Target="../media/image100.png"/><Relationship Id="rId9" Type="http://schemas.openxmlformats.org/officeDocument/2006/relationships/slideLayout" Target="../slideLayouts/slideLayout25.xml"/>
</Relationships>
</file>

<file path=ppt/slides/_rels/slide11.xml.rels><?xml version="1.0" encoding="UTF-8"?>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jpeg"/><Relationship Id="rId6" Type="http://schemas.openxmlformats.org/officeDocument/2006/relationships/image" Target="../media/image106.png"/><Relationship Id="rId7" Type="http://schemas.openxmlformats.org/officeDocument/2006/relationships/image" Target="../media/image107.png"/><Relationship Id="rId8" Type="http://schemas.openxmlformats.org/officeDocument/2006/relationships/image" Target="../media/image108.png"/><Relationship Id="rId9" Type="http://schemas.openxmlformats.org/officeDocument/2006/relationships/image" Target="../media/image109.png"/><Relationship Id="rId10" Type="http://schemas.openxmlformats.org/officeDocument/2006/relationships/image" Target="../media/image110.png"/><Relationship Id="rId11" Type="http://schemas.openxmlformats.org/officeDocument/2006/relationships/slideLayout" Target="../slideLayouts/slideLayout37.xml"/>
</Relationships>
</file>

<file path=ppt/slides/_rels/slide12.xml.rels><?xml version="1.0" encoding="UTF-8"?>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jpe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18.png"/><Relationship Id="rId9" Type="http://schemas.openxmlformats.org/officeDocument/2006/relationships/image" Target="../media/image119.png"/><Relationship Id="rId10" Type="http://schemas.openxmlformats.org/officeDocument/2006/relationships/image" Target="../media/image120.png"/><Relationship Id="rId11" Type="http://schemas.openxmlformats.org/officeDocument/2006/relationships/image" Target="../media/image121.png"/><Relationship Id="rId12" Type="http://schemas.openxmlformats.org/officeDocument/2006/relationships/image" Target="../media/image122.png"/><Relationship Id="rId13" Type="http://schemas.openxmlformats.org/officeDocument/2006/relationships/image" Target="../media/image123.png"/><Relationship Id="rId14" Type="http://schemas.openxmlformats.org/officeDocument/2006/relationships/image" Target="../media/image124.png"/><Relationship Id="rId15" Type="http://schemas.openxmlformats.org/officeDocument/2006/relationships/image" Target="../media/image125.png"/><Relationship Id="rId16" Type="http://schemas.openxmlformats.org/officeDocument/2006/relationships/image" Target="../media/image126.png"/><Relationship Id="rId17" Type="http://schemas.openxmlformats.org/officeDocument/2006/relationships/image" Target="../media/image127.png"/><Relationship Id="rId18" Type="http://schemas.openxmlformats.org/officeDocument/2006/relationships/image" Target="../media/image128.png"/><Relationship Id="rId19" Type="http://schemas.openxmlformats.org/officeDocument/2006/relationships/image" Target="../media/image129.png"/><Relationship Id="rId20" Type="http://schemas.openxmlformats.org/officeDocument/2006/relationships/image" Target="../media/image130.jpeg"/><Relationship Id="rId21" Type="http://schemas.openxmlformats.org/officeDocument/2006/relationships/image" Target="../media/image131.png"/><Relationship Id="rId22" Type="http://schemas.openxmlformats.org/officeDocument/2006/relationships/image" Target="../media/image132.png"/><Relationship Id="rId23" Type="http://schemas.openxmlformats.org/officeDocument/2006/relationships/image" Target="../media/image133.png"/><Relationship Id="rId24" Type="http://schemas.openxmlformats.org/officeDocument/2006/relationships/slideLayout" Target="../slideLayouts/slideLayout37.xml"/>
</Relationships>
</file>

<file path=ppt/slides/_rels/slide13.xml.rels><?xml version="1.0" encoding="UTF-8"?>
<Relationships xmlns="http://schemas.openxmlformats.org/package/2006/relationships"><Relationship Id="rId1" Type="http://schemas.openxmlformats.org/officeDocument/2006/relationships/image" Target="../media/image134.jpeg"/><Relationship Id="rId2" Type="http://schemas.openxmlformats.org/officeDocument/2006/relationships/image" Target="../media/image135.png"/><Relationship Id="rId3" Type="http://schemas.openxmlformats.org/officeDocument/2006/relationships/image" Target="../media/image136.png"/><Relationship Id="rId4" Type="http://schemas.openxmlformats.org/officeDocument/2006/relationships/image" Target="../media/image137.png"/><Relationship Id="rId5" Type="http://schemas.openxmlformats.org/officeDocument/2006/relationships/image" Target="../media/image138.png"/><Relationship Id="rId6" Type="http://schemas.openxmlformats.org/officeDocument/2006/relationships/image" Target="../media/image139.png"/><Relationship Id="rId7" Type="http://schemas.openxmlformats.org/officeDocument/2006/relationships/image" Target="../media/image140.png"/><Relationship Id="rId8" Type="http://schemas.openxmlformats.org/officeDocument/2006/relationships/image" Target="../media/image141.png"/><Relationship Id="rId9" Type="http://schemas.openxmlformats.org/officeDocument/2006/relationships/image" Target="../media/image142.png"/><Relationship Id="rId10" Type="http://schemas.openxmlformats.org/officeDocument/2006/relationships/image" Target="../media/image143.png"/><Relationship Id="rId11" Type="http://schemas.openxmlformats.org/officeDocument/2006/relationships/image" Target="../media/image144.png"/><Relationship Id="rId12" Type="http://schemas.openxmlformats.org/officeDocument/2006/relationships/image" Target="../media/image145.png"/><Relationship Id="rId13" Type="http://schemas.openxmlformats.org/officeDocument/2006/relationships/image" Target="../media/image146.png"/><Relationship Id="rId14" Type="http://schemas.openxmlformats.org/officeDocument/2006/relationships/image" Target="../media/image147.png"/><Relationship Id="rId15" Type="http://schemas.openxmlformats.org/officeDocument/2006/relationships/image" Target="../media/image148.png"/><Relationship Id="rId16" Type="http://schemas.openxmlformats.org/officeDocument/2006/relationships/image" Target="../media/image149.png"/><Relationship Id="rId17" Type="http://schemas.openxmlformats.org/officeDocument/2006/relationships/image" Target="../media/image150.png"/><Relationship Id="rId18" Type="http://schemas.openxmlformats.org/officeDocument/2006/relationships/image" Target="../media/image151.png"/><Relationship Id="rId19" Type="http://schemas.openxmlformats.org/officeDocument/2006/relationships/image" Target="../media/image152.png"/><Relationship Id="rId20" Type="http://schemas.openxmlformats.org/officeDocument/2006/relationships/image" Target="../media/image153.png"/><Relationship Id="rId21" Type="http://schemas.openxmlformats.org/officeDocument/2006/relationships/slideLayout" Target="../slideLayouts/slideLayout37.xml"/>
</Relationships>
</file>

<file path=ppt/slides/_rels/slide14.xml.rels><?xml version="1.0" encoding="UTF-8"?>
<Relationships xmlns="http://schemas.openxmlformats.org/package/2006/relationships"><Relationship Id="rId1" Type="http://schemas.openxmlformats.org/officeDocument/2006/relationships/image" Target="../media/image154.jpeg"/><Relationship Id="rId2" Type="http://schemas.openxmlformats.org/officeDocument/2006/relationships/image" Target="../media/image155.png"/><Relationship Id="rId3" Type="http://schemas.openxmlformats.org/officeDocument/2006/relationships/image" Target="../media/image156.png"/><Relationship Id="rId4" Type="http://schemas.openxmlformats.org/officeDocument/2006/relationships/image" Target="../media/image157.png"/><Relationship Id="rId5" Type="http://schemas.openxmlformats.org/officeDocument/2006/relationships/image" Target="../media/image158.png"/><Relationship Id="rId6" Type="http://schemas.openxmlformats.org/officeDocument/2006/relationships/image" Target="../media/image159.png"/><Relationship Id="rId7" Type="http://schemas.openxmlformats.org/officeDocument/2006/relationships/image" Target="../media/image160.png"/><Relationship Id="rId8" Type="http://schemas.openxmlformats.org/officeDocument/2006/relationships/image" Target="../media/image161.png"/><Relationship Id="rId9" Type="http://schemas.openxmlformats.org/officeDocument/2006/relationships/image" Target="../media/image162.png"/><Relationship Id="rId10" Type="http://schemas.openxmlformats.org/officeDocument/2006/relationships/slideLayout" Target="../slideLayouts/slideLayout37.xml"/>
</Relationships>
</file>

<file path=ppt/slides/_rels/slide15.xml.rels><?xml version="1.0" encoding="UTF-8"?>
<Relationships xmlns="http://schemas.openxmlformats.org/package/2006/relationships"><Relationship Id="rId1" Type="http://schemas.openxmlformats.org/officeDocument/2006/relationships/image" Target="../media/image163.jpeg"/><Relationship Id="rId2" Type="http://schemas.openxmlformats.org/officeDocument/2006/relationships/image" Target="../media/image164.png"/><Relationship Id="rId3" Type="http://schemas.openxmlformats.org/officeDocument/2006/relationships/image" Target="../media/image165.png"/><Relationship Id="rId4" Type="http://schemas.openxmlformats.org/officeDocument/2006/relationships/image" Target="../media/image166.png"/><Relationship Id="rId5" Type="http://schemas.openxmlformats.org/officeDocument/2006/relationships/image" Target="../media/image167.png"/><Relationship Id="rId6" Type="http://schemas.openxmlformats.org/officeDocument/2006/relationships/image" Target="../media/image168.png"/><Relationship Id="rId7" Type="http://schemas.openxmlformats.org/officeDocument/2006/relationships/image" Target="../media/image169.png"/><Relationship Id="rId8" Type="http://schemas.openxmlformats.org/officeDocument/2006/relationships/image" Target="../media/image170.png"/><Relationship Id="rId9" Type="http://schemas.openxmlformats.org/officeDocument/2006/relationships/image" Target="../media/image171.png"/><Relationship Id="rId10" Type="http://schemas.openxmlformats.org/officeDocument/2006/relationships/slideLayout" Target="../slideLayouts/slideLayout37.xml"/>
</Relationships>
</file>

<file path=ppt/slides/_rels/slide16.xml.rels><?xml version="1.0" encoding="UTF-8"?>
<Relationships xmlns="http://schemas.openxmlformats.org/package/2006/relationships"><Relationship Id="rId1" Type="http://schemas.openxmlformats.org/officeDocument/2006/relationships/image" Target="../media/image172.jpeg"/><Relationship Id="rId2" Type="http://schemas.openxmlformats.org/officeDocument/2006/relationships/image" Target="../media/image173.png"/><Relationship Id="rId3" Type="http://schemas.openxmlformats.org/officeDocument/2006/relationships/image" Target="../media/image174.png"/><Relationship Id="rId4" Type="http://schemas.openxmlformats.org/officeDocument/2006/relationships/image" Target="../media/image175.png"/><Relationship Id="rId5" Type="http://schemas.openxmlformats.org/officeDocument/2006/relationships/image" Target="../media/image176.png"/><Relationship Id="rId6" Type="http://schemas.openxmlformats.org/officeDocument/2006/relationships/image" Target="../media/image177.png"/><Relationship Id="rId7" Type="http://schemas.openxmlformats.org/officeDocument/2006/relationships/image" Target="../media/image178.png"/><Relationship Id="rId8" Type="http://schemas.openxmlformats.org/officeDocument/2006/relationships/image" Target="../media/image179.png"/><Relationship Id="rId9" Type="http://schemas.openxmlformats.org/officeDocument/2006/relationships/image" Target="../media/image180.png"/><Relationship Id="rId10" Type="http://schemas.openxmlformats.org/officeDocument/2006/relationships/slideLayout" Target="../slideLayouts/slideLayout37.xml"/>
</Relationships>
</file>

<file path=ppt/slides/_rels/slide17.xml.rels><?xml version="1.0" encoding="UTF-8"?>
<Relationships xmlns="http://schemas.openxmlformats.org/package/2006/relationships"><Relationship Id="rId1" Type="http://schemas.openxmlformats.org/officeDocument/2006/relationships/image" Target="../media/image181.jpeg"/><Relationship Id="rId2" Type="http://schemas.openxmlformats.org/officeDocument/2006/relationships/image" Target="../media/image182.png"/><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image" Target="../media/image185.png"/><Relationship Id="rId6" Type="http://schemas.openxmlformats.org/officeDocument/2006/relationships/image" Target="../media/image186.jpeg"/><Relationship Id="rId7" Type="http://schemas.openxmlformats.org/officeDocument/2006/relationships/image" Target="../media/image187.png"/><Relationship Id="rId8" Type="http://schemas.openxmlformats.org/officeDocument/2006/relationships/image" Target="../media/image188.png"/><Relationship Id="rId9" Type="http://schemas.openxmlformats.org/officeDocument/2006/relationships/image" Target="../media/image189.png"/><Relationship Id="rId10" Type="http://schemas.openxmlformats.org/officeDocument/2006/relationships/image" Target="../media/image190.png"/><Relationship Id="rId11" Type="http://schemas.openxmlformats.org/officeDocument/2006/relationships/slideLayout" Target="../slideLayouts/slideLayout49.xml"/>
</Relationships>
</file>

<file path=ppt/slides/_rels/slide2.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png"/><Relationship Id="rId3" Type="http://schemas.openxmlformats.org/officeDocument/2006/relationships/image" Target="../media/image18.jpe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image" Target="../media/image25.png"/><Relationship Id="rId3" Type="http://schemas.openxmlformats.org/officeDocument/2006/relationships/image" Target="../media/image26.jpe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jpeg"/><Relationship Id="rId9" Type="http://schemas.openxmlformats.org/officeDocument/2006/relationships/slideLayout" Target="../slideLayouts/slideLayout25.xml"/>
</Relationships>
</file>

<file path=ppt/slides/_rels/slide4.xml.rels><?xml version="1.0" encoding="UTF-8"?>
<Relationships xmlns="http://schemas.openxmlformats.org/package/2006/relationships"><Relationship Id="rId1" Type="http://schemas.openxmlformats.org/officeDocument/2006/relationships/image" Target="../media/image32.jpeg"/><Relationship Id="rId2" Type="http://schemas.openxmlformats.org/officeDocument/2006/relationships/image" Target="../media/image33.png"/><Relationship Id="rId3" Type="http://schemas.openxmlformats.org/officeDocument/2006/relationships/image" Target="../media/image34.jpe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tif"/><Relationship Id="rId9" Type="http://schemas.openxmlformats.org/officeDocument/2006/relationships/slideLayout" Target="../slideLayouts/slideLayout25.xml"/>
</Relationships>
</file>

<file path=ppt/slides/_rels/slide5.xml.rels><?xml version="1.0" encoding="UTF-8"?>
<Relationships xmlns="http://schemas.openxmlformats.org/package/2006/relationships"><Relationship Id="rId1" Type="http://schemas.openxmlformats.org/officeDocument/2006/relationships/chart" Target="../charts/chart7.xml"/><Relationship Id="rId2" Type="http://schemas.openxmlformats.org/officeDocument/2006/relationships/image" Target="../media/image40.jpeg"/><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6.png"/><Relationship Id="rId9" Type="http://schemas.openxmlformats.org/officeDocument/2006/relationships/image" Target="../media/image47.png"/><Relationship Id="rId10"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48.jpeg"/><Relationship Id="rId2" Type="http://schemas.openxmlformats.org/officeDocument/2006/relationships/image" Target="../media/image49.png"/><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png"/><Relationship Id="rId8" Type="http://schemas.openxmlformats.org/officeDocument/2006/relationships/chart" Target="../charts/chart8.xml"/><Relationship Id="rId9" Type="http://schemas.openxmlformats.org/officeDocument/2006/relationships/image" Target="../media/image55.png"/><Relationship Id="rId10"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chart" Target="../charts/chart9.xml"/><Relationship Id="rId2" Type="http://schemas.openxmlformats.org/officeDocument/2006/relationships/image" Target="../media/image56.jpeg"/><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8" Type="http://schemas.openxmlformats.org/officeDocument/2006/relationships/image" Target="../media/image62.png"/><Relationship Id="rId9" Type="http://schemas.openxmlformats.org/officeDocument/2006/relationships/image" Target="../media/image63.png"/><Relationship Id="rId10"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64.png"/><Relationship Id="rId2" Type="http://schemas.openxmlformats.org/officeDocument/2006/relationships/image" Target="../media/image65.png"/><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71.png"/><Relationship Id="rId9" Type="http://schemas.openxmlformats.org/officeDocument/2006/relationships/image" Target="../media/image72.png"/><Relationship Id="rId10" Type="http://schemas.openxmlformats.org/officeDocument/2006/relationships/image" Target="../media/image73.png"/><Relationship Id="rId11" Type="http://schemas.openxmlformats.org/officeDocument/2006/relationships/image" Target="../media/image74.png"/><Relationship Id="rId12" Type="http://schemas.openxmlformats.org/officeDocument/2006/relationships/image" Target="../media/image75.png"/><Relationship Id="rId13" Type="http://schemas.openxmlformats.org/officeDocument/2006/relationships/image" Target="../media/image76.png"/><Relationship Id="rId14" Type="http://schemas.openxmlformats.org/officeDocument/2006/relationships/image" Target="../media/image77.png"/><Relationship Id="rId15" Type="http://schemas.openxmlformats.org/officeDocument/2006/relationships/image" Target="../media/image78.png"/><Relationship Id="rId16" Type="http://schemas.openxmlformats.org/officeDocument/2006/relationships/image" Target="../media/image79.png"/><Relationship Id="rId17" Type="http://schemas.openxmlformats.org/officeDocument/2006/relationships/image" Target="../media/image80.jpeg"/><Relationship Id="rId18" Type="http://schemas.openxmlformats.org/officeDocument/2006/relationships/image" Target="../media/image81.png"/><Relationship Id="rId19" Type="http://schemas.openxmlformats.org/officeDocument/2006/relationships/image" Target="../media/image82.png"/><Relationship Id="rId20" Type="http://schemas.openxmlformats.org/officeDocument/2006/relationships/image" Target="../media/image83.png"/><Relationship Id="rId21" Type="http://schemas.openxmlformats.org/officeDocument/2006/relationships/image" Target="../media/image84.png"/><Relationship Id="rId22" Type="http://schemas.openxmlformats.org/officeDocument/2006/relationships/image" Target="../media/image85.png"/><Relationship Id="rId23" Type="http://schemas.openxmlformats.org/officeDocument/2006/relationships/slideLayout" Target="../slideLayouts/slideLayout25.xml"/>
</Relationships>
</file>

<file path=ppt/slides/_rels/slide9.xml.rels><?xml version="1.0" encoding="UTF-8"?>
<Relationships xmlns="http://schemas.openxmlformats.org/package/2006/relationships"><Relationship Id="rId1" Type="http://schemas.openxmlformats.org/officeDocument/2006/relationships/image" Target="../media/image86.png"/><Relationship Id="rId2" Type="http://schemas.openxmlformats.org/officeDocument/2006/relationships/image" Target="../media/image87.jpeg"/><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6" Type="http://schemas.openxmlformats.org/officeDocument/2006/relationships/image" Target="../media/image91.png"/><Relationship Id="rId7" Type="http://schemas.openxmlformats.org/officeDocument/2006/relationships/image" Target="../media/image92.png"/><Relationship Id="rId8" Type="http://schemas.openxmlformats.org/officeDocument/2006/relationships/slideLayout" Target="../slideLayouts/slideLayout25.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4" name="CustomShape 1"/>
          <p:cNvSpPr/>
          <p:nvPr/>
        </p:nvSpPr>
        <p:spPr>
          <a:xfrm>
            <a:off x="-24120" y="6048000"/>
            <a:ext cx="12186360" cy="570240"/>
          </a:xfrm>
          <a:prstGeom prst="rect">
            <a:avLst/>
          </a:prstGeom>
          <a:solidFill>
            <a:srgbClr val="ffffff">
              <a:alpha val="71000"/>
            </a:srgbClr>
          </a:solidFill>
          <a:ln>
            <a:solidFill>
              <a:srgbClr val="ffffff"/>
            </a:solidFill>
          </a:ln>
        </p:spPr>
        <p:style>
          <a:lnRef idx="0"/>
          <a:fillRef idx="0"/>
          <a:effectRef idx="0"/>
          <a:fontRef idx="minor"/>
        </p:style>
      </p:sp>
      <p:sp>
        <p:nvSpPr>
          <p:cNvPr id="195" name="CustomShape 2"/>
          <p:cNvSpPr/>
          <p:nvPr/>
        </p:nvSpPr>
        <p:spPr>
          <a:xfrm>
            <a:off x="5000040" y="1303560"/>
            <a:ext cx="4932000" cy="2984040"/>
          </a:xfrm>
          <a:prstGeom prst="rect">
            <a:avLst/>
          </a:prstGeom>
          <a:noFill/>
          <a:ln>
            <a:noFill/>
          </a:ln>
        </p:spPr>
        <p:style>
          <a:lnRef idx="0"/>
          <a:fillRef idx="0"/>
          <a:effectRef idx="0"/>
          <a:fontRef idx="minor"/>
        </p:style>
        <p:txBody>
          <a:bodyPr lIns="90000" rIns="90000" tIns="45000" bIns="45000" anchor="ctr" anchorCtr="1">
            <a:noAutofit/>
          </a:bodyPr>
          <a:p>
            <a:pPr>
              <a:lnSpc>
                <a:spcPct val="115000"/>
              </a:lnSpc>
              <a:spcBef>
                <a:spcPts val="2268"/>
              </a:spcBef>
              <a:spcAft>
                <a:spcPts val="2268"/>
              </a:spcAft>
            </a:pPr>
            <a:r>
              <a:rPr b="1" lang="en-US" sz="2200" spc="-1" strike="noStrike">
                <a:solidFill>
                  <a:srgbClr val="004890"/>
                </a:solidFill>
                <a:latin typeface="Calibri"/>
                <a:ea typeface="DejaVu Sans"/>
              </a:rPr>
              <a:t>Aerosol-sensitive Ice Nucleation Parameterizations in the EC-Earth3: evaluation and climate impacts</a:t>
            </a:r>
            <a:endParaRPr b="0" lang="en-GB" sz="2200" spc="-1" strike="noStrike">
              <a:latin typeface="Arial"/>
            </a:endParaRPr>
          </a:p>
        </p:txBody>
      </p:sp>
      <p:pic>
        <p:nvPicPr>
          <p:cNvPr id="196" name="Picture 7" descr=""/>
          <p:cNvPicPr/>
          <p:nvPr/>
        </p:nvPicPr>
        <p:blipFill>
          <a:blip r:embed="rId1"/>
          <a:stretch/>
        </p:blipFill>
        <p:spPr>
          <a:xfrm>
            <a:off x="10152000" y="6084000"/>
            <a:ext cx="534240" cy="540720"/>
          </a:xfrm>
          <a:prstGeom prst="rect">
            <a:avLst/>
          </a:prstGeom>
          <a:ln>
            <a:noFill/>
          </a:ln>
        </p:spPr>
      </p:pic>
      <p:pic>
        <p:nvPicPr>
          <p:cNvPr id="197" name="Picture 11" descr="A close up of a logo&#10;&#10;Description automatically generated"/>
          <p:cNvPicPr/>
          <p:nvPr/>
        </p:nvPicPr>
        <p:blipFill>
          <a:blip r:embed="rId2"/>
          <a:stretch/>
        </p:blipFill>
        <p:spPr>
          <a:xfrm>
            <a:off x="10591200" y="5040000"/>
            <a:ext cx="1525680" cy="826920"/>
          </a:xfrm>
          <a:prstGeom prst="rect">
            <a:avLst/>
          </a:prstGeom>
          <a:ln>
            <a:noFill/>
          </a:ln>
        </p:spPr>
      </p:pic>
      <p:pic>
        <p:nvPicPr>
          <p:cNvPr id="198" name="" descr=""/>
          <p:cNvPicPr/>
          <p:nvPr/>
        </p:nvPicPr>
        <p:blipFill>
          <a:blip r:embed="rId3"/>
          <a:stretch/>
        </p:blipFill>
        <p:spPr>
          <a:xfrm>
            <a:off x="4038840" y="6081840"/>
            <a:ext cx="5941080" cy="511920"/>
          </a:xfrm>
          <a:prstGeom prst="rect">
            <a:avLst/>
          </a:prstGeom>
          <a:ln>
            <a:noFill/>
          </a:ln>
        </p:spPr>
      </p:pic>
      <p:pic>
        <p:nvPicPr>
          <p:cNvPr id="199" name="" descr=""/>
          <p:cNvPicPr/>
          <p:nvPr/>
        </p:nvPicPr>
        <p:blipFill>
          <a:blip r:embed="rId4"/>
          <a:stretch/>
        </p:blipFill>
        <p:spPr>
          <a:xfrm>
            <a:off x="2678040" y="6079680"/>
            <a:ext cx="1354680" cy="514080"/>
          </a:xfrm>
          <a:prstGeom prst="rect">
            <a:avLst/>
          </a:prstGeom>
          <a:ln>
            <a:noFill/>
          </a:ln>
        </p:spPr>
      </p:pic>
      <p:pic>
        <p:nvPicPr>
          <p:cNvPr id="200" name="" descr=""/>
          <p:cNvPicPr/>
          <p:nvPr/>
        </p:nvPicPr>
        <p:blipFill>
          <a:blip r:embed="rId5"/>
          <a:stretch/>
        </p:blipFill>
        <p:spPr>
          <a:xfrm>
            <a:off x="1836000" y="6081840"/>
            <a:ext cx="838800" cy="511920"/>
          </a:xfrm>
          <a:prstGeom prst="rect">
            <a:avLst/>
          </a:prstGeom>
          <a:ln>
            <a:noFill/>
          </a:ln>
        </p:spPr>
      </p:pic>
      <p:sp>
        <p:nvSpPr>
          <p:cNvPr id="201" name="CustomShape 3"/>
          <p:cNvSpPr/>
          <p:nvPr/>
        </p:nvSpPr>
        <p:spPr>
          <a:xfrm>
            <a:off x="6984000" y="6300000"/>
            <a:ext cx="1002240" cy="246240"/>
          </a:xfrm>
          <a:prstGeom prst="rect">
            <a:avLst/>
          </a:prstGeom>
          <a:solidFill>
            <a:srgbClr val="ffffff"/>
          </a:solidFill>
          <a:ln>
            <a:noFill/>
          </a:ln>
        </p:spPr>
        <p:style>
          <a:lnRef idx="0"/>
          <a:fillRef idx="0"/>
          <a:effectRef idx="0"/>
          <a:fontRef idx="minor"/>
        </p:style>
        <p:txBody>
          <a:bodyPr lIns="36000" rIns="18000" tIns="45000" bIns="45000" anchorCtr="1">
            <a:normAutofit/>
          </a:bodyPr>
          <a:p>
            <a:pPr algn="just">
              <a:lnSpc>
                <a:spcPct val="90000"/>
              </a:lnSpc>
              <a:spcBef>
                <a:spcPts val="1001"/>
              </a:spcBef>
              <a:tabLst>
                <a:tab algn="l" pos="0"/>
              </a:tabLst>
            </a:pPr>
            <a:r>
              <a:rPr b="0" lang="en-GB" sz="700" spc="-1" strike="noStrike">
                <a:solidFill>
                  <a:srgbClr val="000000"/>
                </a:solidFill>
                <a:latin typeface="Lucida serif"/>
                <a:ea typeface="DejaVu Sans"/>
              </a:rPr>
              <a:t>and No 821205”</a:t>
            </a:r>
            <a:endParaRPr b="0" lang="en-GB" sz="700" spc="-1" strike="noStrike">
              <a:latin typeface="Arial"/>
            </a:endParaRPr>
          </a:p>
        </p:txBody>
      </p:sp>
      <p:sp>
        <p:nvSpPr>
          <p:cNvPr id="202" name="CustomShape 4"/>
          <p:cNvSpPr/>
          <p:nvPr/>
        </p:nvSpPr>
        <p:spPr>
          <a:xfrm>
            <a:off x="5040000" y="4176000"/>
            <a:ext cx="4716000" cy="991800"/>
          </a:xfrm>
          <a:prstGeom prst="rect">
            <a:avLst/>
          </a:prstGeom>
          <a:noFill/>
          <a:ln>
            <a:noFill/>
          </a:ln>
        </p:spPr>
        <p:style>
          <a:lnRef idx="0"/>
          <a:fillRef idx="0"/>
          <a:effectRef idx="0"/>
          <a:fontRef idx="minor"/>
        </p:style>
        <p:txBody>
          <a:bodyPr lIns="90000" rIns="90000" tIns="45000" bIns="45000" anchorCtr="1">
            <a:noAutofit/>
          </a:bodyPr>
          <a:p>
            <a:pPr>
              <a:lnSpc>
                <a:spcPct val="100000"/>
              </a:lnSpc>
              <a:spcBef>
                <a:spcPts val="283"/>
              </a:spcBef>
              <a:spcAft>
                <a:spcPts val="283"/>
              </a:spcAft>
            </a:pPr>
            <a:r>
              <a:rPr b="1" lang="en-US" sz="1200" spc="-1" strike="noStrike">
                <a:solidFill>
                  <a:srgbClr val="000000"/>
                </a:solidFill>
                <a:latin typeface="Calibri"/>
                <a:ea typeface="DejaVu Sans"/>
              </a:rPr>
              <a:t>BSC</a:t>
            </a:r>
            <a:r>
              <a:rPr b="0" lang="en-US" sz="1200" spc="-1" strike="noStrike">
                <a:solidFill>
                  <a:srgbClr val="000000"/>
                </a:solidFill>
                <a:latin typeface="Calibri"/>
                <a:ea typeface="DejaVu Sans"/>
              </a:rPr>
              <a:t>: Montserrat Costa Surós, Maria Gonçalves Ageitos, Luka Ilić, Gilbert Montané Pintó, Carlos Pérez-García Pando, </a:t>
            </a:r>
            <a:endParaRPr b="0" lang="en-GB" sz="1200" spc="-1" strike="noStrike">
              <a:latin typeface="Arial"/>
            </a:endParaRPr>
          </a:p>
          <a:p>
            <a:pPr>
              <a:lnSpc>
                <a:spcPct val="100000"/>
              </a:lnSpc>
              <a:spcBef>
                <a:spcPts val="283"/>
              </a:spcBef>
              <a:spcAft>
                <a:spcPts val="283"/>
              </a:spcAft>
            </a:pPr>
            <a:r>
              <a:rPr b="1" lang="en-US" sz="1200" spc="-1" strike="noStrike">
                <a:solidFill>
                  <a:srgbClr val="000000"/>
                </a:solidFill>
                <a:latin typeface="Calibri"/>
                <a:ea typeface="DejaVu Sans"/>
              </a:rPr>
              <a:t>EPFL/CSTACC</a:t>
            </a:r>
            <a:r>
              <a:rPr b="0" lang="en-US" sz="1200" spc="-1" strike="noStrike">
                <a:solidFill>
                  <a:srgbClr val="000000"/>
                </a:solidFill>
                <a:latin typeface="Calibri"/>
                <a:ea typeface="DejaVu Sans"/>
              </a:rPr>
              <a:t>:</a:t>
            </a:r>
            <a:r>
              <a:rPr b="1" lang="en-US" sz="1200" spc="-1" strike="noStrike">
                <a:solidFill>
                  <a:srgbClr val="000000"/>
                </a:solidFill>
                <a:latin typeface="Calibri"/>
                <a:ea typeface="DejaVu Sans"/>
              </a:rPr>
              <a:t> </a:t>
            </a:r>
            <a:r>
              <a:rPr b="0" lang="en-US" sz="1200" spc="-1" strike="noStrike">
                <a:solidFill>
                  <a:srgbClr val="000000"/>
                </a:solidFill>
                <a:latin typeface="Calibri"/>
                <a:ea typeface="DejaVu Sans"/>
              </a:rPr>
              <a:t>Paraskevi Georgakaki, Athanasios Nenes</a:t>
            </a:r>
            <a:endParaRPr b="0" lang="en-GB" sz="1200" spc="-1" strike="noStrike">
              <a:latin typeface="Arial"/>
            </a:endParaRPr>
          </a:p>
          <a:p>
            <a:pPr>
              <a:lnSpc>
                <a:spcPct val="100000"/>
              </a:lnSpc>
              <a:spcBef>
                <a:spcPts val="283"/>
              </a:spcBef>
              <a:spcAft>
                <a:spcPts val="283"/>
              </a:spcAft>
            </a:pPr>
            <a:r>
              <a:rPr b="1" lang="en-US" sz="1200" spc="-1" strike="noStrike">
                <a:solidFill>
                  <a:srgbClr val="000000"/>
                </a:solidFill>
                <a:latin typeface="Calibri"/>
                <a:ea typeface="DejaVu Sans"/>
              </a:rPr>
              <a:t>Univ. of Crete/CSTACC</a:t>
            </a:r>
            <a:r>
              <a:rPr b="0" lang="en-US" sz="1200" spc="-1" strike="noStrike">
                <a:solidFill>
                  <a:srgbClr val="000000"/>
                </a:solidFill>
                <a:latin typeface="Calibri"/>
                <a:ea typeface="DejaVu Sans"/>
              </a:rPr>
              <a:t>:</a:t>
            </a:r>
            <a:r>
              <a:rPr b="1" lang="en-US" sz="1200" spc="-1" strike="noStrike">
                <a:solidFill>
                  <a:srgbClr val="000000"/>
                </a:solidFill>
                <a:latin typeface="Calibri"/>
                <a:ea typeface="DejaVu Sans"/>
              </a:rPr>
              <a:t> </a:t>
            </a:r>
            <a:r>
              <a:rPr b="0" lang="en-US" sz="1200" spc="-1" strike="noStrike">
                <a:solidFill>
                  <a:srgbClr val="000000"/>
                </a:solidFill>
                <a:latin typeface="Calibri"/>
                <a:ea typeface="DejaVu Sans"/>
              </a:rPr>
              <a:t>Maria Kanakidou, Marios Chatziparaschos, </a:t>
            </a:r>
            <a:endParaRPr b="0" lang="en-GB" sz="1200" spc="-1" strike="noStrike">
              <a:latin typeface="Arial"/>
            </a:endParaRPr>
          </a:p>
          <a:p>
            <a:pPr>
              <a:lnSpc>
                <a:spcPct val="100000"/>
              </a:lnSpc>
              <a:spcBef>
                <a:spcPts val="283"/>
              </a:spcBef>
              <a:spcAft>
                <a:spcPts val="283"/>
              </a:spcAft>
            </a:pPr>
            <a:r>
              <a:rPr b="1" lang="en-US" sz="1200" spc="-1" strike="noStrike">
                <a:solidFill>
                  <a:srgbClr val="000000"/>
                </a:solidFill>
                <a:latin typeface="Calibri"/>
                <a:ea typeface="DejaVu Sans"/>
              </a:rPr>
              <a:t>NOA/CSTACC</a:t>
            </a:r>
            <a:r>
              <a:rPr b="0" lang="en-US" sz="1200" spc="-1" strike="noStrike">
                <a:solidFill>
                  <a:srgbClr val="000000"/>
                </a:solidFill>
                <a:latin typeface="Calibri"/>
                <a:ea typeface="DejaVu Sans"/>
              </a:rPr>
              <a:t>: Stelios Myriokefalitakis</a:t>
            </a:r>
            <a:endParaRPr b="0" lang="en-GB" sz="1200" spc="-1" strike="noStrike">
              <a:latin typeface="Arial"/>
            </a:endParaRPr>
          </a:p>
          <a:p>
            <a:pPr>
              <a:lnSpc>
                <a:spcPct val="100000"/>
              </a:lnSpc>
              <a:spcBef>
                <a:spcPts val="283"/>
              </a:spcBef>
              <a:spcAft>
                <a:spcPts val="283"/>
              </a:spcAft>
            </a:pPr>
            <a:r>
              <a:rPr b="1" lang="en-US" sz="1200" spc="-1" strike="noStrike">
                <a:solidFill>
                  <a:srgbClr val="000000"/>
                </a:solidFill>
                <a:latin typeface="Calibri"/>
                <a:ea typeface="DejaVu Sans"/>
              </a:rPr>
              <a:t>KNMI</a:t>
            </a:r>
            <a:r>
              <a:rPr b="0" lang="en-US" sz="1200" spc="-1" strike="noStrike">
                <a:solidFill>
                  <a:srgbClr val="000000"/>
                </a:solidFill>
                <a:latin typeface="Calibri"/>
                <a:ea typeface="DejaVu Sans"/>
              </a:rPr>
              <a:t>: Twan Van Noije, Philippe Le Sager</a:t>
            </a:r>
            <a:endParaRPr b="0" lang="en-GB" sz="1200" spc="-1" strike="noStrike">
              <a:latin typeface="Arial"/>
            </a:endParaRPr>
          </a:p>
        </p:txBody>
      </p:sp>
      <p:pic>
        <p:nvPicPr>
          <p:cNvPr id="203" name="Εικόνα 9_6" descr=""/>
          <p:cNvPicPr/>
          <p:nvPr/>
        </p:nvPicPr>
        <p:blipFill>
          <a:blip r:embed="rId6"/>
          <a:stretch/>
        </p:blipFill>
        <p:spPr>
          <a:xfrm>
            <a:off x="10591200" y="2088000"/>
            <a:ext cx="1304640" cy="368280"/>
          </a:xfrm>
          <a:prstGeom prst="rect">
            <a:avLst/>
          </a:prstGeom>
          <a:ln>
            <a:noFill/>
          </a:ln>
        </p:spPr>
      </p:pic>
      <p:pic>
        <p:nvPicPr>
          <p:cNvPr id="204" name="Εικόνα 12_6" descr="Εικόνα που περιέχει σχεδίαση&#10;&#10;Περιγραφή που δημιουργήθηκε αυτόματα"/>
          <p:cNvPicPr/>
          <p:nvPr/>
        </p:nvPicPr>
        <p:blipFill>
          <a:blip r:embed="rId7"/>
          <a:stretch/>
        </p:blipFill>
        <p:spPr>
          <a:xfrm>
            <a:off x="10591200" y="2544480"/>
            <a:ext cx="1359720" cy="446040"/>
          </a:xfrm>
          <a:prstGeom prst="rect">
            <a:avLst/>
          </a:prstGeom>
          <a:ln>
            <a:noFill/>
          </a:ln>
        </p:spPr>
      </p:pic>
      <p:sp>
        <p:nvSpPr>
          <p:cNvPr id="205" name="CustomShape 5"/>
          <p:cNvSpPr/>
          <p:nvPr/>
        </p:nvSpPr>
        <p:spPr>
          <a:xfrm>
            <a:off x="10872000" y="6120000"/>
            <a:ext cx="1103760" cy="389160"/>
          </a:xfrm>
          <a:prstGeom prst="rect">
            <a:avLst/>
          </a:prstGeom>
          <a:noFill/>
          <a:ln>
            <a:noFill/>
          </a:ln>
        </p:spPr>
        <p:style>
          <a:lnRef idx="0"/>
          <a:fillRef idx="0"/>
          <a:effectRef idx="0"/>
          <a:fontRef idx="minor"/>
        </p:style>
        <p:txBody>
          <a:bodyPr lIns="90000" rIns="90000" tIns="45000" bIns="45000" anchor="ctr" anchorCtr="1">
            <a:noAutofit/>
          </a:bodyPr>
          <a:p>
            <a:pPr algn="r">
              <a:lnSpc>
                <a:spcPct val="90000"/>
              </a:lnSpc>
              <a:spcBef>
                <a:spcPts val="1001"/>
              </a:spcBef>
              <a:tabLst>
                <a:tab algn="l" pos="0"/>
              </a:tabLst>
            </a:pPr>
            <a:r>
              <a:rPr b="0" lang="en-US" sz="1200" spc="-1" strike="noStrike">
                <a:solidFill>
                  <a:srgbClr val="004890"/>
                </a:solidFill>
                <a:latin typeface="Calibri"/>
                <a:ea typeface="DejaVu Sans"/>
              </a:rPr>
              <a:t>25/05/2023</a:t>
            </a:r>
            <a:endParaRPr b="0" lang="en-GB" sz="1200" spc="-1" strike="noStrike">
              <a:latin typeface="Arial"/>
            </a:endParaRPr>
          </a:p>
        </p:txBody>
      </p:sp>
      <p:pic>
        <p:nvPicPr>
          <p:cNvPr id="206" name="" descr=""/>
          <p:cNvPicPr/>
          <p:nvPr/>
        </p:nvPicPr>
        <p:blipFill>
          <a:blip r:embed="rId8"/>
          <a:stretch/>
        </p:blipFill>
        <p:spPr>
          <a:xfrm>
            <a:off x="11383200" y="3068640"/>
            <a:ext cx="567360" cy="566280"/>
          </a:xfrm>
          <a:prstGeom prst="rect">
            <a:avLst/>
          </a:prstGeom>
          <a:ln>
            <a:noFill/>
          </a:ln>
        </p:spPr>
      </p:pic>
      <p:pic>
        <p:nvPicPr>
          <p:cNvPr id="207" name="" descr=""/>
          <p:cNvPicPr/>
          <p:nvPr/>
        </p:nvPicPr>
        <p:blipFill>
          <a:blip r:embed="rId9"/>
          <a:stretch/>
        </p:blipFill>
        <p:spPr>
          <a:xfrm>
            <a:off x="10591200" y="3068640"/>
            <a:ext cx="578160" cy="566280"/>
          </a:xfrm>
          <a:prstGeom prst="rect">
            <a:avLst/>
          </a:prstGeom>
          <a:ln>
            <a:noFill/>
          </a:ln>
        </p:spPr>
      </p:pic>
      <p:pic>
        <p:nvPicPr>
          <p:cNvPr id="208" name="" descr=""/>
          <p:cNvPicPr/>
          <p:nvPr/>
        </p:nvPicPr>
        <p:blipFill>
          <a:blip r:embed="rId10"/>
          <a:srcRect l="46308" t="-5130" r="23946" b="0"/>
          <a:stretch/>
        </p:blipFill>
        <p:spPr>
          <a:xfrm>
            <a:off x="10591200" y="3690720"/>
            <a:ext cx="1359720" cy="869040"/>
          </a:xfrm>
          <a:prstGeom prst="rect">
            <a:avLst/>
          </a:prstGeom>
          <a:ln>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80" name="" descr=""/>
          <p:cNvPicPr/>
          <p:nvPr/>
        </p:nvPicPr>
        <p:blipFill>
          <a:blip r:embed="rId1"/>
          <a:srcRect l="9204" t="6644" r="9562" b="0"/>
          <a:stretch/>
        </p:blipFill>
        <p:spPr>
          <a:xfrm>
            <a:off x="402120" y="2051640"/>
            <a:ext cx="4709160" cy="2913480"/>
          </a:xfrm>
          <a:prstGeom prst="rect">
            <a:avLst/>
          </a:prstGeom>
          <a:ln>
            <a:noFill/>
          </a:ln>
        </p:spPr>
      </p:pic>
      <p:sp>
        <p:nvSpPr>
          <p:cNvPr id="381" name="CustomShape 1"/>
          <p:cNvSpPr/>
          <p:nvPr/>
        </p:nvSpPr>
        <p:spPr>
          <a:xfrm>
            <a:off x="72000" y="951120"/>
            <a:ext cx="3666240" cy="1495800"/>
          </a:xfrm>
          <a:prstGeom prst="rect">
            <a:avLst/>
          </a:prstGeom>
          <a:noFill/>
          <a:ln>
            <a:noFill/>
          </a:ln>
        </p:spPr>
        <p:style>
          <a:lnRef idx="0"/>
          <a:fillRef idx="0"/>
          <a:effectRef idx="0"/>
          <a:fontRef idx="minor"/>
        </p:style>
        <p:txBody>
          <a:bodyPr lIns="90000" rIns="90000" tIns="45000" bIns="45000" anchorCtr="1">
            <a:noAutofit/>
          </a:bodyPr>
          <a:p>
            <a:pPr>
              <a:lnSpc>
                <a:spcPct val="100000"/>
              </a:lnSpc>
            </a:pPr>
            <a:r>
              <a:rPr b="1" lang="en-GB" sz="2200" spc="-1" strike="noStrike">
                <a:solidFill>
                  <a:srgbClr val="000000"/>
                </a:solidFill>
                <a:latin typeface="Arial"/>
                <a:ea typeface="DejaVu Sans"/>
              </a:rPr>
              <a:t>Wilson et al. (2015)</a:t>
            </a:r>
            <a:r>
              <a:rPr b="0" lang="en-GB" sz="2200" spc="-1" strike="noStrike">
                <a:solidFill>
                  <a:srgbClr val="000000"/>
                </a:solidFill>
                <a:latin typeface="Arial"/>
                <a:ea typeface="Noto Sans CJK SC"/>
              </a:rPr>
              <a:t>:</a:t>
            </a:r>
            <a:endParaRPr b="0" lang="en-GB" sz="2200" spc="-1" strike="noStrike">
              <a:latin typeface="Arial"/>
            </a:endParaRPr>
          </a:p>
        </p:txBody>
      </p:sp>
      <p:sp>
        <p:nvSpPr>
          <p:cNvPr id="382" name="CustomShape 2"/>
          <p:cNvSpPr/>
          <p:nvPr/>
        </p:nvSpPr>
        <p:spPr>
          <a:xfrm>
            <a:off x="5400000" y="1084680"/>
            <a:ext cx="6476400" cy="1074240"/>
          </a:xfrm>
          <a:prstGeom prst="rect">
            <a:avLst/>
          </a:prstGeom>
          <a:noFill/>
          <a:ln>
            <a:noFill/>
          </a:ln>
        </p:spPr>
        <p:style>
          <a:lnRef idx="0"/>
          <a:fillRef idx="0"/>
          <a:effectRef idx="0"/>
          <a:fontRef idx="minor"/>
        </p:style>
        <p:txBody>
          <a:bodyPr lIns="90000" rIns="90000" tIns="45000" bIns="45000" anchorCtr="1">
            <a:noAutofit/>
          </a:bodyPr>
          <a:p>
            <a:pPr>
              <a:lnSpc>
                <a:spcPct val="100000"/>
              </a:lnSpc>
            </a:pPr>
            <a:endParaRPr b="0" lang="en-GB" sz="1800" spc="-1" strike="noStrike">
              <a:latin typeface="Arial"/>
            </a:endParaRPr>
          </a:p>
          <a:p>
            <a:pPr>
              <a:lnSpc>
                <a:spcPct val="100000"/>
              </a:lnSpc>
            </a:pPr>
            <a:endParaRPr b="0" lang="en-GB" sz="1800" spc="-1" strike="noStrike">
              <a:latin typeface="Arial"/>
            </a:endParaRPr>
          </a:p>
        </p:txBody>
      </p:sp>
      <p:sp>
        <p:nvSpPr>
          <p:cNvPr id="383" name="CustomShape 3"/>
          <p:cNvSpPr/>
          <p:nvPr/>
        </p:nvSpPr>
        <p:spPr>
          <a:xfrm>
            <a:off x="11817000" y="6521760"/>
            <a:ext cx="362880" cy="324000"/>
          </a:xfrm>
          <a:prstGeom prst="rect">
            <a:avLst/>
          </a:prstGeom>
          <a:noFill/>
          <a:ln>
            <a:noFill/>
          </a:ln>
        </p:spPr>
        <p:style>
          <a:lnRef idx="0"/>
          <a:fillRef idx="0"/>
          <a:effectRef idx="0"/>
          <a:fontRef idx="minor"/>
        </p:style>
        <p:txBody>
          <a:bodyPr lIns="90000" rIns="90000" tIns="45000" bIns="45000" anchorCtr="1">
            <a:noAutofit/>
          </a:bodyPr>
          <a:p>
            <a:pPr>
              <a:lnSpc>
                <a:spcPct val="100000"/>
              </a:lnSpc>
            </a:pPr>
            <a:fld id="{EBB7E1E6-F685-4511-84EA-D72577F422ED}" type="slidenum">
              <a:rPr b="0" lang="en-GB" sz="1200" spc="-1" strike="noStrike">
                <a:solidFill>
                  <a:srgbClr val="000000"/>
                </a:solidFill>
                <a:latin typeface="Arial"/>
                <a:ea typeface="DejaVu Sans"/>
              </a:rPr>
              <a:t>1</a:t>
            </a:fld>
            <a:endParaRPr b="0" lang="en-GB" sz="1200" spc="-1" strike="noStrike">
              <a:latin typeface="Arial"/>
            </a:endParaRPr>
          </a:p>
        </p:txBody>
      </p:sp>
      <p:sp>
        <p:nvSpPr>
          <p:cNvPr id="384" name="CustomShape 4"/>
          <p:cNvSpPr/>
          <p:nvPr/>
        </p:nvSpPr>
        <p:spPr>
          <a:xfrm>
            <a:off x="419400" y="1332000"/>
            <a:ext cx="4979520" cy="1143720"/>
          </a:xfrm>
          <a:prstGeom prst="rect">
            <a:avLst/>
          </a:prstGeom>
          <a:noFill/>
          <a:ln>
            <a:noFill/>
          </a:ln>
        </p:spPr>
        <p:style>
          <a:lnRef idx="0"/>
          <a:fillRef idx="0"/>
          <a:effectRef idx="0"/>
          <a:fontRef idx="minor"/>
        </p:style>
        <p:txBody>
          <a:bodyPr lIns="90000" rIns="90000" tIns="45000" bIns="45000" anchorCtr="1">
            <a:noAutofit/>
          </a:bodyPr>
          <a:p>
            <a:pPr>
              <a:lnSpc>
                <a:spcPct val="100000"/>
              </a:lnSpc>
            </a:pPr>
            <a:r>
              <a:rPr b="0" lang="en-GB" sz="1500" spc="-1" strike="noStrike">
                <a:solidFill>
                  <a:srgbClr val="000000"/>
                </a:solidFill>
                <a:latin typeface="Arial"/>
                <a:ea typeface="Noto Sans CJK SC"/>
              </a:rPr>
              <a:t>- Marine organic aerosol particles (acc. soluble)</a:t>
            </a:r>
            <a:endParaRPr b="0" lang="en-GB" sz="1500" spc="-1" strike="noStrike">
              <a:latin typeface="Arial"/>
            </a:endParaRPr>
          </a:p>
          <a:p>
            <a:pPr>
              <a:lnSpc>
                <a:spcPct val="100000"/>
              </a:lnSpc>
            </a:pPr>
            <a:r>
              <a:rPr b="0" lang="en-GB" sz="1500" spc="-1" strike="noStrike">
                <a:solidFill>
                  <a:srgbClr val="000000"/>
                </a:solidFill>
                <a:latin typeface="Arial"/>
                <a:ea typeface="Noto Sans CJK SC"/>
              </a:rPr>
              <a:t>- [-28, -6.5] ºC </a:t>
            </a:r>
            <a:endParaRPr b="0" lang="en-GB" sz="1500" spc="-1" strike="noStrike">
              <a:latin typeface="Arial"/>
            </a:endParaRPr>
          </a:p>
          <a:p>
            <a:pPr>
              <a:lnSpc>
                <a:spcPct val="100000"/>
              </a:lnSpc>
            </a:pPr>
            <a:endParaRPr b="0" lang="en-GB" sz="1500" spc="-1" strike="noStrike">
              <a:latin typeface="Arial"/>
            </a:endParaRPr>
          </a:p>
          <a:p>
            <a:pPr>
              <a:lnSpc>
                <a:spcPct val="100000"/>
              </a:lnSpc>
            </a:pPr>
            <a:endParaRPr b="0" lang="en-GB" sz="1500" spc="-1" strike="noStrike">
              <a:latin typeface="Arial"/>
            </a:endParaRPr>
          </a:p>
        </p:txBody>
      </p:sp>
      <p:pic>
        <p:nvPicPr>
          <p:cNvPr id="385" name="Εικόνα 12_15" descr="Εικόνα που περιέχει σχεδίαση&#10;&#10;Περιγραφή που δημιουργήθηκε αυτόματα"/>
          <p:cNvPicPr/>
          <p:nvPr/>
        </p:nvPicPr>
        <p:blipFill>
          <a:blip r:embed="rId2"/>
          <a:stretch/>
        </p:blipFill>
        <p:spPr>
          <a:xfrm>
            <a:off x="9812520" y="6071760"/>
            <a:ext cx="1630080" cy="546480"/>
          </a:xfrm>
          <a:prstGeom prst="rect">
            <a:avLst/>
          </a:prstGeom>
          <a:ln>
            <a:noFill/>
          </a:ln>
        </p:spPr>
      </p:pic>
      <p:pic>
        <p:nvPicPr>
          <p:cNvPr id="386" name="Εικόνα 9_15" descr=""/>
          <p:cNvPicPr/>
          <p:nvPr/>
        </p:nvPicPr>
        <p:blipFill>
          <a:blip r:embed="rId3"/>
          <a:stretch/>
        </p:blipFill>
        <p:spPr>
          <a:xfrm>
            <a:off x="8136720" y="6125040"/>
            <a:ext cx="1525320" cy="439920"/>
          </a:xfrm>
          <a:prstGeom prst="rect">
            <a:avLst/>
          </a:prstGeom>
          <a:ln>
            <a:noFill/>
          </a:ln>
        </p:spPr>
      </p:pic>
      <p:pic>
        <p:nvPicPr>
          <p:cNvPr id="387" name="" descr=""/>
          <p:cNvPicPr/>
          <p:nvPr/>
        </p:nvPicPr>
        <p:blipFill>
          <a:blip r:embed="rId4"/>
          <a:stretch/>
        </p:blipFill>
        <p:spPr>
          <a:xfrm>
            <a:off x="7325640" y="6048000"/>
            <a:ext cx="590760" cy="572760"/>
          </a:xfrm>
          <a:prstGeom prst="rect">
            <a:avLst/>
          </a:prstGeom>
          <a:ln>
            <a:noFill/>
          </a:ln>
        </p:spPr>
      </p:pic>
      <p:pic>
        <p:nvPicPr>
          <p:cNvPr id="388" name="" descr=""/>
          <p:cNvPicPr/>
          <p:nvPr/>
        </p:nvPicPr>
        <p:blipFill>
          <a:blip r:embed="rId5"/>
          <a:stretch/>
        </p:blipFill>
        <p:spPr>
          <a:xfrm>
            <a:off x="6624360" y="6048000"/>
            <a:ext cx="601560" cy="572760"/>
          </a:xfrm>
          <a:prstGeom prst="rect">
            <a:avLst/>
          </a:prstGeom>
          <a:ln>
            <a:noFill/>
          </a:ln>
        </p:spPr>
      </p:pic>
      <p:pic>
        <p:nvPicPr>
          <p:cNvPr id="389" name="Picture 11_13" descr="A close up of a logo&#10;&#10;Description automatically generated"/>
          <p:cNvPicPr/>
          <p:nvPr/>
        </p:nvPicPr>
        <p:blipFill>
          <a:blip r:embed="rId6"/>
          <a:stretch/>
        </p:blipFill>
        <p:spPr>
          <a:xfrm>
            <a:off x="5616000" y="6120000"/>
            <a:ext cx="931320" cy="500760"/>
          </a:xfrm>
          <a:prstGeom prst="rect">
            <a:avLst/>
          </a:prstGeom>
          <a:ln>
            <a:noFill/>
          </a:ln>
        </p:spPr>
      </p:pic>
      <p:pic>
        <p:nvPicPr>
          <p:cNvPr id="390" name="" descr=""/>
          <p:cNvPicPr/>
          <p:nvPr/>
        </p:nvPicPr>
        <p:blipFill>
          <a:blip r:embed="rId7"/>
          <a:srcRect l="46308" t="-5130" r="23946" b="0"/>
          <a:stretch/>
        </p:blipFill>
        <p:spPr>
          <a:xfrm>
            <a:off x="4572000" y="6076800"/>
            <a:ext cx="958320" cy="608400"/>
          </a:xfrm>
          <a:prstGeom prst="rect">
            <a:avLst/>
          </a:prstGeom>
          <a:ln>
            <a:noFill/>
          </a:ln>
        </p:spPr>
      </p:pic>
      <p:sp>
        <p:nvSpPr>
          <p:cNvPr id="391" name="CustomShape 5"/>
          <p:cNvSpPr/>
          <p:nvPr/>
        </p:nvSpPr>
        <p:spPr>
          <a:xfrm>
            <a:off x="-972000" y="364680"/>
            <a:ext cx="14326920" cy="786240"/>
          </a:xfrm>
          <a:prstGeom prst="rect">
            <a:avLst/>
          </a:prstGeom>
          <a:noFill/>
          <a:ln>
            <a:noFill/>
          </a:ln>
        </p:spPr>
        <p:style>
          <a:lnRef idx="0"/>
          <a:fillRef idx="0"/>
          <a:effectRef idx="0"/>
          <a:fontRef idx="minor"/>
        </p:style>
        <p:txBody>
          <a:bodyPr lIns="90000" rIns="90000" tIns="45000" bIns="45000" anchorCtr="1">
            <a:noAutofit/>
          </a:bodyPr>
          <a:p>
            <a:pPr>
              <a:lnSpc>
                <a:spcPct val="90000"/>
              </a:lnSpc>
            </a:pPr>
            <a:r>
              <a:rPr b="1" lang="en-US" sz="2300" spc="-1" strike="noStrike">
                <a:solidFill>
                  <a:srgbClr val="124484"/>
                </a:solidFill>
                <a:latin typeface="Calibri"/>
                <a:ea typeface="DejaVu Sans"/>
              </a:rPr>
              <a:t>Heterogeneous ice nucleation immersion freezing parameterizations</a:t>
            </a:r>
            <a:endParaRPr b="0" lang="en-GB" sz="2300" spc="-1" strike="noStrike">
              <a:latin typeface="Arial"/>
            </a:endParaRPr>
          </a:p>
        </p:txBody>
      </p:sp>
      <p:sp>
        <p:nvSpPr>
          <p:cNvPr id="392" name="CustomShape 6"/>
          <p:cNvSpPr/>
          <p:nvPr/>
        </p:nvSpPr>
        <p:spPr>
          <a:xfrm>
            <a:off x="5688000" y="-1080000"/>
            <a:ext cx="7252200" cy="111312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GB" sz="1800" spc="-1" strike="noStrike">
                <a:solidFill>
                  <a:srgbClr val="000000"/>
                </a:solidFill>
                <a:latin typeface="Arial"/>
                <a:ea typeface="DejaVu Sans"/>
              </a:rPr>
              <a:t>MPOA emission parameterization: </a:t>
            </a:r>
            <a:endParaRPr b="0" lang="en-GB" sz="1800" spc="-1" strike="noStrike">
              <a:latin typeface="Arial"/>
            </a:endParaRPr>
          </a:p>
          <a:p>
            <a:pPr>
              <a:lnSpc>
                <a:spcPct val="100000"/>
              </a:lnSpc>
            </a:pPr>
            <a:r>
              <a:rPr b="0" lang="en-GB" sz="1800" spc="-1" strike="noStrike">
                <a:solidFill>
                  <a:srgbClr val="000000"/>
                </a:solidFill>
                <a:latin typeface="Arial"/>
                <a:ea typeface="Noto Sans CJK SC"/>
              </a:rPr>
              <a:t>- Internally mixed with sea-salt (online calculation Gong et al., 2003)</a:t>
            </a:r>
            <a:endParaRPr b="0" lang="en-GB" sz="1800" spc="-1" strike="noStrike">
              <a:latin typeface="Arial"/>
            </a:endParaRPr>
          </a:p>
          <a:p>
            <a:pPr>
              <a:lnSpc>
                <a:spcPct val="100000"/>
              </a:lnSpc>
            </a:pPr>
            <a:r>
              <a:rPr b="0" lang="en-GB" sz="1800" spc="-1" strike="noStrike">
                <a:solidFill>
                  <a:srgbClr val="000000"/>
                </a:solidFill>
                <a:latin typeface="Arial"/>
                <a:ea typeface="Noto Sans CJK SC"/>
              </a:rPr>
              <a:t>- based on oceanic chlorophyll-a content (MODIS), Vignati et al., 2010</a:t>
            </a:r>
            <a:endParaRPr b="0" lang="en-GB" sz="1800" spc="-1" strike="noStrike">
              <a:latin typeface="Arial"/>
            </a:endParaRPr>
          </a:p>
          <a:p>
            <a:pPr>
              <a:lnSpc>
                <a:spcPct val="100000"/>
              </a:lnSpc>
            </a:pPr>
            <a:endParaRPr b="0" lang="en-GB" sz="1800" spc="-1" strike="noStrike">
              <a:latin typeface="Arial"/>
            </a:endParaRPr>
          </a:p>
        </p:txBody>
      </p:sp>
      <p:pic>
        <p:nvPicPr>
          <p:cNvPr id="393" name="" descr=""/>
          <p:cNvPicPr/>
          <p:nvPr/>
        </p:nvPicPr>
        <p:blipFill>
          <a:blip r:embed="rId8"/>
          <a:srcRect l="10696" t="26392" r="0" b="26912"/>
          <a:stretch/>
        </p:blipFill>
        <p:spPr>
          <a:xfrm>
            <a:off x="5796360" y="2065320"/>
            <a:ext cx="5353200" cy="2685960"/>
          </a:xfrm>
          <a:prstGeom prst="rect">
            <a:avLst/>
          </a:prstGeom>
          <a:ln>
            <a:noFill/>
          </a:ln>
        </p:spPr>
      </p:pic>
      <p:sp>
        <p:nvSpPr>
          <p:cNvPr id="394" name="CustomShape 7"/>
          <p:cNvSpPr/>
          <p:nvPr/>
        </p:nvSpPr>
        <p:spPr>
          <a:xfrm>
            <a:off x="5867280" y="1490040"/>
            <a:ext cx="2843640" cy="34524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GB" sz="1800" spc="-1" strike="noStrike">
                <a:solidFill>
                  <a:srgbClr val="000000"/>
                </a:solidFill>
                <a:latin typeface="Arial"/>
                <a:ea typeface="DejaVu Sans"/>
              </a:rPr>
              <a:t>ICNC_MPC increase (%): </a:t>
            </a:r>
            <a:endParaRPr b="0" lang="en-GB" sz="1800" spc="-1" strike="noStrike">
              <a:latin typeface="Arial"/>
            </a:endParaRPr>
          </a:p>
        </p:txBody>
      </p:sp>
      <p:sp>
        <p:nvSpPr>
          <p:cNvPr id="395" name="CustomShape 8"/>
          <p:cNvSpPr/>
          <p:nvPr/>
        </p:nvSpPr>
        <p:spPr>
          <a:xfrm>
            <a:off x="1454400" y="4068000"/>
            <a:ext cx="1640520" cy="7275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GB" sz="1500" spc="-1" strike="noStrike">
                <a:solidFill>
                  <a:srgbClr val="000000"/>
                </a:solidFill>
                <a:latin typeface="Arial"/>
                <a:ea typeface="DejaVu Sans"/>
              </a:rPr>
              <a:t>ICNC_MPC</a:t>
            </a:r>
            <a:endParaRPr b="0" lang="en-GB" sz="1500" spc="-1" strike="noStrike">
              <a:latin typeface="Arial"/>
            </a:endParaRPr>
          </a:p>
          <a:p>
            <a:pPr>
              <a:lnSpc>
                <a:spcPct val="100000"/>
              </a:lnSpc>
            </a:pPr>
            <a:r>
              <a:rPr b="0" lang="en-GB" sz="1500" spc="-1" strike="noStrike">
                <a:solidFill>
                  <a:srgbClr val="000000"/>
                </a:solidFill>
                <a:latin typeface="Arial"/>
                <a:ea typeface="DejaVu Sans"/>
              </a:rPr>
              <a:t>(&lt;~10 km)</a:t>
            </a:r>
            <a:endParaRPr b="0" lang="en-GB" sz="1500" spc="-1" strike="noStrike">
              <a:latin typeface="Arial"/>
            </a:endParaRPr>
          </a:p>
        </p:txBody>
      </p:sp>
      <p:sp>
        <p:nvSpPr>
          <p:cNvPr id="396" name="CustomShape 9"/>
          <p:cNvSpPr/>
          <p:nvPr/>
        </p:nvSpPr>
        <p:spPr>
          <a:xfrm>
            <a:off x="5436000" y="1800720"/>
            <a:ext cx="4283280" cy="407880"/>
          </a:xfrm>
          <a:prstGeom prst="rect">
            <a:avLst/>
          </a:prstGeom>
          <a:noFill/>
          <a:ln>
            <a:noFill/>
          </a:ln>
        </p:spPr>
        <p:style>
          <a:lnRef idx="0"/>
          <a:fillRef idx="0"/>
          <a:effectRef idx="0"/>
          <a:fontRef idx="minor"/>
        </p:style>
        <p:txBody>
          <a:bodyPr lIns="90000" rIns="90000" tIns="45000" bIns="45000" anchorCtr="1">
            <a:noAutofit/>
          </a:bodyPr>
          <a:p>
            <a:pPr algn="ctr">
              <a:lnSpc>
                <a:spcPct val="100000"/>
              </a:lnSpc>
            </a:pPr>
            <a:r>
              <a:rPr b="0" lang="en-GB" sz="1500" spc="-1" strike="noStrike">
                <a:solidFill>
                  <a:srgbClr val="2a6099"/>
                </a:solidFill>
                <a:latin typeface="Arial"/>
                <a:ea typeface="DejaVu Sans"/>
              </a:rPr>
              <a:t>(Harrison + Wilson) - Harrison (+3.6%)</a:t>
            </a:r>
            <a:endParaRPr b="0" lang="en-GB" sz="1500" spc="-1" strike="noStrike">
              <a:latin typeface="Arial"/>
            </a:endParaRPr>
          </a:p>
        </p:txBody>
      </p:sp>
      <p:sp>
        <p:nvSpPr>
          <p:cNvPr id="397" name="CustomShape 10"/>
          <p:cNvSpPr/>
          <p:nvPr/>
        </p:nvSpPr>
        <p:spPr>
          <a:xfrm>
            <a:off x="1296360" y="-863640"/>
            <a:ext cx="5398560" cy="71892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GB" sz="1800" spc="-1" strike="noStrike">
                <a:solidFill>
                  <a:srgbClr val="000000"/>
                </a:solidFill>
                <a:latin typeface="Arial"/>
                <a:ea typeface="DejaVu Sans"/>
              </a:rPr>
              <a:t>Meyers: a5yk</a:t>
            </a:r>
            <a:endParaRPr b="0" lang="en-GB" sz="1800" spc="-1" strike="noStrike">
              <a:latin typeface="Arial"/>
            </a:endParaRPr>
          </a:p>
          <a:p>
            <a:pPr>
              <a:lnSpc>
                <a:spcPct val="100000"/>
              </a:lnSpc>
            </a:pPr>
            <a:r>
              <a:rPr b="0" lang="en-GB" sz="1800" spc="-1" strike="noStrike">
                <a:solidFill>
                  <a:srgbClr val="000000"/>
                </a:solidFill>
                <a:latin typeface="Arial"/>
                <a:ea typeface="DejaVu Sans"/>
              </a:rPr>
              <a:t>Harrison: a5y4  and H+W: a5yn</a:t>
            </a:r>
            <a:endParaRPr b="0" lang="en-GB" sz="1800" spc="-1" strike="noStrike">
              <a:latin typeface="Arial"/>
            </a:endParaRPr>
          </a:p>
        </p:txBody>
      </p:sp>
      <p:sp>
        <p:nvSpPr>
          <p:cNvPr id="398" name="CustomShape 11"/>
          <p:cNvSpPr/>
          <p:nvPr/>
        </p:nvSpPr>
        <p:spPr>
          <a:xfrm>
            <a:off x="1512000" y="5148000"/>
            <a:ext cx="9096840" cy="1619640"/>
          </a:xfrm>
          <a:prstGeom prst="rect">
            <a:avLst/>
          </a:prstGeom>
          <a:noFill/>
          <a:ln>
            <a:noFill/>
          </a:ln>
        </p:spPr>
        <p:style>
          <a:lnRef idx="0"/>
          <a:fillRef idx="0"/>
          <a:effectRef idx="0"/>
          <a:fontRef idx="minor"/>
        </p:style>
        <p:txBody>
          <a:bodyPr lIns="90000" rIns="90000" tIns="45000" bIns="45000" anchorCtr="1">
            <a:noAutofit/>
          </a:bodyPr>
          <a:p>
            <a:pPr algn="ctr">
              <a:lnSpc>
                <a:spcPct val="100000"/>
              </a:lnSpc>
            </a:pPr>
            <a:r>
              <a:rPr b="0" lang="en-GB" sz="1800" spc="-1" strike="noStrike">
                <a:solidFill>
                  <a:srgbClr val="000000"/>
                </a:solidFill>
                <a:latin typeface="Arial"/>
                <a:ea typeface="DejaVu Sans"/>
              </a:rPr>
              <a:t>Including a parameterization depending on immersion freezing of </a:t>
            </a:r>
            <a:r>
              <a:rPr b="1" lang="en-GB" sz="1800" spc="-1" strike="noStrike">
                <a:solidFill>
                  <a:srgbClr val="2a6099"/>
                </a:solidFill>
                <a:latin typeface="Arial"/>
                <a:ea typeface="DejaVu Sans"/>
              </a:rPr>
              <a:t>marine organic aerosols</a:t>
            </a:r>
            <a:r>
              <a:rPr b="0" lang="en-GB" sz="1800" spc="-1" strike="noStrike">
                <a:solidFill>
                  <a:srgbClr val="000000"/>
                </a:solidFill>
                <a:latin typeface="Arial"/>
                <a:ea typeface="DejaVu Sans"/>
              </a:rPr>
              <a:t> increasess lower levels ice formation in the </a:t>
            </a:r>
            <a:r>
              <a:rPr b="0" lang="en-GB" sz="1800" spc="-1" strike="noStrike" u="sng">
                <a:solidFill>
                  <a:srgbClr val="000000"/>
                </a:solidFill>
                <a:uFillTx/>
                <a:latin typeface="Arial"/>
                <a:ea typeface="DejaVu Sans"/>
              </a:rPr>
              <a:t>oceanic regions</a:t>
            </a:r>
            <a:endParaRPr b="0" lang="en-GB" sz="18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9" name="CustomShape 1"/>
          <p:cNvSpPr/>
          <p:nvPr/>
        </p:nvSpPr>
        <p:spPr>
          <a:xfrm>
            <a:off x="-988200" y="-99720"/>
            <a:ext cx="10959120" cy="1358640"/>
          </a:xfrm>
          <a:prstGeom prst="rect">
            <a:avLst/>
          </a:prstGeom>
          <a:noFill/>
          <a:ln>
            <a:noFill/>
          </a:ln>
        </p:spPr>
        <p:style>
          <a:lnRef idx="0"/>
          <a:fillRef idx="0"/>
          <a:effectRef idx="0"/>
          <a:fontRef idx="minor"/>
        </p:style>
        <p:txBody>
          <a:bodyPr lIns="0" rIns="0" tIns="0" bIns="0" anchor="ctr" anchorCtr="1">
            <a:noAutofit/>
          </a:bodyPr>
          <a:p>
            <a:pPr>
              <a:lnSpc>
                <a:spcPct val="90000"/>
              </a:lnSpc>
            </a:pPr>
            <a:r>
              <a:rPr b="1" lang="en-US" sz="2500" spc="-1" strike="noStrike">
                <a:solidFill>
                  <a:srgbClr val="124484"/>
                </a:solidFill>
                <a:latin typeface="Calibri"/>
                <a:ea typeface="DejaVu Sans"/>
              </a:rPr>
              <a:t>Secondary ice production parameterization</a:t>
            </a:r>
            <a:endParaRPr b="0" lang="en-GB" sz="2500" spc="-1" strike="noStrike">
              <a:latin typeface="Arial"/>
            </a:endParaRPr>
          </a:p>
        </p:txBody>
      </p:sp>
      <p:sp>
        <p:nvSpPr>
          <p:cNvPr id="400" name="CustomShape 2"/>
          <p:cNvSpPr/>
          <p:nvPr/>
        </p:nvSpPr>
        <p:spPr>
          <a:xfrm>
            <a:off x="609480" y="1316520"/>
            <a:ext cx="11041920" cy="1269720"/>
          </a:xfrm>
          <a:prstGeom prst="rect">
            <a:avLst/>
          </a:prstGeom>
          <a:noFill/>
          <a:ln>
            <a:noFill/>
          </a:ln>
        </p:spPr>
        <p:style>
          <a:lnRef idx="0"/>
          <a:fillRef idx="0"/>
          <a:effectRef idx="0"/>
          <a:fontRef idx="minor"/>
        </p:style>
        <p:txBody>
          <a:bodyPr lIns="0" rIns="0" tIns="0" bIns="0" anchorCtr="1">
            <a:normAutofit/>
          </a:bodyPr>
          <a:p>
            <a:pPr>
              <a:lnSpc>
                <a:spcPct val="100000"/>
              </a:lnSpc>
            </a:pPr>
            <a:endParaRPr b="0" lang="en-GB" sz="1800" spc="-1" strike="noStrike">
              <a:latin typeface="Arial"/>
            </a:endParaRPr>
          </a:p>
          <a:p>
            <a:pPr>
              <a:lnSpc>
                <a:spcPct val="150000"/>
              </a:lnSpc>
            </a:pPr>
            <a:endParaRPr b="0" lang="en-GB" sz="1800" spc="-1" strike="noStrike">
              <a:latin typeface="Arial"/>
            </a:endParaRPr>
          </a:p>
          <a:p>
            <a:pPr>
              <a:lnSpc>
                <a:spcPct val="150000"/>
              </a:lnSpc>
            </a:pPr>
            <a:endParaRPr b="0" lang="en-GB" sz="1800" spc="-1" strike="noStrike">
              <a:latin typeface="Arial"/>
            </a:endParaRPr>
          </a:p>
        </p:txBody>
      </p:sp>
      <p:sp>
        <p:nvSpPr>
          <p:cNvPr id="401" name="CustomShape 3"/>
          <p:cNvSpPr/>
          <p:nvPr/>
        </p:nvSpPr>
        <p:spPr>
          <a:xfrm>
            <a:off x="11817000" y="6521760"/>
            <a:ext cx="362880" cy="324000"/>
          </a:xfrm>
          <a:prstGeom prst="rect">
            <a:avLst/>
          </a:prstGeom>
          <a:noFill/>
          <a:ln>
            <a:noFill/>
          </a:ln>
        </p:spPr>
        <p:style>
          <a:lnRef idx="0"/>
          <a:fillRef idx="0"/>
          <a:effectRef idx="0"/>
          <a:fontRef idx="minor"/>
        </p:style>
        <p:txBody>
          <a:bodyPr lIns="90000" rIns="90000" tIns="45000" bIns="45000" anchorCtr="1">
            <a:noAutofit/>
          </a:bodyPr>
          <a:p>
            <a:pPr>
              <a:lnSpc>
                <a:spcPct val="100000"/>
              </a:lnSpc>
            </a:pPr>
            <a:fld id="{AD86EE91-750D-4DF9-B7E0-34FD88FDABE0}" type="slidenum">
              <a:rPr b="0" lang="en-GB" sz="1200" spc="-1" strike="noStrike">
                <a:solidFill>
                  <a:srgbClr val="000000"/>
                </a:solidFill>
                <a:latin typeface="Arial"/>
                <a:ea typeface="DejaVu Sans"/>
              </a:rPr>
              <a:t>11</a:t>
            </a:fld>
            <a:endParaRPr b="0" lang="en-GB" sz="1200" spc="-1" strike="noStrike">
              <a:latin typeface="Arial"/>
            </a:endParaRPr>
          </a:p>
        </p:txBody>
      </p:sp>
      <p:pic>
        <p:nvPicPr>
          <p:cNvPr id="402" name="Picture 128_1" descr=""/>
          <p:cNvPicPr/>
          <p:nvPr/>
        </p:nvPicPr>
        <p:blipFill>
          <a:blip r:embed="rId1"/>
          <a:stretch/>
        </p:blipFill>
        <p:spPr>
          <a:xfrm>
            <a:off x="8640000" y="1585800"/>
            <a:ext cx="2089800" cy="2226240"/>
          </a:xfrm>
          <a:prstGeom prst="rect">
            <a:avLst/>
          </a:prstGeom>
          <a:ln>
            <a:noFill/>
          </a:ln>
        </p:spPr>
      </p:pic>
      <p:grpSp>
        <p:nvGrpSpPr>
          <p:cNvPr id="403" name="Group 4"/>
          <p:cNvGrpSpPr/>
          <p:nvPr/>
        </p:nvGrpSpPr>
        <p:grpSpPr>
          <a:xfrm>
            <a:off x="1296000" y="2232000"/>
            <a:ext cx="5758920" cy="2158920"/>
            <a:chOff x="1296000" y="2232000"/>
            <a:chExt cx="5758920" cy="2158920"/>
          </a:xfrm>
        </p:grpSpPr>
        <p:pic>
          <p:nvPicPr>
            <p:cNvPr id="404" name="Picture 2_1" descr=""/>
            <p:cNvPicPr/>
            <p:nvPr/>
          </p:nvPicPr>
          <p:blipFill>
            <a:blip r:embed="rId2"/>
            <a:srcRect l="581" t="0" r="0" b="0"/>
            <a:stretch/>
          </p:blipFill>
          <p:spPr>
            <a:xfrm>
              <a:off x="1296000" y="2232000"/>
              <a:ext cx="5758920" cy="2158920"/>
            </a:xfrm>
            <a:prstGeom prst="rect">
              <a:avLst/>
            </a:prstGeom>
            <a:ln>
              <a:noFill/>
            </a:ln>
          </p:spPr>
        </p:pic>
        <p:sp>
          <p:nvSpPr>
            <p:cNvPr id="405" name="CustomShape 5"/>
            <p:cNvSpPr/>
            <p:nvPr/>
          </p:nvSpPr>
          <p:spPr>
            <a:xfrm>
              <a:off x="4274640" y="2553480"/>
              <a:ext cx="820080" cy="379800"/>
            </a:xfrm>
            <a:prstGeom prst="wedgeEllipseCallout">
              <a:avLst>
                <a:gd name="adj1" fmla="val -43685"/>
                <a:gd name="adj2" fmla="val 67648"/>
              </a:avLst>
            </a:prstGeom>
            <a:solidFill>
              <a:srgbClr val="ffffff"/>
            </a:solidFill>
            <a:ln>
              <a:solidFill>
                <a:srgbClr val="000000"/>
              </a:solidFill>
            </a:ln>
          </p:spPr>
          <p:style>
            <a:lnRef idx="0"/>
            <a:fillRef idx="0"/>
            <a:effectRef idx="0"/>
            <a:fontRef idx="minor"/>
          </p:style>
          <p:txBody>
            <a:bodyPr wrap="none" lIns="90000" rIns="90000" tIns="45000" bIns="45000" anchor="ctr" anchorCtr="1">
              <a:noAutofit/>
            </a:bodyPr>
            <a:p>
              <a:pPr algn="ctr">
                <a:lnSpc>
                  <a:spcPct val="100000"/>
                </a:lnSpc>
              </a:pPr>
              <a:r>
                <a:rPr b="0" lang="en-GB" sz="700" spc="-1" strike="noStrike">
                  <a:solidFill>
                    <a:srgbClr val="000000"/>
                  </a:solidFill>
                  <a:latin typeface="Arial"/>
                  <a:ea typeface="DejaVu Sans"/>
                </a:rPr>
                <a:t>Between -25 </a:t>
              </a:r>
              <a:endParaRPr b="0" lang="en-GB" sz="700" spc="-1" strike="noStrike">
                <a:latin typeface="Arial"/>
              </a:endParaRPr>
            </a:p>
            <a:p>
              <a:pPr algn="ctr">
                <a:lnSpc>
                  <a:spcPct val="100000"/>
                </a:lnSpc>
              </a:pPr>
              <a:r>
                <a:rPr b="0" lang="en-GB" sz="700" spc="-1" strike="noStrike">
                  <a:solidFill>
                    <a:srgbClr val="000000"/>
                  </a:solidFill>
                  <a:latin typeface="Arial"/>
                  <a:ea typeface="DejaVu Sans"/>
                </a:rPr>
                <a:t>and -3 ºC</a:t>
              </a:r>
              <a:endParaRPr b="0" lang="en-GB" sz="700" spc="-1" strike="noStrike">
                <a:latin typeface="Arial"/>
              </a:endParaRPr>
            </a:p>
          </p:txBody>
        </p:sp>
        <p:sp>
          <p:nvSpPr>
            <p:cNvPr id="406" name="CustomShape 6"/>
            <p:cNvSpPr/>
            <p:nvPr/>
          </p:nvSpPr>
          <p:spPr>
            <a:xfrm>
              <a:off x="6132600" y="2521440"/>
              <a:ext cx="820080" cy="379800"/>
            </a:xfrm>
            <a:prstGeom prst="wedgeEllipseCallout">
              <a:avLst>
                <a:gd name="adj1" fmla="val -44291"/>
                <a:gd name="adj2" fmla="val 65152"/>
              </a:avLst>
            </a:prstGeom>
            <a:solidFill>
              <a:srgbClr val="ffffff"/>
            </a:solidFill>
            <a:ln>
              <a:solidFill>
                <a:srgbClr val="000000"/>
              </a:solidFill>
            </a:ln>
          </p:spPr>
          <p:style>
            <a:lnRef idx="0"/>
            <a:fillRef idx="0"/>
            <a:effectRef idx="0"/>
            <a:fontRef idx="minor"/>
          </p:style>
          <p:txBody>
            <a:bodyPr wrap="none" lIns="90000" rIns="90000" tIns="45000" bIns="45000" anchor="ctr" anchorCtr="1">
              <a:noAutofit/>
            </a:bodyPr>
            <a:p>
              <a:pPr algn="ctr">
                <a:lnSpc>
                  <a:spcPct val="100000"/>
                </a:lnSpc>
              </a:pPr>
              <a:r>
                <a:rPr b="0" lang="en-GB" sz="700" spc="-1" strike="noStrike">
                  <a:solidFill>
                    <a:srgbClr val="000000"/>
                  </a:solidFill>
                  <a:latin typeface="Arial"/>
                  <a:ea typeface="DejaVu Sans"/>
                </a:rPr>
                <a:t>Between -25 </a:t>
              </a:r>
              <a:endParaRPr b="0" lang="en-GB" sz="700" spc="-1" strike="noStrike">
                <a:latin typeface="Arial"/>
              </a:endParaRPr>
            </a:p>
            <a:p>
              <a:pPr algn="ctr">
                <a:lnSpc>
                  <a:spcPct val="100000"/>
                </a:lnSpc>
              </a:pPr>
              <a:r>
                <a:rPr b="0" lang="en-GB" sz="700" spc="-1" strike="noStrike">
                  <a:solidFill>
                    <a:srgbClr val="000000"/>
                  </a:solidFill>
                  <a:latin typeface="Arial"/>
                  <a:ea typeface="DejaVu Sans"/>
                </a:rPr>
                <a:t>and -3 ºC</a:t>
              </a:r>
              <a:endParaRPr b="0" lang="en-GB" sz="700" spc="-1" strike="noStrike">
                <a:latin typeface="Arial"/>
              </a:endParaRPr>
            </a:p>
          </p:txBody>
        </p:sp>
      </p:grpSp>
      <p:sp>
        <p:nvSpPr>
          <p:cNvPr id="407" name="CustomShape 7"/>
          <p:cNvSpPr/>
          <p:nvPr/>
        </p:nvSpPr>
        <p:spPr>
          <a:xfrm>
            <a:off x="11817000" y="6521760"/>
            <a:ext cx="362880" cy="324000"/>
          </a:xfrm>
          <a:prstGeom prst="rect">
            <a:avLst/>
          </a:prstGeom>
          <a:noFill/>
          <a:ln>
            <a:noFill/>
          </a:ln>
        </p:spPr>
        <p:style>
          <a:lnRef idx="0"/>
          <a:fillRef idx="0"/>
          <a:effectRef idx="0"/>
          <a:fontRef idx="minor"/>
        </p:style>
        <p:txBody>
          <a:bodyPr lIns="90000" rIns="90000" tIns="45000" bIns="45000" anchorCtr="1">
            <a:noAutofit/>
          </a:bodyPr>
          <a:p>
            <a:pPr>
              <a:lnSpc>
                <a:spcPct val="100000"/>
              </a:lnSpc>
            </a:pPr>
            <a:fld id="{EFFBF563-C931-44FB-A97E-3E6BD1F068A5}" type="slidenum">
              <a:rPr b="0" lang="en-GB" sz="1200" spc="-1" strike="noStrike">
                <a:solidFill>
                  <a:srgbClr val="000000"/>
                </a:solidFill>
                <a:latin typeface="Arial"/>
                <a:ea typeface="DejaVu Sans"/>
              </a:rPr>
              <a:t>11</a:t>
            </a:fld>
            <a:endParaRPr b="0" lang="en-GB" sz="1200" spc="-1" strike="noStrike">
              <a:latin typeface="Arial"/>
            </a:endParaRPr>
          </a:p>
        </p:txBody>
      </p:sp>
      <p:sp>
        <p:nvSpPr>
          <p:cNvPr id="408" name="CustomShape 8"/>
          <p:cNvSpPr/>
          <p:nvPr/>
        </p:nvSpPr>
        <p:spPr>
          <a:xfrm>
            <a:off x="360000" y="982800"/>
            <a:ext cx="7952040" cy="777240"/>
          </a:xfrm>
          <a:prstGeom prst="rect">
            <a:avLst/>
          </a:prstGeom>
          <a:noFill/>
          <a:ln>
            <a:noFill/>
          </a:ln>
        </p:spPr>
        <p:style>
          <a:lnRef idx="0"/>
          <a:fillRef idx="0"/>
          <a:effectRef idx="0"/>
          <a:fontRef idx="minor"/>
        </p:style>
        <p:txBody>
          <a:bodyPr lIns="90000" rIns="90000" tIns="45000" bIns="45000" anchorCtr="1">
            <a:noAutofit/>
          </a:bodyPr>
          <a:p>
            <a:pPr>
              <a:lnSpc>
                <a:spcPct val="100000"/>
              </a:lnSpc>
              <a:spcBef>
                <a:spcPts val="283"/>
              </a:spcBef>
              <a:spcAft>
                <a:spcPts val="283"/>
              </a:spcAft>
            </a:pPr>
            <a:r>
              <a:rPr b="1" lang="en-GB" sz="2200" spc="-1" strike="noStrike">
                <a:solidFill>
                  <a:srgbClr val="000000"/>
                </a:solidFill>
                <a:latin typeface="Arial"/>
                <a:ea typeface="DejaVu Sans"/>
              </a:rPr>
              <a:t>Georgakaki et al. (in prep.):</a:t>
            </a:r>
            <a:endParaRPr b="0" lang="en-GB" sz="2200" spc="-1" strike="noStrike">
              <a:latin typeface="Arial"/>
            </a:endParaRPr>
          </a:p>
          <a:p>
            <a:pPr>
              <a:lnSpc>
                <a:spcPct val="100000"/>
              </a:lnSpc>
            </a:pPr>
            <a:r>
              <a:rPr b="0" lang="en-GB" sz="1500" spc="-1" strike="noStrike">
                <a:solidFill>
                  <a:srgbClr val="000000"/>
                </a:solidFill>
                <a:latin typeface="Arial"/>
                <a:ea typeface="Noto Sans CJK SC"/>
              </a:rPr>
              <a:t>Parameterization developed from 2 years of simulation data with WRF that includes secondary ice microphysics:</a:t>
            </a:r>
            <a:endParaRPr b="0" lang="en-GB" sz="1500" spc="-1" strike="noStrike">
              <a:latin typeface="Arial"/>
            </a:endParaRPr>
          </a:p>
          <a:p>
            <a:pPr>
              <a:lnSpc>
                <a:spcPct val="100000"/>
              </a:lnSpc>
            </a:pPr>
            <a:endParaRPr b="0" lang="en-GB" sz="1500" spc="-1" strike="noStrike">
              <a:latin typeface="Arial"/>
            </a:endParaRPr>
          </a:p>
          <a:p>
            <a:pPr>
              <a:lnSpc>
                <a:spcPct val="100000"/>
              </a:lnSpc>
            </a:pPr>
            <a:endParaRPr b="0" lang="en-GB" sz="1500" spc="-1" strike="noStrike">
              <a:latin typeface="Arial"/>
            </a:endParaRPr>
          </a:p>
          <a:p>
            <a:pPr>
              <a:lnSpc>
                <a:spcPct val="100000"/>
              </a:lnSpc>
            </a:pPr>
            <a:endParaRPr b="0" lang="en-GB" sz="1500" spc="-1" strike="noStrike">
              <a:latin typeface="Arial"/>
            </a:endParaRPr>
          </a:p>
        </p:txBody>
      </p:sp>
      <p:sp>
        <p:nvSpPr>
          <p:cNvPr id="409" name="CustomShape 9"/>
          <p:cNvSpPr/>
          <p:nvPr/>
        </p:nvSpPr>
        <p:spPr>
          <a:xfrm>
            <a:off x="576000" y="4595400"/>
            <a:ext cx="11014920" cy="1090080"/>
          </a:xfrm>
          <a:prstGeom prst="rect">
            <a:avLst/>
          </a:prstGeom>
          <a:noFill/>
          <a:ln>
            <a:noFill/>
          </a:ln>
        </p:spPr>
        <p:style>
          <a:lnRef idx="0"/>
          <a:fillRef idx="0"/>
          <a:effectRef idx="0"/>
          <a:fontRef idx="minor"/>
        </p:style>
        <p:txBody>
          <a:bodyPr lIns="90000" rIns="90000" tIns="45000" bIns="45000" anchorCtr="1">
            <a:noAutofit/>
          </a:bodyPr>
          <a:p>
            <a:pPr>
              <a:lnSpc>
                <a:spcPct val="100000"/>
              </a:lnSpc>
            </a:pPr>
            <a:r>
              <a:rPr b="0" lang="en-GB" sz="1500" spc="-1" strike="noStrike">
                <a:solidFill>
                  <a:srgbClr val="000000"/>
                </a:solidFill>
                <a:latin typeface="Arial"/>
                <a:ea typeface="Noto Sans CJK SC"/>
              </a:rPr>
              <a:t>Two approaches available: </a:t>
            </a:r>
            <a:endParaRPr b="0" lang="en-GB" sz="1500" spc="-1" strike="noStrike">
              <a:latin typeface="Arial"/>
            </a:endParaRPr>
          </a:p>
          <a:p>
            <a:pPr marL="216000" indent="-214920">
              <a:lnSpc>
                <a:spcPct val="100000"/>
              </a:lnSpc>
              <a:buClr>
                <a:srgbClr val="000000"/>
              </a:buClr>
              <a:buFont typeface="Symbol"/>
              <a:buChar char=""/>
            </a:pPr>
            <a:r>
              <a:rPr b="0" lang="en-GB" sz="1500" spc="-1" strike="noStrike" u="sng">
                <a:solidFill>
                  <a:srgbClr val="000000"/>
                </a:solidFill>
                <a:uFillTx/>
                <a:latin typeface="Arial"/>
                <a:ea typeface="Noto Sans CJK SC"/>
              </a:rPr>
              <a:t>RaFSIPv1</a:t>
            </a:r>
            <a:r>
              <a:rPr b="0" lang="en-GB" sz="1500" spc="-1" strike="noStrike">
                <a:solidFill>
                  <a:srgbClr val="000000"/>
                </a:solidFill>
                <a:latin typeface="Arial"/>
                <a:ea typeface="Noto Sans CJK SC"/>
              </a:rPr>
              <a:t>: multiply the primary ice in each grid cell for each time step with an Ice Enhancement Factor (IEF) that accounts for SIP effects (not shown)</a:t>
            </a:r>
            <a:endParaRPr b="0" lang="en-GB" sz="1500" spc="-1" strike="noStrike">
              <a:latin typeface="Arial"/>
            </a:endParaRPr>
          </a:p>
          <a:p>
            <a:pPr marL="216000" indent="-214920">
              <a:lnSpc>
                <a:spcPct val="100000"/>
              </a:lnSpc>
              <a:buClr>
                <a:srgbClr val="000000"/>
              </a:buClr>
              <a:buFont typeface="Symbol"/>
              <a:buChar char=""/>
            </a:pPr>
            <a:r>
              <a:rPr b="1" lang="en-GB" sz="1500" spc="-1" strike="noStrike" u="sng">
                <a:solidFill>
                  <a:srgbClr val="2a6099"/>
                </a:solidFill>
                <a:uFillTx/>
                <a:latin typeface="Arial"/>
                <a:ea typeface="Noto Sans CJK SC"/>
              </a:rPr>
              <a:t>RaFSIPv2</a:t>
            </a:r>
            <a:r>
              <a:rPr b="1" lang="en-GB" sz="1500" spc="-1" strike="noStrike">
                <a:solidFill>
                  <a:srgbClr val="2a6099"/>
                </a:solidFill>
                <a:latin typeface="Arial"/>
                <a:ea typeface="Noto Sans CJK SC"/>
              </a:rPr>
              <a:t>: the SIP is directly estimated from the random forest parameterization</a:t>
            </a:r>
            <a:endParaRPr b="0" lang="en-GB" sz="1500" spc="-1" strike="noStrike">
              <a:latin typeface="Arial"/>
            </a:endParaRPr>
          </a:p>
          <a:p>
            <a:pPr>
              <a:lnSpc>
                <a:spcPct val="100000"/>
              </a:lnSpc>
            </a:pPr>
            <a:endParaRPr b="0" lang="en-GB" sz="1500" spc="-1" strike="noStrike">
              <a:latin typeface="Arial"/>
            </a:endParaRPr>
          </a:p>
          <a:p>
            <a:pPr>
              <a:lnSpc>
                <a:spcPct val="100000"/>
              </a:lnSpc>
            </a:pPr>
            <a:endParaRPr b="0" lang="en-GB" sz="1500" spc="-1" strike="noStrike">
              <a:latin typeface="Arial"/>
            </a:endParaRPr>
          </a:p>
        </p:txBody>
      </p:sp>
      <p:pic>
        <p:nvPicPr>
          <p:cNvPr id="410" name="Picture 134_2" descr=""/>
          <p:cNvPicPr/>
          <p:nvPr/>
        </p:nvPicPr>
        <p:blipFill>
          <a:blip r:embed="rId3"/>
          <a:stretch/>
        </p:blipFill>
        <p:spPr>
          <a:xfrm>
            <a:off x="12601440" y="5976000"/>
            <a:ext cx="4101480" cy="885960"/>
          </a:xfrm>
          <a:prstGeom prst="rect">
            <a:avLst/>
          </a:prstGeom>
          <a:ln>
            <a:noFill/>
          </a:ln>
        </p:spPr>
      </p:pic>
      <p:pic>
        <p:nvPicPr>
          <p:cNvPr id="411" name="Picture 10_4" descr=""/>
          <p:cNvPicPr/>
          <p:nvPr/>
        </p:nvPicPr>
        <p:blipFill>
          <a:blip r:embed="rId4"/>
          <a:stretch/>
        </p:blipFill>
        <p:spPr>
          <a:xfrm>
            <a:off x="12796920" y="3818160"/>
            <a:ext cx="2895120" cy="1937880"/>
          </a:xfrm>
          <a:prstGeom prst="rect">
            <a:avLst/>
          </a:prstGeom>
          <a:ln>
            <a:noFill/>
          </a:ln>
        </p:spPr>
      </p:pic>
      <p:sp>
        <p:nvSpPr>
          <p:cNvPr id="412" name="CustomShape 10"/>
          <p:cNvSpPr/>
          <p:nvPr/>
        </p:nvSpPr>
        <p:spPr>
          <a:xfrm>
            <a:off x="465120" y="8208000"/>
            <a:ext cx="12130920" cy="1035720"/>
          </a:xfrm>
          <a:prstGeom prst="rect">
            <a:avLst/>
          </a:prstGeom>
          <a:noFill/>
          <a:ln>
            <a:noFill/>
          </a:ln>
        </p:spPr>
        <p:style>
          <a:lnRef idx="0"/>
          <a:fillRef idx="0"/>
          <a:effectRef idx="0"/>
          <a:fontRef idx="minor"/>
        </p:style>
        <p:txBody>
          <a:bodyPr lIns="90000" rIns="90000" tIns="45000" bIns="45000" anchorCtr="1">
            <a:noAutofit/>
          </a:bodyPr>
          <a:p>
            <a:pPr>
              <a:lnSpc>
                <a:spcPct val="100000"/>
              </a:lnSpc>
            </a:pPr>
            <a:r>
              <a:rPr b="0" lang="en-GB" sz="1300" spc="-1" strike="noStrike">
                <a:solidFill>
                  <a:srgbClr val="000000"/>
                </a:solidFill>
                <a:latin typeface="Arial"/>
                <a:ea typeface="Noto Sans CJK SC"/>
              </a:rPr>
              <a:t>Random Forest Regressor (RadSIP) used to express IEF as a factor of: IWC, LWC, Temperature, RHI, Raindrop mass mixing ratio, Cloud droplet riming (RIMC) and Raindrop riming (RIMR) (RIMC and RIMR explicitly calculated by RF reg.)</a:t>
            </a:r>
            <a:endParaRPr b="0" lang="en-GB" sz="1300" spc="-1" strike="noStrike">
              <a:latin typeface="Arial"/>
            </a:endParaRPr>
          </a:p>
          <a:p>
            <a:pPr>
              <a:lnSpc>
                <a:spcPct val="100000"/>
              </a:lnSpc>
            </a:pPr>
            <a:endParaRPr b="0" lang="en-GB" sz="1300" spc="-1" strike="noStrike">
              <a:latin typeface="Arial"/>
            </a:endParaRPr>
          </a:p>
          <a:p>
            <a:pPr>
              <a:lnSpc>
                <a:spcPct val="100000"/>
              </a:lnSpc>
            </a:pPr>
            <a:endParaRPr b="0" lang="en-GB" sz="1300" spc="-1" strike="noStrike">
              <a:latin typeface="Arial"/>
            </a:endParaRPr>
          </a:p>
          <a:p>
            <a:pPr>
              <a:lnSpc>
                <a:spcPct val="100000"/>
              </a:lnSpc>
            </a:pPr>
            <a:endParaRPr b="0" lang="en-GB" sz="1300" spc="-1" strike="noStrike">
              <a:latin typeface="Arial"/>
            </a:endParaRPr>
          </a:p>
        </p:txBody>
      </p:sp>
      <p:sp>
        <p:nvSpPr>
          <p:cNvPr id="413" name="CustomShape 11"/>
          <p:cNvSpPr/>
          <p:nvPr/>
        </p:nvSpPr>
        <p:spPr>
          <a:xfrm>
            <a:off x="7769160" y="3933000"/>
            <a:ext cx="4178880" cy="455040"/>
          </a:xfrm>
          <a:prstGeom prst="rect">
            <a:avLst/>
          </a:prstGeom>
          <a:noFill/>
          <a:ln>
            <a:noFill/>
          </a:ln>
        </p:spPr>
        <p:style>
          <a:lnRef idx="0"/>
          <a:fillRef idx="0"/>
          <a:effectRef idx="0"/>
          <a:fontRef idx="minor"/>
        </p:style>
        <p:txBody>
          <a:bodyPr lIns="90000" rIns="90000" tIns="45000" bIns="45000" anchorCtr="1">
            <a:noAutofit/>
          </a:bodyPr>
          <a:p>
            <a:pPr>
              <a:lnSpc>
                <a:spcPct val="100000"/>
              </a:lnSpc>
            </a:pPr>
            <a:r>
              <a:rPr b="0" lang="en-GB" sz="1300" spc="-1" strike="noStrike">
                <a:solidFill>
                  <a:srgbClr val="000000"/>
                </a:solidFill>
                <a:latin typeface="Arial"/>
                <a:ea typeface="Noto Sans CJK SC"/>
              </a:rPr>
              <a:t>The methodology has been tested in the NorESM, ECE3-AerChem, ECHAM-HAM, and Polar-WRF models and now implemented in the ICON.</a:t>
            </a:r>
            <a:endParaRPr b="0" lang="en-GB" sz="1300" spc="-1" strike="noStrike">
              <a:latin typeface="Arial"/>
            </a:endParaRPr>
          </a:p>
        </p:txBody>
      </p:sp>
      <p:pic>
        <p:nvPicPr>
          <p:cNvPr id="414" name="Εικόνα 12_28" descr="Εικόνα που περιέχει σχεδίαση&#10;&#10;Περιγραφή που δημιουργήθηκε αυτόματα"/>
          <p:cNvPicPr/>
          <p:nvPr/>
        </p:nvPicPr>
        <p:blipFill>
          <a:blip r:embed="rId5"/>
          <a:stretch/>
        </p:blipFill>
        <p:spPr>
          <a:xfrm>
            <a:off x="9812520" y="6071760"/>
            <a:ext cx="1630080" cy="546480"/>
          </a:xfrm>
          <a:prstGeom prst="rect">
            <a:avLst/>
          </a:prstGeom>
          <a:ln>
            <a:noFill/>
          </a:ln>
        </p:spPr>
      </p:pic>
      <p:pic>
        <p:nvPicPr>
          <p:cNvPr id="415" name="Εικόνα 9_28" descr=""/>
          <p:cNvPicPr/>
          <p:nvPr/>
        </p:nvPicPr>
        <p:blipFill>
          <a:blip r:embed="rId6"/>
          <a:stretch/>
        </p:blipFill>
        <p:spPr>
          <a:xfrm>
            <a:off x="8136720" y="6125040"/>
            <a:ext cx="1525320" cy="439920"/>
          </a:xfrm>
          <a:prstGeom prst="rect">
            <a:avLst/>
          </a:prstGeom>
          <a:ln>
            <a:noFill/>
          </a:ln>
        </p:spPr>
      </p:pic>
      <p:pic>
        <p:nvPicPr>
          <p:cNvPr id="416" name="" descr=""/>
          <p:cNvPicPr/>
          <p:nvPr/>
        </p:nvPicPr>
        <p:blipFill>
          <a:blip r:embed="rId7"/>
          <a:stretch/>
        </p:blipFill>
        <p:spPr>
          <a:xfrm>
            <a:off x="7325640" y="6048000"/>
            <a:ext cx="590760" cy="572760"/>
          </a:xfrm>
          <a:prstGeom prst="rect">
            <a:avLst/>
          </a:prstGeom>
          <a:ln>
            <a:noFill/>
          </a:ln>
        </p:spPr>
      </p:pic>
      <p:pic>
        <p:nvPicPr>
          <p:cNvPr id="417" name="" descr=""/>
          <p:cNvPicPr/>
          <p:nvPr/>
        </p:nvPicPr>
        <p:blipFill>
          <a:blip r:embed="rId8"/>
          <a:stretch/>
        </p:blipFill>
        <p:spPr>
          <a:xfrm>
            <a:off x="6624360" y="6048000"/>
            <a:ext cx="601560" cy="572760"/>
          </a:xfrm>
          <a:prstGeom prst="rect">
            <a:avLst/>
          </a:prstGeom>
          <a:ln>
            <a:noFill/>
          </a:ln>
        </p:spPr>
      </p:pic>
      <p:pic>
        <p:nvPicPr>
          <p:cNvPr id="418" name="Picture 11_28" descr="A close up of a logo&#10;&#10;Description automatically generated"/>
          <p:cNvPicPr/>
          <p:nvPr/>
        </p:nvPicPr>
        <p:blipFill>
          <a:blip r:embed="rId9"/>
          <a:stretch/>
        </p:blipFill>
        <p:spPr>
          <a:xfrm>
            <a:off x="5616000" y="6120000"/>
            <a:ext cx="931320" cy="500760"/>
          </a:xfrm>
          <a:prstGeom prst="rect">
            <a:avLst/>
          </a:prstGeom>
          <a:ln>
            <a:noFill/>
          </a:ln>
        </p:spPr>
      </p:pic>
      <p:pic>
        <p:nvPicPr>
          <p:cNvPr id="419" name="" descr=""/>
          <p:cNvPicPr/>
          <p:nvPr/>
        </p:nvPicPr>
        <p:blipFill>
          <a:blip r:embed="rId10"/>
          <a:srcRect l="46308" t="-5130" r="23946" b="0"/>
          <a:stretch/>
        </p:blipFill>
        <p:spPr>
          <a:xfrm>
            <a:off x="4572000" y="6076800"/>
            <a:ext cx="958320" cy="608400"/>
          </a:xfrm>
          <a:prstGeom prst="rect">
            <a:avLst/>
          </a:prstGeom>
          <a:ln>
            <a:noFill/>
          </a:ln>
        </p:spPr>
      </p:pic>
    </p:spTree>
  </p:cSld>
  <mc:AlternateContent>
    <mc:Choice Requires="p14">
      <p:transition spd="slow" p14:dur="2000"/>
    </mc:Choice>
    <mc:Fallback>
      <p:transition spd="slow"/>
    </mc:Fallback>
  </mc:AlternateContent>
  <p:timing>
    <p:tnLst>
      <p:par>
        <p:cTn id="31" dur="indefinite" restart="never" nodeType="tmRoot">
          <p:childTnLst>
            <p:seq>
              <p:cTn id="32" dur="indefinite" nodeType="mainSeq">
                <p:childTnLst>
                  <p:par>
                    <p:cTn id="33" fill="hold">
                      <p:stCondLst>
                        <p:cond delay="indefinite"/>
                      </p:stCondLst>
                      <p:childTnLst>
                        <p:par>
                          <p:cTn id="34" fill="hold">
                            <p:stCondLst>
                              <p:cond delay="0"/>
                            </p:stCondLst>
                            <p:childTnLst>
                              <p:par>
                                <p:cTn id="35" nodeType="clickEffect" fill="hold" presetClass="entr" presetID="1">
                                  <p:stCondLst>
                                    <p:cond delay="0"/>
                                  </p:stCondLst>
                                  <p:childTnLst>
                                    <p:set>
                                      <p:cBhvr>
                                        <p:cTn id="36" dur="1" fill="hold">
                                          <p:stCondLst>
                                            <p:cond delay="0"/>
                                          </p:stCondLst>
                                        </p:cTn>
                                        <p:tgtEl>
                                          <p:spTgt spid="409"/>
                                        </p:tgtEl>
                                        <p:attrNameLst>
                                          <p:attrName>style.visibility</p:attrName>
                                        </p:attrNameLst>
                                      </p:cBhvr>
                                      <p:to>
                                        <p:strVal val="visible"/>
                                      </p:to>
                                    </p:set>
                                  </p:childTnLst>
                                </p:cTn>
                              </p:par>
                              <p:par>
                                <p:cTn id="37" nodeType="withEffect" fill="hold" presetClass="entr" presetID="1">
                                  <p:stCondLst>
                                    <p:cond delay="0"/>
                                  </p:stCondLst>
                                  <p:childTnLst>
                                    <p:set>
                                      <p:cBhvr>
                                        <p:cTn id="38" dur="1" fill="hold">
                                          <p:stCondLst>
                                            <p:cond delay="0"/>
                                          </p:stCondLst>
                                        </p:cTn>
                                        <p:tgtEl>
                                          <p:spTgt spid="4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20" name="" descr=""/>
          <p:cNvPicPr/>
          <p:nvPr/>
        </p:nvPicPr>
        <p:blipFill>
          <a:blip r:embed="rId1"/>
          <a:srcRect l="11990" t="26834" r="0" b="27704"/>
          <a:stretch/>
        </p:blipFill>
        <p:spPr>
          <a:xfrm>
            <a:off x="2520000" y="2736000"/>
            <a:ext cx="3242520" cy="1510560"/>
          </a:xfrm>
          <a:prstGeom prst="rect">
            <a:avLst/>
          </a:prstGeom>
          <a:ln>
            <a:noFill/>
          </a:ln>
        </p:spPr>
      </p:pic>
      <p:pic>
        <p:nvPicPr>
          <p:cNvPr id="421" name="" descr=""/>
          <p:cNvPicPr/>
          <p:nvPr/>
        </p:nvPicPr>
        <p:blipFill>
          <a:blip r:embed="rId2"/>
          <a:srcRect l="12119" t="27386" r="0" b="28216"/>
          <a:stretch/>
        </p:blipFill>
        <p:spPr>
          <a:xfrm>
            <a:off x="2520000" y="1224000"/>
            <a:ext cx="3238200" cy="1474560"/>
          </a:xfrm>
          <a:prstGeom prst="rect">
            <a:avLst/>
          </a:prstGeom>
          <a:ln>
            <a:noFill/>
          </a:ln>
        </p:spPr>
      </p:pic>
      <p:sp>
        <p:nvSpPr>
          <p:cNvPr id="422" name="CustomShape 1"/>
          <p:cNvSpPr/>
          <p:nvPr/>
        </p:nvSpPr>
        <p:spPr>
          <a:xfrm>
            <a:off x="-88200" y="-99720"/>
            <a:ext cx="10959120" cy="1358640"/>
          </a:xfrm>
          <a:prstGeom prst="rect">
            <a:avLst/>
          </a:prstGeom>
          <a:noFill/>
          <a:ln>
            <a:noFill/>
          </a:ln>
        </p:spPr>
        <p:style>
          <a:lnRef idx="0"/>
          <a:fillRef idx="0"/>
          <a:effectRef idx="0"/>
          <a:fontRef idx="minor"/>
        </p:style>
        <p:txBody>
          <a:bodyPr lIns="0" rIns="0" tIns="0" bIns="0" anchor="ctr" anchorCtr="1">
            <a:noAutofit/>
          </a:bodyPr>
          <a:p>
            <a:pPr>
              <a:lnSpc>
                <a:spcPct val="90000"/>
              </a:lnSpc>
            </a:pPr>
            <a:r>
              <a:rPr b="1" lang="en-US" sz="2500" spc="-1" strike="noStrike">
                <a:solidFill>
                  <a:srgbClr val="124484"/>
                </a:solidFill>
                <a:latin typeface="Calibri"/>
                <a:ea typeface="DejaVu Sans"/>
              </a:rPr>
              <a:t>Secondary ice production parameterization (RaFSIPv2)</a:t>
            </a:r>
            <a:endParaRPr b="0" lang="en-GB" sz="2500" spc="-1" strike="noStrike">
              <a:latin typeface="Arial"/>
            </a:endParaRPr>
          </a:p>
        </p:txBody>
      </p:sp>
      <p:sp>
        <p:nvSpPr>
          <p:cNvPr id="423" name="CustomShape 2"/>
          <p:cNvSpPr/>
          <p:nvPr/>
        </p:nvSpPr>
        <p:spPr>
          <a:xfrm>
            <a:off x="609480" y="1316520"/>
            <a:ext cx="11041920" cy="1269720"/>
          </a:xfrm>
          <a:prstGeom prst="rect">
            <a:avLst/>
          </a:prstGeom>
          <a:noFill/>
          <a:ln>
            <a:noFill/>
          </a:ln>
        </p:spPr>
        <p:style>
          <a:lnRef idx="0"/>
          <a:fillRef idx="0"/>
          <a:effectRef idx="0"/>
          <a:fontRef idx="minor"/>
        </p:style>
        <p:txBody>
          <a:bodyPr lIns="0" rIns="0" tIns="0" bIns="0" anchorCtr="1">
            <a:normAutofit/>
          </a:bodyPr>
          <a:p>
            <a:pPr>
              <a:lnSpc>
                <a:spcPct val="100000"/>
              </a:lnSpc>
            </a:pPr>
            <a:endParaRPr b="0" lang="en-GB" sz="1800" spc="-1" strike="noStrike">
              <a:latin typeface="Arial"/>
            </a:endParaRPr>
          </a:p>
          <a:p>
            <a:pPr>
              <a:lnSpc>
                <a:spcPct val="150000"/>
              </a:lnSpc>
            </a:pPr>
            <a:endParaRPr b="0" lang="en-GB" sz="1800" spc="-1" strike="noStrike">
              <a:latin typeface="Arial"/>
            </a:endParaRPr>
          </a:p>
          <a:p>
            <a:pPr>
              <a:lnSpc>
                <a:spcPct val="150000"/>
              </a:lnSpc>
            </a:pPr>
            <a:endParaRPr b="0" lang="en-GB" sz="1800" spc="-1" strike="noStrike">
              <a:latin typeface="Arial"/>
            </a:endParaRPr>
          </a:p>
        </p:txBody>
      </p:sp>
      <p:sp>
        <p:nvSpPr>
          <p:cNvPr id="424" name="CustomShape 3"/>
          <p:cNvSpPr/>
          <p:nvPr/>
        </p:nvSpPr>
        <p:spPr>
          <a:xfrm>
            <a:off x="11817000" y="6521760"/>
            <a:ext cx="362880" cy="324000"/>
          </a:xfrm>
          <a:prstGeom prst="rect">
            <a:avLst/>
          </a:prstGeom>
          <a:noFill/>
          <a:ln>
            <a:noFill/>
          </a:ln>
        </p:spPr>
        <p:style>
          <a:lnRef idx="0"/>
          <a:fillRef idx="0"/>
          <a:effectRef idx="0"/>
          <a:fontRef idx="minor"/>
        </p:style>
        <p:txBody>
          <a:bodyPr lIns="90000" rIns="90000" tIns="45000" bIns="45000" anchorCtr="1">
            <a:noAutofit/>
          </a:bodyPr>
          <a:p>
            <a:pPr>
              <a:lnSpc>
                <a:spcPct val="100000"/>
              </a:lnSpc>
            </a:pPr>
            <a:fld id="{86575A42-056F-4695-8B75-EB75E8C34AB7}" type="slidenum">
              <a:rPr b="0" lang="en-GB" sz="1200" spc="-1" strike="noStrike">
                <a:solidFill>
                  <a:srgbClr val="000000"/>
                </a:solidFill>
                <a:latin typeface="Arial"/>
                <a:ea typeface="DejaVu Sans"/>
              </a:rPr>
              <a:t>12</a:t>
            </a:fld>
            <a:endParaRPr b="0" lang="en-GB" sz="1200" spc="-1" strike="noStrike">
              <a:latin typeface="Arial"/>
            </a:endParaRPr>
          </a:p>
        </p:txBody>
      </p:sp>
      <p:sp>
        <p:nvSpPr>
          <p:cNvPr id="425" name="CustomShape 4"/>
          <p:cNvSpPr/>
          <p:nvPr/>
        </p:nvSpPr>
        <p:spPr>
          <a:xfrm>
            <a:off x="11817000" y="6521760"/>
            <a:ext cx="362880" cy="324000"/>
          </a:xfrm>
          <a:prstGeom prst="rect">
            <a:avLst/>
          </a:prstGeom>
          <a:noFill/>
          <a:ln>
            <a:noFill/>
          </a:ln>
        </p:spPr>
        <p:style>
          <a:lnRef idx="0"/>
          <a:fillRef idx="0"/>
          <a:effectRef idx="0"/>
          <a:fontRef idx="minor"/>
        </p:style>
        <p:txBody>
          <a:bodyPr lIns="90000" rIns="90000" tIns="45000" bIns="45000" anchorCtr="1">
            <a:noAutofit/>
          </a:bodyPr>
          <a:p>
            <a:pPr>
              <a:lnSpc>
                <a:spcPct val="100000"/>
              </a:lnSpc>
            </a:pPr>
            <a:fld id="{3F945112-F300-4672-9CB5-9794DA4EDE50}" type="slidenum">
              <a:rPr b="0" lang="en-GB" sz="1200" spc="-1" strike="noStrike">
                <a:solidFill>
                  <a:srgbClr val="000000"/>
                </a:solidFill>
                <a:latin typeface="Arial"/>
                <a:ea typeface="DejaVu Sans"/>
              </a:rPr>
              <a:t>12</a:t>
            </a:fld>
            <a:endParaRPr b="0" lang="en-GB" sz="1200" spc="-1" strike="noStrike">
              <a:latin typeface="Arial"/>
            </a:endParaRPr>
          </a:p>
        </p:txBody>
      </p:sp>
      <p:sp>
        <p:nvSpPr>
          <p:cNvPr id="426" name="CustomShape 5"/>
          <p:cNvSpPr/>
          <p:nvPr/>
        </p:nvSpPr>
        <p:spPr>
          <a:xfrm>
            <a:off x="360000" y="982800"/>
            <a:ext cx="7952040" cy="777240"/>
          </a:xfrm>
          <a:prstGeom prst="rect">
            <a:avLst/>
          </a:prstGeom>
          <a:noFill/>
          <a:ln>
            <a:noFill/>
          </a:ln>
        </p:spPr>
        <p:style>
          <a:lnRef idx="0"/>
          <a:fillRef idx="0"/>
          <a:effectRef idx="0"/>
          <a:fontRef idx="minor"/>
        </p:style>
        <p:txBody>
          <a:bodyPr lIns="90000" rIns="90000" tIns="45000" bIns="45000" anchorCtr="1">
            <a:noAutofit/>
          </a:bodyPr>
          <a:p>
            <a:pPr>
              <a:lnSpc>
                <a:spcPct val="100000"/>
              </a:lnSpc>
              <a:spcBef>
                <a:spcPts val="283"/>
              </a:spcBef>
              <a:spcAft>
                <a:spcPts val="283"/>
              </a:spcAft>
            </a:pPr>
            <a:endParaRPr b="0" lang="en-GB" sz="1800" spc="-1" strike="noStrike">
              <a:latin typeface="Arial"/>
            </a:endParaRPr>
          </a:p>
          <a:p>
            <a:pPr>
              <a:lnSpc>
                <a:spcPct val="100000"/>
              </a:lnSpc>
            </a:pPr>
            <a:endParaRPr b="0" lang="en-GB" sz="1800" spc="-1" strike="noStrike">
              <a:latin typeface="Arial"/>
            </a:endParaRPr>
          </a:p>
          <a:p>
            <a:pPr>
              <a:lnSpc>
                <a:spcPct val="100000"/>
              </a:lnSpc>
            </a:pPr>
            <a:endParaRPr b="0" lang="en-GB" sz="1800" spc="-1" strike="noStrike">
              <a:latin typeface="Arial"/>
            </a:endParaRPr>
          </a:p>
          <a:p>
            <a:pPr>
              <a:lnSpc>
                <a:spcPct val="100000"/>
              </a:lnSpc>
            </a:pPr>
            <a:endParaRPr b="0" lang="en-GB" sz="1800" spc="-1" strike="noStrike">
              <a:latin typeface="Arial"/>
            </a:endParaRPr>
          </a:p>
        </p:txBody>
      </p:sp>
      <p:pic>
        <p:nvPicPr>
          <p:cNvPr id="427" name="Εικόνα 12_29" descr="Εικόνα που περιέχει σχεδίαση&#10;&#10;Περιγραφή που δημιουργήθηκε αυτόματα"/>
          <p:cNvPicPr/>
          <p:nvPr/>
        </p:nvPicPr>
        <p:blipFill>
          <a:blip r:embed="rId3"/>
          <a:stretch/>
        </p:blipFill>
        <p:spPr>
          <a:xfrm>
            <a:off x="9812520" y="6071760"/>
            <a:ext cx="1630080" cy="546480"/>
          </a:xfrm>
          <a:prstGeom prst="rect">
            <a:avLst/>
          </a:prstGeom>
          <a:ln>
            <a:noFill/>
          </a:ln>
        </p:spPr>
      </p:pic>
      <p:pic>
        <p:nvPicPr>
          <p:cNvPr id="428" name="Εικόνα 9_29" descr=""/>
          <p:cNvPicPr/>
          <p:nvPr/>
        </p:nvPicPr>
        <p:blipFill>
          <a:blip r:embed="rId4"/>
          <a:stretch/>
        </p:blipFill>
        <p:spPr>
          <a:xfrm>
            <a:off x="8136720" y="6125040"/>
            <a:ext cx="1525320" cy="439920"/>
          </a:xfrm>
          <a:prstGeom prst="rect">
            <a:avLst/>
          </a:prstGeom>
          <a:ln>
            <a:noFill/>
          </a:ln>
        </p:spPr>
      </p:pic>
      <p:pic>
        <p:nvPicPr>
          <p:cNvPr id="429" name="" descr=""/>
          <p:cNvPicPr/>
          <p:nvPr/>
        </p:nvPicPr>
        <p:blipFill>
          <a:blip r:embed="rId5"/>
          <a:stretch/>
        </p:blipFill>
        <p:spPr>
          <a:xfrm>
            <a:off x="7325640" y="6048000"/>
            <a:ext cx="590760" cy="572760"/>
          </a:xfrm>
          <a:prstGeom prst="rect">
            <a:avLst/>
          </a:prstGeom>
          <a:ln>
            <a:noFill/>
          </a:ln>
        </p:spPr>
      </p:pic>
      <p:pic>
        <p:nvPicPr>
          <p:cNvPr id="430" name="" descr=""/>
          <p:cNvPicPr/>
          <p:nvPr/>
        </p:nvPicPr>
        <p:blipFill>
          <a:blip r:embed="rId6"/>
          <a:stretch/>
        </p:blipFill>
        <p:spPr>
          <a:xfrm>
            <a:off x="6624360" y="6048000"/>
            <a:ext cx="601560" cy="572760"/>
          </a:xfrm>
          <a:prstGeom prst="rect">
            <a:avLst/>
          </a:prstGeom>
          <a:ln>
            <a:noFill/>
          </a:ln>
        </p:spPr>
      </p:pic>
      <p:pic>
        <p:nvPicPr>
          <p:cNvPr id="431" name="Picture 11_29" descr="A close up of a logo&#10;&#10;Description automatically generated"/>
          <p:cNvPicPr/>
          <p:nvPr/>
        </p:nvPicPr>
        <p:blipFill>
          <a:blip r:embed="rId7"/>
          <a:stretch/>
        </p:blipFill>
        <p:spPr>
          <a:xfrm>
            <a:off x="5616000" y="6120000"/>
            <a:ext cx="931320" cy="500760"/>
          </a:xfrm>
          <a:prstGeom prst="rect">
            <a:avLst/>
          </a:prstGeom>
          <a:ln>
            <a:noFill/>
          </a:ln>
        </p:spPr>
      </p:pic>
      <p:pic>
        <p:nvPicPr>
          <p:cNvPr id="432" name="" descr=""/>
          <p:cNvPicPr/>
          <p:nvPr/>
        </p:nvPicPr>
        <p:blipFill>
          <a:blip r:embed="rId8"/>
          <a:srcRect l="46308" t="-5130" r="23946" b="0"/>
          <a:stretch/>
        </p:blipFill>
        <p:spPr>
          <a:xfrm>
            <a:off x="4572000" y="6076800"/>
            <a:ext cx="958320" cy="608400"/>
          </a:xfrm>
          <a:prstGeom prst="rect">
            <a:avLst/>
          </a:prstGeom>
          <a:ln>
            <a:noFill/>
          </a:ln>
        </p:spPr>
      </p:pic>
      <p:pic>
        <p:nvPicPr>
          <p:cNvPr id="433" name="" descr=""/>
          <p:cNvPicPr/>
          <p:nvPr/>
        </p:nvPicPr>
        <p:blipFill>
          <a:blip r:embed="rId9"/>
          <a:stretch/>
        </p:blipFill>
        <p:spPr>
          <a:xfrm>
            <a:off x="13410720" y="4431240"/>
            <a:ext cx="3796200" cy="2353680"/>
          </a:xfrm>
          <a:prstGeom prst="rect">
            <a:avLst/>
          </a:prstGeom>
          <a:ln>
            <a:noFill/>
          </a:ln>
        </p:spPr>
      </p:pic>
      <p:pic>
        <p:nvPicPr>
          <p:cNvPr id="434" name="" descr=""/>
          <p:cNvPicPr/>
          <p:nvPr/>
        </p:nvPicPr>
        <p:blipFill>
          <a:blip r:embed="rId10"/>
          <a:stretch/>
        </p:blipFill>
        <p:spPr>
          <a:xfrm>
            <a:off x="2262240" y="7581600"/>
            <a:ext cx="3795840" cy="2353320"/>
          </a:xfrm>
          <a:prstGeom prst="rect">
            <a:avLst/>
          </a:prstGeom>
          <a:ln>
            <a:noFill/>
          </a:ln>
        </p:spPr>
      </p:pic>
      <p:pic>
        <p:nvPicPr>
          <p:cNvPr id="435" name="" descr=""/>
          <p:cNvPicPr/>
          <p:nvPr/>
        </p:nvPicPr>
        <p:blipFill>
          <a:blip r:embed="rId11"/>
          <a:stretch/>
        </p:blipFill>
        <p:spPr>
          <a:xfrm>
            <a:off x="13411080" y="1944000"/>
            <a:ext cx="3795840" cy="2353320"/>
          </a:xfrm>
          <a:prstGeom prst="rect">
            <a:avLst/>
          </a:prstGeom>
          <a:ln>
            <a:noFill/>
          </a:ln>
        </p:spPr>
      </p:pic>
      <p:pic>
        <p:nvPicPr>
          <p:cNvPr id="436" name="" descr=""/>
          <p:cNvPicPr/>
          <p:nvPr/>
        </p:nvPicPr>
        <p:blipFill>
          <a:blip r:embed="rId12"/>
          <a:srcRect l="0" t="8316" r="0" b="0"/>
          <a:stretch/>
        </p:blipFill>
        <p:spPr>
          <a:xfrm>
            <a:off x="9144000" y="1080000"/>
            <a:ext cx="1732320" cy="3382920"/>
          </a:xfrm>
          <a:prstGeom prst="rect">
            <a:avLst/>
          </a:prstGeom>
          <a:ln>
            <a:noFill/>
          </a:ln>
        </p:spPr>
      </p:pic>
      <p:pic>
        <p:nvPicPr>
          <p:cNvPr id="437" name="" descr=""/>
          <p:cNvPicPr/>
          <p:nvPr/>
        </p:nvPicPr>
        <p:blipFill>
          <a:blip r:embed="rId13"/>
          <a:srcRect l="0" t="9745" r="0" b="0"/>
          <a:stretch/>
        </p:blipFill>
        <p:spPr>
          <a:xfrm>
            <a:off x="6690600" y="1106280"/>
            <a:ext cx="1732320" cy="3330360"/>
          </a:xfrm>
          <a:prstGeom prst="rect">
            <a:avLst/>
          </a:prstGeom>
          <a:ln>
            <a:noFill/>
          </a:ln>
        </p:spPr>
      </p:pic>
      <p:pic>
        <p:nvPicPr>
          <p:cNvPr id="438" name="" descr=""/>
          <p:cNvPicPr/>
          <p:nvPr/>
        </p:nvPicPr>
        <p:blipFill>
          <a:blip r:embed="rId14"/>
          <a:srcRect l="0" t="9294" r="0" b="0"/>
          <a:stretch/>
        </p:blipFill>
        <p:spPr>
          <a:xfrm>
            <a:off x="360000" y="1188000"/>
            <a:ext cx="1732320" cy="3346920"/>
          </a:xfrm>
          <a:prstGeom prst="rect">
            <a:avLst/>
          </a:prstGeom>
          <a:ln>
            <a:noFill/>
          </a:ln>
        </p:spPr>
      </p:pic>
      <p:sp>
        <p:nvSpPr>
          <p:cNvPr id="439" name="CustomShape 6"/>
          <p:cNvSpPr/>
          <p:nvPr/>
        </p:nvSpPr>
        <p:spPr>
          <a:xfrm>
            <a:off x="7344000" y="855360"/>
            <a:ext cx="1640520" cy="7275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GB" sz="1500" spc="-1" strike="noStrike">
                <a:solidFill>
                  <a:srgbClr val="000000"/>
                </a:solidFill>
                <a:latin typeface="Arial"/>
                <a:ea typeface="DejaVu Sans"/>
              </a:rPr>
              <a:t>LWC</a:t>
            </a:r>
            <a:endParaRPr b="0" lang="en-GB" sz="1500" spc="-1" strike="noStrike">
              <a:latin typeface="Arial"/>
            </a:endParaRPr>
          </a:p>
        </p:txBody>
      </p:sp>
      <p:sp>
        <p:nvSpPr>
          <p:cNvPr id="440" name="CustomShape 7"/>
          <p:cNvSpPr/>
          <p:nvPr/>
        </p:nvSpPr>
        <p:spPr>
          <a:xfrm>
            <a:off x="9734400" y="855360"/>
            <a:ext cx="1640520" cy="7275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GB" sz="1500" spc="-1" strike="noStrike">
                <a:solidFill>
                  <a:srgbClr val="000000"/>
                </a:solidFill>
                <a:latin typeface="Arial"/>
                <a:ea typeface="DejaVu Sans"/>
              </a:rPr>
              <a:t>IWC</a:t>
            </a:r>
            <a:endParaRPr b="0" lang="en-GB" sz="1500" spc="-1" strike="noStrike">
              <a:latin typeface="Arial"/>
            </a:endParaRPr>
          </a:p>
        </p:txBody>
      </p:sp>
      <p:sp>
        <p:nvSpPr>
          <p:cNvPr id="441" name="CustomShape 8"/>
          <p:cNvSpPr/>
          <p:nvPr/>
        </p:nvSpPr>
        <p:spPr>
          <a:xfrm>
            <a:off x="432000" y="864000"/>
            <a:ext cx="1640520" cy="7275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GB" sz="1500" spc="-1" strike="noStrike">
                <a:solidFill>
                  <a:srgbClr val="000000"/>
                </a:solidFill>
                <a:latin typeface="Arial"/>
                <a:ea typeface="DejaVu Sans"/>
              </a:rPr>
              <a:t>ICNC_MPC</a:t>
            </a:r>
            <a:endParaRPr b="0" lang="en-GB" sz="1500" spc="-1" strike="noStrike">
              <a:latin typeface="Arial"/>
            </a:endParaRPr>
          </a:p>
        </p:txBody>
      </p:sp>
      <p:pic>
        <p:nvPicPr>
          <p:cNvPr id="442" name="" descr=""/>
          <p:cNvPicPr/>
          <p:nvPr/>
        </p:nvPicPr>
        <p:blipFill>
          <a:blip r:embed="rId15"/>
          <a:srcRect l="0" t="6744" r="7591" b="0"/>
          <a:stretch/>
        </p:blipFill>
        <p:spPr>
          <a:xfrm>
            <a:off x="8443440" y="4464000"/>
            <a:ext cx="3507120" cy="2194920"/>
          </a:xfrm>
          <a:prstGeom prst="rect">
            <a:avLst/>
          </a:prstGeom>
          <a:ln>
            <a:noFill/>
          </a:ln>
        </p:spPr>
      </p:pic>
      <p:pic>
        <p:nvPicPr>
          <p:cNvPr id="443" name="" descr=""/>
          <p:cNvPicPr/>
          <p:nvPr/>
        </p:nvPicPr>
        <p:blipFill>
          <a:blip r:embed="rId16"/>
          <a:srcRect l="0" t="6744" r="8983" b="0"/>
          <a:stretch/>
        </p:blipFill>
        <p:spPr>
          <a:xfrm>
            <a:off x="5472000" y="4464000"/>
            <a:ext cx="3454560" cy="2194560"/>
          </a:xfrm>
          <a:prstGeom prst="rect">
            <a:avLst/>
          </a:prstGeom>
          <a:ln>
            <a:noFill/>
          </a:ln>
        </p:spPr>
      </p:pic>
      <p:pic>
        <p:nvPicPr>
          <p:cNvPr id="444" name="" descr=""/>
          <p:cNvPicPr/>
          <p:nvPr/>
        </p:nvPicPr>
        <p:blipFill>
          <a:blip r:embed="rId17"/>
          <a:srcRect l="0" t="6778" r="0" b="0"/>
          <a:stretch/>
        </p:blipFill>
        <p:spPr>
          <a:xfrm>
            <a:off x="-36000" y="4464000"/>
            <a:ext cx="3794040" cy="2194560"/>
          </a:xfrm>
          <a:prstGeom prst="rect">
            <a:avLst/>
          </a:prstGeom>
          <a:ln>
            <a:noFill/>
          </a:ln>
        </p:spPr>
      </p:pic>
      <p:sp>
        <p:nvSpPr>
          <p:cNvPr id="445" name="CustomShape 9"/>
          <p:cNvSpPr/>
          <p:nvPr/>
        </p:nvSpPr>
        <p:spPr>
          <a:xfrm>
            <a:off x="878400" y="5880240"/>
            <a:ext cx="1640520" cy="7275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GB" sz="1500" spc="-1" strike="noStrike">
                <a:solidFill>
                  <a:srgbClr val="000000"/>
                </a:solidFill>
                <a:latin typeface="Arial"/>
                <a:ea typeface="DejaVu Sans"/>
              </a:rPr>
              <a:t>ICNC_MPC</a:t>
            </a:r>
            <a:endParaRPr b="0" lang="en-GB" sz="1500" spc="-1" strike="noStrike">
              <a:latin typeface="Arial"/>
            </a:endParaRPr>
          </a:p>
          <a:p>
            <a:pPr>
              <a:lnSpc>
                <a:spcPct val="100000"/>
              </a:lnSpc>
            </a:pPr>
            <a:r>
              <a:rPr b="0" lang="en-GB" sz="1500" spc="-1" strike="noStrike">
                <a:solidFill>
                  <a:srgbClr val="000000"/>
                </a:solidFill>
                <a:latin typeface="Arial"/>
                <a:ea typeface="DejaVu Sans"/>
              </a:rPr>
              <a:t>(&lt;~10 km)</a:t>
            </a:r>
            <a:endParaRPr b="0" lang="en-GB" sz="1500" spc="-1" strike="noStrike">
              <a:latin typeface="Arial"/>
            </a:endParaRPr>
          </a:p>
        </p:txBody>
      </p:sp>
      <p:sp>
        <p:nvSpPr>
          <p:cNvPr id="446" name="CustomShape 10"/>
          <p:cNvSpPr/>
          <p:nvPr/>
        </p:nvSpPr>
        <p:spPr>
          <a:xfrm>
            <a:off x="6206400" y="4548240"/>
            <a:ext cx="1640520" cy="7275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GB" sz="1500" spc="-1" strike="noStrike">
                <a:solidFill>
                  <a:srgbClr val="000000"/>
                </a:solidFill>
                <a:latin typeface="Arial"/>
                <a:ea typeface="DejaVu Sans"/>
              </a:rPr>
              <a:t>LWP</a:t>
            </a:r>
            <a:endParaRPr b="0" lang="en-GB" sz="1500" spc="-1" strike="noStrike">
              <a:latin typeface="Arial"/>
            </a:endParaRPr>
          </a:p>
        </p:txBody>
      </p:sp>
      <p:sp>
        <p:nvSpPr>
          <p:cNvPr id="447" name="CustomShape 11"/>
          <p:cNvSpPr/>
          <p:nvPr/>
        </p:nvSpPr>
        <p:spPr>
          <a:xfrm>
            <a:off x="9144000" y="4548240"/>
            <a:ext cx="1640520" cy="7275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GB" sz="1500" spc="-1" strike="noStrike">
                <a:solidFill>
                  <a:srgbClr val="000000"/>
                </a:solidFill>
                <a:latin typeface="Arial"/>
                <a:ea typeface="DejaVu Sans"/>
              </a:rPr>
              <a:t>IWP</a:t>
            </a:r>
            <a:endParaRPr b="0" lang="en-GB" sz="1500" spc="-1" strike="noStrike">
              <a:latin typeface="Arial"/>
            </a:endParaRPr>
          </a:p>
        </p:txBody>
      </p:sp>
      <p:sp>
        <p:nvSpPr>
          <p:cNvPr id="448" name="CustomShape 12"/>
          <p:cNvSpPr/>
          <p:nvPr/>
        </p:nvSpPr>
        <p:spPr>
          <a:xfrm>
            <a:off x="648360" y="-1061640"/>
            <a:ext cx="10623600" cy="52416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US" sz="1200" spc="-1" strike="noStrike">
                <a:solidFill>
                  <a:srgbClr val="124484"/>
                </a:solidFill>
                <a:latin typeface="Calibri"/>
                <a:ea typeface="DejaVu Sans"/>
              </a:rPr>
              <a:t>a5yk Meyers</a:t>
            </a:r>
            <a:endParaRPr b="0" lang="en-GB" sz="1200" spc="-1" strike="noStrike">
              <a:latin typeface="Arial"/>
            </a:endParaRPr>
          </a:p>
          <a:p>
            <a:pPr>
              <a:lnSpc>
                <a:spcPct val="90000"/>
              </a:lnSpc>
            </a:pPr>
            <a:r>
              <a:rPr b="1" lang="en-US" sz="1200" spc="-1" strike="noStrike">
                <a:solidFill>
                  <a:srgbClr val="124484"/>
                </a:solidFill>
                <a:latin typeface="Calibri"/>
                <a:ea typeface="DejaVu Sans"/>
              </a:rPr>
              <a:t>a5y4 Harrison</a:t>
            </a:r>
            <a:endParaRPr b="0" lang="en-GB" sz="1200" spc="-1" strike="noStrike">
              <a:latin typeface="Arial"/>
            </a:endParaRPr>
          </a:p>
          <a:p>
            <a:pPr>
              <a:lnSpc>
                <a:spcPct val="90000"/>
              </a:lnSpc>
            </a:pPr>
            <a:r>
              <a:rPr b="1" lang="en-US" sz="1200" spc="-1" strike="noStrike">
                <a:solidFill>
                  <a:srgbClr val="124484"/>
                </a:solidFill>
                <a:latin typeface="Calibri"/>
                <a:ea typeface="DejaVu Sans"/>
              </a:rPr>
              <a:t>a5yn</a:t>
            </a:r>
            <a:r>
              <a:rPr b="1" lang="en-US" sz="1450" spc="-1" strike="noStrike">
                <a:solidFill>
                  <a:srgbClr val="124484"/>
                </a:solidFill>
                <a:latin typeface="Calibri"/>
                <a:ea typeface="DejaVu Sans"/>
              </a:rPr>
              <a:t> Harrison </a:t>
            </a:r>
            <a:r>
              <a:rPr b="1" lang="en-US" sz="1200" spc="-1" strike="noStrike">
                <a:solidFill>
                  <a:srgbClr val="124484"/>
                </a:solidFill>
                <a:latin typeface="Calibri"/>
                <a:ea typeface="DejaVu Sans"/>
              </a:rPr>
              <a:t>+ W</a:t>
            </a:r>
            <a:endParaRPr b="0" lang="en-GB" sz="1200" spc="-1" strike="noStrike">
              <a:latin typeface="Arial"/>
            </a:endParaRPr>
          </a:p>
          <a:p>
            <a:pPr>
              <a:lnSpc>
                <a:spcPct val="90000"/>
              </a:lnSpc>
            </a:pPr>
            <a:r>
              <a:rPr b="1" lang="en-US" sz="1450" spc="-1" strike="noStrike">
                <a:solidFill>
                  <a:srgbClr val="124484"/>
                </a:solidFill>
                <a:latin typeface="Calibri"/>
                <a:ea typeface="DejaVu Sans"/>
              </a:rPr>
              <a:t>a5xy Harrison </a:t>
            </a:r>
            <a:r>
              <a:rPr b="1" lang="en-US" sz="1200" spc="-1" strike="noStrike">
                <a:solidFill>
                  <a:srgbClr val="124484"/>
                </a:solidFill>
                <a:latin typeface="Calibri"/>
                <a:ea typeface="DejaVu Sans"/>
              </a:rPr>
              <a:t>+ W + SIP</a:t>
            </a:r>
            <a:endParaRPr b="0" lang="en-GB" sz="1200" spc="-1" strike="noStrike">
              <a:latin typeface="Arial"/>
            </a:endParaRPr>
          </a:p>
          <a:p>
            <a:pPr>
              <a:lnSpc>
                <a:spcPct val="90000"/>
              </a:lnSpc>
            </a:pPr>
            <a:endParaRPr b="0" lang="en-GB" sz="1200" spc="-1" strike="noStrike">
              <a:latin typeface="Arial"/>
            </a:endParaRPr>
          </a:p>
        </p:txBody>
      </p:sp>
      <p:pic>
        <p:nvPicPr>
          <p:cNvPr id="449" name="" descr=""/>
          <p:cNvPicPr/>
          <p:nvPr/>
        </p:nvPicPr>
        <p:blipFill>
          <a:blip r:embed="rId18"/>
          <a:stretch/>
        </p:blipFill>
        <p:spPr>
          <a:xfrm>
            <a:off x="-5688000" y="2088000"/>
            <a:ext cx="5562360" cy="4635000"/>
          </a:xfrm>
          <a:prstGeom prst="rect">
            <a:avLst/>
          </a:prstGeom>
          <a:ln>
            <a:noFill/>
          </a:ln>
        </p:spPr>
      </p:pic>
      <p:pic>
        <p:nvPicPr>
          <p:cNvPr id="450" name="" descr=""/>
          <p:cNvPicPr/>
          <p:nvPr/>
        </p:nvPicPr>
        <p:blipFill>
          <a:blip r:embed="rId19"/>
          <a:srcRect l="0" t="0" r="0" b="22346"/>
          <a:stretch/>
        </p:blipFill>
        <p:spPr>
          <a:xfrm>
            <a:off x="-5616000" y="-503640"/>
            <a:ext cx="5562360" cy="3598560"/>
          </a:xfrm>
          <a:prstGeom prst="rect">
            <a:avLst/>
          </a:prstGeom>
          <a:ln>
            <a:noFill/>
          </a:ln>
        </p:spPr>
      </p:pic>
      <p:pic>
        <p:nvPicPr>
          <p:cNvPr id="451" name="" descr=""/>
          <p:cNvPicPr/>
          <p:nvPr/>
        </p:nvPicPr>
        <p:blipFill>
          <a:blip r:embed="rId20"/>
          <a:srcRect l="3154" t="1866" r="6666" b="15229"/>
          <a:stretch/>
        </p:blipFill>
        <p:spPr>
          <a:xfrm>
            <a:off x="6645600" y="6984000"/>
            <a:ext cx="6241320" cy="3229200"/>
          </a:xfrm>
          <a:prstGeom prst="rect">
            <a:avLst/>
          </a:prstGeom>
          <a:ln>
            <a:noFill/>
          </a:ln>
        </p:spPr>
      </p:pic>
      <p:sp>
        <p:nvSpPr>
          <p:cNvPr id="452" name="CustomShape 13"/>
          <p:cNvSpPr/>
          <p:nvPr/>
        </p:nvSpPr>
        <p:spPr>
          <a:xfrm>
            <a:off x="2448000" y="864000"/>
            <a:ext cx="3202920" cy="7275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GB" sz="1500" spc="-1" strike="noStrike">
                <a:solidFill>
                  <a:srgbClr val="000000"/>
                </a:solidFill>
                <a:latin typeface="Arial"/>
                <a:ea typeface="DejaVu Sans"/>
              </a:rPr>
              <a:t>ICNC_MPC </a:t>
            </a:r>
            <a:r>
              <a:rPr b="0" lang="en-GB" sz="1000" spc="-1" strike="noStrike">
                <a:solidFill>
                  <a:srgbClr val="000000"/>
                </a:solidFill>
                <a:latin typeface="Arial"/>
                <a:ea typeface="DejaVu Sans"/>
              </a:rPr>
              <a:t>(column burden &lt;~10Km)  </a:t>
            </a:r>
            <a:r>
              <a:rPr b="0" lang="en-GB" sz="1500" spc="-1" strike="noStrike">
                <a:solidFill>
                  <a:srgbClr val="000000"/>
                </a:solidFill>
                <a:latin typeface="Arial"/>
                <a:ea typeface="DejaVu Sans"/>
              </a:rPr>
              <a:t>   </a:t>
            </a:r>
            <a:endParaRPr b="0" lang="en-GB" sz="1500" spc="-1" strike="noStrike">
              <a:latin typeface="Arial"/>
            </a:endParaRPr>
          </a:p>
        </p:txBody>
      </p:sp>
      <p:sp>
        <p:nvSpPr>
          <p:cNvPr id="453" name="CustomShape 14"/>
          <p:cNvSpPr/>
          <p:nvPr/>
        </p:nvSpPr>
        <p:spPr>
          <a:xfrm>
            <a:off x="2525400" y="2412000"/>
            <a:ext cx="679680" cy="25992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GB" sz="1200" spc="-1" strike="noStrike">
                <a:solidFill>
                  <a:srgbClr val="ffffff"/>
                </a:solidFill>
                <a:latin typeface="Arial"/>
                <a:ea typeface="DejaVu Sans"/>
              </a:rPr>
              <a:t>Meyers</a:t>
            </a:r>
            <a:endParaRPr b="0" lang="en-GB" sz="1200" spc="-1" strike="noStrike">
              <a:latin typeface="Arial"/>
            </a:endParaRPr>
          </a:p>
        </p:txBody>
      </p:sp>
      <p:sp>
        <p:nvSpPr>
          <p:cNvPr id="454" name="CustomShape 15"/>
          <p:cNvSpPr/>
          <p:nvPr/>
        </p:nvSpPr>
        <p:spPr>
          <a:xfrm>
            <a:off x="2525400" y="3960360"/>
            <a:ext cx="2256840" cy="25992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GB" sz="1200" spc="-1" strike="noStrike">
                <a:solidFill>
                  <a:srgbClr val="ffffff"/>
                </a:solidFill>
                <a:latin typeface="Arial"/>
                <a:ea typeface="DejaVu Sans"/>
              </a:rPr>
              <a:t>Harrison + Wilson + RaFSIPv2</a:t>
            </a:r>
            <a:endParaRPr b="0" lang="en-GB" sz="1200" spc="-1" strike="noStrike">
              <a:latin typeface="Arial"/>
            </a:endParaRPr>
          </a:p>
        </p:txBody>
      </p:sp>
      <p:sp>
        <p:nvSpPr>
          <p:cNvPr id="455" name="CustomShape 16"/>
          <p:cNvSpPr/>
          <p:nvPr/>
        </p:nvSpPr>
        <p:spPr>
          <a:xfrm>
            <a:off x="3456000" y="4970160"/>
            <a:ext cx="2446920" cy="1653120"/>
          </a:xfrm>
          <a:prstGeom prst="rect">
            <a:avLst/>
          </a:prstGeom>
          <a:solidFill>
            <a:srgbClr val="ffffff"/>
          </a:solidFill>
          <a:ln>
            <a:noFill/>
          </a:ln>
        </p:spPr>
        <p:style>
          <a:lnRef idx="0"/>
          <a:fillRef idx="0"/>
          <a:effectRef idx="0"/>
          <a:fontRef idx="minor"/>
        </p:style>
        <p:txBody>
          <a:bodyPr lIns="90000" rIns="90000" tIns="45000" bIns="45000" anchorCtr="1">
            <a:noAutofit/>
          </a:bodyPr>
          <a:p>
            <a:pPr>
              <a:lnSpc>
                <a:spcPct val="100000"/>
              </a:lnSpc>
            </a:pPr>
            <a:r>
              <a:rPr b="1" lang="en-GB" sz="1200" spc="-1" strike="noStrike">
                <a:solidFill>
                  <a:srgbClr val="333333"/>
                </a:solidFill>
                <a:latin typeface="P t sans"/>
                <a:ea typeface="Noto Sans CJK SC"/>
              </a:rPr>
              <a:t>More realistic </a:t>
            </a:r>
            <a:r>
              <a:rPr b="0" lang="en-GB" sz="1200" spc="-1" strike="noStrike">
                <a:solidFill>
                  <a:srgbClr val="333333"/>
                </a:solidFill>
                <a:latin typeface="P t sans"/>
                <a:ea typeface="Noto Sans CJK SC"/>
              </a:rPr>
              <a:t>distribution since it depicts a clear association of the simulated ICNC with the </a:t>
            </a:r>
            <a:r>
              <a:rPr b="1" lang="en-GB" sz="1200" spc="-1" strike="noStrike">
                <a:solidFill>
                  <a:srgbClr val="333333"/>
                </a:solidFill>
                <a:latin typeface="P t sans"/>
                <a:ea typeface="Noto Sans CJK SC"/>
              </a:rPr>
              <a:t>mineral-dust emission sources and transported areas.</a:t>
            </a:r>
            <a:endParaRPr b="0" lang="en-GB" sz="1200" spc="-1" strike="noStrike">
              <a:latin typeface="Arial"/>
            </a:endParaRPr>
          </a:p>
        </p:txBody>
      </p:sp>
      <p:sp>
        <p:nvSpPr>
          <p:cNvPr id="456" name="CustomShape 17"/>
          <p:cNvSpPr/>
          <p:nvPr/>
        </p:nvSpPr>
        <p:spPr>
          <a:xfrm>
            <a:off x="5006880" y="958320"/>
            <a:ext cx="536040" cy="300600"/>
          </a:xfrm>
          <a:prstGeom prst="rect">
            <a:avLst/>
          </a:prstGeom>
          <a:noFill/>
          <a:ln>
            <a:noFill/>
          </a:ln>
        </p:spPr>
        <p:style>
          <a:lnRef idx="0"/>
          <a:fillRef idx="0"/>
          <a:effectRef idx="0"/>
          <a:fontRef idx="minor"/>
        </p:style>
        <p:txBody>
          <a:bodyPr lIns="90000" rIns="90000" tIns="45000" bIns="45000" anchorCtr="1">
            <a:noAutofit/>
          </a:bodyPr>
          <a:p>
            <a:pPr>
              <a:lnSpc>
                <a:spcPct val="100000"/>
              </a:lnSpc>
            </a:pPr>
            <a:r>
              <a:rPr b="0" lang="en-GB" sz="1500" spc="-1" strike="noStrike">
                <a:solidFill>
                  <a:srgbClr val="000000"/>
                </a:solidFill>
                <a:latin typeface="Arial"/>
                <a:ea typeface="DejaVu Sans"/>
              </a:rPr>
              <a:t> </a:t>
            </a:r>
            <a:r>
              <a:rPr b="0" lang="en-GB" sz="1200" spc="-1" strike="noStrike">
                <a:solidFill>
                  <a:srgbClr val="000000"/>
                </a:solidFill>
                <a:latin typeface="Arial"/>
                <a:ea typeface="DejaVu Sans"/>
              </a:rPr>
              <a:t>#/m</a:t>
            </a:r>
            <a:r>
              <a:rPr b="0" lang="en-GB" sz="1200" spc="-1" strike="noStrike" baseline="33000">
                <a:solidFill>
                  <a:srgbClr val="000000"/>
                </a:solidFill>
                <a:latin typeface="Arial"/>
                <a:ea typeface="DejaVu Sans"/>
              </a:rPr>
              <a:t>3</a:t>
            </a:r>
            <a:endParaRPr b="0" lang="en-GB" sz="1200" spc="-1" strike="noStrike">
              <a:latin typeface="Arial"/>
            </a:endParaRPr>
          </a:p>
        </p:txBody>
      </p:sp>
      <p:sp>
        <p:nvSpPr>
          <p:cNvPr id="457" name="CustomShape 18"/>
          <p:cNvSpPr/>
          <p:nvPr/>
        </p:nvSpPr>
        <p:spPr>
          <a:xfrm>
            <a:off x="504000" y="1944000"/>
            <a:ext cx="1510920" cy="862920"/>
          </a:xfrm>
          <a:prstGeom prst="rect">
            <a:avLst/>
          </a:prstGeom>
          <a:blipFill rotWithShape="0">
            <a:blip r:embed="rId21">
              <a:alphaModFix amt="20000"/>
            </a:blip>
            <a:tile/>
          </a:blipFill>
          <a:ln>
            <a:solidFill>
              <a:srgbClr val="808080"/>
            </a:solidFill>
          </a:ln>
        </p:spPr>
        <p:style>
          <a:lnRef idx="0"/>
          <a:fillRef idx="0"/>
          <a:effectRef idx="0"/>
          <a:fontRef idx="minor"/>
        </p:style>
        <p:txBody>
          <a:bodyPr wrap="none" lIns="90000" rIns="90000" tIns="45000" bIns="45000" anchor="ctr">
            <a:noAutofit/>
          </a:bodyPr>
          <a:p>
            <a:pPr algn="ctr">
              <a:lnSpc>
                <a:spcPct val="100000"/>
              </a:lnSpc>
            </a:pPr>
            <a:r>
              <a:rPr b="0" i="1" lang="en-GB" sz="1200" spc="-1" strike="noStrike">
                <a:solidFill>
                  <a:srgbClr val="666666"/>
                </a:solidFill>
                <a:latin typeface="Arial"/>
                <a:ea typeface="DejaVu Sans"/>
              </a:rPr>
              <a:t>Homogeneous </a:t>
            </a:r>
            <a:endParaRPr b="0" lang="en-GB" sz="1200" spc="-1" strike="noStrike">
              <a:latin typeface="Arial"/>
            </a:endParaRPr>
          </a:p>
          <a:p>
            <a:pPr algn="ctr">
              <a:lnSpc>
                <a:spcPct val="100000"/>
              </a:lnSpc>
            </a:pPr>
            <a:r>
              <a:rPr b="0" i="1" lang="en-GB" sz="1200" spc="-1" strike="noStrike">
                <a:solidFill>
                  <a:srgbClr val="666666"/>
                </a:solidFill>
                <a:latin typeface="Arial"/>
                <a:ea typeface="DejaVu Sans"/>
              </a:rPr>
              <a:t>freezing</a:t>
            </a:r>
            <a:endParaRPr b="0" lang="en-GB" sz="1200" spc="-1" strike="noStrike">
              <a:latin typeface="Arial"/>
            </a:endParaRPr>
          </a:p>
        </p:txBody>
      </p:sp>
      <p:sp>
        <p:nvSpPr>
          <p:cNvPr id="458" name="CustomShape 19"/>
          <p:cNvSpPr/>
          <p:nvPr/>
        </p:nvSpPr>
        <p:spPr>
          <a:xfrm>
            <a:off x="504000" y="2808000"/>
            <a:ext cx="1510920" cy="1366920"/>
          </a:xfrm>
          <a:prstGeom prst="rect">
            <a:avLst/>
          </a:prstGeom>
          <a:noFill/>
          <a:ln>
            <a:solidFill>
              <a:srgbClr val="3465a4"/>
            </a:solidFill>
          </a:ln>
        </p:spPr>
        <p:style>
          <a:lnRef idx="0"/>
          <a:fillRef idx="0"/>
          <a:effectRef idx="0"/>
          <a:fontRef idx="minor"/>
        </p:style>
      </p:sp>
      <p:sp>
        <p:nvSpPr>
          <p:cNvPr id="459" name="CustomShape 20"/>
          <p:cNvSpPr/>
          <p:nvPr/>
        </p:nvSpPr>
        <p:spPr>
          <a:xfrm>
            <a:off x="9324000" y="1944000"/>
            <a:ext cx="1510920" cy="862920"/>
          </a:xfrm>
          <a:prstGeom prst="rect">
            <a:avLst/>
          </a:prstGeom>
          <a:blipFill rotWithShape="0">
            <a:blip r:embed="rId22">
              <a:alphaModFix amt="20000"/>
            </a:blip>
            <a:tile/>
          </a:blipFill>
          <a:ln>
            <a:solidFill>
              <a:srgbClr val="808080"/>
            </a:solidFill>
          </a:ln>
        </p:spPr>
        <p:style>
          <a:lnRef idx="0"/>
          <a:fillRef idx="0"/>
          <a:effectRef idx="0"/>
          <a:fontRef idx="minor"/>
        </p:style>
        <p:txBody>
          <a:bodyPr wrap="none" lIns="90000" rIns="90000" tIns="45000" bIns="45000" anchor="ctr">
            <a:noAutofit/>
          </a:bodyPr>
          <a:p>
            <a:pPr algn="ctr">
              <a:lnSpc>
                <a:spcPct val="100000"/>
              </a:lnSpc>
            </a:pPr>
            <a:r>
              <a:rPr b="0" i="1" lang="en-GB" sz="1200" spc="-1" strike="noStrike">
                <a:solidFill>
                  <a:srgbClr val="666666"/>
                </a:solidFill>
                <a:latin typeface="Arial"/>
                <a:ea typeface="DejaVu Sans"/>
              </a:rPr>
              <a:t>Homogeneous </a:t>
            </a:r>
            <a:endParaRPr b="0" lang="en-GB" sz="1200" spc="-1" strike="noStrike">
              <a:latin typeface="Arial"/>
            </a:endParaRPr>
          </a:p>
          <a:p>
            <a:pPr algn="ctr">
              <a:lnSpc>
                <a:spcPct val="100000"/>
              </a:lnSpc>
            </a:pPr>
            <a:r>
              <a:rPr b="0" i="1" lang="en-GB" sz="1200" spc="-1" strike="noStrike">
                <a:solidFill>
                  <a:srgbClr val="666666"/>
                </a:solidFill>
                <a:latin typeface="Arial"/>
                <a:ea typeface="DejaVu Sans"/>
              </a:rPr>
              <a:t>freezing</a:t>
            </a:r>
            <a:endParaRPr b="0" lang="en-GB" sz="1200" spc="-1" strike="noStrike">
              <a:latin typeface="Arial"/>
            </a:endParaRPr>
          </a:p>
        </p:txBody>
      </p:sp>
      <p:sp>
        <p:nvSpPr>
          <p:cNvPr id="460" name="CustomShape 21"/>
          <p:cNvSpPr/>
          <p:nvPr/>
        </p:nvSpPr>
        <p:spPr>
          <a:xfrm>
            <a:off x="504000" y="1944000"/>
            <a:ext cx="1510920" cy="862920"/>
          </a:xfrm>
          <a:prstGeom prst="rect">
            <a:avLst/>
          </a:prstGeom>
          <a:blipFill rotWithShape="0">
            <a:blip r:embed="rId23">
              <a:alphaModFix amt="20000"/>
            </a:blip>
            <a:tile/>
          </a:blipFill>
          <a:ln>
            <a:solidFill>
              <a:srgbClr val="808080"/>
            </a:solidFill>
          </a:ln>
        </p:spPr>
        <p:style>
          <a:lnRef idx="0"/>
          <a:fillRef idx="0"/>
          <a:effectRef idx="0"/>
          <a:fontRef idx="minor"/>
        </p:style>
        <p:txBody>
          <a:bodyPr wrap="none" lIns="90000" rIns="90000" tIns="45000" bIns="45000" anchor="ctr">
            <a:noAutofit/>
          </a:bodyPr>
          <a:p>
            <a:pPr algn="ctr">
              <a:lnSpc>
                <a:spcPct val="100000"/>
              </a:lnSpc>
            </a:pPr>
            <a:r>
              <a:rPr b="0" i="1" lang="en-GB" sz="1200" spc="-1" strike="noStrike">
                <a:solidFill>
                  <a:srgbClr val="666666"/>
                </a:solidFill>
                <a:latin typeface="Arial"/>
                <a:ea typeface="DejaVu Sans"/>
              </a:rPr>
              <a:t>Homogeneous </a:t>
            </a:r>
            <a:endParaRPr b="0" lang="en-GB" sz="1200" spc="-1" strike="noStrike">
              <a:latin typeface="Arial"/>
            </a:endParaRPr>
          </a:p>
          <a:p>
            <a:pPr algn="ctr">
              <a:lnSpc>
                <a:spcPct val="100000"/>
              </a:lnSpc>
            </a:pPr>
            <a:r>
              <a:rPr b="0" i="1" lang="en-GB" sz="1200" spc="-1" strike="noStrike">
                <a:solidFill>
                  <a:srgbClr val="666666"/>
                </a:solidFill>
                <a:latin typeface="Arial"/>
                <a:ea typeface="DejaVu Sans"/>
              </a:rPr>
              <a:t>freezing</a:t>
            </a:r>
            <a:endParaRPr b="0" lang="en-GB" sz="1200" spc="-1" strike="noStrike">
              <a:latin typeface="Arial"/>
            </a:endParaRPr>
          </a:p>
        </p:txBody>
      </p:sp>
      <p:sp>
        <p:nvSpPr>
          <p:cNvPr id="461" name="CustomShape 22"/>
          <p:cNvSpPr/>
          <p:nvPr/>
        </p:nvSpPr>
        <p:spPr>
          <a:xfrm>
            <a:off x="144000" y="7200000"/>
            <a:ext cx="2518920" cy="2208600"/>
          </a:xfrm>
          <a:prstGeom prst="rect">
            <a:avLst/>
          </a:prstGeom>
          <a:solidFill>
            <a:srgbClr val="ffffff"/>
          </a:solidFill>
          <a:ln>
            <a:noFill/>
          </a:ln>
        </p:spPr>
        <p:style>
          <a:lnRef idx="0"/>
          <a:fillRef idx="0"/>
          <a:effectRef idx="0"/>
          <a:fontRef idx="minor"/>
        </p:style>
        <p:txBody>
          <a:bodyPr lIns="90000" rIns="90000" tIns="45000" bIns="45000" anchorCtr="1">
            <a:noAutofit/>
          </a:bodyPr>
          <a:p>
            <a:pPr>
              <a:lnSpc>
                <a:spcPct val="100000"/>
              </a:lnSpc>
            </a:pPr>
            <a:r>
              <a:rPr b="0" lang="en-GB" sz="1200" spc="-1" strike="noStrike">
                <a:solidFill>
                  <a:srgbClr val="333333"/>
                </a:solidFill>
                <a:latin typeface="P t sans"/>
                <a:ea typeface="Noto Sans CJK SC"/>
              </a:rPr>
              <a:t>Parameterization’s impact to ICNC in 1-year average ICNC_MPC full-column burden:</a:t>
            </a:r>
            <a:endParaRPr b="0" lang="en-GB" sz="1200" spc="-1" strike="noStrike">
              <a:latin typeface="Arial"/>
            </a:endParaRPr>
          </a:p>
          <a:p>
            <a:pPr>
              <a:lnSpc>
                <a:spcPct val="100000"/>
              </a:lnSpc>
            </a:pPr>
            <a:endParaRPr b="0" lang="en-GB" sz="1200" spc="-1" strike="noStrike">
              <a:latin typeface="Arial"/>
            </a:endParaRPr>
          </a:p>
          <a:p>
            <a:pPr>
              <a:lnSpc>
                <a:spcPct val="100000"/>
              </a:lnSpc>
            </a:pPr>
            <a:r>
              <a:rPr b="0" lang="en-GB" sz="1200" spc="-1" strike="noStrike">
                <a:solidFill>
                  <a:srgbClr val="333333"/>
                </a:solidFill>
                <a:latin typeface="P t sans"/>
                <a:ea typeface="Noto Sans CJK SC"/>
              </a:rPr>
              <a:t>Reduction in MPC ICNC with the new aerosol-dependent ice nucleation parameterization in comparison to Meyers et al.; however, the distribution seems </a:t>
            </a:r>
            <a:r>
              <a:rPr b="1" lang="en-GB" sz="1200" spc="-1" strike="noStrike">
                <a:solidFill>
                  <a:srgbClr val="333333"/>
                </a:solidFill>
                <a:latin typeface="P t sans"/>
                <a:ea typeface="Noto Sans CJK SC"/>
              </a:rPr>
              <a:t>more realistic</a:t>
            </a:r>
            <a:r>
              <a:rPr b="0" lang="en-GB" sz="1200" spc="-1" strike="noStrike">
                <a:solidFill>
                  <a:srgbClr val="333333"/>
                </a:solidFill>
                <a:latin typeface="P t sans"/>
                <a:ea typeface="Noto Sans CJK SC"/>
              </a:rPr>
              <a:t> since it depicts a clear association of the simulated ICNC with the </a:t>
            </a:r>
            <a:r>
              <a:rPr b="1" lang="en-GB" sz="1200" spc="-1" strike="noStrike">
                <a:solidFill>
                  <a:srgbClr val="333333"/>
                </a:solidFill>
                <a:latin typeface="P t sans"/>
                <a:ea typeface="Noto Sans CJK SC"/>
              </a:rPr>
              <a:t>mineral-dust emission sources and transported areas.</a:t>
            </a:r>
            <a:endParaRPr b="0" lang="en-GB" sz="1200" spc="-1" strike="noStrike">
              <a:latin typeface="Arial"/>
            </a:endParaRPr>
          </a:p>
        </p:txBody>
      </p:sp>
      <p:sp>
        <p:nvSpPr>
          <p:cNvPr id="462" name="CustomShape 23"/>
          <p:cNvSpPr/>
          <p:nvPr/>
        </p:nvSpPr>
        <p:spPr>
          <a:xfrm rot="5400000">
            <a:off x="4141080" y="4284000"/>
            <a:ext cx="718920" cy="646920"/>
          </a:xfrm>
          <a:custGeom>
            <a:avLst/>
            <a:gdLst/>
            <a:ahLst/>
            <a:rect l="l" t="t" r="r" b="b"/>
            <a:pathLst>
              <a:path w="2002" h="1801">
                <a:moveTo>
                  <a:pt x="0" y="439"/>
                </a:moveTo>
                <a:lnTo>
                  <a:pt x="1326" y="439"/>
                </a:lnTo>
                <a:lnTo>
                  <a:pt x="1326" y="0"/>
                </a:lnTo>
                <a:lnTo>
                  <a:pt x="2001" y="900"/>
                </a:lnTo>
                <a:lnTo>
                  <a:pt x="1326" y="1800"/>
                </a:lnTo>
                <a:lnTo>
                  <a:pt x="1326" y="1361"/>
                </a:lnTo>
                <a:lnTo>
                  <a:pt x="0" y="1361"/>
                </a:lnTo>
                <a:lnTo>
                  <a:pt x="0" y="439"/>
                </a:lnTo>
              </a:path>
            </a:pathLst>
          </a:custGeom>
          <a:noFill/>
          <a:ln>
            <a:solidFill>
              <a:srgbClr val="3465a4"/>
            </a:solidFill>
          </a:ln>
        </p:spPr>
        <p:style>
          <a:lnRef idx="0"/>
          <a:fillRef idx="0"/>
          <a:effectRef idx="0"/>
          <a:fontRef idx="minor"/>
        </p:style>
      </p:sp>
      <p:sp>
        <p:nvSpPr>
          <p:cNvPr id="463" name="CustomShape 24"/>
          <p:cNvSpPr/>
          <p:nvPr/>
        </p:nvSpPr>
        <p:spPr>
          <a:xfrm rot="19384800">
            <a:off x="1798920" y="3167640"/>
            <a:ext cx="646920" cy="646920"/>
          </a:xfrm>
          <a:custGeom>
            <a:avLst/>
            <a:gdLst/>
            <a:ahLst/>
            <a:rect l="l" t="t" r="r" b="b"/>
            <a:pathLst>
              <a:path w="1802" h="1801">
                <a:moveTo>
                  <a:pt x="0" y="451"/>
                </a:moveTo>
                <a:lnTo>
                  <a:pt x="1349" y="450"/>
                </a:lnTo>
                <a:lnTo>
                  <a:pt x="1350" y="0"/>
                </a:lnTo>
                <a:lnTo>
                  <a:pt x="1801" y="900"/>
                </a:lnTo>
                <a:lnTo>
                  <a:pt x="1350" y="1800"/>
                </a:lnTo>
                <a:lnTo>
                  <a:pt x="1350" y="1350"/>
                </a:lnTo>
                <a:lnTo>
                  <a:pt x="1" y="1351"/>
                </a:lnTo>
                <a:lnTo>
                  <a:pt x="0" y="451"/>
                </a:lnTo>
              </a:path>
            </a:pathLst>
          </a:custGeom>
          <a:solidFill>
            <a:srgbClr val="ffffff"/>
          </a:solidFill>
          <a:ln>
            <a:solidFill>
              <a:srgbClr val="3465a4"/>
            </a:solidFill>
          </a:ln>
        </p:spPr>
        <p:style>
          <a:lnRef idx="0"/>
          <a:fillRef idx="0"/>
          <a:effectRef idx="0"/>
          <a:fontRef idx="minor"/>
        </p:style>
      </p:sp>
      <p:sp>
        <p:nvSpPr>
          <p:cNvPr id="464" name="CustomShape 25"/>
          <p:cNvSpPr/>
          <p:nvPr/>
        </p:nvSpPr>
        <p:spPr>
          <a:xfrm>
            <a:off x="2520000" y="2700000"/>
            <a:ext cx="2662920" cy="70920"/>
          </a:xfrm>
          <a:prstGeom prst="rect">
            <a:avLst/>
          </a:prstGeom>
          <a:solidFill>
            <a:srgbClr val="ffffff"/>
          </a:solidFill>
          <a:ln>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5" name="CustomShape 1"/>
          <p:cNvSpPr/>
          <p:nvPr/>
        </p:nvSpPr>
        <p:spPr>
          <a:xfrm>
            <a:off x="11817000" y="6521760"/>
            <a:ext cx="362880" cy="324000"/>
          </a:xfrm>
          <a:prstGeom prst="rect">
            <a:avLst/>
          </a:prstGeom>
          <a:noFill/>
          <a:ln>
            <a:noFill/>
          </a:ln>
        </p:spPr>
        <p:style>
          <a:lnRef idx="0"/>
          <a:fillRef idx="0"/>
          <a:effectRef idx="0"/>
          <a:fontRef idx="minor"/>
        </p:style>
        <p:txBody>
          <a:bodyPr lIns="90000" rIns="90000" tIns="45000" bIns="45000" anchorCtr="1">
            <a:noAutofit/>
          </a:bodyPr>
          <a:p>
            <a:pPr>
              <a:lnSpc>
                <a:spcPct val="100000"/>
              </a:lnSpc>
            </a:pPr>
            <a:fld id="{0099E02F-5CC8-43D4-964F-3118E5368F54}" type="slidenum">
              <a:rPr b="0" lang="en-GB" sz="1200" spc="-1" strike="noStrike">
                <a:solidFill>
                  <a:srgbClr val="000000"/>
                </a:solidFill>
                <a:latin typeface="Arial"/>
                <a:ea typeface="DejaVu Sans"/>
              </a:rPr>
              <a:t>12</a:t>
            </a:fld>
            <a:endParaRPr b="0" lang="en-GB" sz="1200" spc="-1" strike="noStrike">
              <a:latin typeface="Arial"/>
            </a:endParaRPr>
          </a:p>
        </p:txBody>
      </p:sp>
      <p:sp>
        <p:nvSpPr>
          <p:cNvPr id="466" name="CustomShape 2"/>
          <p:cNvSpPr/>
          <p:nvPr/>
        </p:nvSpPr>
        <p:spPr>
          <a:xfrm>
            <a:off x="11817000" y="6521760"/>
            <a:ext cx="362880" cy="324000"/>
          </a:xfrm>
          <a:prstGeom prst="rect">
            <a:avLst/>
          </a:prstGeom>
          <a:noFill/>
          <a:ln>
            <a:noFill/>
          </a:ln>
        </p:spPr>
        <p:style>
          <a:lnRef idx="0"/>
          <a:fillRef idx="0"/>
          <a:effectRef idx="0"/>
          <a:fontRef idx="minor"/>
        </p:style>
        <p:txBody>
          <a:bodyPr lIns="90000" rIns="90000" tIns="45000" bIns="45000" anchorCtr="1">
            <a:noAutofit/>
          </a:bodyPr>
          <a:p>
            <a:pPr>
              <a:lnSpc>
                <a:spcPct val="100000"/>
              </a:lnSpc>
            </a:pPr>
            <a:fld id="{7E3458BF-CDDB-4FA2-A86C-CC5F2DA80134}" type="slidenum">
              <a:rPr b="0" lang="en-GB" sz="1200" spc="-1" strike="noStrike">
                <a:solidFill>
                  <a:srgbClr val="000000"/>
                </a:solidFill>
                <a:latin typeface="Arial"/>
                <a:ea typeface="DejaVu Sans"/>
              </a:rPr>
              <a:t>12</a:t>
            </a:fld>
            <a:endParaRPr b="0" lang="en-GB" sz="1200" spc="-1" strike="noStrike">
              <a:latin typeface="Arial"/>
            </a:endParaRPr>
          </a:p>
        </p:txBody>
      </p:sp>
      <p:pic>
        <p:nvPicPr>
          <p:cNvPr id="467" name="Εικόνα 12_21" descr="Εικόνα που περιέχει σχεδίαση&#10;&#10;Περιγραφή που δημιουργήθηκε αυτόματα"/>
          <p:cNvPicPr/>
          <p:nvPr/>
        </p:nvPicPr>
        <p:blipFill>
          <a:blip r:embed="rId1"/>
          <a:stretch/>
        </p:blipFill>
        <p:spPr>
          <a:xfrm>
            <a:off x="9812520" y="6071760"/>
            <a:ext cx="1630080" cy="546480"/>
          </a:xfrm>
          <a:prstGeom prst="rect">
            <a:avLst/>
          </a:prstGeom>
          <a:ln>
            <a:noFill/>
          </a:ln>
        </p:spPr>
      </p:pic>
      <p:pic>
        <p:nvPicPr>
          <p:cNvPr id="468" name="Εικόνα 9_21" descr=""/>
          <p:cNvPicPr/>
          <p:nvPr/>
        </p:nvPicPr>
        <p:blipFill>
          <a:blip r:embed="rId2"/>
          <a:stretch/>
        </p:blipFill>
        <p:spPr>
          <a:xfrm>
            <a:off x="8136720" y="6125040"/>
            <a:ext cx="1525320" cy="439920"/>
          </a:xfrm>
          <a:prstGeom prst="rect">
            <a:avLst/>
          </a:prstGeom>
          <a:ln>
            <a:noFill/>
          </a:ln>
        </p:spPr>
      </p:pic>
      <p:pic>
        <p:nvPicPr>
          <p:cNvPr id="469" name="" descr=""/>
          <p:cNvPicPr/>
          <p:nvPr/>
        </p:nvPicPr>
        <p:blipFill>
          <a:blip r:embed="rId3"/>
          <a:stretch/>
        </p:blipFill>
        <p:spPr>
          <a:xfrm>
            <a:off x="7325640" y="6048000"/>
            <a:ext cx="590760" cy="572760"/>
          </a:xfrm>
          <a:prstGeom prst="rect">
            <a:avLst/>
          </a:prstGeom>
          <a:ln>
            <a:noFill/>
          </a:ln>
        </p:spPr>
      </p:pic>
      <p:pic>
        <p:nvPicPr>
          <p:cNvPr id="470" name="" descr=""/>
          <p:cNvPicPr/>
          <p:nvPr/>
        </p:nvPicPr>
        <p:blipFill>
          <a:blip r:embed="rId4"/>
          <a:stretch/>
        </p:blipFill>
        <p:spPr>
          <a:xfrm>
            <a:off x="6624360" y="6048000"/>
            <a:ext cx="601560" cy="572760"/>
          </a:xfrm>
          <a:prstGeom prst="rect">
            <a:avLst/>
          </a:prstGeom>
          <a:ln>
            <a:noFill/>
          </a:ln>
        </p:spPr>
      </p:pic>
      <p:pic>
        <p:nvPicPr>
          <p:cNvPr id="471" name="Picture 11_15" descr="A close up of a logo&#10;&#10;Description automatically generated"/>
          <p:cNvPicPr/>
          <p:nvPr/>
        </p:nvPicPr>
        <p:blipFill>
          <a:blip r:embed="rId5"/>
          <a:stretch/>
        </p:blipFill>
        <p:spPr>
          <a:xfrm>
            <a:off x="5616000" y="6120000"/>
            <a:ext cx="931320" cy="500760"/>
          </a:xfrm>
          <a:prstGeom prst="rect">
            <a:avLst/>
          </a:prstGeom>
          <a:ln>
            <a:noFill/>
          </a:ln>
        </p:spPr>
      </p:pic>
      <p:pic>
        <p:nvPicPr>
          <p:cNvPr id="472" name="" descr=""/>
          <p:cNvPicPr/>
          <p:nvPr/>
        </p:nvPicPr>
        <p:blipFill>
          <a:blip r:embed="rId6"/>
          <a:srcRect l="46308" t="-5130" r="23946" b="0"/>
          <a:stretch/>
        </p:blipFill>
        <p:spPr>
          <a:xfrm>
            <a:off x="4572000" y="6076800"/>
            <a:ext cx="958320" cy="608400"/>
          </a:xfrm>
          <a:prstGeom prst="rect">
            <a:avLst/>
          </a:prstGeom>
          <a:ln>
            <a:noFill/>
          </a:ln>
        </p:spPr>
      </p:pic>
      <p:pic>
        <p:nvPicPr>
          <p:cNvPr id="473" name="" descr=""/>
          <p:cNvPicPr/>
          <p:nvPr/>
        </p:nvPicPr>
        <p:blipFill>
          <a:blip r:embed="rId7"/>
          <a:srcRect l="11593" t="0" r="7173" b="0"/>
          <a:stretch/>
        </p:blipFill>
        <p:spPr>
          <a:xfrm>
            <a:off x="-4298400" y="1660680"/>
            <a:ext cx="3217320" cy="2226240"/>
          </a:xfrm>
          <a:prstGeom prst="rect">
            <a:avLst/>
          </a:prstGeom>
          <a:ln>
            <a:noFill/>
          </a:ln>
        </p:spPr>
      </p:pic>
      <p:pic>
        <p:nvPicPr>
          <p:cNvPr id="474" name="" descr=""/>
          <p:cNvPicPr/>
          <p:nvPr/>
        </p:nvPicPr>
        <p:blipFill>
          <a:blip r:embed="rId8"/>
          <a:srcRect l="10702" t="21733" r="0" b="20801"/>
          <a:stretch/>
        </p:blipFill>
        <p:spPr>
          <a:xfrm>
            <a:off x="-5472000" y="604080"/>
            <a:ext cx="4422960" cy="2274840"/>
          </a:xfrm>
          <a:prstGeom prst="rect">
            <a:avLst/>
          </a:prstGeom>
          <a:ln>
            <a:noFill/>
          </a:ln>
        </p:spPr>
      </p:pic>
      <p:pic>
        <p:nvPicPr>
          <p:cNvPr id="475" name="" descr=""/>
          <p:cNvPicPr/>
          <p:nvPr/>
        </p:nvPicPr>
        <p:blipFill>
          <a:blip r:embed="rId9"/>
          <a:srcRect l="11593" t="0" r="8368" b="0"/>
          <a:stretch/>
        </p:blipFill>
        <p:spPr>
          <a:xfrm>
            <a:off x="-4104000" y="4104000"/>
            <a:ext cx="3170160" cy="2226600"/>
          </a:xfrm>
          <a:prstGeom prst="rect">
            <a:avLst/>
          </a:prstGeom>
          <a:ln>
            <a:noFill/>
          </a:ln>
        </p:spPr>
      </p:pic>
      <p:pic>
        <p:nvPicPr>
          <p:cNvPr id="476" name="" descr=""/>
          <p:cNvPicPr/>
          <p:nvPr/>
        </p:nvPicPr>
        <p:blipFill>
          <a:blip r:embed="rId10"/>
          <a:srcRect l="11593" t="-2052" r="8368" b="0"/>
          <a:stretch/>
        </p:blipFill>
        <p:spPr>
          <a:xfrm>
            <a:off x="-4032000" y="6150600"/>
            <a:ext cx="3169800" cy="2272320"/>
          </a:xfrm>
          <a:prstGeom prst="rect">
            <a:avLst/>
          </a:prstGeom>
          <a:ln>
            <a:noFill/>
          </a:ln>
        </p:spPr>
      </p:pic>
      <p:pic>
        <p:nvPicPr>
          <p:cNvPr id="477" name="" descr=""/>
          <p:cNvPicPr/>
          <p:nvPr/>
        </p:nvPicPr>
        <p:blipFill>
          <a:blip r:embed="rId11"/>
          <a:stretch/>
        </p:blipFill>
        <p:spPr>
          <a:xfrm>
            <a:off x="-4104000" y="3686760"/>
            <a:ext cx="3160440" cy="2072160"/>
          </a:xfrm>
          <a:prstGeom prst="rect">
            <a:avLst/>
          </a:prstGeom>
          <a:ln>
            <a:noFill/>
          </a:ln>
        </p:spPr>
      </p:pic>
      <p:pic>
        <p:nvPicPr>
          <p:cNvPr id="478" name="" descr=""/>
          <p:cNvPicPr/>
          <p:nvPr/>
        </p:nvPicPr>
        <p:blipFill>
          <a:blip r:embed="rId12"/>
          <a:srcRect l="11990" t="18627" r="0" b="20801"/>
          <a:stretch/>
        </p:blipFill>
        <p:spPr>
          <a:xfrm>
            <a:off x="14112360" y="1834560"/>
            <a:ext cx="3454920" cy="1980720"/>
          </a:xfrm>
          <a:prstGeom prst="rect">
            <a:avLst/>
          </a:prstGeom>
          <a:ln>
            <a:noFill/>
          </a:ln>
        </p:spPr>
      </p:pic>
      <p:pic>
        <p:nvPicPr>
          <p:cNvPr id="479" name="" descr=""/>
          <p:cNvPicPr/>
          <p:nvPr/>
        </p:nvPicPr>
        <p:blipFill>
          <a:blip r:embed="rId13"/>
          <a:stretch/>
        </p:blipFill>
        <p:spPr>
          <a:xfrm>
            <a:off x="13983840" y="3897720"/>
            <a:ext cx="3727440" cy="3013560"/>
          </a:xfrm>
          <a:prstGeom prst="rect">
            <a:avLst/>
          </a:prstGeom>
          <a:ln>
            <a:noFill/>
          </a:ln>
        </p:spPr>
      </p:pic>
      <p:sp>
        <p:nvSpPr>
          <p:cNvPr id="480" name="CustomShape 3"/>
          <p:cNvSpPr/>
          <p:nvPr/>
        </p:nvSpPr>
        <p:spPr>
          <a:xfrm>
            <a:off x="2664000" y="9360000"/>
            <a:ext cx="6335280" cy="9255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i="1" lang="en-GB" sz="1500" spc="-1" strike="noStrike">
                <a:solidFill>
                  <a:srgbClr val="000000"/>
                </a:solidFill>
                <a:latin typeface="Arial"/>
                <a:ea typeface="DejaVu Sans"/>
              </a:rPr>
              <a:t>WIP: still working on the parametrizations, final results may change</a:t>
            </a:r>
            <a:endParaRPr b="0" lang="en-GB" sz="1500" spc="-1" strike="noStrike">
              <a:latin typeface="Arial"/>
            </a:endParaRPr>
          </a:p>
          <a:p>
            <a:pPr>
              <a:lnSpc>
                <a:spcPct val="100000"/>
              </a:lnSpc>
            </a:pPr>
            <a:endParaRPr b="0" lang="en-GB" sz="1500" spc="-1" strike="noStrike">
              <a:latin typeface="Arial"/>
            </a:endParaRPr>
          </a:p>
          <a:p>
            <a:pPr>
              <a:lnSpc>
                <a:spcPct val="100000"/>
              </a:lnSpc>
            </a:pPr>
            <a:r>
              <a:rPr b="0" i="1" lang="en-GB" sz="1500" spc="-1" strike="noStrike">
                <a:solidFill>
                  <a:srgbClr val="000000"/>
                </a:solidFill>
                <a:latin typeface="Arial"/>
                <a:ea typeface="DejaVu Sans"/>
              </a:rPr>
              <a:t>Why LWP and IWP increase: bc less precip? yes</a:t>
            </a:r>
            <a:endParaRPr b="0" lang="en-GB" sz="1500" spc="-1" strike="noStrike">
              <a:latin typeface="Arial"/>
            </a:endParaRPr>
          </a:p>
        </p:txBody>
      </p:sp>
      <p:sp>
        <p:nvSpPr>
          <p:cNvPr id="481" name="CustomShape 4"/>
          <p:cNvSpPr/>
          <p:nvPr/>
        </p:nvSpPr>
        <p:spPr>
          <a:xfrm>
            <a:off x="504360" y="8208000"/>
            <a:ext cx="13600080" cy="111312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GB" sz="1800" spc="-1" strike="noStrike">
                <a:solidFill>
                  <a:srgbClr val="000000"/>
                </a:solidFill>
                <a:latin typeface="Arial"/>
                <a:ea typeface="DejaVu Sans"/>
              </a:rPr>
              <a:t>In comparison to Meyers et al. (1992) parameterization, with the A-s param. there is more cloud cover (mainly more liq. Cluds) which:</a:t>
            </a:r>
            <a:endParaRPr b="0" lang="en-GB" sz="1800" spc="-1" strike="noStrike">
              <a:latin typeface="Arial"/>
            </a:endParaRPr>
          </a:p>
          <a:p>
            <a:pPr>
              <a:lnSpc>
                <a:spcPct val="100000"/>
              </a:lnSpc>
            </a:pPr>
            <a:r>
              <a:rPr b="0" lang="en-GB" sz="1800" spc="-1" strike="noStrike">
                <a:solidFill>
                  <a:srgbClr val="000000"/>
                </a:solidFill>
                <a:latin typeface="Arial"/>
                <a:ea typeface="DejaVu Sans"/>
              </a:rPr>
              <a:t>- increases the SWup_TOA (global average: 100.2 vs 103.7W/m2)</a:t>
            </a:r>
            <a:endParaRPr b="0" lang="en-GB" sz="1800" spc="-1" strike="noStrike">
              <a:latin typeface="Arial"/>
            </a:endParaRPr>
          </a:p>
          <a:p>
            <a:pPr>
              <a:lnSpc>
                <a:spcPct val="100000"/>
              </a:lnSpc>
            </a:pPr>
            <a:r>
              <a:rPr b="0" lang="en-GB" sz="1800" spc="-1" strike="noStrike">
                <a:solidFill>
                  <a:srgbClr val="000000"/>
                </a:solidFill>
                <a:latin typeface="Arial"/>
                <a:ea typeface="DejaVu Sans"/>
              </a:rPr>
              <a:t>- decreases the LWup_TOA (global average: </a:t>
            </a:r>
            <a:endParaRPr b="0" lang="en-GB" sz="1800" spc="-1" strike="noStrike">
              <a:latin typeface="Arial"/>
            </a:endParaRPr>
          </a:p>
          <a:p>
            <a:pPr>
              <a:lnSpc>
                <a:spcPct val="100000"/>
              </a:lnSpc>
            </a:pPr>
            <a:r>
              <a:rPr b="0" lang="en-GB" sz="1800" spc="-1" strike="noStrike">
                <a:solidFill>
                  <a:srgbClr val="000000"/>
                </a:solidFill>
                <a:latin typeface="Arial"/>
                <a:ea typeface="DejaVu Sans"/>
              </a:rPr>
              <a:t>Therefore, more thermal energy is kept in the system and makes the temperature rise (gl. Ave: +0.06K, ranging from 0.2 to -3.6K)</a:t>
            </a:r>
            <a:endParaRPr b="0" lang="en-GB" sz="1800" spc="-1" strike="noStrike">
              <a:latin typeface="Arial"/>
            </a:endParaRPr>
          </a:p>
        </p:txBody>
      </p:sp>
      <p:pic>
        <p:nvPicPr>
          <p:cNvPr id="482" name="" descr=""/>
          <p:cNvPicPr/>
          <p:nvPr/>
        </p:nvPicPr>
        <p:blipFill>
          <a:blip r:embed="rId14"/>
          <a:srcRect l="9233" t="19101" r="0" b="21190"/>
          <a:stretch/>
        </p:blipFill>
        <p:spPr>
          <a:xfrm>
            <a:off x="13032000" y="5472360"/>
            <a:ext cx="3382920" cy="1798560"/>
          </a:xfrm>
          <a:prstGeom prst="rect">
            <a:avLst/>
          </a:prstGeom>
          <a:ln>
            <a:noFill/>
          </a:ln>
        </p:spPr>
      </p:pic>
      <p:sp>
        <p:nvSpPr>
          <p:cNvPr id="483" name="CustomShape 5"/>
          <p:cNvSpPr/>
          <p:nvPr/>
        </p:nvSpPr>
        <p:spPr>
          <a:xfrm>
            <a:off x="609480" y="-128520"/>
            <a:ext cx="10959480" cy="1359000"/>
          </a:xfrm>
          <a:prstGeom prst="rect">
            <a:avLst/>
          </a:prstGeom>
          <a:noFill/>
          <a:ln>
            <a:noFill/>
          </a:ln>
        </p:spPr>
        <p:style>
          <a:lnRef idx="0"/>
          <a:fillRef idx="0"/>
          <a:effectRef idx="0"/>
          <a:fontRef idx="minor"/>
        </p:style>
        <p:txBody>
          <a:bodyPr lIns="0" rIns="0" tIns="0" bIns="0" anchor="ctr">
            <a:noAutofit/>
          </a:bodyPr>
          <a:p>
            <a:pPr>
              <a:lnSpc>
                <a:spcPct val="90000"/>
              </a:lnSpc>
            </a:pPr>
            <a:r>
              <a:rPr b="1" lang="en-US" sz="2500" spc="-1" strike="noStrike">
                <a:solidFill>
                  <a:srgbClr val="124484"/>
                </a:solidFill>
                <a:latin typeface="Calibri"/>
                <a:ea typeface="DejaVu Sans"/>
              </a:rPr>
              <a:t>Climate impacts</a:t>
            </a:r>
            <a:endParaRPr b="0" lang="en-GB" sz="2500" spc="-1" strike="noStrike">
              <a:latin typeface="Arial"/>
            </a:endParaRPr>
          </a:p>
        </p:txBody>
      </p:sp>
      <p:sp>
        <p:nvSpPr>
          <p:cNvPr id="484" name="CustomShape 6"/>
          <p:cNvSpPr/>
          <p:nvPr/>
        </p:nvSpPr>
        <p:spPr>
          <a:xfrm>
            <a:off x="396000" y="3672000"/>
            <a:ext cx="3526920" cy="3438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0" lang="en-GB" sz="1800" spc="-1" strike="noStrike">
                <a:solidFill>
                  <a:srgbClr val="000000"/>
                </a:solidFill>
                <a:latin typeface="Arial"/>
                <a:ea typeface="DejaVu Sans"/>
              </a:rPr>
              <a:t>TOA out. SW rad.   (+3.5W/m2)</a:t>
            </a:r>
            <a:endParaRPr b="0" lang="en-GB" sz="1800" spc="-1" strike="noStrike">
              <a:latin typeface="Arial"/>
            </a:endParaRPr>
          </a:p>
        </p:txBody>
      </p:sp>
      <p:sp>
        <p:nvSpPr>
          <p:cNvPr id="485" name="CustomShape 7"/>
          <p:cNvSpPr/>
          <p:nvPr/>
        </p:nvSpPr>
        <p:spPr>
          <a:xfrm>
            <a:off x="7884000" y="3672000"/>
            <a:ext cx="5650920" cy="34380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GB" sz="1800" spc="-1" strike="noStrike">
                <a:solidFill>
                  <a:srgbClr val="000000"/>
                </a:solidFill>
                <a:latin typeface="Arial"/>
                <a:ea typeface="DejaVu Sans"/>
              </a:rPr>
              <a:t>     </a:t>
            </a:r>
            <a:r>
              <a:rPr b="0" lang="en-GB" sz="1800" spc="-1" strike="noStrike">
                <a:solidFill>
                  <a:srgbClr val="000000"/>
                </a:solidFill>
                <a:latin typeface="Arial"/>
                <a:ea typeface="DejaVu Sans"/>
              </a:rPr>
              <a:t>Near-Surf. air temp.   (+0.06K)</a:t>
            </a:r>
            <a:endParaRPr b="0" lang="en-GB" sz="1800" spc="-1" strike="noStrike">
              <a:latin typeface="Arial"/>
            </a:endParaRPr>
          </a:p>
        </p:txBody>
      </p:sp>
      <p:sp>
        <p:nvSpPr>
          <p:cNvPr id="486" name="CustomShape 8"/>
          <p:cNvSpPr/>
          <p:nvPr/>
        </p:nvSpPr>
        <p:spPr>
          <a:xfrm>
            <a:off x="360000" y="801360"/>
            <a:ext cx="11518920" cy="70776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0" lang="en-GB" sz="1500" spc="-1" strike="noStrike">
                <a:solidFill>
                  <a:srgbClr val="000000"/>
                </a:solidFill>
                <a:latin typeface="Arial"/>
                <a:ea typeface="DejaVu Sans"/>
              </a:rPr>
              <a:t>Difference between aerosol-sensitive param. </a:t>
            </a:r>
            <a:r>
              <a:rPr b="0" lang="en-GB" sz="1500" spc="-1" strike="noStrike">
                <a:solidFill>
                  <a:srgbClr val="2a6099"/>
                </a:solidFill>
                <a:latin typeface="Arial"/>
                <a:ea typeface="DejaVu Sans"/>
              </a:rPr>
              <a:t>(Harrison et al. (2019) + Wilson et al. (2015) + RaFSIPv2)</a:t>
            </a:r>
            <a:r>
              <a:rPr b="0" lang="en-GB" sz="1500" spc="-1" strike="noStrike">
                <a:solidFill>
                  <a:srgbClr val="000000"/>
                </a:solidFill>
                <a:latin typeface="Arial"/>
                <a:ea typeface="DejaVu Sans"/>
              </a:rPr>
              <a:t> and </a:t>
            </a:r>
            <a:r>
              <a:rPr b="0" lang="en-GB" sz="1500" spc="-1" strike="noStrike">
                <a:solidFill>
                  <a:srgbClr val="ff6d6d"/>
                </a:solidFill>
                <a:latin typeface="Arial"/>
                <a:ea typeface="DejaVu Sans"/>
              </a:rPr>
              <a:t>Meyers et al. (1992) </a:t>
            </a:r>
            <a:endParaRPr b="0" lang="en-GB" sz="1500" spc="-1" strike="noStrike">
              <a:latin typeface="Arial"/>
            </a:endParaRPr>
          </a:p>
          <a:p>
            <a:pPr algn="ctr">
              <a:lnSpc>
                <a:spcPct val="100000"/>
              </a:lnSpc>
            </a:pPr>
            <a:r>
              <a:rPr b="0" lang="en-GB" sz="1500" spc="-1" strike="noStrike">
                <a:solidFill>
                  <a:srgbClr val="000000"/>
                </a:solidFill>
                <a:latin typeface="Arial"/>
                <a:ea typeface="DejaVu Sans"/>
              </a:rPr>
              <a:t>(1-year nudged simulations)</a:t>
            </a:r>
            <a:endParaRPr b="0" lang="en-GB" sz="1500" spc="-1" strike="noStrike">
              <a:latin typeface="Arial"/>
            </a:endParaRPr>
          </a:p>
        </p:txBody>
      </p:sp>
      <p:sp>
        <p:nvSpPr>
          <p:cNvPr id="487" name="CustomShape 9"/>
          <p:cNvSpPr/>
          <p:nvPr/>
        </p:nvSpPr>
        <p:spPr>
          <a:xfrm>
            <a:off x="648360" y="-939600"/>
            <a:ext cx="10623600" cy="52416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US" sz="1200" spc="-1" strike="noStrike">
                <a:solidFill>
                  <a:srgbClr val="124484"/>
                </a:solidFill>
                <a:latin typeface="Calibri"/>
                <a:ea typeface="DejaVu Sans"/>
              </a:rPr>
              <a:t>a5yk Meyers</a:t>
            </a:r>
            <a:endParaRPr b="0" lang="en-GB" sz="1200" spc="-1" strike="noStrike">
              <a:latin typeface="Arial"/>
            </a:endParaRPr>
          </a:p>
          <a:p>
            <a:pPr>
              <a:lnSpc>
                <a:spcPct val="90000"/>
              </a:lnSpc>
            </a:pPr>
            <a:r>
              <a:rPr b="1" lang="en-US" sz="1450" spc="-1" strike="noStrike">
                <a:solidFill>
                  <a:srgbClr val="124484"/>
                </a:solidFill>
                <a:latin typeface="Calibri"/>
                <a:ea typeface="DejaVu Sans"/>
              </a:rPr>
              <a:t>a5xy Harrison </a:t>
            </a:r>
            <a:r>
              <a:rPr b="1" lang="en-US" sz="1200" spc="-1" strike="noStrike">
                <a:solidFill>
                  <a:srgbClr val="124484"/>
                </a:solidFill>
                <a:latin typeface="Calibri"/>
                <a:ea typeface="DejaVu Sans"/>
              </a:rPr>
              <a:t>+ W + SIP</a:t>
            </a:r>
            <a:endParaRPr b="0" lang="en-GB" sz="1200" spc="-1" strike="noStrike">
              <a:latin typeface="Arial"/>
            </a:endParaRPr>
          </a:p>
          <a:p>
            <a:pPr>
              <a:lnSpc>
                <a:spcPct val="90000"/>
              </a:lnSpc>
            </a:pPr>
            <a:endParaRPr b="0" lang="en-GB" sz="1200" spc="-1" strike="noStrike">
              <a:latin typeface="Arial"/>
            </a:endParaRPr>
          </a:p>
        </p:txBody>
      </p:sp>
      <p:pic>
        <p:nvPicPr>
          <p:cNvPr id="488" name="" descr=""/>
          <p:cNvPicPr/>
          <p:nvPr/>
        </p:nvPicPr>
        <p:blipFill>
          <a:blip r:embed="rId15"/>
          <a:srcRect l="11174" t="25926" r="0" b="26935"/>
          <a:stretch/>
        </p:blipFill>
        <p:spPr>
          <a:xfrm>
            <a:off x="4368960" y="3944880"/>
            <a:ext cx="3549960" cy="1741680"/>
          </a:xfrm>
          <a:prstGeom prst="rect">
            <a:avLst/>
          </a:prstGeom>
          <a:ln>
            <a:noFill/>
          </a:ln>
        </p:spPr>
      </p:pic>
      <p:pic>
        <p:nvPicPr>
          <p:cNvPr id="489" name="" descr=""/>
          <p:cNvPicPr/>
          <p:nvPr/>
        </p:nvPicPr>
        <p:blipFill>
          <a:blip r:embed="rId16"/>
          <a:srcRect l="11168" t="26454" r="0" b="27401"/>
          <a:stretch/>
        </p:blipFill>
        <p:spPr>
          <a:xfrm>
            <a:off x="516960" y="3980880"/>
            <a:ext cx="3513960" cy="1705680"/>
          </a:xfrm>
          <a:prstGeom prst="rect">
            <a:avLst/>
          </a:prstGeom>
          <a:ln>
            <a:noFill/>
          </a:ln>
        </p:spPr>
      </p:pic>
      <p:sp>
        <p:nvSpPr>
          <p:cNvPr id="490" name="CustomShape 10"/>
          <p:cNvSpPr/>
          <p:nvPr/>
        </p:nvSpPr>
        <p:spPr>
          <a:xfrm>
            <a:off x="540000" y="1517040"/>
            <a:ext cx="4822920" cy="34380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GB" sz="1800" spc="-1" strike="noStrike">
                <a:solidFill>
                  <a:srgbClr val="000000"/>
                </a:solidFill>
                <a:latin typeface="Arial"/>
                <a:ea typeface="DejaVu Sans"/>
              </a:rPr>
              <a:t>Cloud cover                (+0.9%)</a:t>
            </a:r>
            <a:endParaRPr b="0" lang="en-GB" sz="1800" spc="-1" strike="noStrike">
              <a:latin typeface="Arial"/>
            </a:endParaRPr>
          </a:p>
        </p:txBody>
      </p:sp>
      <p:sp>
        <p:nvSpPr>
          <p:cNvPr id="491" name="CustomShape 11"/>
          <p:cNvSpPr/>
          <p:nvPr/>
        </p:nvSpPr>
        <p:spPr>
          <a:xfrm>
            <a:off x="4428000" y="1517040"/>
            <a:ext cx="4822920" cy="34380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GB" sz="1800" spc="-1" strike="noStrike">
                <a:solidFill>
                  <a:srgbClr val="000000"/>
                </a:solidFill>
                <a:latin typeface="Arial"/>
                <a:ea typeface="DejaVu Sans"/>
              </a:rPr>
              <a:t>LWP                        (+32.5%)</a:t>
            </a:r>
            <a:endParaRPr b="0" lang="en-GB" sz="1800" spc="-1" strike="noStrike">
              <a:latin typeface="Arial"/>
            </a:endParaRPr>
          </a:p>
        </p:txBody>
      </p:sp>
      <p:sp>
        <p:nvSpPr>
          <p:cNvPr id="492" name="CustomShape 12"/>
          <p:cNvSpPr/>
          <p:nvPr/>
        </p:nvSpPr>
        <p:spPr>
          <a:xfrm>
            <a:off x="8208000" y="1517040"/>
            <a:ext cx="4822920" cy="34380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GB" sz="1800" spc="-1" strike="noStrike">
                <a:solidFill>
                  <a:srgbClr val="000000"/>
                </a:solidFill>
                <a:latin typeface="Arial"/>
                <a:ea typeface="DejaVu Sans"/>
              </a:rPr>
              <a:t>IWP                          (+0.05%)</a:t>
            </a:r>
            <a:endParaRPr b="0" lang="en-GB" sz="1800" spc="-1" strike="noStrike">
              <a:latin typeface="Arial"/>
            </a:endParaRPr>
          </a:p>
        </p:txBody>
      </p:sp>
      <p:sp>
        <p:nvSpPr>
          <p:cNvPr id="493" name="CustomShape 13"/>
          <p:cNvSpPr/>
          <p:nvPr/>
        </p:nvSpPr>
        <p:spPr>
          <a:xfrm>
            <a:off x="3996000" y="3672000"/>
            <a:ext cx="3958920" cy="3438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0" lang="en-GB" sz="1800" spc="-1" strike="noStrike">
                <a:solidFill>
                  <a:srgbClr val="000000"/>
                </a:solidFill>
                <a:latin typeface="Arial"/>
                <a:ea typeface="DejaVu Sans"/>
              </a:rPr>
              <a:t>TOA out. LW rad.    (-1.7W/m2)</a:t>
            </a:r>
            <a:endParaRPr b="0" lang="en-GB" sz="1800" spc="-1" strike="noStrike">
              <a:latin typeface="Arial"/>
            </a:endParaRPr>
          </a:p>
        </p:txBody>
      </p:sp>
      <p:pic>
        <p:nvPicPr>
          <p:cNvPr id="494" name="" descr=""/>
          <p:cNvPicPr/>
          <p:nvPr/>
        </p:nvPicPr>
        <p:blipFill>
          <a:blip r:embed="rId17"/>
          <a:srcRect l="10696" t="26462" r="0" b="27370"/>
          <a:stretch/>
        </p:blipFill>
        <p:spPr>
          <a:xfrm>
            <a:off x="504000" y="1827360"/>
            <a:ext cx="3533040" cy="1685160"/>
          </a:xfrm>
          <a:prstGeom prst="rect">
            <a:avLst/>
          </a:prstGeom>
          <a:ln>
            <a:noFill/>
          </a:ln>
        </p:spPr>
      </p:pic>
      <p:pic>
        <p:nvPicPr>
          <p:cNvPr id="495" name="" descr=""/>
          <p:cNvPicPr/>
          <p:nvPr/>
        </p:nvPicPr>
        <p:blipFill>
          <a:blip r:embed="rId18"/>
          <a:srcRect l="11640" t="26353" r="0" b="28240"/>
          <a:stretch/>
        </p:blipFill>
        <p:spPr>
          <a:xfrm>
            <a:off x="4392000" y="1837440"/>
            <a:ext cx="3454920" cy="1653480"/>
          </a:xfrm>
          <a:prstGeom prst="rect">
            <a:avLst/>
          </a:prstGeom>
          <a:ln>
            <a:noFill/>
          </a:ln>
        </p:spPr>
      </p:pic>
      <p:pic>
        <p:nvPicPr>
          <p:cNvPr id="496" name="" descr=""/>
          <p:cNvPicPr/>
          <p:nvPr/>
        </p:nvPicPr>
        <p:blipFill>
          <a:blip r:embed="rId19"/>
          <a:srcRect l="11485" t="26935" r="0" b="26889"/>
          <a:stretch/>
        </p:blipFill>
        <p:spPr>
          <a:xfrm>
            <a:off x="8222040" y="1836000"/>
            <a:ext cx="3512880" cy="1663560"/>
          </a:xfrm>
          <a:prstGeom prst="rect">
            <a:avLst/>
          </a:prstGeom>
          <a:ln>
            <a:noFill/>
          </a:ln>
        </p:spPr>
      </p:pic>
      <p:pic>
        <p:nvPicPr>
          <p:cNvPr id="497" name="" descr=""/>
          <p:cNvPicPr/>
          <p:nvPr/>
        </p:nvPicPr>
        <p:blipFill>
          <a:blip r:embed="rId20"/>
          <a:srcRect l="10696" t="27898" r="0" b="26648"/>
          <a:stretch/>
        </p:blipFill>
        <p:spPr>
          <a:xfrm>
            <a:off x="8201880" y="3996000"/>
            <a:ext cx="3533040" cy="1613160"/>
          </a:xfrm>
          <a:prstGeom prst="rect">
            <a:avLst/>
          </a:prstGeom>
          <a:ln>
            <a:noFill/>
          </a:ln>
        </p:spPr>
      </p:pic>
      <p:sp>
        <p:nvSpPr>
          <p:cNvPr id="498" name="CustomShape 14"/>
          <p:cNvSpPr/>
          <p:nvPr/>
        </p:nvSpPr>
        <p:spPr>
          <a:xfrm>
            <a:off x="432000" y="7128000"/>
            <a:ext cx="12243600" cy="1001520"/>
          </a:xfrm>
          <a:prstGeom prst="rect">
            <a:avLst/>
          </a:prstGeom>
          <a:noFill/>
          <a:ln>
            <a:noFill/>
          </a:ln>
        </p:spPr>
        <p:style>
          <a:lnRef idx="0"/>
          <a:fillRef idx="0"/>
          <a:effectRef idx="0"/>
          <a:fontRef idx="minor"/>
        </p:style>
        <p:txBody>
          <a:bodyPr lIns="90000" rIns="90000" tIns="45000" bIns="45000" anchorCtr="1">
            <a:noAutofit/>
          </a:bodyPr>
          <a:p>
            <a:pPr>
              <a:lnSpc>
                <a:spcPct val="100000"/>
              </a:lnSpc>
            </a:pPr>
            <a:r>
              <a:rPr b="0" lang="en-GB" sz="1200" spc="-1" strike="noStrike">
                <a:solidFill>
                  <a:srgbClr val="333333"/>
                </a:solidFill>
                <a:latin typeface="P t sans"/>
                <a:ea typeface="Noto Sans CJK SC"/>
              </a:rPr>
              <a:t>Globally, there is, on average, an increase in </a:t>
            </a:r>
            <a:r>
              <a:rPr b="1" lang="en-GB" sz="1200" spc="-1" strike="noStrike">
                <a:solidFill>
                  <a:srgbClr val="333333"/>
                </a:solidFill>
                <a:latin typeface="P t sans"/>
                <a:ea typeface="Noto Sans CJK SC"/>
              </a:rPr>
              <a:t>cloud cover</a:t>
            </a:r>
            <a:r>
              <a:rPr b="0" lang="en-GB" sz="1200" spc="-1" strike="noStrike">
                <a:solidFill>
                  <a:srgbClr val="333333"/>
                </a:solidFill>
                <a:latin typeface="P t sans"/>
                <a:ea typeface="Noto Sans CJK SC"/>
              </a:rPr>
              <a:t> with the new ice nucleation parameterization (</a:t>
            </a:r>
            <a:r>
              <a:rPr b="1" lang="en-GB" sz="1200" spc="-1" strike="noStrike">
                <a:solidFill>
                  <a:srgbClr val="333333"/>
                </a:solidFill>
                <a:latin typeface="P t sans"/>
                <a:ea typeface="Noto Sans CJK SC"/>
              </a:rPr>
              <a:t>PIP+SIPv2</a:t>
            </a:r>
            <a:r>
              <a:rPr b="0" lang="en-GB" sz="1200" spc="-1" strike="noStrike">
                <a:solidFill>
                  <a:srgbClr val="333333"/>
                </a:solidFill>
                <a:latin typeface="P t sans"/>
                <a:ea typeface="Noto Sans CJK SC"/>
              </a:rPr>
              <a:t>), in comparison to the Meyers et al. (1992) simulation, due to increase of </a:t>
            </a:r>
            <a:r>
              <a:rPr b="1" lang="en-GB" sz="1200" spc="-1" strike="noStrike">
                <a:solidFill>
                  <a:srgbClr val="333333"/>
                </a:solidFill>
                <a:latin typeface="P t sans"/>
                <a:ea typeface="Noto Sans CJK SC"/>
              </a:rPr>
              <a:t>liquid water path </a:t>
            </a:r>
            <a:r>
              <a:rPr b="0" lang="en-GB" sz="1200" spc="-1" strike="noStrike">
                <a:solidFill>
                  <a:srgbClr val="333333"/>
                </a:solidFill>
                <a:latin typeface="P t sans"/>
                <a:ea typeface="Noto Sans CJK SC"/>
              </a:rPr>
              <a:t>(Fig. 4). The global near-surface</a:t>
            </a:r>
            <a:r>
              <a:rPr b="1" lang="en-GB" sz="1200" spc="-1" strike="noStrike">
                <a:solidFill>
                  <a:srgbClr val="333333"/>
                </a:solidFill>
                <a:latin typeface="P t sans"/>
                <a:ea typeface="Noto Sans CJK SC"/>
              </a:rPr>
              <a:t> temperature</a:t>
            </a:r>
            <a:r>
              <a:rPr b="0" lang="en-GB" sz="1200" spc="-1" strike="noStrike">
                <a:solidFill>
                  <a:srgbClr val="333333"/>
                </a:solidFill>
                <a:latin typeface="P t sans"/>
                <a:ea typeface="Noto Sans CJK SC"/>
              </a:rPr>
              <a:t> increases on average by 0.05 K, while regionally, the temperature change ranges from -2.4 to 3.6 K (Fig. 4b). </a:t>
            </a:r>
            <a:r>
              <a:rPr b="1" lang="en-GB" sz="1200" spc="-1" strike="noStrike">
                <a:solidFill>
                  <a:srgbClr val="333333"/>
                </a:solidFill>
                <a:latin typeface="P t sans"/>
                <a:ea typeface="Noto Sans CJK SC"/>
              </a:rPr>
              <a:t>Radiative fluxes</a:t>
            </a:r>
            <a:r>
              <a:rPr b="0" lang="en-GB" sz="1200" spc="-1" strike="noStrike">
                <a:solidFill>
                  <a:srgbClr val="333333"/>
                </a:solidFill>
                <a:latin typeface="P t sans"/>
                <a:ea typeface="Noto Sans CJK SC"/>
              </a:rPr>
              <a:t> changes at the top of the atmosphere (TOA) are consistent with the cloud cover differences. There is a clear increase in the short-wavelength (SW) radiation flux at the TOA returning to space and a global decrease of the long-wavelength (LW) counterpart (Fig. 4d,f).</a:t>
            </a:r>
            <a:endParaRPr b="0" lang="en-GB" sz="12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9" name="CustomShape 1"/>
          <p:cNvSpPr/>
          <p:nvPr/>
        </p:nvSpPr>
        <p:spPr>
          <a:xfrm>
            <a:off x="-49680" y="144000"/>
            <a:ext cx="3576600" cy="870120"/>
          </a:xfrm>
          <a:prstGeom prst="rect">
            <a:avLst/>
          </a:prstGeom>
          <a:noFill/>
          <a:ln>
            <a:noFill/>
          </a:ln>
        </p:spPr>
        <p:style>
          <a:lnRef idx="0"/>
          <a:fillRef idx="0"/>
          <a:effectRef idx="0"/>
          <a:fontRef idx="minor"/>
        </p:style>
        <p:txBody>
          <a:bodyPr lIns="0" rIns="0" tIns="0" bIns="0" anchor="ctr" anchorCtr="1">
            <a:noAutofit/>
          </a:bodyPr>
          <a:p>
            <a:pPr>
              <a:lnSpc>
                <a:spcPct val="90000"/>
              </a:lnSpc>
            </a:pPr>
            <a:r>
              <a:rPr b="1" lang="en-US" sz="2500" spc="-1" strike="noStrike">
                <a:solidFill>
                  <a:srgbClr val="124484"/>
                </a:solidFill>
                <a:latin typeface="Calibri"/>
                <a:ea typeface="DejaVu Sans"/>
              </a:rPr>
              <a:t>Key findings</a:t>
            </a:r>
            <a:endParaRPr b="0" lang="en-GB" sz="2500" spc="-1" strike="noStrike">
              <a:latin typeface="Arial"/>
            </a:endParaRPr>
          </a:p>
        </p:txBody>
      </p:sp>
      <p:sp>
        <p:nvSpPr>
          <p:cNvPr id="500" name="CustomShape 2"/>
          <p:cNvSpPr/>
          <p:nvPr/>
        </p:nvSpPr>
        <p:spPr>
          <a:xfrm>
            <a:off x="11817000" y="6521760"/>
            <a:ext cx="362880" cy="324000"/>
          </a:xfrm>
          <a:prstGeom prst="rect">
            <a:avLst/>
          </a:prstGeom>
          <a:noFill/>
          <a:ln>
            <a:noFill/>
          </a:ln>
        </p:spPr>
        <p:style>
          <a:lnRef idx="0"/>
          <a:fillRef idx="0"/>
          <a:effectRef idx="0"/>
          <a:fontRef idx="minor"/>
        </p:style>
        <p:txBody>
          <a:bodyPr lIns="90000" rIns="90000" tIns="45000" bIns="45000" anchorCtr="1">
            <a:noAutofit/>
          </a:bodyPr>
          <a:p>
            <a:pPr>
              <a:lnSpc>
                <a:spcPct val="100000"/>
              </a:lnSpc>
            </a:pPr>
            <a:fld id="{C4DE5F6E-581D-4037-9B39-90B3365A26EE}" type="slidenum">
              <a:rPr b="0" lang="en-GB" sz="1200" spc="-1" strike="noStrike">
                <a:solidFill>
                  <a:srgbClr val="000000"/>
                </a:solidFill>
                <a:latin typeface="Arial"/>
                <a:ea typeface="DejaVu Sans"/>
              </a:rPr>
              <a:t>12</a:t>
            </a:fld>
            <a:endParaRPr b="0" lang="en-GB" sz="1200" spc="-1" strike="noStrike">
              <a:latin typeface="Arial"/>
            </a:endParaRPr>
          </a:p>
        </p:txBody>
      </p:sp>
      <p:pic>
        <p:nvPicPr>
          <p:cNvPr id="501" name="Εικόνα 12_31" descr="Εικόνα που περιέχει σχεδίαση&#10;&#10;Περιγραφή που δημιουργήθηκε αυτόματα"/>
          <p:cNvPicPr/>
          <p:nvPr/>
        </p:nvPicPr>
        <p:blipFill>
          <a:blip r:embed="rId1"/>
          <a:stretch/>
        </p:blipFill>
        <p:spPr>
          <a:xfrm>
            <a:off x="9812160" y="6071760"/>
            <a:ext cx="1630080" cy="546480"/>
          </a:xfrm>
          <a:prstGeom prst="rect">
            <a:avLst/>
          </a:prstGeom>
          <a:ln>
            <a:noFill/>
          </a:ln>
        </p:spPr>
      </p:pic>
      <p:pic>
        <p:nvPicPr>
          <p:cNvPr id="502" name="Εικόνα 9_31" descr=""/>
          <p:cNvPicPr/>
          <p:nvPr/>
        </p:nvPicPr>
        <p:blipFill>
          <a:blip r:embed="rId2"/>
          <a:stretch/>
        </p:blipFill>
        <p:spPr>
          <a:xfrm>
            <a:off x="8136360" y="6125040"/>
            <a:ext cx="1525320" cy="439920"/>
          </a:xfrm>
          <a:prstGeom prst="rect">
            <a:avLst/>
          </a:prstGeom>
          <a:ln>
            <a:noFill/>
          </a:ln>
        </p:spPr>
      </p:pic>
      <p:pic>
        <p:nvPicPr>
          <p:cNvPr id="503" name="" descr=""/>
          <p:cNvPicPr/>
          <p:nvPr/>
        </p:nvPicPr>
        <p:blipFill>
          <a:blip r:embed="rId3"/>
          <a:stretch/>
        </p:blipFill>
        <p:spPr>
          <a:xfrm>
            <a:off x="7325280" y="6048000"/>
            <a:ext cx="590760" cy="572760"/>
          </a:xfrm>
          <a:prstGeom prst="rect">
            <a:avLst/>
          </a:prstGeom>
          <a:ln>
            <a:noFill/>
          </a:ln>
        </p:spPr>
      </p:pic>
      <p:pic>
        <p:nvPicPr>
          <p:cNvPr id="504" name="" descr=""/>
          <p:cNvPicPr/>
          <p:nvPr/>
        </p:nvPicPr>
        <p:blipFill>
          <a:blip r:embed="rId4"/>
          <a:stretch/>
        </p:blipFill>
        <p:spPr>
          <a:xfrm>
            <a:off x="6624000" y="6048000"/>
            <a:ext cx="601560" cy="572760"/>
          </a:xfrm>
          <a:prstGeom prst="rect">
            <a:avLst/>
          </a:prstGeom>
          <a:ln>
            <a:noFill/>
          </a:ln>
        </p:spPr>
      </p:pic>
      <p:pic>
        <p:nvPicPr>
          <p:cNvPr id="505" name="Picture 11_31" descr="A close up of a logo&#10;&#10;Description automatically generated"/>
          <p:cNvPicPr/>
          <p:nvPr/>
        </p:nvPicPr>
        <p:blipFill>
          <a:blip r:embed="rId5"/>
          <a:stretch/>
        </p:blipFill>
        <p:spPr>
          <a:xfrm>
            <a:off x="5616000" y="6120000"/>
            <a:ext cx="931320" cy="500760"/>
          </a:xfrm>
          <a:prstGeom prst="rect">
            <a:avLst/>
          </a:prstGeom>
          <a:ln>
            <a:noFill/>
          </a:ln>
        </p:spPr>
      </p:pic>
      <p:pic>
        <p:nvPicPr>
          <p:cNvPr id="506" name="" descr=""/>
          <p:cNvPicPr/>
          <p:nvPr/>
        </p:nvPicPr>
        <p:blipFill>
          <a:blip r:embed="rId6"/>
          <a:srcRect l="46308" t="-5130" r="23946" b="0"/>
          <a:stretch/>
        </p:blipFill>
        <p:spPr>
          <a:xfrm>
            <a:off x="4572000" y="6076800"/>
            <a:ext cx="958320" cy="608400"/>
          </a:xfrm>
          <a:prstGeom prst="rect">
            <a:avLst/>
          </a:prstGeom>
          <a:ln>
            <a:noFill/>
          </a:ln>
        </p:spPr>
      </p:pic>
      <p:sp>
        <p:nvSpPr>
          <p:cNvPr id="507" name="CustomShape 3"/>
          <p:cNvSpPr/>
          <p:nvPr/>
        </p:nvSpPr>
        <p:spPr>
          <a:xfrm>
            <a:off x="2088000" y="878040"/>
            <a:ext cx="8926920" cy="3584520"/>
          </a:xfrm>
          <a:prstGeom prst="rect">
            <a:avLst/>
          </a:prstGeom>
          <a:noFill/>
          <a:ln>
            <a:noFill/>
          </a:ln>
        </p:spPr>
        <p:style>
          <a:lnRef idx="0"/>
          <a:fillRef idx="0"/>
          <a:effectRef idx="0"/>
          <a:fontRef idx="minor"/>
        </p:style>
        <p:txBody>
          <a:bodyPr lIns="90000" rIns="90000" tIns="45000" bIns="45000" anchorCtr="1">
            <a:noAutofit/>
          </a:bodyPr>
          <a:p>
            <a:pPr>
              <a:lnSpc>
                <a:spcPct val="100000"/>
              </a:lnSpc>
            </a:pPr>
            <a:endParaRPr b="0" lang="en-GB" sz="1800" spc="-1" strike="noStrike">
              <a:latin typeface="Arial"/>
            </a:endParaRPr>
          </a:p>
          <a:p>
            <a:pPr>
              <a:lnSpc>
                <a:spcPct val="100000"/>
              </a:lnSpc>
              <a:spcBef>
                <a:spcPts val="567"/>
              </a:spcBef>
              <a:spcAft>
                <a:spcPts val="567"/>
              </a:spcAft>
            </a:pPr>
            <a:r>
              <a:rPr b="0" lang="en-GB" sz="1800" spc="-1" strike="noStrike">
                <a:solidFill>
                  <a:srgbClr val="333333"/>
                </a:solidFill>
                <a:latin typeface="P t sans"/>
                <a:ea typeface="Noto Sans CJK SC"/>
              </a:rPr>
              <a:t>The novel aerosol-sensitive ice nucleation parameterization, including primary ice nucelation and secondary ice processes, provides a </a:t>
            </a:r>
            <a:r>
              <a:rPr b="1" lang="en-GB" sz="1800" spc="-1" strike="noStrike">
                <a:solidFill>
                  <a:srgbClr val="333333"/>
                </a:solidFill>
                <a:latin typeface="P t sans"/>
                <a:ea typeface="Noto Sans CJK SC"/>
              </a:rPr>
              <a:t>comprehensive new parameterization</a:t>
            </a:r>
            <a:r>
              <a:rPr b="0" lang="en-GB" sz="1800" spc="-1" strike="noStrike">
                <a:solidFill>
                  <a:srgbClr val="333333"/>
                </a:solidFill>
                <a:latin typeface="P t sans"/>
                <a:ea typeface="Noto Sans CJK SC"/>
              </a:rPr>
              <a:t> that can substitute the deposition-condensation-freezing temperature-dependent parameterization by Meyers et al. (1992).</a:t>
            </a:r>
            <a:endParaRPr b="0" lang="en-GB" sz="1800" spc="-1" strike="noStrike">
              <a:latin typeface="Arial"/>
            </a:endParaRPr>
          </a:p>
          <a:p>
            <a:pPr>
              <a:lnSpc>
                <a:spcPct val="100000"/>
              </a:lnSpc>
              <a:spcBef>
                <a:spcPts val="567"/>
              </a:spcBef>
              <a:spcAft>
                <a:spcPts val="567"/>
              </a:spcAft>
            </a:pPr>
            <a:r>
              <a:rPr b="0" lang="en-GB" sz="1800" spc="-1" strike="noStrike">
                <a:solidFill>
                  <a:srgbClr val="333333"/>
                </a:solidFill>
                <a:latin typeface="P t sans"/>
                <a:ea typeface="Noto Sans CJK SC"/>
              </a:rPr>
              <a:t> </a:t>
            </a:r>
            <a:endParaRPr b="0" lang="en-GB" sz="1800" spc="-1" strike="noStrike">
              <a:latin typeface="Arial"/>
            </a:endParaRPr>
          </a:p>
          <a:p>
            <a:pPr>
              <a:lnSpc>
                <a:spcPct val="100000"/>
              </a:lnSpc>
              <a:spcBef>
                <a:spcPts val="567"/>
              </a:spcBef>
              <a:spcAft>
                <a:spcPts val="567"/>
              </a:spcAft>
            </a:pPr>
            <a:r>
              <a:rPr b="0" lang="en-GB" sz="1800" spc="-1" strike="noStrike">
                <a:solidFill>
                  <a:srgbClr val="333333"/>
                </a:solidFill>
                <a:latin typeface="P t sans"/>
                <a:ea typeface="Noto Sans CJK SC"/>
              </a:rPr>
              <a:t>The new ICNC distribution seems </a:t>
            </a:r>
            <a:r>
              <a:rPr b="1" lang="en-GB" sz="1800" spc="-1" strike="noStrike">
                <a:solidFill>
                  <a:srgbClr val="333333"/>
                </a:solidFill>
                <a:latin typeface="P t sans"/>
                <a:ea typeface="Noto Sans CJK SC"/>
              </a:rPr>
              <a:t>more realistic</a:t>
            </a:r>
            <a:r>
              <a:rPr b="0" lang="en-GB" sz="1800" spc="-1" strike="noStrike">
                <a:solidFill>
                  <a:srgbClr val="333333"/>
                </a:solidFill>
                <a:latin typeface="P t sans"/>
                <a:ea typeface="Noto Sans CJK SC"/>
              </a:rPr>
              <a:t> since it depicts a clear association of the simulated ICNC with the </a:t>
            </a:r>
            <a:r>
              <a:rPr b="1" lang="en-GB" sz="1800" spc="-1" strike="noStrike">
                <a:solidFill>
                  <a:srgbClr val="333333"/>
                </a:solidFill>
                <a:latin typeface="P t sans"/>
                <a:ea typeface="Noto Sans CJK SC"/>
              </a:rPr>
              <a:t>mineral-dust emission sources and transported areas</a:t>
            </a:r>
            <a:r>
              <a:rPr b="0" lang="en-GB" sz="1800" spc="-1" strike="noStrike">
                <a:solidFill>
                  <a:srgbClr val="333333"/>
                </a:solidFill>
                <a:latin typeface="P t sans"/>
                <a:ea typeface="Noto Sans CJK SC"/>
              </a:rPr>
              <a:t>.</a:t>
            </a:r>
            <a:endParaRPr b="0" lang="en-GB" sz="1800" spc="-1" strike="noStrike">
              <a:latin typeface="Arial"/>
            </a:endParaRPr>
          </a:p>
          <a:p>
            <a:pPr>
              <a:lnSpc>
                <a:spcPct val="100000"/>
              </a:lnSpc>
              <a:spcBef>
                <a:spcPts val="567"/>
              </a:spcBef>
              <a:spcAft>
                <a:spcPts val="567"/>
              </a:spcAft>
            </a:pPr>
            <a:endParaRPr b="0" lang="en-GB" sz="1800" spc="-1" strike="noStrike">
              <a:latin typeface="Arial"/>
            </a:endParaRPr>
          </a:p>
          <a:p>
            <a:pPr>
              <a:lnSpc>
                <a:spcPct val="100000"/>
              </a:lnSpc>
              <a:spcBef>
                <a:spcPts val="567"/>
              </a:spcBef>
              <a:spcAft>
                <a:spcPts val="567"/>
              </a:spcAft>
            </a:pPr>
            <a:r>
              <a:rPr b="0" lang="en-GB" sz="1800" spc="-1" strike="noStrike">
                <a:solidFill>
                  <a:srgbClr val="000000"/>
                </a:solidFill>
                <a:latin typeface="Pt sants"/>
                <a:ea typeface="Noto Sans CJK SC"/>
              </a:rPr>
              <a:t>Large </a:t>
            </a:r>
            <a:r>
              <a:rPr b="1" lang="en-GB" sz="1800" spc="-1" strike="noStrike">
                <a:solidFill>
                  <a:srgbClr val="000000"/>
                </a:solidFill>
                <a:latin typeface="Pt sants"/>
                <a:ea typeface="Noto Sans CJK SC"/>
              </a:rPr>
              <a:t>model sensitivity</a:t>
            </a:r>
            <a:r>
              <a:rPr b="0" lang="en-GB" sz="1800" spc="-1" strike="noStrike">
                <a:solidFill>
                  <a:srgbClr val="000000"/>
                </a:solidFill>
                <a:latin typeface="Pt sants"/>
                <a:ea typeface="Noto Sans CJK SC"/>
              </a:rPr>
              <a:t> to ICNC is found: globally increased cloud cover (+0.9%), LWP (+33%), SW (+3.5 W/m</a:t>
            </a:r>
            <a:r>
              <a:rPr b="0" lang="en-GB" sz="1800" spc="-1" strike="noStrike" baseline="33000">
                <a:solidFill>
                  <a:srgbClr val="000000"/>
                </a:solidFill>
                <a:latin typeface="Pt sants"/>
                <a:ea typeface="Noto Sans CJK SC"/>
              </a:rPr>
              <a:t>2</a:t>
            </a:r>
            <a:r>
              <a:rPr b="0" lang="en-GB" sz="1800" spc="-1" strike="noStrike">
                <a:solidFill>
                  <a:srgbClr val="000000"/>
                </a:solidFill>
                <a:latin typeface="Pt sants"/>
                <a:ea typeface="Noto Sans CJK SC"/>
              </a:rPr>
              <a:t>) and LW</a:t>
            </a:r>
            <a:r>
              <a:rPr b="0" lang="en-GB" sz="1800" spc="-1" strike="noStrike">
                <a:solidFill>
                  <a:srgbClr val="333333"/>
                </a:solidFill>
                <a:latin typeface="Pt sants"/>
                <a:ea typeface="Noto Sans CJK SC"/>
              </a:rPr>
              <a:t> (-1.7 W/m</a:t>
            </a:r>
            <a:r>
              <a:rPr b="0" lang="en-GB" sz="1800" spc="-1" strike="noStrike" baseline="33000">
                <a:solidFill>
                  <a:srgbClr val="333333"/>
                </a:solidFill>
                <a:latin typeface="Pt sants"/>
                <a:ea typeface="Noto Sans CJK SC"/>
              </a:rPr>
              <a:t>2</a:t>
            </a:r>
            <a:r>
              <a:rPr b="0" lang="en-GB" sz="1800" spc="-1" strike="noStrike">
                <a:solidFill>
                  <a:srgbClr val="333333"/>
                </a:solidFill>
                <a:latin typeface="Pt sants"/>
                <a:ea typeface="Noto Sans CJK SC"/>
              </a:rPr>
              <a:t>) </a:t>
            </a:r>
            <a:r>
              <a:rPr b="0" lang="en-GB" sz="1800" spc="-1" strike="noStrike">
                <a:solidFill>
                  <a:srgbClr val="000000"/>
                </a:solidFill>
                <a:latin typeface="Pt sants"/>
                <a:ea typeface="Noto Sans CJK SC"/>
              </a:rPr>
              <a:t>upwards radiation flux at TOA, and near-surface temperature (+0.06 K, regionally ranges from -0.2 to 3.6 K). </a:t>
            </a:r>
            <a:endParaRPr b="0" lang="en-GB" sz="1800" spc="-1" strike="noStrike">
              <a:latin typeface="Arial"/>
            </a:endParaRPr>
          </a:p>
        </p:txBody>
      </p:sp>
      <p:sp>
        <p:nvSpPr>
          <p:cNvPr id="508" name="CustomShape 4"/>
          <p:cNvSpPr/>
          <p:nvPr/>
        </p:nvSpPr>
        <p:spPr>
          <a:xfrm>
            <a:off x="1008000" y="1080000"/>
            <a:ext cx="10006920" cy="1654920"/>
          </a:xfrm>
          <a:custGeom>
            <a:avLst/>
            <a:gdLst/>
            <a:ahLst/>
            <a:rect l="l" t="t" r="r" b="b"/>
            <a:pathLst>
              <a:path w="27802" h="4602">
                <a:moveTo>
                  <a:pt x="766" y="0"/>
                </a:moveTo>
                <a:lnTo>
                  <a:pt x="767" y="0"/>
                </a:lnTo>
                <a:cubicBezTo>
                  <a:pt x="632" y="0"/>
                  <a:pt x="500" y="35"/>
                  <a:pt x="383" y="103"/>
                </a:cubicBezTo>
                <a:cubicBezTo>
                  <a:pt x="267" y="170"/>
                  <a:pt x="170" y="267"/>
                  <a:pt x="103" y="383"/>
                </a:cubicBezTo>
                <a:cubicBezTo>
                  <a:pt x="35" y="500"/>
                  <a:pt x="0" y="632"/>
                  <a:pt x="0" y="767"/>
                </a:cubicBezTo>
                <a:lnTo>
                  <a:pt x="0" y="3834"/>
                </a:lnTo>
                <a:lnTo>
                  <a:pt x="0" y="3834"/>
                </a:lnTo>
                <a:cubicBezTo>
                  <a:pt x="0" y="3969"/>
                  <a:pt x="35" y="4101"/>
                  <a:pt x="103" y="4218"/>
                </a:cubicBezTo>
                <a:cubicBezTo>
                  <a:pt x="170" y="4334"/>
                  <a:pt x="267" y="4431"/>
                  <a:pt x="383" y="4498"/>
                </a:cubicBezTo>
                <a:cubicBezTo>
                  <a:pt x="500" y="4566"/>
                  <a:pt x="632" y="4601"/>
                  <a:pt x="767" y="4601"/>
                </a:cubicBezTo>
                <a:lnTo>
                  <a:pt x="27034" y="4601"/>
                </a:lnTo>
                <a:lnTo>
                  <a:pt x="27034" y="4601"/>
                </a:lnTo>
                <a:cubicBezTo>
                  <a:pt x="27169" y="4601"/>
                  <a:pt x="27301" y="4566"/>
                  <a:pt x="27418" y="4498"/>
                </a:cubicBezTo>
                <a:cubicBezTo>
                  <a:pt x="27534" y="4431"/>
                  <a:pt x="27631" y="4334"/>
                  <a:pt x="27698" y="4218"/>
                </a:cubicBezTo>
                <a:cubicBezTo>
                  <a:pt x="27766" y="4101"/>
                  <a:pt x="27801" y="3969"/>
                  <a:pt x="27801" y="3834"/>
                </a:cubicBezTo>
                <a:lnTo>
                  <a:pt x="27801" y="766"/>
                </a:lnTo>
                <a:lnTo>
                  <a:pt x="27801" y="767"/>
                </a:lnTo>
                <a:lnTo>
                  <a:pt x="27801" y="767"/>
                </a:lnTo>
                <a:cubicBezTo>
                  <a:pt x="27801" y="632"/>
                  <a:pt x="27766" y="500"/>
                  <a:pt x="27698" y="383"/>
                </a:cubicBezTo>
                <a:cubicBezTo>
                  <a:pt x="27631" y="267"/>
                  <a:pt x="27534" y="170"/>
                  <a:pt x="27418" y="103"/>
                </a:cubicBezTo>
                <a:cubicBezTo>
                  <a:pt x="27301" y="35"/>
                  <a:pt x="27169" y="0"/>
                  <a:pt x="27034" y="0"/>
                </a:cubicBezTo>
                <a:lnTo>
                  <a:pt x="766" y="0"/>
                </a:lnTo>
              </a:path>
            </a:pathLst>
          </a:custGeom>
          <a:noFill/>
          <a:ln>
            <a:solidFill>
              <a:srgbClr val="3465a4"/>
            </a:solidFill>
          </a:ln>
        </p:spPr>
        <p:style>
          <a:lnRef idx="0"/>
          <a:fillRef idx="0"/>
          <a:effectRef idx="0"/>
          <a:fontRef idx="minor"/>
        </p:style>
      </p:sp>
      <p:sp>
        <p:nvSpPr>
          <p:cNvPr id="509" name="CustomShape 5"/>
          <p:cNvSpPr/>
          <p:nvPr/>
        </p:nvSpPr>
        <p:spPr>
          <a:xfrm>
            <a:off x="1008360" y="4392000"/>
            <a:ext cx="10006920" cy="1438920"/>
          </a:xfrm>
          <a:custGeom>
            <a:avLst/>
            <a:gdLst/>
            <a:ahLst/>
            <a:rect l="l" t="t" r="r" b="b"/>
            <a:pathLst>
              <a:path w="27802" h="4002">
                <a:moveTo>
                  <a:pt x="666" y="0"/>
                </a:moveTo>
                <a:lnTo>
                  <a:pt x="667" y="0"/>
                </a:lnTo>
                <a:cubicBezTo>
                  <a:pt x="550" y="0"/>
                  <a:pt x="435" y="31"/>
                  <a:pt x="333" y="89"/>
                </a:cubicBezTo>
                <a:cubicBezTo>
                  <a:pt x="232" y="148"/>
                  <a:pt x="148" y="232"/>
                  <a:pt x="89" y="333"/>
                </a:cubicBezTo>
                <a:cubicBezTo>
                  <a:pt x="31" y="435"/>
                  <a:pt x="0" y="550"/>
                  <a:pt x="0" y="667"/>
                </a:cubicBezTo>
                <a:lnTo>
                  <a:pt x="0" y="3334"/>
                </a:lnTo>
                <a:lnTo>
                  <a:pt x="0" y="3334"/>
                </a:lnTo>
                <a:cubicBezTo>
                  <a:pt x="0" y="3451"/>
                  <a:pt x="31" y="3566"/>
                  <a:pt x="89" y="3668"/>
                </a:cubicBezTo>
                <a:cubicBezTo>
                  <a:pt x="148" y="3769"/>
                  <a:pt x="232" y="3853"/>
                  <a:pt x="333" y="3912"/>
                </a:cubicBezTo>
                <a:cubicBezTo>
                  <a:pt x="435" y="3970"/>
                  <a:pt x="550" y="4001"/>
                  <a:pt x="667" y="4001"/>
                </a:cubicBezTo>
                <a:lnTo>
                  <a:pt x="27134" y="4000"/>
                </a:lnTo>
                <a:lnTo>
                  <a:pt x="27134" y="4001"/>
                </a:lnTo>
                <a:cubicBezTo>
                  <a:pt x="27251" y="4001"/>
                  <a:pt x="27366" y="3970"/>
                  <a:pt x="27468" y="3912"/>
                </a:cubicBezTo>
                <a:cubicBezTo>
                  <a:pt x="27569" y="3853"/>
                  <a:pt x="27653" y="3769"/>
                  <a:pt x="27712" y="3668"/>
                </a:cubicBezTo>
                <a:cubicBezTo>
                  <a:pt x="27770" y="3566"/>
                  <a:pt x="27801" y="3451"/>
                  <a:pt x="27801" y="3334"/>
                </a:cubicBezTo>
                <a:lnTo>
                  <a:pt x="27800" y="666"/>
                </a:lnTo>
                <a:lnTo>
                  <a:pt x="27801" y="667"/>
                </a:lnTo>
                <a:lnTo>
                  <a:pt x="27801" y="667"/>
                </a:lnTo>
                <a:cubicBezTo>
                  <a:pt x="27801" y="550"/>
                  <a:pt x="27770" y="435"/>
                  <a:pt x="27712" y="333"/>
                </a:cubicBezTo>
                <a:cubicBezTo>
                  <a:pt x="27653" y="232"/>
                  <a:pt x="27569" y="148"/>
                  <a:pt x="27468" y="89"/>
                </a:cubicBezTo>
                <a:cubicBezTo>
                  <a:pt x="27366" y="31"/>
                  <a:pt x="27251" y="0"/>
                  <a:pt x="27134" y="0"/>
                </a:cubicBezTo>
                <a:lnTo>
                  <a:pt x="666" y="0"/>
                </a:lnTo>
              </a:path>
            </a:pathLst>
          </a:custGeom>
          <a:noFill/>
          <a:ln>
            <a:solidFill>
              <a:srgbClr val="3465a4"/>
            </a:solidFill>
          </a:ln>
        </p:spPr>
        <p:style>
          <a:lnRef idx="0"/>
          <a:fillRef idx="0"/>
          <a:effectRef idx="0"/>
          <a:fontRef idx="minor"/>
        </p:style>
      </p:sp>
      <p:sp>
        <p:nvSpPr>
          <p:cNvPr id="510" name="CustomShape 6"/>
          <p:cNvSpPr/>
          <p:nvPr/>
        </p:nvSpPr>
        <p:spPr>
          <a:xfrm>
            <a:off x="1008360" y="2952000"/>
            <a:ext cx="10006920" cy="1222920"/>
          </a:xfrm>
          <a:custGeom>
            <a:avLst/>
            <a:gdLst/>
            <a:ahLst/>
            <a:rect l="l" t="t" r="r" b="b"/>
            <a:pathLst>
              <a:path w="27802" h="3402">
                <a:moveTo>
                  <a:pt x="566" y="0"/>
                </a:moveTo>
                <a:lnTo>
                  <a:pt x="567" y="0"/>
                </a:lnTo>
                <a:cubicBezTo>
                  <a:pt x="467" y="0"/>
                  <a:pt x="370" y="26"/>
                  <a:pt x="283" y="76"/>
                </a:cubicBezTo>
                <a:cubicBezTo>
                  <a:pt x="197" y="126"/>
                  <a:pt x="126" y="197"/>
                  <a:pt x="76" y="283"/>
                </a:cubicBezTo>
                <a:cubicBezTo>
                  <a:pt x="26" y="370"/>
                  <a:pt x="0" y="467"/>
                  <a:pt x="0" y="567"/>
                </a:cubicBezTo>
                <a:lnTo>
                  <a:pt x="0" y="2834"/>
                </a:lnTo>
                <a:lnTo>
                  <a:pt x="0" y="2834"/>
                </a:lnTo>
                <a:cubicBezTo>
                  <a:pt x="0" y="2934"/>
                  <a:pt x="26" y="3031"/>
                  <a:pt x="76" y="3118"/>
                </a:cubicBezTo>
                <a:cubicBezTo>
                  <a:pt x="126" y="3204"/>
                  <a:pt x="197" y="3275"/>
                  <a:pt x="283" y="3325"/>
                </a:cubicBezTo>
                <a:cubicBezTo>
                  <a:pt x="370" y="3375"/>
                  <a:pt x="467" y="3401"/>
                  <a:pt x="567" y="3401"/>
                </a:cubicBezTo>
                <a:lnTo>
                  <a:pt x="27234" y="3401"/>
                </a:lnTo>
                <a:lnTo>
                  <a:pt x="27234" y="3401"/>
                </a:lnTo>
                <a:cubicBezTo>
                  <a:pt x="27334" y="3401"/>
                  <a:pt x="27431" y="3375"/>
                  <a:pt x="27518" y="3325"/>
                </a:cubicBezTo>
                <a:cubicBezTo>
                  <a:pt x="27604" y="3275"/>
                  <a:pt x="27675" y="3204"/>
                  <a:pt x="27725" y="3118"/>
                </a:cubicBezTo>
                <a:cubicBezTo>
                  <a:pt x="27775" y="3031"/>
                  <a:pt x="27801" y="2934"/>
                  <a:pt x="27801" y="2834"/>
                </a:cubicBezTo>
                <a:lnTo>
                  <a:pt x="27800" y="566"/>
                </a:lnTo>
                <a:lnTo>
                  <a:pt x="27801" y="567"/>
                </a:lnTo>
                <a:lnTo>
                  <a:pt x="27801" y="567"/>
                </a:lnTo>
                <a:cubicBezTo>
                  <a:pt x="27801" y="467"/>
                  <a:pt x="27775" y="370"/>
                  <a:pt x="27725" y="283"/>
                </a:cubicBezTo>
                <a:cubicBezTo>
                  <a:pt x="27675" y="197"/>
                  <a:pt x="27604" y="126"/>
                  <a:pt x="27518" y="76"/>
                </a:cubicBezTo>
                <a:cubicBezTo>
                  <a:pt x="27431" y="26"/>
                  <a:pt x="27334" y="0"/>
                  <a:pt x="27234" y="0"/>
                </a:cubicBezTo>
                <a:lnTo>
                  <a:pt x="566" y="0"/>
                </a:lnTo>
              </a:path>
            </a:pathLst>
          </a:custGeom>
          <a:noFill/>
          <a:ln>
            <a:solidFill>
              <a:srgbClr val="3465a4"/>
            </a:solidFill>
          </a:ln>
        </p:spPr>
        <p:style>
          <a:lnRef idx="0"/>
          <a:fillRef idx="0"/>
          <a:effectRef idx="0"/>
          <a:fontRef idx="minor"/>
        </p:style>
      </p:sp>
      <p:pic>
        <p:nvPicPr>
          <p:cNvPr id="511" name="" descr=""/>
          <p:cNvPicPr/>
          <p:nvPr/>
        </p:nvPicPr>
        <p:blipFill>
          <a:blip r:embed="rId7"/>
          <a:srcRect l="0" t="0" r="0" b="13057"/>
          <a:stretch/>
        </p:blipFill>
        <p:spPr>
          <a:xfrm>
            <a:off x="-3342240" y="1442880"/>
            <a:ext cx="893160" cy="896040"/>
          </a:xfrm>
          <a:prstGeom prst="rect">
            <a:avLst/>
          </a:prstGeom>
          <a:ln>
            <a:noFill/>
          </a:ln>
        </p:spPr>
      </p:pic>
      <p:pic>
        <p:nvPicPr>
          <p:cNvPr id="512" name="" descr=""/>
          <p:cNvPicPr/>
          <p:nvPr/>
        </p:nvPicPr>
        <p:blipFill>
          <a:blip r:embed="rId8"/>
          <a:srcRect l="0" t="0" r="0" b="13057"/>
          <a:stretch/>
        </p:blipFill>
        <p:spPr>
          <a:xfrm>
            <a:off x="-3342240" y="4574880"/>
            <a:ext cx="893160" cy="896040"/>
          </a:xfrm>
          <a:prstGeom prst="rect">
            <a:avLst/>
          </a:prstGeom>
          <a:ln>
            <a:noFill/>
          </a:ln>
        </p:spPr>
      </p:pic>
      <p:pic>
        <p:nvPicPr>
          <p:cNvPr id="513" name="" descr=""/>
          <p:cNvPicPr/>
          <p:nvPr/>
        </p:nvPicPr>
        <p:blipFill>
          <a:blip r:embed="rId9"/>
          <a:srcRect l="0" t="0" r="0" b="13057"/>
          <a:stretch/>
        </p:blipFill>
        <p:spPr>
          <a:xfrm>
            <a:off x="-3342240" y="3098880"/>
            <a:ext cx="893160" cy="896040"/>
          </a:xfrm>
          <a:prstGeom prst="rect">
            <a:avLst/>
          </a:prstGeom>
          <a:ln>
            <a:noFill/>
          </a:ln>
        </p:spPr>
      </p:pic>
      <p:sp>
        <p:nvSpPr>
          <p:cNvPr id="514" name="CustomShape 7"/>
          <p:cNvSpPr/>
          <p:nvPr/>
        </p:nvSpPr>
        <p:spPr>
          <a:xfrm>
            <a:off x="792000" y="3175200"/>
            <a:ext cx="1582920" cy="798120"/>
          </a:xfrm>
          <a:prstGeom prst="rect">
            <a:avLst/>
          </a:prstGeom>
          <a:noFill/>
          <a:ln>
            <a:noFill/>
          </a:ln>
        </p:spPr>
        <p:style>
          <a:lnRef idx="0"/>
          <a:fillRef idx="0"/>
          <a:effectRef idx="0"/>
          <a:fontRef idx="minor"/>
        </p:style>
        <p:txBody>
          <a:bodyPr lIns="90000" rIns="90000" tIns="45000" bIns="45000" anchorCtr="1">
            <a:noAutofit/>
          </a:bodyPr>
          <a:p>
            <a:pPr>
              <a:lnSpc>
                <a:spcPct val="100000"/>
              </a:lnSpc>
            </a:pPr>
            <a:r>
              <a:rPr b="1" lang="en-GB" sz="5000" spc="-1" strike="noStrike">
                <a:solidFill>
                  <a:srgbClr val="2a6099"/>
                </a:solidFill>
                <a:latin typeface="Arial"/>
                <a:ea typeface="DejaVu Sans"/>
              </a:rPr>
              <a:t>2</a:t>
            </a:r>
            <a:endParaRPr b="0" lang="en-GB" sz="5000" spc="-1" strike="noStrike">
              <a:latin typeface="Arial"/>
            </a:endParaRPr>
          </a:p>
        </p:txBody>
      </p:sp>
      <p:sp>
        <p:nvSpPr>
          <p:cNvPr id="515" name="CustomShape 8"/>
          <p:cNvSpPr/>
          <p:nvPr/>
        </p:nvSpPr>
        <p:spPr>
          <a:xfrm>
            <a:off x="792000" y="4723200"/>
            <a:ext cx="1582920" cy="798120"/>
          </a:xfrm>
          <a:prstGeom prst="rect">
            <a:avLst/>
          </a:prstGeom>
          <a:noFill/>
          <a:ln>
            <a:noFill/>
          </a:ln>
        </p:spPr>
        <p:style>
          <a:lnRef idx="0"/>
          <a:fillRef idx="0"/>
          <a:effectRef idx="0"/>
          <a:fontRef idx="minor"/>
        </p:style>
        <p:txBody>
          <a:bodyPr lIns="90000" rIns="90000" tIns="45000" bIns="45000" anchorCtr="1">
            <a:noAutofit/>
          </a:bodyPr>
          <a:p>
            <a:pPr>
              <a:lnSpc>
                <a:spcPct val="100000"/>
              </a:lnSpc>
            </a:pPr>
            <a:r>
              <a:rPr b="1" lang="en-GB" sz="5000" spc="-1" strike="noStrike">
                <a:solidFill>
                  <a:srgbClr val="2a6099"/>
                </a:solidFill>
                <a:latin typeface="Arial"/>
                <a:ea typeface="DejaVu Sans"/>
              </a:rPr>
              <a:t>3</a:t>
            </a:r>
            <a:endParaRPr b="0" lang="en-GB" sz="5000" spc="-1" strike="noStrike">
              <a:latin typeface="Arial"/>
            </a:endParaRPr>
          </a:p>
        </p:txBody>
      </p:sp>
      <p:sp>
        <p:nvSpPr>
          <p:cNvPr id="516" name="CustomShape 9"/>
          <p:cNvSpPr/>
          <p:nvPr/>
        </p:nvSpPr>
        <p:spPr>
          <a:xfrm>
            <a:off x="792000" y="1440000"/>
            <a:ext cx="1582920" cy="798120"/>
          </a:xfrm>
          <a:prstGeom prst="rect">
            <a:avLst/>
          </a:prstGeom>
          <a:noFill/>
          <a:ln>
            <a:noFill/>
          </a:ln>
        </p:spPr>
        <p:style>
          <a:lnRef idx="0"/>
          <a:fillRef idx="0"/>
          <a:effectRef idx="0"/>
          <a:fontRef idx="minor"/>
        </p:style>
        <p:txBody>
          <a:bodyPr lIns="90000" rIns="90000" tIns="45000" bIns="45000" anchorCtr="1">
            <a:noAutofit/>
          </a:bodyPr>
          <a:p>
            <a:pPr>
              <a:lnSpc>
                <a:spcPct val="100000"/>
              </a:lnSpc>
            </a:pPr>
            <a:r>
              <a:rPr b="1" lang="en-GB" sz="5000" spc="-1" strike="noStrike">
                <a:solidFill>
                  <a:srgbClr val="2a6099"/>
                </a:solidFill>
                <a:latin typeface="Arial"/>
                <a:ea typeface="DejaVu Sans"/>
              </a:rPr>
              <a:t>1</a:t>
            </a:r>
            <a:endParaRPr b="0" lang="en-GB" sz="500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7" name="CustomShape 1"/>
          <p:cNvSpPr/>
          <p:nvPr/>
        </p:nvSpPr>
        <p:spPr>
          <a:xfrm>
            <a:off x="-49680" y="144000"/>
            <a:ext cx="3576600" cy="870120"/>
          </a:xfrm>
          <a:prstGeom prst="rect">
            <a:avLst/>
          </a:prstGeom>
          <a:noFill/>
          <a:ln>
            <a:noFill/>
          </a:ln>
        </p:spPr>
        <p:style>
          <a:lnRef idx="0"/>
          <a:fillRef idx="0"/>
          <a:effectRef idx="0"/>
          <a:fontRef idx="minor"/>
        </p:style>
        <p:txBody>
          <a:bodyPr lIns="0" rIns="0" tIns="0" bIns="0" anchor="ctr" anchorCtr="1">
            <a:noAutofit/>
          </a:bodyPr>
          <a:p>
            <a:pPr>
              <a:lnSpc>
                <a:spcPct val="90000"/>
              </a:lnSpc>
            </a:pPr>
            <a:r>
              <a:rPr b="1" lang="en-US" sz="2500" spc="-1" strike="noStrike">
                <a:solidFill>
                  <a:srgbClr val="124484"/>
                </a:solidFill>
                <a:latin typeface="Calibri"/>
                <a:ea typeface="DejaVu Sans"/>
              </a:rPr>
              <a:t>Conclusions</a:t>
            </a:r>
            <a:endParaRPr b="0" lang="en-GB" sz="2500" spc="-1" strike="noStrike">
              <a:latin typeface="Arial"/>
            </a:endParaRPr>
          </a:p>
        </p:txBody>
      </p:sp>
      <p:sp>
        <p:nvSpPr>
          <p:cNvPr id="518" name="CustomShape 2"/>
          <p:cNvSpPr/>
          <p:nvPr/>
        </p:nvSpPr>
        <p:spPr>
          <a:xfrm>
            <a:off x="11817000" y="6521760"/>
            <a:ext cx="362880" cy="324000"/>
          </a:xfrm>
          <a:prstGeom prst="rect">
            <a:avLst/>
          </a:prstGeom>
          <a:noFill/>
          <a:ln>
            <a:noFill/>
          </a:ln>
        </p:spPr>
        <p:style>
          <a:lnRef idx="0"/>
          <a:fillRef idx="0"/>
          <a:effectRef idx="0"/>
          <a:fontRef idx="minor"/>
        </p:style>
        <p:txBody>
          <a:bodyPr lIns="90000" rIns="90000" tIns="45000" bIns="45000" anchorCtr="1">
            <a:noAutofit/>
          </a:bodyPr>
          <a:p>
            <a:pPr>
              <a:lnSpc>
                <a:spcPct val="100000"/>
              </a:lnSpc>
            </a:pPr>
            <a:fld id="{1C93DD08-6216-418D-84A3-AAF9F6524A73}" type="slidenum">
              <a:rPr b="0" lang="en-GB" sz="1200" spc="-1" strike="noStrike">
                <a:solidFill>
                  <a:srgbClr val="000000"/>
                </a:solidFill>
                <a:latin typeface="Arial"/>
                <a:ea typeface="DejaVu Sans"/>
              </a:rPr>
              <a:t>12</a:t>
            </a:fld>
            <a:endParaRPr b="0" lang="en-GB" sz="1200" spc="-1" strike="noStrike">
              <a:latin typeface="Arial"/>
            </a:endParaRPr>
          </a:p>
        </p:txBody>
      </p:sp>
      <p:pic>
        <p:nvPicPr>
          <p:cNvPr id="519" name="Εικόνα 12_7" descr="Εικόνα που περιέχει σχεδίαση&#10;&#10;Περιγραφή που δημιουργήθηκε αυτόματα"/>
          <p:cNvPicPr/>
          <p:nvPr/>
        </p:nvPicPr>
        <p:blipFill>
          <a:blip r:embed="rId1"/>
          <a:stretch/>
        </p:blipFill>
        <p:spPr>
          <a:xfrm>
            <a:off x="9812160" y="6071760"/>
            <a:ext cx="1630080" cy="546480"/>
          </a:xfrm>
          <a:prstGeom prst="rect">
            <a:avLst/>
          </a:prstGeom>
          <a:ln>
            <a:noFill/>
          </a:ln>
        </p:spPr>
      </p:pic>
      <p:pic>
        <p:nvPicPr>
          <p:cNvPr id="520" name="Εικόνα 9_7" descr=""/>
          <p:cNvPicPr/>
          <p:nvPr/>
        </p:nvPicPr>
        <p:blipFill>
          <a:blip r:embed="rId2"/>
          <a:stretch/>
        </p:blipFill>
        <p:spPr>
          <a:xfrm>
            <a:off x="8136360" y="6125040"/>
            <a:ext cx="1525320" cy="439920"/>
          </a:xfrm>
          <a:prstGeom prst="rect">
            <a:avLst/>
          </a:prstGeom>
          <a:ln>
            <a:noFill/>
          </a:ln>
        </p:spPr>
      </p:pic>
      <p:pic>
        <p:nvPicPr>
          <p:cNvPr id="521" name="" descr=""/>
          <p:cNvPicPr/>
          <p:nvPr/>
        </p:nvPicPr>
        <p:blipFill>
          <a:blip r:embed="rId3"/>
          <a:stretch/>
        </p:blipFill>
        <p:spPr>
          <a:xfrm>
            <a:off x="7325280" y="6048000"/>
            <a:ext cx="590760" cy="572760"/>
          </a:xfrm>
          <a:prstGeom prst="rect">
            <a:avLst/>
          </a:prstGeom>
          <a:ln>
            <a:noFill/>
          </a:ln>
        </p:spPr>
      </p:pic>
      <p:pic>
        <p:nvPicPr>
          <p:cNvPr id="522" name="" descr=""/>
          <p:cNvPicPr/>
          <p:nvPr/>
        </p:nvPicPr>
        <p:blipFill>
          <a:blip r:embed="rId4"/>
          <a:stretch/>
        </p:blipFill>
        <p:spPr>
          <a:xfrm>
            <a:off x="6624000" y="6048000"/>
            <a:ext cx="601560" cy="572760"/>
          </a:xfrm>
          <a:prstGeom prst="rect">
            <a:avLst/>
          </a:prstGeom>
          <a:ln>
            <a:noFill/>
          </a:ln>
        </p:spPr>
      </p:pic>
      <p:pic>
        <p:nvPicPr>
          <p:cNvPr id="523" name="Picture 11_2" descr="A close up of a logo&#10;&#10;Description automatically generated"/>
          <p:cNvPicPr/>
          <p:nvPr/>
        </p:nvPicPr>
        <p:blipFill>
          <a:blip r:embed="rId5"/>
          <a:stretch/>
        </p:blipFill>
        <p:spPr>
          <a:xfrm>
            <a:off x="5616000" y="6120000"/>
            <a:ext cx="931320" cy="500760"/>
          </a:xfrm>
          <a:prstGeom prst="rect">
            <a:avLst/>
          </a:prstGeom>
          <a:ln>
            <a:noFill/>
          </a:ln>
        </p:spPr>
      </p:pic>
      <p:pic>
        <p:nvPicPr>
          <p:cNvPr id="524" name="" descr=""/>
          <p:cNvPicPr/>
          <p:nvPr/>
        </p:nvPicPr>
        <p:blipFill>
          <a:blip r:embed="rId6"/>
          <a:srcRect l="46308" t="-5130" r="23946" b="0"/>
          <a:stretch/>
        </p:blipFill>
        <p:spPr>
          <a:xfrm>
            <a:off x="4572000" y="6076800"/>
            <a:ext cx="958320" cy="608400"/>
          </a:xfrm>
          <a:prstGeom prst="rect">
            <a:avLst/>
          </a:prstGeom>
          <a:ln>
            <a:noFill/>
          </a:ln>
        </p:spPr>
      </p:pic>
      <p:sp>
        <p:nvSpPr>
          <p:cNvPr id="525" name="CustomShape 3"/>
          <p:cNvSpPr/>
          <p:nvPr/>
        </p:nvSpPr>
        <p:spPr>
          <a:xfrm>
            <a:off x="576000" y="864000"/>
            <a:ext cx="7918920" cy="3454560"/>
          </a:xfrm>
          <a:prstGeom prst="rect">
            <a:avLst/>
          </a:prstGeom>
          <a:noFill/>
          <a:ln>
            <a:noFill/>
          </a:ln>
        </p:spPr>
        <p:style>
          <a:lnRef idx="0"/>
          <a:fillRef idx="0"/>
          <a:effectRef idx="0"/>
          <a:fontRef idx="minor"/>
        </p:style>
        <p:txBody>
          <a:bodyPr lIns="90000" rIns="90000" tIns="45000" bIns="45000" anchorCtr="1">
            <a:noAutofit/>
          </a:bodyPr>
          <a:p>
            <a:pPr>
              <a:lnSpc>
                <a:spcPct val="100000"/>
              </a:lnSpc>
            </a:pPr>
            <a:endParaRPr b="0" lang="en-GB" sz="1800" spc="-1" strike="noStrike">
              <a:latin typeface="Arial"/>
            </a:endParaRPr>
          </a:p>
          <a:p>
            <a:pPr algn="just">
              <a:lnSpc>
                <a:spcPct val="100000"/>
              </a:lnSpc>
              <a:spcBef>
                <a:spcPts val="283"/>
              </a:spcBef>
              <a:spcAft>
                <a:spcPts val="283"/>
              </a:spcAft>
            </a:pPr>
            <a:r>
              <a:rPr b="0" lang="en-GB" sz="1500" spc="-1" strike="noStrike">
                <a:solidFill>
                  <a:srgbClr val="333333"/>
                </a:solidFill>
                <a:latin typeface="P t sans"/>
                <a:ea typeface="Noto Sans CJK SC"/>
              </a:rPr>
              <a:t>The results suggest that substituting the temperature-dependent ice nucleation parameterization with an </a:t>
            </a:r>
            <a:r>
              <a:rPr b="1" lang="en-GB" sz="1500" spc="-1" strike="noStrike">
                <a:solidFill>
                  <a:srgbClr val="333333"/>
                </a:solidFill>
                <a:latin typeface="P t sans"/>
                <a:ea typeface="Noto Sans CJK SC"/>
              </a:rPr>
              <a:t>aerosol-sensitive</a:t>
            </a:r>
            <a:r>
              <a:rPr b="0" lang="en-GB" sz="1500" spc="-1" strike="noStrike">
                <a:solidFill>
                  <a:srgbClr val="333333"/>
                </a:solidFill>
                <a:latin typeface="P t sans"/>
                <a:ea typeface="Noto Sans CJK SC"/>
              </a:rPr>
              <a:t> parameterization, </a:t>
            </a:r>
            <a:r>
              <a:rPr b="1" lang="en-GB" sz="1500" spc="-1" strike="noStrike">
                <a:solidFill>
                  <a:srgbClr val="333333"/>
                </a:solidFill>
                <a:latin typeface="P t sans"/>
                <a:ea typeface="Noto Sans CJK SC"/>
              </a:rPr>
              <a:t>could partially reduce the known EC-Earth3 biases</a:t>
            </a:r>
            <a:r>
              <a:rPr b="0" lang="en-GB" sz="1500" spc="-1" strike="noStrike">
                <a:solidFill>
                  <a:srgbClr val="333333"/>
                </a:solidFill>
                <a:latin typeface="P t sans"/>
                <a:ea typeface="Noto Sans CJK SC"/>
              </a:rPr>
              <a:t> (Döscher et al., 2022) because it may </a:t>
            </a:r>
            <a:r>
              <a:rPr b="1" lang="en-GB" sz="1500" spc="-1" strike="noStrike">
                <a:solidFill>
                  <a:srgbClr val="333333"/>
                </a:solidFill>
                <a:latin typeface="P t sans"/>
                <a:ea typeface="Noto Sans CJK SC"/>
              </a:rPr>
              <a:t>simulate the global ice formation more realistically</a:t>
            </a:r>
            <a:r>
              <a:rPr b="0" lang="en-GB" sz="1500" spc="-1" strike="noStrike">
                <a:solidFill>
                  <a:srgbClr val="333333"/>
                </a:solidFill>
                <a:latin typeface="P t sans"/>
                <a:ea typeface="Noto Sans CJK SC"/>
              </a:rPr>
              <a:t>.</a:t>
            </a:r>
            <a:endParaRPr b="0" lang="en-GB" sz="1500" spc="-1" strike="noStrike">
              <a:latin typeface="Arial"/>
            </a:endParaRPr>
          </a:p>
          <a:p>
            <a:pPr algn="just">
              <a:lnSpc>
                <a:spcPct val="100000"/>
              </a:lnSpc>
              <a:spcBef>
                <a:spcPts val="283"/>
              </a:spcBef>
              <a:spcAft>
                <a:spcPts val="283"/>
              </a:spcAft>
            </a:pPr>
            <a:endParaRPr b="0" lang="en-GB" sz="1500" spc="-1" strike="noStrike">
              <a:latin typeface="Arial"/>
            </a:endParaRPr>
          </a:p>
          <a:p>
            <a:pPr marL="216000" indent="-214920" algn="just">
              <a:lnSpc>
                <a:spcPct val="100000"/>
              </a:lnSpc>
              <a:spcBef>
                <a:spcPts val="283"/>
              </a:spcBef>
              <a:spcAft>
                <a:spcPts val="283"/>
              </a:spcAft>
              <a:buClr>
                <a:srgbClr val="000000"/>
              </a:buClr>
              <a:buSzPct val="45000"/>
              <a:buFont typeface="Wingdings" charset="2"/>
              <a:buChar char=""/>
            </a:pPr>
            <a:r>
              <a:rPr b="0" lang="en-GB" sz="1500" spc="-1" strike="noStrike">
                <a:solidFill>
                  <a:srgbClr val="333333"/>
                </a:solidFill>
                <a:latin typeface="P t sans"/>
                <a:ea typeface="Noto Sans CJK SC"/>
              </a:rPr>
              <a:t>The simulations with the dust-sensitive IN param. tend to warm the high-latitude regions compared to the temperature-dependent parameterization. This</a:t>
            </a:r>
            <a:r>
              <a:rPr b="1" lang="en-GB" sz="1500" spc="-1" strike="noStrike">
                <a:solidFill>
                  <a:srgbClr val="333333"/>
                </a:solidFill>
                <a:latin typeface="P t sans"/>
                <a:ea typeface="Noto Sans CJK SC"/>
              </a:rPr>
              <a:t> corrects part of the cold bias </a:t>
            </a:r>
            <a:r>
              <a:rPr b="0" lang="en-GB" sz="1500" spc="-1" strike="noStrike">
                <a:solidFill>
                  <a:srgbClr val="333333"/>
                </a:solidFill>
                <a:latin typeface="P t sans"/>
                <a:ea typeface="Noto Sans CJK SC"/>
              </a:rPr>
              <a:t>over large parts of the NH land regions and the Arctic.</a:t>
            </a:r>
            <a:endParaRPr b="0" lang="en-GB" sz="1500" spc="-1" strike="noStrike">
              <a:latin typeface="Arial"/>
            </a:endParaRPr>
          </a:p>
          <a:p>
            <a:pPr marL="216000" indent="-214920" algn="just">
              <a:lnSpc>
                <a:spcPct val="100000"/>
              </a:lnSpc>
              <a:spcBef>
                <a:spcPts val="283"/>
              </a:spcBef>
              <a:spcAft>
                <a:spcPts val="283"/>
              </a:spcAft>
              <a:buClr>
                <a:srgbClr val="000000"/>
              </a:buClr>
              <a:buSzPct val="45000"/>
              <a:buFont typeface="Wingdings" charset="2"/>
              <a:buChar char=""/>
            </a:pPr>
            <a:r>
              <a:rPr b="0" lang="en-GB" sz="1500" spc="-1" strike="noStrike">
                <a:solidFill>
                  <a:srgbClr val="333333"/>
                </a:solidFill>
                <a:latin typeface="P t sans"/>
                <a:ea typeface="Noto Sans CJK SC"/>
              </a:rPr>
              <a:t>For Antarctica, the new aerosol-sensitive parameterization tends to warm on top of the warm bias. Since it has been attributed to biases in shortwave cloud radiative effects, it is probable that modifications in the cloud scheme from later IFS cycles will reduce them. </a:t>
            </a:r>
            <a:endParaRPr b="0" lang="en-GB" sz="1500" spc="-1" strike="noStrike">
              <a:latin typeface="Arial"/>
            </a:endParaRPr>
          </a:p>
          <a:p>
            <a:pPr algn="just">
              <a:lnSpc>
                <a:spcPct val="100000"/>
              </a:lnSpc>
              <a:spcBef>
                <a:spcPts val="283"/>
              </a:spcBef>
              <a:spcAft>
                <a:spcPts val="283"/>
              </a:spcAft>
            </a:pPr>
            <a:endParaRPr b="0" lang="en-GB" sz="1500" spc="-1" strike="noStrike">
              <a:latin typeface="Arial"/>
            </a:endParaRPr>
          </a:p>
          <a:p>
            <a:pPr algn="just">
              <a:lnSpc>
                <a:spcPct val="100000"/>
              </a:lnSpc>
              <a:spcBef>
                <a:spcPts val="283"/>
              </a:spcBef>
              <a:spcAft>
                <a:spcPts val="283"/>
              </a:spcAft>
            </a:pPr>
            <a:r>
              <a:rPr b="0" lang="en-GB" sz="1500" spc="-1" strike="noStrike">
                <a:solidFill>
                  <a:srgbClr val="333333"/>
                </a:solidFill>
                <a:latin typeface="P t sans"/>
                <a:ea typeface="Noto Sans CJK SC"/>
              </a:rPr>
              <a:t>The aerosol-sensitive ice nucleation parameterization has been integrated with other developments from the EU </a:t>
            </a:r>
            <a:r>
              <a:rPr b="1" lang="en-GB" sz="1500" spc="-1" strike="noStrike">
                <a:solidFill>
                  <a:srgbClr val="333333"/>
                </a:solidFill>
                <a:latin typeface="P t sans"/>
                <a:ea typeface="Noto Sans CJK SC"/>
              </a:rPr>
              <a:t>FORCeS</a:t>
            </a:r>
            <a:r>
              <a:rPr b="0" lang="en-GB" sz="1500" spc="-1" strike="noStrike">
                <a:solidFill>
                  <a:srgbClr val="333333"/>
                </a:solidFill>
                <a:latin typeface="P t sans"/>
                <a:ea typeface="Noto Sans CJK SC"/>
              </a:rPr>
              <a:t> project to help improve the representation of aerosols and their interactions with warm and cold clouds.</a:t>
            </a:r>
            <a:endParaRPr b="0" lang="en-GB" sz="1500" spc="-1" strike="noStrike">
              <a:latin typeface="Arial"/>
            </a:endParaRPr>
          </a:p>
        </p:txBody>
      </p:sp>
      <p:sp>
        <p:nvSpPr>
          <p:cNvPr id="526" name="CustomShape 4"/>
          <p:cNvSpPr/>
          <p:nvPr/>
        </p:nvSpPr>
        <p:spPr>
          <a:xfrm>
            <a:off x="-2448000" y="3175200"/>
            <a:ext cx="1582920" cy="798120"/>
          </a:xfrm>
          <a:prstGeom prst="rect">
            <a:avLst/>
          </a:prstGeom>
          <a:noFill/>
          <a:ln>
            <a:noFill/>
          </a:ln>
        </p:spPr>
        <p:style>
          <a:lnRef idx="0"/>
          <a:fillRef idx="0"/>
          <a:effectRef idx="0"/>
          <a:fontRef idx="minor"/>
        </p:style>
        <p:txBody>
          <a:bodyPr lIns="90000" rIns="90000" tIns="45000" bIns="45000" anchorCtr="1">
            <a:noAutofit/>
          </a:bodyPr>
          <a:p>
            <a:pPr>
              <a:lnSpc>
                <a:spcPct val="100000"/>
              </a:lnSpc>
            </a:pPr>
            <a:r>
              <a:rPr b="1" lang="en-GB" sz="5000" spc="-1" strike="noStrike">
                <a:solidFill>
                  <a:srgbClr val="2a6099"/>
                </a:solidFill>
                <a:latin typeface="Arial"/>
                <a:ea typeface="DejaVu Sans"/>
              </a:rPr>
              <a:t>2</a:t>
            </a:r>
            <a:endParaRPr b="0" lang="en-GB" sz="5000" spc="-1" strike="noStrike">
              <a:latin typeface="Arial"/>
            </a:endParaRPr>
          </a:p>
        </p:txBody>
      </p:sp>
      <p:sp>
        <p:nvSpPr>
          <p:cNvPr id="527" name="CustomShape 5"/>
          <p:cNvSpPr/>
          <p:nvPr/>
        </p:nvSpPr>
        <p:spPr>
          <a:xfrm>
            <a:off x="-2448000" y="4867200"/>
            <a:ext cx="1582920" cy="798120"/>
          </a:xfrm>
          <a:prstGeom prst="rect">
            <a:avLst/>
          </a:prstGeom>
          <a:noFill/>
          <a:ln>
            <a:noFill/>
          </a:ln>
        </p:spPr>
        <p:style>
          <a:lnRef idx="0"/>
          <a:fillRef idx="0"/>
          <a:effectRef idx="0"/>
          <a:fontRef idx="minor"/>
        </p:style>
        <p:txBody>
          <a:bodyPr lIns="90000" rIns="90000" tIns="45000" bIns="45000" anchorCtr="1">
            <a:noAutofit/>
          </a:bodyPr>
          <a:p>
            <a:pPr>
              <a:lnSpc>
                <a:spcPct val="100000"/>
              </a:lnSpc>
            </a:pPr>
            <a:r>
              <a:rPr b="1" lang="en-GB" sz="5000" spc="-1" strike="noStrike">
                <a:solidFill>
                  <a:srgbClr val="2a6099"/>
                </a:solidFill>
                <a:latin typeface="Arial"/>
                <a:ea typeface="DejaVu Sans"/>
              </a:rPr>
              <a:t>3</a:t>
            </a:r>
            <a:endParaRPr b="0" lang="en-GB" sz="5000" spc="-1" strike="noStrike">
              <a:latin typeface="Arial"/>
            </a:endParaRPr>
          </a:p>
        </p:txBody>
      </p:sp>
      <p:sp>
        <p:nvSpPr>
          <p:cNvPr id="528" name="CustomShape 6"/>
          <p:cNvSpPr/>
          <p:nvPr/>
        </p:nvSpPr>
        <p:spPr>
          <a:xfrm>
            <a:off x="-2448000" y="1440000"/>
            <a:ext cx="1582920" cy="798120"/>
          </a:xfrm>
          <a:prstGeom prst="rect">
            <a:avLst/>
          </a:prstGeom>
          <a:noFill/>
          <a:ln>
            <a:noFill/>
          </a:ln>
        </p:spPr>
        <p:style>
          <a:lnRef idx="0"/>
          <a:fillRef idx="0"/>
          <a:effectRef idx="0"/>
          <a:fontRef idx="minor"/>
        </p:style>
        <p:txBody>
          <a:bodyPr lIns="90000" rIns="90000" tIns="45000" bIns="45000" anchorCtr="1">
            <a:noAutofit/>
          </a:bodyPr>
          <a:p>
            <a:pPr>
              <a:lnSpc>
                <a:spcPct val="100000"/>
              </a:lnSpc>
            </a:pPr>
            <a:r>
              <a:rPr b="1" lang="en-GB" sz="5000" spc="-1" strike="noStrike">
                <a:solidFill>
                  <a:srgbClr val="2a6099"/>
                </a:solidFill>
                <a:latin typeface="Arial"/>
                <a:ea typeface="DejaVu Sans"/>
              </a:rPr>
              <a:t>1</a:t>
            </a:r>
            <a:endParaRPr b="0" lang="en-GB" sz="5000" spc="-1" strike="noStrike">
              <a:latin typeface="Arial"/>
            </a:endParaRPr>
          </a:p>
        </p:txBody>
      </p:sp>
      <p:sp>
        <p:nvSpPr>
          <p:cNvPr id="529" name="CustomShape 7"/>
          <p:cNvSpPr/>
          <p:nvPr/>
        </p:nvSpPr>
        <p:spPr>
          <a:xfrm>
            <a:off x="720000" y="8678880"/>
            <a:ext cx="11752920" cy="752040"/>
          </a:xfrm>
          <a:prstGeom prst="rect">
            <a:avLst/>
          </a:prstGeom>
          <a:noFill/>
          <a:ln>
            <a:noFill/>
          </a:ln>
        </p:spPr>
        <p:style>
          <a:lnRef idx="0"/>
          <a:fillRef idx="0"/>
          <a:effectRef idx="0"/>
          <a:fontRef idx="minor"/>
        </p:style>
        <p:txBody>
          <a:bodyPr lIns="90000" rIns="90000" tIns="45000" bIns="45000" anchorCtr="1">
            <a:noAutofit/>
          </a:bodyPr>
          <a:p>
            <a:pPr>
              <a:lnSpc>
                <a:spcPct val="100000"/>
              </a:lnSpc>
            </a:pPr>
            <a:endParaRPr b="0" lang="en-GB" sz="1800" spc="-1" strike="noStrike">
              <a:latin typeface="Arial"/>
            </a:endParaRPr>
          </a:p>
          <a:p>
            <a:pPr>
              <a:lnSpc>
                <a:spcPct val="100000"/>
              </a:lnSpc>
            </a:pPr>
            <a:r>
              <a:rPr b="0" lang="en-GB" sz="1500" spc="-1" strike="noStrike">
                <a:solidFill>
                  <a:srgbClr val="333333"/>
                </a:solidFill>
                <a:latin typeface="P t sans"/>
                <a:ea typeface="Noto Sans CJK SC"/>
              </a:rPr>
              <a:t>The aerosol-dependent implementation will be integrated into the EC-Earth3-FORCeS version together with other groups' developments to improve the aerosol forcing representation.</a:t>
            </a:r>
            <a:endParaRPr b="0" lang="en-GB" sz="1500" spc="-1" strike="noStrike">
              <a:latin typeface="Arial"/>
            </a:endParaRPr>
          </a:p>
        </p:txBody>
      </p:sp>
      <p:pic>
        <p:nvPicPr>
          <p:cNvPr id="530" name="" descr=""/>
          <p:cNvPicPr/>
          <p:nvPr/>
        </p:nvPicPr>
        <p:blipFill>
          <a:blip r:embed="rId7"/>
          <a:srcRect l="49791" t="37935" r="0" b="52669"/>
          <a:stretch/>
        </p:blipFill>
        <p:spPr>
          <a:xfrm>
            <a:off x="8784000" y="3034800"/>
            <a:ext cx="2951640" cy="492480"/>
          </a:xfrm>
          <a:prstGeom prst="rect">
            <a:avLst/>
          </a:prstGeom>
          <a:ln>
            <a:noFill/>
          </a:ln>
        </p:spPr>
      </p:pic>
      <p:sp>
        <p:nvSpPr>
          <p:cNvPr id="531" name="CustomShape 8"/>
          <p:cNvSpPr/>
          <p:nvPr/>
        </p:nvSpPr>
        <p:spPr>
          <a:xfrm>
            <a:off x="8640000" y="900000"/>
            <a:ext cx="3094920" cy="605160"/>
          </a:xfrm>
          <a:prstGeom prst="rect">
            <a:avLst/>
          </a:prstGeom>
          <a:noFill/>
          <a:ln>
            <a:noFill/>
          </a:ln>
        </p:spPr>
        <p:style>
          <a:lnRef idx="0"/>
          <a:fillRef idx="0"/>
          <a:effectRef idx="0"/>
          <a:fontRef idx="minor"/>
        </p:style>
        <p:txBody>
          <a:bodyPr lIns="90000" rIns="90000" tIns="45000" bIns="45000" anchorCtr="1">
            <a:noAutofit/>
          </a:bodyPr>
          <a:p>
            <a:pPr>
              <a:lnSpc>
                <a:spcPct val="100000"/>
              </a:lnSpc>
              <a:spcBef>
                <a:spcPts val="1191"/>
              </a:spcBef>
              <a:spcAft>
                <a:spcPts val="992"/>
              </a:spcAft>
            </a:pPr>
            <a:r>
              <a:rPr b="0" lang="en-GB" sz="1000" spc="-1" strike="noStrike">
                <a:solidFill>
                  <a:srgbClr val="000000"/>
                </a:solidFill>
                <a:latin typeface="Arial"/>
                <a:ea typeface="Noto Sans CJK SC"/>
              </a:rPr>
              <a:t>Döscher et al. (2022) EC-Earth3 ensemble mean TAS biases compared to ERA5 (1980 – 2010)</a:t>
            </a:r>
            <a:endParaRPr b="0" lang="en-GB" sz="1000" spc="-1" strike="noStrike">
              <a:latin typeface="Arial"/>
            </a:endParaRPr>
          </a:p>
        </p:txBody>
      </p:sp>
      <p:sp>
        <p:nvSpPr>
          <p:cNvPr id="532" name="CustomShape 9"/>
          <p:cNvSpPr/>
          <p:nvPr/>
        </p:nvSpPr>
        <p:spPr>
          <a:xfrm>
            <a:off x="786240" y="7262640"/>
            <a:ext cx="12316680" cy="1415160"/>
          </a:xfrm>
          <a:prstGeom prst="rect">
            <a:avLst/>
          </a:prstGeom>
          <a:noFill/>
          <a:ln>
            <a:noFill/>
          </a:ln>
        </p:spPr>
        <p:style>
          <a:lnRef idx="0"/>
          <a:fillRef idx="0"/>
          <a:effectRef idx="0"/>
          <a:fontRef idx="minor"/>
        </p:style>
        <p:txBody>
          <a:bodyPr lIns="90000" rIns="90000" tIns="45000" bIns="45000" anchorCtr="1">
            <a:noAutofit/>
          </a:bodyPr>
          <a:p>
            <a:pPr>
              <a:lnSpc>
                <a:spcPct val="100000"/>
              </a:lnSpc>
            </a:pPr>
            <a:r>
              <a:rPr b="0" lang="en-GB" sz="1500" spc="-1" strike="noStrike">
                <a:solidFill>
                  <a:srgbClr val="333333"/>
                </a:solidFill>
                <a:latin typeface="P t sans"/>
                <a:ea typeface="Noto Sans CJK SC"/>
              </a:rPr>
              <a:t>Specifically, the simulations with the dust-sensitive ice nucleation parameterization tend to warm the high-latitude regions compared to the temperature-dependent parameterization. This</a:t>
            </a:r>
            <a:r>
              <a:rPr b="1" lang="en-GB" sz="1500" spc="-1" strike="noStrike">
                <a:solidFill>
                  <a:srgbClr val="333333"/>
                </a:solidFill>
                <a:latin typeface="P t sans"/>
                <a:ea typeface="Noto Sans CJK SC"/>
              </a:rPr>
              <a:t> corrects part of the cold bias </a:t>
            </a:r>
            <a:r>
              <a:rPr b="0" lang="en-GB" sz="1500" spc="-1" strike="noStrike">
                <a:solidFill>
                  <a:srgbClr val="333333"/>
                </a:solidFill>
                <a:latin typeface="P t sans"/>
                <a:ea typeface="Noto Sans CJK SC"/>
              </a:rPr>
              <a:t>found in previous studies over large parts of the NH land regions and the Arctic (Döscher et al., 2022). However, for Antarctica, the new aerosol-sensitive parameterization tends to warm on top of the warm bias already found by Döscher et al. (2022). Since the warm bias of EC-Earth3 for the Southern Ocean and Antarctica has been attributed to biases in shortwave cloud radiative effects, it is probable that modifications in the cloud scheme from later IFS cycles will reduce them. </a:t>
            </a:r>
            <a:endParaRPr b="0" lang="en-GB" sz="1500" spc="-1" strike="noStrike">
              <a:latin typeface="Arial"/>
            </a:endParaRPr>
          </a:p>
        </p:txBody>
      </p:sp>
      <p:pic>
        <p:nvPicPr>
          <p:cNvPr id="533" name="" descr=""/>
          <p:cNvPicPr/>
          <p:nvPr/>
        </p:nvPicPr>
        <p:blipFill>
          <a:blip r:embed="rId8"/>
          <a:srcRect l="10696" t="27898" r="0" b="26648"/>
          <a:stretch/>
        </p:blipFill>
        <p:spPr>
          <a:xfrm>
            <a:off x="8784000" y="4068000"/>
            <a:ext cx="3317040" cy="1514520"/>
          </a:xfrm>
          <a:prstGeom prst="rect">
            <a:avLst/>
          </a:prstGeom>
          <a:ln>
            <a:noFill/>
          </a:ln>
        </p:spPr>
      </p:pic>
      <p:sp>
        <p:nvSpPr>
          <p:cNvPr id="534" name="CustomShape 10"/>
          <p:cNvSpPr/>
          <p:nvPr/>
        </p:nvSpPr>
        <p:spPr>
          <a:xfrm>
            <a:off x="8856000" y="3609720"/>
            <a:ext cx="2950920" cy="99756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0" lang="en-GB" sz="1100" spc="-1" strike="noStrike">
                <a:solidFill>
                  <a:srgbClr val="000000"/>
                </a:solidFill>
                <a:latin typeface="Arial"/>
                <a:ea typeface="DejaVu Sans"/>
              </a:rPr>
              <a:t>TAS Difference between aerosol-sensitive param. and temperature-dependent</a:t>
            </a:r>
            <a:endParaRPr b="0" lang="en-GB" sz="1100" spc="-1" strike="noStrike">
              <a:latin typeface="Arial"/>
            </a:endParaRPr>
          </a:p>
        </p:txBody>
      </p:sp>
      <p:pic>
        <p:nvPicPr>
          <p:cNvPr id="535" name="" descr=""/>
          <p:cNvPicPr/>
          <p:nvPr/>
        </p:nvPicPr>
        <p:blipFill>
          <a:blip r:embed="rId9"/>
          <a:srcRect l="49791" t="0" r="0" b="67647"/>
          <a:stretch/>
        </p:blipFill>
        <p:spPr>
          <a:xfrm>
            <a:off x="8784000" y="1332000"/>
            <a:ext cx="2951640" cy="1702080"/>
          </a:xfrm>
          <a:prstGeom prst="rect">
            <a:avLst/>
          </a:prstGeom>
          <a:ln>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6" name="CustomShape 1"/>
          <p:cNvSpPr/>
          <p:nvPr/>
        </p:nvSpPr>
        <p:spPr>
          <a:xfrm>
            <a:off x="-49680" y="144000"/>
            <a:ext cx="3576600" cy="870120"/>
          </a:xfrm>
          <a:prstGeom prst="rect">
            <a:avLst/>
          </a:prstGeom>
          <a:noFill/>
          <a:ln>
            <a:noFill/>
          </a:ln>
        </p:spPr>
        <p:style>
          <a:lnRef idx="0"/>
          <a:fillRef idx="0"/>
          <a:effectRef idx="0"/>
          <a:fontRef idx="minor"/>
        </p:style>
        <p:txBody>
          <a:bodyPr lIns="0" rIns="0" tIns="0" bIns="0" anchor="ctr" anchorCtr="1">
            <a:noAutofit/>
          </a:bodyPr>
          <a:p>
            <a:pPr>
              <a:lnSpc>
                <a:spcPct val="90000"/>
              </a:lnSpc>
            </a:pPr>
            <a:r>
              <a:rPr b="1" lang="en-US" sz="2500" spc="-1" strike="noStrike">
                <a:solidFill>
                  <a:srgbClr val="124484"/>
                </a:solidFill>
                <a:latin typeface="Calibri"/>
                <a:ea typeface="DejaVu Sans"/>
              </a:rPr>
              <a:t>Future plans</a:t>
            </a:r>
            <a:endParaRPr b="0" lang="en-GB" sz="2500" spc="-1" strike="noStrike">
              <a:latin typeface="Arial"/>
            </a:endParaRPr>
          </a:p>
        </p:txBody>
      </p:sp>
      <p:sp>
        <p:nvSpPr>
          <p:cNvPr id="537" name="CustomShape 2"/>
          <p:cNvSpPr/>
          <p:nvPr/>
        </p:nvSpPr>
        <p:spPr>
          <a:xfrm>
            <a:off x="11817000" y="6521760"/>
            <a:ext cx="362880" cy="324000"/>
          </a:xfrm>
          <a:prstGeom prst="rect">
            <a:avLst/>
          </a:prstGeom>
          <a:noFill/>
          <a:ln>
            <a:noFill/>
          </a:ln>
        </p:spPr>
        <p:style>
          <a:lnRef idx="0"/>
          <a:fillRef idx="0"/>
          <a:effectRef idx="0"/>
          <a:fontRef idx="minor"/>
        </p:style>
        <p:txBody>
          <a:bodyPr lIns="90000" rIns="90000" tIns="45000" bIns="45000" anchorCtr="1">
            <a:noAutofit/>
          </a:bodyPr>
          <a:p>
            <a:pPr>
              <a:lnSpc>
                <a:spcPct val="100000"/>
              </a:lnSpc>
            </a:pPr>
            <a:fld id="{893E69E5-F20D-46ED-A3EA-5CAD396C9E8F}" type="slidenum">
              <a:rPr b="0" lang="en-GB" sz="1200" spc="-1" strike="noStrike">
                <a:solidFill>
                  <a:srgbClr val="000000"/>
                </a:solidFill>
                <a:latin typeface="Arial"/>
                <a:ea typeface="DejaVu Sans"/>
              </a:rPr>
              <a:t>12</a:t>
            </a:fld>
            <a:endParaRPr b="0" lang="en-GB" sz="1200" spc="-1" strike="noStrike">
              <a:latin typeface="Arial"/>
            </a:endParaRPr>
          </a:p>
        </p:txBody>
      </p:sp>
      <p:pic>
        <p:nvPicPr>
          <p:cNvPr id="538" name="Εικόνα 12_34" descr="Εικόνα που περιέχει σχεδίαση&#10;&#10;Περιγραφή που δημιουργήθηκε αυτόματα"/>
          <p:cNvPicPr/>
          <p:nvPr/>
        </p:nvPicPr>
        <p:blipFill>
          <a:blip r:embed="rId1"/>
          <a:stretch/>
        </p:blipFill>
        <p:spPr>
          <a:xfrm>
            <a:off x="9812160" y="6071760"/>
            <a:ext cx="1630080" cy="546480"/>
          </a:xfrm>
          <a:prstGeom prst="rect">
            <a:avLst/>
          </a:prstGeom>
          <a:ln>
            <a:noFill/>
          </a:ln>
        </p:spPr>
      </p:pic>
      <p:pic>
        <p:nvPicPr>
          <p:cNvPr id="539" name="Εικόνα 9_34" descr=""/>
          <p:cNvPicPr/>
          <p:nvPr/>
        </p:nvPicPr>
        <p:blipFill>
          <a:blip r:embed="rId2"/>
          <a:stretch/>
        </p:blipFill>
        <p:spPr>
          <a:xfrm>
            <a:off x="8136360" y="6125040"/>
            <a:ext cx="1525320" cy="439920"/>
          </a:xfrm>
          <a:prstGeom prst="rect">
            <a:avLst/>
          </a:prstGeom>
          <a:ln>
            <a:noFill/>
          </a:ln>
        </p:spPr>
      </p:pic>
      <p:pic>
        <p:nvPicPr>
          <p:cNvPr id="540" name="" descr=""/>
          <p:cNvPicPr/>
          <p:nvPr/>
        </p:nvPicPr>
        <p:blipFill>
          <a:blip r:embed="rId3"/>
          <a:stretch/>
        </p:blipFill>
        <p:spPr>
          <a:xfrm>
            <a:off x="7325280" y="6048000"/>
            <a:ext cx="590760" cy="572760"/>
          </a:xfrm>
          <a:prstGeom prst="rect">
            <a:avLst/>
          </a:prstGeom>
          <a:ln>
            <a:noFill/>
          </a:ln>
        </p:spPr>
      </p:pic>
      <p:pic>
        <p:nvPicPr>
          <p:cNvPr id="541" name="" descr=""/>
          <p:cNvPicPr/>
          <p:nvPr/>
        </p:nvPicPr>
        <p:blipFill>
          <a:blip r:embed="rId4"/>
          <a:stretch/>
        </p:blipFill>
        <p:spPr>
          <a:xfrm>
            <a:off x="6624000" y="6048000"/>
            <a:ext cx="601560" cy="572760"/>
          </a:xfrm>
          <a:prstGeom prst="rect">
            <a:avLst/>
          </a:prstGeom>
          <a:ln>
            <a:noFill/>
          </a:ln>
        </p:spPr>
      </p:pic>
      <p:pic>
        <p:nvPicPr>
          <p:cNvPr id="542" name="Picture 11_36" descr="A close up of a logo&#10;&#10;Description automatically generated"/>
          <p:cNvPicPr/>
          <p:nvPr/>
        </p:nvPicPr>
        <p:blipFill>
          <a:blip r:embed="rId5"/>
          <a:stretch/>
        </p:blipFill>
        <p:spPr>
          <a:xfrm>
            <a:off x="5616000" y="6120000"/>
            <a:ext cx="931320" cy="500760"/>
          </a:xfrm>
          <a:prstGeom prst="rect">
            <a:avLst/>
          </a:prstGeom>
          <a:ln>
            <a:noFill/>
          </a:ln>
        </p:spPr>
      </p:pic>
      <p:pic>
        <p:nvPicPr>
          <p:cNvPr id="543" name="" descr=""/>
          <p:cNvPicPr/>
          <p:nvPr/>
        </p:nvPicPr>
        <p:blipFill>
          <a:blip r:embed="rId6"/>
          <a:srcRect l="46308" t="-5130" r="23946" b="0"/>
          <a:stretch/>
        </p:blipFill>
        <p:spPr>
          <a:xfrm>
            <a:off x="4572000" y="6076800"/>
            <a:ext cx="958320" cy="608400"/>
          </a:xfrm>
          <a:prstGeom prst="rect">
            <a:avLst/>
          </a:prstGeom>
          <a:ln>
            <a:noFill/>
          </a:ln>
        </p:spPr>
      </p:pic>
      <p:sp>
        <p:nvSpPr>
          <p:cNvPr id="544" name="CustomShape 3"/>
          <p:cNvSpPr/>
          <p:nvPr/>
        </p:nvSpPr>
        <p:spPr>
          <a:xfrm>
            <a:off x="2520000" y="878040"/>
            <a:ext cx="8422920" cy="3584520"/>
          </a:xfrm>
          <a:prstGeom prst="rect">
            <a:avLst/>
          </a:prstGeom>
          <a:noFill/>
          <a:ln>
            <a:noFill/>
          </a:ln>
        </p:spPr>
        <p:style>
          <a:lnRef idx="0"/>
          <a:fillRef idx="0"/>
          <a:effectRef idx="0"/>
          <a:fontRef idx="minor"/>
        </p:style>
        <p:txBody>
          <a:bodyPr lIns="90000" rIns="90000" tIns="45000" bIns="45000" anchorCtr="1">
            <a:noAutofit/>
          </a:bodyPr>
          <a:p>
            <a:pPr>
              <a:lnSpc>
                <a:spcPct val="100000"/>
              </a:lnSpc>
              <a:spcBef>
                <a:spcPts val="1417"/>
              </a:spcBef>
              <a:spcAft>
                <a:spcPts val="1417"/>
              </a:spcAft>
            </a:pPr>
            <a:endParaRPr b="0" lang="en-GB" sz="1800" spc="-1" strike="noStrike">
              <a:latin typeface="Arial"/>
            </a:endParaRPr>
          </a:p>
          <a:p>
            <a:pPr algn="just">
              <a:lnSpc>
                <a:spcPct val="100000"/>
              </a:lnSpc>
              <a:spcBef>
                <a:spcPts val="1984"/>
              </a:spcBef>
              <a:spcAft>
                <a:spcPts val="1984"/>
              </a:spcAft>
            </a:pPr>
            <a:r>
              <a:rPr b="0" lang="en-GB" sz="1800" spc="-1" strike="noStrike">
                <a:solidFill>
                  <a:srgbClr val="333333"/>
                </a:solidFill>
                <a:latin typeface="P t sans"/>
                <a:ea typeface="Noto Sans CJK SC"/>
              </a:rPr>
              <a:t>Better representation of the ice formation processes by including other </a:t>
            </a:r>
            <a:r>
              <a:rPr b="1" lang="en-GB" sz="1800" spc="-1" strike="noStrike">
                <a:solidFill>
                  <a:srgbClr val="2a6099"/>
                </a:solidFill>
                <a:latin typeface="P t sans"/>
                <a:ea typeface="Noto Sans CJK SC"/>
              </a:rPr>
              <a:t>INPs</a:t>
            </a:r>
            <a:r>
              <a:rPr b="0" lang="en-GB" sz="1800" spc="-1" strike="noStrike">
                <a:solidFill>
                  <a:srgbClr val="333333"/>
                </a:solidFill>
                <a:latin typeface="P t sans"/>
                <a:ea typeface="Noto Sans CJK SC"/>
              </a:rPr>
              <a:t> as precursors of ice crystals (e.g. pollen).</a:t>
            </a:r>
            <a:endParaRPr b="0" lang="en-GB" sz="1800" spc="-1" strike="noStrike">
              <a:latin typeface="Arial"/>
            </a:endParaRPr>
          </a:p>
          <a:p>
            <a:pPr algn="just">
              <a:lnSpc>
                <a:spcPct val="100000"/>
              </a:lnSpc>
              <a:spcBef>
                <a:spcPts val="1984"/>
              </a:spcBef>
              <a:spcAft>
                <a:spcPts val="1984"/>
              </a:spcAft>
            </a:pPr>
            <a:r>
              <a:rPr b="0" lang="en-GB" sz="1800" spc="-1" strike="noStrike">
                <a:solidFill>
                  <a:srgbClr val="333333"/>
                </a:solidFill>
                <a:latin typeface="P t sans"/>
                <a:ea typeface="Noto Sans CJK SC"/>
              </a:rPr>
              <a:t>Consider other </a:t>
            </a:r>
            <a:r>
              <a:rPr b="1" lang="en-GB" sz="1800" spc="-1" strike="noStrike">
                <a:solidFill>
                  <a:srgbClr val="2a6099"/>
                </a:solidFill>
                <a:latin typeface="P t sans"/>
                <a:ea typeface="Noto Sans CJK SC"/>
              </a:rPr>
              <a:t>immersion freezing</a:t>
            </a:r>
            <a:r>
              <a:rPr b="0" lang="en-GB" sz="1800" spc="-1" strike="noStrike">
                <a:solidFill>
                  <a:srgbClr val="333333"/>
                </a:solidFill>
                <a:latin typeface="P t sans"/>
                <a:ea typeface="Noto Sans CJK SC"/>
              </a:rPr>
              <a:t> parameterizations (e.g. McCluskey et al., 2018).</a:t>
            </a:r>
            <a:endParaRPr b="0" lang="en-GB" sz="1800" spc="-1" strike="noStrike">
              <a:latin typeface="Arial"/>
            </a:endParaRPr>
          </a:p>
          <a:p>
            <a:pPr algn="just">
              <a:lnSpc>
                <a:spcPct val="100000"/>
              </a:lnSpc>
              <a:spcBef>
                <a:spcPts val="1984"/>
              </a:spcBef>
              <a:spcAft>
                <a:spcPts val="1984"/>
              </a:spcAft>
            </a:pPr>
            <a:r>
              <a:rPr b="0" lang="en-GB" sz="1800" spc="-1" strike="noStrike">
                <a:solidFill>
                  <a:srgbClr val="333333"/>
                </a:solidFill>
                <a:latin typeface="P t sans"/>
                <a:ea typeface="Noto Sans CJK SC"/>
              </a:rPr>
              <a:t>The SIP parameterization will be further tested in the </a:t>
            </a:r>
            <a:r>
              <a:rPr b="1" lang="en-GB" sz="1800" spc="-1" strike="noStrike">
                <a:solidFill>
                  <a:srgbClr val="2a6099"/>
                </a:solidFill>
                <a:latin typeface="P t sans"/>
                <a:ea typeface="Noto Sans CJK SC"/>
              </a:rPr>
              <a:t>FOR-ICE</a:t>
            </a:r>
            <a:r>
              <a:rPr b="0" lang="en-GB" sz="1800" spc="-1" strike="noStrike">
                <a:solidFill>
                  <a:srgbClr val="333333"/>
                </a:solidFill>
                <a:latin typeface="P t sans"/>
                <a:ea typeface="Noto Sans CJK SC"/>
              </a:rPr>
              <a:t> intercomparison project.</a:t>
            </a:r>
            <a:endParaRPr b="0" lang="en-GB" sz="1800" spc="-1" strike="noStrike">
              <a:latin typeface="Arial"/>
            </a:endParaRPr>
          </a:p>
          <a:p>
            <a:pPr algn="just">
              <a:lnSpc>
                <a:spcPct val="100000"/>
              </a:lnSpc>
              <a:spcBef>
                <a:spcPts val="1984"/>
              </a:spcBef>
              <a:spcAft>
                <a:spcPts val="1984"/>
              </a:spcAft>
            </a:pPr>
            <a:r>
              <a:rPr b="0" lang="en-GB" sz="1800" spc="-1" strike="noStrike">
                <a:solidFill>
                  <a:srgbClr val="333333"/>
                </a:solidFill>
                <a:latin typeface="P t sans"/>
                <a:ea typeface="Noto Sans CJK SC"/>
              </a:rPr>
              <a:t>The simulation period will be extended to </a:t>
            </a:r>
            <a:r>
              <a:rPr b="1" lang="en-GB" sz="1800" spc="-1" strike="noStrike">
                <a:solidFill>
                  <a:srgbClr val="2a6099"/>
                </a:solidFill>
                <a:latin typeface="P t sans"/>
                <a:ea typeface="Noto Sans CJK SC"/>
              </a:rPr>
              <a:t>climatological</a:t>
            </a:r>
            <a:r>
              <a:rPr b="0" lang="en-GB" sz="1800" spc="-1" strike="noStrike">
                <a:solidFill>
                  <a:srgbClr val="333333"/>
                </a:solidFill>
                <a:latin typeface="P t sans"/>
                <a:ea typeface="Noto Sans CJK SC"/>
              </a:rPr>
              <a:t> scales to assess the variability of the results over longer periods.</a:t>
            </a:r>
            <a:endParaRPr b="0" lang="en-GB" sz="1800" spc="-1" strike="noStrike">
              <a:latin typeface="Arial"/>
            </a:endParaRPr>
          </a:p>
          <a:p>
            <a:pPr algn="just">
              <a:lnSpc>
                <a:spcPct val="100000"/>
              </a:lnSpc>
              <a:spcBef>
                <a:spcPts val="567"/>
              </a:spcBef>
              <a:spcAft>
                <a:spcPts val="567"/>
              </a:spcAft>
            </a:pPr>
            <a:endParaRPr b="0" lang="en-GB" sz="1800" spc="-1" strike="noStrike">
              <a:latin typeface="Arial"/>
            </a:endParaRPr>
          </a:p>
        </p:txBody>
      </p:sp>
      <p:sp>
        <p:nvSpPr>
          <p:cNvPr id="545" name="CustomShape 4"/>
          <p:cNvSpPr/>
          <p:nvPr/>
        </p:nvSpPr>
        <p:spPr>
          <a:xfrm>
            <a:off x="1008000" y="1296000"/>
            <a:ext cx="10222920" cy="1078920"/>
          </a:xfrm>
          <a:custGeom>
            <a:avLst/>
            <a:gdLst/>
            <a:ahLst/>
            <a:rect l="l" t="t" r="r" b="b"/>
            <a:pathLst>
              <a:path w="28402" h="3002">
                <a:moveTo>
                  <a:pt x="500" y="0"/>
                </a:moveTo>
                <a:lnTo>
                  <a:pt x="500" y="0"/>
                </a:lnTo>
                <a:cubicBezTo>
                  <a:pt x="412" y="0"/>
                  <a:pt x="326" y="23"/>
                  <a:pt x="250" y="67"/>
                </a:cubicBezTo>
                <a:cubicBezTo>
                  <a:pt x="174" y="111"/>
                  <a:pt x="111" y="174"/>
                  <a:pt x="67" y="250"/>
                </a:cubicBezTo>
                <a:cubicBezTo>
                  <a:pt x="23" y="326"/>
                  <a:pt x="0" y="412"/>
                  <a:pt x="0" y="500"/>
                </a:cubicBezTo>
                <a:lnTo>
                  <a:pt x="0" y="2500"/>
                </a:lnTo>
                <a:lnTo>
                  <a:pt x="0" y="2501"/>
                </a:lnTo>
                <a:cubicBezTo>
                  <a:pt x="0" y="2589"/>
                  <a:pt x="23" y="2675"/>
                  <a:pt x="67" y="2751"/>
                </a:cubicBezTo>
                <a:cubicBezTo>
                  <a:pt x="111" y="2827"/>
                  <a:pt x="174" y="2890"/>
                  <a:pt x="250" y="2934"/>
                </a:cubicBezTo>
                <a:cubicBezTo>
                  <a:pt x="326" y="2978"/>
                  <a:pt x="412" y="3001"/>
                  <a:pt x="500" y="3001"/>
                </a:cubicBezTo>
                <a:lnTo>
                  <a:pt x="27900" y="3001"/>
                </a:lnTo>
                <a:lnTo>
                  <a:pt x="27901" y="3001"/>
                </a:lnTo>
                <a:cubicBezTo>
                  <a:pt x="27989" y="3001"/>
                  <a:pt x="28075" y="2978"/>
                  <a:pt x="28151" y="2934"/>
                </a:cubicBezTo>
                <a:cubicBezTo>
                  <a:pt x="28227" y="2890"/>
                  <a:pt x="28290" y="2827"/>
                  <a:pt x="28334" y="2751"/>
                </a:cubicBezTo>
                <a:cubicBezTo>
                  <a:pt x="28378" y="2675"/>
                  <a:pt x="28401" y="2589"/>
                  <a:pt x="28401" y="2501"/>
                </a:cubicBezTo>
                <a:lnTo>
                  <a:pt x="28400" y="500"/>
                </a:lnTo>
                <a:lnTo>
                  <a:pt x="28401" y="500"/>
                </a:lnTo>
                <a:lnTo>
                  <a:pt x="28401" y="500"/>
                </a:lnTo>
                <a:cubicBezTo>
                  <a:pt x="28401" y="412"/>
                  <a:pt x="28378" y="326"/>
                  <a:pt x="28334" y="250"/>
                </a:cubicBezTo>
                <a:cubicBezTo>
                  <a:pt x="28290" y="174"/>
                  <a:pt x="28227" y="111"/>
                  <a:pt x="28151" y="67"/>
                </a:cubicBezTo>
                <a:cubicBezTo>
                  <a:pt x="28075" y="23"/>
                  <a:pt x="27989" y="0"/>
                  <a:pt x="27901" y="0"/>
                </a:cubicBezTo>
                <a:lnTo>
                  <a:pt x="500" y="0"/>
                </a:lnTo>
              </a:path>
            </a:pathLst>
          </a:custGeom>
          <a:noFill/>
          <a:ln>
            <a:solidFill>
              <a:srgbClr val="3465a4"/>
            </a:solidFill>
          </a:ln>
        </p:spPr>
        <p:style>
          <a:lnRef idx="0"/>
          <a:fillRef idx="0"/>
          <a:effectRef idx="0"/>
          <a:fontRef idx="minor"/>
        </p:style>
      </p:sp>
      <p:sp>
        <p:nvSpPr>
          <p:cNvPr id="546" name="CustomShape 5"/>
          <p:cNvSpPr/>
          <p:nvPr/>
        </p:nvSpPr>
        <p:spPr>
          <a:xfrm>
            <a:off x="1008360" y="4608000"/>
            <a:ext cx="10222560" cy="934920"/>
          </a:xfrm>
          <a:custGeom>
            <a:avLst/>
            <a:gdLst/>
            <a:ahLst/>
            <a:rect l="l" t="t" r="r" b="b"/>
            <a:pathLst>
              <a:path w="28401" h="2602">
                <a:moveTo>
                  <a:pt x="433" y="0"/>
                </a:moveTo>
                <a:lnTo>
                  <a:pt x="434" y="0"/>
                </a:lnTo>
                <a:cubicBezTo>
                  <a:pt x="357" y="0"/>
                  <a:pt x="283" y="20"/>
                  <a:pt x="217" y="58"/>
                </a:cubicBezTo>
                <a:cubicBezTo>
                  <a:pt x="151" y="96"/>
                  <a:pt x="96" y="151"/>
                  <a:pt x="58" y="217"/>
                </a:cubicBezTo>
                <a:cubicBezTo>
                  <a:pt x="20" y="283"/>
                  <a:pt x="0" y="357"/>
                  <a:pt x="0" y="434"/>
                </a:cubicBezTo>
                <a:lnTo>
                  <a:pt x="0" y="2167"/>
                </a:lnTo>
                <a:lnTo>
                  <a:pt x="0" y="2168"/>
                </a:lnTo>
                <a:cubicBezTo>
                  <a:pt x="0" y="2244"/>
                  <a:pt x="20" y="2318"/>
                  <a:pt x="58" y="2384"/>
                </a:cubicBezTo>
                <a:cubicBezTo>
                  <a:pt x="96" y="2450"/>
                  <a:pt x="151" y="2505"/>
                  <a:pt x="217" y="2543"/>
                </a:cubicBezTo>
                <a:cubicBezTo>
                  <a:pt x="283" y="2581"/>
                  <a:pt x="357" y="2601"/>
                  <a:pt x="434" y="2601"/>
                </a:cubicBezTo>
                <a:lnTo>
                  <a:pt x="27966" y="2601"/>
                </a:lnTo>
                <a:lnTo>
                  <a:pt x="27967" y="2601"/>
                </a:lnTo>
                <a:cubicBezTo>
                  <a:pt x="28043" y="2601"/>
                  <a:pt x="28117" y="2581"/>
                  <a:pt x="28183" y="2543"/>
                </a:cubicBezTo>
                <a:cubicBezTo>
                  <a:pt x="28249" y="2505"/>
                  <a:pt x="28304" y="2450"/>
                  <a:pt x="28342" y="2384"/>
                </a:cubicBezTo>
                <a:cubicBezTo>
                  <a:pt x="28380" y="2318"/>
                  <a:pt x="28400" y="2244"/>
                  <a:pt x="28400" y="2168"/>
                </a:cubicBezTo>
                <a:lnTo>
                  <a:pt x="28400" y="433"/>
                </a:lnTo>
                <a:lnTo>
                  <a:pt x="28400" y="434"/>
                </a:lnTo>
                <a:lnTo>
                  <a:pt x="28400" y="434"/>
                </a:lnTo>
                <a:cubicBezTo>
                  <a:pt x="28400" y="357"/>
                  <a:pt x="28380" y="283"/>
                  <a:pt x="28342" y="217"/>
                </a:cubicBezTo>
                <a:cubicBezTo>
                  <a:pt x="28304" y="151"/>
                  <a:pt x="28249" y="96"/>
                  <a:pt x="28183" y="58"/>
                </a:cubicBezTo>
                <a:cubicBezTo>
                  <a:pt x="28117" y="20"/>
                  <a:pt x="28043" y="0"/>
                  <a:pt x="27967" y="0"/>
                </a:cubicBezTo>
                <a:lnTo>
                  <a:pt x="433" y="0"/>
                </a:lnTo>
              </a:path>
            </a:pathLst>
          </a:custGeom>
          <a:noFill/>
          <a:ln>
            <a:solidFill>
              <a:srgbClr val="3465a4"/>
            </a:solidFill>
          </a:ln>
        </p:spPr>
        <p:style>
          <a:lnRef idx="0"/>
          <a:fillRef idx="0"/>
          <a:effectRef idx="0"/>
          <a:fontRef idx="minor"/>
        </p:style>
      </p:sp>
      <p:sp>
        <p:nvSpPr>
          <p:cNvPr id="547" name="CustomShape 6"/>
          <p:cNvSpPr/>
          <p:nvPr/>
        </p:nvSpPr>
        <p:spPr>
          <a:xfrm>
            <a:off x="1008360" y="2520000"/>
            <a:ext cx="10222560" cy="862920"/>
          </a:xfrm>
          <a:custGeom>
            <a:avLst/>
            <a:gdLst/>
            <a:ahLst/>
            <a:rect l="l" t="t" r="r" b="b"/>
            <a:pathLst>
              <a:path w="28401" h="2402">
                <a:moveTo>
                  <a:pt x="400" y="0"/>
                </a:moveTo>
                <a:lnTo>
                  <a:pt x="400" y="0"/>
                </a:lnTo>
                <a:cubicBezTo>
                  <a:pt x="330" y="0"/>
                  <a:pt x="261" y="18"/>
                  <a:pt x="200" y="54"/>
                </a:cubicBezTo>
                <a:cubicBezTo>
                  <a:pt x="139" y="89"/>
                  <a:pt x="89" y="139"/>
                  <a:pt x="54" y="200"/>
                </a:cubicBezTo>
                <a:cubicBezTo>
                  <a:pt x="18" y="261"/>
                  <a:pt x="0" y="330"/>
                  <a:pt x="0" y="400"/>
                </a:cubicBezTo>
                <a:lnTo>
                  <a:pt x="0" y="2000"/>
                </a:lnTo>
                <a:lnTo>
                  <a:pt x="0" y="2001"/>
                </a:lnTo>
                <a:cubicBezTo>
                  <a:pt x="0" y="2071"/>
                  <a:pt x="18" y="2140"/>
                  <a:pt x="54" y="2201"/>
                </a:cubicBezTo>
                <a:cubicBezTo>
                  <a:pt x="89" y="2262"/>
                  <a:pt x="139" y="2312"/>
                  <a:pt x="200" y="2347"/>
                </a:cubicBezTo>
                <a:cubicBezTo>
                  <a:pt x="261" y="2383"/>
                  <a:pt x="330" y="2401"/>
                  <a:pt x="400" y="2401"/>
                </a:cubicBezTo>
                <a:lnTo>
                  <a:pt x="27999" y="2401"/>
                </a:lnTo>
                <a:lnTo>
                  <a:pt x="28000" y="2401"/>
                </a:lnTo>
                <a:cubicBezTo>
                  <a:pt x="28070" y="2401"/>
                  <a:pt x="28139" y="2383"/>
                  <a:pt x="28200" y="2347"/>
                </a:cubicBezTo>
                <a:cubicBezTo>
                  <a:pt x="28261" y="2312"/>
                  <a:pt x="28311" y="2262"/>
                  <a:pt x="28346" y="2201"/>
                </a:cubicBezTo>
                <a:cubicBezTo>
                  <a:pt x="28382" y="2140"/>
                  <a:pt x="28400" y="2071"/>
                  <a:pt x="28400" y="2001"/>
                </a:cubicBezTo>
                <a:lnTo>
                  <a:pt x="28400" y="400"/>
                </a:lnTo>
                <a:lnTo>
                  <a:pt x="28400" y="400"/>
                </a:lnTo>
                <a:lnTo>
                  <a:pt x="28400" y="400"/>
                </a:lnTo>
                <a:cubicBezTo>
                  <a:pt x="28400" y="330"/>
                  <a:pt x="28382" y="261"/>
                  <a:pt x="28346" y="200"/>
                </a:cubicBezTo>
                <a:cubicBezTo>
                  <a:pt x="28311" y="139"/>
                  <a:pt x="28261" y="89"/>
                  <a:pt x="28200" y="54"/>
                </a:cubicBezTo>
                <a:cubicBezTo>
                  <a:pt x="28139" y="18"/>
                  <a:pt x="28070" y="0"/>
                  <a:pt x="28000" y="0"/>
                </a:cubicBezTo>
                <a:lnTo>
                  <a:pt x="400" y="0"/>
                </a:lnTo>
              </a:path>
            </a:pathLst>
          </a:custGeom>
          <a:noFill/>
          <a:ln>
            <a:solidFill>
              <a:srgbClr val="3465a4"/>
            </a:solidFill>
          </a:ln>
        </p:spPr>
        <p:style>
          <a:lnRef idx="0"/>
          <a:fillRef idx="0"/>
          <a:effectRef idx="0"/>
          <a:fontRef idx="minor"/>
        </p:style>
      </p:sp>
      <p:sp>
        <p:nvSpPr>
          <p:cNvPr id="548" name="CustomShape 7"/>
          <p:cNvSpPr/>
          <p:nvPr/>
        </p:nvSpPr>
        <p:spPr>
          <a:xfrm>
            <a:off x="432000" y="7488000"/>
            <a:ext cx="12339720" cy="358920"/>
          </a:xfrm>
          <a:prstGeom prst="rect">
            <a:avLst/>
          </a:prstGeom>
          <a:noFill/>
          <a:ln>
            <a:noFill/>
          </a:ln>
        </p:spPr>
        <p:style>
          <a:lnRef idx="0"/>
          <a:fillRef idx="0"/>
          <a:effectRef idx="0"/>
          <a:fontRef idx="minor"/>
        </p:style>
        <p:txBody>
          <a:bodyPr lIns="90000" rIns="90000" tIns="45000" bIns="45000" anchorCtr="1">
            <a:noAutofit/>
          </a:bodyPr>
          <a:p>
            <a:pPr>
              <a:lnSpc>
                <a:spcPct val="100000"/>
              </a:lnSpc>
            </a:pPr>
            <a:r>
              <a:rPr b="0" lang="en-GB" sz="1500" spc="-1" strike="noStrike">
                <a:solidFill>
                  <a:srgbClr val="000000"/>
                </a:solidFill>
                <a:latin typeface="P t sans"/>
                <a:ea typeface="DejaVu Sans"/>
              </a:rPr>
              <a:t>The following further improvements and refinements of the aerosol-dependent parameterization are </a:t>
            </a:r>
            <a:r>
              <a:rPr b="1" lang="en-GB" sz="1500" spc="-1" strike="noStrike">
                <a:solidFill>
                  <a:srgbClr val="000000"/>
                </a:solidFill>
                <a:latin typeface="P t sans"/>
                <a:ea typeface="DejaVu Sans"/>
              </a:rPr>
              <a:t>planned</a:t>
            </a:r>
            <a:r>
              <a:rPr b="0" lang="en-GB" sz="1500" spc="-1" strike="noStrike">
                <a:solidFill>
                  <a:srgbClr val="000000"/>
                </a:solidFill>
                <a:latin typeface="P t sans"/>
                <a:ea typeface="DejaVu Sans"/>
              </a:rPr>
              <a:t>:</a:t>
            </a:r>
            <a:endParaRPr b="0" lang="en-GB" sz="1500" spc="-1" strike="noStrike">
              <a:latin typeface="Arial"/>
            </a:endParaRPr>
          </a:p>
          <a:p>
            <a:pPr>
              <a:lnSpc>
                <a:spcPct val="100000"/>
              </a:lnSpc>
            </a:pPr>
            <a:endParaRPr b="0" lang="en-GB" sz="1500" spc="-1" strike="noStrike">
              <a:latin typeface="Arial"/>
            </a:endParaRPr>
          </a:p>
        </p:txBody>
      </p:sp>
      <p:sp>
        <p:nvSpPr>
          <p:cNvPr id="549" name="CustomShape 8"/>
          <p:cNvSpPr/>
          <p:nvPr/>
        </p:nvSpPr>
        <p:spPr>
          <a:xfrm>
            <a:off x="1512000" y="8179920"/>
            <a:ext cx="9381600" cy="531000"/>
          </a:xfrm>
          <a:prstGeom prst="rect">
            <a:avLst/>
          </a:prstGeom>
          <a:noFill/>
          <a:ln>
            <a:noFill/>
          </a:ln>
        </p:spPr>
        <p:style>
          <a:lnRef idx="0"/>
          <a:fillRef idx="0"/>
          <a:effectRef idx="0"/>
          <a:fontRef idx="minor"/>
        </p:style>
        <p:txBody>
          <a:bodyPr lIns="90000" rIns="90000" tIns="45000" bIns="45000" anchorCtr="1">
            <a:noAutofit/>
          </a:bodyPr>
          <a:p>
            <a:pPr>
              <a:lnSpc>
                <a:spcPct val="100000"/>
              </a:lnSpc>
            </a:pPr>
            <a:r>
              <a:rPr b="0" lang="en-GB" sz="1500" spc="-1" strike="noStrike">
                <a:solidFill>
                  <a:srgbClr val="333333"/>
                </a:solidFill>
                <a:latin typeface="P t sans"/>
                <a:ea typeface="Noto Sans CJK SC"/>
              </a:rPr>
              <a:t> </a:t>
            </a:r>
            <a:r>
              <a:rPr b="0" lang="en-GB" sz="1500" spc="-1" strike="noStrike">
                <a:solidFill>
                  <a:srgbClr val="333333"/>
                </a:solidFill>
                <a:latin typeface="P t sans"/>
                <a:ea typeface="Noto Sans CJK SC"/>
              </a:rPr>
              <a:t>Model simulations for the dust intrusion event occurred in March 2022 (nudging towards ERA5).</a:t>
            </a:r>
            <a:endParaRPr b="0" lang="en-GB" sz="1500" spc="-1" strike="noStrike">
              <a:latin typeface="Arial"/>
            </a:endParaRPr>
          </a:p>
          <a:p>
            <a:pPr>
              <a:lnSpc>
                <a:spcPct val="100000"/>
              </a:lnSpc>
            </a:pPr>
            <a:endParaRPr b="0" lang="en-GB" sz="1500" spc="-1" strike="noStrike">
              <a:latin typeface="Arial"/>
            </a:endParaRPr>
          </a:p>
        </p:txBody>
      </p:sp>
      <p:sp>
        <p:nvSpPr>
          <p:cNvPr id="550" name="CustomShape 9"/>
          <p:cNvSpPr/>
          <p:nvPr/>
        </p:nvSpPr>
        <p:spPr>
          <a:xfrm>
            <a:off x="1008360" y="3528000"/>
            <a:ext cx="10222560" cy="934560"/>
          </a:xfrm>
          <a:custGeom>
            <a:avLst/>
            <a:gdLst/>
            <a:ahLst/>
            <a:rect l="l" t="t" r="r" b="b"/>
            <a:pathLst>
              <a:path w="28401" h="2601">
                <a:moveTo>
                  <a:pt x="433" y="0"/>
                </a:moveTo>
                <a:lnTo>
                  <a:pt x="433" y="0"/>
                </a:lnTo>
                <a:cubicBezTo>
                  <a:pt x="357" y="0"/>
                  <a:pt x="283" y="20"/>
                  <a:pt x="217" y="58"/>
                </a:cubicBezTo>
                <a:cubicBezTo>
                  <a:pt x="151" y="96"/>
                  <a:pt x="96" y="151"/>
                  <a:pt x="58" y="217"/>
                </a:cubicBezTo>
                <a:cubicBezTo>
                  <a:pt x="20" y="283"/>
                  <a:pt x="0" y="357"/>
                  <a:pt x="0" y="433"/>
                </a:cubicBezTo>
                <a:lnTo>
                  <a:pt x="0" y="2166"/>
                </a:lnTo>
                <a:lnTo>
                  <a:pt x="0" y="2167"/>
                </a:lnTo>
                <a:cubicBezTo>
                  <a:pt x="0" y="2243"/>
                  <a:pt x="20" y="2317"/>
                  <a:pt x="58" y="2383"/>
                </a:cubicBezTo>
                <a:cubicBezTo>
                  <a:pt x="96" y="2449"/>
                  <a:pt x="151" y="2504"/>
                  <a:pt x="217" y="2542"/>
                </a:cubicBezTo>
                <a:cubicBezTo>
                  <a:pt x="283" y="2580"/>
                  <a:pt x="357" y="2600"/>
                  <a:pt x="433" y="2600"/>
                </a:cubicBezTo>
                <a:lnTo>
                  <a:pt x="27966" y="2600"/>
                </a:lnTo>
                <a:lnTo>
                  <a:pt x="27967" y="2600"/>
                </a:lnTo>
                <a:cubicBezTo>
                  <a:pt x="28043" y="2600"/>
                  <a:pt x="28117" y="2580"/>
                  <a:pt x="28183" y="2542"/>
                </a:cubicBezTo>
                <a:cubicBezTo>
                  <a:pt x="28249" y="2504"/>
                  <a:pt x="28304" y="2449"/>
                  <a:pt x="28342" y="2383"/>
                </a:cubicBezTo>
                <a:cubicBezTo>
                  <a:pt x="28380" y="2317"/>
                  <a:pt x="28400" y="2243"/>
                  <a:pt x="28400" y="2167"/>
                </a:cubicBezTo>
                <a:lnTo>
                  <a:pt x="28400" y="433"/>
                </a:lnTo>
                <a:lnTo>
                  <a:pt x="28400" y="433"/>
                </a:lnTo>
                <a:lnTo>
                  <a:pt x="28400" y="433"/>
                </a:lnTo>
                <a:cubicBezTo>
                  <a:pt x="28400" y="357"/>
                  <a:pt x="28380" y="283"/>
                  <a:pt x="28342" y="217"/>
                </a:cubicBezTo>
                <a:cubicBezTo>
                  <a:pt x="28304" y="151"/>
                  <a:pt x="28249" y="96"/>
                  <a:pt x="28183" y="58"/>
                </a:cubicBezTo>
                <a:cubicBezTo>
                  <a:pt x="28117" y="20"/>
                  <a:pt x="28043" y="0"/>
                  <a:pt x="27967" y="0"/>
                </a:cubicBezTo>
                <a:lnTo>
                  <a:pt x="433" y="0"/>
                </a:lnTo>
              </a:path>
            </a:pathLst>
          </a:custGeom>
          <a:noFill/>
          <a:ln>
            <a:solidFill>
              <a:srgbClr val="3465a4"/>
            </a:solidFill>
          </a:ln>
        </p:spPr>
        <p:style>
          <a:lnRef idx="0"/>
          <a:fillRef idx="0"/>
          <a:effectRef idx="0"/>
          <a:fontRef idx="minor"/>
        </p:style>
      </p:sp>
      <p:pic>
        <p:nvPicPr>
          <p:cNvPr id="551" name="" descr=""/>
          <p:cNvPicPr/>
          <p:nvPr/>
        </p:nvPicPr>
        <p:blipFill>
          <a:blip r:embed="rId7"/>
          <a:srcRect l="22869" t="22990" r="8127" b="28378"/>
          <a:stretch/>
        </p:blipFill>
        <p:spPr>
          <a:xfrm>
            <a:off x="1224000" y="4680360"/>
            <a:ext cx="1078920" cy="812160"/>
          </a:xfrm>
          <a:prstGeom prst="rect">
            <a:avLst/>
          </a:prstGeom>
          <a:ln>
            <a:noFill/>
          </a:ln>
        </p:spPr>
      </p:pic>
      <p:pic>
        <p:nvPicPr>
          <p:cNvPr id="552" name="" descr=""/>
          <p:cNvPicPr/>
          <p:nvPr/>
        </p:nvPicPr>
        <p:blipFill>
          <a:blip r:embed="rId8"/>
          <a:srcRect l="9364" t="29031" r="66951" b="25737"/>
          <a:stretch/>
        </p:blipFill>
        <p:spPr>
          <a:xfrm>
            <a:off x="1224000" y="1332000"/>
            <a:ext cx="1150920" cy="1006920"/>
          </a:xfrm>
          <a:prstGeom prst="rect">
            <a:avLst/>
          </a:prstGeom>
          <a:ln>
            <a:noFill/>
          </a:ln>
        </p:spPr>
      </p:pic>
      <p:sp>
        <p:nvSpPr>
          <p:cNvPr id="553" name="CustomShape 10"/>
          <p:cNvSpPr/>
          <p:nvPr/>
        </p:nvSpPr>
        <p:spPr>
          <a:xfrm>
            <a:off x="1836000" y="2772000"/>
            <a:ext cx="430920" cy="358920"/>
          </a:xfrm>
          <a:custGeom>
            <a:avLst/>
            <a:gdLst/>
            <a:ahLst/>
            <a:rect l="l" t="t" r="r" b="b"/>
            <a:pathLst>
              <a:path w="1202" h="1002">
                <a:moveTo>
                  <a:pt x="300" y="0"/>
                </a:moveTo>
                <a:lnTo>
                  <a:pt x="900" y="0"/>
                </a:lnTo>
                <a:lnTo>
                  <a:pt x="1201" y="500"/>
                </a:lnTo>
                <a:lnTo>
                  <a:pt x="900" y="1001"/>
                </a:lnTo>
                <a:lnTo>
                  <a:pt x="300" y="1001"/>
                </a:lnTo>
                <a:lnTo>
                  <a:pt x="0" y="500"/>
                </a:lnTo>
                <a:lnTo>
                  <a:pt x="300" y="0"/>
                </a:lnTo>
              </a:path>
            </a:pathLst>
          </a:custGeom>
          <a:solidFill>
            <a:srgbClr val="dee6ef"/>
          </a:solidFill>
          <a:ln>
            <a:solidFill>
              <a:srgbClr val="3465a4"/>
            </a:solidFill>
          </a:ln>
        </p:spPr>
        <p:style>
          <a:lnRef idx="0"/>
          <a:fillRef idx="0"/>
          <a:effectRef idx="0"/>
          <a:fontRef idx="minor"/>
        </p:style>
      </p:sp>
      <p:sp>
        <p:nvSpPr>
          <p:cNvPr id="554" name="CustomShape 11"/>
          <p:cNvSpPr/>
          <p:nvPr/>
        </p:nvSpPr>
        <p:spPr>
          <a:xfrm>
            <a:off x="1188000" y="2808000"/>
            <a:ext cx="286920" cy="286920"/>
          </a:xfrm>
          <a:prstGeom prst="ellipse">
            <a:avLst/>
          </a:prstGeom>
          <a:solidFill>
            <a:srgbClr val="b4c7dc"/>
          </a:solidFill>
          <a:ln>
            <a:solidFill>
              <a:srgbClr val="3465a4"/>
            </a:solidFill>
          </a:ln>
        </p:spPr>
        <p:style>
          <a:lnRef idx="0"/>
          <a:fillRef idx="0"/>
          <a:effectRef idx="0"/>
          <a:fontRef idx="minor"/>
        </p:style>
      </p:sp>
      <p:sp>
        <p:nvSpPr>
          <p:cNvPr id="555" name="Line 12"/>
          <p:cNvSpPr/>
          <p:nvPr/>
        </p:nvSpPr>
        <p:spPr>
          <a:xfrm>
            <a:off x="1476000" y="2952000"/>
            <a:ext cx="396000" cy="0"/>
          </a:xfrm>
          <a:prstGeom prst="line">
            <a:avLst/>
          </a:prstGeom>
          <a:ln>
            <a:solidFill>
              <a:srgbClr val="3465a4"/>
            </a:solidFill>
            <a:tailEnd len="med" type="triangle" w="med"/>
          </a:ln>
        </p:spPr>
        <p:style>
          <a:lnRef idx="0"/>
          <a:fillRef idx="0"/>
          <a:effectRef idx="0"/>
          <a:fontRef idx="minor"/>
        </p:style>
      </p:sp>
      <p:sp>
        <p:nvSpPr>
          <p:cNvPr id="556" name="CustomShape 13"/>
          <p:cNvSpPr/>
          <p:nvPr/>
        </p:nvSpPr>
        <p:spPr>
          <a:xfrm>
            <a:off x="1260000" y="2952000"/>
            <a:ext cx="70920" cy="70920"/>
          </a:xfrm>
          <a:prstGeom prst="ellipse">
            <a:avLst/>
          </a:prstGeom>
          <a:solidFill>
            <a:srgbClr val="813709"/>
          </a:solidFill>
          <a:ln>
            <a:solidFill>
              <a:srgbClr val="7b3d00"/>
            </a:solidFill>
          </a:ln>
        </p:spPr>
        <p:style>
          <a:lnRef idx="0"/>
          <a:fillRef idx="0"/>
          <a:effectRef idx="0"/>
          <a:fontRef idx="minor"/>
        </p:style>
      </p:sp>
      <p:sp>
        <p:nvSpPr>
          <p:cNvPr id="557" name="CustomShape 14"/>
          <p:cNvSpPr/>
          <p:nvPr/>
        </p:nvSpPr>
        <p:spPr>
          <a:xfrm>
            <a:off x="1980360" y="2952360"/>
            <a:ext cx="70920" cy="70920"/>
          </a:xfrm>
          <a:prstGeom prst="ellipse">
            <a:avLst/>
          </a:prstGeom>
          <a:solidFill>
            <a:srgbClr val="813709"/>
          </a:solidFill>
          <a:ln>
            <a:solidFill>
              <a:srgbClr val="7b3d00"/>
            </a:solidFill>
          </a:ln>
        </p:spPr>
        <p:style>
          <a:lnRef idx="0"/>
          <a:fillRef idx="0"/>
          <a:effectRef idx="0"/>
          <a:fontRef idx="minor"/>
        </p:style>
      </p:sp>
      <p:pic>
        <p:nvPicPr>
          <p:cNvPr id="558" name="Picture 11_37" descr="A close up of a logo&#10;&#10;Description automatically generated"/>
          <p:cNvPicPr/>
          <p:nvPr/>
        </p:nvPicPr>
        <p:blipFill>
          <a:blip r:embed="rId9"/>
          <a:stretch/>
        </p:blipFill>
        <p:spPr>
          <a:xfrm>
            <a:off x="1260000" y="3708000"/>
            <a:ext cx="1150920" cy="638640"/>
          </a:xfrm>
          <a:prstGeom prst="rect">
            <a:avLst/>
          </a:prstGeom>
          <a:ln>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9" name="CustomShape 1"/>
          <p:cNvSpPr/>
          <p:nvPr/>
        </p:nvSpPr>
        <p:spPr>
          <a:xfrm>
            <a:off x="4964040" y="1631880"/>
            <a:ext cx="6687720" cy="2984040"/>
          </a:xfrm>
          <a:prstGeom prst="rect">
            <a:avLst/>
          </a:prstGeom>
          <a:noFill/>
          <a:ln>
            <a:noFill/>
          </a:ln>
        </p:spPr>
        <p:style>
          <a:lnRef idx="0"/>
          <a:fillRef idx="0"/>
          <a:effectRef idx="0"/>
          <a:fontRef idx="minor"/>
        </p:style>
      </p:sp>
      <p:sp>
        <p:nvSpPr>
          <p:cNvPr id="560" name="CustomShape 2"/>
          <p:cNvSpPr/>
          <p:nvPr/>
        </p:nvSpPr>
        <p:spPr>
          <a:xfrm>
            <a:off x="4964040" y="4900320"/>
            <a:ext cx="6687720" cy="807840"/>
          </a:xfrm>
          <a:prstGeom prst="rect">
            <a:avLst/>
          </a:prstGeom>
          <a:noFill/>
          <a:ln>
            <a:noFill/>
          </a:ln>
        </p:spPr>
        <p:style>
          <a:lnRef idx="0"/>
          <a:fillRef idx="0"/>
          <a:effectRef idx="0"/>
          <a:fontRef idx="minor"/>
        </p:style>
      </p:sp>
      <p:sp>
        <p:nvSpPr>
          <p:cNvPr id="561" name="CustomShape 3"/>
          <p:cNvSpPr/>
          <p:nvPr/>
        </p:nvSpPr>
        <p:spPr>
          <a:xfrm>
            <a:off x="4964040" y="6095520"/>
            <a:ext cx="6687720" cy="472680"/>
          </a:xfrm>
          <a:prstGeom prst="rect">
            <a:avLst/>
          </a:prstGeom>
          <a:noFill/>
          <a:ln>
            <a:noFill/>
          </a:ln>
        </p:spPr>
        <p:style>
          <a:lnRef idx="0"/>
          <a:fillRef idx="0"/>
          <a:effectRef idx="0"/>
          <a:fontRef idx="minor"/>
        </p:style>
      </p:sp>
      <p:sp>
        <p:nvSpPr>
          <p:cNvPr id="562" name="CustomShape 4"/>
          <p:cNvSpPr/>
          <p:nvPr/>
        </p:nvSpPr>
        <p:spPr>
          <a:xfrm>
            <a:off x="-24120" y="6048360"/>
            <a:ext cx="12186360" cy="570240"/>
          </a:xfrm>
          <a:prstGeom prst="rect">
            <a:avLst/>
          </a:prstGeom>
          <a:solidFill>
            <a:srgbClr val="ffffff">
              <a:alpha val="71000"/>
            </a:srgbClr>
          </a:solidFill>
          <a:ln>
            <a:solidFill>
              <a:srgbClr val="ffffff"/>
            </a:solidFill>
          </a:ln>
        </p:spPr>
        <p:style>
          <a:lnRef idx="0"/>
          <a:fillRef idx="0"/>
          <a:effectRef idx="0"/>
          <a:fontRef idx="minor"/>
        </p:style>
      </p:sp>
      <p:pic>
        <p:nvPicPr>
          <p:cNvPr id="563" name="Picture 7_0" descr=""/>
          <p:cNvPicPr/>
          <p:nvPr/>
        </p:nvPicPr>
        <p:blipFill>
          <a:blip r:embed="rId1"/>
          <a:stretch/>
        </p:blipFill>
        <p:spPr>
          <a:xfrm>
            <a:off x="10152000" y="6084360"/>
            <a:ext cx="534240" cy="540720"/>
          </a:xfrm>
          <a:prstGeom prst="rect">
            <a:avLst/>
          </a:prstGeom>
          <a:ln>
            <a:noFill/>
          </a:ln>
        </p:spPr>
      </p:pic>
      <p:pic>
        <p:nvPicPr>
          <p:cNvPr id="564" name="" descr=""/>
          <p:cNvPicPr/>
          <p:nvPr/>
        </p:nvPicPr>
        <p:blipFill>
          <a:blip r:embed="rId2"/>
          <a:stretch/>
        </p:blipFill>
        <p:spPr>
          <a:xfrm>
            <a:off x="4038840" y="6082200"/>
            <a:ext cx="5941080" cy="511920"/>
          </a:xfrm>
          <a:prstGeom prst="rect">
            <a:avLst/>
          </a:prstGeom>
          <a:ln>
            <a:noFill/>
          </a:ln>
        </p:spPr>
      </p:pic>
      <p:pic>
        <p:nvPicPr>
          <p:cNvPr id="565" name="" descr=""/>
          <p:cNvPicPr/>
          <p:nvPr/>
        </p:nvPicPr>
        <p:blipFill>
          <a:blip r:embed="rId3"/>
          <a:stretch/>
        </p:blipFill>
        <p:spPr>
          <a:xfrm>
            <a:off x="2678040" y="6080040"/>
            <a:ext cx="1354680" cy="514080"/>
          </a:xfrm>
          <a:prstGeom prst="rect">
            <a:avLst/>
          </a:prstGeom>
          <a:ln>
            <a:noFill/>
          </a:ln>
        </p:spPr>
      </p:pic>
      <p:pic>
        <p:nvPicPr>
          <p:cNvPr id="566" name="" descr=""/>
          <p:cNvPicPr/>
          <p:nvPr/>
        </p:nvPicPr>
        <p:blipFill>
          <a:blip r:embed="rId4"/>
          <a:stretch/>
        </p:blipFill>
        <p:spPr>
          <a:xfrm>
            <a:off x="1836000" y="6082200"/>
            <a:ext cx="838800" cy="511920"/>
          </a:xfrm>
          <a:prstGeom prst="rect">
            <a:avLst/>
          </a:prstGeom>
          <a:ln>
            <a:noFill/>
          </a:ln>
        </p:spPr>
      </p:pic>
      <p:sp>
        <p:nvSpPr>
          <p:cNvPr id="567" name="CustomShape 5"/>
          <p:cNvSpPr/>
          <p:nvPr/>
        </p:nvSpPr>
        <p:spPr>
          <a:xfrm>
            <a:off x="6984000" y="6300360"/>
            <a:ext cx="1002240" cy="246240"/>
          </a:xfrm>
          <a:prstGeom prst="rect">
            <a:avLst/>
          </a:prstGeom>
          <a:solidFill>
            <a:srgbClr val="ffffff"/>
          </a:solidFill>
          <a:ln>
            <a:noFill/>
          </a:ln>
        </p:spPr>
        <p:style>
          <a:lnRef idx="0"/>
          <a:fillRef idx="0"/>
          <a:effectRef idx="0"/>
          <a:fontRef idx="minor"/>
        </p:style>
        <p:txBody>
          <a:bodyPr lIns="36000" rIns="18000" tIns="45000" bIns="45000" anchorCtr="1">
            <a:normAutofit/>
          </a:bodyPr>
          <a:p>
            <a:pPr algn="just">
              <a:lnSpc>
                <a:spcPct val="90000"/>
              </a:lnSpc>
              <a:spcBef>
                <a:spcPts val="1001"/>
              </a:spcBef>
              <a:tabLst>
                <a:tab algn="l" pos="0"/>
              </a:tabLst>
            </a:pPr>
            <a:r>
              <a:rPr b="0" lang="en-GB" sz="700" spc="-1" strike="noStrike">
                <a:solidFill>
                  <a:srgbClr val="000000"/>
                </a:solidFill>
                <a:latin typeface="Lucida serif"/>
                <a:ea typeface="DejaVu Sans"/>
              </a:rPr>
              <a:t>and No 821205”</a:t>
            </a:r>
            <a:endParaRPr b="0" lang="en-GB" sz="700" spc="-1" strike="noStrike">
              <a:latin typeface="Arial"/>
            </a:endParaRPr>
          </a:p>
        </p:txBody>
      </p:sp>
      <p:sp>
        <p:nvSpPr>
          <p:cNvPr id="568" name="CustomShape 6"/>
          <p:cNvSpPr/>
          <p:nvPr/>
        </p:nvSpPr>
        <p:spPr>
          <a:xfrm>
            <a:off x="4104000" y="2880000"/>
            <a:ext cx="5826240" cy="1002240"/>
          </a:xfrm>
          <a:prstGeom prst="rect">
            <a:avLst/>
          </a:prstGeom>
          <a:noFill/>
          <a:ln>
            <a:noFill/>
          </a:ln>
        </p:spPr>
        <p:style>
          <a:lnRef idx="0"/>
          <a:fillRef idx="0"/>
          <a:effectRef idx="0"/>
          <a:fontRef idx="minor"/>
        </p:style>
        <p:txBody>
          <a:bodyPr lIns="90000" rIns="90000" tIns="45000" bIns="45000" anchorCtr="1">
            <a:noAutofit/>
          </a:bodyPr>
          <a:p>
            <a:pPr>
              <a:lnSpc>
                <a:spcPct val="100000"/>
              </a:lnSpc>
              <a:spcBef>
                <a:spcPts val="283"/>
              </a:spcBef>
              <a:spcAft>
                <a:spcPts val="283"/>
              </a:spcAft>
            </a:pPr>
            <a:r>
              <a:rPr b="0" lang="en-US" sz="2500" spc="-1" strike="noStrike">
                <a:solidFill>
                  <a:srgbClr val="000000"/>
                </a:solidFill>
                <a:latin typeface="Calibri"/>
                <a:ea typeface="DejaVu Sans"/>
              </a:rPr>
              <a:t>montserrat.costa@bsc.es</a:t>
            </a:r>
            <a:endParaRPr b="0" lang="en-GB" sz="2500" spc="-1" strike="noStrike">
              <a:latin typeface="Arial"/>
            </a:endParaRPr>
          </a:p>
        </p:txBody>
      </p:sp>
      <p:pic>
        <p:nvPicPr>
          <p:cNvPr id="569" name="Εικόνα 9_8" descr=""/>
          <p:cNvPicPr/>
          <p:nvPr/>
        </p:nvPicPr>
        <p:blipFill>
          <a:blip r:embed="rId5"/>
          <a:stretch/>
        </p:blipFill>
        <p:spPr>
          <a:xfrm>
            <a:off x="9828000" y="321840"/>
            <a:ext cx="1525320" cy="439920"/>
          </a:xfrm>
          <a:prstGeom prst="rect">
            <a:avLst/>
          </a:prstGeom>
          <a:ln>
            <a:noFill/>
          </a:ln>
        </p:spPr>
      </p:pic>
      <p:pic>
        <p:nvPicPr>
          <p:cNvPr id="570" name="Εικόνα 12_8" descr="Εικόνα που περιέχει σχεδίαση&#10;&#10;Περιγραφή που δημιουργήθηκε αυτόματα"/>
          <p:cNvPicPr/>
          <p:nvPr/>
        </p:nvPicPr>
        <p:blipFill>
          <a:blip r:embed="rId6"/>
          <a:stretch/>
        </p:blipFill>
        <p:spPr>
          <a:xfrm>
            <a:off x="9756000" y="852120"/>
            <a:ext cx="1630080" cy="546480"/>
          </a:xfrm>
          <a:prstGeom prst="rect">
            <a:avLst/>
          </a:prstGeom>
          <a:ln>
            <a:noFill/>
          </a:ln>
        </p:spPr>
      </p:pic>
      <p:pic>
        <p:nvPicPr>
          <p:cNvPr id="571" name="Picture 11_1" descr="A close up of a logo&#10;&#10;Description automatically generated"/>
          <p:cNvPicPr/>
          <p:nvPr/>
        </p:nvPicPr>
        <p:blipFill>
          <a:blip r:embed="rId7"/>
          <a:stretch/>
        </p:blipFill>
        <p:spPr>
          <a:xfrm>
            <a:off x="9828000" y="4464000"/>
            <a:ext cx="1993680" cy="1074240"/>
          </a:xfrm>
          <a:prstGeom prst="rect">
            <a:avLst/>
          </a:prstGeom>
          <a:ln>
            <a:noFill/>
          </a:ln>
        </p:spPr>
      </p:pic>
      <p:pic>
        <p:nvPicPr>
          <p:cNvPr id="572" name="" descr=""/>
          <p:cNvPicPr/>
          <p:nvPr/>
        </p:nvPicPr>
        <p:blipFill>
          <a:blip r:embed="rId8"/>
          <a:stretch/>
        </p:blipFill>
        <p:spPr>
          <a:xfrm>
            <a:off x="10764000" y="1656000"/>
            <a:ext cx="788040" cy="788040"/>
          </a:xfrm>
          <a:prstGeom prst="rect">
            <a:avLst/>
          </a:prstGeom>
          <a:ln>
            <a:noFill/>
          </a:ln>
        </p:spPr>
      </p:pic>
      <p:pic>
        <p:nvPicPr>
          <p:cNvPr id="573" name="" descr=""/>
          <p:cNvPicPr/>
          <p:nvPr/>
        </p:nvPicPr>
        <p:blipFill>
          <a:blip r:embed="rId9"/>
          <a:stretch/>
        </p:blipFill>
        <p:spPr>
          <a:xfrm>
            <a:off x="10764000" y="2520000"/>
            <a:ext cx="803160" cy="788040"/>
          </a:xfrm>
          <a:prstGeom prst="rect">
            <a:avLst/>
          </a:prstGeom>
          <a:ln>
            <a:noFill/>
          </a:ln>
        </p:spPr>
      </p:pic>
      <p:sp>
        <p:nvSpPr>
          <p:cNvPr id="574" name="CustomShape 7"/>
          <p:cNvSpPr/>
          <p:nvPr/>
        </p:nvSpPr>
        <p:spPr>
          <a:xfrm>
            <a:off x="504000" y="2949840"/>
            <a:ext cx="3236760" cy="1726920"/>
          </a:xfrm>
          <a:prstGeom prst="rect">
            <a:avLst/>
          </a:prstGeom>
          <a:noFill/>
          <a:ln>
            <a:noFill/>
          </a:ln>
        </p:spPr>
        <p:style>
          <a:lnRef idx="0"/>
          <a:fillRef idx="0"/>
          <a:effectRef idx="0"/>
          <a:fontRef idx="minor"/>
        </p:style>
        <p:txBody>
          <a:bodyPr lIns="90000" rIns="90000" tIns="45000" bIns="45000" anchorCtr="1">
            <a:noAutofit/>
          </a:bodyPr>
          <a:p>
            <a:pPr>
              <a:lnSpc>
                <a:spcPct val="100000"/>
              </a:lnSpc>
            </a:pPr>
            <a:r>
              <a:rPr b="0" lang="en-GB" sz="1800" spc="-1" strike="noStrike">
                <a:solidFill>
                  <a:srgbClr val="ffffff"/>
                </a:solidFill>
                <a:latin typeface="Arial"/>
                <a:ea typeface="DejaVu Sans"/>
              </a:rPr>
              <a:t>Special acknowledgements: Atmospheric Composition EC-Earth3 Working Group</a:t>
            </a:r>
            <a:endParaRPr b="0" lang="en-GB" sz="1800" spc="-1" strike="noStrike">
              <a:latin typeface="Arial"/>
            </a:endParaRPr>
          </a:p>
        </p:txBody>
      </p:sp>
      <p:pic>
        <p:nvPicPr>
          <p:cNvPr id="575" name="" descr=""/>
          <p:cNvPicPr/>
          <p:nvPr/>
        </p:nvPicPr>
        <p:blipFill>
          <a:blip r:embed="rId10"/>
          <a:srcRect l="46308" t="-5130" r="23946" b="0"/>
          <a:stretch/>
        </p:blipFill>
        <p:spPr>
          <a:xfrm>
            <a:off x="10141200" y="3312000"/>
            <a:ext cx="1510560" cy="959400"/>
          </a:xfrm>
          <a:prstGeom prst="rect">
            <a:avLst/>
          </a:prstGeom>
          <a:ln>
            <a:noFill/>
          </a:ln>
        </p:spPr>
      </p:pic>
      <p:sp>
        <p:nvSpPr>
          <p:cNvPr id="576" name="CustomShape 8"/>
          <p:cNvSpPr/>
          <p:nvPr/>
        </p:nvSpPr>
        <p:spPr>
          <a:xfrm>
            <a:off x="4104000" y="4313160"/>
            <a:ext cx="5254560" cy="1517400"/>
          </a:xfrm>
          <a:prstGeom prst="rect">
            <a:avLst/>
          </a:prstGeom>
          <a:noFill/>
          <a:ln>
            <a:noFill/>
          </a:ln>
        </p:spPr>
        <p:style>
          <a:lnRef idx="0"/>
          <a:fillRef idx="0"/>
          <a:effectRef idx="0"/>
          <a:fontRef idx="minor"/>
        </p:style>
        <p:txBody>
          <a:bodyPr lIns="90000" rIns="90000" tIns="45000" bIns="45000" anchorCtr="1">
            <a:noAutofit/>
          </a:bodyPr>
          <a:p>
            <a:pPr>
              <a:lnSpc>
                <a:spcPct val="100000"/>
              </a:lnSpc>
            </a:pPr>
            <a:r>
              <a:rPr b="0" lang="en-GB" sz="1200" spc="-1" strike="noStrike">
                <a:solidFill>
                  <a:srgbClr val="333333"/>
                </a:solidFill>
                <a:latin typeface="P t sans"/>
                <a:ea typeface="Noto Sans CJK SC"/>
              </a:rPr>
              <a:t>Aknowlegdments:</a:t>
            </a:r>
            <a:endParaRPr b="0" lang="en-GB" sz="1200" spc="-1" strike="noStrike">
              <a:latin typeface="Arial"/>
            </a:endParaRPr>
          </a:p>
          <a:p>
            <a:pPr>
              <a:lnSpc>
                <a:spcPct val="100000"/>
              </a:lnSpc>
            </a:pPr>
            <a:r>
              <a:rPr b="0" lang="en-GB" sz="1200" spc="-1" strike="noStrike">
                <a:solidFill>
                  <a:srgbClr val="333333"/>
                </a:solidFill>
                <a:latin typeface="P t sans"/>
                <a:ea typeface="Noto Sans CJK SC"/>
              </a:rPr>
              <a:t>This project has received funding from the European Union's Horizon 2020 research and innovation programme under the Marie Sklodowska-Curie grant agreement No. 754433 from the call H2020-MSCA-COFUND-2016 (STARS), No. 821205 (H2020-LC-CLA-2018-2, FORCeS project), No. 773051 (ERC-2017-COG, FRAGMENT project), No. 726165 (ERC-2016-COG, PyroTRACH project), and from the AXA Research Fund.  </a:t>
            </a:r>
            <a:endParaRPr b="0" lang="en-GB" sz="12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9" name="CustomShape 1"/>
          <p:cNvSpPr/>
          <p:nvPr/>
        </p:nvSpPr>
        <p:spPr>
          <a:xfrm>
            <a:off x="-180000" y="324000"/>
            <a:ext cx="3586320" cy="786240"/>
          </a:xfrm>
          <a:prstGeom prst="rect">
            <a:avLst/>
          </a:prstGeom>
          <a:noFill/>
          <a:ln>
            <a:noFill/>
          </a:ln>
        </p:spPr>
        <p:style>
          <a:lnRef idx="0"/>
          <a:fillRef idx="0"/>
          <a:effectRef idx="0"/>
          <a:fontRef idx="minor"/>
        </p:style>
        <p:txBody>
          <a:bodyPr lIns="90000" rIns="90000" tIns="45000" bIns="45000" anchorCtr="1">
            <a:noAutofit/>
          </a:bodyPr>
          <a:p>
            <a:pPr>
              <a:lnSpc>
                <a:spcPct val="90000"/>
              </a:lnSpc>
            </a:pPr>
            <a:r>
              <a:rPr b="1" lang="en-US" sz="2500" spc="-1" strike="noStrike">
                <a:solidFill>
                  <a:srgbClr val="124484"/>
                </a:solidFill>
                <a:latin typeface="Calibri"/>
                <a:ea typeface="DejaVu Sans"/>
              </a:rPr>
              <a:t> </a:t>
            </a:r>
            <a:r>
              <a:rPr b="1" lang="en-US" sz="2500" spc="-1" strike="noStrike">
                <a:solidFill>
                  <a:srgbClr val="124484"/>
                </a:solidFill>
                <a:latin typeface="Calibri"/>
                <a:ea typeface="DejaVu Sans"/>
              </a:rPr>
              <a:t>Motivation</a:t>
            </a:r>
            <a:endParaRPr b="0" lang="en-GB" sz="2500" spc="-1" strike="noStrike">
              <a:latin typeface="Arial"/>
            </a:endParaRPr>
          </a:p>
        </p:txBody>
      </p:sp>
      <p:sp>
        <p:nvSpPr>
          <p:cNvPr id="210" name="CustomShape 2"/>
          <p:cNvSpPr/>
          <p:nvPr/>
        </p:nvSpPr>
        <p:spPr>
          <a:xfrm>
            <a:off x="432000" y="936360"/>
            <a:ext cx="11444760" cy="1281960"/>
          </a:xfrm>
          <a:prstGeom prst="rect">
            <a:avLst/>
          </a:prstGeom>
          <a:noFill/>
          <a:ln>
            <a:noFill/>
          </a:ln>
        </p:spPr>
        <p:style>
          <a:lnRef idx="0"/>
          <a:fillRef idx="0"/>
          <a:effectRef idx="0"/>
          <a:fontRef idx="minor"/>
        </p:style>
        <p:txBody>
          <a:bodyPr lIns="90000" rIns="90000" tIns="45000" bIns="45000" anchorCtr="1">
            <a:noAutofit/>
          </a:bodyPr>
          <a:p>
            <a:pPr>
              <a:lnSpc>
                <a:spcPct val="100000"/>
              </a:lnSpc>
              <a:spcBef>
                <a:spcPts val="567"/>
              </a:spcBef>
              <a:spcAft>
                <a:spcPts val="567"/>
              </a:spcAft>
            </a:pPr>
            <a:r>
              <a:rPr b="0" lang="en-US" sz="1800" spc="-1" strike="noStrike">
                <a:solidFill>
                  <a:srgbClr val="000000"/>
                </a:solidFill>
                <a:latin typeface="arial"/>
                <a:ea typeface="DejaVu Sans"/>
              </a:rPr>
              <a:t>Improve the </a:t>
            </a:r>
            <a:r>
              <a:rPr b="1" lang="en-US" sz="1800" spc="-1" strike="noStrike">
                <a:solidFill>
                  <a:srgbClr val="2a6099"/>
                </a:solidFill>
                <a:latin typeface="arial"/>
                <a:ea typeface="DejaVu Sans"/>
              </a:rPr>
              <a:t>representation of clouds</a:t>
            </a:r>
            <a:r>
              <a:rPr b="0" lang="en-US" sz="1800" spc="-1" strike="noStrike">
                <a:solidFill>
                  <a:srgbClr val="000000"/>
                </a:solidFill>
                <a:latin typeface="arial"/>
                <a:ea typeface="DejaVu Sans"/>
              </a:rPr>
              <a:t> in the CMIP6 ESM EC-Earth3-AerChem by </a:t>
            </a:r>
            <a:r>
              <a:rPr b="1" lang="en-US" sz="1800" spc="-1" strike="noStrike">
                <a:solidFill>
                  <a:srgbClr val="2a6099"/>
                </a:solidFill>
                <a:latin typeface="arial"/>
                <a:ea typeface="DejaVu Sans"/>
              </a:rPr>
              <a:t>updating the heterogeneous ice nucleation representation</a:t>
            </a:r>
            <a:r>
              <a:rPr b="0" lang="en-US" sz="1800" spc="-1" strike="noStrike">
                <a:solidFill>
                  <a:srgbClr val="000000"/>
                </a:solidFill>
                <a:latin typeface="arial"/>
                <a:ea typeface="DejaVu Sans"/>
              </a:rPr>
              <a:t>. The commonly used ice nucleation scheme based only on temperature is replaced with a state-of-the-art scheme sensitive to both aerosol and temperature and a secondary ice production parameterization based on a random forest model.</a:t>
            </a:r>
            <a:endParaRPr b="0" lang="en-GB" sz="1800" spc="-1" strike="noStrike">
              <a:latin typeface="Arial"/>
            </a:endParaRPr>
          </a:p>
        </p:txBody>
      </p:sp>
      <p:sp>
        <p:nvSpPr>
          <p:cNvPr id="211" name="CustomShape 3"/>
          <p:cNvSpPr/>
          <p:nvPr/>
        </p:nvSpPr>
        <p:spPr>
          <a:xfrm>
            <a:off x="11817000" y="6521760"/>
            <a:ext cx="362880" cy="324000"/>
          </a:xfrm>
          <a:prstGeom prst="rect">
            <a:avLst/>
          </a:prstGeom>
          <a:noFill/>
          <a:ln>
            <a:noFill/>
          </a:ln>
        </p:spPr>
        <p:style>
          <a:lnRef idx="0"/>
          <a:fillRef idx="0"/>
          <a:effectRef idx="0"/>
          <a:fontRef idx="minor"/>
        </p:style>
        <p:txBody>
          <a:bodyPr lIns="90000" rIns="90000" tIns="45000" bIns="45000" anchorCtr="1">
            <a:noAutofit/>
          </a:bodyPr>
          <a:p>
            <a:pPr>
              <a:lnSpc>
                <a:spcPct val="100000"/>
              </a:lnSpc>
            </a:pPr>
            <a:fld id="{2306E5D6-AF0F-415F-87E2-9DA33D95022D}" type="slidenum">
              <a:rPr b="0" lang="en-GB" sz="1200" spc="-1" strike="noStrike">
                <a:solidFill>
                  <a:srgbClr val="000000"/>
                </a:solidFill>
                <a:latin typeface="Arial"/>
                <a:ea typeface="DejaVu Sans"/>
              </a:rPr>
              <a:t>1</a:t>
            </a:fld>
            <a:endParaRPr b="0" lang="en-GB" sz="1200" spc="-1" strike="noStrike">
              <a:latin typeface="Arial"/>
            </a:endParaRPr>
          </a:p>
        </p:txBody>
      </p:sp>
      <p:pic>
        <p:nvPicPr>
          <p:cNvPr id="212" name="" descr=""/>
          <p:cNvPicPr/>
          <p:nvPr/>
        </p:nvPicPr>
        <p:blipFill>
          <a:blip r:embed="rId1"/>
          <a:stretch/>
        </p:blipFill>
        <p:spPr>
          <a:xfrm>
            <a:off x="1702080" y="2368080"/>
            <a:ext cx="3984480" cy="3155400"/>
          </a:xfrm>
          <a:prstGeom prst="rect">
            <a:avLst/>
          </a:prstGeom>
          <a:ln>
            <a:noFill/>
          </a:ln>
        </p:spPr>
      </p:pic>
      <p:sp>
        <p:nvSpPr>
          <p:cNvPr id="213" name="CustomShape 4"/>
          <p:cNvSpPr/>
          <p:nvPr/>
        </p:nvSpPr>
        <p:spPr>
          <a:xfrm>
            <a:off x="3665160" y="5472000"/>
            <a:ext cx="1945080" cy="186840"/>
          </a:xfrm>
          <a:prstGeom prst="rect">
            <a:avLst/>
          </a:prstGeom>
          <a:noFill/>
          <a:ln>
            <a:noFill/>
          </a:ln>
        </p:spPr>
        <p:style>
          <a:lnRef idx="0"/>
          <a:fillRef idx="0"/>
          <a:effectRef idx="0"/>
          <a:fontRef idx="minor"/>
        </p:style>
        <p:txBody>
          <a:bodyPr lIns="90000" rIns="90000" tIns="45000" bIns="45000" anchorCtr="1">
            <a:noAutofit/>
          </a:bodyPr>
          <a:p>
            <a:pPr>
              <a:lnSpc>
                <a:spcPct val="100000"/>
              </a:lnSpc>
            </a:pPr>
            <a:r>
              <a:rPr b="0" i="1" lang="ca-ES" sz="1000" spc="-1" strike="noStrike">
                <a:solidFill>
                  <a:srgbClr val="000000"/>
                </a:solidFill>
                <a:latin typeface="Arial"/>
                <a:ea typeface="DejaVu Sans"/>
              </a:rPr>
              <a:t>Vergara-Temprado et al., 2017</a:t>
            </a:r>
            <a:endParaRPr b="0" lang="en-GB" sz="1000" spc="-1" strike="noStrike">
              <a:latin typeface="Arial"/>
            </a:endParaRPr>
          </a:p>
        </p:txBody>
      </p:sp>
      <p:pic>
        <p:nvPicPr>
          <p:cNvPr id="214" name="Εικόνα 9_1" descr=""/>
          <p:cNvPicPr/>
          <p:nvPr/>
        </p:nvPicPr>
        <p:blipFill>
          <a:blip r:embed="rId2"/>
          <a:stretch/>
        </p:blipFill>
        <p:spPr>
          <a:xfrm>
            <a:off x="8460000" y="6089040"/>
            <a:ext cx="1525320" cy="439920"/>
          </a:xfrm>
          <a:prstGeom prst="rect">
            <a:avLst/>
          </a:prstGeom>
          <a:ln>
            <a:noFill/>
          </a:ln>
        </p:spPr>
      </p:pic>
      <p:pic>
        <p:nvPicPr>
          <p:cNvPr id="215" name="Εικόνα 12_1" descr="Εικόνα που περιέχει σχεδίαση&#10;&#10;Περιγραφή που δημιουργήθηκε αυτόματα"/>
          <p:cNvPicPr/>
          <p:nvPr/>
        </p:nvPicPr>
        <p:blipFill>
          <a:blip r:embed="rId3"/>
          <a:stretch/>
        </p:blipFill>
        <p:spPr>
          <a:xfrm>
            <a:off x="10136160" y="6035760"/>
            <a:ext cx="1630080" cy="546480"/>
          </a:xfrm>
          <a:prstGeom prst="rect">
            <a:avLst/>
          </a:prstGeom>
          <a:ln>
            <a:noFill/>
          </a:ln>
        </p:spPr>
      </p:pic>
      <p:pic>
        <p:nvPicPr>
          <p:cNvPr id="216" name="Picture 3_1" descr=""/>
          <p:cNvPicPr/>
          <p:nvPr/>
        </p:nvPicPr>
        <p:blipFill>
          <a:blip r:embed="rId4"/>
          <a:stretch/>
        </p:blipFill>
        <p:spPr>
          <a:xfrm>
            <a:off x="6480000" y="2736000"/>
            <a:ext cx="4213440" cy="2514240"/>
          </a:xfrm>
          <a:prstGeom prst="rect">
            <a:avLst/>
          </a:prstGeom>
          <a:ln>
            <a:noFill/>
          </a:ln>
        </p:spPr>
      </p:pic>
      <p:pic>
        <p:nvPicPr>
          <p:cNvPr id="217" name="" descr=""/>
          <p:cNvPicPr/>
          <p:nvPr/>
        </p:nvPicPr>
        <p:blipFill>
          <a:blip r:embed="rId5"/>
          <a:stretch/>
        </p:blipFill>
        <p:spPr>
          <a:xfrm>
            <a:off x="6984000" y="6047280"/>
            <a:ext cx="590760" cy="572760"/>
          </a:xfrm>
          <a:prstGeom prst="rect">
            <a:avLst/>
          </a:prstGeom>
          <a:ln>
            <a:noFill/>
          </a:ln>
        </p:spPr>
      </p:pic>
      <p:pic>
        <p:nvPicPr>
          <p:cNvPr id="218" name="" descr=""/>
          <p:cNvPicPr/>
          <p:nvPr/>
        </p:nvPicPr>
        <p:blipFill>
          <a:blip r:embed="rId6"/>
          <a:stretch/>
        </p:blipFill>
        <p:spPr>
          <a:xfrm>
            <a:off x="7674480" y="6048000"/>
            <a:ext cx="601560" cy="572760"/>
          </a:xfrm>
          <a:prstGeom prst="rect">
            <a:avLst/>
          </a:prstGeom>
          <a:ln>
            <a:noFill/>
          </a:ln>
        </p:spPr>
      </p:pic>
      <p:pic>
        <p:nvPicPr>
          <p:cNvPr id="219" name="Picture 11_21" descr="A close up of a logo&#10;&#10;Description automatically generated"/>
          <p:cNvPicPr/>
          <p:nvPr/>
        </p:nvPicPr>
        <p:blipFill>
          <a:blip r:embed="rId7"/>
          <a:stretch/>
        </p:blipFill>
        <p:spPr>
          <a:xfrm>
            <a:off x="6012000" y="6120000"/>
            <a:ext cx="931320" cy="500760"/>
          </a:xfrm>
          <a:prstGeom prst="rect">
            <a:avLst/>
          </a:prstGeom>
          <a:ln>
            <a:noFill/>
          </a:ln>
        </p:spPr>
      </p:pic>
      <p:sp>
        <p:nvSpPr>
          <p:cNvPr id="220" name="CustomShape 5"/>
          <p:cNvSpPr/>
          <p:nvPr/>
        </p:nvSpPr>
        <p:spPr>
          <a:xfrm>
            <a:off x="144000" y="7128000"/>
            <a:ext cx="12220560" cy="1369080"/>
          </a:xfrm>
          <a:prstGeom prst="rect">
            <a:avLst/>
          </a:prstGeom>
          <a:noFill/>
          <a:ln>
            <a:noFill/>
          </a:ln>
        </p:spPr>
        <p:style>
          <a:lnRef idx="0"/>
          <a:fillRef idx="0"/>
          <a:effectRef idx="0"/>
          <a:fontRef idx="minor"/>
        </p:style>
        <p:txBody>
          <a:bodyPr lIns="90000" rIns="90000" tIns="45000" bIns="45000" anchorCtr="1">
            <a:noAutofit/>
          </a:bodyPr>
          <a:p>
            <a:pPr>
              <a:lnSpc>
                <a:spcPct val="100000"/>
              </a:lnSpc>
            </a:pPr>
            <a:r>
              <a:rPr b="0" lang="en-US" sz="1800" spc="-1" strike="noStrike">
                <a:solidFill>
                  <a:srgbClr val="000000"/>
                </a:solidFill>
                <a:latin typeface="arial"/>
                <a:ea typeface="DejaVu Sans"/>
              </a:rPr>
              <a:t>Why we believe that the new parameterizations will improve the modeled clouds? Because there is eveidence that mineralogy-dependent parameterizations compare better with INP observations. So if we can better reproduce the INP we will most probably better reproduce the MPC.</a:t>
            </a:r>
            <a:endParaRPr b="0" lang="en-GB" sz="1800" spc="-1" strike="noStrike">
              <a:latin typeface="Arial"/>
            </a:endParaRPr>
          </a:p>
          <a:p>
            <a:pPr>
              <a:lnSpc>
                <a:spcPct val="100000"/>
              </a:lnSpc>
            </a:pPr>
            <a:r>
              <a:rPr b="0" lang="en-US" sz="1800" spc="-1" strike="noStrike">
                <a:solidFill>
                  <a:srgbClr val="000000"/>
                </a:solidFill>
                <a:latin typeface="arial"/>
                <a:ea typeface="DejaVu Sans"/>
              </a:rPr>
              <a:t>And regarding the SIP, we have included them because it has been found to be a large source of icnc at warm temperatures that the models don’t capture when compared with observations.</a:t>
            </a:r>
            <a:endParaRPr b="0" lang="en-GB" sz="1800" spc="-1" strike="noStrike">
              <a:latin typeface="Arial"/>
            </a:endParaRPr>
          </a:p>
          <a:p>
            <a:pPr>
              <a:lnSpc>
                <a:spcPct val="100000"/>
              </a:lnSpc>
            </a:pPr>
            <a:r>
              <a:rPr b="0" lang="en-US" sz="1800" spc="-1" strike="noStrike">
                <a:solidFill>
                  <a:srgbClr val="000000"/>
                </a:solidFill>
                <a:latin typeface="arial"/>
                <a:ea typeface="DejaVu Sans"/>
              </a:rPr>
              <a:t>Investigate the effect of modeled dust mineralogy upon heterogeneous ice nucleation in mixed-phase clouds by implementing new ice nucleation parameterizations in EC-Earth3-AerChem dependent of aerosols, and the effect of the secondary ice production (SIP) in a global model by implementing a new SIP parameterization based on a </a:t>
            </a:r>
            <a:r>
              <a:rPr b="0" lang="en-GB" sz="1800" spc="-1" strike="noStrike">
                <a:solidFill>
                  <a:srgbClr val="000000"/>
                </a:solidFill>
                <a:latin typeface="Arial"/>
                <a:ea typeface="DejaVu Sans"/>
              </a:rPr>
              <a:t>Random Forest regressor (RaFSIP) </a:t>
            </a:r>
            <a:r>
              <a:rPr b="0" lang="en-US" sz="1800" spc="-1" strike="noStrike">
                <a:solidFill>
                  <a:srgbClr val="000000"/>
                </a:solidFill>
                <a:latin typeface="arial"/>
                <a:ea typeface="DejaVu Sans"/>
              </a:rPr>
              <a:t>in the EC-Earth3-AerChem.</a:t>
            </a:r>
            <a:endParaRPr b="0" lang="en-GB" sz="1800" spc="-1" strike="noStrike">
              <a:latin typeface="Arial"/>
            </a:endParaRPr>
          </a:p>
          <a:p>
            <a:pPr>
              <a:lnSpc>
                <a:spcPct val="100000"/>
              </a:lnSpc>
            </a:pPr>
            <a:endParaRPr b="0" lang="en-GB" sz="1800" spc="-1" strike="noStrike">
              <a:latin typeface="Arial"/>
            </a:endParaRPr>
          </a:p>
        </p:txBody>
      </p:sp>
      <p:pic>
        <p:nvPicPr>
          <p:cNvPr id="221" name="" descr=""/>
          <p:cNvPicPr/>
          <p:nvPr/>
        </p:nvPicPr>
        <p:blipFill>
          <a:blip r:embed="rId8"/>
          <a:srcRect l="46308" t="-5130" r="23946" b="0"/>
          <a:stretch/>
        </p:blipFill>
        <p:spPr>
          <a:xfrm>
            <a:off x="4896000" y="6076800"/>
            <a:ext cx="958320" cy="608400"/>
          </a:xfrm>
          <a:prstGeom prst="rect">
            <a:avLst/>
          </a:prstGeom>
          <a:ln>
            <a:noFill/>
          </a:ln>
        </p:spPr>
      </p:pic>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nodeType="withEffect" fill="hold" presetClass="entr" presetID="1">
                                  <p:stCondLst>
                                    <p:cond delay="0"/>
                                  </p:stCondLst>
                                  <p:childTnLst>
                                    <p:set>
                                      <p:cBhvr>
                                        <p:cTn id="6" dur="1" fill="hold">
                                          <p:stCondLst>
                                            <p:cond delay="0"/>
                                          </p:stCondLst>
                                        </p:cTn>
                                        <p:tgtEl>
                                          <p:spTgt spid="2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22" name="Picture 3_0" descr=""/>
          <p:cNvPicPr/>
          <p:nvPr/>
        </p:nvPicPr>
        <p:blipFill>
          <a:blip r:embed="rId1"/>
          <a:stretch/>
        </p:blipFill>
        <p:spPr>
          <a:xfrm>
            <a:off x="-3674160" y="2664000"/>
            <a:ext cx="2592720" cy="2459520"/>
          </a:xfrm>
          <a:prstGeom prst="rect">
            <a:avLst/>
          </a:prstGeom>
          <a:ln>
            <a:noFill/>
          </a:ln>
        </p:spPr>
      </p:pic>
      <p:sp>
        <p:nvSpPr>
          <p:cNvPr id="223" name="CustomShape 1"/>
          <p:cNvSpPr/>
          <p:nvPr/>
        </p:nvSpPr>
        <p:spPr>
          <a:xfrm>
            <a:off x="-1895760" y="4977000"/>
            <a:ext cx="1318320" cy="218520"/>
          </a:xfrm>
          <a:prstGeom prst="rect">
            <a:avLst/>
          </a:prstGeom>
          <a:noFill/>
          <a:ln>
            <a:noFill/>
          </a:ln>
        </p:spPr>
        <p:style>
          <a:lnRef idx="0"/>
          <a:fillRef idx="0"/>
          <a:effectRef idx="0"/>
          <a:fontRef idx="minor"/>
        </p:style>
        <p:txBody>
          <a:bodyPr lIns="90000" rIns="90000" tIns="45000" bIns="45000" anchorCtr="1">
            <a:noAutofit/>
          </a:bodyPr>
          <a:p>
            <a:pPr>
              <a:lnSpc>
                <a:spcPct val="100000"/>
              </a:lnSpc>
            </a:pPr>
            <a:r>
              <a:rPr b="0" i="1" lang="ca-ES" sz="1000" spc="-1" strike="noStrike">
                <a:solidFill>
                  <a:srgbClr val="000000"/>
                </a:solidFill>
                <a:latin typeface="Arial"/>
                <a:ea typeface="DejaVu Sans"/>
              </a:rPr>
              <a:t>Forbes et al., 2011</a:t>
            </a:r>
            <a:endParaRPr b="0" lang="en-GB" sz="1000" spc="-1" strike="noStrike">
              <a:latin typeface="Arial"/>
            </a:endParaRPr>
          </a:p>
        </p:txBody>
      </p:sp>
      <p:sp>
        <p:nvSpPr>
          <p:cNvPr id="224" name="CustomShape 2"/>
          <p:cNvSpPr/>
          <p:nvPr/>
        </p:nvSpPr>
        <p:spPr>
          <a:xfrm>
            <a:off x="5652000" y="2196000"/>
            <a:ext cx="6646320" cy="850320"/>
          </a:xfrm>
          <a:prstGeom prst="rect">
            <a:avLst/>
          </a:prstGeom>
          <a:noFill/>
          <a:ln>
            <a:noFill/>
          </a:ln>
        </p:spPr>
        <p:style>
          <a:lnRef idx="0"/>
          <a:fillRef idx="0"/>
          <a:effectRef idx="0"/>
          <a:fontRef idx="minor"/>
        </p:style>
      </p:sp>
      <p:sp>
        <p:nvSpPr>
          <p:cNvPr id="225" name="CustomShape 3"/>
          <p:cNvSpPr/>
          <p:nvPr/>
        </p:nvSpPr>
        <p:spPr>
          <a:xfrm>
            <a:off x="-792000" y="316080"/>
            <a:ext cx="10146240" cy="786240"/>
          </a:xfrm>
          <a:prstGeom prst="rect">
            <a:avLst/>
          </a:prstGeom>
          <a:noFill/>
          <a:ln>
            <a:noFill/>
          </a:ln>
        </p:spPr>
        <p:style>
          <a:lnRef idx="0"/>
          <a:fillRef idx="0"/>
          <a:effectRef idx="0"/>
          <a:fontRef idx="minor"/>
        </p:style>
        <p:txBody>
          <a:bodyPr lIns="90000" rIns="90000" tIns="45000" bIns="45000" anchorCtr="1">
            <a:noAutofit/>
          </a:bodyPr>
          <a:p>
            <a:pPr>
              <a:lnSpc>
                <a:spcPct val="90000"/>
              </a:lnSpc>
            </a:pPr>
            <a:r>
              <a:rPr b="1" lang="en-US" sz="2500" spc="-1" strike="noStrike">
                <a:solidFill>
                  <a:srgbClr val="124484"/>
                </a:solidFill>
                <a:latin typeface="Calibri"/>
                <a:ea typeface="DejaVu Sans"/>
              </a:rPr>
              <a:t>ECE3 with interactive aerosol mineralogy</a:t>
            </a:r>
            <a:endParaRPr b="0" lang="en-GB" sz="2500" spc="-1" strike="noStrike">
              <a:latin typeface="Arial"/>
            </a:endParaRPr>
          </a:p>
        </p:txBody>
      </p:sp>
      <p:sp>
        <p:nvSpPr>
          <p:cNvPr id="226" name="CustomShape 4"/>
          <p:cNvSpPr/>
          <p:nvPr/>
        </p:nvSpPr>
        <p:spPr>
          <a:xfrm>
            <a:off x="11817000" y="6521760"/>
            <a:ext cx="362880" cy="324000"/>
          </a:xfrm>
          <a:prstGeom prst="rect">
            <a:avLst/>
          </a:prstGeom>
          <a:noFill/>
          <a:ln>
            <a:noFill/>
          </a:ln>
        </p:spPr>
        <p:style>
          <a:lnRef idx="0"/>
          <a:fillRef idx="0"/>
          <a:effectRef idx="0"/>
          <a:fontRef idx="minor"/>
        </p:style>
        <p:txBody>
          <a:bodyPr lIns="90000" rIns="90000" tIns="45000" bIns="45000" anchorCtr="1">
            <a:noAutofit/>
          </a:bodyPr>
          <a:p>
            <a:pPr>
              <a:lnSpc>
                <a:spcPct val="100000"/>
              </a:lnSpc>
            </a:pPr>
            <a:fld id="{727CBC32-4359-4EAC-A70E-8862561BD67C}" type="slidenum">
              <a:rPr b="0" lang="en-GB" sz="1200" spc="-1" strike="noStrike">
                <a:solidFill>
                  <a:srgbClr val="000000"/>
                </a:solidFill>
                <a:latin typeface="Arial"/>
                <a:ea typeface="DejaVu Sans"/>
              </a:rPr>
              <a:t>1</a:t>
            </a:fld>
            <a:endParaRPr b="0" lang="en-GB" sz="1200" spc="-1" strike="noStrike">
              <a:latin typeface="Arial"/>
            </a:endParaRPr>
          </a:p>
        </p:txBody>
      </p:sp>
      <p:sp>
        <p:nvSpPr>
          <p:cNvPr id="227" name="CustomShape 5"/>
          <p:cNvSpPr/>
          <p:nvPr/>
        </p:nvSpPr>
        <p:spPr>
          <a:xfrm>
            <a:off x="6410520" y="8859600"/>
            <a:ext cx="1580040" cy="860040"/>
          </a:xfrm>
          <a:prstGeom prst="rect">
            <a:avLst/>
          </a:prstGeom>
          <a:solidFill>
            <a:srgbClr val="ffdbb6"/>
          </a:solidFill>
          <a:ln>
            <a:solidFill>
              <a:srgbClr val="000000"/>
            </a:solidFill>
          </a:ln>
        </p:spPr>
        <p:style>
          <a:lnRef idx="0"/>
          <a:fillRef idx="0"/>
          <a:effectRef idx="0"/>
          <a:fontRef idx="minor"/>
        </p:style>
        <p:txBody>
          <a:bodyPr wrap="none" lIns="90000" rIns="90000" tIns="45000" bIns="45000" anchor="ctr" anchorCtr="1">
            <a:noAutofit/>
          </a:bodyPr>
          <a:p>
            <a:pPr algn="ctr">
              <a:lnSpc>
                <a:spcPct val="100000"/>
              </a:lnSpc>
            </a:pPr>
            <a:r>
              <a:rPr b="0" lang="en-GB" sz="1500" spc="-1" strike="noStrike">
                <a:solidFill>
                  <a:srgbClr val="000000"/>
                </a:solidFill>
                <a:latin typeface="Arial"/>
                <a:ea typeface="DejaVu Sans"/>
              </a:rPr>
              <a:t>Atmospheric </a:t>
            </a:r>
            <a:endParaRPr b="0" lang="en-GB" sz="1500" spc="-1" strike="noStrike">
              <a:latin typeface="Arial"/>
            </a:endParaRPr>
          </a:p>
          <a:p>
            <a:pPr algn="ctr">
              <a:lnSpc>
                <a:spcPct val="100000"/>
              </a:lnSpc>
            </a:pPr>
            <a:r>
              <a:rPr b="0" lang="en-GB" sz="1500" spc="-1" strike="noStrike">
                <a:solidFill>
                  <a:srgbClr val="000000"/>
                </a:solidFill>
                <a:latin typeface="Arial"/>
                <a:ea typeface="DejaVu Sans"/>
              </a:rPr>
              <a:t>Chemistry</a:t>
            </a:r>
            <a:endParaRPr b="0" lang="en-GB" sz="1500" spc="-1" strike="noStrike">
              <a:latin typeface="Arial"/>
            </a:endParaRPr>
          </a:p>
          <a:p>
            <a:pPr algn="ctr">
              <a:lnSpc>
                <a:spcPct val="100000"/>
              </a:lnSpc>
            </a:pPr>
            <a:r>
              <a:rPr b="1" lang="en-GB" sz="1500" spc="-1" strike="noStrike">
                <a:solidFill>
                  <a:srgbClr val="000000"/>
                </a:solidFill>
                <a:latin typeface="Arial"/>
                <a:ea typeface="DejaVu Sans"/>
              </a:rPr>
              <a:t>TM5</a:t>
            </a:r>
            <a:endParaRPr b="0" lang="en-GB" sz="1500" spc="-1" strike="noStrike">
              <a:latin typeface="Arial"/>
            </a:endParaRPr>
          </a:p>
        </p:txBody>
      </p:sp>
      <p:sp>
        <p:nvSpPr>
          <p:cNvPr id="228" name="CustomShape 6"/>
          <p:cNvSpPr/>
          <p:nvPr/>
        </p:nvSpPr>
        <p:spPr>
          <a:xfrm>
            <a:off x="9362520" y="8895600"/>
            <a:ext cx="1652040" cy="788040"/>
          </a:xfrm>
          <a:prstGeom prst="rect">
            <a:avLst/>
          </a:prstGeom>
          <a:solidFill>
            <a:srgbClr val="b4c7dc"/>
          </a:solidFill>
          <a:ln>
            <a:solidFill>
              <a:srgbClr val="000000"/>
            </a:solidFill>
          </a:ln>
        </p:spPr>
        <p:style>
          <a:lnRef idx="0"/>
          <a:fillRef idx="0"/>
          <a:effectRef idx="0"/>
          <a:fontRef idx="minor"/>
        </p:style>
        <p:txBody>
          <a:bodyPr wrap="none" lIns="90000" rIns="90000" tIns="45000" bIns="45000" anchor="ctr" anchorCtr="1">
            <a:noAutofit/>
          </a:bodyPr>
          <a:p>
            <a:pPr algn="ctr">
              <a:lnSpc>
                <a:spcPct val="100000"/>
              </a:lnSpc>
            </a:pPr>
            <a:r>
              <a:rPr b="0" lang="en-GB" sz="1500" spc="-1" strike="noStrike">
                <a:solidFill>
                  <a:srgbClr val="000000"/>
                </a:solidFill>
                <a:latin typeface="Arial"/>
                <a:ea typeface="DejaVu Sans"/>
              </a:rPr>
              <a:t>Atmospheric </a:t>
            </a:r>
            <a:endParaRPr b="0" lang="en-GB" sz="1500" spc="-1" strike="noStrike">
              <a:latin typeface="Arial"/>
            </a:endParaRPr>
          </a:p>
          <a:p>
            <a:pPr algn="ctr">
              <a:lnSpc>
                <a:spcPct val="100000"/>
              </a:lnSpc>
            </a:pPr>
            <a:r>
              <a:rPr b="0" lang="en-GB" sz="1500" spc="-1" strike="noStrike">
                <a:solidFill>
                  <a:srgbClr val="000000"/>
                </a:solidFill>
                <a:latin typeface="Arial"/>
                <a:ea typeface="DejaVu Sans"/>
              </a:rPr>
              <a:t>Dynamics</a:t>
            </a:r>
            <a:endParaRPr b="0" lang="en-GB" sz="1500" spc="-1" strike="noStrike">
              <a:latin typeface="Arial"/>
            </a:endParaRPr>
          </a:p>
          <a:p>
            <a:pPr algn="ctr">
              <a:lnSpc>
                <a:spcPct val="100000"/>
              </a:lnSpc>
            </a:pPr>
            <a:r>
              <a:rPr b="1" lang="en-GB" sz="1500" spc="-1" strike="noStrike">
                <a:solidFill>
                  <a:srgbClr val="000000"/>
                </a:solidFill>
                <a:latin typeface="Arial"/>
                <a:ea typeface="DejaVu Sans"/>
              </a:rPr>
              <a:t>IFS</a:t>
            </a:r>
            <a:endParaRPr b="0" lang="en-GB" sz="1500" spc="-1" strike="noStrike">
              <a:latin typeface="Arial"/>
            </a:endParaRPr>
          </a:p>
        </p:txBody>
      </p:sp>
      <p:sp>
        <p:nvSpPr>
          <p:cNvPr id="229" name="CustomShape 7"/>
          <p:cNvSpPr/>
          <p:nvPr/>
        </p:nvSpPr>
        <p:spPr>
          <a:xfrm>
            <a:off x="7994520" y="9291600"/>
            <a:ext cx="1364400" cy="360"/>
          </a:xfrm>
          <a:prstGeom prst="bentConnector3">
            <a:avLst>
              <a:gd name="adj1" fmla="val 50000"/>
            </a:avLst>
          </a:prstGeom>
          <a:noFill/>
          <a:ln>
            <a:solidFill>
              <a:srgbClr val="000000"/>
            </a:solidFill>
            <a:headEnd len="med" type="triangle" w="med"/>
            <a:tailEnd len="med" type="triangle" w="med"/>
          </a:ln>
        </p:spPr>
        <p:style>
          <a:lnRef idx="0"/>
          <a:fillRef idx="0"/>
          <a:effectRef idx="0"/>
          <a:fontRef idx="minor"/>
        </p:style>
      </p:sp>
      <p:sp>
        <p:nvSpPr>
          <p:cNvPr id="230" name="CustomShape 8"/>
          <p:cNvSpPr/>
          <p:nvPr/>
        </p:nvSpPr>
        <p:spPr>
          <a:xfrm>
            <a:off x="8174520" y="9345600"/>
            <a:ext cx="1940040" cy="939600"/>
          </a:xfrm>
          <a:prstGeom prst="rect">
            <a:avLst/>
          </a:prstGeom>
          <a:noFill/>
          <a:ln>
            <a:noFill/>
          </a:ln>
        </p:spPr>
        <p:style>
          <a:lnRef idx="0"/>
          <a:fillRef idx="0"/>
          <a:effectRef idx="0"/>
          <a:fontRef idx="minor"/>
        </p:style>
        <p:txBody>
          <a:bodyPr lIns="90000" rIns="90000" tIns="45000" bIns="45000" anchorCtr="1">
            <a:noAutofit/>
          </a:bodyPr>
          <a:p>
            <a:pPr>
              <a:lnSpc>
                <a:spcPct val="100000"/>
              </a:lnSpc>
            </a:pPr>
            <a:r>
              <a:rPr b="0" lang="en-GB" sz="1100" spc="-1" strike="noStrike">
                <a:solidFill>
                  <a:srgbClr val="000000"/>
                </a:solidFill>
                <a:latin typeface="Arial"/>
                <a:ea typeface="DejaVu Sans"/>
              </a:rPr>
              <a:t>Feldspar</a:t>
            </a:r>
            <a:endParaRPr b="0" lang="en-GB" sz="1100" spc="-1" strike="noStrike">
              <a:latin typeface="Arial"/>
            </a:endParaRPr>
          </a:p>
          <a:p>
            <a:pPr>
              <a:lnSpc>
                <a:spcPct val="100000"/>
              </a:lnSpc>
            </a:pPr>
            <a:r>
              <a:rPr b="0" lang="en-GB" sz="1100" spc="-1" strike="noStrike">
                <a:solidFill>
                  <a:srgbClr val="000000"/>
                </a:solidFill>
                <a:latin typeface="Arial"/>
                <a:ea typeface="DejaVu Sans"/>
              </a:rPr>
              <a:t>Quartz</a:t>
            </a:r>
            <a:endParaRPr b="0" lang="en-GB" sz="1100" spc="-1" strike="noStrike">
              <a:latin typeface="Arial"/>
            </a:endParaRPr>
          </a:p>
          <a:p>
            <a:pPr>
              <a:lnSpc>
                <a:spcPct val="100000"/>
              </a:lnSpc>
            </a:pPr>
            <a:r>
              <a:rPr b="0" lang="en-GB" sz="1100" spc="-1" strike="noStrike">
                <a:solidFill>
                  <a:srgbClr val="000000"/>
                </a:solidFill>
                <a:latin typeface="Arial"/>
                <a:ea typeface="DejaVu Sans"/>
              </a:rPr>
              <a:t>Marine organic</a:t>
            </a:r>
            <a:endParaRPr b="0" lang="en-GB" sz="1100" spc="-1" strike="noStrike">
              <a:latin typeface="Arial"/>
            </a:endParaRPr>
          </a:p>
          <a:p>
            <a:pPr>
              <a:lnSpc>
                <a:spcPct val="100000"/>
              </a:lnSpc>
            </a:pPr>
            <a:r>
              <a:rPr b="0" lang="en-GB" sz="1100" spc="-1" strike="noStrike">
                <a:solidFill>
                  <a:srgbClr val="000000"/>
                </a:solidFill>
                <a:latin typeface="Arial"/>
                <a:ea typeface="DejaVu Sans"/>
              </a:rPr>
              <a:t>[...]</a:t>
            </a:r>
            <a:endParaRPr b="0" lang="en-GB" sz="1100" spc="-1" strike="noStrike">
              <a:latin typeface="Arial"/>
            </a:endParaRPr>
          </a:p>
        </p:txBody>
      </p:sp>
      <p:pic>
        <p:nvPicPr>
          <p:cNvPr id="231" name="Εικόνα 9_2" descr=""/>
          <p:cNvPicPr/>
          <p:nvPr/>
        </p:nvPicPr>
        <p:blipFill>
          <a:blip r:embed="rId2"/>
          <a:stretch/>
        </p:blipFill>
        <p:spPr>
          <a:xfrm>
            <a:off x="8460360" y="6089040"/>
            <a:ext cx="1525320" cy="439920"/>
          </a:xfrm>
          <a:prstGeom prst="rect">
            <a:avLst/>
          </a:prstGeom>
          <a:ln>
            <a:noFill/>
          </a:ln>
        </p:spPr>
      </p:pic>
      <p:pic>
        <p:nvPicPr>
          <p:cNvPr id="232" name="Εικόνα 12_2" descr="Εικόνα που περιέχει σχεδίαση&#10;&#10;Περιγραφή που δημιουργήθηκε αυτόματα"/>
          <p:cNvPicPr/>
          <p:nvPr/>
        </p:nvPicPr>
        <p:blipFill>
          <a:blip r:embed="rId3"/>
          <a:stretch/>
        </p:blipFill>
        <p:spPr>
          <a:xfrm>
            <a:off x="10136520" y="6035760"/>
            <a:ext cx="1630080" cy="546480"/>
          </a:xfrm>
          <a:prstGeom prst="rect">
            <a:avLst/>
          </a:prstGeom>
          <a:ln>
            <a:noFill/>
          </a:ln>
        </p:spPr>
      </p:pic>
      <p:pic>
        <p:nvPicPr>
          <p:cNvPr id="233" name="" descr=""/>
          <p:cNvPicPr/>
          <p:nvPr/>
        </p:nvPicPr>
        <p:blipFill>
          <a:blip r:embed="rId4"/>
          <a:stretch/>
        </p:blipFill>
        <p:spPr>
          <a:xfrm>
            <a:off x="6984360" y="6047280"/>
            <a:ext cx="590760" cy="572760"/>
          </a:xfrm>
          <a:prstGeom prst="rect">
            <a:avLst/>
          </a:prstGeom>
          <a:ln>
            <a:noFill/>
          </a:ln>
        </p:spPr>
      </p:pic>
      <p:pic>
        <p:nvPicPr>
          <p:cNvPr id="234" name="" descr=""/>
          <p:cNvPicPr/>
          <p:nvPr/>
        </p:nvPicPr>
        <p:blipFill>
          <a:blip r:embed="rId5"/>
          <a:stretch/>
        </p:blipFill>
        <p:spPr>
          <a:xfrm>
            <a:off x="7674840" y="6048000"/>
            <a:ext cx="601560" cy="572760"/>
          </a:xfrm>
          <a:prstGeom prst="rect">
            <a:avLst/>
          </a:prstGeom>
          <a:ln>
            <a:noFill/>
          </a:ln>
        </p:spPr>
      </p:pic>
      <p:pic>
        <p:nvPicPr>
          <p:cNvPr id="235" name="Picture 11_20" descr="A close up of a logo&#10;&#10;Description automatically generated"/>
          <p:cNvPicPr/>
          <p:nvPr/>
        </p:nvPicPr>
        <p:blipFill>
          <a:blip r:embed="rId6"/>
          <a:stretch/>
        </p:blipFill>
        <p:spPr>
          <a:xfrm>
            <a:off x="6012000" y="6120000"/>
            <a:ext cx="931320" cy="500760"/>
          </a:xfrm>
          <a:prstGeom prst="rect">
            <a:avLst/>
          </a:prstGeom>
          <a:ln>
            <a:noFill/>
          </a:ln>
        </p:spPr>
      </p:pic>
      <p:pic>
        <p:nvPicPr>
          <p:cNvPr id="236" name="" descr=""/>
          <p:cNvPicPr/>
          <p:nvPr/>
        </p:nvPicPr>
        <p:blipFill>
          <a:blip r:embed="rId7"/>
          <a:srcRect l="46308" t="-5130" r="23946" b="0"/>
          <a:stretch/>
        </p:blipFill>
        <p:spPr>
          <a:xfrm>
            <a:off x="4896000" y="6076800"/>
            <a:ext cx="958320" cy="608400"/>
          </a:xfrm>
          <a:prstGeom prst="rect">
            <a:avLst/>
          </a:prstGeom>
          <a:ln>
            <a:noFill/>
          </a:ln>
        </p:spPr>
      </p:pic>
      <p:sp>
        <p:nvSpPr>
          <p:cNvPr id="237" name="CustomShape 9"/>
          <p:cNvSpPr/>
          <p:nvPr/>
        </p:nvSpPr>
        <p:spPr>
          <a:xfrm>
            <a:off x="288000" y="7128000"/>
            <a:ext cx="11649240" cy="575640"/>
          </a:xfrm>
          <a:prstGeom prst="rect">
            <a:avLst/>
          </a:prstGeom>
          <a:noFill/>
          <a:ln>
            <a:noFill/>
          </a:ln>
        </p:spPr>
        <p:style>
          <a:lnRef idx="0"/>
          <a:fillRef idx="0"/>
          <a:effectRef idx="0"/>
          <a:fontRef idx="minor"/>
        </p:style>
        <p:txBody>
          <a:bodyPr lIns="90000" rIns="90000" tIns="45000" bIns="45000" anchorCtr="1">
            <a:noAutofit/>
          </a:bodyPr>
          <a:p>
            <a:pPr>
              <a:lnSpc>
                <a:spcPct val="100000"/>
              </a:lnSpc>
            </a:pPr>
            <a:r>
              <a:rPr b="0" lang="en-GB" sz="1600" spc="-1" strike="noStrike">
                <a:solidFill>
                  <a:srgbClr val="000000"/>
                </a:solidFill>
                <a:latin typeface="Arial"/>
                <a:ea typeface="Noto Sans CJK SC"/>
              </a:rPr>
              <a:t>Collaboration with S. Myriokefalitakis (NOA), who implemented the mineral tracers in the TM5, I implemented the coupling to be used as an input to IFS.</a:t>
            </a:r>
            <a:endParaRPr b="0" lang="en-GB" sz="1600" spc="-1" strike="noStrike">
              <a:latin typeface="Arial"/>
            </a:endParaRPr>
          </a:p>
        </p:txBody>
      </p:sp>
      <p:sp>
        <p:nvSpPr>
          <p:cNvPr id="238" name="CustomShape 10"/>
          <p:cNvSpPr/>
          <p:nvPr/>
        </p:nvSpPr>
        <p:spPr>
          <a:xfrm>
            <a:off x="0" y="7748280"/>
            <a:ext cx="15478920" cy="1826640"/>
          </a:xfrm>
          <a:prstGeom prst="rect">
            <a:avLst/>
          </a:prstGeom>
          <a:noFill/>
          <a:ln>
            <a:noFill/>
          </a:ln>
        </p:spPr>
        <p:style>
          <a:lnRef idx="0"/>
          <a:fillRef idx="0"/>
          <a:effectRef idx="0"/>
          <a:fontRef idx="minor"/>
        </p:style>
        <p:txBody>
          <a:bodyPr lIns="90000" rIns="90000" tIns="45000" bIns="45000" anchorCtr="1">
            <a:noAutofit/>
          </a:bodyPr>
          <a:p>
            <a:pPr>
              <a:lnSpc>
                <a:spcPct val="100000"/>
              </a:lnSpc>
            </a:pPr>
            <a:r>
              <a:rPr b="0" lang="en-GB" sz="1800" spc="-1" strike="noStrike">
                <a:solidFill>
                  <a:srgbClr val="000000"/>
                </a:solidFill>
                <a:latin typeface="Arial"/>
                <a:ea typeface="DejaVu Sans"/>
              </a:rPr>
              <a:t>Technical requirements prior tests</a:t>
            </a:r>
            <a:endParaRPr b="0" lang="en-GB" sz="1800" spc="-1" strike="noStrike">
              <a:latin typeface="Arial"/>
            </a:endParaRPr>
          </a:p>
          <a:p>
            <a:pPr>
              <a:lnSpc>
                <a:spcPct val="100000"/>
              </a:lnSpc>
            </a:pPr>
            <a:r>
              <a:rPr b="0" lang="en-GB" sz="1200" spc="-1" strike="noStrike">
                <a:solidFill>
                  <a:srgbClr val="000000"/>
                </a:solidFill>
                <a:latin typeface="Arial"/>
                <a:ea typeface="DejaVu Sans"/>
              </a:rPr>
              <a:t>1. Prepare IFS module for printing new output variable: icnc, etc. (done with the PEXTRA functionality) and its cmorization</a:t>
            </a:r>
            <a:endParaRPr b="0" lang="en-GB" sz="1200" spc="-1" strike="noStrike">
              <a:latin typeface="Arial"/>
            </a:endParaRPr>
          </a:p>
          <a:p>
            <a:pPr>
              <a:lnSpc>
                <a:spcPct val="100000"/>
              </a:lnSpc>
            </a:pPr>
            <a:r>
              <a:rPr b="0" lang="en-GB" sz="1200" spc="-1" strike="noStrike">
                <a:solidFill>
                  <a:srgbClr val="000000"/>
                </a:solidFill>
                <a:latin typeface="Arial"/>
                <a:ea typeface="DejaVu Sans"/>
              </a:rPr>
              <a:t>2. To implement aerosol mineralogy from TM5 interactively with IFS I needed to couple the individual mineral tracers (insoluble Quartz and Feldspar in accumulation and coarse modes) from TM5 to IFS (through OASIS)</a:t>
            </a:r>
            <a:endParaRPr b="0" lang="en-GB" sz="1200" spc="-1" strike="noStrike">
              <a:latin typeface="Arial"/>
            </a:endParaRPr>
          </a:p>
          <a:p>
            <a:pPr>
              <a:lnSpc>
                <a:spcPct val="100000"/>
              </a:lnSpc>
            </a:pPr>
            <a:r>
              <a:rPr b="0" lang="en-GB" sz="1200" spc="-1" strike="noStrike">
                <a:solidFill>
                  <a:srgbClr val="000000"/>
                </a:solidFill>
                <a:latin typeface="Arial"/>
                <a:ea typeface="DejaVu Sans"/>
              </a:rPr>
              <a:t>3. Include these new tracers to the IFS output to be able to check the consistency of the coupling → we detected that it actually makes a level assignation not an interpolation</a:t>
            </a:r>
            <a:endParaRPr b="0" lang="en-GB" sz="1200" spc="-1" strike="noStrike">
              <a:latin typeface="Arial"/>
            </a:endParaRPr>
          </a:p>
          <a:p>
            <a:pPr>
              <a:lnSpc>
                <a:spcPct val="100000"/>
              </a:lnSpc>
            </a:pPr>
            <a:endParaRPr b="0" lang="en-GB" sz="1200" spc="-1" strike="noStrike">
              <a:latin typeface="Arial"/>
            </a:endParaRPr>
          </a:p>
          <a:p>
            <a:pPr>
              <a:lnSpc>
                <a:spcPct val="100000"/>
              </a:lnSpc>
            </a:pPr>
            <a:r>
              <a:rPr b="0" lang="en-GB" sz="1200" spc="-1" strike="noStrike">
                <a:solidFill>
                  <a:srgbClr val="000000"/>
                </a:solidFill>
                <a:latin typeface="Arial"/>
                <a:ea typeface="DejaVu Sans"/>
              </a:rPr>
              <a:t>6-months spin-up allow for a good spread / homogeneization of the dust regardless of the initial conditions</a:t>
            </a:r>
            <a:endParaRPr b="0" lang="en-GB" sz="1200" spc="-1" strike="noStrike">
              <a:latin typeface="Arial"/>
            </a:endParaRPr>
          </a:p>
        </p:txBody>
      </p:sp>
      <p:pic>
        <p:nvPicPr>
          <p:cNvPr id="239" name="" descr=""/>
          <p:cNvPicPr/>
          <p:nvPr/>
        </p:nvPicPr>
        <p:blipFill>
          <a:blip r:embed="rId8"/>
          <a:srcRect l="0" t="0" r="0" b="14113"/>
          <a:stretch/>
        </p:blipFill>
        <p:spPr>
          <a:xfrm>
            <a:off x="866520" y="816120"/>
            <a:ext cx="10076400" cy="4870800"/>
          </a:xfrm>
          <a:prstGeom prst="rect">
            <a:avLst/>
          </a:prstGeom>
          <a:ln>
            <a:noFill/>
          </a:ln>
        </p:spPr>
      </p:pic>
      <p:sp>
        <p:nvSpPr>
          <p:cNvPr id="240" name="CustomShape 11"/>
          <p:cNvSpPr/>
          <p:nvPr/>
        </p:nvSpPr>
        <p:spPr>
          <a:xfrm>
            <a:off x="1512000" y="9144000"/>
            <a:ext cx="3527280" cy="6015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GB" sz="1200" spc="-1" strike="noStrike">
                <a:solidFill>
                  <a:srgbClr val="000000"/>
                </a:solidFill>
                <a:latin typeface="Arial"/>
                <a:ea typeface="DejaVu Sans"/>
              </a:rPr>
              <a:t>Horizontal resolution:</a:t>
            </a:r>
            <a:endParaRPr b="0" lang="en-GB" sz="1200" spc="-1" strike="noStrike">
              <a:latin typeface="Arial"/>
            </a:endParaRPr>
          </a:p>
          <a:p>
            <a:pPr marL="216000" indent="-215280">
              <a:lnSpc>
                <a:spcPct val="100000"/>
              </a:lnSpc>
              <a:buClr>
                <a:srgbClr val="000000"/>
              </a:buClr>
              <a:buSzPct val="45000"/>
              <a:buFont typeface="Wingdings" charset="2"/>
              <a:buChar char=""/>
            </a:pPr>
            <a:r>
              <a:rPr b="0" lang="en-GB" sz="1200" spc="-1" strike="noStrike">
                <a:solidFill>
                  <a:srgbClr val="000000"/>
                </a:solidFill>
                <a:latin typeface="Arial"/>
                <a:ea typeface="DejaVu Sans"/>
              </a:rPr>
              <a:t>IFS: ~80km (T255L91, 0.7x07º, 256x512)</a:t>
            </a:r>
            <a:endParaRPr b="0" lang="en-GB" sz="1200" spc="-1" strike="noStrike">
              <a:latin typeface="Arial"/>
            </a:endParaRPr>
          </a:p>
          <a:p>
            <a:pPr marL="216000" indent="-215280">
              <a:lnSpc>
                <a:spcPct val="100000"/>
              </a:lnSpc>
              <a:buClr>
                <a:srgbClr val="000000"/>
              </a:buClr>
              <a:buSzPct val="45000"/>
              <a:buFont typeface="Wingdings" charset="2"/>
              <a:buChar char=""/>
            </a:pPr>
            <a:r>
              <a:rPr b="0" lang="en-GB" sz="1200" spc="-1" strike="noStrike">
                <a:solidFill>
                  <a:srgbClr val="000000"/>
                </a:solidFill>
                <a:latin typeface="Arial"/>
                <a:ea typeface="DejaVu Sans"/>
              </a:rPr>
              <a:t>TM5: 2x3º (34 vertical lev)</a:t>
            </a:r>
            <a:endParaRPr b="0" lang="en-GB" sz="1200" spc="-1" strike="noStrike">
              <a:latin typeface="Arial"/>
            </a:endParaRPr>
          </a:p>
        </p:txBody>
      </p:sp>
    </p:spTree>
  </p:cSld>
  <mc:AlternateContent>
    <mc:Choice Requires="p14">
      <p:transition spd="slow" p14:dur="2000"/>
    </mc:Choice>
    <mc:Fallback>
      <p:transition spd="slow"/>
    </mc:Fallback>
  </mc:AlternateContent>
  <p:timing>
    <p:tnLst>
      <p:par>
        <p:cTn id="7" dur="indefinite" restart="never" nodeType="tmRoot">
          <p:childTnLst>
            <p:seq>
              <p:cTn id="8" dur="indefinite" nodeType="mainSeq">
                <p:childTnLst>
                  <p:par>
                    <p:cTn id="9" fill="hold">
                      <p:stCondLst>
                        <p:cond delay="indefinite"/>
                      </p:stCondLst>
                      <p:childTnLst>
                        <p:par>
                          <p:cTn id="10" fill="hold">
                            <p:stCondLst>
                              <p:cond delay="0"/>
                            </p:stCondLst>
                            <p:childTnLst>
                              <p:par>
                                <p:cTn id="11" nodeType="clickEffect" fill="hold" presetClass="entr" presetID="1">
                                  <p:stCondLst>
                                    <p:cond delay="0"/>
                                  </p:stCondLst>
                                  <p:childTnLst>
                                    <p:set>
                                      <p:cBhvr>
                                        <p:cTn id="12" dur="1" fill="hold">
                                          <p:stCondLst>
                                            <p:cond delay="0"/>
                                          </p:stCondLst>
                                        </p:cTn>
                                        <p:tgtEl>
                                          <p:spTgt spid="224"/>
                                        </p:tgtEl>
                                        <p:attrNameLst>
                                          <p:attrName>style.visibility</p:attrName>
                                        </p:attrNameLst>
                                      </p:cBhvr>
                                      <p:to>
                                        <p:strVal val="visible"/>
                                      </p:to>
                                    </p:set>
                                  </p:childTnLst>
                                </p:cTn>
                              </p:par>
                              <p:par>
                                <p:cTn id="13" nodeType="withEffect" fill="hold" presetClass="entr" presetID="1">
                                  <p:stCondLst>
                                    <p:cond delay="0"/>
                                  </p:stCondLst>
                                  <p:childTnLst>
                                    <p:set>
                                      <p:cBhvr>
                                        <p:cTn id="14" dur="1" fill="hold">
                                          <p:stCondLst>
                                            <p:cond delay="0"/>
                                          </p:stCondLst>
                                        </p:cTn>
                                        <p:tgtEl>
                                          <p:spTgt spid="228"/>
                                        </p:tgtEl>
                                        <p:attrNameLst>
                                          <p:attrName>style.visibility</p:attrName>
                                        </p:attrNameLst>
                                      </p:cBhvr>
                                      <p:to>
                                        <p:strVal val="visible"/>
                                      </p:to>
                                    </p:set>
                                  </p:childTnLst>
                                </p:cTn>
                              </p:par>
                              <p:par>
                                <p:cTn id="15" nodeType="withEffect" fill="hold" presetClass="entr" presetID="1">
                                  <p:stCondLst>
                                    <p:cond delay="0"/>
                                  </p:stCondLst>
                                  <p:childTnLst>
                                    <p:set>
                                      <p:cBhvr>
                                        <p:cTn id="16" dur="1" fill="hold">
                                          <p:stCondLst>
                                            <p:cond delay="0"/>
                                          </p:stCondLst>
                                        </p:cTn>
                                        <p:tgtEl>
                                          <p:spTgt spid="229"/>
                                        </p:tgtEl>
                                        <p:attrNameLst>
                                          <p:attrName>style.visibility</p:attrName>
                                        </p:attrNameLst>
                                      </p:cBhvr>
                                      <p:to>
                                        <p:strVal val="visible"/>
                                      </p:to>
                                    </p:set>
                                  </p:childTnLst>
                                </p:cTn>
                              </p:par>
                              <p:par>
                                <p:cTn id="17" nodeType="withEffect" fill="hold" presetClass="entr" presetID="1">
                                  <p:stCondLst>
                                    <p:cond delay="0"/>
                                  </p:stCondLst>
                                  <p:childTnLst>
                                    <p:set>
                                      <p:cBhvr>
                                        <p:cTn id="18" dur="1" fill="hold">
                                          <p:stCondLst>
                                            <p:cond delay="0"/>
                                          </p:stCondLst>
                                        </p:cTn>
                                        <p:tgtEl>
                                          <p:spTgt spid="2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1" name="CustomShape 1"/>
          <p:cNvSpPr/>
          <p:nvPr/>
        </p:nvSpPr>
        <p:spPr>
          <a:xfrm>
            <a:off x="5976000" y="1800000"/>
            <a:ext cx="6646320" cy="850320"/>
          </a:xfrm>
          <a:prstGeom prst="rect">
            <a:avLst/>
          </a:prstGeom>
          <a:noFill/>
          <a:ln>
            <a:noFill/>
          </a:ln>
        </p:spPr>
        <p:style>
          <a:lnRef idx="0"/>
          <a:fillRef idx="0"/>
          <a:effectRef idx="0"/>
          <a:fontRef idx="minor"/>
        </p:style>
      </p:sp>
      <p:sp>
        <p:nvSpPr>
          <p:cNvPr id="242" name="CustomShape 2"/>
          <p:cNvSpPr/>
          <p:nvPr/>
        </p:nvSpPr>
        <p:spPr>
          <a:xfrm>
            <a:off x="180000" y="352080"/>
            <a:ext cx="10146240" cy="786240"/>
          </a:xfrm>
          <a:prstGeom prst="rect">
            <a:avLst/>
          </a:prstGeom>
          <a:noFill/>
          <a:ln>
            <a:noFill/>
          </a:ln>
        </p:spPr>
        <p:style>
          <a:lnRef idx="0"/>
          <a:fillRef idx="0"/>
          <a:effectRef idx="0"/>
          <a:fontRef idx="minor"/>
        </p:style>
        <p:txBody>
          <a:bodyPr lIns="90000" rIns="90000" tIns="45000" bIns="45000" anchorCtr="1">
            <a:noAutofit/>
          </a:bodyPr>
          <a:p>
            <a:pPr>
              <a:lnSpc>
                <a:spcPct val="90000"/>
              </a:lnSpc>
            </a:pPr>
            <a:r>
              <a:rPr b="1" lang="en-US" sz="2500" spc="-1" strike="noStrike">
                <a:solidFill>
                  <a:srgbClr val="124484"/>
                </a:solidFill>
                <a:latin typeface="Calibri"/>
                <a:ea typeface="DejaVu Sans"/>
              </a:rPr>
              <a:t>New heterogeneous ice nucleation parameterization</a:t>
            </a:r>
            <a:endParaRPr b="0" lang="en-GB" sz="2500" spc="-1" strike="noStrike">
              <a:latin typeface="Arial"/>
            </a:endParaRPr>
          </a:p>
        </p:txBody>
      </p:sp>
      <p:sp>
        <p:nvSpPr>
          <p:cNvPr id="243" name="CustomShape 3"/>
          <p:cNvSpPr/>
          <p:nvPr/>
        </p:nvSpPr>
        <p:spPr>
          <a:xfrm>
            <a:off x="11817000" y="6521760"/>
            <a:ext cx="362880" cy="324000"/>
          </a:xfrm>
          <a:prstGeom prst="rect">
            <a:avLst/>
          </a:prstGeom>
          <a:noFill/>
          <a:ln>
            <a:noFill/>
          </a:ln>
        </p:spPr>
        <p:style>
          <a:lnRef idx="0"/>
          <a:fillRef idx="0"/>
          <a:effectRef idx="0"/>
          <a:fontRef idx="minor"/>
        </p:style>
        <p:txBody>
          <a:bodyPr lIns="90000" rIns="90000" tIns="45000" bIns="45000" anchorCtr="1">
            <a:noAutofit/>
          </a:bodyPr>
          <a:p>
            <a:pPr>
              <a:lnSpc>
                <a:spcPct val="100000"/>
              </a:lnSpc>
            </a:pPr>
            <a:fld id="{67A5E367-AF59-4F71-AF7D-D233A4960988}" type="slidenum">
              <a:rPr b="0" lang="en-GB" sz="1200" spc="-1" strike="noStrike">
                <a:solidFill>
                  <a:srgbClr val="000000"/>
                </a:solidFill>
                <a:latin typeface="Arial"/>
                <a:ea typeface="DejaVu Sans"/>
              </a:rPr>
              <a:t>1</a:t>
            </a:fld>
            <a:endParaRPr b="0" lang="en-GB" sz="1200" spc="-1" strike="noStrike">
              <a:latin typeface="Arial"/>
            </a:endParaRPr>
          </a:p>
        </p:txBody>
      </p:sp>
      <p:pic>
        <p:nvPicPr>
          <p:cNvPr id="244" name="" descr=""/>
          <p:cNvPicPr/>
          <p:nvPr/>
        </p:nvPicPr>
        <p:blipFill>
          <a:blip r:embed="rId1"/>
          <a:srcRect l="38402" t="6119" r="19626" b="0"/>
          <a:stretch/>
        </p:blipFill>
        <p:spPr>
          <a:xfrm rot="16200000">
            <a:off x="14172480" y="493920"/>
            <a:ext cx="1344600" cy="4579560"/>
          </a:xfrm>
          <a:prstGeom prst="rect">
            <a:avLst/>
          </a:prstGeom>
          <a:ln>
            <a:noFill/>
          </a:ln>
        </p:spPr>
      </p:pic>
      <p:sp>
        <p:nvSpPr>
          <p:cNvPr id="245" name="CustomShape 4"/>
          <p:cNvSpPr/>
          <p:nvPr/>
        </p:nvSpPr>
        <p:spPr>
          <a:xfrm>
            <a:off x="13032000" y="4079520"/>
            <a:ext cx="1406520" cy="239040"/>
          </a:xfrm>
          <a:prstGeom prst="rect">
            <a:avLst/>
          </a:prstGeom>
          <a:noFill/>
          <a:ln>
            <a:noFill/>
          </a:ln>
        </p:spPr>
        <p:style>
          <a:lnRef idx="0"/>
          <a:fillRef idx="0"/>
          <a:effectRef idx="0"/>
          <a:fontRef idx="minor"/>
        </p:style>
        <p:txBody>
          <a:bodyPr lIns="90000" rIns="90000" tIns="45000" bIns="45000" anchorCtr="1">
            <a:noAutofit/>
          </a:bodyPr>
          <a:p>
            <a:pPr>
              <a:lnSpc>
                <a:spcPct val="100000"/>
              </a:lnSpc>
            </a:pPr>
            <a:r>
              <a:rPr b="0" i="1" lang="en-GB" sz="1000" spc="-1" strike="noStrike">
                <a:solidFill>
                  <a:srgbClr val="000000"/>
                </a:solidFill>
                <a:latin typeface="Arial"/>
                <a:ea typeface="DejaVu Sans"/>
              </a:rPr>
              <a:t>Lohmann et al., 2016</a:t>
            </a:r>
            <a:endParaRPr b="0" lang="en-GB" sz="1000" spc="-1" strike="noStrike">
              <a:latin typeface="Arial"/>
            </a:endParaRPr>
          </a:p>
        </p:txBody>
      </p:sp>
      <p:grpSp>
        <p:nvGrpSpPr>
          <p:cNvPr id="246" name="Group 5"/>
          <p:cNvGrpSpPr/>
          <p:nvPr/>
        </p:nvGrpSpPr>
        <p:grpSpPr>
          <a:xfrm>
            <a:off x="12528000" y="3458520"/>
            <a:ext cx="4604040" cy="572040"/>
            <a:chOff x="12528000" y="3458520"/>
            <a:chExt cx="4604040" cy="572040"/>
          </a:xfrm>
        </p:grpSpPr>
        <p:sp>
          <p:nvSpPr>
            <p:cNvPr id="247" name="CustomShape 6"/>
            <p:cNvSpPr/>
            <p:nvPr/>
          </p:nvSpPr>
          <p:spPr>
            <a:xfrm>
              <a:off x="12528000" y="3458520"/>
              <a:ext cx="4604040" cy="572040"/>
            </a:xfrm>
            <a:prstGeom prst="rect">
              <a:avLst/>
            </a:prstGeom>
            <a:solidFill>
              <a:srgbClr val="cccccc"/>
            </a:solidFill>
            <a:ln>
              <a:solidFill>
                <a:srgbClr val="ffffff"/>
              </a:solidFill>
            </a:ln>
          </p:spPr>
          <p:style>
            <a:lnRef idx="0"/>
            <a:fillRef idx="0"/>
            <a:effectRef idx="0"/>
            <a:fontRef idx="minor"/>
          </p:style>
          <p:txBody>
            <a:bodyPr wrap="none" lIns="90000" rIns="90000" tIns="45000" bIns="45000" anchor="ctr" anchorCtr="1">
              <a:noAutofit/>
            </a:bodyPr>
            <a:p>
              <a:pPr>
                <a:lnSpc>
                  <a:spcPts val="1001"/>
                </a:lnSpc>
              </a:pPr>
              <a:r>
                <a:rPr b="0" lang="en-GB" sz="1000" spc="-1" strike="noStrike">
                  <a:solidFill>
                    <a:srgbClr val="666666"/>
                  </a:solidFill>
                  <a:latin typeface="Arial"/>
                  <a:ea typeface="DejaVu Sans"/>
                </a:rPr>
                <a:t>Collision fragmentation, </a:t>
              </a:r>
              <a:endParaRPr b="0" lang="en-GB" sz="1000" spc="-1" strike="noStrike">
                <a:latin typeface="Arial"/>
              </a:endParaRPr>
            </a:p>
            <a:p>
              <a:pPr>
                <a:lnSpc>
                  <a:spcPts val="1001"/>
                </a:lnSpc>
              </a:pPr>
              <a:r>
                <a:rPr b="0" lang="en-GB" sz="1000" spc="-1" strike="noStrike">
                  <a:solidFill>
                    <a:srgbClr val="666666"/>
                  </a:solidFill>
                  <a:latin typeface="Arial"/>
                  <a:ea typeface="DejaVu Sans"/>
                </a:rPr>
                <a:t>Hallett-Mossop or rime-splinetring</a:t>
              </a:r>
              <a:endParaRPr b="0" lang="en-GB" sz="1000" spc="-1" strike="noStrike">
                <a:latin typeface="Arial"/>
              </a:endParaRPr>
            </a:p>
            <a:p>
              <a:pPr>
                <a:lnSpc>
                  <a:spcPts val="1001"/>
                </a:lnSpc>
              </a:pPr>
              <a:r>
                <a:rPr b="0" lang="en-GB" sz="1000" spc="-1" strike="noStrike">
                  <a:solidFill>
                    <a:srgbClr val="666666"/>
                  </a:solidFill>
                  <a:latin typeface="Arial"/>
                  <a:ea typeface="DejaVu Sans"/>
                </a:rPr>
                <a:t>Droplet shattering </a:t>
              </a:r>
              <a:endParaRPr b="0" lang="en-GB" sz="1000" spc="-1" strike="noStrike">
                <a:latin typeface="Arial"/>
              </a:endParaRPr>
            </a:p>
            <a:p>
              <a:pPr>
                <a:lnSpc>
                  <a:spcPts val="1001"/>
                </a:lnSpc>
              </a:pPr>
              <a:r>
                <a:rPr b="0" lang="en-GB" sz="1000" spc="-1" strike="noStrike">
                  <a:solidFill>
                    <a:srgbClr val="666666"/>
                  </a:solidFill>
                  <a:latin typeface="Arial"/>
                  <a:ea typeface="DejaVu Sans"/>
                </a:rPr>
                <a:t>Sublimation fragmentation</a:t>
              </a:r>
              <a:endParaRPr b="0" lang="en-GB" sz="1000" spc="-1" strike="noStrike">
                <a:latin typeface="Arial"/>
              </a:endParaRPr>
            </a:p>
          </p:txBody>
        </p:sp>
        <p:sp>
          <p:nvSpPr>
            <p:cNvPr id="248" name="CustomShape 7"/>
            <p:cNvSpPr/>
            <p:nvPr/>
          </p:nvSpPr>
          <p:spPr>
            <a:xfrm>
              <a:off x="15459480" y="3494520"/>
              <a:ext cx="1528560" cy="441360"/>
            </a:xfrm>
            <a:custGeom>
              <a:avLst/>
              <a:gdLst/>
              <a:ahLst/>
              <a:rect l="l" t="t" r="r" b="b"/>
              <a:pathLst>
                <a:path w="7402" h="1402">
                  <a:moveTo>
                    <a:pt x="233" y="0"/>
                  </a:moveTo>
                  <a:lnTo>
                    <a:pt x="233" y="0"/>
                  </a:lnTo>
                  <a:cubicBezTo>
                    <a:pt x="193" y="0"/>
                    <a:pt x="152" y="11"/>
                    <a:pt x="117" y="31"/>
                  </a:cubicBezTo>
                  <a:cubicBezTo>
                    <a:pt x="81" y="52"/>
                    <a:pt x="52" y="81"/>
                    <a:pt x="31" y="117"/>
                  </a:cubicBezTo>
                  <a:cubicBezTo>
                    <a:pt x="11" y="152"/>
                    <a:pt x="0" y="193"/>
                    <a:pt x="0" y="234"/>
                  </a:cubicBezTo>
                  <a:lnTo>
                    <a:pt x="0" y="1167"/>
                  </a:lnTo>
                  <a:lnTo>
                    <a:pt x="0" y="1168"/>
                  </a:lnTo>
                  <a:cubicBezTo>
                    <a:pt x="0" y="1208"/>
                    <a:pt x="11" y="1249"/>
                    <a:pt x="31" y="1284"/>
                  </a:cubicBezTo>
                  <a:cubicBezTo>
                    <a:pt x="52" y="1320"/>
                    <a:pt x="81" y="1349"/>
                    <a:pt x="117" y="1370"/>
                  </a:cubicBezTo>
                  <a:cubicBezTo>
                    <a:pt x="152" y="1390"/>
                    <a:pt x="193" y="1401"/>
                    <a:pt x="234" y="1401"/>
                  </a:cubicBezTo>
                  <a:lnTo>
                    <a:pt x="7167" y="1400"/>
                  </a:lnTo>
                  <a:lnTo>
                    <a:pt x="7167" y="1401"/>
                  </a:lnTo>
                  <a:cubicBezTo>
                    <a:pt x="7208" y="1401"/>
                    <a:pt x="7249" y="1390"/>
                    <a:pt x="7284" y="1370"/>
                  </a:cubicBezTo>
                  <a:cubicBezTo>
                    <a:pt x="7320" y="1349"/>
                    <a:pt x="7349" y="1320"/>
                    <a:pt x="7370" y="1284"/>
                  </a:cubicBezTo>
                  <a:cubicBezTo>
                    <a:pt x="7390" y="1249"/>
                    <a:pt x="7401" y="1208"/>
                    <a:pt x="7401" y="1168"/>
                  </a:cubicBezTo>
                  <a:lnTo>
                    <a:pt x="7400" y="233"/>
                  </a:lnTo>
                  <a:lnTo>
                    <a:pt x="7401" y="234"/>
                  </a:lnTo>
                  <a:lnTo>
                    <a:pt x="7401" y="234"/>
                  </a:lnTo>
                  <a:cubicBezTo>
                    <a:pt x="7401" y="193"/>
                    <a:pt x="7390" y="152"/>
                    <a:pt x="7370" y="117"/>
                  </a:cubicBezTo>
                  <a:cubicBezTo>
                    <a:pt x="7349" y="81"/>
                    <a:pt x="7320" y="52"/>
                    <a:pt x="7284" y="31"/>
                  </a:cubicBezTo>
                  <a:cubicBezTo>
                    <a:pt x="7249" y="11"/>
                    <a:pt x="7208" y="0"/>
                    <a:pt x="7167" y="0"/>
                  </a:cubicBezTo>
                  <a:lnTo>
                    <a:pt x="233" y="0"/>
                  </a:lnTo>
                </a:path>
              </a:pathLst>
            </a:custGeom>
            <a:solidFill>
              <a:srgbClr val="cccccc"/>
            </a:solidFill>
            <a:ln>
              <a:solidFill>
                <a:srgbClr val="cccccc"/>
              </a:solidFill>
            </a:ln>
          </p:spPr>
          <p:style>
            <a:lnRef idx="0"/>
            <a:fillRef idx="0"/>
            <a:effectRef idx="0"/>
            <a:fontRef idx="minor"/>
          </p:style>
          <p:txBody>
            <a:bodyPr wrap="none" lIns="90000" rIns="90000" tIns="45000" bIns="45000" anchor="ctr" anchorCtr="1">
              <a:noAutofit/>
            </a:bodyPr>
            <a:p>
              <a:pPr algn="ctr">
                <a:lnSpc>
                  <a:spcPct val="100000"/>
                </a:lnSpc>
              </a:pPr>
              <a:r>
                <a:rPr b="0" lang="en-GB" sz="900" spc="-1" strike="noStrike">
                  <a:solidFill>
                    <a:srgbClr val="1c1c1c"/>
                  </a:solidFill>
                  <a:latin typeface="Arial"/>
                  <a:ea typeface="DejaVu Sans"/>
                </a:rPr>
                <a:t>Secondary ice production</a:t>
              </a:r>
              <a:endParaRPr b="0" lang="en-GB" sz="900" spc="-1" strike="noStrike">
                <a:latin typeface="Arial"/>
              </a:endParaRPr>
            </a:p>
          </p:txBody>
        </p:sp>
        <p:sp>
          <p:nvSpPr>
            <p:cNvPr id="249" name="CustomShape 8"/>
            <p:cNvSpPr/>
            <p:nvPr/>
          </p:nvSpPr>
          <p:spPr>
            <a:xfrm>
              <a:off x="14616000" y="3494520"/>
              <a:ext cx="140040" cy="500040"/>
            </a:xfrm>
            <a:custGeom>
              <a:avLst/>
              <a:gdLst/>
              <a:ahLst/>
              <a:rect l="l" t="t" r="r" b="b"/>
              <a:pathLst>
                <a:path w="402" h="1401">
                  <a:moveTo>
                    <a:pt x="0" y="0"/>
                  </a:moveTo>
                  <a:cubicBezTo>
                    <a:pt x="100" y="0"/>
                    <a:pt x="200" y="58"/>
                    <a:pt x="200" y="116"/>
                  </a:cubicBezTo>
                  <a:lnTo>
                    <a:pt x="200" y="583"/>
                  </a:lnTo>
                  <a:cubicBezTo>
                    <a:pt x="200" y="642"/>
                    <a:pt x="300" y="700"/>
                    <a:pt x="401" y="700"/>
                  </a:cubicBezTo>
                  <a:cubicBezTo>
                    <a:pt x="300" y="700"/>
                    <a:pt x="200" y="758"/>
                    <a:pt x="200" y="817"/>
                  </a:cubicBezTo>
                  <a:lnTo>
                    <a:pt x="200" y="1284"/>
                  </a:lnTo>
                  <a:cubicBezTo>
                    <a:pt x="200" y="1342"/>
                    <a:pt x="100" y="1400"/>
                    <a:pt x="0" y="1400"/>
                  </a:cubicBezTo>
                </a:path>
              </a:pathLst>
            </a:custGeom>
            <a:noFill/>
            <a:ln>
              <a:solidFill>
                <a:srgbClr val="000000"/>
              </a:solidFill>
            </a:ln>
          </p:spPr>
          <p:style>
            <a:lnRef idx="0"/>
            <a:fillRef idx="0"/>
            <a:effectRef idx="0"/>
            <a:fontRef idx="minor"/>
          </p:style>
        </p:sp>
      </p:grpSp>
      <p:pic>
        <p:nvPicPr>
          <p:cNvPr id="250" name="Εικόνα 9_20" descr=""/>
          <p:cNvPicPr/>
          <p:nvPr/>
        </p:nvPicPr>
        <p:blipFill>
          <a:blip r:embed="rId2"/>
          <a:stretch/>
        </p:blipFill>
        <p:spPr>
          <a:xfrm>
            <a:off x="8460360" y="6089040"/>
            <a:ext cx="1525320" cy="439920"/>
          </a:xfrm>
          <a:prstGeom prst="rect">
            <a:avLst/>
          </a:prstGeom>
          <a:ln>
            <a:noFill/>
          </a:ln>
        </p:spPr>
      </p:pic>
      <p:pic>
        <p:nvPicPr>
          <p:cNvPr id="251" name="Εικόνα 12_20" descr="Εικόνα που περιέχει σχεδίαση&#10;&#10;Περιγραφή που δημιουργήθηκε αυτόματα"/>
          <p:cNvPicPr/>
          <p:nvPr/>
        </p:nvPicPr>
        <p:blipFill>
          <a:blip r:embed="rId3"/>
          <a:stretch/>
        </p:blipFill>
        <p:spPr>
          <a:xfrm>
            <a:off x="10136520" y="6035760"/>
            <a:ext cx="1630080" cy="546480"/>
          </a:xfrm>
          <a:prstGeom prst="rect">
            <a:avLst/>
          </a:prstGeom>
          <a:ln>
            <a:noFill/>
          </a:ln>
        </p:spPr>
      </p:pic>
      <p:pic>
        <p:nvPicPr>
          <p:cNvPr id="252" name="" descr=""/>
          <p:cNvPicPr/>
          <p:nvPr/>
        </p:nvPicPr>
        <p:blipFill>
          <a:blip r:embed="rId4"/>
          <a:stretch/>
        </p:blipFill>
        <p:spPr>
          <a:xfrm>
            <a:off x="6984360" y="6047280"/>
            <a:ext cx="590760" cy="572760"/>
          </a:xfrm>
          <a:prstGeom prst="rect">
            <a:avLst/>
          </a:prstGeom>
          <a:ln>
            <a:noFill/>
          </a:ln>
        </p:spPr>
      </p:pic>
      <p:pic>
        <p:nvPicPr>
          <p:cNvPr id="253" name="" descr=""/>
          <p:cNvPicPr/>
          <p:nvPr/>
        </p:nvPicPr>
        <p:blipFill>
          <a:blip r:embed="rId5"/>
          <a:stretch/>
        </p:blipFill>
        <p:spPr>
          <a:xfrm>
            <a:off x="7674840" y="6048000"/>
            <a:ext cx="601560" cy="572760"/>
          </a:xfrm>
          <a:prstGeom prst="rect">
            <a:avLst/>
          </a:prstGeom>
          <a:ln>
            <a:noFill/>
          </a:ln>
        </p:spPr>
      </p:pic>
      <p:pic>
        <p:nvPicPr>
          <p:cNvPr id="254" name="Picture 11_16" descr="A close up of a logo&#10;&#10;Description automatically generated"/>
          <p:cNvPicPr/>
          <p:nvPr/>
        </p:nvPicPr>
        <p:blipFill>
          <a:blip r:embed="rId6"/>
          <a:stretch/>
        </p:blipFill>
        <p:spPr>
          <a:xfrm>
            <a:off x="6012000" y="6120000"/>
            <a:ext cx="931320" cy="500760"/>
          </a:xfrm>
          <a:prstGeom prst="rect">
            <a:avLst/>
          </a:prstGeom>
          <a:ln>
            <a:noFill/>
          </a:ln>
        </p:spPr>
      </p:pic>
      <p:pic>
        <p:nvPicPr>
          <p:cNvPr id="255" name="" descr=""/>
          <p:cNvPicPr/>
          <p:nvPr/>
        </p:nvPicPr>
        <p:blipFill>
          <a:blip r:embed="rId7"/>
          <a:srcRect l="46308" t="-5130" r="23946" b="0"/>
          <a:stretch/>
        </p:blipFill>
        <p:spPr>
          <a:xfrm>
            <a:off x="4896000" y="6076800"/>
            <a:ext cx="958320" cy="608400"/>
          </a:xfrm>
          <a:prstGeom prst="rect">
            <a:avLst/>
          </a:prstGeom>
          <a:ln>
            <a:noFill/>
          </a:ln>
        </p:spPr>
      </p:pic>
      <p:sp>
        <p:nvSpPr>
          <p:cNvPr id="256" name="CustomShape 9"/>
          <p:cNvSpPr/>
          <p:nvPr/>
        </p:nvSpPr>
        <p:spPr>
          <a:xfrm rot="16200000">
            <a:off x="8369640" y="1350720"/>
            <a:ext cx="1124640" cy="5173920"/>
          </a:xfrm>
          <a:prstGeom prst="rect">
            <a:avLst/>
          </a:prstGeom>
          <a:solidFill>
            <a:srgbClr val="f7d1d5"/>
          </a:solidFill>
          <a:ln>
            <a:solidFill>
              <a:srgbClr val="3465a4"/>
            </a:solidFill>
          </a:ln>
        </p:spPr>
        <p:style>
          <a:lnRef idx="0"/>
          <a:fillRef idx="0"/>
          <a:effectRef idx="0"/>
          <a:fontRef idx="minor"/>
        </p:style>
        <p:txBody>
          <a:bodyPr wrap="none" lIns="90000" rIns="90000" tIns="45000" bIns="45000">
            <a:noAutofit/>
          </a:bodyPr>
          <a:p>
            <a:pPr algn="ctr">
              <a:lnSpc>
                <a:spcPct val="100000"/>
              </a:lnSpc>
            </a:pPr>
            <a:endParaRPr b="0" lang="en-GB" sz="1800" spc="-1" strike="noStrike">
              <a:latin typeface="Arial"/>
            </a:endParaRPr>
          </a:p>
          <a:p>
            <a:pPr algn="ctr">
              <a:lnSpc>
                <a:spcPct val="100000"/>
              </a:lnSpc>
            </a:pPr>
            <a:r>
              <a:rPr b="0" lang="en-GB" sz="1200" spc="-1" strike="noStrike">
                <a:solidFill>
                  <a:srgbClr val="000000"/>
                </a:solidFill>
                <a:latin typeface="Arial"/>
                <a:ea typeface="DejaVu Sans"/>
              </a:rPr>
              <a:t>SECONDARY</a:t>
            </a:r>
            <a:br/>
            <a:r>
              <a:rPr b="0" lang="en-GB" sz="1200" spc="-1" strike="noStrike">
                <a:solidFill>
                  <a:srgbClr val="000000"/>
                </a:solidFill>
                <a:latin typeface="Arial"/>
                <a:ea typeface="DejaVu Sans"/>
              </a:rPr>
              <a:t>ICE</a:t>
            </a:r>
            <a:br/>
            <a:r>
              <a:rPr b="0" lang="en-GB" sz="1200" spc="-1" strike="noStrike">
                <a:solidFill>
                  <a:srgbClr val="000000"/>
                </a:solidFill>
                <a:latin typeface="Arial"/>
                <a:ea typeface="DejaVu Sans"/>
              </a:rPr>
              <a:t>PROCESSES</a:t>
            </a:r>
            <a:endParaRPr b="0" lang="en-GB" sz="1200" spc="-1" strike="noStrike">
              <a:latin typeface="Arial"/>
            </a:endParaRPr>
          </a:p>
        </p:txBody>
      </p:sp>
      <p:sp>
        <p:nvSpPr>
          <p:cNvPr id="257" name="CustomShape 10"/>
          <p:cNvSpPr/>
          <p:nvPr/>
        </p:nvSpPr>
        <p:spPr>
          <a:xfrm rot="16200000">
            <a:off x="8248320" y="-2160"/>
            <a:ext cx="1366920" cy="5173920"/>
          </a:xfrm>
          <a:prstGeom prst="rect">
            <a:avLst/>
          </a:prstGeom>
          <a:solidFill>
            <a:srgbClr val="e8f2a1"/>
          </a:solidFill>
          <a:ln>
            <a:solidFill>
              <a:srgbClr val="3465a4"/>
            </a:solidFill>
          </a:ln>
        </p:spPr>
        <p:style>
          <a:lnRef idx="0"/>
          <a:fillRef idx="0"/>
          <a:effectRef idx="0"/>
          <a:fontRef idx="minor"/>
        </p:style>
        <p:txBody>
          <a:bodyPr wrap="none" lIns="90000" rIns="90000" tIns="45000" bIns="45000">
            <a:noAutofit/>
          </a:bodyPr>
          <a:p>
            <a:pPr algn="ctr">
              <a:lnSpc>
                <a:spcPct val="100000"/>
              </a:lnSpc>
            </a:pPr>
            <a:endParaRPr b="0" lang="en-GB" sz="1800" spc="-1" strike="noStrike">
              <a:latin typeface="Arial"/>
            </a:endParaRPr>
          </a:p>
          <a:p>
            <a:pPr algn="ctr">
              <a:lnSpc>
                <a:spcPct val="100000"/>
              </a:lnSpc>
            </a:pPr>
            <a:r>
              <a:rPr b="0" lang="en-GB" sz="1200" spc="-1" strike="noStrike">
                <a:solidFill>
                  <a:srgbClr val="000000"/>
                </a:solidFill>
                <a:latin typeface="Arial"/>
                <a:ea typeface="DejaVu Sans"/>
              </a:rPr>
              <a:t>PRIMARY ICE</a:t>
            </a:r>
            <a:endParaRPr b="0" lang="en-GB" sz="1200" spc="-1" strike="noStrike">
              <a:latin typeface="Arial"/>
            </a:endParaRPr>
          </a:p>
          <a:p>
            <a:pPr algn="ctr">
              <a:lnSpc>
                <a:spcPct val="100000"/>
              </a:lnSpc>
            </a:pPr>
            <a:r>
              <a:rPr b="0" lang="en-GB" sz="1200" spc="-1" strike="noStrike">
                <a:solidFill>
                  <a:srgbClr val="000000"/>
                </a:solidFill>
                <a:latin typeface="Arial"/>
                <a:ea typeface="DejaVu Sans"/>
              </a:rPr>
              <a:t>PRODUCTION</a:t>
            </a:r>
            <a:endParaRPr b="0" lang="en-GB" sz="1200" spc="-1" strike="noStrike">
              <a:latin typeface="Arial"/>
            </a:endParaRPr>
          </a:p>
        </p:txBody>
      </p:sp>
      <p:sp>
        <p:nvSpPr>
          <p:cNvPr id="258" name="CustomShape 11"/>
          <p:cNvSpPr/>
          <p:nvPr/>
        </p:nvSpPr>
        <p:spPr>
          <a:xfrm>
            <a:off x="2709000" y="1827000"/>
            <a:ext cx="3094920" cy="523080"/>
          </a:xfrm>
          <a:prstGeom prst="rect">
            <a:avLst/>
          </a:prstGeom>
          <a:noFill/>
          <a:ln>
            <a:noFill/>
          </a:ln>
        </p:spPr>
        <p:style>
          <a:lnRef idx="0"/>
          <a:fillRef idx="0"/>
          <a:effectRef idx="0"/>
          <a:fontRef idx="minor"/>
        </p:style>
        <p:txBody>
          <a:bodyPr lIns="0" rIns="0" tIns="0" bIns="0" anchor="ctr">
            <a:noAutofit/>
          </a:bodyPr>
          <a:p>
            <a:pPr algn="ctr">
              <a:lnSpc>
                <a:spcPct val="100000"/>
              </a:lnSpc>
              <a:spcBef>
                <a:spcPts val="2551"/>
              </a:spcBef>
              <a:spcAft>
                <a:spcPts val="2551"/>
              </a:spcAft>
            </a:pPr>
            <a:r>
              <a:rPr b="1" lang="en-GB" sz="1200" spc="-1" strike="noStrike">
                <a:solidFill>
                  <a:srgbClr val="333333"/>
                </a:solidFill>
                <a:latin typeface="Arial"/>
                <a:ea typeface="Noto Sans CJK SC"/>
              </a:rPr>
              <a:t>Meyers et al. (1992)</a:t>
            </a:r>
            <a:r>
              <a:rPr b="0" lang="en-GB" sz="1200" spc="-1" strike="noStrike">
                <a:solidFill>
                  <a:srgbClr val="333333"/>
                </a:solidFill>
                <a:latin typeface="Arial"/>
                <a:ea typeface="Noto Sans CJK SC"/>
              </a:rPr>
              <a:t>: deposition-condensation freezing</a:t>
            </a:r>
            <a:endParaRPr b="0" lang="en-GB" sz="1200" spc="-1" strike="noStrike">
              <a:latin typeface="Arial"/>
            </a:endParaRPr>
          </a:p>
        </p:txBody>
      </p:sp>
      <p:sp>
        <p:nvSpPr>
          <p:cNvPr id="259" name="CustomShape 12"/>
          <p:cNvSpPr/>
          <p:nvPr/>
        </p:nvSpPr>
        <p:spPr>
          <a:xfrm rot="5400000">
            <a:off x="383400" y="2929320"/>
            <a:ext cx="2635920" cy="574920"/>
          </a:xfrm>
          <a:custGeom>
            <a:avLst/>
            <a:gdLst/>
            <a:ahLst/>
            <a:rect l="l" t="t" r="r" b="b"/>
            <a:pathLst>
              <a:path w="7327" h="1601">
                <a:moveTo>
                  <a:pt x="0" y="499"/>
                </a:moveTo>
                <a:lnTo>
                  <a:pt x="6242" y="499"/>
                </a:lnTo>
                <a:lnTo>
                  <a:pt x="6242" y="0"/>
                </a:lnTo>
                <a:lnTo>
                  <a:pt x="7326" y="800"/>
                </a:lnTo>
                <a:lnTo>
                  <a:pt x="6242" y="1600"/>
                </a:lnTo>
                <a:lnTo>
                  <a:pt x="6242" y="1101"/>
                </a:lnTo>
                <a:lnTo>
                  <a:pt x="0" y="1101"/>
                </a:lnTo>
                <a:lnTo>
                  <a:pt x="0" y="499"/>
                </a:lnTo>
              </a:path>
            </a:pathLst>
          </a:custGeom>
          <a:solidFill>
            <a:srgbClr val="729fcf"/>
          </a:solidFill>
          <a:ln>
            <a:solidFill>
              <a:srgbClr val="3465a4"/>
            </a:solidFill>
          </a:ln>
        </p:spPr>
        <p:style>
          <a:lnRef idx="0"/>
          <a:fillRef idx="0"/>
          <a:effectRef idx="0"/>
          <a:fontRef idx="minor"/>
        </p:style>
      </p:sp>
      <p:pic>
        <p:nvPicPr>
          <p:cNvPr id="260" name="Picture 10_1" descr=""/>
          <p:cNvPicPr/>
          <p:nvPr/>
        </p:nvPicPr>
        <p:blipFill>
          <a:blip r:embed="rId8"/>
          <a:stretch/>
        </p:blipFill>
        <p:spPr>
          <a:xfrm>
            <a:off x="2817000" y="2342160"/>
            <a:ext cx="2923200" cy="392760"/>
          </a:xfrm>
          <a:prstGeom prst="rect">
            <a:avLst/>
          </a:prstGeom>
          <a:ln cap="sq">
            <a:solidFill>
              <a:srgbClr val="ffffff"/>
            </a:solidFill>
          </a:ln>
        </p:spPr>
      </p:pic>
      <p:sp>
        <p:nvSpPr>
          <p:cNvPr id="261" name="CustomShape 13"/>
          <p:cNvSpPr/>
          <p:nvPr/>
        </p:nvSpPr>
        <p:spPr>
          <a:xfrm>
            <a:off x="8433000" y="1926360"/>
            <a:ext cx="1645920" cy="304560"/>
          </a:xfrm>
          <a:prstGeom prst="rect">
            <a:avLst/>
          </a:prstGeom>
          <a:noFill/>
          <a:ln>
            <a:noFill/>
          </a:ln>
        </p:spPr>
        <p:style>
          <a:lnRef idx="0"/>
          <a:fillRef idx="0"/>
          <a:effectRef idx="0"/>
          <a:fontRef idx="minor"/>
        </p:style>
        <p:txBody>
          <a:bodyPr lIns="0" rIns="0" tIns="0" bIns="0" anchor="ctr">
            <a:noAutofit/>
          </a:bodyPr>
          <a:p>
            <a:pPr>
              <a:lnSpc>
                <a:spcPct val="100000"/>
              </a:lnSpc>
            </a:pPr>
            <a:r>
              <a:rPr b="1" lang="en-GB" sz="1400" spc="-1" strike="noStrike">
                <a:solidFill>
                  <a:srgbClr val="333333"/>
                </a:solidFill>
                <a:latin typeface="Arial"/>
                <a:ea typeface="Noto Sans CJK SC"/>
              </a:rPr>
              <a:t>Immersion freezing</a:t>
            </a:r>
            <a:endParaRPr b="0" lang="en-GB" sz="1400" spc="-1" strike="noStrike">
              <a:latin typeface="Arial"/>
            </a:endParaRPr>
          </a:p>
        </p:txBody>
      </p:sp>
      <p:sp>
        <p:nvSpPr>
          <p:cNvPr id="262" name="CustomShape 14"/>
          <p:cNvSpPr/>
          <p:nvPr/>
        </p:nvSpPr>
        <p:spPr>
          <a:xfrm>
            <a:off x="1008000" y="4696920"/>
            <a:ext cx="1366920" cy="846000"/>
          </a:xfrm>
          <a:prstGeom prst="rect">
            <a:avLst/>
          </a:prstGeom>
          <a:noFill/>
          <a:ln>
            <a:noFill/>
          </a:ln>
        </p:spPr>
        <p:style>
          <a:lnRef idx="0"/>
          <a:fillRef idx="0"/>
          <a:effectRef idx="0"/>
          <a:fontRef idx="minor"/>
        </p:style>
        <p:txBody>
          <a:bodyPr lIns="0" rIns="0" tIns="0" bIns="0" anchorCtr="1">
            <a:noAutofit/>
          </a:bodyPr>
          <a:p>
            <a:pPr algn="ctr">
              <a:lnSpc>
                <a:spcPct val="100000"/>
              </a:lnSpc>
            </a:pPr>
            <a:r>
              <a:rPr b="1" lang="en-GB" sz="1500" spc="-1" strike="noStrike">
                <a:solidFill>
                  <a:srgbClr val="2a6099"/>
                </a:solidFill>
                <a:latin typeface="Arial"/>
                <a:ea typeface="Noto Sans CJK SC"/>
              </a:rPr>
              <a:t>Ice crystal growth by vapor deposition</a:t>
            </a:r>
            <a:endParaRPr b="0" lang="en-GB" sz="1500" spc="-1" strike="noStrike">
              <a:latin typeface="Arial"/>
            </a:endParaRPr>
          </a:p>
        </p:txBody>
      </p:sp>
      <p:sp>
        <p:nvSpPr>
          <p:cNvPr id="263" name="CustomShape 15"/>
          <p:cNvSpPr/>
          <p:nvPr/>
        </p:nvSpPr>
        <p:spPr>
          <a:xfrm>
            <a:off x="7308000" y="3531600"/>
            <a:ext cx="3958920" cy="837360"/>
          </a:xfrm>
          <a:prstGeom prst="rect">
            <a:avLst/>
          </a:prstGeom>
          <a:noFill/>
          <a:ln>
            <a:noFill/>
          </a:ln>
        </p:spPr>
        <p:style>
          <a:lnRef idx="0"/>
          <a:fillRef idx="0"/>
          <a:effectRef idx="0"/>
          <a:fontRef idx="minor"/>
        </p:style>
        <p:txBody>
          <a:bodyPr lIns="0" rIns="0" tIns="0" bIns="0" anchor="ctr">
            <a:noAutofit/>
          </a:bodyPr>
          <a:p>
            <a:pPr>
              <a:lnSpc>
                <a:spcPct val="100000"/>
              </a:lnSpc>
            </a:pPr>
            <a:r>
              <a:rPr b="1" lang="en-GB" sz="1100" spc="-1" strike="noStrike">
                <a:solidFill>
                  <a:srgbClr val="333333"/>
                </a:solidFill>
                <a:latin typeface="Arial"/>
                <a:ea typeface="Noto Sans CJK SC"/>
              </a:rPr>
              <a:t>Georgakaki et al. (in prep.)</a:t>
            </a:r>
            <a:r>
              <a:rPr b="0" lang="en-GB" sz="1100" spc="-1" strike="noStrike">
                <a:solidFill>
                  <a:srgbClr val="333333"/>
                </a:solidFill>
                <a:latin typeface="Arial"/>
                <a:ea typeface="Noto Sans CJK SC"/>
              </a:rPr>
              <a:t>: RaFSIP, which considers:</a:t>
            </a:r>
            <a:endParaRPr b="0" lang="en-GB" sz="1100" spc="-1" strike="noStrike">
              <a:latin typeface="Arial"/>
            </a:endParaRPr>
          </a:p>
          <a:p>
            <a:pPr>
              <a:lnSpc>
                <a:spcPct val="100000"/>
              </a:lnSpc>
            </a:pPr>
            <a:r>
              <a:rPr b="0" lang="en-GB" sz="1100" spc="-1" strike="noStrike">
                <a:solidFill>
                  <a:srgbClr val="333333"/>
                </a:solidFill>
                <a:latin typeface="Arial"/>
                <a:ea typeface="Noto Sans CJK SC"/>
              </a:rPr>
              <a:t>- Hallet-Mossop process</a:t>
            </a:r>
            <a:endParaRPr b="0" lang="en-GB" sz="1100" spc="-1" strike="noStrike">
              <a:latin typeface="Arial"/>
            </a:endParaRPr>
          </a:p>
          <a:p>
            <a:pPr>
              <a:lnSpc>
                <a:spcPct val="100000"/>
              </a:lnSpc>
            </a:pPr>
            <a:r>
              <a:rPr b="0" lang="en-GB" sz="1100" spc="-1" strike="noStrike">
                <a:solidFill>
                  <a:srgbClr val="333333"/>
                </a:solidFill>
                <a:latin typeface="Arial"/>
                <a:ea typeface="Noto Sans CJK SC"/>
              </a:rPr>
              <a:t>- Droplet shattering during freezing</a:t>
            </a:r>
            <a:endParaRPr b="0" lang="en-GB" sz="1100" spc="-1" strike="noStrike">
              <a:latin typeface="Arial"/>
            </a:endParaRPr>
          </a:p>
          <a:p>
            <a:pPr>
              <a:lnSpc>
                <a:spcPct val="100000"/>
              </a:lnSpc>
            </a:pPr>
            <a:r>
              <a:rPr b="0" lang="en-GB" sz="1100" spc="-1" strike="noStrike">
                <a:solidFill>
                  <a:srgbClr val="333333"/>
                </a:solidFill>
                <a:latin typeface="Arial"/>
                <a:ea typeface="Noto Sans CJK SC"/>
              </a:rPr>
              <a:t>- Fragmentation due to collisional break-up</a:t>
            </a:r>
            <a:endParaRPr b="0" lang="en-GB" sz="1100" spc="-1" strike="noStrike">
              <a:latin typeface="Arial"/>
            </a:endParaRPr>
          </a:p>
        </p:txBody>
      </p:sp>
      <p:sp>
        <p:nvSpPr>
          <p:cNvPr id="264" name="CustomShape 16"/>
          <p:cNvSpPr/>
          <p:nvPr/>
        </p:nvSpPr>
        <p:spPr>
          <a:xfrm>
            <a:off x="2781000" y="1179000"/>
            <a:ext cx="2950920" cy="646920"/>
          </a:xfrm>
          <a:prstGeom prst="rect">
            <a:avLst/>
          </a:prstGeom>
          <a:solidFill>
            <a:srgbClr val="dee6ef"/>
          </a:solidFill>
          <a:ln>
            <a:solidFill>
              <a:srgbClr val="3465a4"/>
            </a:solidFill>
          </a:ln>
        </p:spPr>
        <p:style>
          <a:lnRef idx="0"/>
          <a:fillRef idx="0"/>
          <a:effectRef idx="0"/>
          <a:fontRef idx="minor"/>
        </p:style>
        <p:txBody>
          <a:bodyPr lIns="90000" rIns="90000" tIns="45000" bIns="45000" anchor="ctr">
            <a:noAutofit/>
          </a:bodyPr>
          <a:p>
            <a:pPr algn="ctr">
              <a:lnSpc>
                <a:spcPct val="100000"/>
              </a:lnSpc>
              <a:spcBef>
                <a:spcPts val="2551"/>
              </a:spcBef>
              <a:spcAft>
                <a:spcPts val="2551"/>
              </a:spcAft>
            </a:pPr>
            <a:r>
              <a:rPr b="1" lang="en-GB" sz="1500" spc="-1" strike="noStrike">
                <a:solidFill>
                  <a:srgbClr val="2a6099"/>
                </a:solidFill>
                <a:latin typeface="Arial"/>
                <a:ea typeface="Noto Sans CJK SC"/>
              </a:rPr>
              <a:t>Temperature-sensitive ice nucleation parameterization</a:t>
            </a:r>
            <a:endParaRPr b="0" lang="en-GB" sz="1500" spc="-1" strike="noStrike">
              <a:latin typeface="Arial"/>
            </a:endParaRPr>
          </a:p>
        </p:txBody>
      </p:sp>
      <p:sp>
        <p:nvSpPr>
          <p:cNvPr id="265" name="CustomShape 17"/>
          <p:cNvSpPr/>
          <p:nvPr/>
        </p:nvSpPr>
        <p:spPr>
          <a:xfrm>
            <a:off x="6345000" y="1179000"/>
            <a:ext cx="5173920" cy="646920"/>
          </a:xfrm>
          <a:prstGeom prst="rect">
            <a:avLst/>
          </a:prstGeom>
          <a:solidFill>
            <a:srgbClr val="dee6ef"/>
          </a:solidFill>
          <a:ln>
            <a:solidFill>
              <a:srgbClr val="3465a4"/>
            </a:solidFill>
          </a:ln>
        </p:spPr>
        <p:style>
          <a:lnRef idx="0"/>
          <a:fillRef idx="0"/>
          <a:effectRef idx="0"/>
          <a:fontRef idx="minor"/>
        </p:style>
        <p:txBody>
          <a:bodyPr lIns="90000" rIns="90000" tIns="45000" bIns="45000" anchor="ctr">
            <a:noAutofit/>
          </a:bodyPr>
          <a:p>
            <a:pPr algn="ctr">
              <a:lnSpc>
                <a:spcPct val="100000"/>
              </a:lnSpc>
              <a:spcBef>
                <a:spcPts val="850"/>
              </a:spcBef>
              <a:spcAft>
                <a:spcPts val="850"/>
              </a:spcAft>
            </a:pPr>
            <a:r>
              <a:rPr b="1" lang="en-GB" sz="1500" spc="-1" strike="noStrike">
                <a:solidFill>
                  <a:srgbClr val="2a6099"/>
                </a:solidFill>
                <a:latin typeface="Arial"/>
                <a:ea typeface="Noto Sans CJK SC"/>
              </a:rPr>
              <a:t>Aerosol-sensitive ice nucleation parameterization</a:t>
            </a:r>
            <a:endParaRPr b="0" lang="en-GB" sz="1500" spc="-1" strike="noStrike">
              <a:latin typeface="Arial"/>
            </a:endParaRPr>
          </a:p>
        </p:txBody>
      </p:sp>
      <p:sp>
        <p:nvSpPr>
          <p:cNvPr id="266" name="CustomShape 18"/>
          <p:cNvSpPr/>
          <p:nvPr/>
        </p:nvSpPr>
        <p:spPr>
          <a:xfrm>
            <a:off x="2736000" y="4707000"/>
            <a:ext cx="8782920" cy="871920"/>
          </a:xfrm>
          <a:prstGeom prst="rect">
            <a:avLst/>
          </a:prstGeom>
          <a:solidFill>
            <a:srgbClr val="dee6ef"/>
          </a:solidFill>
          <a:ln>
            <a:solidFill>
              <a:srgbClr val="3465a4"/>
            </a:solidFill>
          </a:ln>
        </p:spPr>
        <p:style>
          <a:lnRef idx="0"/>
          <a:fillRef idx="0"/>
          <a:effectRef idx="0"/>
          <a:fontRef idx="minor"/>
        </p:style>
        <p:txBody>
          <a:bodyPr lIns="90000" rIns="90000" tIns="45000" bIns="45000" anchor="ctr">
            <a:noAutofit/>
          </a:bodyPr>
          <a:p>
            <a:pPr algn="ctr">
              <a:lnSpc>
                <a:spcPct val="100000"/>
              </a:lnSpc>
              <a:spcBef>
                <a:spcPts val="850"/>
              </a:spcBef>
              <a:spcAft>
                <a:spcPts val="850"/>
              </a:spcAft>
            </a:pPr>
            <a:r>
              <a:rPr b="1" lang="en-GB" sz="1500" spc="-1" strike="noStrike">
                <a:solidFill>
                  <a:srgbClr val="2a6099"/>
                </a:solidFill>
                <a:latin typeface="Arial"/>
                <a:ea typeface="Noto Sans CJK SC"/>
              </a:rPr>
              <a:t>Depositional growth parameterization</a:t>
            </a:r>
            <a:endParaRPr b="0" lang="en-GB" sz="1500" spc="-1" strike="noStrike">
              <a:latin typeface="Arial"/>
            </a:endParaRPr>
          </a:p>
          <a:p>
            <a:pPr algn="ctr">
              <a:lnSpc>
                <a:spcPct val="100000"/>
              </a:lnSpc>
            </a:pPr>
            <a:r>
              <a:rPr b="0" lang="en-GB" sz="1200" spc="-1" strike="noStrike">
                <a:solidFill>
                  <a:srgbClr val="333333"/>
                </a:solidFill>
                <a:latin typeface="Arial"/>
                <a:ea typeface="Noto Sans CJK SC"/>
              </a:rPr>
              <a:t>Following Pruppacher and Klett (1997) and Rotstayn et al. (2000)</a:t>
            </a:r>
            <a:endParaRPr b="0" lang="en-GB" sz="1200" spc="-1" strike="noStrike">
              <a:latin typeface="Arial"/>
            </a:endParaRPr>
          </a:p>
        </p:txBody>
      </p:sp>
      <p:sp>
        <p:nvSpPr>
          <p:cNvPr id="267" name="CustomShape 19"/>
          <p:cNvSpPr/>
          <p:nvPr/>
        </p:nvSpPr>
        <p:spPr>
          <a:xfrm>
            <a:off x="1017000" y="1251360"/>
            <a:ext cx="1366920" cy="422640"/>
          </a:xfrm>
          <a:prstGeom prst="rect">
            <a:avLst/>
          </a:prstGeom>
          <a:noFill/>
          <a:ln>
            <a:noFill/>
          </a:ln>
        </p:spPr>
        <p:style>
          <a:lnRef idx="0"/>
          <a:fillRef idx="0"/>
          <a:effectRef idx="0"/>
          <a:fontRef idx="minor"/>
        </p:style>
        <p:txBody>
          <a:bodyPr lIns="0" rIns="0" tIns="0" bIns="0" anchorCtr="1">
            <a:noAutofit/>
          </a:bodyPr>
          <a:p>
            <a:pPr algn="ctr">
              <a:lnSpc>
                <a:spcPct val="100000"/>
              </a:lnSpc>
            </a:pPr>
            <a:r>
              <a:rPr b="1" lang="en-GB" sz="1500" spc="-1" strike="noStrike">
                <a:solidFill>
                  <a:srgbClr val="2a6099"/>
                </a:solidFill>
                <a:latin typeface="Arial"/>
                <a:ea typeface="Noto Sans CJK SC"/>
              </a:rPr>
              <a:t>ICNC estimation</a:t>
            </a:r>
            <a:endParaRPr b="0" lang="en-GB" sz="1500" spc="-1" strike="noStrike">
              <a:latin typeface="Arial"/>
            </a:endParaRPr>
          </a:p>
        </p:txBody>
      </p:sp>
      <p:sp>
        <p:nvSpPr>
          <p:cNvPr id="268" name="CustomShape 20"/>
          <p:cNvSpPr/>
          <p:nvPr/>
        </p:nvSpPr>
        <p:spPr>
          <a:xfrm>
            <a:off x="5688000" y="1296000"/>
            <a:ext cx="646920" cy="430920"/>
          </a:xfrm>
          <a:custGeom>
            <a:avLst/>
            <a:gdLst/>
            <a:ahLst/>
            <a:rect l="l" t="t" r="r" b="b"/>
            <a:pathLst>
              <a:path w="1801" h="1202">
                <a:moveTo>
                  <a:pt x="0" y="300"/>
                </a:moveTo>
                <a:lnTo>
                  <a:pt x="1350" y="300"/>
                </a:lnTo>
                <a:lnTo>
                  <a:pt x="1350" y="0"/>
                </a:lnTo>
                <a:lnTo>
                  <a:pt x="1800" y="600"/>
                </a:lnTo>
                <a:lnTo>
                  <a:pt x="1350" y="1201"/>
                </a:lnTo>
                <a:lnTo>
                  <a:pt x="1350" y="900"/>
                </a:lnTo>
                <a:lnTo>
                  <a:pt x="0" y="900"/>
                </a:lnTo>
                <a:lnTo>
                  <a:pt x="0" y="300"/>
                </a:lnTo>
              </a:path>
            </a:pathLst>
          </a:custGeom>
          <a:noFill/>
          <a:ln>
            <a:solidFill>
              <a:srgbClr val="ff0000"/>
            </a:solidFill>
          </a:ln>
        </p:spPr>
        <p:style>
          <a:lnRef idx="0"/>
          <a:fillRef idx="0"/>
          <a:effectRef idx="0"/>
          <a:fontRef idx="minor"/>
        </p:style>
      </p:sp>
      <p:sp>
        <p:nvSpPr>
          <p:cNvPr id="269" name="CustomShape 21"/>
          <p:cNvSpPr/>
          <p:nvPr/>
        </p:nvSpPr>
        <p:spPr>
          <a:xfrm>
            <a:off x="10116000" y="2018520"/>
            <a:ext cx="1294920" cy="1247400"/>
          </a:xfrm>
          <a:prstGeom prst="rect">
            <a:avLst/>
          </a:prstGeom>
          <a:noFill/>
          <a:ln>
            <a:noFill/>
          </a:ln>
        </p:spPr>
        <p:style>
          <a:lnRef idx="0"/>
          <a:fillRef idx="0"/>
          <a:effectRef idx="0"/>
          <a:fontRef idx="minor"/>
        </p:style>
        <p:txBody>
          <a:bodyPr lIns="0" rIns="0" tIns="0" bIns="0" anchor="ctr">
            <a:noAutofit/>
          </a:bodyPr>
          <a:p>
            <a:pPr algn="ctr">
              <a:lnSpc>
                <a:spcPct val="100000"/>
              </a:lnSpc>
              <a:spcBef>
                <a:spcPts val="850"/>
              </a:spcBef>
              <a:spcAft>
                <a:spcPts val="850"/>
              </a:spcAft>
            </a:pPr>
            <a:r>
              <a:rPr b="1" lang="en-GB" sz="1100" spc="-1" strike="noStrike">
                <a:solidFill>
                  <a:srgbClr val="333333"/>
                </a:solidFill>
                <a:latin typeface="Arial"/>
                <a:ea typeface="Noto Sans CJK SC"/>
              </a:rPr>
              <a:t>Wilson et al. (2015)</a:t>
            </a:r>
            <a:r>
              <a:rPr b="0" lang="en-GB" sz="1100" spc="-1" strike="noStrike">
                <a:solidFill>
                  <a:srgbClr val="333333"/>
                </a:solidFill>
                <a:latin typeface="Arial"/>
                <a:ea typeface="Noto Sans CJK SC"/>
              </a:rPr>
              <a:t>: o</a:t>
            </a:r>
            <a:r>
              <a:rPr b="0" lang="en-GB" sz="1000" spc="-1" strike="noStrike">
                <a:solidFill>
                  <a:srgbClr val="333333"/>
                </a:solidFill>
                <a:latin typeface="Arial"/>
                <a:ea typeface="Noto Sans CJK SC"/>
              </a:rPr>
              <a:t>f marine organic aerosols</a:t>
            </a:r>
            <a:endParaRPr b="0" lang="en-GB" sz="1000" spc="-1" strike="noStrike">
              <a:latin typeface="Arial"/>
            </a:endParaRPr>
          </a:p>
        </p:txBody>
      </p:sp>
      <p:sp>
        <p:nvSpPr>
          <p:cNvPr id="270" name="CustomShape 22"/>
          <p:cNvSpPr/>
          <p:nvPr/>
        </p:nvSpPr>
        <p:spPr>
          <a:xfrm>
            <a:off x="9828000" y="2520000"/>
            <a:ext cx="286920" cy="286920"/>
          </a:xfrm>
          <a:custGeom>
            <a:avLst/>
            <a:gdLst/>
            <a:ahLst/>
            <a:rect l="l" t="t" r="r" b="b"/>
            <a:pathLst>
              <a:path w="802" h="802">
                <a:moveTo>
                  <a:pt x="287" y="0"/>
                </a:moveTo>
                <a:lnTo>
                  <a:pt x="513" y="0"/>
                </a:lnTo>
                <a:lnTo>
                  <a:pt x="513" y="287"/>
                </a:lnTo>
                <a:lnTo>
                  <a:pt x="801" y="287"/>
                </a:lnTo>
                <a:lnTo>
                  <a:pt x="801" y="513"/>
                </a:lnTo>
                <a:lnTo>
                  <a:pt x="513" y="513"/>
                </a:lnTo>
                <a:lnTo>
                  <a:pt x="513" y="801"/>
                </a:lnTo>
                <a:lnTo>
                  <a:pt x="287" y="801"/>
                </a:lnTo>
                <a:lnTo>
                  <a:pt x="287" y="513"/>
                </a:lnTo>
                <a:lnTo>
                  <a:pt x="0" y="513"/>
                </a:lnTo>
                <a:lnTo>
                  <a:pt x="0" y="287"/>
                </a:lnTo>
                <a:lnTo>
                  <a:pt x="287" y="287"/>
                </a:lnTo>
                <a:lnTo>
                  <a:pt x="287" y="0"/>
                </a:lnTo>
              </a:path>
            </a:pathLst>
          </a:custGeom>
          <a:noFill/>
          <a:ln>
            <a:solidFill>
              <a:srgbClr val="3465a4"/>
            </a:solidFill>
          </a:ln>
        </p:spPr>
        <p:style>
          <a:lnRef idx="0"/>
          <a:fillRef idx="0"/>
          <a:effectRef idx="0"/>
          <a:fontRef idx="minor"/>
        </p:style>
      </p:sp>
      <p:sp>
        <p:nvSpPr>
          <p:cNvPr id="271" name="CustomShape 23"/>
          <p:cNvSpPr/>
          <p:nvPr/>
        </p:nvSpPr>
        <p:spPr>
          <a:xfrm>
            <a:off x="7065000" y="2268000"/>
            <a:ext cx="2797920" cy="790920"/>
          </a:xfrm>
          <a:prstGeom prst="rect">
            <a:avLst/>
          </a:prstGeom>
          <a:noFill/>
          <a:ln>
            <a:noFill/>
          </a:ln>
        </p:spPr>
        <p:style>
          <a:lnRef idx="0"/>
          <a:fillRef idx="0"/>
          <a:effectRef idx="0"/>
          <a:fontRef idx="minor"/>
        </p:style>
        <p:txBody>
          <a:bodyPr lIns="0" rIns="0" tIns="0" bIns="0" anchor="ctr">
            <a:noAutofit/>
          </a:bodyPr>
          <a:p>
            <a:pPr algn="ctr">
              <a:lnSpc>
                <a:spcPct val="100000"/>
              </a:lnSpc>
            </a:pPr>
            <a:r>
              <a:rPr b="1" lang="en-GB" sz="1100" spc="-1" strike="noStrike">
                <a:solidFill>
                  <a:srgbClr val="333333"/>
                </a:solidFill>
                <a:latin typeface="Arial"/>
                <a:ea typeface="Noto Sans CJK SC"/>
              </a:rPr>
              <a:t>Atkinson et al. (2013)</a:t>
            </a:r>
            <a:r>
              <a:rPr b="0" lang="en-GB" sz="1100" spc="-1" strike="noStrike">
                <a:solidFill>
                  <a:srgbClr val="333333"/>
                </a:solidFill>
                <a:latin typeface="Arial"/>
                <a:ea typeface="Noto Sans CJK SC"/>
              </a:rPr>
              <a:t>: K-fedlspar</a:t>
            </a:r>
            <a:endParaRPr b="0" lang="en-GB" sz="1100" spc="-1" strike="noStrike">
              <a:latin typeface="Arial"/>
            </a:endParaRPr>
          </a:p>
          <a:p>
            <a:pPr algn="ctr">
              <a:lnSpc>
                <a:spcPct val="100000"/>
              </a:lnSpc>
            </a:pPr>
            <a:r>
              <a:rPr b="0" lang="en-GB" sz="1100" spc="-1" strike="noStrike">
                <a:solidFill>
                  <a:srgbClr val="333333"/>
                </a:solidFill>
                <a:latin typeface="Arial"/>
                <a:ea typeface="Noto Sans CJK SC"/>
              </a:rPr>
              <a:t>or</a:t>
            </a:r>
            <a:endParaRPr b="0" lang="en-GB" sz="1100" spc="-1" strike="noStrike">
              <a:latin typeface="Arial"/>
            </a:endParaRPr>
          </a:p>
          <a:p>
            <a:pPr algn="ctr">
              <a:lnSpc>
                <a:spcPct val="100000"/>
              </a:lnSpc>
            </a:pPr>
            <a:r>
              <a:rPr b="1" lang="en-GB" sz="1100" spc="-1" strike="noStrike">
                <a:solidFill>
                  <a:srgbClr val="333333"/>
                </a:solidFill>
                <a:latin typeface="Arial"/>
                <a:ea typeface="Noto Sans CJK SC"/>
              </a:rPr>
              <a:t>Ullrich et al. (2017)</a:t>
            </a:r>
            <a:r>
              <a:rPr b="0" lang="en-GB" sz="1100" spc="-1" strike="noStrike">
                <a:solidFill>
                  <a:srgbClr val="333333"/>
                </a:solidFill>
                <a:latin typeface="Arial"/>
                <a:ea typeface="Noto Sans CJK SC"/>
              </a:rPr>
              <a:t>: </a:t>
            </a:r>
            <a:r>
              <a:rPr b="0" lang="en-GB" sz="1000" spc="-1" strike="noStrike">
                <a:solidFill>
                  <a:srgbClr val="333333"/>
                </a:solidFill>
                <a:latin typeface="Arial"/>
                <a:ea typeface="Noto Sans CJK SC"/>
              </a:rPr>
              <a:t>soot and dust</a:t>
            </a:r>
            <a:endParaRPr b="0" lang="en-GB" sz="1000" spc="-1" strike="noStrike">
              <a:latin typeface="Arial"/>
            </a:endParaRPr>
          </a:p>
          <a:p>
            <a:pPr algn="ctr">
              <a:lnSpc>
                <a:spcPct val="100000"/>
              </a:lnSpc>
            </a:pPr>
            <a:r>
              <a:rPr b="0" lang="en-GB" sz="1000" spc="-1" strike="noStrike">
                <a:solidFill>
                  <a:srgbClr val="333333"/>
                </a:solidFill>
                <a:latin typeface="Arial"/>
                <a:ea typeface="Noto Sans CJK SC"/>
              </a:rPr>
              <a:t>or</a:t>
            </a:r>
            <a:endParaRPr b="0" lang="en-GB" sz="1000" spc="-1" strike="noStrike">
              <a:latin typeface="Arial"/>
            </a:endParaRPr>
          </a:p>
          <a:p>
            <a:pPr algn="ctr">
              <a:lnSpc>
                <a:spcPct val="100000"/>
              </a:lnSpc>
            </a:pPr>
            <a:r>
              <a:rPr b="1" lang="en-GB" sz="1100" spc="-1" strike="noStrike">
                <a:solidFill>
                  <a:srgbClr val="333333"/>
                </a:solidFill>
                <a:latin typeface="Arial"/>
                <a:ea typeface="Noto Sans CJK SC"/>
              </a:rPr>
              <a:t>Harrison et al. (2019)</a:t>
            </a:r>
            <a:r>
              <a:rPr b="0" lang="en-GB" sz="1100" spc="-1" strike="noStrike">
                <a:solidFill>
                  <a:srgbClr val="333333"/>
                </a:solidFill>
                <a:latin typeface="Arial"/>
                <a:ea typeface="Noto Sans CJK SC"/>
              </a:rPr>
              <a:t>:</a:t>
            </a:r>
            <a:r>
              <a:rPr b="0" lang="en-GB" sz="1000" spc="-1" strike="noStrike">
                <a:solidFill>
                  <a:srgbClr val="333333"/>
                </a:solidFill>
                <a:latin typeface="Arial"/>
                <a:ea typeface="Noto Sans CJK SC"/>
              </a:rPr>
              <a:t> K-feldspar and quartz</a:t>
            </a:r>
            <a:endParaRPr b="0" lang="en-GB" sz="1000" spc="-1" strike="noStrike">
              <a:latin typeface="Arial"/>
            </a:endParaRPr>
          </a:p>
        </p:txBody>
      </p:sp>
      <p:sp>
        <p:nvSpPr>
          <p:cNvPr id="272" name="CustomShape 24"/>
          <p:cNvSpPr/>
          <p:nvPr/>
        </p:nvSpPr>
        <p:spPr>
          <a:xfrm>
            <a:off x="2736000" y="2808000"/>
            <a:ext cx="3238920" cy="1211400"/>
          </a:xfrm>
          <a:prstGeom prst="rect">
            <a:avLst/>
          </a:prstGeom>
          <a:noFill/>
          <a:ln>
            <a:noFill/>
          </a:ln>
        </p:spPr>
        <p:style>
          <a:lnRef idx="0"/>
          <a:fillRef idx="0"/>
          <a:effectRef idx="0"/>
          <a:fontRef idx="minor"/>
        </p:style>
        <p:txBody>
          <a:bodyPr lIns="90000" rIns="90000" tIns="45000" bIns="45000" anchorCtr="1">
            <a:noAutofit/>
          </a:bodyPr>
          <a:p>
            <a:pPr>
              <a:lnSpc>
                <a:spcPct val="100000"/>
              </a:lnSpc>
            </a:pPr>
            <a:r>
              <a:rPr b="0" lang="en-US" sz="1000" spc="-1" strike="noStrike">
                <a:solidFill>
                  <a:srgbClr val="000000"/>
                </a:solidFill>
                <a:latin typeface="Calibri"/>
                <a:ea typeface="Symbol"/>
              </a:rPr>
              <a:t>N</a:t>
            </a:r>
            <a:r>
              <a:rPr b="0" lang="en-US" sz="1000" spc="-1" strike="noStrike" baseline="-33000">
                <a:solidFill>
                  <a:srgbClr val="000000"/>
                </a:solidFill>
                <a:latin typeface="Calibri"/>
                <a:ea typeface="Symbol"/>
              </a:rPr>
              <a:t>i</a:t>
            </a:r>
            <a:r>
              <a:rPr b="0" lang="en-US" sz="1000" spc="-1" strike="noStrike">
                <a:solidFill>
                  <a:srgbClr val="000000"/>
                </a:solidFill>
                <a:latin typeface="Calibri"/>
                <a:ea typeface="Symbol"/>
              </a:rPr>
              <a:t>: ice crystal number concentration </a:t>
            </a:r>
            <a:endParaRPr b="0" lang="en-GB" sz="1000" spc="-1" strike="noStrike">
              <a:latin typeface="Arial"/>
            </a:endParaRPr>
          </a:p>
          <a:p>
            <a:pPr>
              <a:lnSpc>
                <a:spcPct val="100000"/>
              </a:lnSpc>
            </a:pPr>
            <a:r>
              <a:rPr b="0" lang="en-US" sz="1000" spc="-1" strike="noStrike">
                <a:solidFill>
                  <a:srgbClr val="000000"/>
                </a:solidFill>
                <a:latin typeface="Calibri"/>
                <a:ea typeface="DejaVu Sans"/>
              </a:rPr>
              <a:t>e</a:t>
            </a:r>
            <a:r>
              <a:rPr b="0" lang="en-US" sz="1000" spc="-1" strike="noStrike" baseline="-33000">
                <a:solidFill>
                  <a:srgbClr val="000000"/>
                </a:solidFill>
                <a:latin typeface="Calibri"/>
                <a:ea typeface="DejaVu Sans"/>
              </a:rPr>
              <a:t>sl</a:t>
            </a:r>
            <a:r>
              <a:rPr b="0" lang="en-US" sz="1000" spc="-1" strike="noStrike">
                <a:solidFill>
                  <a:srgbClr val="000000"/>
                </a:solidFill>
                <a:latin typeface="Calibri"/>
                <a:ea typeface="DejaVu Sans"/>
              </a:rPr>
              <a:t>: saturation vapor pressure with respect to liquid water</a:t>
            </a:r>
            <a:endParaRPr b="0" lang="en-GB" sz="1000" spc="-1" strike="noStrike">
              <a:latin typeface="Arial"/>
            </a:endParaRPr>
          </a:p>
          <a:p>
            <a:pPr>
              <a:lnSpc>
                <a:spcPct val="100000"/>
              </a:lnSpc>
            </a:pPr>
            <a:r>
              <a:rPr b="0" lang="en-US" sz="1000" spc="-1" strike="noStrike">
                <a:solidFill>
                  <a:srgbClr val="000000"/>
                </a:solidFill>
                <a:latin typeface="Calibri"/>
                <a:ea typeface="Symbol"/>
              </a:rPr>
              <a:t>e</a:t>
            </a:r>
            <a:r>
              <a:rPr b="0" lang="en-US" sz="1000" spc="-1" strike="noStrike" baseline="-33000">
                <a:solidFill>
                  <a:srgbClr val="000000"/>
                </a:solidFill>
                <a:latin typeface="Calibri"/>
                <a:ea typeface="Symbol"/>
              </a:rPr>
              <a:t>si</a:t>
            </a:r>
            <a:r>
              <a:rPr b="0" lang="en-US" sz="1000" spc="-1" strike="noStrike">
                <a:solidFill>
                  <a:srgbClr val="000000"/>
                </a:solidFill>
                <a:latin typeface="Calibri"/>
                <a:ea typeface="Symbol"/>
              </a:rPr>
              <a:t>: saturation vapor pressure with respect to ice</a:t>
            </a:r>
            <a:endParaRPr b="0" lang="en-GB" sz="1000" spc="-1" strike="noStrike">
              <a:latin typeface="Arial"/>
            </a:endParaRPr>
          </a:p>
        </p:txBody>
      </p:sp>
      <p:sp>
        <p:nvSpPr>
          <p:cNvPr id="273" name="CustomShape 25"/>
          <p:cNvSpPr/>
          <p:nvPr/>
        </p:nvSpPr>
        <p:spPr>
          <a:xfrm>
            <a:off x="540000" y="7307280"/>
            <a:ext cx="11111400" cy="777240"/>
          </a:xfrm>
          <a:prstGeom prst="rect">
            <a:avLst/>
          </a:prstGeom>
          <a:noFill/>
          <a:ln>
            <a:noFill/>
          </a:ln>
        </p:spPr>
        <p:style>
          <a:lnRef idx="0"/>
          <a:fillRef idx="0"/>
          <a:effectRef idx="0"/>
          <a:fontRef idx="minor"/>
        </p:style>
        <p:txBody>
          <a:bodyPr lIns="90000" rIns="90000" tIns="45000" bIns="45000" anchorCtr="1">
            <a:noAutofit/>
          </a:bodyPr>
          <a:p>
            <a:pPr>
              <a:lnSpc>
                <a:spcPct val="100000"/>
              </a:lnSpc>
            </a:pPr>
            <a:r>
              <a:rPr b="0" lang="en-GB" sz="1300" spc="-1" strike="noStrike">
                <a:solidFill>
                  <a:srgbClr val="000000"/>
                </a:solidFill>
                <a:latin typeface="Arial"/>
                <a:ea typeface="DejaVu Sans"/>
              </a:rPr>
              <a:t>Four 1-year-long simulations (July 1990 – June 1991) with different ice nucleation parameterizations were run with the EC-Earth3-AerChem ESM with the configuration as in Fig. 1 and the ice nucleation and growth scheme as in Fig.2:</a:t>
            </a:r>
            <a:endParaRPr b="0" lang="en-GB" sz="1300" spc="-1" strike="noStrike">
              <a:latin typeface="Arial"/>
            </a:endParaRPr>
          </a:p>
          <a:p>
            <a:pPr marL="216000" indent="-214560">
              <a:lnSpc>
                <a:spcPct val="100000"/>
              </a:lnSpc>
              <a:buClr>
                <a:srgbClr val="000000"/>
              </a:buClr>
              <a:buFont typeface="Symbol"/>
              <a:buChar char=""/>
            </a:pPr>
            <a:r>
              <a:rPr b="0" lang="en-GB" sz="1300" spc="-1" strike="noStrike">
                <a:solidFill>
                  <a:srgbClr val="000000"/>
                </a:solidFill>
                <a:latin typeface="Arial"/>
                <a:ea typeface="DejaVu Sans"/>
              </a:rPr>
              <a:t> </a:t>
            </a:r>
            <a:r>
              <a:rPr b="0" lang="en-GB" sz="1300" spc="-1" strike="noStrike">
                <a:solidFill>
                  <a:srgbClr val="000000"/>
                </a:solidFill>
                <a:latin typeface="Arial"/>
                <a:ea typeface="DejaVu Sans"/>
              </a:rPr>
              <a:t>The Meyers et al. (1992) parameterization used in the original ECMWF IFS model.</a:t>
            </a:r>
            <a:endParaRPr b="0" lang="en-GB" sz="1300" spc="-1" strike="noStrike">
              <a:latin typeface="Arial"/>
            </a:endParaRPr>
          </a:p>
          <a:p>
            <a:pPr marL="216000" indent="-214560">
              <a:lnSpc>
                <a:spcPct val="100000"/>
              </a:lnSpc>
              <a:buClr>
                <a:srgbClr val="000000"/>
              </a:buClr>
              <a:buFont typeface="Symbol"/>
              <a:buChar char=""/>
            </a:pPr>
            <a:r>
              <a:rPr b="0" lang="en-GB" sz="1300" spc="-1" strike="noStrike">
                <a:solidFill>
                  <a:srgbClr val="000000"/>
                </a:solidFill>
                <a:latin typeface="Arial"/>
                <a:ea typeface="DejaVu Sans"/>
              </a:rPr>
              <a:t> </a:t>
            </a:r>
            <a:r>
              <a:rPr b="0" lang="en-GB" sz="1300" spc="-1" strike="noStrike">
                <a:solidFill>
                  <a:srgbClr val="000000"/>
                </a:solidFill>
                <a:latin typeface="Arial"/>
                <a:ea typeface="DejaVu Sans"/>
              </a:rPr>
              <a:t>Aerosol-sensitive (A-s) ice nucleation parameterization as a combination of the following primary ice production (PIP) processes: Harrison et al. (2019), Ullrich et al. (2017), and Wilson et al. (2015).</a:t>
            </a:r>
            <a:endParaRPr b="0" lang="en-GB" sz="1300" spc="-1" strike="noStrike">
              <a:latin typeface="Arial"/>
            </a:endParaRPr>
          </a:p>
          <a:p>
            <a:pPr marL="216000" indent="-214560">
              <a:lnSpc>
                <a:spcPct val="100000"/>
              </a:lnSpc>
              <a:buClr>
                <a:srgbClr val="000000"/>
              </a:buClr>
              <a:buFont typeface="Symbol"/>
              <a:buChar char=""/>
            </a:pPr>
            <a:r>
              <a:rPr b="0" lang="en-GB" sz="1300" spc="-1" strike="noStrike">
                <a:solidFill>
                  <a:srgbClr val="000000"/>
                </a:solidFill>
                <a:latin typeface="Arial"/>
                <a:ea typeface="DejaVu Sans"/>
              </a:rPr>
              <a:t> </a:t>
            </a:r>
            <a:r>
              <a:rPr b="0" lang="en-GB" sz="1300" spc="-1" strike="noStrike">
                <a:solidFill>
                  <a:srgbClr val="000000"/>
                </a:solidFill>
                <a:latin typeface="Arial"/>
                <a:ea typeface="DejaVu Sans"/>
              </a:rPr>
              <a:t>Aerosol-sensitive ice nucleation parameterization (as in “2”) in combination with a Random Forest regressor, RaFSIPv1, where the secondary ice production (SIP) processes are estimated from ice enhancement factors (Georgakaki et al., in prep.).</a:t>
            </a:r>
            <a:endParaRPr b="0" lang="en-GB" sz="1300" spc="-1" strike="noStrike">
              <a:latin typeface="Arial"/>
            </a:endParaRPr>
          </a:p>
          <a:p>
            <a:pPr marL="216000" indent="-214560">
              <a:lnSpc>
                <a:spcPct val="100000"/>
              </a:lnSpc>
              <a:buClr>
                <a:srgbClr val="000000"/>
              </a:buClr>
              <a:buFont typeface="Symbol"/>
              <a:buChar char=""/>
            </a:pPr>
            <a:r>
              <a:rPr b="0" lang="en-GB" sz="1300" spc="-1" strike="noStrike">
                <a:solidFill>
                  <a:srgbClr val="000000"/>
                </a:solidFill>
                <a:latin typeface="Arial"/>
                <a:ea typeface="DejaVu Sans"/>
              </a:rPr>
              <a:t> </a:t>
            </a:r>
            <a:r>
              <a:rPr b="0" lang="en-GB" sz="1300" spc="-1" strike="noStrike">
                <a:solidFill>
                  <a:srgbClr val="000000"/>
                </a:solidFill>
                <a:latin typeface="Arial"/>
                <a:ea typeface="DejaVu Sans"/>
              </a:rPr>
              <a:t>Same as in “3” but in combination with RaFSIPv2, where the SIP is directly estimated from the random forest parameterization</a:t>
            </a:r>
            <a:endParaRPr b="0" lang="en-GB" sz="1300" spc="-1" strike="noStrike">
              <a:latin typeface="Arial"/>
            </a:endParaRPr>
          </a:p>
          <a:p>
            <a:pPr>
              <a:lnSpc>
                <a:spcPct val="100000"/>
              </a:lnSpc>
            </a:pPr>
            <a:endParaRPr b="0" lang="en-GB" sz="1300" spc="-1" strike="noStrike">
              <a:latin typeface="Arial"/>
            </a:endParaRPr>
          </a:p>
          <a:p>
            <a:pPr>
              <a:lnSpc>
                <a:spcPct val="100000"/>
              </a:lnSpc>
            </a:pPr>
            <a:endParaRPr b="0" lang="en-GB" sz="1300" spc="-1" strike="noStrike">
              <a:latin typeface="Arial"/>
            </a:endParaRPr>
          </a:p>
          <a:p>
            <a:pPr>
              <a:lnSpc>
                <a:spcPct val="100000"/>
              </a:lnSpc>
            </a:pPr>
            <a:endParaRPr b="0" lang="en-GB" sz="1300" spc="-1" strike="noStrike">
              <a:latin typeface="Arial"/>
            </a:endParaRPr>
          </a:p>
          <a:p>
            <a:pPr>
              <a:lnSpc>
                <a:spcPct val="100000"/>
              </a:lnSpc>
            </a:pPr>
            <a:endParaRPr b="0" lang="en-GB" sz="1300" spc="-1" strike="noStrike">
              <a:latin typeface="Arial"/>
            </a:endParaRPr>
          </a:p>
          <a:p>
            <a:pPr>
              <a:lnSpc>
                <a:spcPct val="100000"/>
              </a:lnSpc>
            </a:pPr>
            <a:endParaRPr b="0" lang="en-GB" sz="1300" spc="-1" strike="noStrike">
              <a:latin typeface="Arial"/>
            </a:endParaRPr>
          </a:p>
        </p:txBody>
      </p:sp>
      <p:sp>
        <p:nvSpPr>
          <p:cNvPr id="274" name="CustomShape 26"/>
          <p:cNvSpPr/>
          <p:nvPr/>
        </p:nvSpPr>
        <p:spPr>
          <a:xfrm>
            <a:off x="194400" y="9312480"/>
            <a:ext cx="12188160" cy="973080"/>
          </a:xfrm>
          <a:prstGeom prst="rect">
            <a:avLst/>
          </a:prstGeom>
          <a:noFill/>
          <a:ln>
            <a:noFill/>
          </a:ln>
        </p:spPr>
        <p:style>
          <a:lnRef idx="0"/>
          <a:fillRef idx="0"/>
          <a:effectRef idx="0"/>
          <a:fontRef idx="minor"/>
        </p:style>
        <p:txBody>
          <a:bodyPr lIns="90000" rIns="90000" tIns="45000" bIns="45000" anchorCtr="1">
            <a:noAutofit/>
          </a:bodyPr>
          <a:p>
            <a:pPr>
              <a:lnSpc>
                <a:spcPct val="100000"/>
              </a:lnSpc>
            </a:pPr>
            <a:r>
              <a:rPr b="0" lang="en-GB" sz="1500" spc="-1" strike="noStrike">
                <a:solidFill>
                  <a:srgbClr val="333333"/>
                </a:solidFill>
                <a:latin typeface="P t sans"/>
                <a:ea typeface="DejaVu Sans"/>
              </a:rPr>
              <a:t>The modeled ice nucleating particles (INPs) were </a:t>
            </a:r>
            <a:r>
              <a:rPr b="1" lang="en-GB" sz="1500" spc="-1" strike="noStrike">
                <a:solidFill>
                  <a:srgbClr val="333333"/>
                </a:solidFill>
                <a:latin typeface="P t sans"/>
                <a:ea typeface="DejaVu Sans"/>
              </a:rPr>
              <a:t>evaluated </a:t>
            </a:r>
            <a:r>
              <a:rPr b="0" lang="en-GB" sz="1500" spc="-1" strike="noStrike">
                <a:solidFill>
                  <a:srgbClr val="333333"/>
                </a:solidFill>
                <a:latin typeface="P t sans"/>
                <a:ea typeface="DejaVu Sans"/>
              </a:rPr>
              <a:t>in the previous version of the transport model (TM4), which uses the same principles as TM5, against observations from "Impact of Biogenic versus Anthropogenic emissions on Clouds and Climate: towards a Holistic UnderStanding" (BACCHUS) (http://www.bacchus-env.eu/in/index.php) and Wex et al. (2019) in Chatziparaschos et al. (2023).</a:t>
            </a:r>
            <a:endParaRPr b="0" lang="en-GB" sz="1500" spc="-1" strike="noStrike">
              <a:latin typeface="Arial"/>
            </a:endParaRPr>
          </a:p>
        </p:txBody>
      </p:sp>
    </p:spTree>
  </p:cSld>
  <mc:AlternateContent>
    <mc:Choice Requires="p14">
      <p:transition spd="slow" p14:dur="2000"/>
    </mc:Choice>
    <mc:Fallback>
      <p:transition spd="slow"/>
    </mc:Fallback>
  </mc:AlternateContent>
  <p:timing>
    <p:tnLst>
      <p:par>
        <p:cTn id="19" dur="indefinite" restart="never" nodeType="tmRoot">
          <p:childTnLst>
            <p:seq>
              <p:cTn id="20" dur="indefinite" nodeType="mainSeq">
                <p:childTnLst>
                  <p:par>
                    <p:cTn id="21" fill="hold">
                      <p:stCondLst>
                        <p:cond delay="indefinite"/>
                      </p:stCondLst>
                      <p:childTnLst>
                        <p:par>
                          <p:cTn id="22" fill="hold">
                            <p:stCondLst>
                              <p:cond delay="0"/>
                            </p:stCondLst>
                            <p:childTnLst>
                              <p:par>
                                <p:cTn id="23" nodeType="clickEffect" fill="hold" presetClass="entr" presetID="1">
                                  <p:stCondLst>
                                    <p:cond delay="0"/>
                                  </p:stCondLst>
                                  <p:childTnLst>
                                    <p:set>
                                      <p:cBhvr>
                                        <p:cTn id="24" dur="1" fill="hold">
                                          <p:stCondLst>
                                            <p:cond delay="0"/>
                                          </p:stCondLst>
                                        </p:cTn>
                                        <p:tgtEl>
                                          <p:spTgt spid="241"/>
                                        </p:tgtEl>
                                        <p:attrNameLst>
                                          <p:attrName>style.visibility</p:attrName>
                                        </p:attrNameLst>
                                      </p:cBhvr>
                                      <p:to>
                                        <p:strVal val="visible"/>
                                      </p:to>
                                    </p:set>
                                  </p:childTnLst>
                                </p:cTn>
                              </p:par>
                              <p:par>
                                <p:cTn id="25" nodeType="withEffect" fill="hold" presetClass="entr" presetID="1">
                                  <p:stCondLst>
                                    <p:cond delay="0"/>
                                  </p:stCondLst>
                                  <p:childTnLst>
                                    <p:set>
                                      <p:cBhvr>
                                        <p:cTn id="26" dur="1" fill="hold">
                                          <p:stCondLst>
                                            <p:cond delay="0"/>
                                          </p:stCondLst>
                                        </p:cTn>
                                        <p:tgtEl>
                                          <p:spTgt spid="244"/>
                                        </p:tgtEl>
                                        <p:attrNameLst>
                                          <p:attrName>style.visibility</p:attrName>
                                        </p:attrNameLst>
                                      </p:cBhvr>
                                      <p:to>
                                        <p:strVal val="visible"/>
                                      </p:to>
                                    </p:set>
                                  </p:childTnLst>
                                </p:cTn>
                              </p:par>
                              <p:par>
                                <p:cTn id="27" nodeType="withEffect" fill="hold" presetClass="entr" presetID="1">
                                  <p:stCondLst>
                                    <p:cond delay="0"/>
                                  </p:stCondLst>
                                  <p:childTnLst>
                                    <p:set>
                                      <p:cBhvr>
                                        <p:cTn id="28" dur="1" fill="hold">
                                          <p:stCondLst>
                                            <p:cond delay="0"/>
                                          </p:stCondLst>
                                        </p:cTn>
                                        <p:tgtEl>
                                          <p:spTgt spid="245"/>
                                        </p:tgtEl>
                                        <p:attrNameLst>
                                          <p:attrName>style.visibility</p:attrName>
                                        </p:attrNameLst>
                                      </p:cBhvr>
                                      <p:to>
                                        <p:strVal val="visible"/>
                                      </p:to>
                                    </p:set>
                                  </p:childTnLst>
                                </p:cTn>
                              </p:par>
                              <p:par>
                                <p:cTn id="29" nodeType="withEffect" fill="hold" presetClass="entr" presetID="1">
                                  <p:stCondLst>
                                    <p:cond delay="0"/>
                                  </p:stCondLst>
                                  <p:childTnLst>
                                    <p:set>
                                      <p:cBhvr>
                                        <p:cTn id="30" dur="1" fill="hold">
                                          <p:stCondLst>
                                            <p:cond delay="0"/>
                                          </p:stCondLst>
                                        </p:cTn>
                                        <p:tgtEl>
                                          <p:spTgt spid="2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5" name="CustomShape 1"/>
          <p:cNvSpPr/>
          <p:nvPr/>
        </p:nvSpPr>
        <p:spPr>
          <a:xfrm>
            <a:off x="-24480" y="1037880"/>
            <a:ext cx="5891400" cy="1265040"/>
          </a:xfrm>
          <a:prstGeom prst="rect">
            <a:avLst/>
          </a:prstGeom>
          <a:noFill/>
          <a:ln>
            <a:noFill/>
          </a:ln>
        </p:spPr>
        <p:style>
          <a:lnRef idx="0"/>
          <a:fillRef idx="0"/>
          <a:effectRef idx="0"/>
          <a:fontRef idx="minor"/>
        </p:style>
        <p:txBody>
          <a:bodyPr lIns="90000" rIns="90000" tIns="45000" bIns="45000" anchorCtr="1">
            <a:noAutofit/>
          </a:bodyPr>
          <a:p>
            <a:pPr>
              <a:lnSpc>
                <a:spcPct val="100000"/>
              </a:lnSpc>
              <a:spcBef>
                <a:spcPts val="283"/>
              </a:spcBef>
              <a:spcAft>
                <a:spcPts val="283"/>
              </a:spcAft>
            </a:pPr>
            <a:r>
              <a:rPr b="1" lang="en-GB" sz="2200" spc="-1" strike="noStrike">
                <a:solidFill>
                  <a:srgbClr val="168253"/>
                </a:solidFill>
                <a:latin typeface="Arial"/>
                <a:ea typeface="DejaVu Sans"/>
              </a:rPr>
              <a:t>Atkinson et al. (2013):</a:t>
            </a:r>
            <a:endParaRPr b="0" lang="en-GB" sz="2200" spc="-1" strike="noStrike">
              <a:latin typeface="Arial"/>
            </a:endParaRPr>
          </a:p>
          <a:p>
            <a:pPr>
              <a:lnSpc>
                <a:spcPct val="100000"/>
              </a:lnSpc>
              <a:spcBef>
                <a:spcPts val="283"/>
              </a:spcBef>
              <a:spcAft>
                <a:spcPts val="283"/>
              </a:spcAft>
            </a:pPr>
            <a:r>
              <a:rPr b="0" lang="en-GB" sz="1500" spc="-1" strike="noStrike">
                <a:solidFill>
                  <a:srgbClr val="000000"/>
                </a:solidFill>
                <a:latin typeface="Arial"/>
                <a:ea typeface="Noto Sans CJK SC"/>
              </a:rPr>
              <a:t>- K-feldspar mass (acc. and coarse insoluble modes)</a:t>
            </a:r>
            <a:endParaRPr b="0" lang="en-GB" sz="1500" spc="-1" strike="noStrike">
              <a:latin typeface="Arial"/>
            </a:endParaRPr>
          </a:p>
          <a:p>
            <a:pPr>
              <a:lnSpc>
                <a:spcPct val="100000"/>
              </a:lnSpc>
            </a:pPr>
            <a:r>
              <a:rPr b="0" lang="en-GB" sz="1500" spc="-1" strike="noStrike">
                <a:solidFill>
                  <a:srgbClr val="000000"/>
                </a:solidFill>
                <a:latin typeface="Arial"/>
                <a:ea typeface="Noto Sans CJK SC"/>
              </a:rPr>
              <a:t>- [-25.15, -5.15] ºC</a:t>
            </a:r>
            <a:endParaRPr b="0" lang="en-GB" sz="1500" spc="-1" strike="noStrike">
              <a:latin typeface="Arial"/>
            </a:endParaRPr>
          </a:p>
          <a:p>
            <a:pPr>
              <a:lnSpc>
                <a:spcPct val="100000"/>
              </a:lnSpc>
            </a:pPr>
            <a:r>
              <a:rPr b="0" lang="en-GB" sz="1500" spc="-1" strike="noStrike">
                <a:solidFill>
                  <a:srgbClr val="000000"/>
                </a:solidFill>
                <a:latin typeface="Arial"/>
                <a:ea typeface="Noto Sans CJK SC"/>
              </a:rPr>
              <a:t>- External mixing assumption</a:t>
            </a:r>
            <a:endParaRPr b="0" lang="en-GB" sz="1500" spc="-1" strike="noStrike">
              <a:latin typeface="Arial"/>
            </a:endParaRPr>
          </a:p>
          <a:p>
            <a:pPr>
              <a:lnSpc>
                <a:spcPct val="100000"/>
              </a:lnSpc>
            </a:pPr>
            <a:endParaRPr b="0" lang="en-GB" sz="1500" spc="-1" strike="noStrike">
              <a:latin typeface="Arial"/>
            </a:endParaRPr>
          </a:p>
          <a:p>
            <a:pPr>
              <a:lnSpc>
                <a:spcPct val="100000"/>
              </a:lnSpc>
            </a:pPr>
            <a:endParaRPr b="0" lang="en-GB" sz="1500" spc="-1" strike="noStrike">
              <a:latin typeface="Arial"/>
            </a:endParaRPr>
          </a:p>
          <a:p>
            <a:pPr>
              <a:lnSpc>
                <a:spcPct val="100000"/>
              </a:lnSpc>
            </a:pPr>
            <a:endParaRPr b="0" lang="en-GB" sz="1500" spc="-1" strike="noStrike">
              <a:latin typeface="Arial"/>
            </a:endParaRPr>
          </a:p>
        </p:txBody>
      </p:sp>
      <p:sp>
        <p:nvSpPr>
          <p:cNvPr id="276" name="CustomShape 2"/>
          <p:cNvSpPr/>
          <p:nvPr/>
        </p:nvSpPr>
        <p:spPr>
          <a:xfrm>
            <a:off x="5176440" y="1944000"/>
            <a:ext cx="7226640" cy="282240"/>
          </a:xfrm>
          <a:prstGeom prst="rect">
            <a:avLst/>
          </a:prstGeom>
          <a:noFill/>
          <a:ln>
            <a:noFill/>
          </a:ln>
        </p:spPr>
        <p:style>
          <a:lnRef idx="0"/>
          <a:fillRef idx="0"/>
          <a:effectRef idx="0"/>
          <a:fontRef idx="minor"/>
        </p:style>
      </p:sp>
      <p:sp>
        <p:nvSpPr>
          <p:cNvPr id="277" name="CustomShape 3"/>
          <p:cNvSpPr/>
          <p:nvPr/>
        </p:nvSpPr>
        <p:spPr>
          <a:xfrm>
            <a:off x="11817000" y="6521760"/>
            <a:ext cx="362880" cy="324000"/>
          </a:xfrm>
          <a:prstGeom prst="rect">
            <a:avLst/>
          </a:prstGeom>
          <a:noFill/>
          <a:ln>
            <a:noFill/>
          </a:ln>
        </p:spPr>
        <p:style>
          <a:lnRef idx="0"/>
          <a:fillRef idx="0"/>
          <a:effectRef idx="0"/>
          <a:fontRef idx="minor"/>
        </p:style>
        <p:txBody>
          <a:bodyPr lIns="90000" rIns="90000" tIns="45000" bIns="45000" anchorCtr="1">
            <a:noAutofit/>
          </a:bodyPr>
          <a:p>
            <a:pPr>
              <a:lnSpc>
                <a:spcPct val="100000"/>
              </a:lnSpc>
            </a:pPr>
            <a:fld id="{43AD3CAA-DEDC-464D-B901-E9F59FCBBD91}" type="slidenum">
              <a:rPr b="0" lang="en-GB" sz="1200" spc="-1" strike="noStrike">
                <a:solidFill>
                  <a:srgbClr val="000000"/>
                </a:solidFill>
                <a:latin typeface="Arial"/>
                <a:ea typeface="DejaVu Sans"/>
              </a:rPr>
              <a:t>1</a:t>
            </a:fld>
            <a:endParaRPr b="0" lang="en-GB" sz="1200" spc="-1" strike="noStrike">
              <a:latin typeface="Arial"/>
            </a:endParaRPr>
          </a:p>
        </p:txBody>
      </p:sp>
      <p:graphicFrame>
        <p:nvGraphicFramePr>
          <p:cNvPr id="278" name=""/>
          <p:cNvGraphicFramePr/>
          <p:nvPr/>
        </p:nvGraphicFramePr>
        <p:xfrm>
          <a:off x="360360" y="2558160"/>
          <a:ext cx="5954400" cy="3089880"/>
        </p:xfrm>
        <a:graphic>
          <a:graphicData uri="http://schemas.openxmlformats.org/drawingml/2006/chart">
            <c:chart xmlns:c="http://schemas.openxmlformats.org/drawingml/2006/chart" xmlns:r="http://schemas.openxmlformats.org/officeDocument/2006/relationships" r:id="rId1"/>
          </a:graphicData>
        </a:graphic>
      </p:graphicFrame>
      <p:pic>
        <p:nvPicPr>
          <p:cNvPr id="279" name="Εικόνα 12_22" descr="Εικόνα που περιέχει σχεδίαση&#10;&#10;Περιγραφή που δημιουργήθηκε αυτόματα"/>
          <p:cNvPicPr/>
          <p:nvPr/>
        </p:nvPicPr>
        <p:blipFill>
          <a:blip r:embed="rId2"/>
          <a:stretch/>
        </p:blipFill>
        <p:spPr>
          <a:xfrm>
            <a:off x="9812520" y="6071760"/>
            <a:ext cx="1630080" cy="546480"/>
          </a:xfrm>
          <a:prstGeom prst="rect">
            <a:avLst/>
          </a:prstGeom>
          <a:ln>
            <a:noFill/>
          </a:ln>
        </p:spPr>
      </p:pic>
      <p:pic>
        <p:nvPicPr>
          <p:cNvPr id="280" name="Εικόνα 9_22" descr=""/>
          <p:cNvPicPr/>
          <p:nvPr/>
        </p:nvPicPr>
        <p:blipFill>
          <a:blip r:embed="rId3"/>
          <a:stretch/>
        </p:blipFill>
        <p:spPr>
          <a:xfrm>
            <a:off x="8136720" y="6125040"/>
            <a:ext cx="1525320" cy="439920"/>
          </a:xfrm>
          <a:prstGeom prst="rect">
            <a:avLst/>
          </a:prstGeom>
          <a:ln>
            <a:noFill/>
          </a:ln>
        </p:spPr>
      </p:pic>
      <p:pic>
        <p:nvPicPr>
          <p:cNvPr id="281" name="" descr=""/>
          <p:cNvPicPr/>
          <p:nvPr/>
        </p:nvPicPr>
        <p:blipFill>
          <a:blip r:embed="rId4"/>
          <a:stretch/>
        </p:blipFill>
        <p:spPr>
          <a:xfrm>
            <a:off x="7325640" y="6048000"/>
            <a:ext cx="590760" cy="572760"/>
          </a:xfrm>
          <a:prstGeom prst="rect">
            <a:avLst/>
          </a:prstGeom>
          <a:ln>
            <a:noFill/>
          </a:ln>
        </p:spPr>
      </p:pic>
      <p:pic>
        <p:nvPicPr>
          <p:cNvPr id="282" name="" descr=""/>
          <p:cNvPicPr/>
          <p:nvPr/>
        </p:nvPicPr>
        <p:blipFill>
          <a:blip r:embed="rId5"/>
          <a:stretch/>
        </p:blipFill>
        <p:spPr>
          <a:xfrm>
            <a:off x="6624360" y="6048000"/>
            <a:ext cx="601560" cy="572760"/>
          </a:xfrm>
          <a:prstGeom prst="rect">
            <a:avLst/>
          </a:prstGeom>
          <a:ln>
            <a:noFill/>
          </a:ln>
        </p:spPr>
      </p:pic>
      <p:pic>
        <p:nvPicPr>
          <p:cNvPr id="283" name="Picture 11_22" descr="A close up of a logo&#10;&#10;Description automatically generated"/>
          <p:cNvPicPr/>
          <p:nvPr/>
        </p:nvPicPr>
        <p:blipFill>
          <a:blip r:embed="rId6"/>
          <a:stretch/>
        </p:blipFill>
        <p:spPr>
          <a:xfrm>
            <a:off x="5616000" y="6120000"/>
            <a:ext cx="931320" cy="500760"/>
          </a:xfrm>
          <a:prstGeom prst="rect">
            <a:avLst/>
          </a:prstGeom>
          <a:ln>
            <a:noFill/>
          </a:ln>
        </p:spPr>
      </p:pic>
      <p:pic>
        <p:nvPicPr>
          <p:cNvPr id="284" name="" descr=""/>
          <p:cNvPicPr/>
          <p:nvPr/>
        </p:nvPicPr>
        <p:blipFill>
          <a:blip r:embed="rId7"/>
          <a:srcRect l="46308" t="-5130" r="23946" b="0"/>
          <a:stretch/>
        </p:blipFill>
        <p:spPr>
          <a:xfrm>
            <a:off x="4572000" y="6076800"/>
            <a:ext cx="958320" cy="608400"/>
          </a:xfrm>
          <a:prstGeom prst="rect">
            <a:avLst/>
          </a:prstGeom>
          <a:ln>
            <a:noFill/>
          </a:ln>
        </p:spPr>
      </p:pic>
      <p:sp>
        <p:nvSpPr>
          <p:cNvPr id="285" name="CustomShape 4"/>
          <p:cNvSpPr/>
          <p:nvPr/>
        </p:nvSpPr>
        <p:spPr>
          <a:xfrm>
            <a:off x="-972000" y="364680"/>
            <a:ext cx="14326920" cy="786240"/>
          </a:xfrm>
          <a:prstGeom prst="rect">
            <a:avLst/>
          </a:prstGeom>
          <a:noFill/>
          <a:ln>
            <a:noFill/>
          </a:ln>
        </p:spPr>
        <p:style>
          <a:lnRef idx="0"/>
          <a:fillRef idx="0"/>
          <a:effectRef idx="0"/>
          <a:fontRef idx="minor"/>
        </p:style>
        <p:txBody>
          <a:bodyPr lIns="90000" rIns="90000" tIns="45000" bIns="45000" anchorCtr="1">
            <a:noAutofit/>
          </a:bodyPr>
          <a:p>
            <a:pPr>
              <a:lnSpc>
                <a:spcPct val="90000"/>
              </a:lnSpc>
            </a:pPr>
            <a:r>
              <a:rPr b="1" lang="en-US" sz="2300" spc="-1" strike="noStrike">
                <a:solidFill>
                  <a:srgbClr val="124484"/>
                </a:solidFill>
                <a:latin typeface="Calibri"/>
                <a:ea typeface="DejaVu Sans"/>
              </a:rPr>
              <a:t>Heterogeneous ice nucleation immersion freezing parameterizations</a:t>
            </a:r>
            <a:endParaRPr b="0" lang="en-GB" sz="2300" spc="-1" strike="noStrike">
              <a:latin typeface="Arial"/>
            </a:endParaRPr>
          </a:p>
        </p:txBody>
      </p:sp>
      <p:sp>
        <p:nvSpPr>
          <p:cNvPr id="286" name="CustomShape 5"/>
          <p:cNvSpPr/>
          <p:nvPr/>
        </p:nvSpPr>
        <p:spPr>
          <a:xfrm>
            <a:off x="6588000" y="1476000"/>
            <a:ext cx="5506920" cy="1509120"/>
          </a:xfrm>
          <a:prstGeom prst="rect">
            <a:avLst/>
          </a:prstGeom>
          <a:noFill/>
          <a:ln>
            <a:noFill/>
          </a:ln>
        </p:spPr>
        <p:style>
          <a:lnRef idx="0"/>
          <a:fillRef idx="0"/>
          <a:effectRef idx="0"/>
          <a:fontRef idx="minor"/>
        </p:style>
        <p:txBody>
          <a:bodyPr lIns="90000" rIns="90000" tIns="45000" bIns="45000">
            <a:noAutofit/>
          </a:bodyPr>
          <a:p>
            <a:pPr>
              <a:lnSpc>
                <a:spcPct val="100000"/>
              </a:lnSpc>
              <a:spcBef>
                <a:spcPts val="283"/>
              </a:spcBef>
              <a:spcAft>
                <a:spcPts val="283"/>
              </a:spcAft>
            </a:pPr>
            <a:r>
              <a:rPr b="1" lang="en-GB" sz="1800" spc="-1" strike="noStrike">
                <a:solidFill>
                  <a:srgbClr val="2a6099"/>
                </a:solidFill>
                <a:latin typeface="Arial"/>
                <a:ea typeface="Noto Sans CJK SC"/>
              </a:rPr>
              <a:t>1-year nudged simulations ICNC_MPC results</a:t>
            </a:r>
            <a:endParaRPr b="0" lang="en-GB" sz="1800" spc="-1" strike="noStrike">
              <a:latin typeface="Arial"/>
            </a:endParaRPr>
          </a:p>
          <a:p>
            <a:pPr>
              <a:lnSpc>
                <a:spcPct val="100000"/>
              </a:lnSpc>
              <a:spcBef>
                <a:spcPts val="283"/>
              </a:spcBef>
              <a:spcAft>
                <a:spcPts val="283"/>
              </a:spcAft>
            </a:pPr>
            <a:endParaRPr b="0" lang="en-GB" sz="1800" spc="-1" strike="noStrike">
              <a:latin typeface="Arial"/>
            </a:endParaRPr>
          </a:p>
        </p:txBody>
      </p:sp>
      <p:pic>
        <p:nvPicPr>
          <p:cNvPr id="287" name="" descr=""/>
          <p:cNvPicPr/>
          <p:nvPr/>
        </p:nvPicPr>
        <p:blipFill>
          <a:blip r:embed="rId8"/>
          <a:srcRect l="0" t="6644" r="0" b="0"/>
          <a:stretch/>
        </p:blipFill>
        <p:spPr>
          <a:xfrm>
            <a:off x="8208000" y="3450600"/>
            <a:ext cx="4021200" cy="2020320"/>
          </a:xfrm>
          <a:prstGeom prst="rect">
            <a:avLst/>
          </a:prstGeom>
          <a:ln>
            <a:noFill/>
          </a:ln>
        </p:spPr>
      </p:pic>
      <p:sp>
        <p:nvSpPr>
          <p:cNvPr id="288" name="CustomShape 6"/>
          <p:cNvSpPr/>
          <p:nvPr/>
        </p:nvSpPr>
        <p:spPr>
          <a:xfrm>
            <a:off x="9360000" y="4671360"/>
            <a:ext cx="1640520" cy="7275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GB" sz="1500" spc="-1" strike="noStrike">
                <a:solidFill>
                  <a:srgbClr val="000000"/>
                </a:solidFill>
                <a:latin typeface="Arial"/>
                <a:ea typeface="DejaVu Sans"/>
              </a:rPr>
              <a:t>ICNC_MPC</a:t>
            </a:r>
            <a:endParaRPr b="0" lang="en-GB" sz="1500" spc="-1" strike="noStrike">
              <a:latin typeface="Arial"/>
            </a:endParaRPr>
          </a:p>
          <a:p>
            <a:pPr>
              <a:lnSpc>
                <a:spcPct val="100000"/>
              </a:lnSpc>
            </a:pPr>
            <a:r>
              <a:rPr b="0" lang="en-GB" sz="1500" spc="-1" strike="noStrike">
                <a:solidFill>
                  <a:srgbClr val="000000"/>
                </a:solidFill>
                <a:latin typeface="Arial"/>
                <a:ea typeface="DejaVu Sans"/>
              </a:rPr>
              <a:t>(&lt;~10 km)</a:t>
            </a:r>
            <a:endParaRPr b="0" lang="en-GB" sz="1500" spc="-1" strike="noStrike">
              <a:latin typeface="Arial"/>
            </a:endParaRPr>
          </a:p>
        </p:txBody>
      </p:sp>
      <p:pic>
        <p:nvPicPr>
          <p:cNvPr id="289" name="" descr=""/>
          <p:cNvPicPr/>
          <p:nvPr/>
        </p:nvPicPr>
        <p:blipFill>
          <a:blip r:embed="rId9"/>
          <a:srcRect l="0" t="9085" r="0" b="0"/>
          <a:stretch/>
        </p:blipFill>
        <p:spPr>
          <a:xfrm>
            <a:off x="6264000" y="1980000"/>
            <a:ext cx="2018160" cy="3670920"/>
          </a:xfrm>
          <a:prstGeom prst="rect">
            <a:avLst/>
          </a:prstGeom>
          <a:ln>
            <a:noFill/>
          </a:ln>
        </p:spPr>
      </p:pic>
      <p:sp>
        <p:nvSpPr>
          <p:cNvPr id="290" name="CustomShape 7"/>
          <p:cNvSpPr/>
          <p:nvPr/>
        </p:nvSpPr>
        <p:spPr>
          <a:xfrm>
            <a:off x="1274760" y="-1152000"/>
            <a:ext cx="1676160" cy="60120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GB" sz="1800" spc="-1" strike="noStrike">
                <a:solidFill>
                  <a:srgbClr val="000000"/>
                </a:solidFill>
                <a:latin typeface="Arial"/>
                <a:ea typeface="DejaVu Sans"/>
              </a:rPr>
              <a:t>Meyers: a5yk</a:t>
            </a:r>
            <a:endParaRPr b="0" lang="en-GB" sz="1800" spc="-1" strike="noStrike">
              <a:latin typeface="Arial"/>
            </a:endParaRPr>
          </a:p>
          <a:p>
            <a:pPr>
              <a:lnSpc>
                <a:spcPct val="100000"/>
              </a:lnSpc>
            </a:pPr>
            <a:r>
              <a:rPr b="0" lang="en-GB" sz="1800" spc="-1" strike="noStrike">
                <a:solidFill>
                  <a:srgbClr val="000000"/>
                </a:solidFill>
                <a:latin typeface="Arial"/>
                <a:ea typeface="DejaVu Sans"/>
              </a:rPr>
              <a:t>Atkinson: a5y6</a:t>
            </a:r>
            <a:endParaRPr b="0" lang="en-GB" sz="1800" spc="-1" strike="noStrike">
              <a:latin typeface="Arial"/>
            </a:endParaRPr>
          </a:p>
        </p:txBody>
      </p:sp>
      <p:sp>
        <p:nvSpPr>
          <p:cNvPr id="291" name="CustomShape 8"/>
          <p:cNvSpPr/>
          <p:nvPr/>
        </p:nvSpPr>
        <p:spPr>
          <a:xfrm>
            <a:off x="6480000" y="3816000"/>
            <a:ext cx="1730160" cy="1438920"/>
          </a:xfrm>
          <a:prstGeom prst="rect">
            <a:avLst/>
          </a:prstGeom>
          <a:noFill/>
          <a:ln>
            <a:solidFill>
              <a:srgbClr val="3465a4"/>
            </a:solidFill>
          </a:ln>
        </p:spPr>
        <p:style>
          <a:lnRef idx="0"/>
          <a:fillRef idx="0"/>
          <a:effectRef idx="0"/>
          <a:fontRef idx="minor"/>
        </p:style>
      </p:sp>
      <p:sp>
        <p:nvSpPr>
          <p:cNvPr id="292" name="CustomShape 9"/>
          <p:cNvSpPr/>
          <p:nvPr/>
        </p:nvSpPr>
        <p:spPr>
          <a:xfrm>
            <a:off x="7956000" y="4500000"/>
            <a:ext cx="574920" cy="646920"/>
          </a:xfrm>
          <a:custGeom>
            <a:avLst/>
            <a:gdLst/>
            <a:ahLst/>
            <a:rect l="l" t="t" r="r" b="b"/>
            <a:pathLst>
              <a:path w="1601" h="1801">
                <a:moveTo>
                  <a:pt x="0" y="450"/>
                </a:moveTo>
                <a:lnTo>
                  <a:pt x="1200" y="450"/>
                </a:lnTo>
                <a:lnTo>
                  <a:pt x="1200" y="0"/>
                </a:lnTo>
                <a:lnTo>
                  <a:pt x="1600" y="900"/>
                </a:lnTo>
                <a:lnTo>
                  <a:pt x="1200" y="1800"/>
                </a:lnTo>
                <a:lnTo>
                  <a:pt x="1200" y="1350"/>
                </a:lnTo>
                <a:lnTo>
                  <a:pt x="0" y="1350"/>
                </a:lnTo>
                <a:lnTo>
                  <a:pt x="0" y="450"/>
                </a:lnTo>
              </a:path>
            </a:pathLst>
          </a:custGeom>
          <a:solidFill>
            <a:srgbClr val="ffffff"/>
          </a:solidFill>
          <a:ln>
            <a:solidFill>
              <a:srgbClr val="3465a4"/>
            </a:solid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3" name="CustomShape 1"/>
          <p:cNvSpPr/>
          <p:nvPr/>
        </p:nvSpPr>
        <p:spPr>
          <a:xfrm>
            <a:off x="540000" y="1450800"/>
            <a:ext cx="5891400" cy="4685040"/>
          </a:xfrm>
          <a:prstGeom prst="rect">
            <a:avLst/>
          </a:prstGeom>
          <a:noFill/>
          <a:ln>
            <a:noFill/>
          </a:ln>
        </p:spPr>
        <p:style>
          <a:lnRef idx="0"/>
          <a:fillRef idx="0"/>
          <a:effectRef idx="0"/>
          <a:fontRef idx="minor"/>
        </p:style>
      </p:sp>
      <p:sp>
        <p:nvSpPr>
          <p:cNvPr id="294" name="CustomShape 2"/>
          <p:cNvSpPr/>
          <p:nvPr/>
        </p:nvSpPr>
        <p:spPr>
          <a:xfrm>
            <a:off x="5176440" y="1944000"/>
            <a:ext cx="7226640" cy="282240"/>
          </a:xfrm>
          <a:prstGeom prst="rect">
            <a:avLst/>
          </a:prstGeom>
          <a:noFill/>
          <a:ln>
            <a:noFill/>
          </a:ln>
        </p:spPr>
        <p:style>
          <a:lnRef idx="0"/>
          <a:fillRef idx="0"/>
          <a:effectRef idx="0"/>
          <a:fontRef idx="minor"/>
        </p:style>
      </p:sp>
      <p:sp>
        <p:nvSpPr>
          <p:cNvPr id="295" name="CustomShape 3"/>
          <p:cNvSpPr/>
          <p:nvPr/>
        </p:nvSpPr>
        <p:spPr>
          <a:xfrm>
            <a:off x="-972000" y="364680"/>
            <a:ext cx="14326920" cy="786240"/>
          </a:xfrm>
          <a:prstGeom prst="rect">
            <a:avLst/>
          </a:prstGeom>
          <a:noFill/>
          <a:ln>
            <a:noFill/>
          </a:ln>
        </p:spPr>
        <p:style>
          <a:lnRef idx="0"/>
          <a:fillRef idx="0"/>
          <a:effectRef idx="0"/>
          <a:fontRef idx="minor"/>
        </p:style>
        <p:txBody>
          <a:bodyPr lIns="90000" rIns="90000" tIns="45000" bIns="45000" anchorCtr="1">
            <a:noAutofit/>
          </a:bodyPr>
          <a:p>
            <a:pPr>
              <a:lnSpc>
                <a:spcPct val="90000"/>
              </a:lnSpc>
            </a:pPr>
            <a:r>
              <a:rPr b="1" lang="en-US" sz="2300" spc="-1" strike="noStrike">
                <a:solidFill>
                  <a:srgbClr val="124484"/>
                </a:solidFill>
                <a:latin typeface="Calibri"/>
                <a:ea typeface="DejaVu Sans"/>
              </a:rPr>
              <a:t>Heterogeneous ice nucleation immersion freezing parameterizations</a:t>
            </a:r>
            <a:endParaRPr b="0" lang="en-GB" sz="2300" spc="-1" strike="noStrike">
              <a:latin typeface="Arial"/>
            </a:endParaRPr>
          </a:p>
        </p:txBody>
      </p:sp>
      <p:sp>
        <p:nvSpPr>
          <p:cNvPr id="296" name="CustomShape 4"/>
          <p:cNvSpPr/>
          <p:nvPr/>
        </p:nvSpPr>
        <p:spPr>
          <a:xfrm>
            <a:off x="11817000" y="6521760"/>
            <a:ext cx="362880" cy="324000"/>
          </a:xfrm>
          <a:prstGeom prst="rect">
            <a:avLst/>
          </a:prstGeom>
          <a:noFill/>
          <a:ln>
            <a:noFill/>
          </a:ln>
        </p:spPr>
        <p:style>
          <a:lnRef idx="0"/>
          <a:fillRef idx="0"/>
          <a:effectRef idx="0"/>
          <a:fontRef idx="minor"/>
        </p:style>
        <p:txBody>
          <a:bodyPr lIns="90000" rIns="90000" tIns="45000" bIns="45000" anchorCtr="1">
            <a:noAutofit/>
          </a:bodyPr>
          <a:p>
            <a:pPr>
              <a:lnSpc>
                <a:spcPct val="100000"/>
              </a:lnSpc>
            </a:pPr>
            <a:fld id="{1E50B26F-2EDE-440B-A35D-1D5524804957}" type="slidenum">
              <a:rPr b="0" lang="en-GB" sz="1200" spc="-1" strike="noStrike">
                <a:solidFill>
                  <a:srgbClr val="000000"/>
                </a:solidFill>
                <a:latin typeface="Arial"/>
                <a:ea typeface="DejaVu Sans"/>
              </a:rPr>
              <a:t>1</a:t>
            </a:fld>
            <a:endParaRPr b="0" lang="en-GB" sz="1200" spc="-1" strike="noStrike">
              <a:latin typeface="Arial"/>
            </a:endParaRPr>
          </a:p>
        </p:txBody>
      </p:sp>
      <p:sp>
        <p:nvSpPr>
          <p:cNvPr id="297" name="CustomShape 5"/>
          <p:cNvSpPr/>
          <p:nvPr/>
        </p:nvSpPr>
        <p:spPr>
          <a:xfrm>
            <a:off x="504000" y="990360"/>
            <a:ext cx="5682240" cy="1312560"/>
          </a:xfrm>
          <a:prstGeom prst="rect">
            <a:avLst/>
          </a:prstGeom>
          <a:noFill/>
          <a:ln>
            <a:noFill/>
          </a:ln>
        </p:spPr>
        <p:style>
          <a:lnRef idx="0"/>
          <a:fillRef idx="0"/>
          <a:effectRef idx="0"/>
          <a:fontRef idx="minor"/>
        </p:style>
        <p:txBody>
          <a:bodyPr lIns="90000" rIns="90000" tIns="45000" bIns="45000" anchorCtr="1">
            <a:noAutofit/>
          </a:bodyPr>
          <a:p>
            <a:pPr>
              <a:lnSpc>
                <a:spcPct val="100000"/>
              </a:lnSpc>
              <a:spcBef>
                <a:spcPts val="283"/>
              </a:spcBef>
              <a:spcAft>
                <a:spcPts val="283"/>
              </a:spcAft>
            </a:pPr>
            <a:r>
              <a:rPr b="1" lang="en-GB" sz="2200" spc="-1" strike="noStrike">
                <a:solidFill>
                  <a:srgbClr val="ff972f"/>
                </a:solidFill>
                <a:latin typeface="Arial"/>
                <a:ea typeface="DejaVu Sans"/>
              </a:rPr>
              <a:t>Ullrich et al. (2017):</a:t>
            </a:r>
            <a:endParaRPr b="0" lang="en-GB" sz="2200" spc="-1" strike="noStrike">
              <a:latin typeface="Arial"/>
            </a:endParaRPr>
          </a:p>
          <a:p>
            <a:pPr>
              <a:lnSpc>
                <a:spcPct val="100000"/>
              </a:lnSpc>
              <a:spcBef>
                <a:spcPts val="283"/>
              </a:spcBef>
              <a:spcAft>
                <a:spcPts val="283"/>
              </a:spcAft>
            </a:pPr>
            <a:r>
              <a:rPr b="0" lang="en-GB" sz="1500" spc="-1" strike="noStrike">
                <a:solidFill>
                  <a:srgbClr val="000000"/>
                </a:solidFill>
                <a:latin typeface="Arial"/>
                <a:ea typeface="Noto Sans CJK SC"/>
              </a:rPr>
              <a:t>- Dust (accum. and coarse soluble and insoluble), and soot mass (accum. and coarse soluble modes)</a:t>
            </a:r>
            <a:endParaRPr b="0" lang="en-GB" sz="1500" spc="-1" strike="noStrike">
              <a:latin typeface="Arial"/>
            </a:endParaRPr>
          </a:p>
          <a:p>
            <a:pPr>
              <a:lnSpc>
                <a:spcPct val="100000"/>
              </a:lnSpc>
            </a:pPr>
            <a:r>
              <a:rPr b="0" lang="en-GB" sz="1500" spc="-1" strike="noStrike">
                <a:solidFill>
                  <a:srgbClr val="000000"/>
                </a:solidFill>
                <a:latin typeface="Arial"/>
                <a:ea typeface="Noto Sans CJK SC"/>
              </a:rPr>
              <a:t>- Dust: [-30, -14] ºC, and soot: [-34.15, -18.15] ºC</a:t>
            </a:r>
            <a:endParaRPr b="0" lang="en-GB" sz="1500" spc="-1" strike="noStrike">
              <a:latin typeface="Arial"/>
            </a:endParaRPr>
          </a:p>
          <a:p>
            <a:pPr>
              <a:lnSpc>
                <a:spcPct val="100000"/>
              </a:lnSpc>
            </a:pPr>
            <a:r>
              <a:rPr b="0" lang="en-GB" sz="1500" spc="-1" strike="noStrike">
                <a:solidFill>
                  <a:srgbClr val="000000"/>
                </a:solidFill>
                <a:latin typeface="Arial"/>
                <a:ea typeface="Noto Sans CJK SC"/>
              </a:rPr>
              <a:t>- External mixing (for insoluble) and internal mixing (for soluble).</a:t>
            </a:r>
            <a:endParaRPr b="0" lang="en-GB" sz="1500" spc="-1" strike="noStrike">
              <a:latin typeface="Arial"/>
            </a:endParaRPr>
          </a:p>
          <a:p>
            <a:pPr>
              <a:lnSpc>
                <a:spcPct val="100000"/>
              </a:lnSpc>
            </a:pPr>
            <a:endParaRPr b="0" lang="en-GB" sz="1500" spc="-1" strike="noStrike">
              <a:latin typeface="Arial"/>
            </a:endParaRPr>
          </a:p>
          <a:p>
            <a:pPr>
              <a:lnSpc>
                <a:spcPct val="100000"/>
              </a:lnSpc>
            </a:pPr>
            <a:endParaRPr b="0" lang="en-GB" sz="1500" spc="-1" strike="noStrike">
              <a:latin typeface="Arial"/>
            </a:endParaRPr>
          </a:p>
        </p:txBody>
      </p:sp>
      <p:pic>
        <p:nvPicPr>
          <p:cNvPr id="298" name="Εικόνα 12_23" descr="Εικόνα που περιέχει σχεδίαση&#10;&#10;Περιγραφή που δημιουργήθηκε αυτόματα"/>
          <p:cNvPicPr/>
          <p:nvPr/>
        </p:nvPicPr>
        <p:blipFill>
          <a:blip r:embed="rId1"/>
          <a:stretch/>
        </p:blipFill>
        <p:spPr>
          <a:xfrm>
            <a:off x="9812520" y="6071760"/>
            <a:ext cx="1630080" cy="546480"/>
          </a:xfrm>
          <a:prstGeom prst="rect">
            <a:avLst/>
          </a:prstGeom>
          <a:ln>
            <a:noFill/>
          </a:ln>
        </p:spPr>
      </p:pic>
      <p:pic>
        <p:nvPicPr>
          <p:cNvPr id="299" name="Εικόνα 9_23" descr=""/>
          <p:cNvPicPr/>
          <p:nvPr/>
        </p:nvPicPr>
        <p:blipFill>
          <a:blip r:embed="rId2"/>
          <a:stretch/>
        </p:blipFill>
        <p:spPr>
          <a:xfrm>
            <a:off x="8136720" y="6125040"/>
            <a:ext cx="1525320" cy="439920"/>
          </a:xfrm>
          <a:prstGeom prst="rect">
            <a:avLst/>
          </a:prstGeom>
          <a:ln>
            <a:noFill/>
          </a:ln>
        </p:spPr>
      </p:pic>
      <p:pic>
        <p:nvPicPr>
          <p:cNvPr id="300" name="" descr=""/>
          <p:cNvPicPr/>
          <p:nvPr/>
        </p:nvPicPr>
        <p:blipFill>
          <a:blip r:embed="rId3"/>
          <a:stretch/>
        </p:blipFill>
        <p:spPr>
          <a:xfrm>
            <a:off x="7325640" y="6048000"/>
            <a:ext cx="590760" cy="572760"/>
          </a:xfrm>
          <a:prstGeom prst="rect">
            <a:avLst/>
          </a:prstGeom>
          <a:ln>
            <a:noFill/>
          </a:ln>
        </p:spPr>
      </p:pic>
      <p:pic>
        <p:nvPicPr>
          <p:cNvPr id="301" name="" descr=""/>
          <p:cNvPicPr/>
          <p:nvPr/>
        </p:nvPicPr>
        <p:blipFill>
          <a:blip r:embed="rId4"/>
          <a:stretch/>
        </p:blipFill>
        <p:spPr>
          <a:xfrm>
            <a:off x="6624360" y="6048000"/>
            <a:ext cx="601560" cy="572760"/>
          </a:xfrm>
          <a:prstGeom prst="rect">
            <a:avLst/>
          </a:prstGeom>
          <a:ln>
            <a:noFill/>
          </a:ln>
        </p:spPr>
      </p:pic>
      <p:pic>
        <p:nvPicPr>
          <p:cNvPr id="302" name="Picture 11_23" descr="A close up of a logo&#10;&#10;Description automatically generated"/>
          <p:cNvPicPr/>
          <p:nvPr/>
        </p:nvPicPr>
        <p:blipFill>
          <a:blip r:embed="rId5"/>
          <a:stretch/>
        </p:blipFill>
        <p:spPr>
          <a:xfrm>
            <a:off x="5616000" y="6120000"/>
            <a:ext cx="931320" cy="500760"/>
          </a:xfrm>
          <a:prstGeom prst="rect">
            <a:avLst/>
          </a:prstGeom>
          <a:ln>
            <a:noFill/>
          </a:ln>
        </p:spPr>
      </p:pic>
      <p:pic>
        <p:nvPicPr>
          <p:cNvPr id="303" name="" descr=""/>
          <p:cNvPicPr/>
          <p:nvPr/>
        </p:nvPicPr>
        <p:blipFill>
          <a:blip r:embed="rId6"/>
          <a:srcRect l="46308" t="-5130" r="23946" b="0"/>
          <a:stretch/>
        </p:blipFill>
        <p:spPr>
          <a:xfrm>
            <a:off x="4572000" y="6076800"/>
            <a:ext cx="958320" cy="608400"/>
          </a:xfrm>
          <a:prstGeom prst="rect">
            <a:avLst/>
          </a:prstGeom>
          <a:ln>
            <a:noFill/>
          </a:ln>
        </p:spPr>
      </p:pic>
      <p:pic>
        <p:nvPicPr>
          <p:cNvPr id="304" name="" descr=""/>
          <p:cNvPicPr/>
          <p:nvPr/>
        </p:nvPicPr>
        <p:blipFill>
          <a:blip r:embed="rId7"/>
          <a:srcRect l="0" t="6656" r="0" b="0"/>
          <a:stretch/>
        </p:blipFill>
        <p:spPr>
          <a:xfrm>
            <a:off x="8208000" y="3456000"/>
            <a:ext cx="4010760" cy="2014920"/>
          </a:xfrm>
          <a:prstGeom prst="rect">
            <a:avLst/>
          </a:prstGeom>
          <a:ln>
            <a:noFill/>
          </a:ln>
        </p:spPr>
      </p:pic>
      <p:graphicFrame>
        <p:nvGraphicFramePr>
          <p:cNvPr id="305" name=""/>
          <p:cNvGraphicFramePr/>
          <p:nvPr/>
        </p:nvGraphicFramePr>
        <p:xfrm>
          <a:off x="360720" y="2558160"/>
          <a:ext cx="5954400" cy="3089880"/>
        </p:xfrm>
        <a:graphic>
          <a:graphicData uri="http://schemas.openxmlformats.org/drawingml/2006/chart">
            <c:chart xmlns:c="http://schemas.openxmlformats.org/drawingml/2006/chart" xmlns:r="http://schemas.openxmlformats.org/officeDocument/2006/relationships" r:id="rId8"/>
          </a:graphicData>
        </a:graphic>
      </p:graphicFrame>
      <p:pic>
        <p:nvPicPr>
          <p:cNvPr id="306" name="" descr=""/>
          <p:cNvPicPr/>
          <p:nvPr/>
        </p:nvPicPr>
        <p:blipFill>
          <a:blip r:embed="rId9"/>
          <a:srcRect l="0" t="8207" r="0" b="0"/>
          <a:stretch/>
        </p:blipFill>
        <p:spPr>
          <a:xfrm>
            <a:off x="6264000" y="1944000"/>
            <a:ext cx="2018520" cy="3706920"/>
          </a:xfrm>
          <a:prstGeom prst="rect">
            <a:avLst/>
          </a:prstGeom>
          <a:ln>
            <a:noFill/>
          </a:ln>
        </p:spPr>
      </p:pic>
      <p:sp>
        <p:nvSpPr>
          <p:cNvPr id="307" name="CustomShape 6"/>
          <p:cNvSpPr/>
          <p:nvPr/>
        </p:nvSpPr>
        <p:spPr>
          <a:xfrm>
            <a:off x="1368000" y="-1434240"/>
            <a:ext cx="1537560" cy="8571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GB" sz="1800" spc="-1" strike="noStrike">
                <a:solidFill>
                  <a:srgbClr val="000000"/>
                </a:solidFill>
                <a:latin typeface="Arial"/>
                <a:ea typeface="DejaVu Sans"/>
              </a:rPr>
              <a:t>Meyers: a5yk</a:t>
            </a:r>
            <a:endParaRPr b="0" lang="en-GB" sz="1800" spc="-1" strike="noStrike">
              <a:latin typeface="Arial"/>
            </a:endParaRPr>
          </a:p>
          <a:p>
            <a:pPr>
              <a:lnSpc>
                <a:spcPct val="100000"/>
              </a:lnSpc>
            </a:pPr>
            <a:r>
              <a:rPr b="0" lang="en-GB" sz="1800" spc="-1" strike="noStrike">
                <a:solidFill>
                  <a:srgbClr val="000000"/>
                </a:solidFill>
                <a:latin typeface="Arial"/>
                <a:ea typeface="DejaVu Sans"/>
              </a:rPr>
              <a:t>Ainson: a5y6</a:t>
            </a:r>
            <a:endParaRPr b="0" lang="en-GB" sz="1800" spc="-1" strike="noStrike">
              <a:latin typeface="Arial"/>
            </a:endParaRPr>
          </a:p>
          <a:p>
            <a:pPr>
              <a:lnSpc>
                <a:spcPct val="100000"/>
              </a:lnSpc>
            </a:pPr>
            <a:r>
              <a:rPr b="0" lang="en-GB" sz="1800" spc="-1" strike="noStrike">
                <a:solidFill>
                  <a:srgbClr val="000000"/>
                </a:solidFill>
                <a:latin typeface="Arial"/>
                <a:ea typeface="DejaVu Sans"/>
              </a:rPr>
              <a:t>Ullrich: a5y8</a:t>
            </a:r>
            <a:endParaRPr b="0" lang="en-GB" sz="1800" spc="-1" strike="noStrike">
              <a:latin typeface="Arial"/>
            </a:endParaRPr>
          </a:p>
        </p:txBody>
      </p:sp>
      <p:sp>
        <p:nvSpPr>
          <p:cNvPr id="308" name="CustomShape 7"/>
          <p:cNvSpPr/>
          <p:nvPr/>
        </p:nvSpPr>
        <p:spPr>
          <a:xfrm>
            <a:off x="9360360" y="4671360"/>
            <a:ext cx="1640520" cy="7275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GB" sz="1500" spc="-1" strike="noStrike">
                <a:solidFill>
                  <a:srgbClr val="000000"/>
                </a:solidFill>
                <a:latin typeface="Arial"/>
                <a:ea typeface="DejaVu Sans"/>
              </a:rPr>
              <a:t>ICNC_MPC</a:t>
            </a:r>
            <a:endParaRPr b="0" lang="en-GB" sz="1500" spc="-1" strike="noStrike">
              <a:latin typeface="Arial"/>
            </a:endParaRPr>
          </a:p>
          <a:p>
            <a:pPr>
              <a:lnSpc>
                <a:spcPct val="100000"/>
              </a:lnSpc>
            </a:pPr>
            <a:r>
              <a:rPr b="0" lang="en-GB" sz="1500" spc="-1" strike="noStrike">
                <a:solidFill>
                  <a:srgbClr val="000000"/>
                </a:solidFill>
                <a:latin typeface="Arial"/>
                <a:ea typeface="DejaVu Sans"/>
              </a:rPr>
              <a:t>(&lt;~10 km)</a:t>
            </a:r>
            <a:endParaRPr b="0" lang="en-GB" sz="1500" spc="-1" strike="noStrike">
              <a:latin typeface="Arial"/>
            </a:endParaRPr>
          </a:p>
        </p:txBody>
      </p:sp>
      <p:sp>
        <p:nvSpPr>
          <p:cNvPr id="309" name="CustomShape 8"/>
          <p:cNvSpPr/>
          <p:nvPr/>
        </p:nvSpPr>
        <p:spPr>
          <a:xfrm>
            <a:off x="7956360" y="4500000"/>
            <a:ext cx="574920" cy="646920"/>
          </a:xfrm>
          <a:custGeom>
            <a:avLst/>
            <a:gdLst/>
            <a:ahLst/>
            <a:rect l="l" t="t" r="r" b="b"/>
            <a:pathLst>
              <a:path w="1601" h="1801">
                <a:moveTo>
                  <a:pt x="0" y="450"/>
                </a:moveTo>
                <a:lnTo>
                  <a:pt x="1200" y="450"/>
                </a:lnTo>
                <a:lnTo>
                  <a:pt x="1200" y="0"/>
                </a:lnTo>
                <a:lnTo>
                  <a:pt x="1600" y="900"/>
                </a:lnTo>
                <a:lnTo>
                  <a:pt x="1200" y="1800"/>
                </a:lnTo>
                <a:lnTo>
                  <a:pt x="1200" y="1350"/>
                </a:lnTo>
                <a:lnTo>
                  <a:pt x="0" y="1350"/>
                </a:lnTo>
                <a:lnTo>
                  <a:pt x="0" y="450"/>
                </a:lnTo>
              </a:path>
            </a:pathLst>
          </a:custGeom>
          <a:solidFill>
            <a:srgbClr val="ffffff"/>
          </a:solidFill>
          <a:ln>
            <a:solidFill>
              <a:srgbClr val="3465a4"/>
            </a:solidFill>
          </a:ln>
        </p:spPr>
        <p:style>
          <a:lnRef idx="0"/>
          <a:fillRef idx="0"/>
          <a:effectRef idx="0"/>
          <a:fontRef idx="minor"/>
        </p:style>
      </p:sp>
      <p:sp>
        <p:nvSpPr>
          <p:cNvPr id="310" name="CustomShape 9"/>
          <p:cNvSpPr/>
          <p:nvPr/>
        </p:nvSpPr>
        <p:spPr>
          <a:xfrm>
            <a:off x="6588000" y="1476360"/>
            <a:ext cx="5506920" cy="1509120"/>
          </a:xfrm>
          <a:prstGeom prst="rect">
            <a:avLst/>
          </a:prstGeom>
          <a:noFill/>
          <a:ln>
            <a:noFill/>
          </a:ln>
        </p:spPr>
        <p:style>
          <a:lnRef idx="0"/>
          <a:fillRef idx="0"/>
          <a:effectRef idx="0"/>
          <a:fontRef idx="minor"/>
        </p:style>
        <p:txBody>
          <a:bodyPr lIns="90000" rIns="90000" tIns="45000" bIns="45000">
            <a:noAutofit/>
          </a:bodyPr>
          <a:p>
            <a:pPr>
              <a:lnSpc>
                <a:spcPct val="100000"/>
              </a:lnSpc>
              <a:spcBef>
                <a:spcPts val="283"/>
              </a:spcBef>
              <a:spcAft>
                <a:spcPts val="283"/>
              </a:spcAft>
            </a:pPr>
            <a:r>
              <a:rPr b="1" lang="en-GB" sz="1800" spc="-1" strike="noStrike">
                <a:solidFill>
                  <a:srgbClr val="2a6099"/>
                </a:solidFill>
                <a:latin typeface="Arial"/>
                <a:ea typeface="Noto Sans CJK SC"/>
              </a:rPr>
              <a:t>1-year nudged simulations ICNC_MPC results</a:t>
            </a:r>
            <a:endParaRPr b="0" lang="en-GB" sz="1800" spc="-1" strike="noStrike">
              <a:latin typeface="Arial"/>
            </a:endParaRPr>
          </a:p>
          <a:p>
            <a:pPr>
              <a:lnSpc>
                <a:spcPct val="100000"/>
              </a:lnSpc>
              <a:spcBef>
                <a:spcPts val="283"/>
              </a:spcBef>
              <a:spcAft>
                <a:spcPts val="283"/>
              </a:spcAft>
            </a:pPr>
            <a:endParaRPr b="0" lang="en-GB" sz="1800" spc="-1" strike="noStrike">
              <a:latin typeface="Arial"/>
            </a:endParaRPr>
          </a:p>
        </p:txBody>
      </p:sp>
      <p:sp>
        <p:nvSpPr>
          <p:cNvPr id="311" name="CustomShape 10"/>
          <p:cNvSpPr/>
          <p:nvPr/>
        </p:nvSpPr>
        <p:spPr>
          <a:xfrm>
            <a:off x="6480000" y="3816000"/>
            <a:ext cx="1730160" cy="1438920"/>
          </a:xfrm>
          <a:prstGeom prst="rect">
            <a:avLst/>
          </a:prstGeom>
          <a:noFill/>
          <a:ln>
            <a:solidFill>
              <a:srgbClr val="3465a4"/>
            </a:solid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2" name="CustomShape 1"/>
          <p:cNvSpPr/>
          <p:nvPr/>
        </p:nvSpPr>
        <p:spPr>
          <a:xfrm>
            <a:off x="540000" y="1090800"/>
            <a:ext cx="5891400" cy="4685040"/>
          </a:xfrm>
          <a:prstGeom prst="rect">
            <a:avLst/>
          </a:prstGeom>
          <a:noFill/>
          <a:ln>
            <a:noFill/>
          </a:ln>
        </p:spPr>
        <p:style>
          <a:lnRef idx="0"/>
          <a:fillRef idx="0"/>
          <a:effectRef idx="0"/>
          <a:fontRef idx="minor"/>
        </p:style>
        <p:txBody>
          <a:bodyPr lIns="90000" rIns="90000" tIns="45000" bIns="45000" anchorCtr="1">
            <a:noAutofit/>
          </a:bodyPr>
          <a:p>
            <a:pPr>
              <a:lnSpc>
                <a:spcPct val="100000"/>
              </a:lnSpc>
              <a:spcBef>
                <a:spcPts val="283"/>
              </a:spcBef>
              <a:spcAft>
                <a:spcPts val="283"/>
              </a:spcAft>
            </a:pPr>
            <a:r>
              <a:rPr b="1" lang="en-GB" sz="2200" spc="-1" strike="noStrike">
                <a:solidFill>
                  <a:srgbClr val="0050f6"/>
                </a:solidFill>
                <a:latin typeface="Arial"/>
                <a:ea typeface="Noto Sans CJK SC"/>
              </a:rPr>
              <a:t>Harrison et al. (2019):</a:t>
            </a:r>
            <a:endParaRPr b="0" lang="en-GB" sz="2200" spc="-1" strike="noStrike">
              <a:latin typeface="Arial"/>
            </a:endParaRPr>
          </a:p>
          <a:p>
            <a:pPr>
              <a:lnSpc>
                <a:spcPct val="100000"/>
              </a:lnSpc>
            </a:pPr>
            <a:r>
              <a:rPr b="0" lang="en-GB" sz="1500" spc="-1" strike="noStrike">
                <a:solidFill>
                  <a:srgbClr val="000000"/>
                </a:solidFill>
                <a:latin typeface="Arial"/>
                <a:ea typeface="Noto Sans CJK SC"/>
              </a:rPr>
              <a:t>- K-feldspar and quartz mass (acc. and coarse insoluble modes). </a:t>
            </a:r>
            <a:endParaRPr b="0" lang="en-GB" sz="1500" spc="-1" strike="noStrike">
              <a:latin typeface="Arial"/>
            </a:endParaRPr>
          </a:p>
          <a:p>
            <a:pPr>
              <a:lnSpc>
                <a:spcPct val="100000"/>
              </a:lnSpc>
            </a:pPr>
            <a:r>
              <a:rPr b="0" lang="en-GB" sz="1500" spc="-1" strike="noStrike">
                <a:solidFill>
                  <a:srgbClr val="000000"/>
                </a:solidFill>
                <a:latin typeface="Arial"/>
                <a:ea typeface="Noto Sans CJK SC"/>
              </a:rPr>
              <a:t>- K-f: [-37.51, -3.5] ºC, quartz: [-37.51, -10.5ºC]</a:t>
            </a:r>
            <a:endParaRPr b="0" lang="en-GB" sz="1500" spc="-1" strike="noStrike">
              <a:latin typeface="Arial"/>
            </a:endParaRPr>
          </a:p>
          <a:p>
            <a:pPr>
              <a:lnSpc>
                <a:spcPct val="100000"/>
              </a:lnSpc>
            </a:pPr>
            <a:r>
              <a:rPr b="0" lang="en-GB" sz="1500" spc="-1" strike="noStrike">
                <a:solidFill>
                  <a:srgbClr val="000000"/>
                </a:solidFill>
                <a:latin typeface="Arial"/>
                <a:ea typeface="Noto Sans CJK SC"/>
              </a:rPr>
              <a:t>- External mixing assumption</a:t>
            </a:r>
            <a:endParaRPr b="0" lang="en-GB" sz="1500" spc="-1" strike="noStrike">
              <a:latin typeface="Arial"/>
            </a:endParaRPr>
          </a:p>
          <a:p>
            <a:pPr>
              <a:lnSpc>
                <a:spcPct val="100000"/>
              </a:lnSpc>
            </a:pPr>
            <a:endParaRPr b="0" lang="en-GB" sz="1500" spc="-1" strike="noStrike">
              <a:latin typeface="Arial"/>
            </a:endParaRPr>
          </a:p>
          <a:p>
            <a:pPr>
              <a:lnSpc>
                <a:spcPct val="100000"/>
              </a:lnSpc>
            </a:pPr>
            <a:endParaRPr b="0" lang="en-GB" sz="1500" spc="-1" strike="noStrike">
              <a:latin typeface="Arial"/>
            </a:endParaRPr>
          </a:p>
        </p:txBody>
      </p:sp>
      <p:sp>
        <p:nvSpPr>
          <p:cNvPr id="313" name="CustomShape 2"/>
          <p:cNvSpPr/>
          <p:nvPr/>
        </p:nvSpPr>
        <p:spPr>
          <a:xfrm>
            <a:off x="5176440" y="1944000"/>
            <a:ext cx="7226640" cy="282240"/>
          </a:xfrm>
          <a:prstGeom prst="rect">
            <a:avLst/>
          </a:prstGeom>
          <a:noFill/>
          <a:ln>
            <a:noFill/>
          </a:ln>
        </p:spPr>
        <p:style>
          <a:lnRef idx="0"/>
          <a:fillRef idx="0"/>
          <a:effectRef idx="0"/>
          <a:fontRef idx="minor"/>
        </p:style>
      </p:sp>
      <p:sp>
        <p:nvSpPr>
          <p:cNvPr id="314" name="CustomShape 3"/>
          <p:cNvSpPr/>
          <p:nvPr/>
        </p:nvSpPr>
        <p:spPr>
          <a:xfrm>
            <a:off x="11817000" y="6521760"/>
            <a:ext cx="362880" cy="324000"/>
          </a:xfrm>
          <a:prstGeom prst="rect">
            <a:avLst/>
          </a:prstGeom>
          <a:noFill/>
          <a:ln>
            <a:noFill/>
          </a:ln>
        </p:spPr>
        <p:style>
          <a:lnRef idx="0"/>
          <a:fillRef idx="0"/>
          <a:effectRef idx="0"/>
          <a:fontRef idx="minor"/>
        </p:style>
        <p:txBody>
          <a:bodyPr lIns="90000" rIns="90000" tIns="45000" bIns="45000" anchorCtr="1">
            <a:noAutofit/>
          </a:bodyPr>
          <a:p>
            <a:pPr>
              <a:lnSpc>
                <a:spcPct val="100000"/>
              </a:lnSpc>
            </a:pPr>
            <a:fld id="{D7184259-0249-40C5-9D6A-442D9ECCADAB}" type="slidenum">
              <a:rPr b="0" lang="en-GB" sz="1200" spc="-1" strike="noStrike">
                <a:solidFill>
                  <a:srgbClr val="000000"/>
                </a:solidFill>
                <a:latin typeface="Arial"/>
                <a:ea typeface="DejaVu Sans"/>
              </a:rPr>
              <a:t>1</a:t>
            </a:fld>
            <a:endParaRPr b="0" lang="en-GB" sz="1200" spc="-1" strike="noStrike">
              <a:latin typeface="Arial"/>
            </a:endParaRPr>
          </a:p>
        </p:txBody>
      </p:sp>
      <p:graphicFrame>
        <p:nvGraphicFramePr>
          <p:cNvPr id="315" name=""/>
          <p:cNvGraphicFramePr/>
          <p:nvPr/>
        </p:nvGraphicFramePr>
        <p:xfrm>
          <a:off x="360000" y="2558160"/>
          <a:ext cx="5954400" cy="3089880"/>
        </p:xfrm>
        <a:graphic>
          <a:graphicData uri="http://schemas.openxmlformats.org/drawingml/2006/chart">
            <c:chart xmlns:c="http://schemas.openxmlformats.org/drawingml/2006/chart" xmlns:r="http://schemas.openxmlformats.org/officeDocument/2006/relationships" r:id="rId1"/>
          </a:graphicData>
        </a:graphic>
      </p:graphicFrame>
      <p:pic>
        <p:nvPicPr>
          <p:cNvPr id="316" name="Εικόνα 12_24" descr="Εικόνα που περιέχει σχεδίαση&#10;&#10;Περιγραφή που δημιουργήθηκε αυτόματα"/>
          <p:cNvPicPr/>
          <p:nvPr/>
        </p:nvPicPr>
        <p:blipFill>
          <a:blip r:embed="rId2"/>
          <a:stretch/>
        </p:blipFill>
        <p:spPr>
          <a:xfrm>
            <a:off x="9812520" y="6071760"/>
            <a:ext cx="1630080" cy="546480"/>
          </a:xfrm>
          <a:prstGeom prst="rect">
            <a:avLst/>
          </a:prstGeom>
          <a:ln>
            <a:noFill/>
          </a:ln>
        </p:spPr>
      </p:pic>
      <p:pic>
        <p:nvPicPr>
          <p:cNvPr id="317" name="Εικόνα 9_24" descr=""/>
          <p:cNvPicPr/>
          <p:nvPr/>
        </p:nvPicPr>
        <p:blipFill>
          <a:blip r:embed="rId3"/>
          <a:stretch/>
        </p:blipFill>
        <p:spPr>
          <a:xfrm>
            <a:off x="8136720" y="6125040"/>
            <a:ext cx="1525320" cy="439920"/>
          </a:xfrm>
          <a:prstGeom prst="rect">
            <a:avLst/>
          </a:prstGeom>
          <a:ln>
            <a:noFill/>
          </a:ln>
        </p:spPr>
      </p:pic>
      <p:pic>
        <p:nvPicPr>
          <p:cNvPr id="318" name="" descr=""/>
          <p:cNvPicPr/>
          <p:nvPr/>
        </p:nvPicPr>
        <p:blipFill>
          <a:blip r:embed="rId4"/>
          <a:stretch/>
        </p:blipFill>
        <p:spPr>
          <a:xfrm>
            <a:off x="7325640" y="6048000"/>
            <a:ext cx="590760" cy="572760"/>
          </a:xfrm>
          <a:prstGeom prst="rect">
            <a:avLst/>
          </a:prstGeom>
          <a:ln>
            <a:noFill/>
          </a:ln>
        </p:spPr>
      </p:pic>
      <p:pic>
        <p:nvPicPr>
          <p:cNvPr id="319" name="" descr=""/>
          <p:cNvPicPr/>
          <p:nvPr/>
        </p:nvPicPr>
        <p:blipFill>
          <a:blip r:embed="rId5"/>
          <a:stretch/>
        </p:blipFill>
        <p:spPr>
          <a:xfrm>
            <a:off x="6624360" y="6048000"/>
            <a:ext cx="601560" cy="572760"/>
          </a:xfrm>
          <a:prstGeom prst="rect">
            <a:avLst/>
          </a:prstGeom>
          <a:ln>
            <a:noFill/>
          </a:ln>
        </p:spPr>
      </p:pic>
      <p:pic>
        <p:nvPicPr>
          <p:cNvPr id="320" name="Picture 11_24" descr="A close up of a logo&#10;&#10;Description automatically generated"/>
          <p:cNvPicPr/>
          <p:nvPr/>
        </p:nvPicPr>
        <p:blipFill>
          <a:blip r:embed="rId6"/>
          <a:stretch/>
        </p:blipFill>
        <p:spPr>
          <a:xfrm>
            <a:off x="5616000" y="6120000"/>
            <a:ext cx="931320" cy="500760"/>
          </a:xfrm>
          <a:prstGeom prst="rect">
            <a:avLst/>
          </a:prstGeom>
          <a:ln>
            <a:noFill/>
          </a:ln>
        </p:spPr>
      </p:pic>
      <p:pic>
        <p:nvPicPr>
          <p:cNvPr id="321" name="" descr=""/>
          <p:cNvPicPr/>
          <p:nvPr/>
        </p:nvPicPr>
        <p:blipFill>
          <a:blip r:embed="rId7"/>
          <a:srcRect l="46308" t="-5130" r="23946" b="0"/>
          <a:stretch/>
        </p:blipFill>
        <p:spPr>
          <a:xfrm>
            <a:off x="4572000" y="6076800"/>
            <a:ext cx="958320" cy="608400"/>
          </a:xfrm>
          <a:prstGeom prst="rect">
            <a:avLst/>
          </a:prstGeom>
          <a:ln>
            <a:noFill/>
          </a:ln>
        </p:spPr>
      </p:pic>
      <p:sp>
        <p:nvSpPr>
          <p:cNvPr id="322" name="CustomShape 4"/>
          <p:cNvSpPr/>
          <p:nvPr/>
        </p:nvSpPr>
        <p:spPr>
          <a:xfrm>
            <a:off x="-972000" y="364680"/>
            <a:ext cx="14326920" cy="786240"/>
          </a:xfrm>
          <a:prstGeom prst="rect">
            <a:avLst/>
          </a:prstGeom>
          <a:noFill/>
          <a:ln>
            <a:noFill/>
          </a:ln>
        </p:spPr>
        <p:style>
          <a:lnRef idx="0"/>
          <a:fillRef idx="0"/>
          <a:effectRef idx="0"/>
          <a:fontRef idx="minor"/>
        </p:style>
        <p:txBody>
          <a:bodyPr lIns="90000" rIns="90000" tIns="45000" bIns="45000" anchorCtr="1">
            <a:noAutofit/>
          </a:bodyPr>
          <a:p>
            <a:pPr>
              <a:lnSpc>
                <a:spcPct val="90000"/>
              </a:lnSpc>
            </a:pPr>
            <a:r>
              <a:rPr b="1" lang="en-US" sz="2300" spc="-1" strike="noStrike">
                <a:solidFill>
                  <a:srgbClr val="124484"/>
                </a:solidFill>
                <a:latin typeface="Calibri"/>
                <a:ea typeface="DejaVu Sans"/>
              </a:rPr>
              <a:t>Heterogeneous ice nucleation immersion freezing parameterizations</a:t>
            </a:r>
            <a:endParaRPr b="0" lang="en-GB" sz="2300" spc="-1" strike="noStrike">
              <a:latin typeface="Arial"/>
            </a:endParaRPr>
          </a:p>
        </p:txBody>
      </p:sp>
      <p:pic>
        <p:nvPicPr>
          <p:cNvPr id="323" name="" descr=""/>
          <p:cNvPicPr/>
          <p:nvPr/>
        </p:nvPicPr>
        <p:blipFill>
          <a:blip r:embed="rId8"/>
          <a:srcRect l="0" t="6933" r="0" b="0"/>
          <a:stretch/>
        </p:blipFill>
        <p:spPr>
          <a:xfrm>
            <a:off x="8208000" y="3462120"/>
            <a:ext cx="4010040" cy="2008800"/>
          </a:xfrm>
          <a:prstGeom prst="rect">
            <a:avLst/>
          </a:prstGeom>
          <a:ln>
            <a:noFill/>
          </a:ln>
        </p:spPr>
      </p:pic>
      <p:pic>
        <p:nvPicPr>
          <p:cNvPr id="324" name="" descr=""/>
          <p:cNvPicPr/>
          <p:nvPr/>
        </p:nvPicPr>
        <p:blipFill>
          <a:blip r:embed="rId9"/>
          <a:srcRect l="0" t="9310" r="0" b="0"/>
          <a:stretch/>
        </p:blipFill>
        <p:spPr>
          <a:xfrm>
            <a:off x="6260040" y="1987920"/>
            <a:ext cx="2018880" cy="3663000"/>
          </a:xfrm>
          <a:prstGeom prst="rect">
            <a:avLst/>
          </a:prstGeom>
          <a:ln>
            <a:noFill/>
          </a:ln>
        </p:spPr>
      </p:pic>
      <p:sp>
        <p:nvSpPr>
          <p:cNvPr id="325" name="CustomShape 5"/>
          <p:cNvSpPr/>
          <p:nvPr/>
        </p:nvSpPr>
        <p:spPr>
          <a:xfrm>
            <a:off x="1296000" y="-1512000"/>
            <a:ext cx="1676160" cy="111312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GB" sz="1800" spc="-1" strike="noStrike">
                <a:solidFill>
                  <a:srgbClr val="000000"/>
                </a:solidFill>
                <a:latin typeface="Arial"/>
                <a:ea typeface="DejaVu Sans"/>
              </a:rPr>
              <a:t>Meyers: a5yk</a:t>
            </a:r>
            <a:endParaRPr b="0" lang="en-GB" sz="1800" spc="-1" strike="noStrike">
              <a:latin typeface="Arial"/>
            </a:endParaRPr>
          </a:p>
          <a:p>
            <a:pPr>
              <a:lnSpc>
                <a:spcPct val="100000"/>
              </a:lnSpc>
            </a:pPr>
            <a:r>
              <a:rPr b="0" lang="en-GB" sz="1800" spc="-1" strike="noStrike">
                <a:solidFill>
                  <a:srgbClr val="000000"/>
                </a:solidFill>
                <a:latin typeface="Arial"/>
                <a:ea typeface="DejaVu Sans"/>
              </a:rPr>
              <a:t>Atkinson: a5y6</a:t>
            </a:r>
            <a:endParaRPr b="0" lang="en-GB" sz="1800" spc="-1" strike="noStrike">
              <a:latin typeface="Arial"/>
            </a:endParaRPr>
          </a:p>
          <a:p>
            <a:pPr>
              <a:lnSpc>
                <a:spcPct val="100000"/>
              </a:lnSpc>
            </a:pPr>
            <a:r>
              <a:rPr b="0" lang="en-GB" sz="1800" spc="-1" strike="noStrike">
                <a:solidFill>
                  <a:srgbClr val="000000"/>
                </a:solidFill>
                <a:latin typeface="Arial"/>
                <a:ea typeface="DejaVu Sans"/>
              </a:rPr>
              <a:t>Ullrich: a5y8</a:t>
            </a:r>
            <a:endParaRPr b="0" lang="en-GB" sz="1800" spc="-1" strike="noStrike">
              <a:latin typeface="Arial"/>
            </a:endParaRPr>
          </a:p>
          <a:p>
            <a:pPr>
              <a:lnSpc>
                <a:spcPct val="100000"/>
              </a:lnSpc>
            </a:pPr>
            <a:r>
              <a:rPr b="0" lang="en-GB" sz="1800" spc="-1" strike="noStrike">
                <a:solidFill>
                  <a:srgbClr val="000000"/>
                </a:solidFill>
                <a:latin typeface="Arial"/>
                <a:ea typeface="DejaVu Sans"/>
              </a:rPr>
              <a:t>Harrison: a5y4</a:t>
            </a:r>
            <a:endParaRPr b="0" lang="en-GB" sz="1800" spc="-1" strike="noStrike">
              <a:latin typeface="Arial"/>
            </a:endParaRPr>
          </a:p>
        </p:txBody>
      </p:sp>
      <p:sp>
        <p:nvSpPr>
          <p:cNvPr id="326" name="CustomShape 6"/>
          <p:cNvSpPr/>
          <p:nvPr/>
        </p:nvSpPr>
        <p:spPr>
          <a:xfrm>
            <a:off x="9360360" y="4671360"/>
            <a:ext cx="1640520" cy="7275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GB" sz="1500" spc="-1" strike="noStrike">
                <a:solidFill>
                  <a:srgbClr val="000000"/>
                </a:solidFill>
                <a:latin typeface="Arial"/>
                <a:ea typeface="DejaVu Sans"/>
              </a:rPr>
              <a:t>ICNC_MPC</a:t>
            </a:r>
            <a:endParaRPr b="0" lang="en-GB" sz="1500" spc="-1" strike="noStrike">
              <a:latin typeface="Arial"/>
            </a:endParaRPr>
          </a:p>
          <a:p>
            <a:pPr>
              <a:lnSpc>
                <a:spcPct val="100000"/>
              </a:lnSpc>
            </a:pPr>
            <a:r>
              <a:rPr b="0" lang="en-GB" sz="1500" spc="-1" strike="noStrike">
                <a:solidFill>
                  <a:srgbClr val="000000"/>
                </a:solidFill>
                <a:latin typeface="Arial"/>
                <a:ea typeface="DejaVu Sans"/>
              </a:rPr>
              <a:t>(&lt;~10 km)</a:t>
            </a:r>
            <a:endParaRPr b="0" lang="en-GB" sz="1500" spc="-1" strike="noStrike">
              <a:latin typeface="Arial"/>
            </a:endParaRPr>
          </a:p>
        </p:txBody>
      </p:sp>
      <p:sp>
        <p:nvSpPr>
          <p:cNvPr id="327" name="CustomShape 7"/>
          <p:cNvSpPr/>
          <p:nvPr/>
        </p:nvSpPr>
        <p:spPr>
          <a:xfrm>
            <a:off x="7956360" y="4500000"/>
            <a:ext cx="574920" cy="646920"/>
          </a:xfrm>
          <a:custGeom>
            <a:avLst/>
            <a:gdLst/>
            <a:ahLst/>
            <a:rect l="l" t="t" r="r" b="b"/>
            <a:pathLst>
              <a:path w="1601" h="1801">
                <a:moveTo>
                  <a:pt x="0" y="450"/>
                </a:moveTo>
                <a:lnTo>
                  <a:pt x="1200" y="450"/>
                </a:lnTo>
                <a:lnTo>
                  <a:pt x="1200" y="0"/>
                </a:lnTo>
                <a:lnTo>
                  <a:pt x="1600" y="900"/>
                </a:lnTo>
                <a:lnTo>
                  <a:pt x="1200" y="1800"/>
                </a:lnTo>
                <a:lnTo>
                  <a:pt x="1200" y="1350"/>
                </a:lnTo>
                <a:lnTo>
                  <a:pt x="0" y="1350"/>
                </a:lnTo>
                <a:lnTo>
                  <a:pt x="0" y="450"/>
                </a:lnTo>
              </a:path>
            </a:pathLst>
          </a:custGeom>
          <a:solidFill>
            <a:srgbClr val="ffffff"/>
          </a:solidFill>
          <a:ln>
            <a:solidFill>
              <a:srgbClr val="3465a4"/>
            </a:solidFill>
          </a:ln>
        </p:spPr>
        <p:style>
          <a:lnRef idx="0"/>
          <a:fillRef idx="0"/>
          <a:effectRef idx="0"/>
          <a:fontRef idx="minor"/>
        </p:style>
      </p:sp>
      <p:sp>
        <p:nvSpPr>
          <p:cNvPr id="328" name="CustomShape 8"/>
          <p:cNvSpPr/>
          <p:nvPr/>
        </p:nvSpPr>
        <p:spPr>
          <a:xfrm>
            <a:off x="6588000" y="1476360"/>
            <a:ext cx="5506920" cy="1509120"/>
          </a:xfrm>
          <a:prstGeom prst="rect">
            <a:avLst/>
          </a:prstGeom>
          <a:noFill/>
          <a:ln>
            <a:noFill/>
          </a:ln>
        </p:spPr>
        <p:style>
          <a:lnRef idx="0"/>
          <a:fillRef idx="0"/>
          <a:effectRef idx="0"/>
          <a:fontRef idx="minor"/>
        </p:style>
        <p:txBody>
          <a:bodyPr lIns="90000" rIns="90000" tIns="45000" bIns="45000">
            <a:noAutofit/>
          </a:bodyPr>
          <a:p>
            <a:pPr>
              <a:lnSpc>
                <a:spcPct val="100000"/>
              </a:lnSpc>
              <a:spcBef>
                <a:spcPts val="283"/>
              </a:spcBef>
              <a:spcAft>
                <a:spcPts val="283"/>
              </a:spcAft>
            </a:pPr>
            <a:r>
              <a:rPr b="1" lang="en-GB" sz="1800" spc="-1" strike="noStrike">
                <a:solidFill>
                  <a:srgbClr val="2a6099"/>
                </a:solidFill>
                <a:latin typeface="Arial"/>
                <a:ea typeface="Noto Sans CJK SC"/>
              </a:rPr>
              <a:t>1-year nudged simulations ICNC_MPC results</a:t>
            </a:r>
            <a:endParaRPr b="0" lang="en-GB" sz="1800" spc="-1" strike="noStrike">
              <a:latin typeface="Arial"/>
            </a:endParaRPr>
          </a:p>
          <a:p>
            <a:pPr>
              <a:lnSpc>
                <a:spcPct val="100000"/>
              </a:lnSpc>
              <a:spcBef>
                <a:spcPts val="283"/>
              </a:spcBef>
              <a:spcAft>
                <a:spcPts val="283"/>
              </a:spcAft>
            </a:pPr>
            <a:endParaRPr b="0" lang="en-GB" sz="1800" spc="-1" strike="noStrike">
              <a:latin typeface="Arial"/>
            </a:endParaRPr>
          </a:p>
        </p:txBody>
      </p:sp>
      <p:sp>
        <p:nvSpPr>
          <p:cNvPr id="329" name="CustomShape 9"/>
          <p:cNvSpPr/>
          <p:nvPr/>
        </p:nvSpPr>
        <p:spPr>
          <a:xfrm>
            <a:off x="6480000" y="3816000"/>
            <a:ext cx="1730160" cy="1438920"/>
          </a:xfrm>
          <a:prstGeom prst="rect">
            <a:avLst/>
          </a:prstGeom>
          <a:noFill/>
          <a:ln>
            <a:solidFill>
              <a:srgbClr val="3465a4"/>
            </a:solid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0" name="CustomShape 1"/>
          <p:cNvSpPr/>
          <p:nvPr/>
        </p:nvSpPr>
        <p:spPr>
          <a:xfrm>
            <a:off x="360000" y="333000"/>
            <a:ext cx="11605680" cy="45792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2200" spc="-1" strike="noStrike">
                <a:solidFill>
                  <a:srgbClr val="124484"/>
                </a:solidFill>
                <a:latin typeface="Calibri"/>
                <a:ea typeface="DejaVu Sans"/>
              </a:rPr>
              <a:t>Impact of the aerosol-sensitive parameterizations in the clouds</a:t>
            </a:r>
            <a:endParaRPr b="0" lang="en-GB" sz="2200" spc="-1" strike="noStrike">
              <a:latin typeface="Arial"/>
            </a:endParaRPr>
          </a:p>
        </p:txBody>
      </p:sp>
      <p:sp>
        <p:nvSpPr>
          <p:cNvPr id="331" name="CustomShape 2"/>
          <p:cNvSpPr/>
          <p:nvPr/>
        </p:nvSpPr>
        <p:spPr>
          <a:xfrm>
            <a:off x="648360" y="-1271520"/>
            <a:ext cx="10623600" cy="52416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US" sz="1200" spc="-1" strike="noStrike">
                <a:solidFill>
                  <a:srgbClr val="124484"/>
                </a:solidFill>
                <a:latin typeface="Calibri"/>
                <a:ea typeface="DejaVu Sans"/>
              </a:rPr>
              <a:t>a5yk Meyers</a:t>
            </a:r>
            <a:endParaRPr b="0" lang="en-GB" sz="1200" spc="-1" strike="noStrike">
              <a:latin typeface="Arial"/>
            </a:endParaRPr>
          </a:p>
          <a:p>
            <a:pPr>
              <a:lnSpc>
                <a:spcPct val="90000"/>
              </a:lnSpc>
            </a:pPr>
            <a:r>
              <a:rPr b="1" lang="en-US" sz="1200" spc="-1" strike="noStrike">
                <a:solidFill>
                  <a:srgbClr val="124484"/>
                </a:solidFill>
                <a:latin typeface="Calibri"/>
                <a:ea typeface="DejaVu Sans"/>
              </a:rPr>
              <a:t>a5y6 Atkinson</a:t>
            </a:r>
            <a:endParaRPr b="0" lang="en-GB" sz="1200" spc="-1" strike="noStrike">
              <a:latin typeface="Arial"/>
            </a:endParaRPr>
          </a:p>
          <a:p>
            <a:pPr>
              <a:lnSpc>
                <a:spcPct val="90000"/>
              </a:lnSpc>
            </a:pPr>
            <a:r>
              <a:rPr b="1" lang="en-US" sz="1200" spc="-1" strike="noStrike">
                <a:solidFill>
                  <a:srgbClr val="124484"/>
                </a:solidFill>
                <a:latin typeface="Calibri"/>
                <a:ea typeface="DejaVu Sans"/>
              </a:rPr>
              <a:t>a5y8 Ullrich</a:t>
            </a:r>
            <a:endParaRPr b="0" lang="en-GB" sz="1200" spc="-1" strike="noStrike">
              <a:latin typeface="Arial"/>
            </a:endParaRPr>
          </a:p>
          <a:p>
            <a:pPr>
              <a:lnSpc>
                <a:spcPct val="90000"/>
              </a:lnSpc>
            </a:pPr>
            <a:r>
              <a:rPr b="1" lang="en-US" sz="1200" spc="-1" strike="noStrike">
                <a:solidFill>
                  <a:srgbClr val="124484"/>
                </a:solidFill>
                <a:latin typeface="Calibri"/>
                <a:ea typeface="DejaVu Sans"/>
              </a:rPr>
              <a:t>a5y4 Harrison</a:t>
            </a:r>
            <a:endParaRPr b="0" lang="en-GB" sz="1200" spc="-1" strike="noStrike">
              <a:latin typeface="Arial"/>
            </a:endParaRPr>
          </a:p>
          <a:p>
            <a:pPr>
              <a:lnSpc>
                <a:spcPct val="90000"/>
              </a:lnSpc>
            </a:pPr>
            <a:endParaRPr b="0" lang="en-GB" sz="1200" spc="-1" strike="noStrike">
              <a:latin typeface="Arial"/>
            </a:endParaRPr>
          </a:p>
        </p:txBody>
      </p:sp>
      <p:pic>
        <p:nvPicPr>
          <p:cNvPr id="332" name="" descr=""/>
          <p:cNvPicPr/>
          <p:nvPr/>
        </p:nvPicPr>
        <p:blipFill>
          <a:blip r:embed="rId1"/>
          <a:stretch/>
        </p:blipFill>
        <p:spPr>
          <a:xfrm>
            <a:off x="12600000" y="-1101960"/>
            <a:ext cx="6547320" cy="3116880"/>
          </a:xfrm>
          <a:prstGeom prst="rect">
            <a:avLst/>
          </a:prstGeom>
          <a:ln>
            <a:noFill/>
          </a:ln>
        </p:spPr>
      </p:pic>
      <p:pic>
        <p:nvPicPr>
          <p:cNvPr id="333" name="" descr=""/>
          <p:cNvPicPr/>
          <p:nvPr/>
        </p:nvPicPr>
        <p:blipFill>
          <a:blip r:embed="rId2"/>
          <a:srcRect l="0" t="9737" r="0" b="0"/>
          <a:stretch/>
        </p:blipFill>
        <p:spPr>
          <a:xfrm>
            <a:off x="2498760" y="1595880"/>
            <a:ext cx="1895760" cy="3656520"/>
          </a:xfrm>
          <a:prstGeom prst="rect">
            <a:avLst/>
          </a:prstGeom>
          <a:ln>
            <a:noFill/>
          </a:ln>
        </p:spPr>
      </p:pic>
      <p:pic>
        <p:nvPicPr>
          <p:cNvPr id="334" name="" descr=""/>
          <p:cNvPicPr/>
          <p:nvPr/>
        </p:nvPicPr>
        <p:blipFill>
          <a:blip r:embed="rId3"/>
          <a:srcRect l="0" t="9737" r="0" b="0"/>
          <a:stretch/>
        </p:blipFill>
        <p:spPr>
          <a:xfrm>
            <a:off x="-2184840" y="1706400"/>
            <a:ext cx="1895760" cy="3656520"/>
          </a:xfrm>
          <a:prstGeom prst="rect">
            <a:avLst/>
          </a:prstGeom>
          <a:ln>
            <a:noFill/>
          </a:ln>
        </p:spPr>
      </p:pic>
      <p:pic>
        <p:nvPicPr>
          <p:cNvPr id="335" name="" descr=""/>
          <p:cNvPicPr/>
          <p:nvPr/>
        </p:nvPicPr>
        <p:blipFill>
          <a:blip r:embed="rId4"/>
          <a:stretch/>
        </p:blipFill>
        <p:spPr>
          <a:xfrm>
            <a:off x="6725160" y="7222680"/>
            <a:ext cx="2273760" cy="2856240"/>
          </a:xfrm>
          <a:prstGeom prst="rect">
            <a:avLst/>
          </a:prstGeom>
          <a:ln>
            <a:noFill/>
          </a:ln>
        </p:spPr>
      </p:pic>
      <p:pic>
        <p:nvPicPr>
          <p:cNvPr id="336" name="" descr=""/>
          <p:cNvPicPr/>
          <p:nvPr/>
        </p:nvPicPr>
        <p:blipFill>
          <a:blip r:embed="rId5"/>
          <a:stretch/>
        </p:blipFill>
        <p:spPr>
          <a:xfrm>
            <a:off x="10656000" y="7344000"/>
            <a:ext cx="2273760" cy="2856240"/>
          </a:xfrm>
          <a:prstGeom prst="rect">
            <a:avLst/>
          </a:prstGeom>
          <a:ln>
            <a:noFill/>
          </a:ln>
        </p:spPr>
      </p:pic>
      <p:sp>
        <p:nvSpPr>
          <p:cNvPr id="337" name="CustomShape 3"/>
          <p:cNvSpPr/>
          <p:nvPr/>
        </p:nvSpPr>
        <p:spPr>
          <a:xfrm>
            <a:off x="432000" y="2448000"/>
            <a:ext cx="2086920" cy="235584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0" lang="en-GB" sz="2000" spc="-1" strike="noStrike">
                <a:solidFill>
                  <a:srgbClr val="2a6099"/>
                </a:solidFill>
                <a:latin typeface="Arial"/>
                <a:ea typeface="DejaVu Sans"/>
              </a:rPr>
              <a:t>ICNC in the </a:t>
            </a:r>
            <a:r>
              <a:rPr b="1" lang="en-GB" sz="2000" spc="-1" strike="noStrike">
                <a:solidFill>
                  <a:srgbClr val="2a6099"/>
                </a:solidFill>
                <a:latin typeface="Arial"/>
                <a:ea typeface="DejaVu Sans"/>
              </a:rPr>
              <a:t>mixed-phase cloud regime</a:t>
            </a:r>
            <a:r>
              <a:rPr b="0" lang="en-GB" sz="2000" spc="-1" strike="noStrike">
                <a:solidFill>
                  <a:srgbClr val="2a6099"/>
                </a:solidFill>
                <a:latin typeface="Arial"/>
                <a:ea typeface="DejaVu Sans"/>
              </a:rPr>
              <a:t> used for the calculation of ice mass by depositional growth</a:t>
            </a:r>
            <a:endParaRPr b="0" lang="en-GB" sz="2000" spc="-1" strike="noStrike">
              <a:latin typeface="Arial"/>
            </a:endParaRPr>
          </a:p>
        </p:txBody>
      </p:sp>
      <p:pic>
        <p:nvPicPr>
          <p:cNvPr id="338" name="" descr=""/>
          <p:cNvPicPr/>
          <p:nvPr/>
        </p:nvPicPr>
        <p:blipFill>
          <a:blip r:embed="rId6"/>
          <a:srcRect l="0" t="7133" r="0" b="0"/>
          <a:stretch/>
        </p:blipFill>
        <p:spPr>
          <a:xfrm>
            <a:off x="216000" y="7893000"/>
            <a:ext cx="3796920" cy="1897920"/>
          </a:xfrm>
          <a:prstGeom prst="rect">
            <a:avLst/>
          </a:prstGeom>
          <a:ln>
            <a:noFill/>
          </a:ln>
        </p:spPr>
      </p:pic>
      <p:sp>
        <p:nvSpPr>
          <p:cNvPr id="339" name="CustomShape 4"/>
          <p:cNvSpPr/>
          <p:nvPr/>
        </p:nvSpPr>
        <p:spPr>
          <a:xfrm>
            <a:off x="13062960" y="2089800"/>
            <a:ext cx="8276760" cy="134640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GB" sz="2180" spc="-1" strike="noStrike">
                <a:solidFill>
                  <a:srgbClr val="000000"/>
                </a:solidFill>
                <a:latin typeface="Arial"/>
                <a:ea typeface="DejaVu Sans"/>
              </a:rPr>
              <a:t>We chose Harrison et al. 2019 bc:</a:t>
            </a:r>
            <a:endParaRPr b="0" lang="en-GB" sz="2180" spc="-1" strike="noStrike">
              <a:latin typeface="Arial"/>
            </a:endParaRPr>
          </a:p>
          <a:p>
            <a:pPr>
              <a:lnSpc>
                <a:spcPct val="100000"/>
              </a:lnSpc>
            </a:pPr>
            <a:r>
              <a:rPr b="0" lang="en-GB" sz="2180" spc="-1" strike="noStrike">
                <a:solidFill>
                  <a:srgbClr val="000000"/>
                </a:solidFill>
                <a:latin typeface="Arial"/>
                <a:ea typeface="DejaVu Sans"/>
              </a:rPr>
              <a:t>- most updated reference (based in two dust mineral components)</a:t>
            </a:r>
            <a:endParaRPr b="0" lang="en-GB" sz="2180" spc="-1" strike="noStrike">
              <a:latin typeface="Arial"/>
            </a:endParaRPr>
          </a:p>
          <a:p>
            <a:pPr>
              <a:lnSpc>
                <a:spcPct val="100000"/>
              </a:lnSpc>
            </a:pPr>
            <a:r>
              <a:rPr b="0" lang="en-GB" sz="2180" spc="-1" strike="noStrike">
                <a:solidFill>
                  <a:srgbClr val="000000"/>
                </a:solidFill>
                <a:latin typeface="Arial"/>
                <a:ea typeface="DejaVu Sans"/>
              </a:rPr>
              <a:t>- reaches higher altitudes (</a:t>
            </a:r>
            <a:r>
              <a:rPr b="0" lang="en-GB" sz="2180" spc="-1" strike="noStrike">
                <a:solidFill>
                  <a:srgbClr val="c9211e"/>
                </a:solidFill>
                <a:latin typeface="Arial"/>
                <a:ea typeface="DejaVu Sans"/>
              </a:rPr>
              <a:t>do it with pressure levels too)</a:t>
            </a:r>
            <a:endParaRPr b="0" lang="en-GB" sz="2180" spc="-1" strike="noStrike">
              <a:latin typeface="Arial"/>
            </a:endParaRPr>
          </a:p>
          <a:p>
            <a:pPr>
              <a:lnSpc>
                <a:spcPct val="100000"/>
              </a:lnSpc>
            </a:pPr>
            <a:r>
              <a:rPr b="0" lang="en-GB" sz="2180" spc="-1" strike="noStrike">
                <a:solidFill>
                  <a:srgbClr val="c9211e"/>
                </a:solidFill>
                <a:latin typeface="Arial"/>
                <a:ea typeface="DejaVu Sans"/>
              </a:rPr>
              <a:t>- don’t overpass Meyers (check temp. figure how it’s done)</a:t>
            </a:r>
            <a:endParaRPr b="0" lang="en-GB" sz="2180" spc="-1" strike="noStrike">
              <a:latin typeface="Arial"/>
            </a:endParaRPr>
          </a:p>
        </p:txBody>
      </p:sp>
      <p:pic>
        <p:nvPicPr>
          <p:cNvPr id="340" name="" descr=""/>
          <p:cNvPicPr/>
          <p:nvPr/>
        </p:nvPicPr>
        <p:blipFill>
          <a:blip r:embed="rId7"/>
          <a:stretch/>
        </p:blipFill>
        <p:spPr>
          <a:xfrm>
            <a:off x="-6286320" y="1368000"/>
            <a:ext cx="4197240" cy="1998000"/>
          </a:xfrm>
          <a:prstGeom prst="rect">
            <a:avLst/>
          </a:prstGeom>
          <a:ln>
            <a:noFill/>
          </a:ln>
        </p:spPr>
      </p:pic>
      <p:pic>
        <p:nvPicPr>
          <p:cNvPr id="341" name="" descr=""/>
          <p:cNvPicPr/>
          <p:nvPr/>
        </p:nvPicPr>
        <p:blipFill>
          <a:blip r:embed="rId8"/>
          <a:stretch/>
        </p:blipFill>
        <p:spPr>
          <a:xfrm>
            <a:off x="-3656880" y="-1728000"/>
            <a:ext cx="1495800" cy="2993760"/>
          </a:xfrm>
          <a:prstGeom prst="rect">
            <a:avLst/>
          </a:prstGeom>
          <a:ln>
            <a:noFill/>
          </a:ln>
        </p:spPr>
      </p:pic>
      <p:sp>
        <p:nvSpPr>
          <p:cNvPr id="342" name="CustomShape 5"/>
          <p:cNvSpPr/>
          <p:nvPr/>
        </p:nvSpPr>
        <p:spPr>
          <a:xfrm>
            <a:off x="5779440" y="1270800"/>
            <a:ext cx="1297080" cy="7275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GB" sz="1800" spc="-1" strike="noStrike">
                <a:solidFill>
                  <a:srgbClr val="000000"/>
                </a:solidFill>
                <a:latin typeface="Arial"/>
                <a:ea typeface="DejaVu Sans"/>
              </a:rPr>
              <a:t>LWC</a:t>
            </a:r>
            <a:endParaRPr b="0" lang="en-GB" sz="1800" spc="-1" strike="noStrike">
              <a:latin typeface="Arial"/>
            </a:endParaRPr>
          </a:p>
        </p:txBody>
      </p:sp>
      <p:pic>
        <p:nvPicPr>
          <p:cNvPr id="343" name="" descr=""/>
          <p:cNvPicPr/>
          <p:nvPr/>
        </p:nvPicPr>
        <p:blipFill>
          <a:blip r:embed="rId9"/>
          <a:srcRect l="0" t="8774" r="0" b="0"/>
          <a:stretch/>
        </p:blipFill>
        <p:spPr>
          <a:xfrm>
            <a:off x="6631560" y="1542240"/>
            <a:ext cx="1967760" cy="3740400"/>
          </a:xfrm>
          <a:prstGeom prst="rect">
            <a:avLst/>
          </a:prstGeom>
          <a:ln>
            <a:noFill/>
          </a:ln>
        </p:spPr>
      </p:pic>
      <p:sp>
        <p:nvSpPr>
          <p:cNvPr id="344" name="CustomShape 6"/>
          <p:cNvSpPr/>
          <p:nvPr/>
        </p:nvSpPr>
        <p:spPr>
          <a:xfrm>
            <a:off x="7354440" y="1270800"/>
            <a:ext cx="1297080" cy="7275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GB" sz="1800" spc="-1" strike="noStrike">
                <a:solidFill>
                  <a:srgbClr val="000000"/>
                </a:solidFill>
                <a:latin typeface="Arial"/>
                <a:ea typeface="DejaVu Sans"/>
              </a:rPr>
              <a:t>IWC</a:t>
            </a:r>
            <a:endParaRPr b="0" lang="en-GB" sz="1800" spc="-1" strike="noStrike">
              <a:latin typeface="Arial"/>
            </a:endParaRPr>
          </a:p>
        </p:txBody>
      </p:sp>
      <p:pic>
        <p:nvPicPr>
          <p:cNvPr id="345" name="" descr=""/>
          <p:cNvPicPr/>
          <p:nvPr/>
        </p:nvPicPr>
        <p:blipFill>
          <a:blip r:embed="rId10"/>
          <a:stretch/>
        </p:blipFill>
        <p:spPr>
          <a:xfrm>
            <a:off x="13176000" y="6696000"/>
            <a:ext cx="6548400" cy="3117600"/>
          </a:xfrm>
          <a:prstGeom prst="rect">
            <a:avLst/>
          </a:prstGeom>
          <a:ln>
            <a:noFill/>
          </a:ln>
        </p:spPr>
      </p:pic>
      <p:pic>
        <p:nvPicPr>
          <p:cNvPr id="346" name="" descr=""/>
          <p:cNvPicPr/>
          <p:nvPr/>
        </p:nvPicPr>
        <p:blipFill>
          <a:blip r:embed="rId11"/>
          <a:stretch/>
        </p:blipFill>
        <p:spPr>
          <a:xfrm>
            <a:off x="-2276280" y="6624000"/>
            <a:ext cx="1555200" cy="3112200"/>
          </a:xfrm>
          <a:prstGeom prst="rect">
            <a:avLst/>
          </a:prstGeom>
          <a:ln>
            <a:noFill/>
          </a:ln>
        </p:spPr>
      </p:pic>
      <p:pic>
        <p:nvPicPr>
          <p:cNvPr id="347" name="" descr=""/>
          <p:cNvPicPr/>
          <p:nvPr/>
        </p:nvPicPr>
        <p:blipFill>
          <a:blip r:embed="rId12"/>
          <a:stretch/>
        </p:blipFill>
        <p:spPr>
          <a:xfrm>
            <a:off x="13032000" y="3437280"/>
            <a:ext cx="6400080" cy="3047040"/>
          </a:xfrm>
          <a:prstGeom prst="rect">
            <a:avLst/>
          </a:prstGeom>
          <a:ln>
            <a:noFill/>
          </a:ln>
        </p:spPr>
      </p:pic>
      <p:pic>
        <p:nvPicPr>
          <p:cNvPr id="348" name="" descr=""/>
          <p:cNvPicPr/>
          <p:nvPr/>
        </p:nvPicPr>
        <p:blipFill>
          <a:blip r:embed="rId13"/>
          <a:srcRect l="0" t="8735" r="0" b="0"/>
          <a:stretch/>
        </p:blipFill>
        <p:spPr>
          <a:xfrm>
            <a:off x="5036400" y="1542240"/>
            <a:ext cx="1968120" cy="3742920"/>
          </a:xfrm>
          <a:prstGeom prst="rect">
            <a:avLst/>
          </a:prstGeom>
          <a:ln>
            <a:noFill/>
          </a:ln>
        </p:spPr>
      </p:pic>
      <p:pic>
        <p:nvPicPr>
          <p:cNvPr id="349" name="" descr=""/>
          <p:cNvPicPr/>
          <p:nvPr/>
        </p:nvPicPr>
        <p:blipFill>
          <a:blip r:embed="rId14"/>
          <a:stretch/>
        </p:blipFill>
        <p:spPr>
          <a:xfrm>
            <a:off x="-2160000" y="4424760"/>
            <a:ext cx="1566360" cy="3134160"/>
          </a:xfrm>
          <a:prstGeom prst="rect">
            <a:avLst/>
          </a:prstGeom>
          <a:ln>
            <a:noFill/>
          </a:ln>
        </p:spPr>
      </p:pic>
      <p:sp>
        <p:nvSpPr>
          <p:cNvPr id="350" name="CustomShape 7"/>
          <p:cNvSpPr/>
          <p:nvPr/>
        </p:nvSpPr>
        <p:spPr>
          <a:xfrm>
            <a:off x="8892000" y="2813760"/>
            <a:ext cx="3130920" cy="18810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0" lang="en-GB" sz="1800" spc="-1" strike="noStrike">
                <a:solidFill>
                  <a:srgbClr val="000000"/>
                </a:solidFill>
                <a:latin typeface="Arial"/>
                <a:ea typeface="DejaVu Sans"/>
              </a:rPr>
              <a:t>Above ~ 10-11km </a:t>
            </a:r>
            <a:r>
              <a:rPr b="1" lang="en-GB" sz="1800" spc="-1" strike="noStrike">
                <a:solidFill>
                  <a:srgbClr val="000000"/>
                </a:solidFill>
                <a:latin typeface="Arial"/>
                <a:ea typeface="DejaVu Sans"/>
              </a:rPr>
              <a:t>homogeneous freezing</a:t>
            </a:r>
            <a:r>
              <a:rPr b="0" lang="en-GB" sz="1800" spc="-1" strike="noStrike">
                <a:solidFill>
                  <a:srgbClr val="000000"/>
                </a:solidFill>
                <a:latin typeface="Arial"/>
                <a:ea typeface="DejaVu Sans"/>
              </a:rPr>
              <a:t> dominates </a:t>
            </a:r>
            <a:endParaRPr b="0" lang="en-GB" sz="1800" spc="-1" strike="noStrike">
              <a:latin typeface="Arial"/>
            </a:endParaRPr>
          </a:p>
          <a:p>
            <a:pPr algn="ctr">
              <a:lnSpc>
                <a:spcPct val="100000"/>
              </a:lnSpc>
            </a:pPr>
            <a:r>
              <a:rPr b="0" lang="en-GB" sz="1500" spc="-1" strike="noStrike">
                <a:solidFill>
                  <a:srgbClr val="000000"/>
                </a:solidFill>
                <a:latin typeface="Arial"/>
                <a:ea typeface="DejaVu Sans"/>
              </a:rPr>
              <a:t>(Meyers ICNC &gt; 10-11km are not effective for heterogeneous ice production)</a:t>
            </a:r>
            <a:endParaRPr b="0" lang="en-GB" sz="1500" spc="-1" strike="noStrike">
              <a:latin typeface="Arial"/>
            </a:endParaRPr>
          </a:p>
        </p:txBody>
      </p:sp>
      <p:sp>
        <p:nvSpPr>
          <p:cNvPr id="351" name="Line 8"/>
          <p:cNvSpPr/>
          <p:nvPr/>
        </p:nvSpPr>
        <p:spPr>
          <a:xfrm flipV="1">
            <a:off x="2880000" y="3384000"/>
            <a:ext cx="5976000" cy="36000"/>
          </a:xfrm>
          <a:prstGeom prst="line">
            <a:avLst/>
          </a:prstGeom>
          <a:ln>
            <a:solidFill>
              <a:srgbClr val="3465a4"/>
            </a:solidFill>
            <a:tailEnd len="med" type="triangle" w="med"/>
          </a:ln>
        </p:spPr>
        <p:style>
          <a:lnRef idx="0"/>
          <a:fillRef idx="0"/>
          <a:effectRef idx="0"/>
          <a:fontRef idx="minor"/>
        </p:style>
      </p:sp>
      <p:sp>
        <p:nvSpPr>
          <p:cNvPr id="352" name="CustomShape 9"/>
          <p:cNvSpPr/>
          <p:nvPr/>
        </p:nvSpPr>
        <p:spPr>
          <a:xfrm>
            <a:off x="2844000" y="1306800"/>
            <a:ext cx="1640520" cy="7275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GB" sz="1800" spc="-1" strike="noStrike">
                <a:solidFill>
                  <a:srgbClr val="000000"/>
                </a:solidFill>
                <a:latin typeface="Arial"/>
                <a:ea typeface="DejaVu Sans"/>
              </a:rPr>
              <a:t>ICNC_MPC</a:t>
            </a:r>
            <a:endParaRPr b="0" lang="en-GB" sz="1800" spc="-1" strike="noStrike">
              <a:latin typeface="Arial"/>
            </a:endParaRPr>
          </a:p>
        </p:txBody>
      </p:sp>
      <p:sp>
        <p:nvSpPr>
          <p:cNvPr id="353" name="Line 10"/>
          <p:cNvSpPr/>
          <p:nvPr/>
        </p:nvSpPr>
        <p:spPr>
          <a:xfrm flipH="1">
            <a:off x="4176000" y="7344000"/>
            <a:ext cx="864000" cy="0"/>
          </a:xfrm>
          <a:prstGeom prst="line">
            <a:avLst/>
          </a:prstGeom>
          <a:ln>
            <a:solidFill>
              <a:srgbClr val="3465a4"/>
            </a:solidFill>
            <a:tailEnd len="med" type="triangle" w="med"/>
          </a:ln>
        </p:spPr>
        <p:style>
          <a:lnRef idx="0"/>
          <a:fillRef idx="0"/>
          <a:effectRef idx="0"/>
          <a:fontRef idx="minor"/>
        </p:style>
      </p:sp>
      <p:sp>
        <p:nvSpPr>
          <p:cNvPr id="354" name="CustomShape 11"/>
          <p:cNvSpPr/>
          <p:nvPr/>
        </p:nvSpPr>
        <p:spPr>
          <a:xfrm>
            <a:off x="6948000" y="2412000"/>
            <a:ext cx="1510920" cy="970920"/>
          </a:xfrm>
          <a:prstGeom prst="rect">
            <a:avLst/>
          </a:prstGeom>
          <a:blipFill rotWithShape="0">
            <a:blip r:embed="rId15">
              <a:alphaModFix amt="20000"/>
            </a:blip>
            <a:tile/>
          </a:blipFill>
          <a:ln>
            <a:solidFill>
              <a:srgbClr val="808080"/>
            </a:solidFill>
          </a:ln>
        </p:spPr>
        <p:style>
          <a:lnRef idx="0"/>
          <a:fillRef idx="0"/>
          <a:effectRef idx="0"/>
          <a:fontRef idx="minor"/>
        </p:style>
        <p:txBody>
          <a:bodyPr wrap="none" lIns="90000" rIns="90000" tIns="45000" bIns="45000" anchor="ctr">
            <a:noAutofit/>
          </a:bodyPr>
          <a:p>
            <a:pPr algn="ctr">
              <a:lnSpc>
                <a:spcPct val="100000"/>
              </a:lnSpc>
            </a:pPr>
            <a:r>
              <a:rPr b="0" i="1" lang="en-GB" sz="1200" spc="-1" strike="noStrike">
                <a:solidFill>
                  <a:srgbClr val="666666"/>
                </a:solidFill>
                <a:latin typeface="Arial"/>
                <a:ea typeface="DejaVu Sans"/>
              </a:rPr>
              <a:t>Homogeneous </a:t>
            </a:r>
            <a:endParaRPr b="0" lang="en-GB" sz="1200" spc="-1" strike="noStrike">
              <a:latin typeface="Arial"/>
            </a:endParaRPr>
          </a:p>
          <a:p>
            <a:pPr algn="ctr">
              <a:lnSpc>
                <a:spcPct val="100000"/>
              </a:lnSpc>
            </a:pPr>
            <a:r>
              <a:rPr b="0" i="1" lang="en-GB" sz="1200" spc="-1" strike="noStrike">
                <a:solidFill>
                  <a:srgbClr val="666666"/>
                </a:solidFill>
                <a:latin typeface="Arial"/>
                <a:ea typeface="DejaVu Sans"/>
              </a:rPr>
              <a:t>freezing</a:t>
            </a:r>
            <a:endParaRPr b="0" lang="en-GB" sz="1200" spc="-1" strike="noStrike">
              <a:latin typeface="Arial"/>
            </a:endParaRPr>
          </a:p>
        </p:txBody>
      </p:sp>
      <p:sp>
        <p:nvSpPr>
          <p:cNvPr id="355" name="CustomShape 12"/>
          <p:cNvSpPr/>
          <p:nvPr/>
        </p:nvSpPr>
        <p:spPr>
          <a:xfrm>
            <a:off x="2772000" y="2412000"/>
            <a:ext cx="1510920" cy="1006920"/>
          </a:xfrm>
          <a:prstGeom prst="rect">
            <a:avLst/>
          </a:prstGeom>
          <a:blipFill rotWithShape="0">
            <a:blip r:embed="rId16">
              <a:alphaModFix amt="20000"/>
            </a:blip>
            <a:tile/>
          </a:blipFill>
          <a:ln>
            <a:solidFill>
              <a:srgbClr val="808080"/>
            </a:solidFill>
          </a:ln>
        </p:spPr>
        <p:style>
          <a:lnRef idx="0"/>
          <a:fillRef idx="0"/>
          <a:effectRef idx="0"/>
          <a:fontRef idx="minor"/>
        </p:style>
        <p:txBody>
          <a:bodyPr wrap="none" lIns="90000" rIns="90000" tIns="45000" bIns="45000" anchor="ctr">
            <a:noAutofit/>
          </a:bodyPr>
          <a:p>
            <a:pPr algn="ctr">
              <a:lnSpc>
                <a:spcPct val="100000"/>
              </a:lnSpc>
            </a:pPr>
            <a:r>
              <a:rPr b="0" i="1" lang="en-GB" sz="1200" spc="-1" strike="noStrike">
                <a:solidFill>
                  <a:srgbClr val="666666"/>
                </a:solidFill>
                <a:latin typeface="Arial"/>
                <a:ea typeface="DejaVu Sans"/>
              </a:rPr>
              <a:t>Homogeneous </a:t>
            </a:r>
            <a:endParaRPr b="0" lang="en-GB" sz="1200" spc="-1" strike="noStrike">
              <a:latin typeface="Arial"/>
            </a:endParaRPr>
          </a:p>
          <a:p>
            <a:pPr algn="ctr">
              <a:lnSpc>
                <a:spcPct val="100000"/>
              </a:lnSpc>
            </a:pPr>
            <a:r>
              <a:rPr b="0" i="1" lang="en-GB" sz="1200" spc="-1" strike="noStrike">
                <a:solidFill>
                  <a:srgbClr val="666666"/>
                </a:solidFill>
                <a:latin typeface="Arial"/>
                <a:ea typeface="DejaVu Sans"/>
              </a:rPr>
              <a:t>freezing</a:t>
            </a:r>
            <a:endParaRPr b="0" lang="en-GB" sz="1200" spc="-1" strike="noStrike">
              <a:latin typeface="Arial"/>
            </a:endParaRPr>
          </a:p>
        </p:txBody>
      </p:sp>
      <p:sp>
        <p:nvSpPr>
          <p:cNvPr id="356" name="CustomShape 13"/>
          <p:cNvSpPr/>
          <p:nvPr/>
        </p:nvSpPr>
        <p:spPr>
          <a:xfrm>
            <a:off x="2736000" y="3420000"/>
            <a:ext cx="1546920" cy="1438920"/>
          </a:xfrm>
          <a:prstGeom prst="rect">
            <a:avLst/>
          </a:prstGeom>
          <a:noFill/>
          <a:ln>
            <a:solidFill>
              <a:srgbClr val="3465a4"/>
            </a:solidFill>
          </a:ln>
        </p:spPr>
        <p:style>
          <a:lnRef idx="0"/>
          <a:fillRef idx="0"/>
          <a:effectRef idx="0"/>
          <a:fontRef idx="minor"/>
        </p:style>
      </p:sp>
      <p:pic>
        <p:nvPicPr>
          <p:cNvPr id="357" name="Εικόνα 12_25" descr="Εικόνα που περιέχει σχεδίαση&#10;&#10;Περιγραφή που δημιουργήθηκε αυτόματα"/>
          <p:cNvPicPr/>
          <p:nvPr/>
        </p:nvPicPr>
        <p:blipFill>
          <a:blip r:embed="rId17"/>
          <a:stretch/>
        </p:blipFill>
        <p:spPr>
          <a:xfrm>
            <a:off x="9812520" y="6072120"/>
            <a:ext cx="1630080" cy="546480"/>
          </a:xfrm>
          <a:prstGeom prst="rect">
            <a:avLst/>
          </a:prstGeom>
          <a:ln>
            <a:noFill/>
          </a:ln>
        </p:spPr>
      </p:pic>
      <p:pic>
        <p:nvPicPr>
          <p:cNvPr id="358" name="Εικόνα 9_25" descr=""/>
          <p:cNvPicPr/>
          <p:nvPr/>
        </p:nvPicPr>
        <p:blipFill>
          <a:blip r:embed="rId18"/>
          <a:stretch/>
        </p:blipFill>
        <p:spPr>
          <a:xfrm>
            <a:off x="8136720" y="6125400"/>
            <a:ext cx="1525320" cy="439920"/>
          </a:xfrm>
          <a:prstGeom prst="rect">
            <a:avLst/>
          </a:prstGeom>
          <a:ln>
            <a:noFill/>
          </a:ln>
        </p:spPr>
      </p:pic>
      <p:pic>
        <p:nvPicPr>
          <p:cNvPr id="359" name="" descr=""/>
          <p:cNvPicPr/>
          <p:nvPr/>
        </p:nvPicPr>
        <p:blipFill>
          <a:blip r:embed="rId19"/>
          <a:stretch/>
        </p:blipFill>
        <p:spPr>
          <a:xfrm>
            <a:off x="7325640" y="6048360"/>
            <a:ext cx="590760" cy="572760"/>
          </a:xfrm>
          <a:prstGeom prst="rect">
            <a:avLst/>
          </a:prstGeom>
          <a:ln>
            <a:noFill/>
          </a:ln>
        </p:spPr>
      </p:pic>
      <p:pic>
        <p:nvPicPr>
          <p:cNvPr id="360" name="" descr=""/>
          <p:cNvPicPr/>
          <p:nvPr/>
        </p:nvPicPr>
        <p:blipFill>
          <a:blip r:embed="rId20"/>
          <a:stretch/>
        </p:blipFill>
        <p:spPr>
          <a:xfrm>
            <a:off x="6624360" y="6048360"/>
            <a:ext cx="601560" cy="572760"/>
          </a:xfrm>
          <a:prstGeom prst="rect">
            <a:avLst/>
          </a:prstGeom>
          <a:ln>
            <a:noFill/>
          </a:ln>
        </p:spPr>
      </p:pic>
      <p:pic>
        <p:nvPicPr>
          <p:cNvPr id="361" name="Picture 11_25" descr="A close up of a logo&#10;&#10;Description automatically generated"/>
          <p:cNvPicPr/>
          <p:nvPr/>
        </p:nvPicPr>
        <p:blipFill>
          <a:blip r:embed="rId21"/>
          <a:stretch/>
        </p:blipFill>
        <p:spPr>
          <a:xfrm>
            <a:off x="5616000" y="6120360"/>
            <a:ext cx="931320" cy="500760"/>
          </a:xfrm>
          <a:prstGeom prst="rect">
            <a:avLst/>
          </a:prstGeom>
          <a:ln>
            <a:noFill/>
          </a:ln>
        </p:spPr>
      </p:pic>
      <p:pic>
        <p:nvPicPr>
          <p:cNvPr id="362" name="" descr=""/>
          <p:cNvPicPr/>
          <p:nvPr/>
        </p:nvPicPr>
        <p:blipFill>
          <a:blip r:embed="rId22"/>
          <a:srcRect l="46308" t="-5130" r="23946" b="0"/>
          <a:stretch/>
        </p:blipFill>
        <p:spPr>
          <a:xfrm>
            <a:off x="4572000" y="6077160"/>
            <a:ext cx="958320" cy="608400"/>
          </a:xfrm>
          <a:prstGeom prst="rect">
            <a:avLst/>
          </a:prstGeom>
          <a:ln>
            <a:noFill/>
          </a:ln>
        </p:spPr>
      </p:pic>
      <p:sp>
        <p:nvSpPr>
          <p:cNvPr id="363" name="CustomShape 14"/>
          <p:cNvSpPr/>
          <p:nvPr/>
        </p:nvSpPr>
        <p:spPr>
          <a:xfrm>
            <a:off x="11817000" y="6521760"/>
            <a:ext cx="362880" cy="324000"/>
          </a:xfrm>
          <a:prstGeom prst="rect">
            <a:avLst/>
          </a:prstGeom>
          <a:noFill/>
          <a:ln>
            <a:noFill/>
          </a:ln>
        </p:spPr>
        <p:style>
          <a:lnRef idx="0"/>
          <a:fillRef idx="0"/>
          <a:effectRef idx="0"/>
          <a:fontRef idx="minor"/>
        </p:style>
        <p:txBody>
          <a:bodyPr lIns="90000" rIns="90000" tIns="45000" bIns="45000" anchorCtr="1">
            <a:noAutofit/>
          </a:bodyPr>
          <a:p>
            <a:pPr>
              <a:lnSpc>
                <a:spcPct val="100000"/>
              </a:lnSpc>
            </a:pPr>
            <a:fld id="{8A27A173-5361-4A9E-9690-B153F740D8EF}" type="slidenum">
              <a:rPr b="0" lang="en-GB" sz="1200" spc="-1" strike="noStrike">
                <a:solidFill>
                  <a:srgbClr val="000000"/>
                </a:solidFill>
                <a:latin typeface="Arial"/>
                <a:ea typeface="DejaVu Sans"/>
              </a:rPr>
              <a:t>1</a:t>
            </a:fld>
            <a:endParaRPr b="0" lang="en-GB" sz="12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4" name="CustomShape 1"/>
          <p:cNvSpPr/>
          <p:nvPr/>
        </p:nvSpPr>
        <p:spPr>
          <a:xfrm>
            <a:off x="360000" y="297000"/>
            <a:ext cx="11605680" cy="45792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2200" spc="-1" strike="noStrike">
                <a:solidFill>
                  <a:srgbClr val="124484"/>
                </a:solidFill>
                <a:latin typeface="Calibri"/>
                <a:ea typeface="DejaVu Sans"/>
              </a:rPr>
              <a:t>ICNC in MPC regime: results of 1-year nudged simulations</a:t>
            </a:r>
            <a:endParaRPr b="0" lang="en-GB" sz="2200" spc="-1" strike="noStrike">
              <a:latin typeface="Arial"/>
            </a:endParaRPr>
          </a:p>
        </p:txBody>
      </p:sp>
      <p:sp>
        <p:nvSpPr>
          <p:cNvPr id="365" name="CustomShape 2"/>
          <p:cNvSpPr/>
          <p:nvPr/>
        </p:nvSpPr>
        <p:spPr>
          <a:xfrm>
            <a:off x="648360" y="-1271520"/>
            <a:ext cx="10623600" cy="52416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US" sz="1200" spc="-1" strike="noStrike">
                <a:solidFill>
                  <a:srgbClr val="124484"/>
                </a:solidFill>
                <a:latin typeface="Calibri"/>
                <a:ea typeface="DejaVu Sans"/>
              </a:rPr>
              <a:t>a5yk Meyers</a:t>
            </a:r>
            <a:endParaRPr b="0" lang="en-GB" sz="1200" spc="-1" strike="noStrike">
              <a:latin typeface="Arial"/>
            </a:endParaRPr>
          </a:p>
          <a:p>
            <a:pPr>
              <a:lnSpc>
                <a:spcPct val="90000"/>
              </a:lnSpc>
            </a:pPr>
            <a:r>
              <a:rPr b="1" lang="en-US" sz="1200" spc="-1" strike="noStrike">
                <a:solidFill>
                  <a:srgbClr val="124484"/>
                </a:solidFill>
                <a:latin typeface="Calibri"/>
                <a:ea typeface="DejaVu Sans"/>
              </a:rPr>
              <a:t>a5y6 Atkinson</a:t>
            </a:r>
            <a:endParaRPr b="0" lang="en-GB" sz="1200" spc="-1" strike="noStrike">
              <a:latin typeface="Arial"/>
            </a:endParaRPr>
          </a:p>
          <a:p>
            <a:pPr>
              <a:lnSpc>
                <a:spcPct val="90000"/>
              </a:lnSpc>
            </a:pPr>
            <a:r>
              <a:rPr b="1" lang="en-US" sz="1200" spc="-1" strike="noStrike">
                <a:solidFill>
                  <a:srgbClr val="124484"/>
                </a:solidFill>
                <a:latin typeface="Calibri"/>
                <a:ea typeface="DejaVu Sans"/>
              </a:rPr>
              <a:t>a5y8 Ullrich</a:t>
            </a:r>
            <a:endParaRPr b="0" lang="en-GB" sz="1200" spc="-1" strike="noStrike">
              <a:latin typeface="Arial"/>
            </a:endParaRPr>
          </a:p>
          <a:p>
            <a:pPr>
              <a:lnSpc>
                <a:spcPct val="90000"/>
              </a:lnSpc>
            </a:pPr>
            <a:r>
              <a:rPr b="1" lang="en-US" sz="1200" spc="-1" strike="noStrike">
                <a:solidFill>
                  <a:srgbClr val="124484"/>
                </a:solidFill>
                <a:latin typeface="Calibri"/>
                <a:ea typeface="DejaVu Sans"/>
              </a:rPr>
              <a:t>a5y4 Harrison</a:t>
            </a:r>
            <a:endParaRPr b="0" lang="en-GB" sz="1200" spc="-1" strike="noStrike">
              <a:latin typeface="Arial"/>
            </a:endParaRPr>
          </a:p>
          <a:p>
            <a:pPr>
              <a:lnSpc>
                <a:spcPct val="90000"/>
              </a:lnSpc>
            </a:pPr>
            <a:endParaRPr b="0" lang="en-GB" sz="1200" spc="-1" strike="noStrike">
              <a:latin typeface="Arial"/>
            </a:endParaRPr>
          </a:p>
        </p:txBody>
      </p:sp>
      <p:sp>
        <p:nvSpPr>
          <p:cNvPr id="366" name="CustomShape 3"/>
          <p:cNvSpPr/>
          <p:nvPr/>
        </p:nvSpPr>
        <p:spPr>
          <a:xfrm>
            <a:off x="-4464000" y="2304000"/>
            <a:ext cx="4318920" cy="208692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0" lang="en-GB" sz="2000" spc="-1" strike="noStrike">
                <a:solidFill>
                  <a:srgbClr val="2a6099"/>
                </a:solidFill>
                <a:latin typeface="Arial"/>
                <a:ea typeface="DejaVu Sans"/>
              </a:rPr>
              <a:t>ICNC in the </a:t>
            </a:r>
            <a:r>
              <a:rPr b="1" lang="en-GB" sz="2000" spc="-1" strike="noStrike">
                <a:solidFill>
                  <a:srgbClr val="2a6099"/>
                </a:solidFill>
                <a:latin typeface="Arial"/>
                <a:ea typeface="DejaVu Sans"/>
              </a:rPr>
              <a:t>mixed-phase cloud regime</a:t>
            </a:r>
            <a:r>
              <a:rPr b="0" lang="en-GB" sz="2000" spc="-1" strike="noStrike">
                <a:solidFill>
                  <a:srgbClr val="2a6099"/>
                </a:solidFill>
                <a:latin typeface="Arial"/>
                <a:ea typeface="DejaVu Sans"/>
              </a:rPr>
              <a:t> used for the calculation of ice mass by depositional growth</a:t>
            </a:r>
            <a:endParaRPr b="0" lang="en-GB" sz="2000" spc="-1" strike="noStrike">
              <a:latin typeface="Arial"/>
            </a:endParaRPr>
          </a:p>
        </p:txBody>
      </p:sp>
      <p:sp>
        <p:nvSpPr>
          <p:cNvPr id="367" name="CustomShape 4"/>
          <p:cNvSpPr/>
          <p:nvPr/>
        </p:nvSpPr>
        <p:spPr>
          <a:xfrm>
            <a:off x="4896000" y="2880000"/>
            <a:ext cx="2518920" cy="1625040"/>
          </a:xfrm>
          <a:prstGeom prst="rect">
            <a:avLst/>
          </a:prstGeom>
          <a:noFill/>
          <a:ln>
            <a:noFill/>
          </a:ln>
        </p:spPr>
        <p:style>
          <a:lnRef idx="0"/>
          <a:fillRef idx="0"/>
          <a:effectRef idx="0"/>
          <a:fontRef idx="minor"/>
        </p:style>
        <p:txBody>
          <a:bodyPr lIns="90000" rIns="90000" tIns="45000" bIns="45000" anchorCtr="1">
            <a:noAutofit/>
          </a:bodyPr>
          <a:p>
            <a:pPr>
              <a:lnSpc>
                <a:spcPct val="100000"/>
              </a:lnSpc>
            </a:pPr>
            <a:r>
              <a:rPr b="0" lang="en-GB" sz="1800" spc="-1" strike="noStrike">
                <a:solidFill>
                  <a:srgbClr val="000000"/>
                </a:solidFill>
                <a:latin typeface="Arial"/>
                <a:ea typeface="DejaVu Sans"/>
              </a:rPr>
              <a:t>Less ICNC_MPC from aerosol-sensitive ice nucelation parameterizations than from Meyers, especially at the SH.</a:t>
            </a:r>
            <a:endParaRPr b="0" lang="en-GB" sz="1800" spc="-1" strike="noStrike">
              <a:latin typeface="Arial"/>
            </a:endParaRPr>
          </a:p>
        </p:txBody>
      </p:sp>
      <p:pic>
        <p:nvPicPr>
          <p:cNvPr id="368" name="" descr=""/>
          <p:cNvPicPr/>
          <p:nvPr/>
        </p:nvPicPr>
        <p:blipFill>
          <a:blip r:embed="rId1"/>
          <a:srcRect l="0" t="6933" r="8457" b="0"/>
          <a:stretch/>
        </p:blipFill>
        <p:spPr>
          <a:xfrm>
            <a:off x="252000" y="2580120"/>
            <a:ext cx="3670560" cy="2008800"/>
          </a:xfrm>
          <a:prstGeom prst="rect">
            <a:avLst/>
          </a:prstGeom>
          <a:ln>
            <a:noFill/>
          </a:ln>
        </p:spPr>
      </p:pic>
      <p:sp>
        <p:nvSpPr>
          <p:cNvPr id="369" name="CustomShape 5"/>
          <p:cNvSpPr/>
          <p:nvPr/>
        </p:nvSpPr>
        <p:spPr>
          <a:xfrm>
            <a:off x="1418400" y="3825360"/>
            <a:ext cx="1640520" cy="7275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GB" sz="1500" spc="-1" strike="noStrike">
                <a:solidFill>
                  <a:srgbClr val="000000"/>
                </a:solidFill>
                <a:latin typeface="Arial"/>
                <a:ea typeface="DejaVu Sans"/>
              </a:rPr>
              <a:t>ICNC_MPC</a:t>
            </a:r>
            <a:endParaRPr b="0" lang="en-GB" sz="1500" spc="-1" strike="noStrike">
              <a:latin typeface="Arial"/>
            </a:endParaRPr>
          </a:p>
          <a:p>
            <a:pPr>
              <a:lnSpc>
                <a:spcPct val="100000"/>
              </a:lnSpc>
            </a:pPr>
            <a:r>
              <a:rPr b="0" lang="en-GB" sz="1500" spc="-1" strike="noStrike">
                <a:solidFill>
                  <a:srgbClr val="000000"/>
                </a:solidFill>
                <a:latin typeface="Arial"/>
                <a:ea typeface="DejaVu Sans"/>
              </a:rPr>
              <a:t>(&lt;~10 km)</a:t>
            </a:r>
            <a:endParaRPr b="0" lang="en-GB" sz="1500" spc="-1" strike="noStrike">
              <a:latin typeface="Arial"/>
            </a:endParaRPr>
          </a:p>
        </p:txBody>
      </p:sp>
      <p:sp>
        <p:nvSpPr>
          <p:cNvPr id="370" name="CustomShape 6"/>
          <p:cNvSpPr/>
          <p:nvPr/>
        </p:nvSpPr>
        <p:spPr>
          <a:xfrm>
            <a:off x="8460000" y="2666880"/>
            <a:ext cx="3596040" cy="2156040"/>
          </a:xfrm>
          <a:prstGeom prst="rect">
            <a:avLst/>
          </a:prstGeom>
          <a:noFill/>
          <a:ln>
            <a:noFill/>
          </a:ln>
        </p:spPr>
        <p:style>
          <a:lnRef idx="0"/>
          <a:fillRef idx="0"/>
          <a:effectRef idx="0"/>
          <a:fontRef idx="minor"/>
        </p:style>
        <p:txBody>
          <a:bodyPr lIns="90000" rIns="90000" tIns="45000" bIns="45000" anchorCtr="1">
            <a:noAutofit/>
          </a:bodyPr>
          <a:p>
            <a:pPr>
              <a:lnSpc>
                <a:spcPct val="100000"/>
              </a:lnSpc>
            </a:pPr>
            <a:r>
              <a:rPr b="0" lang="en-GB" sz="1800" spc="-1" strike="noStrike">
                <a:solidFill>
                  <a:srgbClr val="000000"/>
                </a:solidFill>
                <a:latin typeface="Arial"/>
                <a:ea typeface="DejaVu Sans"/>
              </a:rPr>
              <a:t>Need to take into account other processes and aerosols:</a:t>
            </a:r>
            <a:endParaRPr b="0" lang="en-GB" sz="1800" spc="-1" strike="noStrike">
              <a:latin typeface="Arial"/>
            </a:endParaRPr>
          </a:p>
          <a:p>
            <a:pPr marL="216000" indent="-214920">
              <a:lnSpc>
                <a:spcPct val="100000"/>
              </a:lnSpc>
              <a:buClr>
                <a:srgbClr val="000000"/>
              </a:buClr>
              <a:buFont typeface="Symbol"/>
              <a:buChar char=""/>
            </a:pPr>
            <a:r>
              <a:rPr b="0" lang="en-GB" sz="1800" spc="-1" strike="noStrike">
                <a:solidFill>
                  <a:srgbClr val="000000"/>
                </a:solidFill>
                <a:latin typeface="Arial"/>
                <a:ea typeface="DejaVu Sans"/>
              </a:rPr>
              <a:t>Include parameterization depending on immersion freezing of </a:t>
            </a:r>
            <a:r>
              <a:rPr b="1" lang="en-GB" sz="1800" spc="-1" strike="noStrike">
                <a:solidFill>
                  <a:srgbClr val="2a6099"/>
                </a:solidFill>
                <a:latin typeface="Arial"/>
                <a:ea typeface="DejaVu Sans"/>
              </a:rPr>
              <a:t>marine organic aerosols</a:t>
            </a:r>
            <a:endParaRPr b="0" lang="en-GB" sz="1800" spc="-1" strike="noStrike">
              <a:latin typeface="Arial"/>
            </a:endParaRPr>
          </a:p>
          <a:p>
            <a:pPr marL="216000" indent="-214920">
              <a:lnSpc>
                <a:spcPct val="100000"/>
              </a:lnSpc>
              <a:buClr>
                <a:srgbClr val="000000"/>
              </a:buClr>
              <a:buFont typeface="Symbol"/>
              <a:buChar char=""/>
            </a:pPr>
            <a:r>
              <a:rPr b="1" lang="en-GB" sz="1800" spc="-1" strike="noStrike">
                <a:solidFill>
                  <a:srgbClr val="2a6099"/>
                </a:solidFill>
                <a:latin typeface="Arial"/>
                <a:ea typeface="DejaVu Sans"/>
              </a:rPr>
              <a:t>Secondary ice production</a:t>
            </a:r>
            <a:r>
              <a:rPr b="0" lang="en-GB" sz="1800" spc="-1" strike="noStrike">
                <a:solidFill>
                  <a:srgbClr val="2a6099"/>
                </a:solidFill>
                <a:latin typeface="Arial"/>
                <a:ea typeface="DejaVu Sans"/>
              </a:rPr>
              <a:t> </a:t>
            </a:r>
            <a:endParaRPr b="0" lang="en-GB" sz="1800" spc="-1" strike="noStrike">
              <a:latin typeface="Arial"/>
            </a:endParaRPr>
          </a:p>
        </p:txBody>
      </p:sp>
      <p:sp>
        <p:nvSpPr>
          <p:cNvPr id="371" name="CustomShape 7"/>
          <p:cNvSpPr/>
          <p:nvPr/>
        </p:nvSpPr>
        <p:spPr>
          <a:xfrm>
            <a:off x="3960000" y="3204000"/>
            <a:ext cx="934920" cy="790920"/>
          </a:xfrm>
          <a:custGeom>
            <a:avLst/>
            <a:gdLst/>
            <a:ahLst/>
            <a:rect l="l" t="t" r="r" b="b"/>
            <a:pathLst>
              <a:path w="2602" h="2202">
                <a:moveTo>
                  <a:pt x="0" y="550"/>
                </a:moveTo>
                <a:lnTo>
                  <a:pt x="1950" y="550"/>
                </a:lnTo>
                <a:lnTo>
                  <a:pt x="1950" y="0"/>
                </a:lnTo>
                <a:lnTo>
                  <a:pt x="2601" y="1100"/>
                </a:lnTo>
                <a:lnTo>
                  <a:pt x="1950" y="2201"/>
                </a:lnTo>
                <a:lnTo>
                  <a:pt x="1950" y="1650"/>
                </a:lnTo>
                <a:lnTo>
                  <a:pt x="0" y="1650"/>
                </a:lnTo>
                <a:lnTo>
                  <a:pt x="0" y="550"/>
                </a:lnTo>
              </a:path>
            </a:pathLst>
          </a:custGeom>
          <a:solidFill>
            <a:srgbClr val="ffffff"/>
          </a:solidFill>
          <a:ln>
            <a:solidFill>
              <a:srgbClr val="3465a4"/>
            </a:solidFill>
          </a:ln>
        </p:spPr>
        <p:style>
          <a:lnRef idx="0"/>
          <a:fillRef idx="0"/>
          <a:effectRef idx="0"/>
          <a:fontRef idx="minor"/>
        </p:style>
      </p:sp>
      <p:sp>
        <p:nvSpPr>
          <p:cNvPr id="372" name="CustomShape 8"/>
          <p:cNvSpPr/>
          <p:nvPr/>
        </p:nvSpPr>
        <p:spPr>
          <a:xfrm>
            <a:off x="7452360" y="3204360"/>
            <a:ext cx="934920" cy="790920"/>
          </a:xfrm>
          <a:custGeom>
            <a:avLst/>
            <a:gdLst/>
            <a:ahLst/>
            <a:rect l="l" t="t" r="r" b="b"/>
            <a:pathLst>
              <a:path w="2602" h="2202">
                <a:moveTo>
                  <a:pt x="0" y="550"/>
                </a:moveTo>
                <a:lnTo>
                  <a:pt x="1950" y="550"/>
                </a:lnTo>
                <a:lnTo>
                  <a:pt x="1950" y="0"/>
                </a:lnTo>
                <a:lnTo>
                  <a:pt x="2601" y="1100"/>
                </a:lnTo>
                <a:lnTo>
                  <a:pt x="1950" y="2201"/>
                </a:lnTo>
                <a:lnTo>
                  <a:pt x="1950" y="1650"/>
                </a:lnTo>
                <a:lnTo>
                  <a:pt x="0" y="1650"/>
                </a:lnTo>
                <a:lnTo>
                  <a:pt x="0" y="550"/>
                </a:lnTo>
              </a:path>
            </a:pathLst>
          </a:custGeom>
          <a:noFill/>
          <a:ln>
            <a:solidFill>
              <a:srgbClr val="3465a4"/>
            </a:solidFill>
          </a:ln>
        </p:spPr>
        <p:style>
          <a:lnRef idx="0"/>
          <a:fillRef idx="0"/>
          <a:effectRef idx="0"/>
          <a:fontRef idx="minor"/>
        </p:style>
      </p:sp>
      <p:pic>
        <p:nvPicPr>
          <p:cNvPr id="373" name="Εικόνα 12_26" descr="Εικόνα που περιέχει σχεδίαση&#10;&#10;Περιγραφή που δημιουργήθηκε αυτόματα"/>
          <p:cNvPicPr/>
          <p:nvPr/>
        </p:nvPicPr>
        <p:blipFill>
          <a:blip r:embed="rId2"/>
          <a:stretch/>
        </p:blipFill>
        <p:spPr>
          <a:xfrm>
            <a:off x="9812520" y="6060600"/>
            <a:ext cx="1630080" cy="546480"/>
          </a:xfrm>
          <a:prstGeom prst="rect">
            <a:avLst/>
          </a:prstGeom>
          <a:ln>
            <a:noFill/>
          </a:ln>
        </p:spPr>
      </p:pic>
      <p:pic>
        <p:nvPicPr>
          <p:cNvPr id="374" name="Εικόνα 9_26" descr=""/>
          <p:cNvPicPr/>
          <p:nvPr/>
        </p:nvPicPr>
        <p:blipFill>
          <a:blip r:embed="rId3"/>
          <a:stretch/>
        </p:blipFill>
        <p:spPr>
          <a:xfrm>
            <a:off x="8136720" y="6113880"/>
            <a:ext cx="1525320" cy="439920"/>
          </a:xfrm>
          <a:prstGeom prst="rect">
            <a:avLst/>
          </a:prstGeom>
          <a:ln>
            <a:noFill/>
          </a:ln>
        </p:spPr>
      </p:pic>
      <p:pic>
        <p:nvPicPr>
          <p:cNvPr id="375" name="" descr=""/>
          <p:cNvPicPr/>
          <p:nvPr/>
        </p:nvPicPr>
        <p:blipFill>
          <a:blip r:embed="rId4"/>
          <a:stretch/>
        </p:blipFill>
        <p:spPr>
          <a:xfrm>
            <a:off x="7325640" y="6036840"/>
            <a:ext cx="590760" cy="572760"/>
          </a:xfrm>
          <a:prstGeom prst="rect">
            <a:avLst/>
          </a:prstGeom>
          <a:ln>
            <a:noFill/>
          </a:ln>
        </p:spPr>
      </p:pic>
      <p:pic>
        <p:nvPicPr>
          <p:cNvPr id="376" name="" descr=""/>
          <p:cNvPicPr/>
          <p:nvPr/>
        </p:nvPicPr>
        <p:blipFill>
          <a:blip r:embed="rId5"/>
          <a:stretch/>
        </p:blipFill>
        <p:spPr>
          <a:xfrm>
            <a:off x="6624360" y="6036840"/>
            <a:ext cx="601560" cy="572760"/>
          </a:xfrm>
          <a:prstGeom prst="rect">
            <a:avLst/>
          </a:prstGeom>
          <a:ln>
            <a:noFill/>
          </a:ln>
        </p:spPr>
      </p:pic>
      <p:pic>
        <p:nvPicPr>
          <p:cNvPr id="377" name="Picture 11_26" descr="A close up of a logo&#10;&#10;Description automatically generated"/>
          <p:cNvPicPr/>
          <p:nvPr/>
        </p:nvPicPr>
        <p:blipFill>
          <a:blip r:embed="rId6"/>
          <a:stretch/>
        </p:blipFill>
        <p:spPr>
          <a:xfrm>
            <a:off x="5616000" y="6108840"/>
            <a:ext cx="931320" cy="500760"/>
          </a:xfrm>
          <a:prstGeom prst="rect">
            <a:avLst/>
          </a:prstGeom>
          <a:ln>
            <a:noFill/>
          </a:ln>
        </p:spPr>
      </p:pic>
      <p:pic>
        <p:nvPicPr>
          <p:cNvPr id="378" name="" descr=""/>
          <p:cNvPicPr/>
          <p:nvPr/>
        </p:nvPicPr>
        <p:blipFill>
          <a:blip r:embed="rId7"/>
          <a:srcRect l="46308" t="-5130" r="23946" b="0"/>
          <a:stretch/>
        </p:blipFill>
        <p:spPr>
          <a:xfrm>
            <a:off x="4572000" y="6065640"/>
            <a:ext cx="958320" cy="608400"/>
          </a:xfrm>
          <a:prstGeom prst="rect">
            <a:avLst/>
          </a:prstGeom>
          <a:ln>
            <a:noFill/>
          </a:ln>
        </p:spPr>
      </p:pic>
      <p:sp>
        <p:nvSpPr>
          <p:cNvPr id="379" name="CustomShape 9"/>
          <p:cNvSpPr/>
          <p:nvPr/>
        </p:nvSpPr>
        <p:spPr>
          <a:xfrm>
            <a:off x="11817000" y="6510240"/>
            <a:ext cx="362880" cy="324000"/>
          </a:xfrm>
          <a:prstGeom prst="rect">
            <a:avLst/>
          </a:prstGeom>
          <a:noFill/>
          <a:ln>
            <a:noFill/>
          </a:ln>
        </p:spPr>
        <p:style>
          <a:lnRef idx="0"/>
          <a:fillRef idx="0"/>
          <a:effectRef idx="0"/>
          <a:fontRef idx="minor"/>
        </p:style>
        <p:txBody>
          <a:bodyPr lIns="90000" rIns="90000" tIns="45000" bIns="45000" anchorCtr="1">
            <a:noAutofit/>
          </a:bodyPr>
          <a:p>
            <a:pPr>
              <a:lnSpc>
                <a:spcPct val="100000"/>
              </a:lnSpc>
            </a:pPr>
            <a:fld id="{46AC9A93-26EA-4BFC-987C-E1E94F434358}" type="slidenum">
              <a:rPr b="0" lang="en-GB" sz="1200" spc="-1" strike="noStrike">
                <a:solidFill>
                  <a:srgbClr val="000000"/>
                </a:solidFill>
                <a:latin typeface="Arial"/>
                <a:ea typeface="DejaVu Sans"/>
              </a:rPr>
              <a:t>1</a:t>
            </a:fld>
            <a:endParaRPr b="0" lang="en-GB" sz="12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54612</TotalTime>
  <Application>LibreOffice/6.4.7.2$Linux_X86_64 LibreOffice_project/40$Build-2</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2019-06-06T09:57:11Z</dcterms:created>
  <dc:creator>Gemma Ribas</dc:creator>
  <dc:description/>
  <dc:language>ca-ES</dc:language>
  <cp:lastModifiedBy>Montse Costa Surós</cp:lastModifiedBy>
  <dcterms:modified xsi:type="dcterms:W3CDTF">2023-05-26T11:15:53Z</dcterms:modified>
  <cp:revision>813</cp:revision>
  <dc:subject/>
  <dc:title>Presentación de PowerPoint</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0</vt:i4>
  </property>
  <property fmtid="{D5CDD505-2E9C-101B-9397-08002B2CF9AE}" pid="8" name="PresentationFormat">
    <vt:lpwstr>Panorámica</vt:lpwstr>
  </property>
  <property fmtid="{D5CDD505-2E9C-101B-9397-08002B2CF9AE}" pid="9" name="ScaleCrop">
    <vt:bool>0</vt:bool>
  </property>
  <property fmtid="{D5CDD505-2E9C-101B-9397-08002B2CF9AE}" pid="10" name="ShareDoc">
    <vt:bool>0</vt:bool>
  </property>
  <property fmtid="{D5CDD505-2E9C-101B-9397-08002B2CF9AE}" pid="11" name="Slides">
    <vt:i4>15</vt:i4>
  </property>
</Properties>
</file>