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60" r:id="rId2"/>
    <p:sldId id="366" r:id="rId3"/>
    <p:sldId id="368" r:id="rId4"/>
    <p:sldId id="309" r:id="rId5"/>
    <p:sldId id="363" r:id="rId6"/>
    <p:sldId id="371" r:id="rId7"/>
    <p:sldId id="370" r:id="rId8"/>
    <p:sldId id="355" r:id="rId9"/>
    <p:sldId id="373" r:id="rId10"/>
    <p:sldId id="374" r:id="rId11"/>
    <p:sldId id="367" r:id="rId12"/>
    <p:sldId id="353" r:id="rId13"/>
    <p:sldId id="364" r:id="rId14"/>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AD52"/>
    <a:srgbClr val="E7BA48"/>
    <a:srgbClr val="218FBD"/>
    <a:srgbClr val="00386C"/>
    <a:srgbClr val="CC7B3B"/>
    <a:srgbClr val="5B7D3A"/>
    <a:srgbClr val="232426"/>
    <a:srgbClr val="4DA6CD"/>
    <a:srgbClr val="426DA9"/>
    <a:srgbClr val="85C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6" autoAdjust="0"/>
    <p:restoredTop sz="81937" autoAdjust="0"/>
  </p:normalViewPr>
  <p:slideViewPr>
    <p:cSldViewPr snapToGrid="0">
      <p:cViewPr varScale="1">
        <p:scale>
          <a:sx n="53" d="100"/>
          <a:sy n="53" d="100"/>
        </p:scale>
        <p:origin x="836" y="44"/>
      </p:cViewPr>
      <p:guideLst>
        <p:guide orient="horz" pos="75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3E574-F3E4-445F-836D-3BC80B6B7FC2}" type="datetimeFigureOut">
              <a:rPr lang="en-GB" smtClean="0"/>
              <a:t>27/04/2020</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24078-6EF0-4FBE-A189-5C9D521ECA0B}" type="slidenum">
              <a:rPr lang="en-GB" smtClean="0"/>
              <a:t>‹Nº›</a:t>
            </a:fld>
            <a:endParaRPr lang="en-GB"/>
          </a:p>
        </p:txBody>
      </p:sp>
    </p:spTree>
    <p:extLst>
      <p:ext uri="{BB962C8B-B14F-4D97-AF65-F5344CB8AC3E}">
        <p14:creationId xmlns:p14="http://schemas.microsoft.com/office/powerpoint/2010/main" val="401090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This</a:t>
            </a:r>
            <a:r>
              <a:rPr lang="en-GB" baseline="0" dirty="0" smtClean="0"/>
              <a:t> presentation will focus in some of the work on user engagement that </a:t>
            </a:r>
            <a:r>
              <a:rPr lang="en-GB" baseline="0" dirty="0" err="1" smtClean="0"/>
              <a:t>Dragana</a:t>
            </a:r>
            <a:r>
              <a:rPr lang="en-GB" baseline="0" dirty="0" smtClean="0"/>
              <a:t> </a:t>
            </a:r>
            <a:r>
              <a:rPr lang="en-GB" baseline="0" dirty="0" err="1" smtClean="0"/>
              <a:t>Bojovic</a:t>
            </a:r>
            <a:r>
              <a:rPr lang="en-GB" baseline="0" dirty="0" smtClean="0"/>
              <a:t> and myself are doing in the frame of the APPLICATE project. The title of the presentations is …</a:t>
            </a:r>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1</a:t>
            </a:fld>
            <a:endParaRPr lang="en-GB"/>
          </a:p>
        </p:txBody>
      </p:sp>
    </p:spTree>
    <p:extLst>
      <p:ext uri="{BB962C8B-B14F-4D97-AF65-F5344CB8AC3E}">
        <p14:creationId xmlns:p14="http://schemas.microsoft.com/office/powerpoint/2010/main" val="140852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2</a:t>
            </a:fld>
            <a:endParaRPr lang="en-GB"/>
          </a:p>
        </p:txBody>
      </p:sp>
    </p:spTree>
    <p:extLst>
      <p:ext uri="{BB962C8B-B14F-4D97-AF65-F5344CB8AC3E}">
        <p14:creationId xmlns:p14="http://schemas.microsoft.com/office/powerpoint/2010/main" val="108485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I would like to start by describing what we understand by knowledge co-production which </a:t>
            </a:r>
            <a:r>
              <a:rPr lang="en-GB" sz="1200" kern="1200" dirty="0" smtClean="0">
                <a:solidFill>
                  <a:schemeClr val="tx1"/>
                </a:solidFill>
                <a:effectLst/>
                <a:latin typeface="+mn-lt"/>
                <a:ea typeface="+mn-ea"/>
                <a:cs typeface="+mn-cs"/>
              </a:rPr>
              <a:t>includes the collaboration among different knowledge holders, including various scientific disciplines and stakeholder groups. In APPLICATE we built on the guidance for good practices for climate services user engagement from the WMO – which can be equally applied to the generation of other</a:t>
            </a:r>
            <a:r>
              <a:rPr lang="en-GB" sz="1200" kern="1200" baseline="0" dirty="0" smtClean="0">
                <a:solidFill>
                  <a:schemeClr val="tx1"/>
                </a:solidFill>
                <a:effectLst/>
                <a:latin typeface="+mn-lt"/>
                <a:ea typeface="+mn-ea"/>
                <a:cs typeface="+mn-cs"/>
              </a:rPr>
              <a:t> types of </a:t>
            </a:r>
            <a:r>
              <a:rPr lang="en-GB" sz="1200" kern="1200" dirty="0" smtClean="0">
                <a:solidFill>
                  <a:schemeClr val="tx1"/>
                </a:solidFill>
                <a:effectLst/>
                <a:latin typeface="+mn-lt"/>
                <a:ea typeface="+mn-ea"/>
                <a:cs typeface="+mn-cs"/>
              </a:rPr>
              <a:t>knowledge, for</a:t>
            </a:r>
            <a:r>
              <a:rPr lang="en-GB" sz="1200" kern="1200" baseline="0" dirty="0" smtClean="0">
                <a:solidFill>
                  <a:schemeClr val="tx1"/>
                </a:solidFill>
                <a:effectLst/>
                <a:latin typeface="+mn-lt"/>
                <a:ea typeface="+mn-ea"/>
                <a:cs typeface="+mn-cs"/>
              </a:rPr>
              <a:t> instance</a:t>
            </a:r>
            <a:r>
              <a:rPr lang="en-GB" sz="1200" kern="1200" dirty="0" smtClean="0">
                <a:solidFill>
                  <a:schemeClr val="tx1"/>
                </a:solidFill>
                <a:effectLst/>
                <a:latin typeface="+mn-lt"/>
                <a:ea typeface="+mn-ea"/>
                <a:cs typeface="+mn-cs"/>
              </a:rPr>
              <a:t> on sea ice. This approach consists of 3 interconnected steps, in which the type of user changes according to the level of engagement: </a:t>
            </a:r>
            <a:endParaRPr lang="es-ES" sz="1200" kern="1200" dirty="0" smtClean="0">
              <a:solidFill>
                <a:schemeClr val="tx1"/>
              </a:solidFill>
              <a:effectLst/>
              <a:latin typeface="+mn-lt"/>
              <a:ea typeface="+mn-ea"/>
              <a:cs typeface="+mn-cs"/>
            </a:endParaRPr>
          </a:p>
          <a:p>
            <a:pPr marL="228600" indent="-228600">
              <a:buAutoNum type="arabicParenR"/>
            </a:pPr>
            <a:r>
              <a:rPr lang="en-US" sz="1200" kern="1200" dirty="0" smtClean="0">
                <a:solidFill>
                  <a:schemeClr val="tx1"/>
                </a:solidFill>
                <a:effectLst/>
                <a:latin typeface="+mn-lt"/>
                <a:ea typeface="+mn-ea"/>
                <a:cs typeface="+mn-cs"/>
              </a:rPr>
              <a:t>In the first step we have stakeholders that are engaged through awareness raising; This is a more passive form of engagement for which we normally use tools to provide information in one direction, that is from research to stakeholders, such as websites and other web tools like blogs or social media. </a:t>
            </a:r>
          </a:p>
          <a:p>
            <a:pPr marL="228600" indent="-228600">
              <a:buAutoNum type="arabicParenR"/>
            </a:pPr>
            <a:r>
              <a:rPr lang="en-US" sz="1200" kern="1200" dirty="0" smtClean="0">
                <a:solidFill>
                  <a:schemeClr val="tx1"/>
                </a:solidFill>
                <a:effectLst/>
                <a:latin typeface="+mn-lt"/>
                <a:ea typeface="+mn-ea"/>
                <a:cs typeface="+mn-cs"/>
              </a:rPr>
              <a:t>Once stakeholders are engaged, they become potential users that can be involved through the exchange of knowledge; This is a less passive</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dialogue-based form engagement that makes use of interactive group activities like webinars, user forums, workshops or interviews.</a:t>
            </a:r>
          </a:p>
          <a:p>
            <a:pPr marL="228600" indent="-228600">
              <a:buAutoNum type="arabicParenR"/>
            </a:pPr>
            <a:r>
              <a:rPr lang="en-US" sz="1200" kern="1200" dirty="0" smtClean="0">
                <a:solidFill>
                  <a:schemeClr val="tx1"/>
                </a:solidFill>
                <a:effectLst/>
                <a:latin typeface="+mn-lt"/>
                <a:ea typeface="+mn-ea"/>
                <a:cs typeface="+mn-cs"/>
              </a:rPr>
              <a:t>Users that are involved can eventually act as ‘champion users’. Here is where the process of empowerment starts and champion users get involved in the co-development of the services. These champion users can eventually act as ambassadors of the project research in their respective sectors. This is a more tailored and targeted form of engagement where tools such as case studies, prototypes or operational services can be developed. In</a:t>
            </a:r>
            <a:r>
              <a:rPr lang="en-US" sz="1200" kern="1200" baseline="0" dirty="0" smtClean="0">
                <a:solidFill>
                  <a:schemeClr val="tx1"/>
                </a:solidFill>
                <a:effectLst/>
                <a:latin typeface="+mn-lt"/>
                <a:ea typeface="+mn-ea"/>
                <a:cs typeface="+mn-cs"/>
              </a:rPr>
              <a:t> particular, c</a:t>
            </a:r>
            <a:r>
              <a:rPr lang="en-US" sz="1200" kern="1200" dirty="0" smtClean="0">
                <a:solidFill>
                  <a:schemeClr val="tx1"/>
                </a:solidFill>
                <a:effectLst/>
                <a:latin typeface="+mn-lt"/>
                <a:ea typeface="+mn-ea"/>
                <a:cs typeface="+mn-cs"/>
              </a:rPr>
              <a:t>ase studies have been one of the tools used in APPLICATE.</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D52819E-92DB-4CC1-B750-B3EC72CA0FE4}" type="slidenum">
              <a:rPr lang="en-US" smtClean="0"/>
              <a:t>3</a:t>
            </a:fld>
            <a:endParaRPr lang="en-US"/>
          </a:p>
        </p:txBody>
      </p:sp>
    </p:spTree>
    <p:extLst>
      <p:ext uri="{BB962C8B-B14F-4D97-AF65-F5344CB8AC3E}">
        <p14:creationId xmlns:p14="http://schemas.microsoft.com/office/powerpoint/2010/main" val="23268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In APPLICATE we use different tools for knowledge co-production:</a:t>
            </a:r>
            <a:endParaRPr lang="es-E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We have a user group, with different experts that give guidance to the project research (I will describe it later on)</a:t>
            </a:r>
            <a:endParaRPr lang="es-E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We obtain information on user needs from the blog Polar Prediction Matters, run by the Year of Polar Prediction and with contribution of APPLICATE and Blue Action projects.  Different articles written by users are published, many of them on sea ice, so I recommend you to check the stories &amp; you can also ask questions and comment. Very good source to know what users want</a:t>
            </a:r>
            <a:endParaRPr lang="es-E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We also attend workshops and organize side events with stakeholders</a:t>
            </a:r>
            <a:endParaRPr lang="es-E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We participate in the EU Polar Cluster, which is a cluster of projects on polar research, many of which also interact with stakeholders, so that we can share information of mutual interest</a:t>
            </a:r>
            <a:endParaRPr lang="es-E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We try to team-up as much as possible with Early Career Scientists. In the case of APPLICATE they got involved in the development of some case studies of interest for stakeholders and it was great since they provided nice ideas and it help broaden their views on the real-world application of science.</a:t>
            </a:r>
            <a:endParaRPr lang="es-E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And finally, we develop case studies as a tool of collaboration among scientists, stakeholders and other communication and social sciences disciplines.</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B7D24078-6EF0-4FBE-A189-5C9D521ECA0B}" type="slidenum">
              <a:rPr lang="en-GB" smtClean="0"/>
              <a:t>4</a:t>
            </a:fld>
            <a:endParaRPr lang="en-GB"/>
          </a:p>
        </p:txBody>
      </p:sp>
    </p:spTree>
    <p:extLst>
      <p:ext uri="{BB962C8B-B14F-4D97-AF65-F5344CB8AC3E}">
        <p14:creationId xmlns:p14="http://schemas.microsoft.com/office/powerpoint/2010/main" val="390049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I would like</a:t>
            </a:r>
            <a:r>
              <a:rPr lang="en-GB" baseline="0" dirty="0" smtClean="0"/>
              <a:t> to share with you some lessons we have learned from discussions with the user group &amp; other engagement activities</a:t>
            </a:r>
          </a:p>
          <a:p>
            <a:endParaRPr lang="en-GB" baseline="0" dirty="0" smtClean="0"/>
          </a:p>
          <a:p>
            <a:r>
              <a:rPr lang="en-GB" baseline="0" dirty="0" smtClean="0"/>
              <a:t>Icelandic Coast Guard – search and rescue operations: rely on information of weather, climate and sea ice. Forecast models give a good overview of sea ice and any in-situ observations in the area can be of additional help</a:t>
            </a:r>
          </a:p>
          <a:p>
            <a:r>
              <a:rPr lang="en-GB" baseline="0" dirty="0" smtClean="0"/>
              <a:t>Inuit local hunters: they need information about ice conditions to decide whether it is safe to go hunting in a particular area, since they need to walk on ice or move with snowmobile.</a:t>
            </a:r>
          </a:p>
          <a:p>
            <a:r>
              <a:rPr lang="en-GB" baseline="0" dirty="0" smtClean="0"/>
              <a:t>Sea transporting and icebreaking operations: need to know what kind of ice coverage they are going to find, e.g. will the winter be cold with lots of ice or warm and with a lot of open water?</a:t>
            </a:r>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6</a:t>
            </a:fld>
            <a:endParaRPr lang="en-GB"/>
          </a:p>
        </p:txBody>
      </p:sp>
    </p:spTree>
    <p:extLst>
      <p:ext uri="{BB962C8B-B14F-4D97-AF65-F5344CB8AC3E}">
        <p14:creationId xmlns:p14="http://schemas.microsoft.com/office/powerpoint/2010/main" val="3081984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aseline="0" dirty="0" smtClean="0"/>
              <a:t>For taking into account the feedback of stakeholders, in APPLICATE we have developed case studies</a:t>
            </a:r>
          </a:p>
          <a:p>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8</a:t>
            </a:fld>
            <a:endParaRPr lang="en-GB"/>
          </a:p>
        </p:txBody>
      </p:sp>
    </p:spTree>
    <p:extLst>
      <p:ext uri="{BB962C8B-B14F-4D97-AF65-F5344CB8AC3E}">
        <p14:creationId xmlns:p14="http://schemas.microsoft.com/office/powerpoint/2010/main" val="616671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One of the </a:t>
            </a:r>
            <a:r>
              <a:rPr lang="en-GB" baseline="0" dirty="0" smtClean="0"/>
              <a:t>developed case studies was on the topic of energy and aimed to answer the question: ‘How does Arctic sea ice affect energy production in mid-latitudes?’. It corresponds to an event that occurred in winter 2016-17, identified as relevant by energy producers in France and Germany participating in the S2S4E project, which stands for Sub-seasonal to seasonal predictions for energy.</a:t>
            </a:r>
          </a:p>
          <a:p>
            <a:pPr marL="0" indent="0">
              <a:buNone/>
            </a:pPr>
            <a:r>
              <a:rPr lang="en-GB" baseline="0" dirty="0" smtClean="0"/>
              <a:t>Interesting case study for: policy-makers, big energy associations (IRENA, EWEA, AREA…), global networks of TSOs* (ENTSO-E…)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TSO - </a:t>
            </a:r>
            <a:r>
              <a:rPr lang="en-GB" dirty="0" smtClean="0"/>
              <a:t>Transmission System</a:t>
            </a:r>
            <a:r>
              <a:rPr lang="en-GB" baseline="0" dirty="0" smtClean="0"/>
              <a:t> Operator: </a:t>
            </a:r>
            <a:r>
              <a:rPr lang="en-US" dirty="0" smtClean="0"/>
              <a:t>entity entrusted with transporting energy in the form of natural gas or electrical power on a national or regional level, using fixed infrastructure</a:t>
            </a:r>
          </a:p>
          <a:p>
            <a:pPr marL="0" indent="0">
              <a:buNone/>
            </a:pPr>
            <a:endParaRPr lang="en-GB" dirty="0" smtClean="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9</a:t>
            </a:fld>
            <a:endParaRPr lang="en-GB"/>
          </a:p>
        </p:txBody>
      </p:sp>
    </p:spTree>
    <p:extLst>
      <p:ext uri="{BB962C8B-B14F-4D97-AF65-F5344CB8AC3E}">
        <p14:creationId xmlns:p14="http://schemas.microsoft.com/office/powerpoint/2010/main" val="89902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arenR"/>
            </a:pPr>
            <a:r>
              <a:rPr lang="en-GB" baseline="0" dirty="0" smtClean="0"/>
              <a:t>There was a historical low sea ice concentration in the Barents and Kara Seas in Nov-Dec 2016</a:t>
            </a:r>
          </a:p>
          <a:p>
            <a:pPr marL="228600" indent="-228600">
              <a:buAutoNum type="arabicParenR"/>
            </a:pPr>
            <a:r>
              <a:rPr lang="en-GB" baseline="0" dirty="0" smtClean="0"/>
              <a:t>There was a cold spell in Europe during the third week of January 2017 and the availability of renewable sources (wind and precipitation) was lower than normal, causing lower energy supply</a:t>
            </a:r>
          </a:p>
          <a:p>
            <a:pPr marL="228600" indent="-228600">
              <a:buAutoNum type="arabicParenR"/>
            </a:pPr>
            <a:r>
              <a:rPr lang="en-GB" baseline="0" dirty="0" smtClean="0"/>
              <a:t>Because of the cold spell, there was a peak of energy demand in France during the 3</a:t>
            </a:r>
            <a:r>
              <a:rPr lang="en-GB" baseline="30000" dirty="0" smtClean="0"/>
              <a:t>rd</a:t>
            </a:r>
            <a:r>
              <a:rPr lang="en-GB" baseline="0" dirty="0" smtClean="0"/>
              <a:t> week of Jan, an event that corresponded to a once in 10-year cold spell. This was specially crucial in France, where most of the domestic heating systems feed on electricity, and it happened together with a nuclear shutdown for maintenance and inspection. </a:t>
            </a:r>
          </a:p>
          <a:p>
            <a:pPr marL="0" indent="0">
              <a:buNone/>
            </a:pPr>
            <a:endParaRPr lang="en-GB" baseline="0" dirty="0" smtClean="0"/>
          </a:p>
          <a:p>
            <a:r>
              <a:rPr lang="en-GB" baseline="0" dirty="0" smtClean="0"/>
              <a:t>In economic terms it was also seen that having information on that event in advance could have spared companies money: an accurate forecast would have allowed </a:t>
            </a:r>
            <a:r>
              <a:rPr lang="en-US" sz="1200" b="0" i="0" u="none" strike="noStrike" kern="1200" baseline="0" dirty="0" smtClean="0">
                <a:solidFill>
                  <a:schemeClr val="tx1"/>
                </a:solidFill>
                <a:latin typeface="+mn-lt"/>
                <a:ea typeface="+mn-ea"/>
                <a:cs typeface="+mn-cs"/>
              </a:rPr>
              <a:t>energy traders to adjust their market expectations and improve their hedging strategies, for instance, preventing them from buying energy when the price was highest. </a:t>
            </a:r>
            <a:endParaRPr lang="en-GB" baseline="0" dirty="0" smtClean="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10</a:t>
            </a:fld>
            <a:endParaRPr lang="en-GB"/>
          </a:p>
        </p:txBody>
      </p:sp>
    </p:spTree>
    <p:extLst>
      <p:ext uri="{BB962C8B-B14F-4D97-AF65-F5344CB8AC3E}">
        <p14:creationId xmlns:p14="http://schemas.microsoft.com/office/powerpoint/2010/main" val="3750921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baseline="0" dirty="0" smtClean="0"/>
          </a:p>
          <a:p>
            <a:endParaRPr lang="en-GB" dirty="0"/>
          </a:p>
        </p:txBody>
      </p:sp>
      <p:sp>
        <p:nvSpPr>
          <p:cNvPr id="4" name="Marcador de número de diapositiva 3"/>
          <p:cNvSpPr>
            <a:spLocks noGrp="1"/>
          </p:cNvSpPr>
          <p:nvPr>
            <p:ph type="sldNum" sz="quarter" idx="10"/>
          </p:nvPr>
        </p:nvSpPr>
        <p:spPr/>
        <p:txBody>
          <a:bodyPr/>
          <a:lstStyle/>
          <a:p>
            <a:fld id="{B7D24078-6EF0-4FBE-A189-5C9D521ECA0B}" type="slidenum">
              <a:rPr lang="en-GB" smtClean="0"/>
              <a:t>11</a:t>
            </a:fld>
            <a:endParaRPr lang="en-GB"/>
          </a:p>
        </p:txBody>
      </p:sp>
    </p:spTree>
    <p:extLst>
      <p:ext uri="{BB962C8B-B14F-4D97-AF65-F5344CB8AC3E}">
        <p14:creationId xmlns:p14="http://schemas.microsoft.com/office/powerpoint/2010/main" val="236564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84F7B83A-AD33-45B3-A28D-778A0678FCA6}" type="datetimeFigureOut">
              <a:rPr lang="pt-PT" smtClean="0"/>
              <a:t>27/04/2020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2834565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4F7B83A-AD33-45B3-A28D-778A0678FCA6}" type="datetimeFigureOut">
              <a:rPr lang="pt-PT" smtClean="0"/>
              <a:t>27/04/2020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3787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4F7B83A-AD33-45B3-A28D-778A0678FCA6}" type="datetimeFigureOut">
              <a:rPr lang="pt-PT" smtClean="0"/>
              <a:t>27/04/2020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405601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4F7B83A-AD33-45B3-A28D-778A0678FCA6}" type="datetimeFigureOut">
              <a:rPr lang="pt-PT" smtClean="0"/>
              <a:t>27/04/2020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159444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smtClean="0"/>
              <a:t>Clique para editar o estilo</a:t>
            </a:r>
            <a:endParaRPr lang="pt-PT"/>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84F7B83A-AD33-45B3-A28D-778A0678FCA6}" type="datetimeFigureOut">
              <a:rPr lang="pt-PT" smtClean="0"/>
              <a:t>27/04/2020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29087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838200" y="1825625"/>
            <a:ext cx="51816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72200" y="1825625"/>
            <a:ext cx="51816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4F7B83A-AD33-45B3-A28D-778A0678FCA6}" type="datetimeFigureOut">
              <a:rPr lang="pt-PT" smtClean="0"/>
              <a:t>27/04/2020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1589996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4F7B83A-AD33-45B3-A28D-778A0678FCA6}" type="datetimeFigureOut">
              <a:rPr lang="pt-PT" smtClean="0"/>
              <a:t>27/04/2020</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662265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4F7B83A-AD33-45B3-A28D-778A0678FCA6}" type="datetimeFigureOut">
              <a:rPr lang="pt-PT" smtClean="0"/>
              <a:t>27/04/2020</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416726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4F7B83A-AD33-45B3-A28D-778A0678FCA6}" type="datetimeFigureOut">
              <a:rPr lang="pt-PT" smtClean="0"/>
              <a:t>27/04/2020</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178320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84F7B83A-AD33-45B3-A28D-778A0678FCA6}" type="datetimeFigureOut">
              <a:rPr lang="pt-PT" smtClean="0"/>
              <a:t>27/04/2020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3615119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84F7B83A-AD33-45B3-A28D-778A0678FCA6}" type="datetimeFigureOut">
              <a:rPr lang="pt-PT" smtClean="0"/>
              <a:t>27/04/2020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ABCDDE9-7A8D-4D85-B9DA-20F871FF966A}" type="slidenum">
              <a:rPr lang="pt-PT" smtClean="0"/>
              <a:t>‹Nº›</a:t>
            </a:fld>
            <a:endParaRPr lang="pt-PT"/>
          </a:p>
        </p:txBody>
      </p:sp>
    </p:spTree>
    <p:extLst>
      <p:ext uri="{BB962C8B-B14F-4D97-AF65-F5344CB8AC3E}">
        <p14:creationId xmlns:p14="http://schemas.microsoft.com/office/powerpoint/2010/main" val="369696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7B83A-AD33-45B3-A28D-778A0678FCA6}" type="datetimeFigureOut">
              <a:rPr lang="pt-PT" smtClean="0"/>
              <a:t>27/04/2020</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CDDE9-7A8D-4D85-B9DA-20F871FF966A}" type="slidenum">
              <a:rPr lang="pt-PT" smtClean="0"/>
              <a:t>‹Nº›</a:t>
            </a:fld>
            <a:endParaRPr lang="pt-PT"/>
          </a:p>
        </p:txBody>
      </p:sp>
    </p:spTree>
    <p:extLst>
      <p:ext uri="{BB962C8B-B14F-4D97-AF65-F5344CB8AC3E}">
        <p14:creationId xmlns:p14="http://schemas.microsoft.com/office/powerpoint/2010/main" val="4137938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4.em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s://blogs.helmholtz.de/polarpredictionmatters/" TargetMode="External"/><Relationship Id="rId4" Type="http://schemas.openxmlformats.org/officeDocument/2006/relationships/hyperlink" Target="mailto:stakeholders@applicate.e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5.jpeg"/><Relationship Id="rId21" Type="http://schemas.openxmlformats.org/officeDocument/2006/relationships/image" Target="../media/image21.jpeg"/><Relationship Id="rId7" Type="http://schemas.openxmlformats.org/officeDocument/2006/relationships/image" Target="../media/image7.gif"/><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2.jpe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jpeg"/></Relationships>
</file>

<file path=ppt/slides/_rels/slide3.xml.rels><?xml version="1.0" encoding="UTF-8" standalone="yes"?>
<Relationships xmlns="http://schemas.openxmlformats.org/package/2006/relationships"><Relationship Id="rId8" Type="http://schemas.openxmlformats.org/officeDocument/2006/relationships/hyperlink" Target="https://library.wmo.int/doc_num.php?explnum_id=4550" TargetMode="External"/><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hyperlink" Target="https://applicate.eu/user/user-group" TargetMode="External"/><Relationship Id="rId13" Type="http://schemas.openxmlformats.org/officeDocument/2006/relationships/image" Target="../media/image33.jpeg"/><Relationship Id="rId3" Type="http://schemas.openxmlformats.org/officeDocument/2006/relationships/image" Target="../media/image24.png"/><Relationship Id="rId7" Type="http://schemas.openxmlformats.org/officeDocument/2006/relationships/image" Target="../media/image29.png"/><Relationship Id="rId12"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applicate.eu/images/news/2019/Energy_case_study_APPLICATE_V3.pdf" TargetMode="External"/><Relationship Id="rId11" Type="http://schemas.openxmlformats.org/officeDocument/2006/relationships/image" Target="../media/image31.png"/><Relationship Id="rId5" Type="http://schemas.openxmlformats.org/officeDocument/2006/relationships/image" Target="../media/image28.jpeg"/><Relationship Id="rId10" Type="http://schemas.openxmlformats.org/officeDocument/2006/relationships/hyperlink" Target="https://blogs.helmholtz.de/polarpredictionmatters/" TargetMode="External"/><Relationship Id="rId4" Type="http://schemas.openxmlformats.org/officeDocument/2006/relationships/hyperlink" Target="https://www.eu-polarnet.eu/eu-arctic-cluster/" TargetMode="External"/><Relationship Id="rId9"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s://applicate.eu/outreach/case-studies" TargetMode="Externa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 y="-397721"/>
            <a:ext cx="6181195" cy="6858000"/>
          </a:xfrm>
          <a:prstGeom prst="rect">
            <a:avLst/>
          </a:prstGeom>
        </p:spPr>
      </p:pic>
      <p:sp>
        <p:nvSpPr>
          <p:cNvPr id="8" name="Rectángulo 7"/>
          <p:cNvSpPr/>
          <p:nvPr/>
        </p:nvSpPr>
        <p:spPr>
          <a:xfrm>
            <a:off x="-1112" y="6431889"/>
            <a:ext cx="12193112" cy="444012"/>
          </a:xfrm>
          <a:prstGeom prst="rect">
            <a:avLst/>
          </a:prstGeom>
          <a:solidFill>
            <a:srgbClr val="C0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404" y="6456694"/>
            <a:ext cx="536683" cy="367021"/>
          </a:xfrm>
          <a:prstGeom prst="rect">
            <a:avLst/>
          </a:prstGeom>
        </p:spPr>
      </p:pic>
      <p:sp>
        <p:nvSpPr>
          <p:cNvPr id="14" name="CuadroTexto 13"/>
          <p:cNvSpPr txBox="1"/>
          <p:nvPr/>
        </p:nvSpPr>
        <p:spPr>
          <a:xfrm>
            <a:off x="1900857" y="6488668"/>
            <a:ext cx="2142125" cy="369332"/>
          </a:xfrm>
          <a:prstGeom prst="rect">
            <a:avLst/>
          </a:prstGeom>
          <a:noFill/>
        </p:spPr>
        <p:txBody>
          <a:bodyPr wrap="none" rtlCol="0">
            <a:spAutoFit/>
          </a:bodyPr>
          <a:lstStyle/>
          <a:p>
            <a:r>
              <a:rPr lang="en-GB" dirty="0" smtClean="0">
                <a:solidFill>
                  <a:srgbClr val="213278"/>
                </a:solidFill>
              </a:rPr>
              <a:t>WWW.APPLICATE.EU</a:t>
            </a:r>
            <a:endParaRPr lang="en-GB" dirty="0">
              <a:solidFill>
                <a:srgbClr val="213278"/>
              </a:solidFill>
            </a:endParaRPr>
          </a:p>
        </p:txBody>
      </p:sp>
      <p:sp>
        <p:nvSpPr>
          <p:cNvPr id="7" name="Subtítulo 7"/>
          <p:cNvSpPr txBox="1">
            <a:spLocks/>
          </p:cNvSpPr>
          <p:nvPr/>
        </p:nvSpPr>
        <p:spPr>
          <a:xfrm>
            <a:off x="6541829" y="2091063"/>
            <a:ext cx="4844591" cy="779487"/>
          </a:xfrm>
          <a:prstGeom prst="rect">
            <a:avLst/>
          </a:prstGeom>
        </p:spPr>
        <p:txBody>
          <a:bodyPr vert="horz" lIns="0" tIns="0" rIns="9144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sz="3400" b="1" dirty="0" smtClean="0">
                <a:solidFill>
                  <a:srgbClr val="213278"/>
                </a:solidFill>
                <a:ea typeface="Roboto" pitchFamily="2" charset="0"/>
                <a:cs typeface="Arial" panose="020B0604020202020204" pitchFamily="34" charset="0"/>
              </a:rPr>
              <a:t>Inspiring the sea ice forecasting community to co-produce knowledge</a:t>
            </a:r>
          </a:p>
        </p:txBody>
      </p:sp>
      <p:sp>
        <p:nvSpPr>
          <p:cNvPr id="10" name="Subtítulo 7"/>
          <p:cNvSpPr txBox="1">
            <a:spLocks/>
          </p:cNvSpPr>
          <p:nvPr/>
        </p:nvSpPr>
        <p:spPr>
          <a:xfrm>
            <a:off x="6541829" y="4302723"/>
            <a:ext cx="4685585" cy="517991"/>
          </a:xfrm>
          <a:prstGeom prst="rect">
            <a:avLst/>
          </a:prstGeom>
        </p:spPr>
        <p:txBody>
          <a:bodyPr vert="horz" lIns="0" tIns="0" rIns="9144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sz="2200" b="1" dirty="0" smtClean="0">
                <a:solidFill>
                  <a:srgbClr val="323B46"/>
                </a:solidFill>
                <a:ea typeface="Roboto" pitchFamily="2" charset="0"/>
                <a:cs typeface="Arial" panose="020B0604020202020204" pitchFamily="34" charset="0"/>
              </a:rPr>
              <a:t>Marta Terrado</a:t>
            </a:r>
            <a:r>
              <a:rPr lang="pt-PT" sz="2200" b="1" dirty="0">
                <a:solidFill>
                  <a:srgbClr val="323B46"/>
                </a:solidFill>
                <a:ea typeface="Roboto" pitchFamily="2" charset="0"/>
                <a:cs typeface="Arial" panose="020B0604020202020204" pitchFamily="34" charset="0"/>
              </a:rPr>
              <a:t> </a:t>
            </a:r>
            <a:r>
              <a:rPr lang="pt-PT" sz="2200" b="1" dirty="0" smtClean="0">
                <a:solidFill>
                  <a:srgbClr val="323B46"/>
                </a:solidFill>
                <a:ea typeface="Roboto" pitchFamily="2" charset="0"/>
                <a:cs typeface="Arial" panose="020B0604020202020204" pitchFamily="34" charset="0"/>
              </a:rPr>
              <a:t>and Dragana Bojović</a:t>
            </a:r>
          </a:p>
        </p:txBody>
      </p:sp>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1829" y="5033051"/>
            <a:ext cx="3232186" cy="792000"/>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087" y="299613"/>
            <a:ext cx="4901556" cy="2181193"/>
          </a:xfrm>
          <a:prstGeom prst="rect">
            <a:avLst/>
          </a:prstGeom>
        </p:spPr>
      </p:pic>
      <p:sp>
        <p:nvSpPr>
          <p:cNvPr id="2" name="Rectángulo 1"/>
          <p:cNvSpPr/>
          <p:nvPr/>
        </p:nvSpPr>
        <p:spPr>
          <a:xfrm>
            <a:off x="5357422" y="6216445"/>
            <a:ext cx="822661" cy="215444"/>
          </a:xfrm>
          <a:prstGeom prst="rect">
            <a:avLst/>
          </a:prstGeom>
        </p:spPr>
        <p:txBody>
          <a:bodyPr wrap="none">
            <a:spAutoFit/>
          </a:bodyPr>
          <a:lstStyle/>
          <a:p>
            <a:r>
              <a:rPr lang="en-GB" sz="800" dirty="0" err="1" smtClean="0">
                <a:solidFill>
                  <a:schemeClr val="bg1">
                    <a:lumMod val="75000"/>
                  </a:schemeClr>
                </a:solidFill>
              </a:rPr>
              <a:t>Juha</a:t>
            </a:r>
            <a:r>
              <a:rPr lang="en-GB" sz="800" dirty="0" smtClean="0">
                <a:solidFill>
                  <a:schemeClr val="bg1">
                    <a:lumMod val="75000"/>
                  </a:schemeClr>
                </a:solidFill>
              </a:rPr>
              <a:t> </a:t>
            </a:r>
            <a:r>
              <a:rPr lang="en-GB" sz="800" dirty="0" err="1" smtClean="0">
                <a:solidFill>
                  <a:schemeClr val="bg1">
                    <a:lumMod val="75000"/>
                  </a:schemeClr>
                </a:solidFill>
              </a:rPr>
              <a:t>Lakaniemi</a:t>
            </a:r>
            <a:endParaRPr lang="en-GB" sz="800" dirty="0">
              <a:solidFill>
                <a:schemeClr val="bg1">
                  <a:lumMod val="75000"/>
                </a:schemeClr>
              </a:solidFill>
            </a:endParaRPr>
          </a:p>
        </p:txBody>
      </p:sp>
    </p:spTree>
    <p:extLst>
      <p:ext uri="{BB962C8B-B14F-4D97-AF65-F5344CB8AC3E}">
        <p14:creationId xmlns:p14="http://schemas.microsoft.com/office/powerpoint/2010/main" val="4180909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p:cNvSpPr/>
          <p:nvPr/>
        </p:nvSpPr>
        <p:spPr>
          <a:xfrm>
            <a:off x="0" y="0"/>
            <a:ext cx="12192000" cy="864973"/>
          </a:xfrm>
          <a:prstGeom prst="rect">
            <a:avLst/>
          </a:prstGeom>
          <a:solidFill>
            <a:srgbClr val="C0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Imagen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156" y="37071"/>
            <a:ext cx="2022471" cy="900000"/>
          </a:xfrm>
          <a:prstGeom prst="rect">
            <a:avLst/>
          </a:prstGeom>
        </p:spPr>
      </p:pic>
      <p:sp>
        <p:nvSpPr>
          <p:cNvPr id="29" name="Subtítulo 7"/>
          <p:cNvSpPr txBox="1">
            <a:spLocks/>
          </p:cNvSpPr>
          <p:nvPr/>
        </p:nvSpPr>
        <p:spPr>
          <a:xfrm>
            <a:off x="648061" y="432487"/>
            <a:ext cx="9365733" cy="504583"/>
          </a:xfrm>
          <a:prstGeom prst="rect">
            <a:avLst/>
          </a:prstGeom>
        </p:spPr>
        <p:txBody>
          <a:bodyPr vert="horz" lIns="0" tIns="0" rIns="9144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b="1" dirty="0" smtClean="0">
                <a:solidFill>
                  <a:srgbClr val="002369"/>
                </a:solidFill>
                <a:ea typeface="Roboto" pitchFamily="2" charset="0"/>
                <a:cs typeface="Arial" panose="020B0604020202020204" pitchFamily="34" charset="0"/>
              </a:rPr>
              <a:t>CASE STUDY: Winter cold spell </a:t>
            </a:r>
            <a:r>
              <a:rPr lang="pt-PT" b="1" dirty="0" smtClean="0">
                <a:solidFill>
                  <a:srgbClr val="002369"/>
                </a:solidFill>
                <a:ea typeface="Roboto" pitchFamily="2" charset="0"/>
                <a:cs typeface="Arial" panose="020B0604020202020204" pitchFamily="34" charset="0"/>
              </a:rPr>
              <a:t>impact </a:t>
            </a:r>
            <a:r>
              <a:rPr lang="pt-PT" b="1" dirty="0" smtClean="0">
                <a:solidFill>
                  <a:srgbClr val="002369"/>
                </a:solidFill>
                <a:ea typeface="Roboto" pitchFamily="2" charset="0"/>
                <a:cs typeface="Arial" panose="020B0604020202020204" pitchFamily="34" charset="0"/>
              </a:rPr>
              <a:t>on the energy market</a:t>
            </a:r>
          </a:p>
        </p:txBody>
      </p:sp>
      <p:grpSp>
        <p:nvGrpSpPr>
          <p:cNvPr id="5" name="Grupo 4"/>
          <p:cNvGrpSpPr/>
          <p:nvPr/>
        </p:nvGrpSpPr>
        <p:grpSpPr>
          <a:xfrm>
            <a:off x="648061" y="937070"/>
            <a:ext cx="3163327" cy="3299016"/>
            <a:chOff x="5527035" y="984226"/>
            <a:chExt cx="3163327" cy="3299016"/>
          </a:xfrm>
        </p:grpSpPr>
        <p:grpSp>
          <p:nvGrpSpPr>
            <p:cNvPr id="21" name="Grupo 20"/>
            <p:cNvGrpSpPr/>
            <p:nvPr/>
          </p:nvGrpSpPr>
          <p:grpSpPr>
            <a:xfrm>
              <a:off x="5527035" y="984226"/>
              <a:ext cx="3163327" cy="3299016"/>
              <a:chOff x="5527035" y="984226"/>
              <a:chExt cx="3163327" cy="3299016"/>
            </a:xfrm>
          </p:grpSpPr>
          <p:sp>
            <p:nvSpPr>
              <p:cNvPr id="10" name="Rectángulo 9"/>
              <p:cNvSpPr/>
              <p:nvPr/>
            </p:nvSpPr>
            <p:spPr>
              <a:xfrm>
                <a:off x="5527035" y="984226"/>
                <a:ext cx="3163327" cy="3299016"/>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upo 12"/>
              <p:cNvGrpSpPr/>
              <p:nvPr/>
            </p:nvGrpSpPr>
            <p:grpSpPr>
              <a:xfrm>
                <a:off x="5992465" y="1478225"/>
                <a:ext cx="2374176" cy="2652657"/>
                <a:chOff x="3419131" y="988717"/>
                <a:chExt cx="2577652" cy="2880000"/>
              </a:xfrm>
            </p:grpSpPr>
            <p:pic>
              <p:nvPicPr>
                <p:cNvPr id="19" name="Imagen 18"/>
                <p:cNvPicPr>
                  <a:picLocks noChangeAspect="1"/>
                </p:cNvPicPr>
                <p:nvPr/>
              </p:nvPicPr>
              <p:blipFill rotWithShape="1">
                <a:blip r:embed="rId4"/>
                <a:srcRect l="5108" r="53205" b="45982"/>
                <a:stretch/>
              </p:blipFill>
              <p:spPr>
                <a:xfrm>
                  <a:off x="3419131" y="988717"/>
                  <a:ext cx="2577652" cy="2880000"/>
                </a:xfrm>
                <a:prstGeom prst="rect">
                  <a:avLst/>
                </a:prstGeom>
              </p:spPr>
            </p:pic>
            <p:sp>
              <p:nvSpPr>
                <p:cNvPr id="20" name="Rectángulo 19"/>
                <p:cNvSpPr/>
                <p:nvPr/>
              </p:nvSpPr>
              <p:spPr>
                <a:xfrm>
                  <a:off x="3429473" y="1002527"/>
                  <a:ext cx="127199" cy="397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CuadroTexto 13"/>
              <p:cNvSpPr txBox="1"/>
              <p:nvPr/>
            </p:nvSpPr>
            <p:spPr>
              <a:xfrm>
                <a:off x="5902147" y="1008301"/>
                <a:ext cx="2546017" cy="461665"/>
              </a:xfrm>
              <a:prstGeom prst="rect">
                <a:avLst/>
              </a:prstGeom>
              <a:noFill/>
            </p:spPr>
            <p:txBody>
              <a:bodyPr wrap="square" rtlCol="0">
                <a:spAutoFit/>
              </a:bodyPr>
              <a:lstStyle/>
              <a:p>
                <a:r>
                  <a:rPr lang="en-GB" sz="1200" b="1" dirty="0" smtClean="0">
                    <a:solidFill>
                      <a:schemeClr val="bg1"/>
                    </a:solidFill>
                  </a:rPr>
                  <a:t>Sea ice concentration anomaly Barents and Kara Seas Nov-Dec 2016</a:t>
                </a:r>
                <a:endParaRPr lang="en-GB" sz="1200" b="1" dirty="0">
                  <a:solidFill>
                    <a:schemeClr val="bg1"/>
                  </a:solidFill>
                </a:endParaRPr>
              </a:p>
            </p:txBody>
          </p:sp>
        </p:grpSp>
        <p:sp>
          <p:nvSpPr>
            <p:cNvPr id="32" name="CuadroTexto 31"/>
            <p:cNvSpPr txBox="1"/>
            <p:nvPr/>
          </p:nvSpPr>
          <p:spPr>
            <a:xfrm rot="16200000">
              <a:off x="4835262" y="3288905"/>
              <a:ext cx="1648208" cy="246221"/>
            </a:xfrm>
            <a:prstGeom prst="rect">
              <a:avLst/>
            </a:prstGeom>
            <a:noFill/>
          </p:spPr>
          <p:txBody>
            <a:bodyPr wrap="none" rtlCol="0">
              <a:spAutoFit/>
            </a:bodyPr>
            <a:lstStyle/>
            <a:p>
              <a:r>
                <a:rPr lang="en-GB" sz="1000" dirty="0" smtClean="0">
                  <a:solidFill>
                    <a:schemeClr val="bg1">
                      <a:lumMod val="95000"/>
                    </a:schemeClr>
                  </a:solidFill>
                </a:rPr>
                <a:t>Acosta-Navarro et al. (2018)</a:t>
              </a:r>
              <a:endParaRPr lang="en-GB" sz="1000" dirty="0">
                <a:solidFill>
                  <a:schemeClr val="bg1">
                    <a:lumMod val="95000"/>
                  </a:schemeClr>
                </a:solidFill>
              </a:endParaRPr>
            </a:p>
          </p:txBody>
        </p:sp>
      </p:grpSp>
      <p:grpSp>
        <p:nvGrpSpPr>
          <p:cNvPr id="6" name="Grupo 5"/>
          <p:cNvGrpSpPr/>
          <p:nvPr/>
        </p:nvGrpSpPr>
        <p:grpSpPr>
          <a:xfrm>
            <a:off x="3904451" y="937070"/>
            <a:ext cx="3260186" cy="5749916"/>
            <a:chOff x="8783425" y="984226"/>
            <a:chExt cx="3260186" cy="5749916"/>
          </a:xfrm>
        </p:grpSpPr>
        <p:grpSp>
          <p:nvGrpSpPr>
            <p:cNvPr id="22" name="Grupo 21"/>
            <p:cNvGrpSpPr/>
            <p:nvPr/>
          </p:nvGrpSpPr>
          <p:grpSpPr>
            <a:xfrm>
              <a:off x="8783425" y="984226"/>
              <a:ext cx="3260186" cy="5749916"/>
              <a:chOff x="8783425" y="984226"/>
              <a:chExt cx="3260186" cy="5749916"/>
            </a:xfrm>
          </p:grpSpPr>
          <p:sp>
            <p:nvSpPr>
              <p:cNvPr id="8" name="Rectángulo 7"/>
              <p:cNvSpPr/>
              <p:nvPr/>
            </p:nvSpPr>
            <p:spPr>
              <a:xfrm>
                <a:off x="8783425" y="984226"/>
                <a:ext cx="3260186" cy="5749916"/>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uadroTexto 17"/>
              <p:cNvSpPr txBox="1"/>
              <p:nvPr/>
            </p:nvSpPr>
            <p:spPr>
              <a:xfrm>
                <a:off x="8828466" y="986271"/>
                <a:ext cx="2877070" cy="646331"/>
              </a:xfrm>
              <a:prstGeom prst="rect">
                <a:avLst/>
              </a:prstGeom>
              <a:noFill/>
            </p:spPr>
            <p:txBody>
              <a:bodyPr wrap="none" rtlCol="0">
                <a:spAutoFit/>
              </a:bodyPr>
              <a:lstStyle/>
              <a:p>
                <a:r>
                  <a:rPr lang="en-GB" sz="1200" b="1" dirty="0" smtClean="0">
                    <a:solidFill>
                      <a:schemeClr val="bg1"/>
                    </a:solidFill>
                  </a:rPr>
                  <a:t>Cold spell + Lower-than-normal resources </a:t>
                </a:r>
              </a:p>
              <a:p>
                <a:r>
                  <a:rPr lang="en-GB" sz="1200" b="1" dirty="0" smtClean="0">
                    <a:solidFill>
                      <a:schemeClr val="bg1"/>
                    </a:solidFill>
                  </a:rPr>
                  <a:t>for renewable energy production </a:t>
                </a:r>
              </a:p>
              <a:p>
                <a:r>
                  <a:rPr lang="en-GB" sz="1200" b="1" dirty="0" smtClean="0">
                    <a:solidFill>
                      <a:schemeClr val="bg1"/>
                    </a:solidFill>
                  </a:rPr>
                  <a:t>France third week Jan 2017</a:t>
                </a:r>
              </a:p>
            </p:txBody>
          </p:sp>
          <p:sp>
            <p:nvSpPr>
              <p:cNvPr id="2" name="Rectángulo 1"/>
              <p:cNvSpPr/>
              <p:nvPr/>
            </p:nvSpPr>
            <p:spPr>
              <a:xfrm>
                <a:off x="8938698" y="1639322"/>
                <a:ext cx="2435546" cy="4983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Image 11">
                <a:extLst>
                  <a:ext uri="{FF2B5EF4-FFF2-40B4-BE49-F238E27FC236}">
                    <a16:creationId xmlns:a16="http://schemas.microsoft.com/office/drawing/2014/main" id="{2A8A7301-3683-4E4C-9EE0-AFFE158546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4652" y="6256651"/>
                <a:ext cx="903209" cy="324000"/>
              </a:xfrm>
              <a:prstGeom prst="rect">
                <a:avLst/>
              </a:prstGeom>
            </p:spPr>
          </p:pic>
          <p:pic>
            <p:nvPicPr>
              <p:cNvPr id="37" name="Picture 2"/>
              <p:cNvPicPr>
                <a:picLocks noChangeAspect="1" noChangeArrowheads="1"/>
              </p:cNvPicPr>
              <p:nvPr/>
            </p:nvPicPr>
            <p:blipFill rotWithShape="1">
              <a:blip r:embed="rId6" cstate="print"/>
              <a:srcRect r="56048"/>
              <a:stretch/>
            </p:blipFill>
            <p:spPr bwMode="auto">
              <a:xfrm>
                <a:off x="8938698" y="1639322"/>
                <a:ext cx="1995856" cy="3302528"/>
              </a:xfrm>
              <a:prstGeom prst="rect">
                <a:avLst/>
              </a:prstGeom>
              <a:noFill/>
              <a:ln w="9525">
                <a:noFill/>
                <a:miter lim="800000"/>
                <a:headEnd/>
                <a:tailEnd/>
              </a:ln>
            </p:spPr>
          </p:pic>
          <p:pic>
            <p:nvPicPr>
              <p:cNvPr id="38" name="Picture 2"/>
              <p:cNvPicPr>
                <a:picLocks noChangeAspect="1" noChangeArrowheads="1"/>
              </p:cNvPicPr>
              <p:nvPr/>
            </p:nvPicPr>
            <p:blipFill rotWithShape="1">
              <a:blip r:embed="rId6" cstate="print"/>
              <a:srcRect l="89748" r="3797" b="3264"/>
              <a:stretch/>
            </p:blipFill>
            <p:spPr bwMode="auto">
              <a:xfrm>
                <a:off x="11044652" y="1739681"/>
                <a:ext cx="252500" cy="2752132"/>
              </a:xfrm>
              <a:prstGeom prst="rect">
                <a:avLst/>
              </a:prstGeom>
              <a:noFill/>
              <a:ln w="9525">
                <a:noFill/>
                <a:miter lim="800000"/>
                <a:headEnd/>
                <a:tailEnd/>
              </a:ln>
            </p:spPr>
          </p:pic>
          <p:pic>
            <p:nvPicPr>
              <p:cNvPr id="39" name="Picture 2"/>
              <p:cNvPicPr>
                <a:picLocks noChangeAspect="1" noChangeArrowheads="1"/>
              </p:cNvPicPr>
              <p:nvPr/>
            </p:nvPicPr>
            <p:blipFill rotWithShape="1">
              <a:blip r:embed="rId6" cstate="print"/>
              <a:srcRect l="43417" r="12690" b="49286"/>
              <a:stretch/>
            </p:blipFill>
            <p:spPr bwMode="auto">
              <a:xfrm>
                <a:off x="8941376" y="4940893"/>
                <a:ext cx="1993177" cy="1674831"/>
              </a:xfrm>
              <a:prstGeom prst="rect">
                <a:avLst/>
              </a:prstGeom>
              <a:noFill/>
              <a:ln w="9525">
                <a:noFill/>
                <a:miter lim="800000"/>
                <a:headEnd/>
                <a:tailEnd/>
              </a:ln>
            </p:spPr>
          </p:pic>
          <p:sp>
            <p:nvSpPr>
              <p:cNvPr id="40" name="Rectángulo 39"/>
              <p:cNvSpPr/>
              <p:nvPr/>
            </p:nvSpPr>
            <p:spPr>
              <a:xfrm>
                <a:off x="9725523" y="5919751"/>
                <a:ext cx="422206" cy="24241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1" name="Rectángulo 40"/>
              <p:cNvSpPr/>
              <p:nvPr/>
            </p:nvSpPr>
            <p:spPr>
              <a:xfrm>
                <a:off x="9714279" y="4228607"/>
                <a:ext cx="422206" cy="24241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smtClean="0"/>
                  <a:t>   </a:t>
                </a:r>
                <a:endParaRPr lang="en-GB" dirty="0"/>
              </a:p>
            </p:txBody>
          </p:sp>
          <p:sp>
            <p:nvSpPr>
              <p:cNvPr id="42" name="Rectángulo 41"/>
              <p:cNvSpPr/>
              <p:nvPr/>
            </p:nvSpPr>
            <p:spPr>
              <a:xfrm>
                <a:off x="9721808" y="2584493"/>
                <a:ext cx="422206" cy="24241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grpSp>
        <p:sp>
          <p:nvSpPr>
            <p:cNvPr id="35" name="CuadroTexto 34"/>
            <p:cNvSpPr txBox="1"/>
            <p:nvPr/>
          </p:nvSpPr>
          <p:spPr>
            <a:xfrm rot="16200000">
              <a:off x="11056270" y="5283999"/>
              <a:ext cx="1604773" cy="246221"/>
            </a:xfrm>
            <a:prstGeom prst="rect">
              <a:avLst/>
            </a:prstGeom>
            <a:noFill/>
          </p:spPr>
          <p:txBody>
            <a:bodyPr wrap="square" rtlCol="0">
              <a:spAutoFit/>
            </a:bodyPr>
            <a:lstStyle/>
            <a:p>
              <a:r>
                <a:rPr lang="en-GB" sz="1000" dirty="0" err="1" smtClean="0">
                  <a:solidFill>
                    <a:schemeClr val="bg1">
                      <a:lumMod val="95000"/>
                    </a:schemeClr>
                  </a:solidFill>
                </a:rPr>
                <a:t>Pechlivanidis</a:t>
              </a:r>
              <a:r>
                <a:rPr lang="en-GB" sz="1000" dirty="0" smtClean="0">
                  <a:solidFill>
                    <a:schemeClr val="bg1">
                      <a:lumMod val="95000"/>
                    </a:schemeClr>
                  </a:solidFill>
                </a:rPr>
                <a:t> et al. (2018)</a:t>
              </a:r>
              <a:endParaRPr lang="en-GB" sz="1000" dirty="0">
                <a:solidFill>
                  <a:schemeClr val="bg1">
                    <a:lumMod val="95000"/>
                  </a:schemeClr>
                </a:solidFill>
              </a:endParaRPr>
            </a:p>
          </p:txBody>
        </p:sp>
      </p:grpSp>
      <p:grpSp>
        <p:nvGrpSpPr>
          <p:cNvPr id="4" name="Grupo 3"/>
          <p:cNvGrpSpPr/>
          <p:nvPr/>
        </p:nvGrpSpPr>
        <p:grpSpPr>
          <a:xfrm>
            <a:off x="622869" y="4299454"/>
            <a:ext cx="3188519" cy="2387532"/>
            <a:chOff x="5501843" y="4346610"/>
            <a:chExt cx="3188519" cy="2387532"/>
          </a:xfrm>
        </p:grpSpPr>
        <p:grpSp>
          <p:nvGrpSpPr>
            <p:cNvPr id="23" name="Grupo 22"/>
            <p:cNvGrpSpPr/>
            <p:nvPr/>
          </p:nvGrpSpPr>
          <p:grpSpPr>
            <a:xfrm>
              <a:off x="5536255" y="4346610"/>
              <a:ext cx="3154107" cy="2387532"/>
              <a:chOff x="5536255" y="4346610"/>
              <a:chExt cx="3154107" cy="2387532"/>
            </a:xfrm>
          </p:grpSpPr>
          <p:sp>
            <p:nvSpPr>
              <p:cNvPr id="9" name="Rectángulo 8"/>
              <p:cNvSpPr/>
              <p:nvPr/>
            </p:nvSpPr>
            <p:spPr>
              <a:xfrm>
                <a:off x="5536255" y="4346610"/>
                <a:ext cx="3154107" cy="2387532"/>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3" descr="v54t8EZ0n4G3uUYKpq6Ras8s5vW5kH0DuRm5B9g3kVgBI1bAH7C1xfa-HZ75yQrKIQbvtpcpoLJTj_pbp7HdnFb1xYbuCsQPCoFW5u-xFxyGaXeNw_JSKE6NKIzpKe8RuKppXw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5053" y="4631889"/>
                <a:ext cx="2877153" cy="198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5" name="CuadroTexto 14"/>
              <p:cNvSpPr txBox="1"/>
              <p:nvPr/>
            </p:nvSpPr>
            <p:spPr>
              <a:xfrm>
                <a:off x="5681670" y="4378759"/>
                <a:ext cx="2826484" cy="255133"/>
              </a:xfrm>
              <a:prstGeom prst="rect">
                <a:avLst/>
              </a:prstGeom>
              <a:noFill/>
            </p:spPr>
            <p:txBody>
              <a:bodyPr wrap="none" rtlCol="0">
                <a:spAutoFit/>
              </a:bodyPr>
              <a:lstStyle/>
              <a:p>
                <a:r>
                  <a:rPr lang="en-GB" sz="1200" b="1" dirty="0" smtClean="0">
                    <a:solidFill>
                      <a:schemeClr val="bg1"/>
                    </a:solidFill>
                  </a:rPr>
                  <a:t>Peak energy demand - France winter 2016-17</a:t>
                </a:r>
              </a:p>
            </p:txBody>
          </p:sp>
          <p:cxnSp>
            <p:nvCxnSpPr>
              <p:cNvPr id="16" name="Conector recto 15"/>
              <p:cNvCxnSpPr/>
              <p:nvPr/>
            </p:nvCxnSpPr>
            <p:spPr>
              <a:xfrm>
                <a:off x="7154269" y="5302618"/>
                <a:ext cx="0" cy="1027904"/>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Elipse 16"/>
              <p:cNvSpPr/>
              <p:nvPr/>
            </p:nvSpPr>
            <p:spPr>
              <a:xfrm>
                <a:off x="7129400" y="5303509"/>
                <a:ext cx="49737" cy="49737"/>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CuadroTexto 35"/>
            <p:cNvSpPr txBox="1"/>
            <p:nvPr/>
          </p:nvSpPr>
          <p:spPr>
            <a:xfrm rot="16200000">
              <a:off x="5028744" y="5958441"/>
              <a:ext cx="1192420" cy="246221"/>
            </a:xfrm>
            <a:prstGeom prst="rect">
              <a:avLst/>
            </a:prstGeom>
            <a:noFill/>
          </p:spPr>
          <p:txBody>
            <a:bodyPr wrap="square" rtlCol="0">
              <a:spAutoFit/>
            </a:bodyPr>
            <a:lstStyle/>
            <a:p>
              <a:r>
                <a:rPr lang="en-GB" sz="1000" dirty="0" smtClean="0">
                  <a:solidFill>
                    <a:schemeClr val="bg1"/>
                  </a:solidFill>
                </a:rPr>
                <a:t>RTE (2016)</a:t>
              </a:r>
              <a:endParaRPr lang="en-GB" sz="1000" dirty="0">
                <a:solidFill>
                  <a:schemeClr val="bg1"/>
                </a:solidFill>
              </a:endParaRPr>
            </a:p>
          </p:txBody>
        </p:sp>
      </p:grpSp>
      <p:sp>
        <p:nvSpPr>
          <p:cNvPr id="43" name="CuadroTexto 6"/>
          <p:cNvSpPr txBox="1"/>
          <p:nvPr/>
        </p:nvSpPr>
        <p:spPr>
          <a:xfrm>
            <a:off x="7410578" y="2179589"/>
            <a:ext cx="4692099" cy="1200329"/>
          </a:xfrm>
          <a:prstGeom prst="rect">
            <a:avLst/>
          </a:prstGeom>
          <a:noFill/>
        </p:spPr>
        <p:txBody>
          <a:bodyPr wrap="square" rtlCol="0">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solidFill>
                  <a:schemeClr val="tx1">
                    <a:lumMod val="65000"/>
                    <a:lumOff val="35000"/>
                  </a:schemeClr>
                </a:solidFill>
              </a:rPr>
              <a:t>S</a:t>
            </a:r>
            <a:r>
              <a:rPr lang="en-GB" dirty="0" smtClean="0">
                <a:solidFill>
                  <a:schemeClr val="tx1">
                    <a:lumMod val="65000"/>
                    <a:lumOff val="35000"/>
                  </a:schemeClr>
                </a:solidFill>
              </a:rPr>
              <a:t>uggests that a </a:t>
            </a:r>
            <a:r>
              <a:rPr lang="en-GB" b="1" dirty="0" smtClean="0">
                <a:solidFill>
                  <a:schemeClr val="tx1">
                    <a:lumMod val="65000"/>
                    <a:lumOff val="35000"/>
                  </a:schemeClr>
                </a:solidFill>
              </a:rPr>
              <a:t>high reduction of Arctic sea ice has favoured a record-breaking low precipitation and wind speed </a:t>
            </a:r>
            <a:r>
              <a:rPr lang="en-GB" dirty="0" smtClean="0">
                <a:solidFill>
                  <a:schemeClr val="tx1">
                    <a:lumMod val="65000"/>
                    <a:lumOff val="35000"/>
                  </a:schemeClr>
                </a:solidFill>
              </a:rPr>
              <a:t>over parts of western Europe</a:t>
            </a:r>
            <a:endParaRPr lang="en-GB" dirty="0">
              <a:solidFill>
                <a:schemeClr val="tx1">
                  <a:lumMod val="65000"/>
                  <a:lumOff val="35000"/>
                </a:schemeClr>
              </a:solidFill>
            </a:endParaRPr>
          </a:p>
        </p:txBody>
      </p:sp>
      <p:sp>
        <p:nvSpPr>
          <p:cNvPr id="44" name="CuadroTexto 9"/>
          <p:cNvSpPr txBox="1"/>
          <p:nvPr/>
        </p:nvSpPr>
        <p:spPr>
          <a:xfrm>
            <a:off x="7361519" y="3751706"/>
            <a:ext cx="4692099" cy="646331"/>
          </a:xfrm>
          <a:prstGeom prst="rect">
            <a:avLst/>
          </a:prstGeom>
          <a:noFill/>
        </p:spPr>
        <p:txBody>
          <a:bodyPr wrap="square" rtlCol="0">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b="1" dirty="0">
                <a:solidFill>
                  <a:schemeClr val="tx1">
                    <a:lumMod val="65000"/>
                    <a:lumOff val="35000"/>
                  </a:schemeClr>
                </a:solidFill>
              </a:rPr>
              <a:t>C</a:t>
            </a:r>
            <a:r>
              <a:rPr lang="en-GB" b="1" dirty="0" smtClean="0">
                <a:solidFill>
                  <a:schemeClr val="tx1">
                    <a:lumMod val="65000"/>
                    <a:lumOff val="35000"/>
                  </a:schemeClr>
                </a:solidFill>
              </a:rPr>
              <a:t>ontributes </a:t>
            </a:r>
            <a:r>
              <a:rPr lang="en-GB" b="1" dirty="0">
                <a:solidFill>
                  <a:schemeClr val="tx1">
                    <a:lumMod val="65000"/>
                    <a:lumOff val="35000"/>
                  </a:schemeClr>
                </a:solidFill>
              </a:rPr>
              <a:t>to understand the linkages </a:t>
            </a:r>
            <a:r>
              <a:rPr lang="en-GB" dirty="0">
                <a:solidFill>
                  <a:schemeClr val="tx1">
                    <a:lumMod val="65000"/>
                    <a:lumOff val="35000"/>
                  </a:schemeClr>
                </a:solidFill>
              </a:rPr>
              <a:t>between the Arctic and mid-latitudes</a:t>
            </a:r>
          </a:p>
        </p:txBody>
      </p:sp>
      <p:sp>
        <p:nvSpPr>
          <p:cNvPr id="45" name="CuadroTexto 11"/>
          <p:cNvSpPr txBox="1"/>
          <p:nvPr/>
        </p:nvSpPr>
        <p:spPr>
          <a:xfrm>
            <a:off x="7361519" y="4707963"/>
            <a:ext cx="4692099" cy="1754326"/>
          </a:xfrm>
          <a:prstGeom prst="rect">
            <a:avLst/>
          </a:prstGeom>
          <a:noFill/>
        </p:spPr>
        <p:txBody>
          <a:bodyPr wrap="square" rtlCol="0">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solidFill>
                  <a:schemeClr val="tx1">
                    <a:lumMod val="65000"/>
                    <a:lumOff val="35000"/>
                  </a:schemeClr>
                </a:solidFill>
              </a:rPr>
              <a:t>Once better understood, future forecasts of extremely low sea ice extent (that also relate with forecasts of electricity demand and supply) could be </a:t>
            </a:r>
            <a:r>
              <a:rPr lang="en-GB" b="1" dirty="0">
                <a:solidFill>
                  <a:schemeClr val="tx1">
                    <a:lumMod val="65000"/>
                    <a:lumOff val="35000"/>
                  </a:schemeClr>
                </a:solidFill>
              </a:rPr>
              <a:t>potentially valuable for adaptation and for assessing risk for the European energy systems</a:t>
            </a:r>
          </a:p>
        </p:txBody>
      </p:sp>
    </p:spTree>
    <p:extLst>
      <p:ext uri="{BB962C8B-B14F-4D97-AF65-F5344CB8AC3E}">
        <p14:creationId xmlns:p14="http://schemas.microsoft.com/office/powerpoint/2010/main" val="297865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0"/>
            <a:ext cx="12192000" cy="864973"/>
          </a:xfrm>
          <a:prstGeom prst="rect">
            <a:avLst/>
          </a:prstGeom>
          <a:solidFill>
            <a:srgbClr val="C0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156" y="37071"/>
            <a:ext cx="2022471" cy="900000"/>
          </a:xfrm>
          <a:prstGeom prst="rect">
            <a:avLst/>
          </a:prstGeom>
        </p:spPr>
      </p:pic>
      <p:sp>
        <p:nvSpPr>
          <p:cNvPr id="17" name="Subtítulo 7"/>
          <p:cNvSpPr txBox="1">
            <a:spLocks/>
          </p:cNvSpPr>
          <p:nvPr/>
        </p:nvSpPr>
        <p:spPr>
          <a:xfrm>
            <a:off x="648061" y="432487"/>
            <a:ext cx="8992721" cy="465571"/>
          </a:xfrm>
          <a:prstGeom prst="rect">
            <a:avLst/>
          </a:prstGeom>
        </p:spPr>
        <p:txBody>
          <a:bodyPr vert="horz" lIns="0" tIns="0" rIns="9144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b="1" dirty="0" smtClean="0">
                <a:solidFill>
                  <a:srgbClr val="002369"/>
                </a:solidFill>
                <a:ea typeface="Roboto" pitchFamily="2" charset="0"/>
                <a:cs typeface="Arial" panose="020B0604020202020204" pitchFamily="34" charset="0"/>
              </a:rPr>
              <a:t>WHAT CAN THE SEA ICE FORECASTING COMMUNITY LEARN?</a:t>
            </a:r>
          </a:p>
        </p:txBody>
      </p:sp>
      <p:sp>
        <p:nvSpPr>
          <p:cNvPr id="12" name="CuadroTexto 11"/>
          <p:cNvSpPr txBox="1"/>
          <p:nvPr/>
        </p:nvSpPr>
        <p:spPr>
          <a:xfrm>
            <a:off x="648059" y="1764331"/>
            <a:ext cx="11279567" cy="430887"/>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solidFill>
                  <a:schemeClr val="tx1">
                    <a:lumMod val="75000"/>
                    <a:lumOff val="25000"/>
                  </a:schemeClr>
                </a:solidFill>
              </a:rPr>
              <a:t>Provide information that answers the </a:t>
            </a:r>
            <a:r>
              <a:rPr lang="en-US" sz="2200" b="1" dirty="0" smtClean="0">
                <a:solidFill>
                  <a:schemeClr val="tx1">
                    <a:lumMod val="75000"/>
                    <a:lumOff val="25000"/>
                  </a:schemeClr>
                </a:solidFill>
              </a:rPr>
              <a:t>needs of stakeholders </a:t>
            </a:r>
            <a:r>
              <a:rPr lang="en-US" sz="2200" dirty="0" smtClean="0">
                <a:solidFill>
                  <a:schemeClr val="tx1">
                    <a:lumMod val="75000"/>
                    <a:lumOff val="25000"/>
                  </a:schemeClr>
                </a:solidFill>
              </a:rPr>
              <a:t>(timely, in adequate format, etc.)</a:t>
            </a:r>
            <a:endParaRPr lang="en-US" sz="2200" dirty="0">
              <a:solidFill>
                <a:schemeClr val="tx1">
                  <a:lumMod val="75000"/>
                  <a:lumOff val="25000"/>
                </a:schemeClr>
              </a:solidFill>
            </a:endParaRPr>
          </a:p>
        </p:txBody>
      </p:sp>
      <p:sp>
        <p:nvSpPr>
          <p:cNvPr id="13" name="CuadroTexto 12"/>
          <p:cNvSpPr txBox="1"/>
          <p:nvPr/>
        </p:nvSpPr>
        <p:spPr>
          <a:xfrm>
            <a:off x="648060" y="2439377"/>
            <a:ext cx="11279567" cy="769441"/>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solidFill>
                  <a:schemeClr val="tx1">
                    <a:lumMod val="75000"/>
                    <a:lumOff val="25000"/>
                  </a:schemeClr>
                </a:solidFill>
              </a:rPr>
              <a:t>Develop </a:t>
            </a:r>
            <a:r>
              <a:rPr lang="en-US" sz="2200" b="1" dirty="0" smtClean="0">
                <a:solidFill>
                  <a:schemeClr val="tx1">
                    <a:lumMod val="75000"/>
                    <a:lumOff val="25000"/>
                  </a:schemeClr>
                </a:solidFill>
              </a:rPr>
              <a:t>skills to communicate </a:t>
            </a:r>
            <a:r>
              <a:rPr lang="en-US" sz="2200" dirty="0" smtClean="0">
                <a:solidFill>
                  <a:schemeClr val="tx1">
                    <a:lumMod val="75000"/>
                    <a:lumOff val="25000"/>
                  </a:schemeClr>
                </a:solidFill>
              </a:rPr>
              <a:t>scientific results to people </a:t>
            </a:r>
            <a:r>
              <a:rPr lang="en-US" sz="2200" dirty="0" smtClean="0">
                <a:solidFill>
                  <a:schemeClr val="tx1">
                    <a:lumMod val="75000"/>
                    <a:lumOff val="25000"/>
                  </a:schemeClr>
                </a:solidFill>
              </a:rPr>
              <a:t>beyond academia</a:t>
            </a:r>
            <a:endParaRPr lang="en-US" sz="2200" dirty="0">
              <a:solidFill>
                <a:schemeClr val="tx1">
                  <a:lumMod val="75000"/>
                  <a:lumOff val="25000"/>
                </a:schemeClr>
              </a:solidFill>
            </a:endParaRPr>
          </a:p>
          <a:p>
            <a:pPr marL="342900" indent="-342900">
              <a:buFont typeface="Arial" panose="020B0604020202020204" pitchFamily="34" charset="0"/>
              <a:buChar char="•"/>
            </a:pPr>
            <a:endParaRPr lang="en-US" sz="2200" dirty="0">
              <a:solidFill>
                <a:schemeClr val="tx1">
                  <a:lumMod val="75000"/>
                  <a:lumOff val="25000"/>
                </a:schemeClr>
              </a:solidFill>
            </a:endParaRPr>
          </a:p>
        </p:txBody>
      </p:sp>
      <p:grpSp>
        <p:nvGrpSpPr>
          <p:cNvPr id="6" name="Grupo 5"/>
          <p:cNvGrpSpPr/>
          <p:nvPr/>
        </p:nvGrpSpPr>
        <p:grpSpPr>
          <a:xfrm>
            <a:off x="960313" y="3346478"/>
            <a:ext cx="10748467" cy="3096000"/>
            <a:chOff x="960313" y="3346478"/>
            <a:chExt cx="10748467" cy="3096000"/>
          </a:xfrm>
        </p:grpSpPr>
        <p:pic>
          <p:nvPicPr>
            <p:cNvPr id="3" name="Imagen 2"/>
            <p:cNvPicPr>
              <a:picLocks noChangeAspect="1"/>
            </p:cNvPicPr>
            <p:nvPr/>
          </p:nvPicPr>
          <p:blipFill rotWithShape="1">
            <a:blip r:embed="rId4"/>
            <a:srcRect l="5368" t="35438" r="29827" b="13884"/>
            <a:stretch/>
          </p:blipFill>
          <p:spPr>
            <a:xfrm>
              <a:off x="960313" y="3346478"/>
              <a:ext cx="7038283" cy="3096000"/>
            </a:xfrm>
            <a:prstGeom prst="rect">
              <a:avLst/>
            </a:prstGeom>
          </p:spPr>
        </p:pic>
        <p:sp>
          <p:nvSpPr>
            <p:cNvPr id="4" name="Rectángulo 3"/>
            <p:cNvSpPr/>
            <p:nvPr/>
          </p:nvSpPr>
          <p:spPr>
            <a:xfrm>
              <a:off x="8463776" y="4755315"/>
              <a:ext cx="55754" cy="1620000"/>
            </a:xfrm>
            <a:prstGeom prst="rect">
              <a:avLst/>
            </a:prstGeom>
            <a:solidFill>
              <a:srgbClr val="4DA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adroTexto 4"/>
            <p:cNvSpPr txBox="1"/>
            <p:nvPr/>
          </p:nvSpPr>
          <p:spPr>
            <a:xfrm>
              <a:off x="8601594" y="4688152"/>
              <a:ext cx="3107186" cy="1754326"/>
            </a:xfrm>
            <a:prstGeom prst="rect">
              <a:avLst/>
            </a:prstGeom>
            <a:noFill/>
          </p:spPr>
          <p:txBody>
            <a:bodyPr wrap="square" rtlCol="0">
              <a:spAutoFit/>
            </a:bodyPr>
            <a:lstStyle/>
            <a:p>
              <a:r>
                <a:rPr lang="en-GB" b="1" i="1" dirty="0" smtClean="0">
                  <a:solidFill>
                    <a:srgbClr val="4DA6CD"/>
                  </a:solidFill>
                </a:rPr>
                <a:t>“Having to explain my work to someone else helped me to have a clearer idea of what I was doing and why and see how this work could also be useful for society”</a:t>
              </a:r>
              <a:endParaRPr lang="en-GB" b="1" i="1" dirty="0">
                <a:solidFill>
                  <a:srgbClr val="4DA6CD"/>
                </a:solidFill>
              </a:endParaRPr>
            </a:p>
          </p:txBody>
        </p:sp>
      </p:grpSp>
      <p:sp>
        <p:nvSpPr>
          <p:cNvPr id="19" name="CuadroTexto 18"/>
          <p:cNvSpPr txBox="1"/>
          <p:nvPr/>
        </p:nvSpPr>
        <p:spPr>
          <a:xfrm>
            <a:off x="648059" y="1168506"/>
            <a:ext cx="9388037" cy="430887"/>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solidFill>
                  <a:schemeClr val="tx1">
                    <a:lumMod val="75000"/>
                    <a:lumOff val="25000"/>
                  </a:schemeClr>
                </a:solidFill>
              </a:rPr>
              <a:t>Frame research in the right way to </a:t>
            </a:r>
            <a:r>
              <a:rPr lang="en-US" sz="2200" b="1" dirty="0" smtClean="0">
                <a:solidFill>
                  <a:schemeClr val="tx1">
                    <a:lumMod val="75000"/>
                    <a:lumOff val="25000"/>
                  </a:schemeClr>
                </a:solidFill>
              </a:rPr>
              <a:t>provide solutions </a:t>
            </a:r>
            <a:r>
              <a:rPr lang="en-US" sz="2200" dirty="0" smtClean="0">
                <a:solidFill>
                  <a:schemeClr val="tx1">
                    <a:lumMod val="75000"/>
                    <a:lumOff val="25000"/>
                  </a:schemeClr>
                </a:solidFill>
              </a:rPr>
              <a:t>to real-world challenges</a:t>
            </a:r>
            <a:endParaRPr lang="en-US" sz="2200" dirty="0">
              <a:solidFill>
                <a:schemeClr val="tx1">
                  <a:lumMod val="75000"/>
                  <a:lumOff val="25000"/>
                </a:schemeClr>
              </a:solidFill>
            </a:endParaRPr>
          </a:p>
        </p:txBody>
      </p:sp>
    </p:spTree>
    <p:extLst>
      <p:ext uri="{BB962C8B-B14F-4D97-AF65-F5344CB8AC3E}">
        <p14:creationId xmlns:p14="http://schemas.microsoft.com/office/powerpoint/2010/main" val="55963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722797" y="689315"/>
            <a:ext cx="4750018" cy="1200329"/>
          </a:xfrm>
          <a:prstGeom prst="rect">
            <a:avLst/>
          </a:prstGeom>
          <a:noFill/>
        </p:spPr>
        <p:txBody>
          <a:bodyPr wrap="none" rtlCol="0">
            <a:spAutoFit/>
          </a:bodyPr>
          <a:lstStyle/>
          <a:p>
            <a:r>
              <a:rPr lang="en-GB" sz="7200" dirty="0" smtClean="0">
                <a:solidFill>
                  <a:srgbClr val="426DA9"/>
                </a:solidFill>
                <a:latin typeface="Arial" panose="020B0604020202020204" pitchFamily="34" charset="0"/>
                <a:cs typeface="Arial" panose="020B0604020202020204" pitchFamily="34" charset="0"/>
              </a:rPr>
              <a:t>Thank you!</a:t>
            </a:r>
            <a:endParaRPr lang="en-GB" sz="7200" dirty="0">
              <a:solidFill>
                <a:srgbClr val="426DA9"/>
              </a:solidFill>
              <a:latin typeface="Arial" panose="020B0604020202020204" pitchFamily="34" charset="0"/>
              <a:cs typeface="Arial" panose="020B0604020202020204" pitchFamily="34" charset="0"/>
            </a:endParaRPr>
          </a:p>
        </p:txBody>
      </p:sp>
      <p:sp>
        <p:nvSpPr>
          <p:cNvPr id="5" name="Rectangle 20">
            <a:extLst>
              <a:ext uri="{FF2B5EF4-FFF2-40B4-BE49-F238E27FC236}">
                <a16:creationId xmlns:a16="http://schemas.microsoft.com/office/drawing/2014/main" id="{8A833BB2-B01F-4FEE-A5A0-1D06C4D40A5F}"/>
              </a:ext>
            </a:extLst>
          </p:cNvPr>
          <p:cNvSpPr/>
          <p:nvPr/>
        </p:nvSpPr>
        <p:spPr>
          <a:xfrm>
            <a:off x="1446978" y="6132210"/>
            <a:ext cx="9301656" cy="461665"/>
          </a:xfrm>
          <a:prstGeom prst="rect">
            <a:avLst/>
          </a:prstGeom>
        </p:spPr>
        <p:txBody>
          <a:bodyPr wrap="square">
            <a:spAutoFit/>
          </a:bodyPr>
          <a:lstStyle/>
          <a:p>
            <a:pPr lvl="0" algn="ctr"/>
            <a:r>
              <a:rPr lang="en-GB" sz="1200" b="0" u="none" strike="noStrike" baseline="0" dirty="0" smtClean="0">
                <a:solidFill>
                  <a:schemeClr val="tx1"/>
                </a:solidFill>
                <a:latin typeface="Arial" panose="020B0604020202020204" pitchFamily="34" charset="0"/>
                <a:ea typeface="Ebrima" panose="02000000000000000000" pitchFamily="2" charset="0"/>
                <a:cs typeface="Arial" panose="020B0604020202020204" pitchFamily="34" charset="0"/>
              </a:rPr>
              <a:t>The projects participating in this presentation have </a:t>
            </a:r>
            <a:r>
              <a:rPr lang="en-GB" sz="1200" b="0" u="none" strike="noStrike" baseline="0" dirty="0">
                <a:solidFill>
                  <a:schemeClr val="tx1"/>
                </a:solidFill>
                <a:latin typeface="Arial" panose="020B0604020202020204" pitchFamily="34" charset="0"/>
                <a:ea typeface="Ebrima" panose="02000000000000000000" pitchFamily="2" charset="0"/>
                <a:cs typeface="Arial" panose="020B0604020202020204" pitchFamily="34" charset="0"/>
              </a:rPr>
              <a:t>received funding from </a:t>
            </a:r>
            <a:r>
              <a:rPr lang="en-GB" sz="1200" b="0" u="none" strike="noStrike" baseline="0" dirty="0" smtClean="0">
                <a:solidFill>
                  <a:schemeClr val="tx1"/>
                </a:solidFill>
                <a:latin typeface="Arial" panose="020B0604020202020204" pitchFamily="34" charset="0"/>
                <a:ea typeface="Ebrima" panose="02000000000000000000" pitchFamily="2" charset="0"/>
                <a:cs typeface="Arial" panose="020B0604020202020204" pitchFamily="34" charset="0"/>
              </a:rPr>
              <a:t>the European</a:t>
            </a:r>
            <a:r>
              <a:rPr lang="en-GB" sz="1200" b="0" u="none" strike="noStrike" dirty="0" smtClean="0">
                <a:solidFill>
                  <a:schemeClr val="tx1"/>
                </a:solidFill>
                <a:latin typeface="Arial" panose="020B0604020202020204" pitchFamily="34" charset="0"/>
                <a:ea typeface="Ebrima" panose="02000000000000000000" pitchFamily="2" charset="0"/>
                <a:cs typeface="Arial" panose="020B0604020202020204" pitchFamily="34" charset="0"/>
              </a:rPr>
              <a:t> Union’s</a:t>
            </a:r>
            <a:r>
              <a:rPr lang="en-GB" sz="1200" b="0" u="none" strike="noStrike" baseline="0" dirty="0" smtClean="0">
                <a:solidFill>
                  <a:schemeClr val="tx1"/>
                </a:solidFill>
                <a:latin typeface="Arial" panose="020B0604020202020204" pitchFamily="34" charset="0"/>
                <a:ea typeface="Ebrima" panose="02000000000000000000" pitchFamily="2" charset="0"/>
                <a:cs typeface="Arial" panose="020B0604020202020204" pitchFamily="34" charset="0"/>
              </a:rPr>
              <a:t> Horizon 2020 research</a:t>
            </a:r>
            <a:r>
              <a:rPr lang="en-GB" sz="1200" b="0" u="none" strike="noStrike" dirty="0" smtClean="0">
                <a:solidFill>
                  <a:schemeClr val="tx1"/>
                </a:solidFill>
                <a:latin typeface="Arial" panose="020B0604020202020204" pitchFamily="34" charset="0"/>
                <a:ea typeface="Ebrima" panose="02000000000000000000" pitchFamily="2" charset="0"/>
                <a:cs typeface="Arial" panose="020B0604020202020204" pitchFamily="34" charset="0"/>
              </a:rPr>
              <a:t> and innovation</a:t>
            </a:r>
            <a:r>
              <a:rPr lang="en-GB" sz="1200" b="0" u="none" strike="noStrike" baseline="0" dirty="0" smtClean="0">
                <a:solidFill>
                  <a:schemeClr val="tx1"/>
                </a:solidFill>
                <a:latin typeface="Arial" panose="020B0604020202020204" pitchFamily="34" charset="0"/>
                <a:ea typeface="Ebrima" panose="02000000000000000000" pitchFamily="2" charset="0"/>
                <a:cs typeface="Arial" panose="020B0604020202020204" pitchFamily="34" charset="0"/>
              </a:rPr>
              <a:t> programme </a:t>
            </a:r>
            <a:r>
              <a:rPr lang="en-GB" sz="1200" b="0" u="none" strike="noStrike" baseline="0" dirty="0">
                <a:solidFill>
                  <a:schemeClr val="tx1"/>
                </a:solidFill>
                <a:latin typeface="Arial" panose="020B0604020202020204" pitchFamily="34" charset="0"/>
                <a:ea typeface="Ebrima" panose="02000000000000000000" pitchFamily="2" charset="0"/>
                <a:cs typeface="Arial" panose="020B0604020202020204" pitchFamily="34" charset="0"/>
              </a:rPr>
              <a:t>under grant </a:t>
            </a:r>
            <a:r>
              <a:rPr lang="en-GB" sz="1200" b="0" u="none" strike="noStrike" baseline="0" dirty="0" smtClean="0">
                <a:solidFill>
                  <a:schemeClr val="tx1"/>
                </a:solidFill>
                <a:latin typeface="Arial" panose="020B0604020202020204" pitchFamily="34" charset="0"/>
                <a:ea typeface="Ebrima" panose="02000000000000000000" pitchFamily="2" charset="0"/>
                <a:cs typeface="Arial" panose="020B0604020202020204" pitchFamily="34" charset="0"/>
              </a:rPr>
              <a:t>agreement</a:t>
            </a:r>
            <a:r>
              <a:rPr lang="en-GB" sz="1200" dirty="0">
                <a:latin typeface="Arial" panose="020B0604020202020204" pitchFamily="34" charset="0"/>
                <a:ea typeface="Ebrima" panose="02000000000000000000" pitchFamily="2" charset="0"/>
                <a:cs typeface="Arial" panose="020B0604020202020204" pitchFamily="34" charset="0"/>
              </a:rPr>
              <a:t> nº </a:t>
            </a:r>
            <a:r>
              <a:rPr lang="en-GB" sz="1200" dirty="0" smtClean="0">
                <a:latin typeface="Arial" panose="020B0604020202020204" pitchFamily="34" charset="0"/>
                <a:ea typeface="Ebrima" panose="02000000000000000000" pitchFamily="2" charset="0"/>
                <a:cs typeface="Arial" panose="020B0604020202020204" pitchFamily="34" charset="0"/>
              </a:rPr>
              <a:t>727862 (APPLICATE) and nº 776787 (S2S4E)</a:t>
            </a:r>
          </a:p>
        </p:txBody>
      </p:sp>
      <p:pic>
        <p:nvPicPr>
          <p:cNvPr id="6" name="Image 21">
            <a:extLst>
              <a:ext uri="{FF2B5EF4-FFF2-40B4-BE49-F238E27FC236}">
                <a16:creationId xmlns:a16="http://schemas.microsoft.com/office/drawing/2014/main" id="{B8A09E87-408E-48E4-BCB7-644B062FC7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671" y="5200892"/>
            <a:ext cx="1080271" cy="720000"/>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7902" y="3849131"/>
            <a:ext cx="2669663" cy="1188000"/>
          </a:xfrm>
          <a:prstGeom prst="rect">
            <a:avLst/>
          </a:prstGeom>
        </p:spPr>
      </p:pic>
      <p:sp>
        <p:nvSpPr>
          <p:cNvPr id="2" name="CuadroTexto 1"/>
          <p:cNvSpPr txBox="1"/>
          <p:nvPr/>
        </p:nvSpPr>
        <p:spPr>
          <a:xfrm>
            <a:off x="839060" y="2186562"/>
            <a:ext cx="10517495" cy="1938992"/>
          </a:xfrm>
          <a:prstGeom prst="rect">
            <a:avLst/>
          </a:prstGeom>
          <a:noFill/>
        </p:spPr>
        <p:txBody>
          <a:bodyPr wrap="none" rtlCol="0">
            <a:spAutoFit/>
          </a:bodyPr>
          <a:lstStyle/>
          <a:p>
            <a:pPr algn="ctr"/>
            <a:r>
              <a:rPr lang="en-GB" sz="2400" dirty="0">
                <a:hlinkClick r:id="rId4"/>
              </a:rPr>
              <a:t>m</a:t>
            </a:r>
            <a:r>
              <a:rPr lang="en-GB" sz="2400" dirty="0" smtClean="0">
                <a:hlinkClick r:id="rId4"/>
              </a:rPr>
              <a:t>arta.terrado@bsc.es</a:t>
            </a:r>
          </a:p>
          <a:p>
            <a:pPr algn="ctr"/>
            <a:r>
              <a:rPr lang="en-GB" sz="2400" dirty="0" smtClean="0">
                <a:hlinkClick r:id="rId4"/>
              </a:rPr>
              <a:t>stakeholders@applicate.eu</a:t>
            </a:r>
            <a:endParaRPr lang="en-GB" sz="2400" dirty="0" smtClean="0"/>
          </a:p>
          <a:p>
            <a:pPr algn="ctr"/>
            <a:endParaRPr lang="en-GB" sz="2400" dirty="0" smtClean="0"/>
          </a:p>
          <a:p>
            <a:pPr algn="ctr"/>
            <a:r>
              <a:rPr lang="en-GB" sz="2400" dirty="0" smtClean="0">
                <a:solidFill>
                  <a:srgbClr val="426DA9"/>
                </a:solidFill>
              </a:rPr>
              <a:t>Blog Polar Prediction Matters: </a:t>
            </a:r>
            <a:r>
              <a:rPr lang="en-GB" sz="2400" dirty="0">
                <a:hlinkClick r:id="rId5"/>
              </a:rPr>
              <a:t>https://blogs.helmholtz.de/polarpredictionmatters/</a:t>
            </a:r>
            <a:r>
              <a:rPr lang="en-GB" sz="2400" dirty="0"/>
              <a:t> </a:t>
            </a:r>
          </a:p>
          <a:p>
            <a:pPr algn="ctr"/>
            <a:r>
              <a:rPr lang="en-GB" sz="2400" dirty="0" smtClean="0"/>
              <a:t>  </a:t>
            </a:r>
            <a:endParaRPr lang="en-GB" sz="2400" dirty="0"/>
          </a:p>
        </p:txBody>
      </p:sp>
      <p:pic>
        <p:nvPicPr>
          <p:cNvPr id="8" name="Image 11">
            <a:extLst>
              <a:ext uri="{FF2B5EF4-FFF2-40B4-BE49-F238E27FC236}">
                <a16:creationId xmlns:a16="http://schemas.microsoft.com/office/drawing/2014/main" id="{2A8A7301-3683-4E4C-9EE0-AFFE158546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6219" y="4136711"/>
            <a:ext cx="1806422" cy="648000"/>
          </a:xfrm>
          <a:prstGeom prst="rect">
            <a:avLst/>
          </a:prstGeom>
        </p:spPr>
      </p:pic>
    </p:spTree>
    <p:extLst>
      <p:ext uri="{BB962C8B-B14F-4D97-AF65-F5344CB8AC3E}">
        <p14:creationId xmlns:p14="http://schemas.microsoft.com/office/powerpoint/2010/main" val="2956092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1601" t="33636" r="13203" b="12569"/>
          <a:stretch/>
        </p:blipFill>
        <p:spPr>
          <a:xfrm>
            <a:off x="504798" y="1543792"/>
            <a:ext cx="11182403" cy="4500000"/>
          </a:xfrm>
          <a:prstGeom prst="rect">
            <a:avLst/>
          </a:prstGeom>
        </p:spPr>
      </p:pic>
      <p:sp>
        <p:nvSpPr>
          <p:cNvPr id="5" name="Rectángulo 4"/>
          <p:cNvSpPr/>
          <p:nvPr/>
        </p:nvSpPr>
        <p:spPr>
          <a:xfrm>
            <a:off x="0" y="0"/>
            <a:ext cx="12192000" cy="864973"/>
          </a:xfrm>
          <a:prstGeom prst="rect">
            <a:avLst/>
          </a:prstGeom>
          <a:solidFill>
            <a:srgbClr val="C0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156" y="37071"/>
            <a:ext cx="2022471" cy="900000"/>
          </a:xfrm>
          <a:prstGeom prst="rect">
            <a:avLst/>
          </a:prstGeom>
        </p:spPr>
      </p:pic>
      <p:sp>
        <p:nvSpPr>
          <p:cNvPr id="7" name="Subtítulo 7"/>
          <p:cNvSpPr txBox="1">
            <a:spLocks/>
          </p:cNvSpPr>
          <p:nvPr/>
        </p:nvSpPr>
        <p:spPr>
          <a:xfrm>
            <a:off x="648062" y="432487"/>
            <a:ext cx="6432360" cy="465571"/>
          </a:xfrm>
          <a:prstGeom prst="rect">
            <a:avLst/>
          </a:prstGeom>
        </p:spPr>
        <p:txBody>
          <a:bodyPr vert="horz" lIns="0" tIns="0" rIns="9144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b="1" dirty="0" smtClean="0">
                <a:solidFill>
                  <a:srgbClr val="002369"/>
                </a:solidFill>
                <a:ea typeface="Roboto" pitchFamily="2" charset="0"/>
                <a:cs typeface="Arial" panose="020B0604020202020204" pitchFamily="34" charset="0"/>
              </a:rPr>
              <a:t>APPLICATE USER GROUP</a:t>
            </a:r>
          </a:p>
        </p:txBody>
      </p:sp>
    </p:spTree>
    <p:extLst>
      <p:ext uri="{BB962C8B-B14F-4D97-AF65-F5344CB8AC3E}">
        <p14:creationId xmlns:p14="http://schemas.microsoft.com/office/powerpoint/2010/main" val="1068447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 y="-397721"/>
            <a:ext cx="4194183" cy="6858000"/>
          </a:xfrm>
          <a:prstGeom prst="rect">
            <a:avLst/>
          </a:prstGeom>
        </p:spPr>
      </p:pic>
      <p:sp>
        <p:nvSpPr>
          <p:cNvPr id="42" name="Inhaltsplatzhalter 2"/>
          <p:cNvSpPr txBox="1">
            <a:spLocks/>
          </p:cNvSpPr>
          <p:nvPr/>
        </p:nvSpPr>
        <p:spPr>
          <a:xfrm>
            <a:off x="4519503" y="1361473"/>
            <a:ext cx="7067221" cy="21472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171700" indent="-3429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2400" dirty="0" smtClean="0"/>
              <a:t>Develop enhanced predictive capacity for weather and climate in the Arctic and beyond and determine the influence of Arctic climate change on Northern Hemisphere mid-latitudes, </a:t>
            </a:r>
            <a:r>
              <a:rPr lang="de-DE" sz="2400" b="1" dirty="0" smtClean="0"/>
              <a:t>for the benefit of policy makers, businesses and society</a:t>
            </a:r>
            <a:r>
              <a:rPr lang="de-DE" sz="2000" dirty="0" smtClean="0"/>
              <a:t>.</a:t>
            </a:r>
            <a:endParaRPr lang="de-DE" sz="2000" dirty="0"/>
          </a:p>
        </p:txBody>
      </p:sp>
      <p:pic>
        <p:nvPicPr>
          <p:cNvPr id="43" name="Imagen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806" y="331796"/>
            <a:ext cx="3724345" cy="1657334"/>
          </a:xfrm>
          <a:prstGeom prst="rect">
            <a:avLst/>
          </a:prstGeom>
        </p:spPr>
      </p:pic>
      <p:sp>
        <p:nvSpPr>
          <p:cNvPr id="8" name="Rectángulo 7"/>
          <p:cNvSpPr/>
          <p:nvPr/>
        </p:nvSpPr>
        <p:spPr>
          <a:xfrm>
            <a:off x="-1111" y="6431889"/>
            <a:ext cx="4204138" cy="444012"/>
          </a:xfrm>
          <a:prstGeom prst="rect">
            <a:avLst/>
          </a:prstGeom>
          <a:solidFill>
            <a:srgbClr val="C0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uadroTexto 3"/>
          <p:cNvSpPr txBox="1"/>
          <p:nvPr/>
        </p:nvSpPr>
        <p:spPr>
          <a:xfrm>
            <a:off x="1900857" y="6488668"/>
            <a:ext cx="2142125" cy="369332"/>
          </a:xfrm>
          <a:prstGeom prst="rect">
            <a:avLst/>
          </a:prstGeom>
          <a:noFill/>
        </p:spPr>
        <p:txBody>
          <a:bodyPr wrap="none" rtlCol="0">
            <a:spAutoFit/>
          </a:bodyPr>
          <a:lstStyle/>
          <a:p>
            <a:r>
              <a:rPr lang="en-GB" dirty="0" smtClean="0">
                <a:solidFill>
                  <a:srgbClr val="002369"/>
                </a:solidFill>
              </a:rPr>
              <a:t>WWW.APPLICATE.EU</a:t>
            </a:r>
            <a:endParaRPr lang="en-GB" dirty="0">
              <a:solidFill>
                <a:srgbClr val="002369"/>
              </a:solidFill>
            </a:endParaRPr>
          </a:p>
        </p:txBody>
      </p:sp>
      <p:pic>
        <p:nvPicPr>
          <p:cNvPr id="64"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404" y="6456694"/>
            <a:ext cx="536683" cy="367021"/>
          </a:xfrm>
          <a:prstGeom prst="rect">
            <a:avLst/>
          </a:prstGeom>
        </p:spPr>
      </p:pic>
      <p:sp>
        <p:nvSpPr>
          <p:cNvPr id="29" name="Subtítulo 7"/>
          <p:cNvSpPr txBox="1">
            <a:spLocks/>
          </p:cNvSpPr>
          <p:nvPr/>
        </p:nvSpPr>
        <p:spPr>
          <a:xfrm>
            <a:off x="4627940" y="693859"/>
            <a:ext cx="3244936" cy="243129"/>
          </a:xfrm>
          <a:prstGeom prst="rect">
            <a:avLst/>
          </a:prstGeom>
        </p:spPr>
        <p:txBody>
          <a:bodyPr vert="horz" lIns="0" tIns="0" rIns="9144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sz="3000" b="1" dirty="0" smtClean="0">
                <a:solidFill>
                  <a:srgbClr val="002369"/>
                </a:solidFill>
                <a:ea typeface="Roboto" pitchFamily="2" charset="0"/>
                <a:cs typeface="Arial" panose="020B0604020202020204" pitchFamily="34" charset="0"/>
              </a:rPr>
              <a:t>IN A NUTSHELL</a:t>
            </a:r>
          </a:p>
        </p:txBody>
      </p:sp>
      <p:grpSp>
        <p:nvGrpSpPr>
          <p:cNvPr id="3" name="Grupo 2"/>
          <p:cNvGrpSpPr/>
          <p:nvPr/>
        </p:nvGrpSpPr>
        <p:grpSpPr>
          <a:xfrm>
            <a:off x="4964264" y="4121743"/>
            <a:ext cx="4064601" cy="2340000"/>
            <a:chOff x="4964264" y="4121743"/>
            <a:chExt cx="4064601" cy="2340000"/>
          </a:xfrm>
        </p:grpSpPr>
        <p:grpSp>
          <p:nvGrpSpPr>
            <p:cNvPr id="46" name="Group 27"/>
            <p:cNvGrpSpPr>
              <a:grpSpLocks noChangeAspect="1"/>
            </p:cNvGrpSpPr>
            <p:nvPr/>
          </p:nvGrpSpPr>
          <p:grpSpPr>
            <a:xfrm>
              <a:off x="4964264" y="4121743"/>
              <a:ext cx="4064601" cy="2340000"/>
              <a:chOff x="647827" y="4557231"/>
              <a:chExt cx="3620575" cy="2084374"/>
            </a:xfrm>
          </p:grpSpPr>
          <p:pic>
            <p:nvPicPr>
              <p:cNvPr id="47" name="Bild 7"/>
              <p:cNvPicPr>
                <a:picLocks noChangeAspect="1"/>
              </p:cNvPicPr>
              <p:nvPr/>
            </p:nvPicPr>
            <p:blipFill>
              <a:blip r:embed="rId6" cstate="print"/>
              <a:stretch>
                <a:fillRect/>
              </a:stretch>
            </p:blipFill>
            <p:spPr>
              <a:xfrm>
                <a:off x="689354" y="4715878"/>
                <a:ext cx="522683" cy="372380"/>
              </a:xfrm>
              <a:prstGeom prst="rect">
                <a:avLst/>
              </a:prstGeom>
            </p:spPr>
          </p:pic>
          <p:pic>
            <p:nvPicPr>
              <p:cNvPr id="48" name="Bild 8" descr="ucl_logo.gi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2630" y="5783487"/>
                <a:ext cx="373350" cy="294473"/>
              </a:xfrm>
              <a:prstGeom prst="rect">
                <a:avLst/>
              </a:prstGeom>
            </p:spPr>
          </p:pic>
          <p:pic>
            <p:nvPicPr>
              <p:cNvPr id="49" name="Bild 9"/>
              <p:cNvPicPr>
                <a:picLocks noChangeAspect="1"/>
              </p:cNvPicPr>
              <p:nvPr/>
            </p:nvPicPr>
            <p:blipFill>
              <a:blip r:embed="rId8" cstate="print"/>
              <a:stretch>
                <a:fillRect/>
              </a:stretch>
            </p:blipFill>
            <p:spPr>
              <a:xfrm>
                <a:off x="647827" y="5858235"/>
                <a:ext cx="541854" cy="225529"/>
              </a:xfrm>
              <a:prstGeom prst="rect">
                <a:avLst/>
              </a:prstGeom>
            </p:spPr>
          </p:pic>
          <p:pic>
            <p:nvPicPr>
              <p:cNvPr id="50" name="Bild 10"/>
              <p:cNvPicPr>
                <a:picLocks noChangeAspect="1"/>
              </p:cNvPicPr>
              <p:nvPr/>
            </p:nvPicPr>
            <p:blipFill>
              <a:blip r:embed="rId9" cstate="print"/>
              <a:stretch>
                <a:fillRect/>
              </a:stretch>
            </p:blipFill>
            <p:spPr>
              <a:xfrm>
                <a:off x="2867284" y="6262150"/>
                <a:ext cx="1375016" cy="379455"/>
              </a:xfrm>
              <a:prstGeom prst="rect">
                <a:avLst/>
              </a:prstGeom>
            </p:spPr>
          </p:pic>
          <p:pic>
            <p:nvPicPr>
              <p:cNvPr id="51" name="Bild 11"/>
              <p:cNvPicPr>
                <a:picLocks noChangeAspect="1"/>
              </p:cNvPicPr>
              <p:nvPr/>
            </p:nvPicPr>
            <p:blipFill>
              <a:blip r:embed="rId10" cstate="print"/>
              <a:stretch>
                <a:fillRect/>
              </a:stretch>
            </p:blipFill>
            <p:spPr>
              <a:xfrm>
                <a:off x="647827" y="5338344"/>
                <a:ext cx="923265" cy="195057"/>
              </a:xfrm>
              <a:prstGeom prst="rect">
                <a:avLst/>
              </a:prstGeom>
            </p:spPr>
          </p:pic>
          <p:pic>
            <p:nvPicPr>
              <p:cNvPr id="52" name="Bild 12"/>
              <p:cNvPicPr>
                <a:picLocks noChangeAspect="1"/>
              </p:cNvPicPr>
              <p:nvPr/>
            </p:nvPicPr>
            <p:blipFill>
              <a:blip r:embed="rId11" cstate="print"/>
              <a:stretch>
                <a:fillRect/>
              </a:stretch>
            </p:blipFill>
            <p:spPr>
              <a:xfrm>
                <a:off x="3862586" y="5200893"/>
                <a:ext cx="405816" cy="394676"/>
              </a:xfrm>
              <a:prstGeom prst="rect">
                <a:avLst/>
              </a:prstGeom>
            </p:spPr>
          </p:pic>
          <p:pic>
            <p:nvPicPr>
              <p:cNvPr id="53" name="Bild 13"/>
              <p:cNvPicPr>
                <a:picLocks noChangeAspect="1"/>
              </p:cNvPicPr>
              <p:nvPr/>
            </p:nvPicPr>
            <p:blipFill>
              <a:blip r:embed="rId12" cstate="print"/>
              <a:stretch>
                <a:fillRect/>
              </a:stretch>
            </p:blipFill>
            <p:spPr>
              <a:xfrm>
                <a:off x="1426388" y="5783487"/>
                <a:ext cx="782916" cy="260972"/>
              </a:xfrm>
              <a:prstGeom prst="rect">
                <a:avLst/>
              </a:prstGeom>
            </p:spPr>
          </p:pic>
          <p:pic>
            <p:nvPicPr>
              <p:cNvPr id="54" name="Bild 14"/>
              <p:cNvPicPr>
                <a:picLocks noChangeAspect="1"/>
              </p:cNvPicPr>
              <p:nvPr/>
            </p:nvPicPr>
            <p:blipFill>
              <a:blip r:embed="rId13" cstate="print"/>
              <a:stretch>
                <a:fillRect/>
              </a:stretch>
            </p:blipFill>
            <p:spPr>
              <a:xfrm>
                <a:off x="1717447" y="5215758"/>
                <a:ext cx="385160" cy="364946"/>
              </a:xfrm>
              <a:prstGeom prst="rect">
                <a:avLst/>
              </a:prstGeom>
            </p:spPr>
          </p:pic>
          <p:pic>
            <p:nvPicPr>
              <p:cNvPr id="55" name="Bild 15"/>
              <p:cNvPicPr>
                <a:picLocks noChangeAspect="1"/>
              </p:cNvPicPr>
              <p:nvPr/>
            </p:nvPicPr>
            <p:blipFill>
              <a:blip r:embed="rId14" cstate="print"/>
              <a:stretch>
                <a:fillRect/>
              </a:stretch>
            </p:blipFill>
            <p:spPr>
              <a:xfrm>
                <a:off x="647827" y="6281230"/>
                <a:ext cx="778561" cy="256954"/>
              </a:xfrm>
              <a:prstGeom prst="rect">
                <a:avLst/>
              </a:prstGeom>
            </p:spPr>
          </p:pic>
          <p:pic>
            <p:nvPicPr>
              <p:cNvPr id="56" name="Bild 16"/>
              <p:cNvPicPr>
                <a:picLocks noChangeAspect="1"/>
              </p:cNvPicPr>
              <p:nvPr/>
            </p:nvPicPr>
            <p:blipFill>
              <a:blip r:embed="rId15" cstate="print"/>
              <a:stretch>
                <a:fillRect/>
              </a:stretch>
            </p:blipFill>
            <p:spPr>
              <a:xfrm>
                <a:off x="3177321" y="5161179"/>
                <a:ext cx="508935" cy="474104"/>
              </a:xfrm>
              <a:prstGeom prst="rect">
                <a:avLst/>
              </a:prstGeom>
            </p:spPr>
          </p:pic>
          <p:pic>
            <p:nvPicPr>
              <p:cNvPr id="57" name="Bild 17"/>
              <p:cNvPicPr>
                <a:picLocks noChangeAspect="1"/>
              </p:cNvPicPr>
              <p:nvPr/>
            </p:nvPicPr>
            <p:blipFill>
              <a:blip r:embed="rId16" cstate="print"/>
              <a:stretch>
                <a:fillRect/>
              </a:stretch>
            </p:blipFill>
            <p:spPr>
              <a:xfrm>
                <a:off x="1662754" y="6199248"/>
                <a:ext cx="374102" cy="356574"/>
              </a:xfrm>
              <a:prstGeom prst="rect">
                <a:avLst/>
              </a:prstGeom>
            </p:spPr>
          </p:pic>
          <p:pic>
            <p:nvPicPr>
              <p:cNvPr id="58" name="Bild 18"/>
              <p:cNvPicPr>
                <a:picLocks noChangeAspect="1"/>
              </p:cNvPicPr>
              <p:nvPr/>
            </p:nvPicPr>
            <p:blipFill>
              <a:blip r:embed="rId17" cstate="print"/>
              <a:stretch>
                <a:fillRect/>
              </a:stretch>
            </p:blipFill>
            <p:spPr>
              <a:xfrm>
                <a:off x="3238696" y="5857040"/>
                <a:ext cx="920264" cy="141788"/>
              </a:xfrm>
              <a:prstGeom prst="rect">
                <a:avLst/>
              </a:prstGeom>
            </p:spPr>
          </p:pic>
          <p:pic>
            <p:nvPicPr>
              <p:cNvPr id="59" name="Bild 20"/>
              <p:cNvPicPr>
                <a:picLocks noChangeAspect="1"/>
              </p:cNvPicPr>
              <p:nvPr/>
            </p:nvPicPr>
            <p:blipFill>
              <a:blip r:embed="rId18" cstate="print"/>
              <a:stretch>
                <a:fillRect/>
              </a:stretch>
            </p:blipFill>
            <p:spPr>
              <a:xfrm>
                <a:off x="3207905" y="4683467"/>
                <a:ext cx="649499" cy="291304"/>
              </a:xfrm>
              <a:prstGeom prst="rect">
                <a:avLst/>
              </a:prstGeom>
            </p:spPr>
          </p:pic>
          <p:pic>
            <p:nvPicPr>
              <p:cNvPr id="60" name="Bild 21"/>
              <p:cNvPicPr>
                <a:picLocks noChangeAspect="1"/>
              </p:cNvPicPr>
              <p:nvPr/>
            </p:nvPicPr>
            <p:blipFill>
              <a:blip r:embed="rId19" cstate="print">
                <a:clrChange>
                  <a:clrFrom>
                    <a:srgbClr val="EEF9F0"/>
                  </a:clrFrom>
                  <a:clrTo>
                    <a:srgbClr val="EEF9F0">
                      <a:alpha val="0"/>
                    </a:srgbClr>
                  </a:clrTo>
                </a:clrChange>
              </a:blip>
              <a:stretch>
                <a:fillRect/>
              </a:stretch>
            </p:blipFill>
            <p:spPr>
              <a:xfrm>
                <a:off x="2379311" y="4646762"/>
                <a:ext cx="667112" cy="371556"/>
              </a:xfrm>
              <a:prstGeom prst="rect">
                <a:avLst/>
              </a:prstGeom>
            </p:spPr>
          </p:pic>
          <p:pic>
            <p:nvPicPr>
              <p:cNvPr id="61" name="Bild 19"/>
              <p:cNvPicPr>
                <a:picLocks noChangeAspect="1"/>
              </p:cNvPicPr>
              <p:nvPr/>
            </p:nvPicPr>
            <p:blipFill>
              <a:blip r:embed="rId20" cstate="print"/>
              <a:stretch>
                <a:fillRect/>
              </a:stretch>
            </p:blipFill>
            <p:spPr>
              <a:xfrm>
                <a:off x="2467785" y="5169113"/>
                <a:ext cx="418764" cy="411591"/>
              </a:xfrm>
              <a:prstGeom prst="rect">
                <a:avLst/>
              </a:prstGeom>
            </p:spPr>
          </p:pic>
          <p:pic>
            <p:nvPicPr>
              <p:cNvPr id="62" name="Bild 2" descr="MGO_lat.jp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593686" y="4557231"/>
                <a:ext cx="463575" cy="506894"/>
              </a:xfrm>
              <a:prstGeom prst="rect">
                <a:avLst/>
              </a:prstGeom>
            </p:spPr>
          </p:pic>
          <p:pic>
            <p:nvPicPr>
              <p:cNvPr id="63" name="Bild 4" descr="MFBLANC-RVB.jpg"/>
              <p:cNvPicPr>
                <a:picLocks noChangeAspect="1"/>
              </p:cNvPicPr>
              <p:nvPr/>
            </p:nvPicPr>
            <p:blipFill rotWithShape="1">
              <a:blip r:embed="rId22" cstate="print">
                <a:extLst>
                  <a:ext uri="{28A0092B-C50C-407E-A947-70E740481C1C}">
                    <a14:useLocalDpi xmlns:a14="http://schemas.microsoft.com/office/drawing/2010/main" val="0"/>
                  </a:ext>
                </a:extLst>
              </a:blip>
              <a:srcRect l="13083" t="15113" r="13021" b="15569"/>
              <a:stretch/>
            </p:blipFill>
            <p:spPr>
              <a:xfrm>
                <a:off x="2313455" y="6224439"/>
                <a:ext cx="417405" cy="391544"/>
              </a:xfrm>
              <a:prstGeom prst="rect">
                <a:avLst/>
              </a:prstGeom>
            </p:spPr>
          </p:pic>
        </p:grpSp>
        <p:sp>
          <p:nvSpPr>
            <p:cNvPr id="2" name="Rectángulo 1"/>
            <p:cNvSpPr/>
            <p:nvPr/>
          </p:nvSpPr>
          <p:spPr>
            <a:xfrm>
              <a:off x="4964264" y="4145506"/>
              <a:ext cx="827423" cy="678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Rectángulo 30"/>
          <p:cNvSpPr/>
          <p:nvPr/>
        </p:nvSpPr>
        <p:spPr>
          <a:xfrm>
            <a:off x="3579935" y="6118140"/>
            <a:ext cx="636111" cy="338554"/>
          </a:xfrm>
          <a:prstGeom prst="rect">
            <a:avLst/>
          </a:prstGeom>
        </p:spPr>
        <p:txBody>
          <a:bodyPr wrap="square">
            <a:spAutoFit/>
          </a:bodyPr>
          <a:lstStyle/>
          <a:p>
            <a:pPr algn="r"/>
            <a:r>
              <a:rPr lang="en-GB" sz="800" dirty="0" err="1" smtClean="0">
                <a:solidFill>
                  <a:schemeClr val="bg1">
                    <a:lumMod val="75000"/>
                  </a:schemeClr>
                </a:solidFill>
              </a:rPr>
              <a:t>Juha</a:t>
            </a:r>
            <a:r>
              <a:rPr lang="en-GB" sz="800" dirty="0" smtClean="0">
                <a:solidFill>
                  <a:schemeClr val="bg1">
                    <a:lumMod val="75000"/>
                  </a:schemeClr>
                </a:solidFill>
              </a:rPr>
              <a:t> </a:t>
            </a:r>
            <a:r>
              <a:rPr lang="en-GB" sz="800" dirty="0" err="1" smtClean="0">
                <a:solidFill>
                  <a:schemeClr val="bg1">
                    <a:lumMod val="75000"/>
                  </a:schemeClr>
                </a:solidFill>
              </a:rPr>
              <a:t>Lakaniemi</a:t>
            </a:r>
            <a:endParaRPr lang="en-GB" sz="800" dirty="0">
              <a:solidFill>
                <a:schemeClr val="bg1">
                  <a:lumMod val="75000"/>
                </a:schemeClr>
              </a:solidFill>
            </a:endParaRPr>
          </a:p>
        </p:txBody>
      </p:sp>
    </p:spTree>
    <p:extLst>
      <p:ext uri="{BB962C8B-B14F-4D97-AF65-F5344CB8AC3E}">
        <p14:creationId xmlns:p14="http://schemas.microsoft.com/office/powerpoint/2010/main" val="1654034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3164227" cy="770467"/>
          </a:xfrm>
          <a:prstGeom prst="rect">
            <a:avLst/>
          </a:prstGeom>
        </p:spPr>
      </p:pic>
      <p:sp>
        <p:nvSpPr>
          <p:cNvPr id="52" name="Rectángulo 51"/>
          <p:cNvSpPr/>
          <p:nvPr/>
        </p:nvSpPr>
        <p:spPr>
          <a:xfrm>
            <a:off x="0" y="0"/>
            <a:ext cx="12192000" cy="864973"/>
          </a:xfrm>
          <a:prstGeom prst="rect">
            <a:avLst/>
          </a:prstGeom>
          <a:solidFill>
            <a:srgbClr val="C0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Imagen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156" y="37071"/>
            <a:ext cx="2022471" cy="900000"/>
          </a:xfrm>
          <a:prstGeom prst="rect">
            <a:avLst/>
          </a:prstGeom>
        </p:spPr>
      </p:pic>
      <p:sp>
        <p:nvSpPr>
          <p:cNvPr id="54" name="Subtítulo 7"/>
          <p:cNvSpPr txBox="1">
            <a:spLocks/>
          </p:cNvSpPr>
          <p:nvPr/>
        </p:nvSpPr>
        <p:spPr>
          <a:xfrm>
            <a:off x="648062" y="432486"/>
            <a:ext cx="5914009" cy="428501"/>
          </a:xfrm>
          <a:prstGeom prst="rect">
            <a:avLst/>
          </a:prstGeom>
        </p:spPr>
        <p:txBody>
          <a:bodyPr vert="horz" lIns="0" tIns="0" rIns="9144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b="1" dirty="0" smtClean="0">
                <a:solidFill>
                  <a:srgbClr val="002369"/>
                </a:solidFill>
                <a:ea typeface="Roboto" pitchFamily="2" charset="0"/>
                <a:cs typeface="Arial" panose="020B0604020202020204" pitchFamily="34" charset="0"/>
              </a:rPr>
              <a:t>KNOWLEDGE CO-PRODUCTION</a:t>
            </a:r>
          </a:p>
        </p:txBody>
      </p:sp>
      <p:grpSp>
        <p:nvGrpSpPr>
          <p:cNvPr id="7" name="Grupo 6"/>
          <p:cNvGrpSpPr/>
          <p:nvPr/>
        </p:nvGrpSpPr>
        <p:grpSpPr>
          <a:xfrm>
            <a:off x="2639530" y="4720666"/>
            <a:ext cx="9284222" cy="1988840"/>
            <a:chOff x="2654520" y="4720666"/>
            <a:chExt cx="9284222" cy="1988840"/>
          </a:xfrm>
        </p:grpSpPr>
        <p:grpSp>
          <p:nvGrpSpPr>
            <p:cNvPr id="3" name="Grupo 2"/>
            <p:cNvGrpSpPr/>
            <p:nvPr/>
          </p:nvGrpSpPr>
          <p:grpSpPr>
            <a:xfrm>
              <a:off x="2654520" y="4720666"/>
              <a:ext cx="9284222" cy="1988840"/>
              <a:chOff x="2654520" y="4720666"/>
              <a:chExt cx="9284222" cy="1988840"/>
            </a:xfrm>
          </p:grpSpPr>
          <p:pic>
            <p:nvPicPr>
              <p:cNvPr id="22" name="Imagen 8"/>
              <p:cNvPicPr>
                <a:picLocks noChangeAspect="1"/>
              </p:cNvPicPr>
              <p:nvPr/>
            </p:nvPicPr>
            <p:blipFill>
              <a:blip r:embed="rId5"/>
              <a:stretch>
                <a:fillRect/>
              </a:stretch>
            </p:blipFill>
            <p:spPr>
              <a:xfrm>
                <a:off x="2654520" y="4720666"/>
                <a:ext cx="4765884" cy="1988840"/>
              </a:xfrm>
              <a:prstGeom prst="rect">
                <a:avLst/>
              </a:prstGeom>
            </p:spPr>
          </p:pic>
          <p:sp>
            <p:nvSpPr>
              <p:cNvPr id="11" name="TextBox 8"/>
              <p:cNvSpPr txBox="1">
                <a:spLocks noChangeArrowheads="1"/>
              </p:cNvSpPr>
              <p:nvPr/>
            </p:nvSpPr>
            <p:spPr bwMode="auto">
              <a:xfrm>
                <a:off x="9131364" y="5493917"/>
                <a:ext cx="28073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5pPr>
                <a:lvl6pPr marL="2286000" algn="l" defTabSz="914400" rtl="0" eaLnBrk="1" latinLnBrk="0" hangingPunct="1">
                  <a:defRPr kern="1200">
                    <a:solidFill>
                      <a:schemeClr val="tx1"/>
                    </a:solidFill>
                    <a:latin typeface="Arial" panose="020B0604020202020204" pitchFamily="34" charset="0"/>
                    <a:ea typeface="+mn-ea"/>
                    <a:cs typeface="Arial Unicode MS" charset="0"/>
                  </a:defRPr>
                </a:lvl6pPr>
                <a:lvl7pPr marL="2743200" algn="l" defTabSz="914400" rtl="0" eaLnBrk="1" latinLnBrk="0" hangingPunct="1">
                  <a:defRPr kern="1200">
                    <a:solidFill>
                      <a:schemeClr val="tx1"/>
                    </a:solidFill>
                    <a:latin typeface="Arial" panose="020B0604020202020204" pitchFamily="34" charset="0"/>
                    <a:ea typeface="+mn-ea"/>
                    <a:cs typeface="Arial Unicode MS" charset="0"/>
                  </a:defRPr>
                </a:lvl7pPr>
                <a:lvl8pPr marL="3200400" algn="l" defTabSz="914400" rtl="0" eaLnBrk="1" latinLnBrk="0" hangingPunct="1">
                  <a:defRPr kern="1200">
                    <a:solidFill>
                      <a:schemeClr val="tx1"/>
                    </a:solidFill>
                    <a:latin typeface="Arial" panose="020B0604020202020204" pitchFamily="34" charset="0"/>
                    <a:ea typeface="+mn-ea"/>
                    <a:cs typeface="Arial Unicode MS" charset="0"/>
                  </a:defRPr>
                </a:lvl8pPr>
                <a:lvl9pPr marL="3657600" algn="l" defTabSz="914400" rtl="0" eaLnBrk="1" latinLnBrk="0" hangingPunct="1">
                  <a:defRPr kern="1200">
                    <a:solidFill>
                      <a:schemeClr val="tx1"/>
                    </a:solidFill>
                    <a:latin typeface="Arial" panose="020B0604020202020204" pitchFamily="34" charset="0"/>
                    <a:ea typeface="+mn-ea"/>
                    <a:cs typeface="Arial Unicode MS" charset="0"/>
                  </a:defRPr>
                </a:lvl9pPr>
              </a:lstStyle>
              <a:p>
                <a:pPr algn="ctr"/>
                <a:r>
                  <a:rPr lang="en-US" altLang="es-ES" sz="2000" b="1" dirty="0" smtClean="0">
                    <a:solidFill>
                      <a:srgbClr val="5B7D3A"/>
                    </a:solidFill>
                    <a:latin typeface="+mn-lt"/>
                  </a:rPr>
                  <a:t>ENGAGEMENT</a:t>
                </a:r>
                <a:r>
                  <a:rPr lang="en-US" altLang="es-ES" sz="2000" b="1" dirty="0" smtClean="0">
                    <a:solidFill>
                      <a:schemeClr val="tx1">
                        <a:lumMod val="75000"/>
                        <a:lumOff val="25000"/>
                      </a:schemeClr>
                    </a:solidFill>
                    <a:latin typeface="+mn-lt"/>
                  </a:rPr>
                  <a:t> </a:t>
                </a:r>
                <a:r>
                  <a:rPr lang="en-US" altLang="es-ES" sz="2000" dirty="0" smtClean="0">
                    <a:solidFill>
                      <a:srgbClr val="86AD52"/>
                    </a:solidFill>
                    <a:latin typeface="+mn-lt"/>
                  </a:rPr>
                  <a:t>AWARENESS RAISING</a:t>
                </a:r>
                <a:endParaRPr lang="en-US" altLang="es-ES" sz="2000" dirty="0">
                  <a:solidFill>
                    <a:srgbClr val="86AD52"/>
                  </a:solidFill>
                  <a:latin typeface="+mn-lt"/>
                </a:endParaRPr>
              </a:p>
            </p:txBody>
          </p:sp>
        </p:grpSp>
        <p:sp>
          <p:nvSpPr>
            <p:cNvPr id="26" name="TextBox 8"/>
            <p:cNvSpPr txBox="1">
              <a:spLocks noChangeArrowheads="1"/>
            </p:cNvSpPr>
            <p:nvPr/>
          </p:nvSpPr>
          <p:spPr bwMode="auto">
            <a:xfrm>
              <a:off x="4680468" y="4855908"/>
              <a:ext cx="2807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5pPr>
              <a:lvl6pPr marL="2286000" algn="l" defTabSz="914400" rtl="0" eaLnBrk="1" latinLnBrk="0" hangingPunct="1">
                <a:defRPr kern="1200">
                  <a:solidFill>
                    <a:schemeClr val="tx1"/>
                  </a:solidFill>
                  <a:latin typeface="Arial" panose="020B0604020202020204" pitchFamily="34" charset="0"/>
                  <a:ea typeface="+mn-ea"/>
                  <a:cs typeface="Arial Unicode MS" charset="0"/>
                </a:defRPr>
              </a:lvl6pPr>
              <a:lvl7pPr marL="2743200" algn="l" defTabSz="914400" rtl="0" eaLnBrk="1" latinLnBrk="0" hangingPunct="1">
                <a:defRPr kern="1200">
                  <a:solidFill>
                    <a:schemeClr val="tx1"/>
                  </a:solidFill>
                  <a:latin typeface="Arial" panose="020B0604020202020204" pitchFamily="34" charset="0"/>
                  <a:ea typeface="+mn-ea"/>
                  <a:cs typeface="Arial Unicode MS" charset="0"/>
                </a:defRPr>
              </a:lvl7pPr>
              <a:lvl8pPr marL="3200400" algn="l" defTabSz="914400" rtl="0" eaLnBrk="1" latinLnBrk="0" hangingPunct="1">
                <a:defRPr kern="1200">
                  <a:solidFill>
                    <a:schemeClr val="tx1"/>
                  </a:solidFill>
                  <a:latin typeface="Arial" panose="020B0604020202020204" pitchFamily="34" charset="0"/>
                  <a:ea typeface="+mn-ea"/>
                  <a:cs typeface="Arial Unicode MS" charset="0"/>
                </a:defRPr>
              </a:lvl8pPr>
              <a:lvl9pPr marL="3657600" algn="l" defTabSz="914400" rtl="0" eaLnBrk="1" latinLnBrk="0" hangingPunct="1">
                <a:defRPr kern="1200">
                  <a:solidFill>
                    <a:schemeClr val="tx1"/>
                  </a:solidFill>
                  <a:latin typeface="Arial" panose="020B0604020202020204" pitchFamily="34" charset="0"/>
                  <a:ea typeface="+mn-ea"/>
                  <a:cs typeface="Arial Unicode MS" charset="0"/>
                </a:defRPr>
              </a:lvl9pPr>
            </a:lstStyle>
            <a:p>
              <a:pPr algn="ctr"/>
              <a:r>
                <a:rPr lang="en-US" altLang="es-ES" sz="1600" b="1" dirty="0" smtClean="0">
                  <a:solidFill>
                    <a:schemeClr val="tx1">
                      <a:lumMod val="75000"/>
                      <a:lumOff val="25000"/>
                    </a:schemeClr>
                  </a:solidFill>
                  <a:latin typeface="+mn-lt"/>
                </a:rPr>
                <a:t>STAKEHOLDERS</a:t>
              </a:r>
              <a:endParaRPr lang="en-US" altLang="es-ES" sz="1600" dirty="0">
                <a:solidFill>
                  <a:schemeClr val="tx1">
                    <a:lumMod val="75000"/>
                    <a:lumOff val="25000"/>
                  </a:schemeClr>
                </a:solidFill>
                <a:latin typeface="+mn-lt"/>
              </a:endParaRPr>
            </a:p>
          </p:txBody>
        </p:sp>
      </p:grpSp>
      <p:grpSp>
        <p:nvGrpSpPr>
          <p:cNvPr id="8" name="Grupo 7"/>
          <p:cNvGrpSpPr/>
          <p:nvPr/>
        </p:nvGrpSpPr>
        <p:grpSpPr>
          <a:xfrm>
            <a:off x="2639530" y="3282811"/>
            <a:ext cx="9299212" cy="1942429"/>
            <a:chOff x="2639530" y="3282811"/>
            <a:chExt cx="9299212" cy="1942429"/>
          </a:xfrm>
        </p:grpSpPr>
        <p:grpSp>
          <p:nvGrpSpPr>
            <p:cNvPr id="4" name="Grupo 3"/>
            <p:cNvGrpSpPr/>
            <p:nvPr/>
          </p:nvGrpSpPr>
          <p:grpSpPr>
            <a:xfrm>
              <a:off x="2639530" y="3282811"/>
              <a:ext cx="9299212" cy="1942429"/>
              <a:chOff x="2639530" y="3282811"/>
              <a:chExt cx="9299212" cy="1942429"/>
            </a:xfrm>
          </p:grpSpPr>
          <p:pic>
            <p:nvPicPr>
              <p:cNvPr id="21" name="Imagen 7"/>
              <p:cNvPicPr>
                <a:picLocks noChangeAspect="1"/>
              </p:cNvPicPr>
              <p:nvPr/>
            </p:nvPicPr>
            <p:blipFill>
              <a:blip r:embed="rId6"/>
              <a:stretch>
                <a:fillRect/>
              </a:stretch>
            </p:blipFill>
            <p:spPr>
              <a:xfrm>
                <a:off x="2639530" y="3282811"/>
                <a:ext cx="5616624" cy="1437855"/>
              </a:xfrm>
              <a:prstGeom prst="rect">
                <a:avLst/>
              </a:prstGeom>
            </p:spPr>
          </p:pic>
          <p:sp>
            <p:nvSpPr>
              <p:cNvPr id="2" name="Flecha arriba y abajo 1"/>
              <p:cNvSpPr/>
              <p:nvPr/>
            </p:nvSpPr>
            <p:spPr>
              <a:xfrm>
                <a:off x="10347676" y="4698289"/>
                <a:ext cx="374754" cy="526951"/>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ndParaRPr>
              </a:p>
            </p:txBody>
          </p:sp>
          <p:sp>
            <p:nvSpPr>
              <p:cNvPr id="14" name="TextBox 8"/>
              <p:cNvSpPr txBox="1">
                <a:spLocks noChangeArrowheads="1"/>
              </p:cNvSpPr>
              <p:nvPr/>
            </p:nvSpPr>
            <p:spPr bwMode="auto">
              <a:xfrm>
                <a:off x="9131364" y="3638633"/>
                <a:ext cx="28073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5pPr>
                <a:lvl6pPr marL="2286000" algn="l" defTabSz="914400" rtl="0" eaLnBrk="1" latinLnBrk="0" hangingPunct="1">
                  <a:defRPr kern="1200">
                    <a:solidFill>
                      <a:schemeClr val="tx1"/>
                    </a:solidFill>
                    <a:latin typeface="Arial" panose="020B0604020202020204" pitchFamily="34" charset="0"/>
                    <a:ea typeface="+mn-ea"/>
                    <a:cs typeface="Arial Unicode MS" charset="0"/>
                  </a:defRPr>
                </a:lvl6pPr>
                <a:lvl7pPr marL="2743200" algn="l" defTabSz="914400" rtl="0" eaLnBrk="1" latinLnBrk="0" hangingPunct="1">
                  <a:defRPr kern="1200">
                    <a:solidFill>
                      <a:schemeClr val="tx1"/>
                    </a:solidFill>
                    <a:latin typeface="Arial" panose="020B0604020202020204" pitchFamily="34" charset="0"/>
                    <a:ea typeface="+mn-ea"/>
                    <a:cs typeface="Arial Unicode MS" charset="0"/>
                  </a:defRPr>
                </a:lvl7pPr>
                <a:lvl8pPr marL="3200400" algn="l" defTabSz="914400" rtl="0" eaLnBrk="1" latinLnBrk="0" hangingPunct="1">
                  <a:defRPr kern="1200">
                    <a:solidFill>
                      <a:schemeClr val="tx1"/>
                    </a:solidFill>
                    <a:latin typeface="Arial" panose="020B0604020202020204" pitchFamily="34" charset="0"/>
                    <a:ea typeface="+mn-ea"/>
                    <a:cs typeface="Arial Unicode MS" charset="0"/>
                  </a:defRPr>
                </a:lvl8pPr>
                <a:lvl9pPr marL="3657600" algn="l" defTabSz="914400" rtl="0" eaLnBrk="1" latinLnBrk="0" hangingPunct="1">
                  <a:defRPr kern="1200">
                    <a:solidFill>
                      <a:schemeClr val="tx1"/>
                    </a:solidFill>
                    <a:latin typeface="Arial" panose="020B0604020202020204" pitchFamily="34" charset="0"/>
                    <a:ea typeface="+mn-ea"/>
                    <a:cs typeface="Arial Unicode MS" charset="0"/>
                  </a:defRPr>
                </a:lvl9pPr>
              </a:lstStyle>
              <a:p>
                <a:pPr algn="ctr"/>
                <a:r>
                  <a:rPr lang="en-US" altLang="es-ES" sz="2000" b="1" dirty="0" smtClean="0">
                    <a:solidFill>
                      <a:srgbClr val="CC7B3B"/>
                    </a:solidFill>
                    <a:latin typeface="+mn-lt"/>
                  </a:rPr>
                  <a:t>INVOLVEMENT</a:t>
                </a:r>
                <a:r>
                  <a:rPr lang="en-US" altLang="es-ES" sz="2000" dirty="0" smtClean="0">
                    <a:solidFill>
                      <a:srgbClr val="E7BA48"/>
                    </a:solidFill>
                    <a:latin typeface="+mn-lt"/>
                  </a:rPr>
                  <a:t> </a:t>
                </a:r>
              </a:p>
              <a:p>
                <a:pPr algn="ctr"/>
                <a:r>
                  <a:rPr lang="en-US" altLang="es-ES" sz="2000" dirty="0" smtClean="0">
                    <a:solidFill>
                      <a:srgbClr val="E7BA48"/>
                    </a:solidFill>
                    <a:latin typeface="+mn-lt"/>
                  </a:rPr>
                  <a:t>KNOWLEDGE EXCHANGE</a:t>
                </a:r>
                <a:endParaRPr lang="en-US" altLang="es-ES" sz="2000" dirty="0">
                  <a:solidFill>
                    <a:srgbClr val="E7BA48"/>
                  </a:solidFill>
                  <a:latin typeface="+mn-lt"/>
                </a:endParaRPr>
              </a:p>
            </p:txBody>
          </p:sp>
        </p:grpSp>
        <p:sp>
          <p:nvSpPr>
            <p:cNvPr id="27" name="TextBox 8"/>
            <p:cNvSpPr txBox="1">
              <a:spLocks noChangeArrowheads="1"/>
            </p:cNvSpPr>
            <p:nvPr/>
          </p:nvSpPr>
          <p:spPr bwMode="auto">
            <a:xfrm>
              <a:off x="5572717" y="3306572"/>
              <a:ext cx="28073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5pPr>
              <a:lvl6pPr marL="2286000" algn="l" defTabSz="914400" rtl="0" eaLnBrk="1" latinLnBrk="0" hangingPunct="1">
                <a:defRPr kern="1200">
                  <a:solidFill>
                    <a:schemeClr val="tx1"/>
                  </a:solidFill>
                  <a:latin typeface="Arial" panose="020B0604020202020204" pitchFamily="34" charset="0"/>
                  <a:ea typeface="+mn-ea"/>
                  <a:cs typeface="Arial Unicode MS" charset="0"/>
                </a:defRPr>
              </a:lvl6pPr>
              <a:lvl7pPr marL="2743200" algn="l" defTabSz="914400" rtl="0" eaLnBrk="1" latinLnBrk="0" hangingPunct="1">
                <a:defRPr kern="1200">
                  <a:solidFill>
                    <a:schemeClr val="tx1"/>
                  </a:solidFill>
                  <a:latin typeface="Arial" panose="020B0604020202020204" pitchFamily="34" charset="0"/>
                  <a:ea typeface="+mn-ea"/>
                  <a:cs typeface="Arial Unicode MS" charset="0"/>
                </a:defRPr>
              </a:lvl7pPr>
              <a:lvl8pPr marL="3200400" algn="l" defTabSz="914400" rtl="0" eaLnBrk="1" latinLnBrk="0" hangingPunct="1">
                <a:defRPr kern="1200">
                  <a:solidFill>
                    <a:schemeClr val="tx1"/>
                  </a:solidFill>
                  <a:latin typeface="Arial" panose="020B0604020202020204" pitchFamily="34" charset="0"/>
                  <a:ea typeface="+mn-ea"/>
                  <a:cs typeface="Arial Unicode MS" charset="0"/>
                </a:defRPr>
              </a:lvl8pPr>
              <a:lvl9pPr marL="3657600" algn="l" defTabSz="914400" rtl="0" eaLnBrk="1" latinLnBrk="0" hangingPunct="1">
                <a:defRPr kern="1200">
                  <a:solidFill>
                    <a:schemeClr val="tx1"/>
                  </a:solidFill>
                  <a:latin typeface="Arial" panose="020B0604020202020204" pitchFamily="34" charset="0"/>
                  <a:ea typeface="+mn-ea"/>
                  <a:cs typeface="Arial Unicode MS" charset="0"/>
                </a:defRPr>
              </a:lvl9pPr>
            </a:lstStyle>
            <a:p>
              <a:pPr algn="ctr"/>
              <a:r>
                <a:rPr lang="en-US" altLang="es-ES" sz="1600" b="1" dirty="0" smtClean="0">
                  <a:solidFill>
                    <a:schemeClr val="tx1">
                      <a:lumMod val="75000"/>
                      <a:lumOff val="25000"/>
                    </a:schemeClr>
                  </a:solidFill>
                  <a:latin typeface="+mn-lt"/>
                </a:rPr>
                <a:t>POTENTIAL </a:t>
              </a:r>
            </a:p>
            <a:p>
              <a:pPr algn="ctr"/>
              <a:r>
                <a:rPr lang="en-US" altLang="es-ES" sz="1600" b="1" dirty="0" smtClean="0">
                  <a:solidFill>
                    <a:schemeClr val="tx1">
                      <a:lumMod val="75000"/>
                      <a:lumOff val="25000"/>
                    </a:schemeClr>
                  </a:solidFill>
                  <a:latin typeface="+mn-lt"/>
                </a:rPr>
                <a:t>USERS</a:t>
              </a:r>
              <a:endParaRPr lang="en-US" altLang="es-ES" sz="1600" dirty="0">
                <a:solidFill>
                  <a:schemeClr val="tx1">
                    <a:lumMod val="75000"/>
                    <a:lumOff val="25000"/>
                  </a:schemeClr>
                </a:solidFill>
                <a:latin typeface="+mn-lt"/>
              </a:endParaRPr>
            </a:p>
          </p:txBody>
        </p:sp>
      </p:grpSp>
      <p:grpSp>
        <p:nvGrpSpPr>
          <p:cNvPr id="9" name="Grupo 8"/>
          <p:cNvGrpSpPr/>
          <p:nvPr/>
        </p:nvGrpSpPr>
        <p:grpSpPr>
          <a:xfrm>
            <a:off x="2654520" y="937071"/>
            <a:ext cx="9299212" cy="2345740"/>
            <a:chOff x="2654520" y="937071"/>
            <a:chExt cx="9299212" cy="2345740"/>
          </a:xfrm>
        </p:grpSpPr>
        <p:grpSp>
          <p:nvGrpSpPr>
            <p:cNvPr id="6" name="Grupo 5"/>
            <p:cNvGrpSpPr/>
            <p:nvPr/>
          </p:nvGrpSpPr>
          <p:grpSpPr>
            <a:xfrm>
              <a:off x="2654520" y="937071"/>
              <a:ext cx="9299212" cy="2345740"/>
              <a:chOff x="2639530" y="937071"/>
              <a:chExt cx="9299212" cy="2345740"/>
            </a:xfrm>
          </p:grpSpPr>
          <p:pic>
            <p:nvPicPr>
              <p:cNvPr id="23" name="Imagen 6"/>
              <p:cNvPicPr>
                <a:picLocks noChangeAspect="1"/>
              </p:cNvPicPr>
              <p:nvPr/>
            </p:nvPicPr>
            <p:blipFill>
              <a:blip r:embed="rId7"/>
              <a:stretch>
                <a:fillRect/>
              </a:stretch>
            </p:blipFill>
            <p:spPr>
              <a:xfrm>
                <a:off x="2639530" y="937071"/>
                <a:ext cx="6480719" cy="2345740"/>
              </a:xfrm>
              <a:prstGeom prst="rect">
                <a:avLst/>
              </a:prstGeom>
            </p:spPr>
          </p:pic>
          <p:sp>
            <p:nvSpPr>
              <p:cNvPr id="15" name="Flecha arriba y abajo 14"/>
              <p:cNvSpPr/>
              <p:nvPr/>
            </p:nvSpPr>
            <p:spPr>
              <a:xfrm>
                <a:off x="10347676" y="2713602"/>
                <a:ext cx="374754" cy="526951"/>
              </a:xfrm>
              <a:prstGeom prst="upDown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ndParaRPr>
              </a:p>
            </p:txBody>
          </p:sp>
          <p:sp>
            <p:nvSpPr>
              <p:cNvPr id="16" name="TextBox 8"/>
              <p:cNvSpPr txBox="1">
                <a:spLocks noChangeArrowheads="1"/>
              </p:cNvSpPr>
              <p:nvPr/>
            </p:nvSpPr>
            <p:spPr bwMode="auto">
              <a:xfrm>
                <a:off x="9131364" y="1607636"/>
                <a:ext cx="28073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5pPr>
                <a:lvl6pPr marL="2286000" algn="l" defTabSz="914400" rtl="0" eaLnBrk="1" latinLnBrk="0" hangingPunct="1">
                  <a:defRPr kern="1200">
                    <a:solidFill>
                      <a:schemeClr val="tx1"/>
                    </a:solidFill>
                    <a:latin typeface="Arial" panose="020B0604020202020204" pitchFamily="34" charset="0"/>
                    <a:ea typeface="+mn-ea"/>
                    <a:cs typeface="Arial Unicode MS" charset="0"/>
                  </a:defRPr>
                </a:lvl6pPr>
                <a:lvl7pPr marL="2743200" algn="l" defTabSz="914400" rtl="0" eaLnBrk="1" latinLnBrk="0" hangingPunct="1">
                  <a:defRPr kern="1200">
                    <a:solidFill>
                      <a:schemeClr val="tx1"/>
                    </a:solidFill>
                    <a:latin typeface="Arial" panose="020B0604020202020204" pitchFamily="34" charset="0"/>
                    <a:ea typeface="+mn-ea"/>
                    <a:cs typeface="Arial Unicode MS" charset="0"/>
                  </a:defRPr>
                </a:lvl7pPr>
                <a:lvl8pPr marL="3200400" algn="l" defTabSz="914400" rtl="0" eaLnBrk="1" latinLnBrk="0" hangingPunct="1">
                  <a:defRPr kern="1200">
                    <a:solidFill>
                      <a:schemeClr val="tx1"/>
                    </a:solidFill>
                    <a:latin typeface="Arial" panose="020B0604020202020204" pitchFamily="34" charset="0"/>
                    <a:ea typeface="+mn-ea"/>
                    <a:cs typeface="Arial Unicode MS" charset="0"/>
                  </a:defRPr>
                </a:lvl8pPr>
                <a:lvl9pPr marL="3657600" algn="l" defTabSz="914400" rtl="0" eaLnBrk="1" latinLnBrk="0" hangingPunct="1">
                  <a:defRPr kern="1200">
                    <a:solidFill>
                      <a:schemeClr val="tx1"/>
                    </a:solidFill>
                    <a:latin typeface="Arial" panose="020B0604020202020204" pitchFamily="34" charset="0"/>
                    <a:ea typeface="+mn-ea"/>
                    <a:cs typeface="Arial Unicode MS" charset="0"/>
                  </a:defRPr>
                </a:lvl9pPr>
              </a:lstStyle>
              <a:p>
                <a:pPr algn="ctr"/>
                <a:r>
                  <a:rPr lang="en-US" altLang="es-ES" sz="2000" b="1" dirty="0" smtClean="0">
                    <a:solidFill>
                      <a:srgbClr val="00386C"/>
                    </a:solidFill>
                    <a:latin typeface="+mn-lt"/>
                  </a:rPr>
                  <a:t>EMPOWERMENT</a:t>
                </a:r>
                <a:r>
                  <a:rPr lang="en-US" altLang="es-ES" sz="2000" dirty="0" smtClean="0">
                    <a:solidFill>
                      <a:schemeClr val="tx1">
                        <a:lumMod val="75000"/>
                        <a:lumOff val="25000"/>
                      </a:schemeClr>
                    </a:solidFill>
                    <a:latin typeface="+mn-lt"/>
                  </a:rPr>
                  <a:t>         </a:t>
                </a:r>
                <a:r>
                  <a:rPr lang="en-US" altLang="es-ES" sz="2000" dirty="0" smtClean="0">
                    <a:solidFill>
                      <a:srgbClr val="218FBD"/>
                    </a:solidFill>
                    <a:latin typeface="+mn-lt"/>
                  </a:rPr>
                  <a:t>CO-DEVELOPMENT</a:t>
                </a:r>
                <a:endParaRPr lang="en-US" altLang="es-ES" sz="2000" dirty="0">
                  <a:solidFill>
                    <a:srgbClr val="218FBD"/>
                  </a:solidFill>
                  <a:latin typeface="+mn-lt"/>
                </a:endParaRPr>
              </a:p>
            </p:txBody>
          </p:sp>
        </p:grpSp>
        <p:sp>
          <p:nvSpPr>
            <p:cNvPr id="28" name="TextBox 8"/>
            <p:cNvSpPr txBox="1">
              <a:spLocks noChangeArrowheads="1"/>
            </p:cNvSpPr>
            <p:nvPr/>
          </p:nvSpPr>
          <p:spPr bwMode="auto">
            <a:xfrm>
              <a:off x="6380520" y="1949704"/>
              <a:ext cx="28073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5pPr>
              <a:lvl6pPr marL="2286000" algn="l" defTabSz="914400" rtl="0" eaLnBrk="1" latinLnBrk="0" hangingPunct="1">
                <a:defRPr kern="1200">
                  <a:solidFill>
                    <a:schemeClr val="tx1"/>
                  </a:solidFill>
                  <a:latin typeface="Arial" panose="020B0604020202020204" pitchFamily="34" charset="0"/>
                  <a:ea typeface="+mn-ea"/>
                  <a:cs typeface="Arial Unicode MS" charset="0"/>
                </a:defRPr>
              </a:lvl6pPr>
              <a:lvl7pPr marL="2743200" algn="l" defTabSz="914400" rtl="0" eaLnBrk="1" latinLnBrk="0" hangingPunct="1">
                <a:defRPr kern="1200">
                  <a:solidFill>
                    <a:schemeClr val="tx1"/>
                  </a:solidFill>
                  <a:latin typeface="Arial" panose="020B0604020202020204" pitchFamily="34" charset="0"/>
                  <a:ea typeface="+mn-ea"/>
                  <a:cs typeface="Arial Unicode MS" charset="0"/>
                </a:defRPr>
              </a:lvl7pPr>
              <a:lvl8pPr marL="3200400" algn="l" defTabSz="914400" rtl="0" eaLnBrk="1" latinLnBrk="0" hangingPunct="1">
                <a:defRPr kern="1200">
                  <a:solidFill>
                    <a:schemeClr val="tx1"/>
                  </a:solidFill>
                  <a:latin typeface="Arial" panose="020B0604020202020204" pitchFamily="34" charset="0"/>
                  <a:ea typeface="+mn-ea"/>
                  <a:cs typeface="Arial Unicode MS" charset="0"/>
                </a:defRPr>
              </a:lvl8pPr>
              <a:lvl9pPr marL="3657600" algn="l" defTabSz="914400" rtl="0" eaLnBrk="1" latinLnBrk="0" hangingPunct="1">
                <a:defRPr kern="1200">
                  <a:solidFill>
                    <a:schemeClr val="tx1"/>
                  </a:solidFill>
                  <a:latin typeface="Arial" panose="020B0604020202020204" pitchFamily="34" charset="0"/>
                  <a:ea typeface="+mn-ea"/>
                  <a:cs typeface="Arial Unicode MS" charset="0"/>
                </a:defRPr>
              </a:lvl9pPr>
            </a:lstStyle>
            <a:p>
              <a:pPr algn="ctr"/>
              <a:r>
                <a:rPr lang="en-US" altLang="es-ES" sz="1600" b="1" dirty="0" smtClean="0">
                  <a:solidFill>
                    <a:schemeClr val="tx1">
                      <a:lumMod val="75000"/>
                      <a:lumOff val="25000"/>
                    </a:schemeClr>
                  </a:solidFill>
                  <a:latin typeface="+mn-lt"/>
                </a:rPr>
                <a:t>CHAMPION </a:t>
              </a:r>
            </a:p>
            <a:p>
              <a:pPr algn="ctr"/>
              <a:r>
                <a:rPr lang="en-US" altLang="es-ES" sz="1600" b="1" dirty="0" smtClean="0">
                  <a:solidFill>
                    <a:schemeClr val="tx1">
                      <a:lumMod val="75000"/>
                      <a:lumOff val="25000"/>
                    </a:schemeClr>
                  </a:solidFill>
                  <a:latin typeface="+mn-lt"/>
                </a:rPr>
                <a:t>USERS</a:t>
              </a:r>
              <a:endParaRPr lang="en-US" altLang="es-ES" sz="1600" dirty="0">
                <a:solidFill>
                  <a:schemeClr val="tx1">
                    <a:lumMod val="75000"/>
                    <a:lumOff val="25000"/>
                  </a:schemeClr>
                </a:solidFill>
                <a:latin typeface="+mn-lt"/>
              </a:endParaRPr>
            </a:p>
          </p:txBody>
        </p:sp>
      </p:grpSp>
      <p:sp>
        <p:nvSpPr>
          <p:cNvPr id="29" name="CuadroTexto 1"/>
          <p:cNvSpPr txBox="1"/>
          <p:nvPr/>
        </p:nvSpPr>
        <p:spPr>
          <a:xfrm>
            <a:off x="417712" y="6158521"/>
            <a:ext cx="4293736" cy="861774"/>
          </a:xfrm>
          <a:prstGeom prst="rect">
            <a:avLst/>
          </a:prstGeom>
          <a:noFill/>
        </p:spPr>
        <p:txBody>
          <a:bodyPr wrap="square" rtlCol="0">
            <a:spAutoFit/>
          </a:bodyPr>
          <a:lstStyle/>
          <a:p>
            <a:r>
              <a:rPr lang="en-GB" sz="1600" b="1" dirty="0" smtClean="0">
                <a:solidFill>
                  <a:schemeClr val="tx1">
                    <a:lumMod val="75000"/>
                    <a:lumOff val="25000"/>
                  </a:schemeClr>
                </a:solidFill>
                <a:hlinkClick r:id="rId8"/>
              </a:rPr>
              <a:t>WMO’s </a:t>
            </a:r>
            <a:r>
              <a:rPr lang="en-GB" sz="1600" b="1" dirty="0">
                <a:solidFill>
                  <a:schemeClr val="tx1">
                    <a:lumMod val="75000"/>
                    <a:lumOff val="25000"/>
                  </a:schemeClr>
                </a:solidFill>
                <a:hlinkClick r:id="rId8"/>
              </a:rPr>
              <a:t>Guidance on Good Practices for Climate Services </a:t>
            </a:r>
            <a:r>
              <a:rPr lang="en-GB" sz="1600" b="1" dirty="0" smtClean="0">
                <a:solidFill>
                  <a:schemeClr val="tx1">
                    <a:lumMod val="75000"/>
                    <a:lumOff val="25000"/>
                  </a:schemeClr>
                </a:solidFill>
                <a:hlinkClick r:id="rId8"/>
              </a:rPr>
              <a:t>User Engagement (2018)</a:t>
            </a:r>
            <a:endParaRPr lang="en-GB" sz="1600" b="1" dirty="0">
              <a:solidFill>
                <a:schemeClr val="tx1">
                  <a:lumMod val="75000"/>
                  <a:lumOff val="25000"/>
                </a:schemeClr>
              </a:solidFill>
            </a:endParaRPr>
          </a:p>
          <a:p>
            <a:endParaRPr lang="en-US" b="1" dirty="0">
              <a:solidFill>
                <a:schemeClr val="tx1">
                  <a:lumMod val="75000"/>
                  <a:lumOff val="25000"/>
                </a:schemeClr>
              </a:solidFill>
            </a:endParaRPr>
          </a:p>
        </p:txBody>
      </p:sp>
      <p:sp>
        <p:nvSpPr>
          <p:cNvPr id="13" name="CuadroTexto 12"/>
          <p:cNvSpPr txBox="1"/>
          <p:nvPr/>
        </p:nvSpPr>
        <p:spPr>
          <a:xfrm>
            <a:off x="406643" y="5809885"/>
            <a:ext cx="1342034" cy="338554"/>
          </a:xfrm>
          <a:prstGeom prst="rect">
            <a:avLst/>
          </a:prstGeom>
          <a:noFill/>
        </p:spPr>
        <p:txBody>
          <a:bodyPr wrap="none" rtlCol="0">
            <a:spAutoFit/>
          </a:bodyPr>
          <a:lstStyle/>
          <a:p>
            <a:r>
              <a:rPr lang="en-GB" sz="1600" dirty="0" smtClean="0">
                <a:solidFill>
                  <a:schemeClr val="tx1">
                    <a:lumMod val="65000"/>
                    <a:lumOff val="35000"/>
                  </a:schemeClr>
                </a:solidFill>
              </a:rPr>
              <a:t>Adapted from</a:t>
            </a:r>
            <a:endParaRPr lang="en-GB" sz="1600" dirty="0">
              <a:solidFill>
                <a:schemeClr val="tx1">
                  <a:lumMod val="65000"/>
                  <a:lumOff val="35000"/>
                </a:schemeClr>
              </a:solidFill>
            </a:endParaRPr>
          </a:p>
        </p:txBody>
      </p:sp>
    </p:spTree>
    <p:extLst>
      <p:ext uri="{BB962C8B-B14F-4D97-AF65-F5344CB8AC3E}">
        <p14:creationId xmlns:p14="http://schemas.microsoft.com/office/powerpoint/2010/main" val="2446943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0"/>
            <a:ext cx="12192000" cy="864973"/>
          </a:xfrm>
          <a:prstGeom prst="rect">
            <a:avLst/>
          </a:prstGeom>
          <a:solidFill>
            <a:srgbClr val="C0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156" y="37071"/>
            <a:ext cx="2022471" cy="900000"/>
          </a:xfrm>
          <a:prstGeom prst="rect">
            <a:avLst/>
          </a:prstGeom>
        </p:spPr>
      </p:pic>
      <p:sp>
        <p:nvSpPr>
          <p:cNvPr id="17" name="Subtítulo 7"/>
          <p:cNvSpPr txBox="1">
            <a:spLocks/>
          </p:cNvSpPr>
          <p:nvPr/>
        </p:nvSpPr>
        <p:spPr>
          <a:xfrm>
            <a:off x="648062" y="432487"/>
            <a:ext cx="6432360" cy="465571"/>
          </a:xfrm>
          <a:prstGeom prst="rect">
            <a:avLst/>
          </a:prstGeom>
        </p:spPr>
        <p:txBody>
          <a:bodyPr vert="horz" lIns="0" tIns="0" rIns="9144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b="1" dirty="0" smtClean="0">
                <a:solidFill>
                  <a:srgbClr val="002369"/>
                </a:solidFill>
                <a:ea typeface="Roboto" pitchFamily="2" charset="0"/>
                <a:cs typeface="Arial" panose="020B0604020202020204" pitchFamily="34" charset="0"/>
              </a:rPr>
              <a:t>KNOWLEDGE CO-PRODUCTION</a:t>
            </a:r>
          </a:p>
        </p:txBody>
      </p:sp>
      <p:grpSp>
        <p:nvGrpSpPr>
          <p:cNvPr id="25" name="Grupo 24"/>
          <p:cNvGrpSpPr/>
          <p:nvPr/>
        </p:nvGrpSpPr>
        <p:grpSpPr>
          <a:xfrm>
            <a:off x="3150436" y="4022544"/>
            <a:ext cx="3147056" cy="2366498"/>
            <a:chOff x="7310727" y="4151034"/>
            <a:chExt cx="3147056" cy="2366498"/>
          </a:xfrm>
        </p:grpSpPr>
        <p:sp>
          <p:nvSpPr>
            <p:cNvPr id="26" name="Subtítulo 7"/>
            <p:cNvSpPr txBox="1">
              <a:spLocks/>
            </p:cNvSpPr>
            <p:nvPr/>
          </p:nvSpPr>
          <p:spPr>
            <a:xfrm>
              <a:off x="7310727" y="4151034"/>
              <a:ext cx="3147056" cy="326373"/>
            </a:xfrm>
            <a:prstGeom prst="rect">
              <a:avLst/>
            </a:prstGeom>
          </p:spPr>
          <p:txBody>
            <a:bodyPr vert="horz" lIns="0" tIns="0" rIns="9144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PT" sz="2200" b="1" dirty="0" smtClean="0">
                  <a:solidFill>
                    <a:srgbClr val="002369"/>
                  </a:solidFill>
                  <a:ea typeface="Roboto" pitchFamily="2" charset="0"/>
                  <a:cs typeface="Arial" panose="020B0604020202020204" pitchFamily="34" charset="0"/>
                </a:rPr>
                <a:t>EU-POLAR CLUSTER/ OTHER PROJECTS</a:t>
              </a:r>
            </a:p>
          </p:txBody>
        </p:sp>
        <p:pic>
          <p:nvPicPr>
            <p:cNvPr id="27" name="Imagen 2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8580" y="4753385"/>
              <a:ext cx="2465885" cy="1764147"/>
            </a:xfrm>
            <a:prstGeom prst="rect">
              <a:avLst/>
            </a:prstGeom>
            <a:ln>
              <a:noFill/>
            </a:ln>
            <a:effectLst>
              <a:outerShdw blurRad="190500" algn="tl" rotWithShape="0">
                <a:srgbClr val="000000">
                  <a:alpha val="70000"/>
                </a:srgbClr>
              </a:outerShdw>
            </a:effectLst>
          </p:spPr>
        </p:pic>
      </p:grpSp>
      <p:grpSp>
        <p:nvGrpSpPr>
          <p:cNvPr id="19" name="Grupo 18"/>
          <p:cNvGrpSpPr/>
          <p:nvPr/>
        </p:nvGrpSpPr>
        <p:grpSpPr>
          <a:xfrm>
            <a:off x="9601073" y="1583669"/>
            <a:ext cx="2037660" cy="3418108"/>
            <a:chOff x="9574291" y="1657928"/>
            <a:chExt cx="2037660" cy="3418108"/>
          </a:xfrm>
        </p:grpSpPr>
        <p:pic>
          <p:nvPicPr>
            <p:cNvPr id="20" name="Imagen 19">
              <a:hlinkClick r:id="rId6"/>
            </p:cNvPr>
            <p:cNvPicPr>
              <a:picLocks noChangeAspect="1"/>
            </p:cNvPicPr>
            <p:nvPr/>
          </p:nvPicPr>
          <p:blipFill rotWithShape="1">
            <a:blip r:embed="rId7"/>
            <a:srcRect l="20714" t="17514" r="49048" b="6508"/>
            <a:stretch/>
          </p:blipFill>
          <p:spPr>
            <a:xfrm rot="704350">
              <a:off x="9574291" y="1657928"/>
              <a:ext cx="2037660" cy="2880000"/>
            </a:xfrm>
            <a:prstGeom prst="rect">
              <a:avLst/>
            </a:prstGeom>
            <a:ln>
              <a:noFill/>
            </a:ln>
            <a:effectLst>
              <a:outerShdw blurRad="190500" algn="tl" rotWithShape="0">
                <a:srgbClr val="000000">
                  <a:alpha val="70000"/>
                </a:srgbClr>
              </a:outerShdw>
            </a:effectLst>
          </p:spPr>
        </p:pic>
        <p:sp>
          <p:nvSpPr>
            <p:cNvPr id="21" name="Subtítulo 7"/>
            <p:cNvSpPr txBox="1">
              <a:spLocks/>
            </p:cNvSpPr>
            <p:nvPr/>
          </p:nvSpPr>
          <p:spPr>
            <a:xfrm>
              <a:off x="9675928" y="4793428"/>
              <a:ext cx="1617977" cy="282608"/>
            </a:xfrm>
            <a:prstGeom prst="rect">
              <a:avLst/>
            </a:prstGeom>
          </p:spPr>
          <p:txBody>
            <a:bodyPr vert="horz" lIns="0" tIns="0" rIns="9144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PT" sz="2200" b="1" dirty="0" smtClean="0">
                  <a:solidFill>
                    <a:srgbClr val="002369"/>
                  </a:solidFill>
                  <a:ea typeface="Roboto" pitchFamily="2" charset="0"/>
                  <a:cs typeface="Arial" panose="020B0604020202020204" pitchFamily="34" charset="0"/>
                </a:rPr>
                <a:t>CASE STUDIES</a:t>
              </a:r>
            </a:p>
          </p:txBody>
        </p:sp>
      </p:grpSp>
      <p:grpSp>
        <p:nvGrpSpPr>
          <p:cNvPr id="5" name="Grupo 4"/>
          <p:cNvGrpSpPr/>
          <p:nvPr/>
        </p:nvGrpSpPr>
        <p:grpSpPr>
          <a:xfrm>
            <a:off x="716915" y="1157921"/>
            <a:ext cx="3600631" cy="2341118"/>
            <a:chOff x="716915" y="1157921"/>
            <a:chExt cx="3600631" cy="2341118"/>
          </a:xfrm>
        </p:grpSpPr>
        <p:grpSp>
          <p:nvGrpSpPr>
            <p:cNvPr id="10" name="Grupo 9"/>
            <p:cNvGrpSpPr/>
            <p:nvPr/>
          </p:nvGrpSpPr>
          <p:grpSpPr>
            <a:xfrm>
              <a:off x="716915" y="1157921"/>
              <a:ext cx="3580623" cy="2341118"/>
              <a:chOff x="1002244" y="1453360"/>
              <a:chExt cx="3580623" cy="2341118"/>
            </a:xfrm>
          </p:grpSpPr>
          <p:pic>
            <p:nvPicPr>
              <p:cNvPr id="11" name="Imagen 10">
                <a:hlinkClick r:id="rId8"/>
              </p:cNvPr>
              <p:cNvPicPr>
                <a:picLocks noChangeAspect="1"/>
              </p:cNvPicPr>
              <p:nvPr/>
            </p:nvPicPr>
            <p:blipFill rotWithShape="1">
              <a:blip r:embed="rId9"/>
              <a:srcRect l="4562" t="23392" b="8539"/>
              <a:stretch/>
            </p:blipFill>
            <p:spPr>
              <a:xfrm>
                <a:off x="1002244" y="1879108"/>
                <a:ext cx="3580623" cy="1915370"/>
              </a:xfrm>
              <a:prstGeom prst="rect">
                <a:avLst/>
              </a:prstGeom>
              <a:ln>
                <a:noFill/>
              </a:ln>
              <a:effectLst>
                <a:outerShdw blurRad="190500" algn="tl" rotWithShape="0">
                  <a:srgbClr val="000000">
                    <a:alpha val="70000"/>
                  </a:srgbClr>
                </a:outerShdw>
              </a:effectLst>
            </p:spPr>
          </p:pic>
          <p:sp>
            <p:nvSpPr>
              <p:cNvPr id="12" name="Subtítulo 7"/>
              <p:cNvSpPr txBox="1">
                <a:spLocks/>
              </p:cNvSpPr>
              <p:nvPr/>
            </p:nvSpPr>
            <p:spPr>
              <a:xfrm>
                <a:off x="1638155" y="1453360"/>
                <a:ext cx="2308799" cy="307303"/>
              </a:xfrm>
              <a:prstGeom prst="rect">
                <a:avLst/>
              </a:prstGeom>
            </p:spPr>
            <p:txBody>
              <a:bodyPr vert="horz" lIns="0" tIns="0" rIns="9144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PT" sz="2200" b="1" dirty="0" smtClean="0">
                    <a:solidFill>
                      <a:srgbClr val="002369"/>
                    </a:solidFill>
                    <a:ea typeface="Roboto" pitchFamily="2" charset="0"/>
                    <a:cs typeface="Arial" panose="020B0604020202020204" pitchFamily="34" charset="0"/>
                  </a:rPr>
                  <a:t>USER GROUP</a:t>
                </a:r>
              </a:p>
            </p:txBody>
          </p:sp>
        </p:grpSp>
        <p:sp>
          <p:nvSpPr>
            <p:cNvPr id="4" name="CuadroTexto 3"/>
            <p:cNvSpPr txBox="1"/>
            <p:nvPr/>
          </p:nvSpPr>
          <p:spPr>
            <a:xfrm>
              <a:off x="3559005" y="3283595"/>
              <a:ext cx="758541" cy="215444"/>
            </a:xfrm>
            <a:prstGeom prst="rect">
              <a:avLst/>
            </a:prstGeom>
            <a:noFill/>
          </p:spPr>
          <p:txBody>
            <a:bodyPr wrap="none" rtlCol="0">
              <a:spAutoFit/>
            </a:bodyPr>
            <a:lstStyle/>
            <a:p>
              <a:r>
                <a:rPr lang="en-GB" sz="800" dirty="0" smtClean="0">
                  <a:solidFill>
                    <a:schemeClr val="bg1"/>
                  </a:solidFill>
                </a:rPr>
                <a:t>APPLICATE ©</a:t>
              </a:r>
              <a:endParaRPr lang="en-GB" sz="800" dirty="0">
                <a:solidFill>
                  <a:schemeClr val="bg1"/>
                </a:solidFill>
              </a:endParaRPr>
            </a:p>
          </p:txBody>
        </p:sp>
      </p:grpSp>
      <p:grpSp>
        <p:nvGrpSpPr>
          <p:cNvPr id="6" name="Grupo 5"/>
          <p:cNvGrpSpPr/>
          <p:nvPr/>
        </p:nvGrpSpPr>
        <p:grpSpPr>
          <a:xfrm>
            <a:off x="4434173" y="1147541"/>
            <a:ext cx="3973785" cy="2362681"/>
            <a:chOff x="4434173" y="1147541"/>
            <a:chExt cx="3973785" cy="2362681"/>
          </a:xfrm>
        </p:grpSpPr>
        <p:grpSp>
          <p:nvGrpSpPr>
            <p:cNvPr id="13" name="Grupo 12"/>
            <p:cNvGrpSpPr/>
            <p:nvPr/>
          </p:nvGrpSpPr>
          <p:grpSpPr>
            <a:xfrm>
              <a:off x="4434173" y="1147541"/>
              <a:ext cx="3973785" cy="2333547"/>
              <a:chOff x="4777639" y="1456292"/>
              <a:chExt cx="3973785" cy="2333547"/>
            </a:xfrm>
          </p:grpSpPr>
          <p:pic>
            <p:nvPicPr>
              <p:cNvPr id="14" name="Imagen 1">
                <a:hlinkClick r:id="rId10"/>
              </p:cNvPr>
              <p:cNvPicPr>
                <a:picLocks noChangeAspect="1"/>
              </p:cNvPicPr>
              <p:nvPr/>
            </p:nvPicPr>
            <p:blipFill rotWithShape="1">
              <a:blip r:embed="rId11" cstate="print"/>
              <a:srcRect l="16249" t="38491" r="38220" b="18098"/>
              <a:stretch/>
            </p:blipFill>
            <p:spPr bwMode="auto">
              <a:xfrm>
                <a:off x="5051782" y="1879108"/>
                <a:ext cx="3563007" cy="1910731"/>
              </a:xfrm>
              <a:prstGeom prst="rect">
                <a:avLst/>
              </a:prstGeom>
              <a:ln>
                <a:noFill/>
              </a:ln>
              <a:effectLst>
                <a:outerShdw blurRad="190500" algn="tl" rotWithShape="0">
                  <a:srgbClr val="000000">
                    <a:alpha val="70000"/>
                  </a:srgbClr>
                </a:outerShdw>
              </a:effectLst>
            </p:spPr>
          </p:pic>
          <p:sp>
            <p:nvSpPr>
              <p:cNvPr id="18" name="Subtítulo 7"/>
              <p:cNvSpPr txBox="1">
                <a:spLocks/>
              </p:cNvSpPr>
              <p:nvPr/>
            </p:nvSpPr>
            <p:spPr>
              <a:xfrm>
                <a:off x="4777639" y="1456292"/>
                <a:ext cx="3973785" cy="304371"/>
              </a:xfrm>
              <a:prstGeom prst="rect">
                <a:avLst/>
              </a:prstGeom>
            </p:spPr>
            <p:txBody>
              <a:bodyPr vert="horz" lIns="0" tIns="0" rIns="9144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PT" sz="2200" b="1" dirty="0" smtClean="0">
                    <a:solidFill>
                      <a:srgbClr val="002369"/>
                    </a:solidFill>
                    <a:ea typeface="Roboto" pitchFamily="2" charset="0"/>
                    <a:cs typeface="Arial" panose="020B0604020202020204" pitchFamily="34" charset="0"/>
                  </a:rPr>
                  <a:t>BLOG</a:t>
                </a:r>
                <a:r>
                  <a:rPr lang="pt-PT" sz="2000" b="1" dirty="0" smtClean="0">
                    <a:solidFill>
                      <a:srgbClr val="002369"/>
                    </a:solidFill>
                    <a:latin typeface="Roboto" pitchFamily="2" charset="0"/>
                    <a:ea typeface="Roboto" pitchFamily="2" charset="0"/>
                    <a:cs typeface="Arial" panose="020B0604020202020204" pitchFamily="34" charset="0"/>
                  </a:rPr>
                  <a:t> </a:t>
                </a:r>
                <a:r>
                  <a:rPr lang="pt-PT" sz="1800" b="1" dirty="0" smtClean="0">
                    <a:solidFill>
                      <a:srgbClr val="002369"/>
                    </a:solidFill>
                    <a:ea typeface="Roboto" pitchFamily="2" charset="0"/>
                    <a:cs typeface="Arial" panose="020B0604020202020204" pitchFamily="34" charset="0"/>
                  </a:rPr>
                  <a:t>Polar Prediction Matters</a:t>
                </a:r>
                <a:endParaRPr lang="pt-PT" sz="2000" b="1" dirty="0" smtClean="0">
                  <a:solidFill>
                    <a:srgbClr val="002369"/>
                  </a:solidFill>
                  <a:ea typeface="Roboto" pitchFamily="2" charset="0"/>
                  <a:cs typeface="Arial" panose="020B0604020202020204" pitchFamily="34" charset="0"/>
                </a:endParaRPr>
              </a:p>
            </p:txBody>
          </p:sp>
        </p:grpSp>
        <p:sp>
          <p:nvSpPr>
            <p:cNvPr id="28" name="CuadroTexto 27"/>
            <p:cNvSpPr txBox="1"/>
            <p:nvPr/>
          </p:nvSpPr>
          <p:spPr>
            <a:xfrm>
              <a:off x="7471104" y="3279390"/>
              <a:ext cx="859531" cy="230832"/>
            </a:xfrm>
            <a:prstGeom prst="rect">
              <a:avLst/>
            </a:prstGeom>
            <a:noFill/>
          </p:spPr>
          <p:txBody>
            <a:bodyPr wrap="none" rtlCol="0">
              <a:spAutoFit/>
            </a:bodyPr>
            <a:lstStyle/>
            <a:p>
              <a:r>
                <a:rPr lang="en-GB" sz="900" dirty="0" err="1" smtClean="0">
                  <a:solidFill>
                    <a:srgbClr val="232426"/>
                  </a:solidFill>
                </a:rPr>
                <a:t>Joonas</a:t>
              </a:r>
              <a:r>
                <a:rPr lang="en-GB" sz="900" dirty="0" smtClean="0">
                  <a:solidFill>
                    <a:srgbClr val="232426"/>
                  </a:solidFill>
                </a:rPr>
                <a:t> </a:t>
              </a:r>
              <a:r>
                <a:rPr lang="en-GB" sz="900" dirty="0" err="1" smtClean="0">
                  <a:solidFill>
                    <a:srgbClr val="232426"/>
                  </a:solidFill>
                </a:rPr>
                <a:t>Vola</a:t>
              </a:r>
              <a:r>
                <a:rPr lang="en-GB" sz="900" dirty="0" smtClean="0">
                  <a:solidFill>
                    <a:srgbClr val="232426"/>
                  </a:solidFill>
                </a:rPr>
                <a:t> ©</a:t>
              </a:r>
              <a:endParaRPr lang="en-GB" sz="900" dirty="0">
                <a:solidFill>
                  <a:srgbClr val="232426"/>
                </a:solidFill>
              </a:endParaRPr>
            </a:p>
          </p:txBody>
        </p:sp>
      </p:grpSp>
      <p:grpSp>
        <p:nvGrpSpPr>
          <p:cNvPr id="7" name="Grupo 6"/>
          <p:cNvGrpSpPr/>
          <p:nvPr/>
        </p:nvGrpSpPr>
        <p:grpSpPr>
          <a:xfrm>
            <a:off x="287914" y="4100409"/>
            <a:ext cx="2922103" cy="2288633"/>
            <a:chOff x="287914" y="4100409"/>
            <a:chExt cx="2922103" cy="2288633"/>
          </a:xfrm>
        </p:grpSpPr>
        <p:grpSp>
          <p:nvGrpSpPr>
            <p:cNvPr id="22" name="Grupo 21"/>
            <p:cNvGrpSpPr/>
            <p:nvPr/>
          </p:nvGrpSpPr>
          <p:grpSpPr>
            <a:xfrm>
              <a:off x="287914" y="4100409"/>
              <a:ext cx="2874694" cy="2288633"/>
              <a:chOff x="4241538" y="4228899"/>
              <a:chExt cx="2874694" cy="2288633"/>
            </a:xfrm>
          </p:grpSpPr>
          <p:sp>
            <p:nvSpPr>
              <p:cNvPr id="23" name="Subtítulo 7"/>
              <p:cNvSpPr txBox="1">
                <a:spLocks/>
              </p:cNvSpPr>
              <p:nvPr/>
            </p:nvSpPr>
            <p:spPr>
              <a:xfrm>
                <a:off x="4596982" y="4228899"/>
                <a:ext cx="2308799" cy="497991"/>
              </a:xfrm>
              <a:prstGeom prst="rect">
                <a:avLst/>
              </a:prstGeom>
            </p:spPr>
            <p:txBody>
              <a:bodyPr vert="horz" lIns="0" tIns="0" rIns="9144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PT" sz="2200" b="1" dirty="0" smtClean="0">
                    <a:solidFill>
                      <a:srgbClr val="002369"/>
                    </a:solidFill>
                    <a:ea typeface="Roboto" pitchFamily="2" charset="0"/>
                    <a:cs typeface="Arial" panose="020B0604020202020204" pitchFamily="34" charset="0"/>
                  </a:rPr>
                  <a:t>WORKSHOPS</a:t>
                </a:r>
              </a:p>
            </p:txBody>
          </p:sp>
          <p:pic>
            <p:nvPicPr>
              <p:cNvPr id="24" name="Imagen 23"/>
              <p:cNvPicPr>
                <a:picLocks noChangeAspect="1"/>
              </p:cNvPicPr>
              <p:nvPr/>
            </p:nvPicPr>
            <p:blipFill rotWithShape="1">
              <a:blip r:embed="rId12" cstate="print">
                <a:extLst>
                  <a:ext uri="{28A0092B-C50C-407E-A947-70E740481C1C}">
                    <a14:useLocalDpi xmlns:a14="http://schemas.microsoft.com/office/drawing/2010/main" val="0"/>
                  </a:ext>
                </a:extLst>
              </a:blip>
              <a:srcRect t="21684" r="19318" b="7346"/>
              <a:stretch/>
            </p:blipFill>
            <p:spPr>
              <a:xfrm>
                <a:off x="4241538" y="4621031"/>
                <a:ext cx="2874694" cy="1896501"/>
              </a:xfrm>
              <a:prstGeom prst="rect">
                <a:avLst/>
              </a:prstGeom>
              <a:ln>
                <a:noFill/>
              </a:ln>
              <a:effectLst>
                <a:outerShdw blurRad="190500" algn="tl" rotWithShape="0">
                  <a:srgbClr val="000000">
                    <a:alpha val="70000"/>
                  </a:srgbClr>
                </a:outerShdw>
              </a:effectLst>
            </p:spPr>
          </p:pic>
        </p:grpSp>
        <p:sp>
          <p:nvSpPr>
            <p:cNvPr id="32" name="CuadroTexto 31"/>
            <p:cNvSpPr txBox="1"/>
            <p:nvPr/>
          </p:nvSpPr>
          <p:spPr>
            <a:xfrm>
              <a:off x="2451476" y="6165889"/>
              <a:ext cx="758541" cy="215444"/>
            </a:xfrm>
            <a:prstGeom prst="rect">
              <a:avLst/>
            </a:prstGeom>
            <a:noFill/>
          </p:spPr>
          <p:txBody>
            <a:bodyPr wrap="none" rtlCol="0">
              <a:spAutoFit/>
            </a:bodyPr>
            <a:lstStyle/>
            <a:p>
              <a:r>
                <a:rPr lang="en-GB" sz="800" dirty="0" smtClean="0">
                  <a:solidFill>
                    <a:schemeClr val="bg1"/>
                  </a:solidFill>
                </a:rPr>
                <a:t>APPLICATE ©</a:t>
              </a:r>
              <a:endParaRPr lang="en-GB" sz="800" dirty="0">
                <a:solidFill>
                  <a:schemeClr val="bg1"/>
                </a:solidFill>
              </a:endParaRPr>
            </a:p>
          </p:txBody>
        </p:sp>
      </p:grpSp>
      <p:grpSp>
        <p:nvGrpSpPr>
          <p:cNvPr id="8" name="Grupo 7"/>
          <p:cNvGrpSpPr/>
          <p:nvPr/>
        </p:nvGrpSpPr>
        <p:grpSpPr>
          <a:xfrm>
            <a:off x="6297492" y="4198059"/>
            <a:ext cx="3228493" cy="2235587"/>
            <a:chOff x="6297492" y="4198059"/>
            <a:chExt cx="3228493" cy="2235587"/>
          </a:xfrm>
        </p:grpSpPr>
        <p:grpSp>
          <p:nvGrpSpPr>
            <p:cNvPr id="3" name="Grupo 2"/>
            <p:cNvGrpSpPr/>
            <p:nvPr/>
          </p:nvGrpSpPr>
          <p:grpSpPr>
            <a:xfrm>
              <a:off x="6297492" y="4198059"/>
              <a:ext cx="3166946" cy="2204230"/>
              <a:chOff x="6297492" y="4198059"/>
              <a:chExt cx="3166946" cy="2204230"/>
            </a:xfrm>
          </p:grpSpPr>
          <p:pic>
            <p:nvPicPr>
              <p:cNvPr id="2" name="Imagen 1"/>
              <p:cNvPicPr>
                <a:picLocks noChangeAspect="1"/>
              </p:cNvPicPr>
              <p:nvPr/>
            </p:nvPicPr>
            <p:blipFill rotWithShape="1">
              <a:blip r:embed="rId13" cstate="print">
                <a:extLst>
                  <a:ext uri="{28A0092B-C50C-407E-A947-70E740481C1C}">
                    <a14:useLocalDpi xmlns:a14="http://schemas.microsoft.com/office/drawing/2010/main" val="0"/>
                  </a:ext>
                </a:extLst>
              </a:blip>
              <a:srcRect l="4293" r="7277"/>
              <a:stretch/>
            </p:blipFill>
            <p:spPr>
              <a:xfrm>
                <a:off x="6297492" y="4611647"/>
                <a:ext cx="3166946" cy="1790642"/>
              </a:xfrm>
              <a:prstGeom prst="rect">
                <a:avLst/>
              </a:prstGeom>
              <a:ln>
                <a:noFill/>
              </a:ln>
              <a:effectLst>
                <a:outerShdw blurRad="190500" algn="tl" rotWithShape="0">
                  <a:srgbClr val="000000">
                    <a:alpha val="70000"/>
                  </a:srgbClr>
                </a:outerShdw>
              </a:effectLst>
            </p:spPr>
          </p:pic>
          <p:sp>
            <p:nvSpPr>
              <p:cNvPr id="29" name="Subtítulo 7"/>
              <p:cNvSpPr txBox="1">
                <a:spLocks/>
              </p:cNvSpPr>
              <p:nvPr/>
            </p:nvSpPr>
            <p:spPr>
              <a:xfrm>
                <a:off x="6740259" y="4198059"/>
                <a:ext cx="2308799" cy="497991"/>
              </a:xfrm>
              <a:prstGeom prst="rect">
                <a:avLst/>
              </a:prstGeom>
            </p:spPr>
            <p:txBody>
              <a:bodyPr vert="horz" lIns="0" tIns="0" rIns="9144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PT" sz="2200" b="1" dirty="0" smtClean="0">
                    <a:solidFill>
                      <a:srgbClr val="002369"/>
                    </a:solidFill>
                    <a:ea typeface="Roboto" pitchFamily="2" charset="0"/>
                    <a:cs typeface="Arial" panose="020B0604020202020204" pitchFamily="34" charset="0"/>
                  </a:rPr>
                  <a:t>ECS</a:t>
                </a:r>
              </a:p>
            </p:txBody>
          </p:sp>
        </p:grpSp>
        <p:sp>
          <p:nvSpPr>
            <p:cNvPr id="33" name="CuadroTexto 32"/>
            <p:cNvSpPr txBox="1"/>
            <p:nvPr/>
          </p:nvSpPr>
          <p:spPr>
            <a:xfrm>
              <a:off x="8767444" y="6218202"/>
              <a:ext cx="758541" cy="215444"/>
            </a:xfrm>
            <a:prstGeom prst="rect">
              <a:avLst/>
            </a:prstGeom>
            <a:noFill/>
          </p:spPr>
          <p:txBody>
            <a:bodyPr wrap="none" rtlCol="0">
              <a:spAutoFit/>
            </a:bodyPr>
            <a:lstStyle/>
            <a:p>
              <a:r>
                <a:rPr lang="en-GB" sz="800" dirty="0" smtClean="0">
                  <a:solidFill>
                    <a:schemeClr val="bg1"/>
                  </a:solidFill>
                </a:rPr>
                <a:t>APPLICATE ©</a:t>
              </a:r>
              <a:endParaRPr lang="en-GB" sz="800" dirty="0">
                <a:solidFill>
                  <a:schemeClr val="bg1"/>
                </a:solidFill>
              </a:endParaRPr>
            </a:p>
          </p:txBody>
        </p:sp>
      </p:grpSp>
    </p:spTree>
    <p:extLst>
      <p:ext uri="{BB962C8B-B14F-4D97-AF65-F5344CB8AC3E}">
        <p14:creationId xmlns:p14="http://schemas.microsoft.com/office/powerpoint/2010/main" val="133873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9"/>
          <p:cNvPicPr>
            <a:picLocks noChangeAspect="1"/>
          </p:cNvPicPr>
          <p:nvPr/>
        </p:nvPicPr>
        <p:blipFill rotWithShape="1">
          <a:blip r:embed="rId2" cstate="print"/>
          <a:srcRect t="34460" r="128" b="42848"/>
          <a:stretch/>
        </p:blipFill>
        <p:spPr bwMode="auto">
          <a:xfrm>
            <a:off x="-39201" y="922424"/>
            <a:ext cx="12231201" cy="2069178"/>
          </a:xfrm>
          <a:prstGeom prst="rect">
            <a:avLst/>
          </a:prstGeom>
          <a:noFill/>
          <a:ln w="9525">
            <a:noFill/>
            <a:miter lim="800000"/>
            <a:headEnd/>
            <a:tailEnd/>
          </a:ln>
        </p:spPr>
      </p:pic>
      <p:grpSp>
        <p:nvGrpSpPr>
          <p:cNvPr id="2" name="Grupo 1"/>
          <p:cNvGrpSpPr/>
          <p:nvPr/>
        </p:nvGrpSpPr>
        <p:grpSpPr>
          <a:xfrm>
            <a:off x="7399975" y="3053182"/>
            <a:ext cx="4654493" cy="1313748"/>
            <a:chOff x="7399975" y="3053182"/>
            <a:chExt cx="4654493" cy="1313748"/>
          </a:xfrm>
        </p:grpSpPr>
        <p:sp>
          <p:nvSpPr>
            <p:cNvPr id="5" name="CuadroTexto 1"/>
            <p:cNvSpPr txBox="1">
              <a:spLocks noChangeArrowheads="1"/>
            </p:cNvSpPr>
            <p:nvPr/>
          </p:nvSpPr>
          <p:spPr bwMode="auto">
            <a:xfrm>
              <a:off x="7399975" y="3053182"/>
              <a:ext cx="655949" cy="400110"/>
            </a:xfrm>
            <a:prstGeom prst="rect">
              <a:avLst/>
            </a:prstGeom>
            <a:noFill/>
            <a:ln w="9525">
              <a:noFill/>
              <a:miter lim="800000"/>
              <a:headEnd/>
              <a:tailEnd/>
            </a:ln>
          </p:spPr>
          <p:txBody>
            <a:bodyPr wrap="square">
              <a:spAutoFit/>
            </a:bodyPr>
            <a:lstStyle/>
            <a:p>
              <a:r>
                <a:rPr lang="en-GB" altLang="es-ES" sz="2000" dirty="0" smtClean="0">
                  <a:solidFill>
                    <a:srgbClr val="00B0F0"/>
                  </a:solidFill>
                </a:rPr>
                <a:t>Aim</a:t>
              </a:r>
              <a:r>
                <a:rPr lang="en-GB" altLang="es-ES" sz="2000" dirty="0">
                  <a:solidFill>
                    <a:srgbClr val="DB6742"/>
                  </a:solidFill>
                </a:rPr>
                <a:t> </a:t>
              </a:r>
            </a:p>
          </p:txBody>
        </p:sp>
        <p:sp>
          <p:nvSpPr>
            <p:cNvPr id="6" name="CuadroTexto 5"/>
            <p:cNvSpPr txBox="1">
              <a:spLocks noChangeArrowheads="1"/>
            </p:cNvSpPr>
            <p:nvPr/>
          </p:nvSpPr>
          <p:spPr bwMode="auto">
            <a:xfrm>
              <a:off x="7727950" y="3289712"/>
              <a:ext cx="4326518" cy="1077218"/>
            </a:xfrm>
            <a:prstGeom prst="rect">
              <a:avLst/>
            </a:prstGeom>
            <a:noFill/>
            <a:ln w="9525">
              <a:noFill/>
              <a:miter lim="800000"/>
              <a:headEnd/>
              <a:tailEnd/>
            </a:ln>
          </p:spPr>
          <p:txBody>
            <a:bodyPr wrap="square">
              <a:spAutoFit/>
            </a:bodyPr>
            <a:lstStyle/>
            <a:p>
              <a:pPr marL="285750" indent="-285750">
                <a:buFont typeface="Arial" pitchFamily="34" charset="0"/>
                <a:buChar char="•"/>
              </a:pPr>
              <a:r>
                <a:rPr lang="en-GB" altLang="es-ES" sz="1600" dirty="0">
                  <a:solidFill>
                    <a:schemeClr val="tx1">
                      <a:lumMod val="75000"/>
                      <a:lumOff val="25000"/>
                    </a:schemeClr>
                  </a:solidFill>
                </a:rPr>
                <a:t>Comprehensive overview</a:t>
              </a:r>
            </a:p>
            <a:p>
              <a:pPr marL="285750" indent="-285750">
                <a:buFont typeface="Arial" pitchFamily="34" charset="0"/>
                <a:buChar char="•"/>
              </a:pPr>
              <a:r>
                <a:rPr lang="en-GB" altLang="es-ES" sz="1600" dirty="0">
                  <a:solidFill>
                    <a:schemeClr val="tx1">
                      <a:lumMod val="75000"/>
                      <a:lumOff val="25000"/>
                    </a:schemeClr>
                  </a:solidFill>
                </a:rPr>
                <a:t>Advice and feedback to the </a:t>
              </a:r>
              <a:r>
                <a:rPr lang="en-GB" altLang="es-ES" sz="1600" dirty="0" smtClean="0">
                  <a:solidFill>
                    <a:schemeClr val="tx1">
                      <a:lumMod val="75000"/>
                      <a:lumOff val="25000"/>
                    </a:schemeClr>
                  </a:solidFill>
                </a:rPr>
                <a:t>project</a:t>
              </a:r>
              <a:endParaRPr lang="en-GB" altLang="es-ES" sz="1600" dirty="0">
                <a:solidFill>
                  <a:schemeClr val="tx1">
                    <a:lumMod val="75000"/>
                    <a:lumOff val="25000"/>
                  </a:schemeClr>
                </a:solidFill>
              </a:endParaRPr>
            </a:p>
            <a:p>
              <a:pPr marL="285750" indent="-285750">
                <a:buFont typeface="Arial" pitchFamily="34" charset="0"/>
                <a:buChar char="•"/>
              </a:pPr>
              <a:r>
                <a:rPr lang="en-GB" altLang="es-ES" sz="1600" dirty="0">
                  <a:solidFill>
                    <a:schemeClr val="tx1">
                      <a:lumMod val="75000"/>
                      <a:lumOff val="25000"/>
                    </a:schemeClr>
                  </a:solidFill>
                </a:rPr>
                <a:t>Help shaping data into relevant information and services</a:t>
              </a:r>
            </a:p>
          </p:txBody>
        </p:sp>
      </p:grpSp>
      <p:grpSp>
        <p:nvGrpSpPr>
          <p:cNvPr id="3" name="Grupo 2"/>
          <p:cNvGrpSpPr/>
          <p:nvPr/>
        </p:nvGrpSpPr>
        <p:grpSpPr>
          <a:xfrm>
            <a:off x="7080422" y="4345738"/>
            <a:ext cx="5111578" cy="2672230"/>
            <a:chOff x="7080422" y="4345738"/>
            <a:chExt cx="5111578" cy="2672230"/>
          </a:xfrm>
        </p:grpSpPr>
        <p:sp>
          <p:nvSpPr>
            <p:cNvPr id="7" name="CuadroTexto 1"/>
            <p:cNvSpPr txBox="1">
              <a:spLocks noChangeArrowheads="1"/>
            </p:cNvSpPr>
            <p:nvPr/>
          </p:nvSpPr>
          <p:spPr bwMode="auto">
            <a:xfrm>
              <a:off x="7080422" y="4345738"/>
              <a:ext cx="1365567" cy="400110"/>
            </a:xfrm>
            <a:prstGeom prst="rect">
              <a:avLst/>
            </a:prstGeom>
            <a:noFill/>
            <a:ln w="9525">
              <a:noFill/>
              <a:miter lim="800000"/>
              <a:headEnd/>
              <a:tailEnd/>
            </a:ln>
          </p:spPr>
          <p:txBody>
            <a:bodyPr wrap="none">
              <a:spAutoFit/>
            </a:bodyPr>
            <a:lstStyle/>
            <a:p>
              <a:r>
                <a:rPr lang="en-GB" altLang="es-ES" sz="2000" dirty="0" smtClean="0">
                  <a:solidFill>
                    <a:srgbClr val="00B0F0"/>
                  </a:solidFill>
                </a:rPr>
                <a:t>Challenges</a:t>
              </a:r>
              <a:r>
                <a:rPr lang="en-GB" altLang="es-ES" sz="2000" dirty="0">
                  <a:solidFill>
                    <a:srgbClr val="DB6742"/>
                  </a:solidFill>
                </a:rPr>
                <a:t> </a:t>
              </a:r>
            </a:p>
          </p:txBody>
        </p:sp>
        <p:sp>
          <p:nvSpPr>
            <p:cNvPr id="8" name="CuadroTexto 18"/>
            <p:cNvSpPr txBox="1">
              <a:spLocks noChangeArrowheads="1"/>
            </p:cNvSpPr>
            <p:nvPr/>
          </p:nvSpPr>
          <p:spPr bwMode="auto">
            <a:xfrm>
              <a:off x="7727950" y="4709644"/>
              <a:ext cx="4464050" cy="2308324"/>
            </a:xfrm>
            <a:prstGeom prst="rect">
              <a:avLst/>
            </a:prstGeom>
            <a:noFill/>
            <a:ln w="9525">
              <a:noFill/>
              <a:miter lim="800000"/>
              <a:headEnd/>
              <a:tailEnd/>
            </a:ln>
          </p:spPr>
          <p:txBody>
            <a:bodyPr>
              <a:spAutoFit/>
            </a:bodyPr>
            <a:lstStyle/>
            <a:p>
              <a:pPr marL="285750" indent="-285750">
                <a:buFont typeface="Arial" pitchFamily="34" charset="0"/>
                <a:buChar char="•"/>
              </a:pPr>
              <a:r>
                <a:rPr lang="en-GB" altLang="es-ES" sz="1600" dirty="0">
                  <a:solidFill>
                    <a:schemeClr val="tx1">
                      <a:lumMod val="75000"/>
                      <a:lumOff val="25000"/>
                    </a:schemeClr>
                  </a:solidFill>
                </a:rPr>
                <a:t>Find </a:t>
              </a:r>
              <a:r>
                <a:rPr lang="en-GB" altLang="es-ES" sz="1600" dirty="0" smtClean="0">
                  <a:solidFill>
                    <a:schemeClr val="tx1">
                      <a:lumMod val="75000"/>
                      <a:lumOff val="25000"/>
                    </a:schemeClr>
                  </a:solidFill>
                </a:rPr>
                <a:t>stakeholders/ Gender balance</a:t>
              </a:r>
              <a:endParaRPr lang="en-GB" altLang="es-ES" sz="1600" dirty="0">
                <a:solidFill>
                  <a:schemeClr val="tx1">
                    <a:lumMod val="75000"/>
                    <a:lumOff val="25000"/>
                  </a:schemeClr>
                </a:solidFill>
              </a:endParaRPr>
            </a:p>
            <a:p>
              <a:pPr marL="285750" indent="-285750">
                <a:buFont typeface="Arial" pitchFamily="34" charset="0"/>
                <a:buChar char="•"/>
              </a:pPr>
              <a:r>
                <a:rPr lang="en-GB" altLang="es-ES" sz="1600" dirty="0">
                  <a:solidFill>
                    <a:schemeClr val="tx1">
                      <a:lumMod val="75000"/>
                      <a:lumOff val="25000"/>
                    </a:schemeClr>
                  </a:solidFill>
                </a:rPr>
                <a:t>Equal contribution</a:t>
              </a:r>
            </a:p>
            <a:p>
              <a:pPr marL="285750" indent="-285750">
                <a:buFont typeface="Arial" pitchFamily="34" charset="0"/>
                <a:buChar char="•"/>
              </a:pPr>
              <a:r>
                <a:rPr lang="en-GB" altLang="es-ES" sz="1600" dirty="0">
                  <a:solidFill>
                    <a:schemeClr val="tx1">
                      <a:lumMod val="75000"/>
                      <a:lumOff val="25000"/>
                    </a:schemeClr>
                  </a:solidFill>
                </a:rPr>
                <a:t>Sectoral &amp; geographical coverage (bias)</a:t>
              </a:r>
            </a:p>
            <a:p>
              <a:pPr marL="285750" indent="-285750">
                <a:buFont typeface="Arial" pitchFamily="34" charset="0"/>
                <a:buChar char="•"/>
              </a:pPr>
              <a:r>
                <a:rPr lang="en-GB" altLang="es-ES" sz="1600" dirty="0">
                  <a:solidFill>
                    <a:schemeClr val="tx1">
                      <a:lumMod val="75000"/>
                      <a:lumOff val="25000"/>
                    </a:schemeClr>
                  </a:solidFill>
                </a:rPr>
                <a:t>Over-generalisation</a:t>
              </a:r>
            </a:p>
            <a:p>
              <a:pPr marL="285750" indent="-285750">
                <a:buFont typeface="Arial" pitchFamily="34" charset="0"/>
                <a:buChar char="•"/>
              </a:pPr>
              <a:r>
                <a:rPr lang="en-GB" altLang="es-ES" sz="1600" dirty="0">
                  <a:solidFill>
                    <a:schemeClr val="tx1">
                      <a:lumMod val="75000"/>
                      <a:lumOff val="25000"/>
                    </a:schemeClr>
                  </a:solidFill>
                </a:rPr>
                <a:t>Meetings: online vs face-to-face (relevant conferences, project GA…)</a:t>
              </a:r>
            </a:p>
            <a:p>
              <a:pPr marL="285750" indent="-285750">
                <a:buFont typeface="Arial" pitchFamily="34" charset="0"/>
                <a:buChar char="•"/>
              </a:pPr>
              <a:r>
                <a:rPr lang="en-GB" altLang="es-ES" sz="1600" dirty="0">
                  <a:solidFill>
                    <a:schemeClr val="tx1">
                      <a:lumMod val="75000"/>
                      <a:lumOff val="25000"/>
                    </a:schemeClr>
                  </a:solidFill>
                </a:rPr>
                <a:t>User participation in kind vs project partners</a:t>
              </a:r>
            </a:p>
            <a:p>
              <a:pPr marL="285750" indent="-285750">
                <a:buFont typeface="Arial" pitchFamily="34" charset="0"/>
                <a:buChar char="•"/>
              </a:pPr>
              <a:r>
                <a:rPr lang="en-GB" altLang="es-ES" sz="1600" dirty="0">
                  <a:solidFill>
                    <a:schemeClr val="tx1">
                      <a:lumMod val="75000"/>
                      <a:lumOff val="25000"/>
                    </a:schemeClr>
                  </a:solidFill>
                </a:rPr>
                <a:t>Need to report results </a:t>
              </a:r>
              <a:r>
                <a:rPr lang="en-GB" altLang="es-ES" sz="1600" dirty="0" smtClean="0">
                  <a:solidFill>
                    <a:schemeClr val="tx1">
                      <a:lumMod val="75000"/>
                      <a:lumOff val="25000"/>
                    </a:schemeClr>
                  </a:solidFill>
                </a:rPr>
                <a:t>back</a:t>
              </a:r>
              <a:endParaRPr lang="en-GB" altLang="es-ES" sz="1600" dirty="0">
                <a:solidFill>
                  <a:schemeClr val="tx1">
                    <a:lumMod val="75000"/>
                    <a:lumOff val="25000"/>
                  </a:schemeClr>
                </a:solidFill>
              </a:endParaRPr>
            </a:p>
            <a:p>
              <a:pPr marL="285750" indent="-285750">
                <a:buFont typeface="Arial" pitchFamily="34" charset="0"/>
                <a:buChar char="•"/>
              </a:pPr>
              <a:endParaRPr lang="en-GB" altLang="es-ES" sz="1600" dirty="0"/>
            </a:p>
          </p:txBody>
        </p:sp>
      </p:grpSp>
      <p:sp>
        <p:nvSpPr>
          <p:cNvPr id="9" name="Rectángulo 8"/>
          <p:cNvSpPr/>
          <p:nvPr/>
        </p:nvSpPr>
        <p:spPr>
          <a:xfrm>
            <a:off x="0" y="0"/>
            <a:ext cx="12192000" cy="864973"/>
          </a:xfrm>
          <a:prstGeom prst="rect">
            <a:avLst/>
          </a:prstGeom>
          <a:solidFill>
            <a:srgbClr val="C0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156" y="37071"/>
            <a:ext cx="2022471" cy="900000"/>
          </a:xfrm>
          <a:prstGeom prst="rect">
            <a:avLst/>
          </a:prstGeom>
        </p:spPr>
      </p:pic>
      <p:sp>
        <p:nvSpPr>
          <p:cNvPr id="11" name="Subtítulo 7"/>
          <p:cNvSpPr txBox="1">
            <a:spLocks/>
          </p:cNvSpPr>
          <p:nvPr/>
        </p:nvSpPr>
        <p:spPr>
          <a:xfrm>
            <a:off x="648062" y="432487"/>
            <a:ext cx="6432360" cy="465571"/>
          </a:xfrm>
          <a:prstGeom prst="rect">
            <a:avLst/>
          </a:prstGeom>
        </p:spPr>
        <p:txBody>
          <a:bodyPr vert="horz" lIns="0" tIns="0" rIns="9144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b="1" dirty="0" smtClean="0">
                <a:solidFill>
                  <a:srgbClr val="002369"/>
                </a:solidFill>
                <a:ea typeface="Roboto" pitchFamily="2" charset="0"/>
                <a:cs typeface="Arial" panose="020B0604020202020204" pitchFamily="34" charset="0"/>
              </a:rPr>
              <a:t>USER GROUP</a:t>
            </a:r>
          </a:p>
        </p:txBody>
      </p:sp>
      <p:sp>
        <p:nvSpPr>
          <p:cNvPr id="12" name="CuadroTexto 11"/>
          <p:cNvSpPr txBox="1"/>
          <p:nvPr/>
        </p:nvSpPr>
        <p:spPr>
          <a:xfrm>
            <a:off x="752672" y="3397434"/>
            <a:ext cx="6003986" cy="2677656"/>
          </a:xfrm>
          <a:prstGeom prst="rect">
            <a:avLst/>
          </a:prstGeom>
          <a:noFill/>
        </p:spPr>
        <p:txBody>
          <a:bodyPr wrap="square" rtlCol="0">
            <a:spAutoFit/>
          </a:bodyPr>
          <a:lstStyle/>
          <a:p>
            <a:r>
              <a:rPr lang="en-GB" sz="2400" dirty="0" smtClean="0">
                <a:solidFill>
                  <a:schemeClr val="tx1">
                    <a:lumMod val="75000"/>
                    <a:lumOff val="25000"/>
                  </a:schemeClr>
                </a:solidFill>
              </a:rPr>
              <a:t>10 qualified representatives from: </a:t>
            </a:r>
          </a:p>
          <a:p>
            <a:endParaRPr lang="en-GB" sz="2400" dirty="0">
              <a:solidFill>
                <a:schemeClr val="tx1">
                  <a:lumMod val="75000"/>
                  <a:lumOff val="25000"/>
                </a:schemeClr>
              </a:solidFill>
            </a:endParaRPr>
          </a:p>
          <a:p>
            <a:pPr marL="342900" indent="-342900">
              <a:buFont typeface="Arial" panose="020B0604020202020204" pitchFamily="34" charset="0"/>
              <a:buChar char="•"/>
            </a:pPr>
            <a:r>
              <a:rPr lang="en-GB" sz="2400" dirty="0">
                <a:solidFill>
                  <a:schemeClr val="tx1">
                    <a:lumMod val="75000"/>
                    <a:lumOff val="25000"/>
                  </a:schemeClr>
                </a:solidFill>
              </a:rPr>
              <a:t>S</a:t>
            </a:r>
            <a:r>
              <a:rPr lang="en-GB" sz="2400" dirty="0" smtClean="0">
                <a:solidFill>
                  <a:schemeClr val="tx1">
                    <a:lumMod val="75000"/>
                    <a:lumOff val="25000"/>
                  </a:schemeClr>
                </a:solidFill>
              </a:rPr>
              <a:t>cientific community and international organisations</a:t>
            </a:r>
          </a:p>
          <a:p>
            <a:pPr marL="342900" indent="-342900">
              <a:buFont typeface="Arial" panose="020B0604020202020204" pitchFamily="34" charset="0"/>
              <a:buChar char="•"/>
            </a:pPr>
            <a:r>
              <a:rPr lang="en-GB" sz="2400" dirty="0">
                <a:solidFill>
                  <a:schemeClr val="tx1">
                    <a:lumMod val="75000"/>
                    <a:lumOff val="25000"/>
                  </a:schemeClr>
                </a:solidFill>
              </a:rPr>
              <a:t>P</a:t>
            </a:r>
            <a:r>
              <a:rPr lang="en-GB" sz="2400" dirty="0" smtClean="0">
                <a:solidFill>
                  <a:schemeClr val="tx1">
                    <a:lumMod val="75000"/>
                    <a:lumOff val="25000"/>
                  </a:schemeClr>
                </a:solidFill>
              </a:rPr>
              <a:t>ublic and private sector </a:t>
            </a:r>
          </a:p>
          <a:p>
            <a:pPr marL="342900" indent="-342900">
              <a:buFont typeface="Arial" panose="020B0604020202020204" pitchFamily="34" charset="0"/>
              <a:buChar char="•"/>
            </a:pPr>
            <a:r>
              <a:rPr lang="en-GB" sz="2400" dirty="0" smtClean="0">
                <a:solidFill>
                  <a:schemeClr val="tx1">
                    <a:lumMod val="75000"/>
                    <a:lumOff val="25000"/>
                  </a:schemeClr>
                </a:solidFill>
              </a:rPr>
              <a:t>Society, including local and indigenous communities</a:t>
            </a:r>
            <a:endParaRPr lang="en-GB" sz="2400" dirty="0">
              <a:solidFill>
                <a:schemeClr val="tx1">
                  <a:lumMod val="75000"/>
                  <a:lumOff val="25000"/>
                </a:schemeClr>
              </a:solidFill>
            </a:endParaRPr>
          </a:p>
        </p:txBody>
      </p:sp>
      <p:sp>
        <p:nvSpPr>
          <p:cNvPr id="13" name="CuadroTexto 12"/>
          <p:cNvSpPr txBox="1"/>
          <p:nvPr/>
        </p:nvSpPr>
        <p:spPr>
          <a:xfrm>
            <a:off x="11407437" y="2787309"/>
            <a:ext cx="758541" cy="215444"/>
          </a:xfrm>
          <a:prstGeom prst="rect">
            <a:avLst/>
          </a:prstGeom>
          <a:noFill/>
        </p:spPr>
        <p:txBody>
          <a:bodyPr wrap="none" rtlCol="0">
            <a:spAutoFit/>
          </a:bodyPr>
          <a:lstStyle/>
          <a:p>
            <a:r>
              <a:rPr lang="en-GB" sz="800" dirty="0" smtClean="0">
                <a:solidFill>
                  <a:schemeClr val="bg1"/>
                </a:solidFill>
              </a:rPr>
              <a:t>APPLICATE ©</a:t>
            </a:r>
            <a:endParaRPr lang="en-GB" sz="800" dirty="0">
              <a:solidFill>
                <a:schemeClr val="bg1"/>
              </a:solidFill>
            </a:endParaRPr>
          </a:p>
        </p:txBody>
      </p:sp>
    </p:spTree>
    <p:extLst>
      <p:ext uri="{BB962C8B-B14F-4D97-AF65-F5344CB8AC3E}">
        <p14:creationId xmlns:p14="http://schemas.microsoft.com/office/powerpoint/2010/main" val="27577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864973"/>
          </a:xfrm>
          <a:prstGeom prst="rect">
            <a:avLst/>
          </a:prstGeom>
          <a:solidFill>
            <a:srgbClr val="C0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156" y="37071"/>
            <a:ext cx="2022471" cy="900000"/>
          </a:xfrm>
          <a:prstGeom prst="rect">
            <a:avLst/>
          </a:prstGeom>
        </p:spPr>
      </p:pic>
      <p:sp>
        <p:nvSpPr>
          <p:cNvPr id="7" name="Subtítulo 7"/>
          <p:cNvSpPr txBox="1">
            <a:spLocks/>
          </p:cNvSpPr>
          <p:nvPr/>
        </p:nvSpPr>
        <p:spPr>
          <a:xfrm>
            <a:off x="648062" y="432487"/>
            <a:ext cx="6432360" cy="465571"/>
          </a:xfrm>
          <a:prstGeom prst="rect">
            <a:avLst/>
          </a:prstGeom>
        </p:spPr>
        <p:txBody>
          <a:bodyPr vert="horz" lIns="0" tIns="0" rIns="9144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b="1" dirty="0" smtClean="0">
                <a:solidFill>
                  <a:srgbClr val="002369"/>
                </a:solidFill>
                <a:ea typeface="Roboto" pitchFamily="2" charset="0"/>
                <a:cs typeface="Arial" panose="020B0604020202020204" pitchFamily="34" charset="0"/>
              </a:rPr>
              <a:t>EACH STAKEHOLDER IS UNIQUE</a:t>
            </a:r>
          </a:p>
        </p:txBody>
      </p:sp>
      <p:sp>
        <p:nvSpPr>
          <p:cNvPr id="21" name="TextBox 8"/>
          <p:cNvSpPr txBox="1">
            <a:spLocks noChangeArrowheads="1"/>
          </p:cNvSpPr>
          <p:nvPr/>
        </p:nvSpPr>
        <p:spPr bwMode="auto">
          <a:xfrm>
            <a:off x="5947644" y="4991249"/>
            <a:ext cx="48707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5pPr>
            <a:lvl6pPr marL="2286000" algn="l" defTabSz="914400" rtl="0" eaLnBrk="1" latinLnBrk="0" hangingPunct="1">
              <a:defRPr kern="1200">
                <a:solidFill>
                  <a:schemeClr val="tx1"/>
                </a:solidFill>
                <a:latin typeface="Arial" panose="020B0604020202020204" pitchFamily="34" charset="0"/>
                <a:ea typeface="+mn-ea"/>
                <a:cs typeface="Arial Unicode MS" charset="0"/>
              </a:defRPr>
            </a:lvl6pPr>
            <a:lvl7pPr marL="2743200" algn="l" defTabSz="914400" rtl="0" eaLnBrk="1" latinLnBrk="0" hangingPunct="1">
              <a:defRPr kern="1200">
                <a:solidFill>
                  <a:schemeClr val="tx1"/>
                </a:solidFill>
                <a:latin typeface="Arial" panose="020B0604020202020204" pitchFamily="34" charset="0"/>
                <a:ea typeface="+mn-ea"/>
                <a:cs typeface="Arial Unicode MS" charset="0"/>
              </a:defRPr>
            </a:lvl7pPr>
            <a:lvl8pPr marL="3200400" algn="l" defTabSz="914400" rtl="0" eaLnBrk="1" latinLnBrk="0" hangingPunct="1">
              <a:defRPr kern="1200">
                <a:solidFill>
                  <a:schemeClr val="tx1"/>
                </a:solidFill>
                <a:latin typeface="Arial" panose="020B0604020202020204" pitchFamily="34" charset="0"/>
                <a:ea typeface="+mn-ea"/>
                <a:cs typeface="Arial Unicode MS" charset="0"/>
              </a:defRPr>
            </a:lvl8pPr>
            <a:lvl9pPr marL="3657600" algn="l" defTabSz="914400" rtl="0" eaLnBrk="1" latinLnBrk="0" hangingPunct="1">
              <a:defRPr kern="1200">
                <a:solidFill>
                  <a:schemeClr val="tx1"/>
                </a:solidFill>
                <a:latin typeface="Arial" panose="020B0604020202020204" pitchFamily="34" charset="0"/>
                <a:ea typeface="+mn-ea"/>
                <a:cs typeface="Arial Unicode MS" charset="0"/>
              </a:defRPr>
            </a:lvl9pPr>
          </a:lstStyle>
          <a:p>
            <a:pPr>
              <a:buFont typeface="Arial" panose="020B0604020202020204" pitchFamily="34" charset="0"/>
              <a:buChar char="•"/>
            </a:pPr>
            <a:r>
              <a:rPr lang="en-US" altLang="es-ES" sz="2000" dirty="0">
                <a:solidFill>
                  <a:schemeClr val="tx1">
                    <a:lumMod val="75000"/>
                    <a:lumOff val="25000"/>
                  </a:schemeClr>
                </a:solidFill>
                <a:latin typeface="+mn-lt"/>
              </a:rPr>
              <a:t>Different backgrounds</a:t>
            </a:r>
          </a:p>
          <a:p>
            <a:pPr>
              <a:buFont typeface="Arial" panose="020B0604020202020204" pitchFamily="34" charset="0"/>
              <a:buChar char="•"/>
            </a:pPr>
            <a:r>
              <a:rPr lang="en-US" altLang="es-ES" sz="2000" dirty="0">
                <a:solidFill>
                  <a:schemeClr val="tx1">
                    <a:lumMod val="75000"/>
                    <a:lumOff val="25000"/>
                  </a:schemeClr>
                </a:solidFill>
                <a:latin typeface="+mn-lt"/>
              </a:rPr>
              <a:t>Different types of decisions</a:t>
            </a:r>
          </a:p>
          <a:p>
            <a:pPr>
              <a:buFont typeface="Arial" panose="020B0604020202020204" pitchFamily="34" charset="0"/>
              <a:buChar char="•"/>
            </a:pPr>
            <a:r>
              <a:rPr lang="en-US" altLang="es-ES" sz="2000" dirty="0">
                <a:solidFill>
                  <a:schemeClr val="tx1">
                    <a:lumMod val="75000"/>
                    <a:lumOff val="25000"/>
                  </a:schemeClr>
                </a:solidFill>
                <a:latin typeface="+mn-lt"/>
              </a:rPr>
              <a:t>Different information needs</a:t>
            </a:r>
          </a:p>
        </p:txBody>
      </p:sp>
      <p:grpSp>
        <p:nvGrpSpPr>
          <p:cNvPr id="11" name="Grupo 10"/>
          <p:cNvGrpSpPr/>
          <p:nvPr/>
        </p:nvGrpSpPr>
        <p:grpSpPr>
          <a:xfrm>
            <a:off x="8916300" y="3709463"/>
            <a:ext cx="3246742" cy="1323439"/>
            <a:chOff x="8916300" y="3709463"/>
            <a:chExt cx="3246742" cy="1323439"/>
          </a:xfrm>
        </p:grpSpPr>
        <p:sp>
          <p:nvSpPr>
            <p:cNvPr id="22" name="TextBox 8"/>
            <p:cNvSpPr txBox="1">
              <a:spLocks noChangeArrowheads="1"/>
            </p:cNvSpPr>
            <p:nvPr/>
          </p:nvSpPr>
          <p:spPr bwMode="auto">
            <a:xfrm>
              <a:off x="9355664" y="3709463"/>
              <a:ext cx="280737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5pPr>
              <a:lvl6pPr marL="2286000" algn="l" defTabSz="914400" rtl="0" eaLnBrk="1" latinLnBrk="0" hangingPunct="1">
                <a:defRPr kern="1200">
                  <a:solidFill>
                    <a:schemeClr val="tx1"/>
                  </a:solidFill>
                  <a:latin typeface="Arial" panose="020B0604020202020204" pitchFamily="34" charset="0"/>
                  <a:ea typeface="+mn-ea"/>
                  <a:cs typeface="Arial Unicode MS" charset="0"/>
                </a:defRPr>
              </a:lvl6pPr>
              <a:lvl7pPr marL="2743200" algn="l" defTabSz="914400" rtl="0" eaLnBrk="1" latinLnBrk="0" hangingPunct="1">
                <a:defRPr kern="1200">
                  <a:solidFill>
                    <a:schemeClr val="tx1"/>
                  </a:solidFill>
                  <a:latin typeface="Arial" panose="020B0604020202020204" pitchFamily="34" charset="0"/>
                  <a:ea typeface="+mn-ea"/>
                  <a:cs typeface="Arial Unicode MS" charset="0"/>
                </a:defRPr>
              </a:lvl7pPr>
              <a:lvl8pPr marL="3200400" algn="l" defTabSz="914400" rtl="0" eaLnBrk="1" latinLnBrk="0" hangingPunct="1">
                <a:defRPr kern="1200">
                  <a:solidFill>
                    <a:schemeClr val="tx1"/>
                  </a:solidFill>
                  <a:latin typeface="Arial" panose="020B0604020202020204" pitchFamily="34" charset="0"/>
                  <a:ea typeface="+mn-ea"/>
                  <a:cs typeface="Arial Unicode MS" charset="0"/>
                </a:defRPr>
              </a:lvl8pPr>
              <a:lvl9pPr marL="3657600" algn="l" defTabSz="914400" rtl="0" eaLnBrk="1" latinLnBrk="0" hangingPunct="1">
                <a:defRPr kern="1200">
                  <a:solidFill>
                    <a:schemeClr val="tx1"/>
                  </a:solidFill>
                  <a:latin typeface="Arial" panose="020B0604020202020204" pitchFamily="34" charset="0"/>
                  <a:ea typeface="+mn-ea"/>
                  <a:cs typeface="Arial Unicode MS" charset="0"/>
                </a:defRPr>
              </a:lvl9pPr>
            </a:lstStyle>
            <a:p>
              <a:r>
                <a:rPr lang="en-US" altLang="es-ES" sz="2000" dirty="0">
                  <a:solidFill>
                    <a:schemeClr val="tx1">
                      <a:lumMod val="75000"/>
                      <a:lumOff val="25000"/>
                    </a:schemeClr>
                  </a:solidFill>
                  <a:latin typeface="+mn-lt"/>
                </a:rPr>
                <a:t>There is no </a:t>
              </a:r>
            </a:p>
            <a:p>
              <a:r>
                <a:rPr lang="en-US" altLang="es-ES" sz="2000" dirty="0">
                  <a:solidFill>
                    <a:schemeClr val="tx1">
                      <a:lumMod val="75000"/>
                      <a:lumOff val="25000"/>
                    </a:schemeClr>
                  </a:solidFill>
                  <a:latin typeface="+mn-lt"/>
                </a:rPr>
                <a:t>‘one solution that fits all’</a:t>
              </a:r>
            </a:p>
            <a:p>
              <a:r>
                <a:rPr lang="en-US" altLang="es-ES" sz="2000" dirty="0" smtClean="0">
                  <a:solidFill>
                    <a:schemeClr val="tx1">
                      <a:lumMod val="75000"/>
                      <a:lumOff val="25000"/>
                    </a:schemeClr>
                  </a:solidFill>
                  <a:latin typeface="+mn-lt"/>
                </a:rPr>
                <a:t>(even </a:t>
              </a:r>
              <a:r>
                <a:rPr lang="en-US" altLang="es-ES" sz="2000" dirty="0">
                  <a:solidFill>
                    <a:schemeClr val="tx1">
                      <a:lumMod val="75000"/>
                      <a:lumOff val="25000"/>
                    </a:schemeClr>
                  </a:solidFill>
                  <a:latin typeface="+mn-lt"/>
                </a:rPr>
                <a:t>within the same </a:t>
              </a:r>
              <a:r>
                <a:rPr lang="en-US" altLang="es-ES" sz="2000" dirty="0" smtClean="0">
                  <a:solidFill>
                    <a:schemeClr val="tx1">
                      <a:lumMod val="75000"/>
                      <a:lumOff val="25000"/>
                    </a:schemeClr>
                  </a:solidFill>
                  <a:latin typeface="+mn-lt"/>
                </a:rPr>
                <a:t>sector)</a:t>
              </a:r>
              <a:endParaRPr lang="en-US" altLang="es-ES" sz="2000" dirty="0">
                <a:solidFill>
                  <a:schemeClr val="tx1">
                    <a:lumMod val="75000"/>
                    <a:lumOff val="25000"/>
                  </a:schemeClr>
                </a:solidFill>
                <a:latin typeface="+mn-lt"/>
              </a:endParaRPr>
            </a:p>
          </p:txBody>
        </p:sp>
        <p:sp>
          <p:nvSpPr>
            <p:cNvPr id="23" name="Rectángulo 22"/>
            <p:cNvSpPr/>
            <p:nvPr/>
          </p:nvSpPr>
          <p:spPr>
            <a:xfrm rot="5400000" flipV="1">
              <a:off x="8775187" y="3917775"/>
              <a:ext cx="743892" cy="461665"/>
            </a:xfrm>
            <a:prstGeom prst="rect">
              <a:avLst/>
            </a:prstGeom>
          </p:spPr>
          <p:txBody>
            <a:bodyPr wrap="square">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400" b="1" dirty="0">
                  <a:solidFill>
                    <a:srgbClr val="4DA6CD"/>
                  </a:solidFill>
                </a:rPr>
                <a:t>▼</a:t>
              </a:r>
              <a:endParaRPr lang="es-ES_tradnl" sz="2400" dirty="0">
                <a:solidFill>
                  <a:srgbClr val="4DA6CD"/>
                </a:solidFill>
              </a:endParaRPr>
            </a:p>
          </p:txBody>
        </p:sp>
      </p:grpSp>
      <p:grpSp>
        <p:nvGrpSpPr>
          <p:cNvPr id="9" name="Grupo 8"/>
          <p:cNvGrpSpPr/>
          <p:nvPr/>
        </p:nvGrpSpPr>
        <p:grpSpPr>
          <a:xfrm>
            <a:off x="648062" y="1425548"/>
            <a:ext cx="3954463" cy="2414224"/>
            <a:chOff x="648062" y="1425548"/>
            <a:chExt cx="3954463" cy="2414224"/>
          </a:xfrm>
        </p:grpSpPr>
        <p:grpSp>
          <p:nvGrpSpPr>
            <p:cNvPr id="2" name="Grupo 1"/>
            <p:cNvGrpSpPr/>
            <p:nvPr/>
          </p:nvGrpSpPr>
          <p:grpSpPr>
            <a:xfrm>
              <a:off x="648062" y="1425548"/>
              <a:ext cx="3954463" cy="2414224"/>
              <a:chOff x="918290" y="1330545"/>
              <a:chExt cx="3954463" cy="2414224"/>
            </a:xfrm>
          </p:grpSpPr>
          <p:pic>
            <p:nvPicPr>
              <p:cNvPr id="16" name="Imagen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8290" y="1330545"/>
                <a:ext cx="3954463"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3"/>
              <p:cNvSpPr txBox="1">
                <a:spLocks noChangeArrowheads="1"/>
              </p:cNvSpPr>
              <p:nvPr/>
            </p:nvSpPr>
            <p:spPr bwMode="auto">
              <a:xfrm>
                <a:off x="918290" y="3406215"/>
                <a:ext cx="39544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5pPr>
                <a:lvl6pPr marL="2286000" algn="l" defTabSz="914400" rtl="0" eaLnBrk="1" latinLnBrk="0" hangingPunct="1">
                  <a:defRPr kern="1200">
                    <a:solidFill>
                      <a:schemeClr val="tx1"/>
                    </a:solidFill>
                    <a:latin typeface="Arial" panose="020B0604020202020204" pitchFamily="34" charset="0"/>
                    <a:ea typeface="+mn-ea"/>
                    <a:cs typeface="Arial Unicode MS" charset="0"/>
                  </a:defRPr>
                </a:lvl6pPr>
                <a:lvl7pPr marL="2743200" algn="l" defTabSz="914400" rtl="0" eaLnBrk="1" latinLnBrk="0" hangingPunct="1">
                  <a:defRPr kern="1200">
                    <a:solidFill>
                      <a:schemeClr val="tx1"/>
                    </a:solidFill>
                    <a:latin typeface="Arial" panose="020B0604020202020204" pitchFamily="34" charset="0"/>
                    <a:ea typeface="+mn-ea"/>
                    <a:cs typeface="Arial Unicode MS" charset="0"/>
                  </a:defRPr>
                </a:lvl7pPr>
                <a:lvl8pPr marL="3200400" algn="l" defTabSz="914400" rtl="0" eaLnBrk="1" latinLnBrk="0" hangingPunct="1">
                  <a:defRPr kern="1200">
                    <a:solidFill>
                      <a:schemeClr val="tx1"/>
                    </a:solidFill>
                    <a:latin typeface="Arial" panose="020B0604020202020204" pitchFamily="34" charset="0"/>
                    <a:ea typeface="+mn-ea"/>
                    <a:cs typeface="Arial Unicode MS" charset="0"/>
                  </a:defRPr>
                </a:lvl8pPr>
                <a:lvl9pPr marL="3657600" algn="l" defTabSz="914400" rtl="0" eaLnBrk="1" latinLnBrk="0" hangingPunct="1">
                  <a:defRPr kern="1200">
                    <a:solidFill>
                      <a:schemeClr val="tx1"/>
                    </a:solidFill>
                    <a:latin typeface="Arial" panose="020B0604020202020204" pitchFamily="34" charset="0"/>
                    <a:ea typeface="+mn-ea"/>
                    <a:cs typeface="Arial Unicode MS" charset="0"/>
                  </a:defRPr>
                </a:lvl9pPr>
              </a:lstStyle>
              <a:p>
                <a:pPr algn="ctr"/>
                <a:r>
                  <a:rPr lang="en-GB" altLang="es-ES" sz="1600" dirty="0" smtClean="0">
                    <a:solidFill>
                      <a:srgbClr val="4DA6CD"/>
                    </a:solidFill>
                    <a:latin typeface="+mn-lt"/>
                  </a:rPr>
                  <a:t>Search and rescue</a:t>
                </a:r>
                <a:endParaRPr lang="en-GB" altLang="es-ES" sz="1600" dirty="0">
                  <a:solidFill>
                    <a:srgbClr val="4DA6CD"/>
                  </a:solidFill>
                  <a:latin typeface="+mn-lt"/>
                </a:endParaRPr>
              </a:p>
            </p:txBody>
          </p:sp>
        </p:grpSp>
        <p:sp>
          <p:nvSpPr>
            <p:cNvPr id="24" name="CuadroTexto 23"/>
            <p:cNvSpPr txBox="1"/>
            <p:nvPr/>
          </p:nvSpPr>
          <p:spPr>
            <a:xfrm>
              <a:off x="648062" y="1425548"/>
              <a:ext cx="1319592" cy="230832"/>
            </a:xfrm>
            <a:prstGeom prst="rect">
              <a:avLst/>
            </a:prstGeom>
            <a:noFill/>
          </p:spPr>
          <p:txBody>
            <a:bodyPr wrap="none" rtlCol="0">
              <a:spAutoFit/>
            </a:bodyPr>
            <a:lstStyle/>
            <a:p>
              <a:r>
                <a:rPr lang="en-GB" sz="900" dirty="0" smtClean="0">
                  <a:solidFill>
                    <a:schemeClr val="bg1"/>
                  </a:solidFill>
                </a:rPr>
                <a:t>Icelandic Coast Guard ©</a:t>
              </a:r>
              <a:endParaRPr lang="en-GB" sz="900" dirty="0">
                <a:solidFill>
                  <a:schemeClr val="bg1"/>
                </a:solidFill>
              </a:endParaRPr>
            </a:p>
          </p:txBody>
        </p:sp>
      </p:grpSp>
      <p:grpSp>
        <p:nvGrpSpPr>
          <p:cNvPr id="10" name="Grupo 9"/>
          <p:cNvGrpSpPr/>
          <p:nvPr/>
        </p:nvGrpSpPr>
        <p:grpSpPr>
          <a:xfrm>
            <a:off x="4841039" y="1971819"/>
            <a:ext cx="3943351" cy="2416592"/>
            <a:chOff x="4841039" y="1971819"/>
            <a:chExt cx="3943351" cy="2416592"/>
          </a:xfrm>
        </p:grpSpPr>
        <p:grpSp>
          <p:nvGrpSpPr>
            <p:cNvPr id="3" name="Grupo 2"/>
            <p:cNvGrpSpPr/>
            <p:nvPr/>
          </p:nvGrpSpPr>
          <p:grpSpPr>
            <a:xfrm>
              <a:off x="4841040" y="1971819"/>
              <a:ext cx="3943350" cy="2416592"/>
              <a:chOff x="5278536" y="1635955"/>
              <a:chExt cx="3943350" cy="2416592"/>
            </a:xfrm>
          </p:grpSpPr>
          <p:pic>
            <p:nvPicPr>
              <p:cNvPr id="17" name="Imagen 16"/>
              <p:cNvPicPr>
                <a:picLocks noChangeAspect="1"/>
              </p:cNvPicPr>
              <p:nvPr/>
            </p:nvPicPr>
            <p:blipFill>
              <a:blip r:embed="rId5" cstate="print">
                <a:extLst>
                  <a:ext uri="{28A0092B-C50C-407E-A947-70E740481C1C}">
                    <a14:useLocalDpi xmlns:a14="http://schemas.microsoft.com/office/drawing/2010/main" val="0"/>
                  </a:ext>
                </a:extLst>
              </a:blip>
              <a:srcRect t="16757"/>
              <a:stretch>
                <a:fillRect/>
              </a:stretch>
            </p:blipFill>
            <p:spPr bwMode="auto">
              <a:xfrm>
                <a:off x="5278536" y="1635955"/>
                <a:ext cx="394335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uadroTexto 16"/>
              <p:cNvSpPr txBox="1">
                <a:spLocks noChangeArrowheads="1"/>
              </p:cNvSpPr>
              <p:nvPr/>
            </p:nvSpPr>
            <p:spPr bwMode="auto">
              <a:xfrm>
                <a:off x="5278536" y="3713993"/>
                <a:ext cx="3943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5pPr>
                <a:lvl6pPr marL="2286000" algn="l" defTabSz="914400" rtl="0" eaLnBrk="1" latinLnBrk="0" hangingPunct="1">
                  <a:defRPr kern="1200">
                    <a:solidFill>
                      <a:schemeClr val="tx1"/>
                    </a:solidFill>
                    <a:latin typeface="Arial" panose="020B0604020202020204" pitchFamily="34" charset="0"/>
                    <a:ea typeface="+mn-ea"/>
                    <a:cs typeface="Arial Unicode MS" charset="0"/>
                  </a:defRPr>
                </a:lvl6pPr>
                <a:lvl7pPr marL="2743200" algn="l" defTabSz="914400" rtl="0" eaLnBrk="1" latinLnBrk="0" hangingPunct="1">
                  <a:defRPr kern="1200">
                    <a:solidFill>
                      <a:schemeClr val="tx1"/>
                    </a:solidFill>
                    <a:latin typeface="Arial" panose="020B0604020202020204" pitchFamily="34" charset="0"/>
                    <a:ea typeface="+mn-ea"/>
                    <a:cs typeface="Arial Unicode MS" charset="0"/>
                  </a:defRPr>
                </a:lvl7pPr>
                <a:lvl8pPr marL="3200400" algn="l" defTabSz="914400" rtl="0" eaLnBrk="1" latinLnBrk="0" hangingPunct="1">
                  <a:defRPr kern="1200">
                    <a:solidFill>
                      <a:schemeClr val="tx1"/>
                    </a:solidFill>
                    <a:latin typeface="Arial" panose="020B0604020202020204" pitchFamily="34" charset="0"/>
                    <a:ea typeface="+mn-ea"/>
                    <a:cs typeface="Arial Unicode MS" charset="0"/>
                  </a:defRPr>
                </a:lvl8pPr>
                <a:lvl9pPr marL="3657600" algn="l" defTabSz="914400" rtl="0" eaLnBrk="1" latinLnBrk="0" hangingPunct="1">
                  <a:defRPr kern="1200">
                    <a:solidFill>
                      <a:schemeClr val="tx1"/>
                    </a:solidFill>
                    <a:latin typeface="Arial" panose="020B0604020202020204" pitchFamily="34" charset="0"/>
                    <a:ea typeface="+mn-ea"/>
                    <a:cs typeface="Arial Unicode MS" charset="0"/>
                  </a:defRPr>
                </a:lvl9pPr>
              </a:lstStyle>
              <a:p>
                <a:pPr algn="ctr"/>
                <a:r>
                  <a:rPr lang="en-GB" altLang="es-ES" sz="1600" dirty="0" smtClean="0">
                    <a:solidFill>
                      <a:srgbClr val="4DA6CD"/>
                    </a:solidFill>
                    <a:latin typeface="+mn-lt"/>
                  </a:rPr>
                  <a:t>Inuit local hunters</a:t>
                </a:r>
                <a:endParaRPr lang="en-GB" altLang="es-ES" sz="1600" dirty="0">
                  <a:solidFill>
                    <a:srgbClr val="4DA6CD"/>
                  </a:solidFill>
                  <a:latin typeface="+mn-lt"/>
                </a:endParaRPr>
              </a:p>
            </p:txBody>
          </p:sp>
        </p:grpSp>
        <p:sp>
          <p:nvSpPr>
            <p:cNvPr id="25" name="CuadroTexto 24"/>
            <p:cNvSpPr txBox="1"/>
            <p:nvPr/>
          </p:nvSpPr>
          <p:spPr>
            <a:xfrm>
              <a:off x="4841039" y="3818382"/>
              <a:ext cx="878767" cy="230832"/>
            </a:xfrm>
            <a:prstGeom prst="rect">
              <a:avLst/>
            </a:prstGeom>
            <a:noFill/>
          </p:spPr>
          <p:txBody>
            <a:bodyPr wrap="none" rtlCol="0">
              <a:spAutoFit/>
            </a:bodyPr>
            <a:lstStyle/>
            <a:p>
              <a:r>
                <a:rPr lang="en-GB" sz="900" dirty="0" smtClean="0">
                  <a:solidFill>
                    <a:schemeClr val="bg1"/>
                  </a:solidFill>
                </a:rPr>
                <a:t>SIKU Project ©</a:t>
              </a:r>
              <a:endParaRPr lang="en-GB" sz="900" dirty="0">
                <a:solidFill>
                  <a:schemeClr val="bg1"/>
                </a:solidFill>
              </a:endParaRPr>
            </a:p>
          </p:txBody>
        </p:sp>
      </p:grpSp>
      <p:grpSp>
        <p:nvGrpSpPr>
          <p:cNvPr id="12" name="Grupo 11"/>
          <p:cNvGrpSpPr/>
          <p:nvPr/>
        </p:nvGrpSpPr>
        <p:grpSpPr>
          <a:xfrm>
            <a:off x="1618026" y="4326579"/>
            <a:ext cx="3983829" cy="2421187"/>
            <a:chOff x="1618026" y="4326579"/>
            <a:chExt cx="3983829" cy="2421187"/>
          </a:xfrm>
        </p:grpSpPr>
        <p:grpSp>
          <p:nvGrpSpPr>
            <p:cNvPr id="8" name="Grupo 7"/>
            <p:cNvGrpSpPr/>
            <p:nvPr/>
          </p:nvGrpSpPr>
          <p:grpSpPr>
            <a:xfrm>
              <a:off x="1618026" y="4326579"/>
              <a:ext cx="3962400" cy="2421187"/>
              <a:chOff x="2546176" y="3949903"/>
              <a:chExt cx="3962400" cy="2421187"/>
            </a:xfrm>
          </p:grpSpPr>
          <p:pic>
            <p:nvPicPr>
              <p:cNvPr id="15" name="Imagen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46176" y="3949903"/>
                <a:ext cx="3962400" cy="207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adroTexto 14"/>
              <p:cNvSpPr txBox="1">
                <a:spLocks noChangeArrowheads="1"/>
              </p:cNvSpPr>
              <p:nvPr/>
            </p:nvSpPr>
            <p:spPr bwMode="auto">
              <a:xfrm>
                <a:off x="2546176" y="6032536"/>
                <a:ext cx="3962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5pPr>
                <a:lvl6pPr marL="2286000" algn="l" defTabSz="914400" rtl="0" eaLnBrk="1" latinLnBrk="0" hangingPunct="1">
                  <a:defRPr kern="1200">
                    <a:solidFill>
                      <a:schemeClr val="tx1"/>
                    </a:solidFill>
                    <a:latin typeface="Arial" panose="020B0604020202020204" pitchFamily="34" charset="0"/>
                    <a:ea typeface="+mn-ea"/>
                    <a:cs typeface="Arial Unicode MS" charset="0"/>
                  </a:defRPr>
                </a:lvl6pPr>
                <a:lvl7pPr marL="2743200" algn="l" defTabSz="914400" rtl="0" eaLnBrk="1" latinLnBrk="0" hangingPunct="1">
                  <a:defRPr kern="1200">
                    <a:solidFill>
                      <a:schemeClr val="tx1"/>
                    </a:solidFill>
                    <a:latin typeface="Arial" panose="020B0604020202020204" pitchFamily="34" charset="0"/>
                    <a:ea typeface="+mn-ea"/>
                    <a:cs typeface="Arial Unicode MS" charset="0"/>
                  </a:defRPr>
                </a:lvl7pPr>
                <a:lvl8pPr marL="3200400" algn="l" defTabSz="914400" rtl="0" eaLnBrk="1" latinLnBrk="0" hangingPunct="1">
                  <a:defRPr kern="1200">
                    <a:solidFill>
                      <a:schemeClr val="tx1"/>
                    </a:solidFill>
                    <a:latin typeface="Arial" panose="020B0604020202020204" pitchFamily="34" charset="0"/>
                    <a:ea typeface="+mn-ea"/>
                    <a:cs typeface="Arial Unicode MS" charset="0"/>
                  </a:defRPr>
                </a:lvl8pPr>
                <a:lvl9pPr marL="3657600" algn="l" defTabSz="914400" rtl="0" eaLnBrk="1" latinLnBrk="0" hangingPunct="1">
                  <a:defRPr kern="1200">
                    <a:solidFill>
                      <a:schemeClr val="tx1"/>
                    </a:solidFill>
                    <a:latin typeface="Arial" panose="020B0604020202020204" pitchFamily="34" charset="0"/>
                    <a:ea typeface="+mn-ea"/>
                    <a:cs typeface="Arial Unicode MS" charset="0"/>
                  </a:defRPr>
                </a:lvl9pPr>
              </a:lstStyle>
              <a:p>
                <a:pPr algn="ctr"/>
                <a:r>
                  <a:rPr lang="en-GB" altLang="es-ES" sz="1600" dirty="0" smtClean="0">
                    <a:solidFill>
                      <a:srgbClr val="4DA6CD"/>
                    </a:solidFill>
                    <a:latin typeface="+mn-lt"/>
                  </a:rPr>
                  <a:t>Sea transportation and icebreaking</a:t>
                </a:r>
                <a:endParaRPr lang="en-GB" altLang="es-ES" sz="1600" dirty="0">
                  <a:solidFill>
                    <a:srgbClr val="4DA6CD"/>
                  </a:solidFill>
                  <a:latin typeface="+mn-lt"/>
                </a:endParaRPr>
              </a:p>
            </p:txBody>
          </p:sp>
        </p:grpSp>
        <p:sp>
          <p:nvSpPr>
            <p:cNvPr id="26" name="CuadroTexto 25"/>
            <p:cNvSpPr txBox="1"/>
            <p:nvPr/>
          </p:nvSpPr>
          <p:spPr>
            <a:xfrm>
              <a:off x="4325544" y="6157900"/>
              <a:ext cx="1276311" cy="230832"/>
            </a:xfrm>
            <a:prstGeom prst="rect">
              <a:avLst/>
            </a:prstGeom>
            <a:noFill/>
          </p:spPr>
          <p:txBody>
            <a:bodyPr wrap="none" rtlCol="0">
              <a:spAutoFit/>
            </a:bodyPr>
            <a:lstStyle/>
            <a:p>
              <a:r>
                <a:rPr lang="en-GB" sz="900" dirty="0" err="1" smtClean="0">
                  <a:solidFill>
                    <a:schemeClr val="bg1"/>
                  </a:solidFill>
                </a:rPr>
                <a:t>Arctia</a:t>
              </a:r>
              <a:r>
                <a:rPr lang="en-GB" sz="900" dirty="0" smtClean="0">
                  <a:solidFill>
                    <a:schemeClr val="bg1"/>
                  </a:solidFill>
                </a:rPr>
                <a:t> /</a:t>
              </a:r>
              <a:r>
                <a:rPr lang="en-GB" sz="900" dirty="0" err="1" smtClean="0">
                  <a:solidFill>
                    <a:schemeClr val="bg1"/>
                  </a:solidFill>
                </a:rPr>
                <a:t>Raitio</a:t>
              </a:r>
              <a:r>
                <a:rPr lang="en-GB" sz="900" dirty="0" smtClean="0">
                  <a:solidFill>
                    <a:schemeClr val="bg1"/>
                  </a:solidFill>
                </a:rPr>
                <a:t> Markus©</a:t>
              </a:r>
              <a:endParaRPr lang="en-GB" sz="900" dirty="0">
                <a:solidFill>
                  <a:schemeClr val="bg1"/>
                </a:solidFill>
              </a:endParaRPr>
            </a:p>
          </p:txBody>
        </p:sp>
      </p:grpSp>
    </p:spTree>
    <p:extLst>
      <p:ext uri="{BB962C8B-B14F-4D97-AF65-F5344CB8AC3E}">
        <p14:creationId xmlns:p14="http://schemas.microsoft.com/office/powerpoint/2010/main" val="404595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864973"/>
          </a:xfrm>
          <a:prstGeom prst="rect">
            <a:avLst/>
          </a:prstGeom>
          <a:solidFill>
            <a:srgbClr val="C0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5156" y="37071"/>
            <a:ext cx="2022471" cy="900000"/>
          </a:xfrm>
          <a:prstGeom prst="rect">
            <a:avLst/>
          </a:prstGeom>
        </p:spPr>
      </p:pic>
      <p:sp>
        <p:nvSpPr>
          <p:cNvPr id="7" name="Subtítulo 7"/>
          <p:cNvSpPr txBox="1">
            <a:spLocks/>
          </p:cNvSpPr>
          <p:nvPr/>
        </p:nvSpPr>
        <p:spPr>
          <a:xfrm>
            <a:off x="648061" y="432487"/>
            <a:ext cx="9257095" cy="465571"/>
          </a:xfrm>
          <a:prstGeom prst="rect">
            <a:avLst/>
          </a:prstGeom>
        </p:spPr>
        <p:txBody>
          <a:bodyPr vert="horz" lIns="0" tIns="0" rIns="9144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b="1" dirty="0" smtClean="0">
                <a:solidFill>
                  <a:srgbClr val="002369"/>
                </a:solidFill>
                <a:ea typeface="Roboto" pitchFamily="2" charset="0"/>
                <a:cs typeface="Arial" panose="020B0604020202020204" pitchFamily="34" charset="0"/>
              </a:rPr>
              <a:t>STAKEHOLDERS</a:t>
            </a:r>
            <a:r>
              <a:rPr lang="pt-PT" sz="2400" b="1" dirty="0" smtClean="0">
                <a:solidFill>
                  <a:srgbClr val="002369"/>
                </a:solidFill>
                <a:latin typeface="Roboto" pitchFamily="2" charset="0"/>
                <a:ea typeface="Roboto" pitchFamily="2" charset="0"/>
                <a:cs typeface="Arial" panose="020B0604020202020204" pitchFamily="34" charset="0"/>
              </a:rPr>
              <a:t> MAKE DECISIONS UNDER DIFFERENT CONTEXTS</a:t>
            </a:r>
          </a:p>
        </p:txBody>
      </p:sp>
      <p:grpSp>
        <p:nvGrpSpPr>
          <p:cNvPr id="8" name="Grupo 7"/>
          <p:cNvGrpSpPr/>
          <p:nvPr/>
        </p:nvGrpSpPr>
        <p:grpSpPr>
          <a:xfrm>
            <a:off x="424190" y="1160463"/>
            <a:ext cx="11767810" cy="5389205"/>
            <a:chOff x="159817" y="1109903"/>
            <a:chExt cx="11767810" cy="5389205"/>
          </a:xfrm>
        </p:grpSpPr>
        <p:pic>
          <p:nvPicPr>
            <p:cNvPr id="21" name="Изображение 7"/>
            <p:cNvPicPr>
              <a:picLocks noChangeAspect="1"/>
            </p:cNvPicPr>
            <p:nvPr/>
          </p:nvPicPr>
          <p:blipFill>
            <a:blip r:embed="rId3" cstate="print">
              <a:extLst>
                <a:ext uri="{28A0092B-C50C-407E-A947-70E740481C1C}">
                  <a14:useLocalDpi xmlns:a14="http://schemas.microsoft.com/office/drawing/2010/main" val="0"/>
                </a:ext>
              </a:extLst>
            </a:blip>
            <a:srcRect t="7167"/>
            <a:stretch>
              <a:fillRect/>
            </a:stretch>
          </p:blipFill>
          <p:spPr bwMode="auto">
            <a:xfrm>
              <a:off x="3016946" y="4050217"/>
              <a:ext cx="3960000" cy="244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rcRect l="3104" r="5310"/>
            <a:stretch>
              <a:fillRect/>
            </a:stretch>
          </p:blipFill>
          <p:spPr bwMode="auto">
            <a:xfrm>
              <a:off x="2605976" y="1109903"/>
              <a:ext cx="3960000" cy="243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uadroTexto 5"/>
            <p:cNvSpPr txBox="1">
              <a:spLocks noChangeArrowheads="1"/>
            </p:cNvSpPr>
            <p:nvPr/>
          </p:nvSpPr>
          <p:spPr bwMode="auto">
            <a:xfrm>
              <a:off x="240227" y="1749797"/>
              <a:ext cx="222844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5pPr>
              <a:lvl6pPr marL="2286000" algn="l" defTabSz="914400" rtl="0" eaLnBrk="1" latinLnBrk="0" hangingPunct="1">
                <a:defRPr kern="1200">
                  <a:solidFill>
                    <a:schemeClr val="tx1"/>
                  </a:solidFill>
                  <a:latin typeface="Arial" panose="020B0604020202020204" pitchFamily="34" charset="0"/>
                  <a:ea typeface="+mn-ea"/>
                  <a:cs typeface="Arial Unicode MS" charset="0"/>
                </a:defRPr>
              </a:lvl6pPr>
              <a:lvl7pPr marL="2743200" algn="l" defTabSz="914400" rtl="0" eaLnBrk="1" latinLnBrk="0" hangingPunct="1">
                <a:defRPr kern="1200">
                  <a:solidFill>
                    <a:schemeClr val="tx1"/>
                  </a:solidFill>
                  <a:latin typeface="Arial" panose="020B0604020202020204" pitchFamily="34" charset="0"/>
                  <a:ea typeface="+mn-ea"/>
                  <a:cs typeface="Arial Unicode MS" charset="0"/>
                </a:defRPr>
              </a:lvl7pPr>
              <a:lvl8pPr marL="3200400" algn="l" defTabSz="914400" rtl="0" eaLnBrk="1" latinLnBrk="0" hangingPunct="1">
                <a:defRPr kern="1200">
                  <a:solidFill>
                    <a:schemeClr val="tx1"/>
                  </a:solidFill>
                  <a:latin typeface="Arial" panose="020B0604020202020204" pitchFamily="34" charset="0"/>
                  <a:ea typeface="+mn-ea"/>
                  <a:cs typeface="Arial Unicode MS" charset="0"/>
                </a:defRPr>
              </a:lvl8pPr>
              <a:lvl9pPr marL="3657600" algn="l" defTabSz="914400" rtl="0" eaLnBrk="1" latinLnBrk="0" hangingPunct="1">
                <a:defRPr kern="1200">
                  <a:solidFill>
                    <a:schemeClr val="tx1"/>
                  </a:solidFill>
                  <a:latin typeface="Arial" panose="020B0604020202020204" pitchFamily="34" charset="0"/>
                  <a:ea typeface="+mn-ea"/>
                  <a:cs typeface="Arial Unicode MS" charset="0"/>
                </a:defRPr>
              </a:lvl9pPr>
            </a:lstStyle>
            <a:p>
              <a:pPr algn="r"/>
              <a:r>
                <a:rPr lang="en-GB" altLang="es-ES" sz="2000" dirty="0">
                  <a:solidFill>
                    <a:schemeClr val="tx1">
                      <a:lumMod val="75000"/>
                      <a:lumOff val="25000"/>
                    </a:schemeClr>
                  </a:solidFill>
                  <a:latin typeface="+mn-lt"/>
                </a:rPr>
                <a:t>Immediate/ day-to-day </a:t>
              </a:r>
              <a:r>
                <a:rPr lang="en-GB" altLang="es-ES" sz="2000" dirty="0" smtClean="0">
                  <a:solidFill>
                    <a:schemeClr val="tx1">
                      <a:lumMod val="75000"/>
                      <a:lumOff val="25000"/>
                    </a:schemeClr>
                  </a:solidFill>
                  <a:latin typeface="+mn-lt"/>
                </a:rPr>
                <a:t>decisions</a:t>
              </a:r>
            </a:p>
            <a:p>
              <a:pPr algn="r"/>
              <a:r>
                <a:rPr lang="en-GB" altLang="es-ES" sz="1400" dirty="0" smtClean="0">
                  <a:solidFill>
                    <a:srgbClr val="4DA6CD"/>
                  </a:solidFill>
                </a:rPr>
                <a:t>‘Survival’</a:t>
              </a:r>
            </a:p>
            <a:p>
              <a:pPr algn="r"/>
              <a:r>
                <a:rPr lang="en-GB" altLang="es-ES" sz="1400" dirty="0" smtClean="0">
                  <a:solidFill>
                    <a:srgbClr val="4DA6CD"/>
                  </a:solidFill>
                </a:rPr>
                <a:t>Almost real-time tools documenting </a:t>
              </a:r>
              <a:r>
                <a:rPr lang="en-GB" altLang="es-ES" sz="1400" dirty="0">
                  <a:solidFill>
                    <a:srgbClr val="4DA6CD"/>
                  </a:solidFill>
                </a:rPr>
                <a:t>ice </a:t>
              </a:r>
              <a:r>
                <a:rPr lang="en-GB" altLang="es-ES" sz="1400" dirty="0" smtClean="0">
                  <a:solidFill>
                    <a:srgbClr val="4DA6CD"/>
                  </a:solidFill>
                </a:rPr>
                <a:t>conditions</a:t>
              </a:r>
              <a:endParaRPr lang="en-GB" altLang="es-ES" sz="1400" dirty="0">
                <a:solidFill>
                  <a:srgbClr val="4DA6CD"/>
                </a:solidFill>
              </a:endParaRPr>
            </a:p>
            <a:p>
              <a:pPr algn="r"/>
              <a:endParaRPr lang="en-GB" altLang="es-ES" dirty="0">
                <a:latin typeface="+mn-lt"/>
              </a:endParaRPr>
            </a:p>
          </p:txBody>
        </p:sp>
        <p:sp>
          <p:nvSpPr>
            <p:cNvPr id="24" name="CuadroTexto 10"/>
            <p:cNvSpPr txBox="1">
              <a:spLocks noChangeArrowheads="1"/>
            </p:cNvSpPr>
            <p:nvPr/>
          </p:nvSpPr>
          <p:spPr bwMode="auto">
            <a:xfrm>
              <a:off x="8357035" y="3916735"/>
              <a:ext cx="357059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5pPr>
              <a:lvl6pPr marL="2286000" algn="l" defTabSz="914400" rtl="0" eaLnBrk="1" latinLnBrk="0" hangingPunct="1">
                <a:defRPr kern="1200">
                  <a:solidFill>
                    <a:schemeClr val="tx1"/>
                  </a:solidFill>
                  <a:latin typeface="Arial" panose="020B0604020202020204" pitchFamily="34" charset="0"/>
                  <a:ea typeface="+mn-ea"/>
                  <a:cs typeface="Arial Unicode MS" charset="0"/>
                </a:defRPr>
              </a:lvl6pPr>
              <a:lvl7pPr marL="2743200" algn="l" defTabSz="914400" rtl="0" eaLnBrk="1" latinLnBrk="0" hangingPunct="1">
                <a:defRPr kern="1200">
                  <a:solidFill>
                    <a:schemeClr val="tx1"/>
                  </a:solidFill>
                  <a:latin typeface="Arial" panose="020B0604020202020204" pitchFamily="34" charset="0"/>
                  <a:ea typeface="+mn-ea"/>
                  <a:cs typeface="Arial Unicode MS" charset="0"/>
                </a:defRPr>
              </a:lvl7pPr>
              <a:lvl8pPr marL="3200400" algn="l" defTabSz="914400" rtl="0" eaLnBrk="1" latinLnBrk="0" hangingPunct="1">
                <a:defRPr kern="1200">
                  <a:solidFill>
                    <a:schemeClr val="tx1"/>
                  </a:solidFill>
                  <a:latin typeface="Arial" panose="020B0604020202020204" pitchFamily="34" charset="0"/>
                  <a:ea typeface="+mn-ea"/>
                  <a:cs typeface="Arial Unicode MS" charset="0"/>
                </a:defRPr>
              </a:lvl8pPr>
              <a:lvl9pPr marL="3657600" algn="l" defTabSz="914400" rtl="0" eaLnBrk="1" latinLnBrk="0" hangingPunct="1">
                <a:defRPr kern="1200">
                  <a:solidFill>
                    <a:schemeClr val="tx1"/>
                  </a:solidFill>
                  <a:latin typeface="Arial" panose="020B0604020202020204" pitchFamily="34" charset="0"/>
                  <a:ea typeface="+mn-ea"/>
                  <a:cs typeface="Arial Unicode MS" charset="0"/>
                </a:defRPr>
              </a:lvl9pPr>
            </a:lstStyle>
            <a:p>
              <a:r>
                <a:rPr lang="en-GB" altLang="es-ES" sz="2000" dirty="0">
                  <a:solidFill>
                    <a:schemeClr val="tx1">
                      <a:lumMod val="75000"/>
                      <a:lumOff val="25000"/>
                    </a:schemeClr>
                  </a:solidFill>
                  <a:latin typeface="+mn-lt"/>
                </a:rPr>
                <a:t>Short- and mid-term </a:t>
              </a:r>
              <a:r>
                <a:rPr lang="en-GB" altLang="es-ES" sz="2000" dirty="0" smtClean="0">
                  <a:solidFill>
                    <a:schemeClr val="tx1">
                      <a:lumMod val="75000"/>
                      <a:lumOff val="25000"/>
                    </a:schemeClr>
                  </a:solidFill>
                  <a:latin typeface="+mn-lt"/>
                </a:rPr>
                <a:t>operational/management decisions</a:t>
              </a:r>
            </a:p>
            <a:p>
              <a:r>
                <a:rPr lang="en-GB" altLang="es-ES" sz="1400" dirty="0" smtClean="0">
                  <a:solidFill>
                    <a:srgbClr val="4DA6CD"/>
                  </a:solidFill>
                </a:rPr>
                <a:t>Optimization of navigation costs</a:t>
              </a:r>
            </a:p>
            <a:p>
              <a:r>
                <a:rPr lang="en-GB" altLang="es-ES" sz="1400" dirty="0" smtClean="0">
                  <a:solidFill>
                    <a:srgbClr val="4DA6CD"/>
                  </a:solidFill>
                </a:rPr>
                <a:t>Sea ice predictions for next weeks and months </a:t>
              </a:r>
            </a:p>
          </p:txBody>
        </p:sp>
        <p:sp>
          <p:nvSpPr>
            <p:cNvPr id="25" name="CuadroTexto 11"/>
            <p:cNvSpPr txBox="1">
              <a:spLocks noChangeArrowheads="1"/>
            </p:cNvSpPr>
            <p:nvPr/>
          </p:nvSpPr>
          <p:spPr bwMode="auto">
            <a:xfrm>
              <a:off x="159817" y="4597553"/>
              <a:ext cx="277538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Unicode MS" charset="0"/>
                </a:defRPr>
              </a:lvl5pPr>
              <a:lvl6pPr marL="2286000" algn="l" defTabSz="914400" rtl="0" eaLnBrk="1" latinLnBrk="0" hangingPunct="1">
                <a:defRPr kern="1200">
                  <a:solidFill>
                    <a:schemeClr val="tx1"/>
                  </a:solidFill>
                  <a:latin typeface="Arial" panose="020B0604020202020204" pitchFamily="34" charset="0"/>
                  <a:ea typeface="+mn-ea"/>
                  <a:cs typeface="Arial Unicode MS" charset="0"/>
                </a:defRPr>
              </a:lvl6pPr>
              <a:lvl7pPr marL="2743200" algn="l" defTabSz="914400" rtl="0" eaLnBrk="1" latinLnBrk="0" hangingPunct="1">
                <a:defRPr kern="1200">
                  <a:solidFill>
                    <a:schemeClr val="tx1"/>
                  </a:solidFill>
                  <a:latin typeface="Arial" panose="020B0604020202020204" pitchFamily="34" charset="0"/>
                  <a:ea typeface="+mn-ea"/>
                  <a:cs typeface="Arial Unicode MS" charset="0"/>
                </a:defRPr>
              </a:lvl7pPr>
              <a:lvl8pPr marL="3200400" algn="l" defTabSz="914400" rtl="0" eaLnBrk="1" latinLnBrk="0" hangingPunct="1">
                <a:defRPr kern="1200">
                  <a:solidFill>
                    <a:schemeClr val="tx1"/>
                  </a:solidFill>
                  <a:latin typeface="Arial" panose="020B0604020202020204" pitchFamily="34" charset="0"/>
                  <a:ea typeface="+mn-ea"/>
                  <a:cs typeface="Arial Unicode MS" charset="0"/>
                </a:defRPr>
              </a:lvl8pPr>
              <a:lvl9pPr marL="3657600" algn="l" defTabSz="914400" rtl="0" eaLnBrk="1" latinLnBrk="0" hangingPunct="1">
                <a:defRPr kern="1200">
                  <a:solidFill>
                    <a:schemeClr val="tx1"/>
                  </a:solidFill>
                  <a:latin typeface="Arial" panose="020B0604020202020204" pitchFamily="34" charset="0"/>
                  <a:ea typeface="+mn-ea"/>
                  <a:cs typeface="Arial Unicode MS" charset="0"/>
                </a:defRPr>
              </a:lvl9pPr>
            </a:lstStyle>
            <a:p>
              <a:pPr algn="r"/>
              <a:r>
                <a:rPr lang="en-GB" altLang="es-ES" sz="2000" dirty="0">
                  <a:solidFill>
                    <a:schemeClr val="tx1">
                      <a:lumMod val="75000"/>
                      <a:lumOff val="25000"/>
                    </a:schemeClr>
                  </a:solidFill>
                  <a:latin typeface="+mn-lt"/>
                </a:rPr>
                <a:t>Long-term regulatory and planning </a:t>
              </a:r>
              <a:r>
                <a:rPr lang="en-GB" altLang="es-ES" sz="2000" dirty="0" smtClean="0">
                  <a:solidFill>
                    <a:schemeClr val="tx1">
                      <a:lumMod val="75000"/>
                      <a:lumOff val="25000"/>
                    </a:schemeClr>
                  </a:solidFill>
                  <a:latin typeface="+mn-lt"/>
                </a:rPr>
                <a:t>decisions</a:t>
              </a:r>
            </a:p>
            <a:p>
              <a:pPr algn="r"/>
              <a:r>
                <a:rPr lang="en-GB" altLang="es-ES" sz="1400" dirty="0" smtClean="0">
                  <a:solidFill>
                    <a:srgbClr val="4DA6CD"/>
                  </a:solidFill>
                </a:rPr>
                <a:t>Climate change adaptation policies</a:t>
              </a:r>
            </a:p>
            <a:p>
              <a:pPr algn="r"/>
              <a:r>
                <a:rPr lang="en-GB" altLang="es-ES" sz="1400" dirty="0" smtClean="0">
                  <a:solidFill>
                    <a:srgbClr val="4DA6CD"/>
                  </a:solidFill>
                </a:rPr>
                <a:t>Projections for the end of the century</a:t>
              </a:r>
              <a:endParaRPr lang="en-GB" altLang="es-ES" sz="1400" dirty="0">
                <a:solidFill>
                  <a:srgbClr val="4DA6CD"/>
                </a:solidFill>
              </a:endParaRPr>
            </a:p>
            <a:p>
              <a:pPr algn="r"/>
              <a:endParaRPr lang="en-GB" altLang="es-ES" dirty="0">
                <a:latin typeface="+mn-lt"/>
              </a:endParaRPr>
            </a:p>
          </p:txBody>
        </p:sp>
        <p:grpSp>
          <p:nvGrpSpPr>
            <p:cNvPr id="3" name="Grupo 2"/>
            <p:cNvGrpSpPr/>
            <p:nvPr/>
          </p:nvGrpSpPr>
          <p:grpSpPr>
            <a:xfrm>
              <a:off x="6840579" y="1319025"/>
              <a:ext cx="3960000" cy="2539630"/>
              <a:chOff x="6318250" y="1941513"/>
              <a:chExt cx="3960000" cy="2539630"/>
            </a:xfrm>
          </p:grpSpPr>
          <p:pic>
            <p:nvPicPr>
              <p:cNvPr id="14" name="Imagen 13"/>
              <p:cNvPicPr>
                <a:picLocks noChangeAspect="1"/>
              </p:cNvPicPr>
              <p:nvPr/>
            </p:nvPicPr>
            <p:blipFill>
              <a:blip r:embed="rId5">
                <a:extLst>
                  <a:ext uri="{28A0092B-C50C-407E-A947-70E740481C1C}">
                    <a14:useLocalDpi xmlns:a14="http://schemas.microsoft.com/office/drawing/2010/main" val="0"/>
                  </a:ext>
                </a:extLst>
              </a:blip>
              <a:srcRect l="3358" t="13934" r="30566" b="6686"/>
              <a:stretch>
                <a:fillRect/>
              </a:stretch>
            </p:blipFill>
            <p:spPr bwMode="auto">
              <a:xfrm>
                <a:off x="6318250" y="1941513"/>
                <a:ext cx="3960000" cy="253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6318250" y="3876915"/>
                <a:ext cx="1980000" cy="604228"/>
              </a:xfrm>
              <a:prstGeom prst="rect">
                <a:avLst/>
              </a:prstGeom>
              <a:solidFill>
                <a:srgbClr val="232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5" name="CuadroTexto 14"/>
          <p:cNvSpPr txBox="1"/>
          <p:nvPr/>
        </p:nvSpPr>
        <p:spPr>
          <a:xfrm>
            <a:off x="5985035" y="3349591"/>
            <a:ext cx="878767" cy="230832"/>
          </a:xfrm>
          <a:prstGeom prst="rect">
            <a:avLst/>
          </a:prstGeom>
          <a:noFill/>
        </p:spPr>
        <p:txBody>
          <a:bodyPr wrap="none" rtlCol="0">
            <a:spAutoFit/>
          </a:bodyPr>
          <a:lstStyle/>
          <a:p>
            <a:r>
              <a:rPr lang="en-GB" sz="900" dirty="0" smtClean="0">
                <a:solidFill>
                  <a:schemeClr val="bg1"/>
                </a:solidFill>
              </a:rPr>
              <a:t>SIKU Project ©</a:t>
            </a:r>
            <a:endParaRPr lang="en-GB" sz="900" dirty="0">
              <a:solidFill>
                <a:schemeClr val="bg1"/>
              </a:solidFill>
            </a:endParaRPr>
          </a:p>
        </p:txBody>
      </p:sp>
      <p:sp>
        <p:nvSpPr>
          <p:cNvPr id="16" name="CuadroTexto 15"/>
          <p:cNvSpPr txBox="1"/>
          <p:nvPr/>
        </p:nvSpPr>
        <p:spPr>
          <a:xfrm>
            <a:off x="7104952" y="3681050"/>
            <a:ext cx="1130438" cy="230832"/>
          </a:xfrm>
          <a:prstGeom prst="rect">
            <a:avLst/>
          </a:prstGeom>
          <a:noFill/>
        </p:spPr>
        <p:txBody>
          <a:bodyPr wrap="none" rtlCol="0">
            <a:spAutoFit/>
          </a:bodyPr>
          <a:lstStyle/>
          <a:p>
            <a:r>
              <a:rPr lang="en-GB" sz="900" dirty="0" smtClean="0">
                <a:solidFill>
                  <a:schemeClr val="bg1"/>
                </a:solidFill>
              </a:rPr>
              <a:t>Hans </a:t>
            </a:r>
            <a:r>
              <a:rPr lang="en-GB" sz="900" dirty="0" err="1" smtClean="0">
                <a:solidFill>
                  <a:schemeClr val="bg1"/>
                </a:solidFill>
              </a:rPr>
              <a:t>Hederström</a:t>
            </a:r>
            <a:r>
              <a:rPr lang="en-GB" sz="900" dirty="0" smtClean="0">
                <a:solidFill>
                  <a:schemeClr val="bg1"/>
                </a:solidFill>
              </a:rPr>
              <a:t> ©</a:t>
            </a:r>
            <a:endParaRPr lang="en-GB" sz="900" dirty="0">
              <a:solidFill>
                <a:schemeClr val="bg1"/>
              </a:solidFill>
            </a:endParaRPr>
          </a:p>
        </p:txBody>
      </p:sp>
      <p:sp>
        <p:nvSpPr>
          <p:cNvPr id="17" name="CuadroTexto 16"/>
          <p:cNvSpPr txBox="1"/>
          <p:nvPr/>
        </p:nvSpPr>
        <p:spPr>
          <a:xfrm>
            <a:off x="6060178" y="6318836"/>
            <a:ext cx="1247457" cy="230832"/>
          </a:xfrm>
          <a:prstGeom prst="rect">
            <a:avLst/>
          </a:prstGeom>
          <a:noFill/>
        </p:spPr>
        <p:txBody>
          <a:bodyPr wrap="none" rtlCol="0">
            <a:spAutoFit/>
          </a:bodyPr>
          <a:lstStyle/>
          <a:p>
            <a:r>
              <a:rPr lang="en-GB" sz="900" dirty="0" smtClean="0">
                <a:solidFill>
                  <a:schemeClr val="bg1"/>
                </a:solidFill>
              </a:rPr>
              <a:t>The Northern Forum©</a:t>
            </a:r>
            <a:endParaRPr lang="en-GB" sz="900" dirty="0">
              <a:solidFill>
                <a:schemeClr val="bg1"/>
              </a:solidFill>
            </a:endParaRPr>
          </a:p>
        </p:txBody>
      </p:sp>
    </p:spTree>
    <p:extLst>
      <p:ext uri="{BB962C8B-B14F-4D97-AF65-F5344CB8AC3E}">
        <p14:creationId xmlns:p14="http://schemas.microsoft.com/office/powerpoint/2010/main" val="724906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648062" y="1160463"/>
            <a:ext cx="10960358" cy="1200329"/>
          </a:xfrm>
          <a:prstGeom prst="rect">
            <a:avLst/>
          </a:prstGeom>
          <a:noFill/>
        </p:spPr>
        <p:txBody>
          <a:bodyPr wrap="square" rtlCol="0">
            <a:spAutoFit/>
          </a:bodyPr>
          <a:lstStyle/>
          <a:p>
            <a:r>
              <a:rPr lang="en-GB" sz="2400" dirty="0" smtClean="0">
                <a:solidFill>
                  <a:schemeClr val="tx1">
                    <a:lumMod val="75000"/>
                    <a:lumOff val="25000"/>
                  </a:schemeClr>
                </a:solidFill>
              </a:rPr>
              <a:t>Particular </a:t>
            </a:r>
            <a:r>
              <a:rPr lang="en-GB" sz="2400" b="1" dirty="0" smtClean="0">
                <a:solidFill>
                  <a:schemeClr val="tx1">
                    <a:lumMod val="75000"/>
                    <a:lumOff val="25000"/>
                  </a:schemeClr>
                </a:solidFill>
              </a:rPr>
              <a:t>EXTREME</a:t>
            </a:r>
            <a:r>
              <a:rPr lang="en-GB" sz="2400" dirty="0" smtClean="0">
                <a:solidFill>
                  <a:schemeClr val="tx1">
                    <a:lumMod val="75000"/>
                    <a:lumOff val="25000"/>
                  </a:schemeClr>
                </a:solidFill>
              </a:rPr>
              <a:t> events of the past Arctic weather and climate with an </a:t>
            </a:r>
            <a:r>
              <a:rPr lang="en-GB" sz="2400" b="1" dirty="0" smtClean="0">
                <a:solidFill>
                  <a:schemeClr val="tx1">
                    <a:lumMod val="75000"/>
                    <a:lumOff val="25000"/>
                  </a:schemeClr>
                </a:solidFill>
              </a:rPr>
              <a:t>IMPACT</a:t>
            </a:r>
            <a:r>
              <a:rPr lang="en-GB" sz="2400" dirty="0" smtClean="0">
                <a:solidFill>
                  <a:schemeClr val="tx1">
                    <a:lumMod val="75000"/>
                    <a:lumOff val="25000"/>
                  </a:schemeClr>
                </a:solidFill>
              </a:rPr>
              <a:t> on specific aspects of the society or the economy of Arctic regions and beyond (identified by stakeholders)</a:t>
            </a:r>
            <a:endParaRPr lang="en-GB" sz="2400" dirty="0">
              <a:solidFill>
                <a:schemeClr val="tx1">
                  <a:lumMod val="75000"/>
                  <a:lumOff val="25000"/>
                </a:schemeClr>
              </a:solidFill>
            </a:endParaRPr>
          </a:p>
        </p:txBody>
      </p:sp>
      <p:sp>
        <p:nvSpPr>
          <p:cNvPr id="15" name="Rectángulo 14"/>
          <p:cNvSpPr/>
          <p:nvPr/>
        </p:nvSpPr>
        <p:spPr>
          <a:xfrm>
            <a:off x="0" y="0"/>
            <a:ext cx="12192000" cy="864973"/>
          </a:xfrm>
          <a:prstGeom prst="rect">
            <a:avLst/>
          </a:prstGeom>
          <a:solidFill>
            <a:srgbClr val="C0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156" y="37071"/>
            <a:ext cx="2022471" cy="900000"/>
          </a:xfrm>
          <a:prstGeom prst="rect">
            <a:avLst/>
          </a:prstGeom>
        </p:spPr>
      </p:pic>
      <p:sp>
        <p:nvSpPr>
          <p:cNvPr id="17" name="Subtítulo 7"/>
          <p:cNvSpPr txBox="1">
            <a:spLocks/>
          </p:cNvSpPr>
          <p:nvPr/>
        </p:nvSpPr>
        <p:spPr>
          <a:xfrm>
            <a:off x="648062" y="432487"/>
            <a:ext cx="6432360" cy="465571"/>
          </a:xfrm>
          <a:prstGeom prst="rect">
            <a:avLst/>
          </a:prstGeom>
        </p:spPr>
        <p:txBody>
          <a:bodyPr vert="horz" lIns="0" tIns="0" rIns="9144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b="1" dirty="0" smtClean="0">
                <a:solidFill>
                  <a:srgbClr val="002369"/>
                </a:solidFill>
                <a:ea typeface="Roboto" pitchFamily="2" charset="0"/>
                <a:cs typeface="Arial" panose="020B0604020202020204" pitchFamily="34" charset="0"/>
              </a:rPr>
              <a:t>CASE STUDIES</a:t>
            </a:r>
          </a:p>
        </p:txBody>
      </p:sp>
      <p:sp>
        <p:nvSpPr>
          <p:cNvPr id="11" name="CuadroTexto 10"/>
          <p:cNvSpPr txBox="1"/>
          <p:nvPr/>
        </p:nvSpPr>
        <p:spPr>
          <a:xfrm>
            <a:off x="1089014" y="4207481"/>
            <a:ext cx="10519403" cy="707886"/>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tx1">
                    <a:lumMod val="75000"/>
                    <a:lumOff val="25000"/>
                  </a:schemeClr>
                </a:solidFill>
              </a:rPr>
              <a:t>S</a:t>
            </a:r>
            <a:r>
              <a:rPr lang="en-US" sz="2000" b="1" dirty="0" smtClean="0">
                <a:solidFill>
                  <a:schemeClr val="tx1">
                    <a:lumMod val="75000"/>
                    <a:lumOff val="25000"/>
                  </a:schemeClr>
                </a:solidFill>
              </a:rPr>
              <a:t>howcase </a:t>
            </a:r>
            <a:r>
              <a:rPr lang="en-US" sz="2000" b="1" dirty="0">
                <a:solidFill>
                  <a:schemeClr val="tx1">
                    <a:lumMod val="75000"/>
                    <a:lumOff val="25000"/>
                  </a:schemeClr>
                </a:solidFill>
              </a:rPr>
              <a:t>the utility of </a:t>
            </a:r>
            <a:r>
              <a:rPr lang="en-US" sz="2000" b="1" dirty="0" smtClean="0">
                <a:solidFill>
                  <a:schemeClr val="tx1">
                    <a:lumMod val="75000"/>
                    <a:lumOff val="25000"/>
                  </a:schemeClr>
                </a:solidFill>
              </a:rPr>
              <a:t>weather</a:t>
            </a:r>
            <a:r>
              <a:rPr lang="en-US" sz="2000" b="1" dirty="0">
                <a:solidFill>
                  <a:schemeClr val="tx1">
                    <a:lumMod val="75000"/>
                    <a:lumOff val="25000"/>
                  </a:schemeClr>
                </a:solidFill>
              </a:rPr>
              <a:t>, climate </a:t>
            </a:r>
            <a:r>
              <a:rPr lang="en-US" sz="2000" b="1" dirty="0" smtClean="0">
                <a:solidFill>
                  <a:schemeClr val="tx1">
                    <a:lumMod val="75000"/>
                    <a:lumOff val="25000"/>
                  </a:schemeClr>
                </a:solidFill>
              </a:rPr>
              <a:t>and </a:t>
            </a:r>
            <a:r>
              <a:rPr lang="en-US" sz="2000" b="1" dirty="0">
                <a:solidFill>
                  <a:schemeClr val="tx1">
                    <a:lumMod val="75000"/>
                    <a:lumOff val="25000"/>
                  </a:schemeClr>
                </a:solidFill>
              </a:rPr>
              <a:t>sea ice </a:t>
            </a:r>
            <a:r>
              <a:rPr lang="en-US" sz="2000" b="1" dirty="0" smtClean="0">
                <a:solidFill>
                  <a:schemeClr val="tx1">
                    <a:lumMod val="75000"/>
                    <a:lumOff val="25000"/>
                  </a:schemeClr>
                </a:solidFill>
              </a:rPr>
              <a:t>predictions </a:t>
            </a:r>
            <a:r>
              <a:rPr lang="en-US" sz="2000" dirty="0" smtClean="0">
                <a:solidFill>
                  <a:schemeClr val="tx1">
                    <a:lumMod val="75000"/>
                    <a:lumOff val="25000"/>
                  </a:schemeClr>
                </a:solidFill>
              </a:rPr>
              <a:t>(i.e., how </a:t>
            </a:r>
            <a:r>
              <a:rPr lang="en-US" sz="2000" dirty="0">
                <a:solidFill>
                  <a:schemeClr val="tx1">
                    <a:lumMod val="75000"/>
                    <a:lumOff val="25000"/>
                  </a:schemeClr>
                </a:solidFill>
              </a:rPr>
              <a:t>this information would have been useful if available in the moment of the event)</a:t>
            </a:r>
          </a:p>
        </p:txBody>
      </p:sp>
      <p:sp>
        <p:nvSpPr>
          <p:cNvPr id="14" name="CuadroTexto 13"/>
          <p:cNvSpPr txBox="1"/>
          <p:nvPr/>
        </p:nvSpPr>
        <p:spPr>
          <a:xfrm>
            <a:off x="1089725" y="5849733"/>
            <a:ext cx="1001255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1">
                    <a:lumMod val="75000"/>
                    <a:lumOff val="25000"/>
                  </a:schemeClr>
                </a:solidFill>
              </a:rPr>
              <a:t>I</a:t>
            </a:r>
            <a:r>
              <a:rPr lang="en-US" sz="2000" dirty="0" smtClean="0">
                <a:solidFill>
                  <a:schemeClr val="tx1">
                    <a:lumMod val="75000"/>
                    <a:lumOff val="25000"/>
                  </a:schemeClr>
                </a:solidFill>
              </a:rPr>
              <a:t>dentify </a:t>
            </a:r>
            <a:r>
              <a:rPr lang="en-US" sz="2000" b="1" dirty="0" smtClean="0">
                <a:solidFill>
                  <a:schemeClr val="tx1">
                    <a:lumMod val="75000"/>
                    <a:lumOff val="25000"/>
                  </a:schemeClr>
                </a:solidFill>
              </a:rPr>
              <a:t>research gaps</a:t>
            </a:r>
            <a:endParaRPr lang="es-ES" sz="2000" b="1" dirty="0">
              <a:solidFill>
                <a:schemeClr val="tx1">
                  <a:lumMod val="75000"/>
                  <a:lumOff val="25000"/>
                </a:schemeClr>
              </a:solidFill>
            </a:endParaRPr>
          </a:p>
        </p:txBody>
      </p:sp>
      <p:sp>
        <p:nvSpPr>
          <p:cNvPr id="20" name="CuadroTexto 19"/>
          <p:cNvSpPr txBox="1"/>
          <p:nvPr/>
        </p:nvSpPr>
        <p:spPr>
          <a:xfrm>
            <a:off x="1089013" y="5182495"/>
            <a:ext cx="10519403"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1">
                    <a:lumMod val="75000"/>
                    <a:lumOff val="25000"/>
                  </a:schemeClr>
                </a:solidFill>
              </a:rPr>
              <a:t>C</a:t>
            </a:r>
            <a:r>
              <a:rPr lang="en-US" sz="2000" dirty="0" smtClean="0">
                <a:solidFill>
                  <a:schemeClr val="tx1">
                    <a:lumMod val="75000"/>
                    <a:lumOff val="25000"/>
                  </a:schemeClr>
                </a:solidFill>
              </a:rPr>
              <a:t>ompare the impact of the decisions taken </a:t>
            </a:r>
            <a:r>
              <a:rPr lang="en-US" sz="2000" b="1" dirty="0" smtClean="0">
                <a:solidFill>
                  <a:schemeClr val="tx1">
                    <a:lumMod val="75000"/>
                    <a:lumOff val="25000"/>
                  </a:schemeClr>
                </a:solidFill>
              </a:rPr>
              <a:t>with and without the use of predictions</a:t>
            </a:r>
            <a:endParaRPr lang="es-ES" sz="2000" b="1" dirty="0">
              <a:solidFill>
                <a:schemeClr val="tx1">
                  <a:lumMod val="75000"/>
                  <a:lumOff val="25000"/>
                </a:schemeClr>
              </a:solidFill>
            </a:endParaRPr>
          </a:p>
        </p:txBody>
      </p:sp>
      <p:sp>
        <p:nvSpPr>
          <p:cNvPr id="23" name="CuadroTexto 22"/>
          <p:cNvSpPr txBox="1"/>
          <p:nvPr/>
        </p:nvSpPr>
        <p:spPr>
          <a:xfrm>
            <a:off x="1089724" y="2703732"/>
            <a:ext cx="10518695" cy="707886"/>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chemeClr val="tx1">
                    <a:lumMod val="75000"/>
                    <a:lumOff val="25000"/>
                  </a:schemeClr>
                </a:solidFill>
              </a:rPr>
              <a:t>Communicate </a:t>
            </a:r>
            <a:r>
              <a:rPr lang="en-US" sz="2000" dirty="0" smtClean="0">
                <a:solidFill>
                  <a:schemeClr val="tx1">
                    <a:lumMod val="75000"/>
                    <a:lumOff val="25000"/>
                  </a:schemeClr>
                </a:solidFill>
              </a:rPr>
              <a:t>how project outputs are useful for different stakeholders (moving from models or data to decision-making)</a:t>
            </a:r>
            <a:endParaRPr lang="en-US" sz="2000" dirty="0">
              <a:solidFill>
                <a:schemeClr val="tx1">
                  <a:lumMod val="75000"/>
                  <a:lumOff val="25000"/>
                </a:schemeClr>
              </a:solidFill>
            </a:endParaRPr>
          </a:p>
        </p:txBody>
      </p:sp>
      <p:sp>
        <p:nvSpPr>
          <p:cNvPr id="26" name="CuadroTexto 25"/>
          <p:cNvSpPr txBox="1"/>
          <p:nvPr/>
        </p:nvSpPr>
        <p:spPr>
          <a:xfrm>
            <a:off x="1089016" y="3578695"/>
            <a:ext cx="10519403" cy="400110"/>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chemeClr val="tx1">
                    <a:lumMod val="75000"/>
                    <a:lumOff val="25000"/>
                  </a:schemeClr>
                </a:solidFill>
              </a:rPr>
              <a:t>Collaborate with stakeholders </a:t>
            </a:r>
            <a:r>
              <a:rPr lang="en-US" sz="2000" dirty="0" smtClean="0">
                <a:solidFill>
                  <a:schemeClr val="tx1">
                    <a:lumMod val="75000"/>
                    <a:lumOff val="25000"/>
                  </a:schemeClr>
                </a:solidFill>
              </a:rPr>
              <a:t>by integrating their knowledge and experience (co-production)</a:t>
            </a:r>
            <a:endParaRPr lang="es-ES" sz="2000" dirty="0">
              <a:solidFill>
                <a:schemeClr val="tx1">
                  <a:lumMod val="75000"/>
                  <a:lumOff val="25000"/>
                </a:schemeClr>
              </a:solidFill>
            </a:endParaRPr>
          </a:p>
        </p:txBody>
      </p:sp>
    </p:spTree>
    <p:extLst>
      <p:ext uri="{BB962C8B-B14F-4D97-AF65-F5344CB8AC3E}">
        <p14:creationId xmlns:p14="http://schemas.microsoft.com/office/powerpoint/2010/main" val="12996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P spid="20" grpId="0"/>
      <p:bldP spid="23"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p:cNvSpPr/>
          <p:nvPr/>
        </p:nvSpPr>
        <p:spPr>
          <a:xfrm>
            <a:off x="0" y="0"/>
            <a:ext cx="12192000" cy="864973"/>
          </a:xfrm>
          <a:prstGeom prst="rect">
            <a:avLst/>
          </a:prstGeom>
          <a:solidFill>
            <a:srgbClr val="C0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Imagen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5156" y="37071"/>
            <a:ext cx="2022471" cy="900000"/>
          </a:xfrm>
          <a:prstGeom prst="rect">
            <a:avLst/>
          </a:prstGeom>
        </p:spPr>
      </p:pic>
      <p:sp>
        <p:nvSpPr>
          <p:cNvPr id="29" name="Subtítulo 7"/>
          <p:cNvSpPr txBox="1">
            <a:spLocks/>
          </p:cNvSpPr>
          <p:nvPr/>
        </p:nvSpPr>
        <p:spPr>
          <a:xfrm>
            <a:off x="648060" y="432487"/>
            <a:ext cx="9747223" cy="504583"/>
          </a:xfrm>
          <a:prstGeom prst="rect">
            <a:avLst/>
          </a:prstGeom>
        </p:spPr>
        <p:txBody>
          <a:bodyPr vert="horz" lIns="0" tIns="0" rIns="9144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b="1" dirty="0" smtClean="0">
                <a:solidFill>
                  <a:srgbClr val="002369"/>
                </a:solidFill>
                <a:ea typeface="Roboto" pitchFamily="2" charset="0"/>
                <a:cs typeface="Arial" panose="020B0604020202020204" pitchFamily="34" charset="0"/>
              </a:rPr>
              <a:t>CASE STUDY: Winter cold spell </a:t>
            </a:r>
            <a:r>
              <a:rPr lang="pt-PT" b="1" dirty="0" smtClean="0">
                <a:solidFill>
                  <a:srgbClr val="002369"/>
                </a:solidFill>
                <a:ea typeface="Roboto" pitchFamily="2" charset="0"/>
                <a:cs typeface="Arial" panose="020B0604020202020204" pitchFamily="34" charset="0"/>
              </a:rPr>
              <a:t>impact </a:t>
            </a:r>
            <a:r>
              <a:rPr lang="pt-PT" b="1" dirty="0" smtClean="0">
                <a:solidFill>
                  <a:srgbClr val="002369"/>
                </a:solidFill>
                <a:ea typeface="Roboto" pitchFamily="2" charset="0"/>
                <a:cs typeface="Arial" panose="020B0604020202020204" pitchFamily="34" charset="0"/>
              </a:rPr>
              <a:t>on the energy market</a:t>
            </a:r>
          </a:p>
        </p:txBody>
      </p:sp>
      <p:pic>
        <p:nvPicPr>
          <p:cNvPr id="30" name="Imagen 29"/>
          <p:cNvPicPr>
            <a:picLocks noChangeAspect="1"/>
          </p:cNvPicPr>
          <p:nvPr/>
        </p:nvPicPr>
        <p:blipFill rotWithShape="1">
          <a:blip r:embed="rId4"/>
          <a:srcRect l="20778" t="17579" r="48722" b="6025"/>
          <a:stretch/>
        </p:blipFill>
        <p:spPr>
          <a:xfrm>
            <a:off x="1089273" y="1532243"/>
            <a:ext cx="3066166" cy="4320000"/>
          </a:xfrm>
          <a:prstGeom prst="rect">
            <a:avLst/>
          </a:prstGeom>
          <a:ln>
            <a:noFill/>
          </a:ln>
          <a:effectLst>
            <a:outerShdw blurRad="190500" algn="tl" rotWithShape="0">
              <a:srgbClr val="000000">
                <a:alpha val="70000"/>
              </a:srgbClr>
            </a:outerShdw>
          </a:effectLst>
        </p:spPr>
      </p:pic>
      <p:sp>
        <p:nvSpPr>
          <p:cNvPr id="3" name="CuadroTexto 2"/>
          <p:cNvSpPr txBox="1"/>
          <p:nvPr/>
        </p:nvSpPr>
        <p:spPr>
          <a:xfrm>
            <a:off x="990290" y="6026437"/>
            <a:ext cx="3800528" cy="584775"/>
          </a:xfrm>
          <a:prstGeom prst="rect">
            <a:avLst/>
          </a:prstGeom>
          <a:noFill/>
        </p:spPr>
        <p:txBody>
          <a:bodyPr wrap="none" rtlCol="0">
            <a:spAutoFit/>
          </a:bodyPr>
          <a:lstStyle/>
          <a:p>
            <a:r>
              <a:rPr lang="en-GB" sz="1600" dirty="0" smtClean="0"/>
              <a:t>Find other case studies at:</a:t>
            </a:r>
          </a:p>
          <a:p>
            <a:r>
              <a:rPr lang="en-GB" sz="1600" dirty="0">
                <a:hlinkClick r:id="rId5"/>
              </a:rPr>
              <a:t>https://</a:t>
            </a:r>
            <a:r>
              <a:rPr lang="en-GB" sz="1600" dirty="0" smtClean="0">
                <a:hlinkClick r:id="rId5"/>
              </a:rPr>
              <a:t>applicate.eu/outreach/case-studies</a:t>
            </a:r>
            <a:r>
              <a:rPr lang="en-GB" sz="1600" dirty="0" smtClean="0"/>
              <a:t> </a:t>
            </a:r>
            <a:endParaRPr lang="en-GB" sz="1600" dirty="0"/>
          </a:p>
        </p:txBody>
      </p:sp>
      <p:grpSp>
        <p:nvGrpSpPr>
          <p:cNvPr id="7" name="Grupo 6"/>
          <p:cNvGrpSpPr/>
          <p:nvPr/>
        </p:nvGrpSpPr>
        <p:grpSpPr>
          <a:xfrm>
            <a:off x="6096000" y="1369557"/>
            <a:ext cx="5723600" cy="5040000"/>
            <a:chOff x="6096000" y="1369557"/>
            <a:chExt cx="5723600" cy="5040000"/>
          </a:xfrm>
        </p:grpSpPr>
        <p:grpSp>
          <p:nvGrpSpPr>
            <p:cNvPr id="43" name="Grupo 42"/>
            <p:cNvGrpSpPr>
              <a:grpSpLocks noChangeAspect="1"/>
            </p:cNvGrpSpPr>
            <p:nvPr/>
          </p:nvGrpSpPr>
          <p:grpSpPr>
            <a:xfrm>
              <a:off x="6096000" y="1369557"/>
              <a:ext cx="4569963" cy="5040000"/>
              <a:chOff x="697488" y="1380248"/>
              <a:chExt cx="5150107" cy="5679814"/>
            </a:xfrm>
          </p:grpSpPr>
          <p:pic>
            <p:nvPicPr>
              <p:cNvPr id="44" name="Imagen 43"/>
              <p:cNvPicPr>
                <a:picLocks noChangeAspect="1"/>
              </p:cNvPicPr>
              <p:nvPr/>
            </p:nvPicPr>
            <p:blipFill rotWithShape="1">
              <a:blip r:embed="rId6"/>
              <a:srcRect l="25213" t="12738" r="42984" b="78922"/>
              <a:stretch/>
            </p:blipFill>
            <p:spPr>
              <a:xfrm>
                <a:off x="697489" y="1380248"/>
                <a:ext cx="5150106" cy="759684"/>
              </a:xfrm>
              <a:prstGeom prst="rect">
                <a:avLst/>
              </a:prstGeom>
            </p:spPr>
          </p:pic>
          <p:pic>
            <p:nvPicPr>
              <p:cNvPr id="45" name="Imagen 44"/>
              <p:cNvPicPr>
                <a:picLocks noChangeAspect="1"/>
              </p:cNvPicPr>
              <p:nvPr/>
            </p:nvPicPr>
            <p:blipFill rotWithShape="1">
              <a:blip r:embed="rId6"/>
              <a:srcRect l="25213" t="28322" r="42984" b="16125"/>
              <a:stretch/>
            </p:blipFill>
            <p:spPr>
              <a:xfrm>
                <a:off x="697488" y="1999665"/>
                <a:ext cx="5150106" cy="5060397"/>
              </a:xfrm>
              <a:prstGeom prst="rect">
                <a:avLst/>
              </a:prstGeom>
            </p:spPr>
          </p:pic>
        </p:grpSp>
        <p:pic>
          <p:nvPicPr>
            <p:cNvPr id="46" name="Image 11">
              <a:extLst>
                <a:ext uri="{FF2B5EF4-FFF2-40B4-BE49-F238E27FC236}">
                  <a16:creationId xmlns:a16="http://schemas.microsoft.com/office/drawing/2014/main" id="{2A8A7301-3683-4E4C-9EE0-AFFE158546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16391" y="5822695"/>
              <a:ext cx="903209" cy="324000"/>
            </a:xfrm>
            <a:prstGeom prst="rect">
              <a:avLst/>
            </a:prstGeom>
          </p:spPr>
        </p:pic>
      </p:grpSp>
    </p:spTree>
    <p:extLst>
      <p:ext uri="{BB962C8B-B14F-4D97-AF65-F5344CB8AC3E}">
        <p14:creationId xmlns:p14="http://schemas.microsoft.com/office/powerpoint/2010/main" val="196209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11557</TotalTime>
  <Words>1716</Words>
  <Application>Microsoft Office PowerPoint</Application>
  <PresentationFormat>Panorámica</PresentationFormat>
  <Paragraphs>148</Paragraphs>
  <Slides>13</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Arial Unicode MS</vt:lpstr>
      <vt:lpstr>Calibri</vt:lpstr>
      <vt:lpstr>Calibri Light</vt:lpstr>
      <vt:lpstr>Ebrima</vt:lpstr>
      <vt:lpstr>Roboto</vt:lpstr>
      <vt:lpstr>Tema do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dc:title>
  <dc:subject/>
  <dc:creator>Celia Araujo | Leading.pt</dc:creator>
  <cp:keywords/>
  <dc:description/>
  <cp:lastModifiedBy>Marta Terrado Casanovas</cp:lastModifiedBy>
  <cp:revision>332</cp:revision>
  <dcterms:created xsi:type="dcterms:W3CDTF">2018-04-30T18:57:27Z</dcterms:created>
  <dcterms:modified xsi:type="dcterms:W3CDTF">2020-04-27T08:14:54Z</dcterms:modified>
  <cp:category/>
</cp:coreProperties>
</file>