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rels" ContentType="application/vnd.openxmlformats-package.relationships+xml"/>
  <Default Extension="vml" ContentType="application/vnd.openxmlformats-officedocument.vmlDrawing"/>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p:sldMasterIdLst>
    <p:sldMasterId id="2147483657" r:id="rId1"/>
  </p:sldMasterIdLst>
  <p:notesMasterIdLst>
    <p:notesMasterId r:id="rId24"/>
  </p:notesMasterIdLst>
  <p:sldIdLst>
    <p:sldId id="256" r:id="rId2"/>
    <p:sldId id="277" r:id="rId3"/>
    <p:sldId id="276" r:id="rId4"/>
    <p:sldId id="295" r:id="rId5"/>
    <p:sldId id="296" r:id="rId6"/>
    <p:sldId id="293" r:id="rId7"/>
    <p:sldId id="297" r:id="rId8"/>
    <p:sldId id="300" r:id="rId9"/>
    <p:sldId id="299" r:id="rId10"/>
    <p:sldId id="301" r:id="rId11"/>
    <p:sldId id="285" r:id="rId12"/>
    <p:sldId id="281" r:id="rId13"/>
    <p:sldId id="282" r:id="rId14"/>
    <p:sldId id="288" r:id="rId15"/>
    <p:sldId id="289" r:id="rId16"/>
    <p:sldId id="292" r:id="rId17"/>
    <p:sldId id="290" r:id="rId18"/>
    <p:sldId id="291" r:id="rId19"/>
    <p:sldId id="270" r:id="rId20"/>
    <p:sldId id="283" r:id="rId21"/>
    <p:sldId id="286" r:id="rId22"/>
    <p:sldId id="274" r:id="rId23"/>
  </p:sldIdLst>
  <p:sldSz cx="9144000" cy="701992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1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979"/>
    <a:srgbClr val="FF99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50"/>
    <p:restoredTop sz="94887" autoAdjust="0"/>
  </p:normalViewPr>
  <p:slideViewPr>
    <p:cSldViewPr snapToGrid="0" snapToObjects="1">
      <p:cViewPr>
        <p:scale>
          <a:sx n="91" d="100"/>
          <a:sy n="91" d="100"/>
        </p:scale>
        <p:origin x="112" y="312"/>
      </p:cViewPr>
      <p:guideLst>
        <p:guide orient="horz" pos="2211"/>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95387" y="685800"/>
            <a:ext cx="4467224"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36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360"/>
              </a:spcBef>
              <a:spcAft>
                <a:spcPts val="0"/>
              </a:spcAft>
              <a:buNone/>
              <a:defRPr sz="1200" b="0"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None/>
              <a:defRPr sz="1200" b="0" i="0" u="none" strike="noStrike" cap="none">
                <a:solidFill>
                  <a:schemeClr val="dk1"/>
                </a:solidFill>
                <a:latin typeface="Calibri"/>
                <a:ea typeface="Calibri"/>
                <a:cs typeface="Calibri"/>
                <a:sym typeface="Calibri"/>
              </a:defRPr>
            </a:lvl3pPr>
            <a:lvl4pPr marL="1371600" marR="0" lvl="3" indent="0" algn="l" rtl="0">
              <a:spcBef>
                <a:spcPts val="360"/>
              </a:spcBef>
              <a:spcAft>
                <a:spcPts val="0"/>
              </a:spcAft>
              <a:buNone/>
              <a:defRPr sz="1200" b="0" i="0" u="none" strike="noStrike" cap="none">
                <a:solidFill>
                  <a:schemeClr val="dk1"/>
                </a:solidFill>
                <a:latin typeface="Calibri"/>
                <a:ea typeface="Calibri"/>
                <a:cs typeface="Calibri"/>
                <a:sym typeface="Calibri"/>
              </a:defRPr>
            </a:lvl4pPr>
            <a:lvl5pPr marL="1828800" marR="0" lvl="4" indent="0" algn="l" rtl="0">
              <a:spcBef>
                <a:spcPts val="360"/>
              </a:spcBef>
              <a:spcAft>
                <a:spcPts val="0"/>
              </a:spcAft>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5013128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dust.aemet.es/"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9" name="Shape 69"/>
          <p:cNvSpPr>
            <a:spLocks noGrp="1" noRot="1" noChangeAspect="1"/>
          </p:cNvSpPr>
          <p:nvPr>
            <p:ph type="sldImg" idx="2"/>
          </p:nvPr>
        </p:nvSpPr>
        <p:spPr>
          <a:xfrm>
            <a:off x="1195388" y="685800"/>
            <a:ext cx="4467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36" name="Shape 236"/>
          <p:cNvSpPr>
            <a:spLocks noGrp="1" noRot="1" noChangeAspect="1"/>
          </p:cNvSpPr>
          <p:nvPr>
            <p:ph type="sldImg" idx="2"/>
          </p:nvPr>
        </p:nvSpPr>
        <p:spPr>
          <a:xfrm>
            <a:off x="1195388" y="685800"/>
            <a:ext cx="4467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36" name="Shape 236"/>
          <p:cNvSpPr>
            <a:spLocks noGrp="1" noRot="1" noChangeAspect="1"/>
          </p:cNvSpPr>
          <p:nvPr>
            <p:ph type="sldImg" idx="2"/>
          </p:nvPr>
        </p:nvSpPr>
        <p:spPr>
          <a:xfrm>
            <a:off x="1195388" y="685800"/>
            <a:ext cx="4467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GB" sz="1200" b="1" i="0" u="none" strike="noStrike" kern="1200" cap="none" dirty="0" smtClean="0">
                <a:solidFill>
                  <a:schemeClr val="dk1"/>
                </a:solidFill>
                <a:effectLst/>
                <a:latin typeface="Calibri"/>
                <a:ea typeface="Calibri"/>
                <a:cs typeface="Calibri"/>
                <a:sym typeface="Calibri"/>
              </a:rPr>
              <a:t>WP3 Capacity building and training</a:t>
            </a:r>
            <a:endParaRPr lang="en-US" sz="1200" b="0" i="0" u="none" strike="noStrike" kern="1200" cap="none" dirty="0" smtClean="0">
              <a:solidFill>
                <a:schemeClr val="dk1"/>
              </a:solidFill>
              <a:effectLst/>
              <a:latin typeface="Calibri"/>
              <a:ea typeface="Calibri"/>
              <a:cs typeface="Calibri"/>
              <a:sym typeface="Calibri"/>
            </a:endParaRPr>
          </a:p>
          <a:p>
            <a:r>
              <a:rPr lang="en-GB" sz="1200" b="0" i="0" u="none" strike="noStrike" kern="1200" cap="none" dirty="0" smtClean="0">
                <a:solidFill>
                  <a:schemeClr val="dk1"/>
                </a:solidFill>
                <a:effectLst/>
                <a:latin typeface="Calibri"/>
                <a:ea typeface="Calibri"/>
                <a:cs typeface="Calibri"/>
                <a:sym typeface="Calibri"/>
              </a:rPr>
              <a:t>The main objective of this task is to work on the transfer of knowledge and skills on dust forecasting providing guidelines on dust products and to build capacity of the KISR staff to maintain the model. </a:t>
            </a:r>
            <a:endParaRPr lang="en-US" sz="1200" b="0" i="0" u="none" strike="noStrike" kern="1200" cap="none" dirty="0" smtClean="0">
              <a:solidFill>
                <a:schemeClr val="dk1"/>
              </a:solidFill>
              <a:effectLst/>
              <a:latin typeface="Calibri"/>
              <a:ea typeface="Calibri"/>
              <a:cs typeface="Calibri"/>
              <a:sym typeface="Calibri"/>
            </a:endParaRPr>
          </a:p>
          <a:p>
            <a:r>
              <a:rPr lang="en-GB" sz="1200" b="1" i="0" u="none" strike="noStrike" kern="1200" cap="none" dirty="0" smtClean="0">
                <a:solidFill>
                  <a:schemeClr val="dk1"/>
                </a:solidFill>
                <a:effectLst/>
                <a:latin typeface="Calibri"/>
                <a:ea typeface="Calibri"/>
                <a:cs typeface="Calibri"/>
                <a:sym typeface="Calibri"/>
              </a:rPr>
              <a:t>Task 3.1. Dust forecasting skills and analysis of dust from observations. </a:t>
            </a:r>
            <a:r>
              <a:rPr lang="en-GB" sz="1200" b="0" i="0" u="none" strike="noStrike" kern="1200" cap="none" dirty="0" smtClean="0">
                <a:solidFill>
                  <a:schemeClr val="dk1"/>
                </a:solidFill>
                <a:effectLst/>
                <a:latin typeface="Calibri"/>
                <a:ea typeface="Calibri"/>
                <a:cs typeface="Calibri"/>
                <a:sym typeface="Calibri"/>
              </a:rPr>
              <a:t>This first task will focus to provide the necessary background to the KISR staff on dust forecast. This task searches to provide fundamental concepts about dust forecasting models and training on the manipulation of the most common scientific formats. BSC will provide access to the forecasts products of the Barcelona Dust Forecast </a:t>
            </a:r>
            <a:r>
              <a:rPr lang="en-GB" sz="1200" b="0" i="0" u="none" strike="noStrike" kern="1200" cap="none" dirty="0" err="1" smtClean="0">
                <a:solidFill>
                  <a:schemeClr val="dk1"/>
                </a:solidFill>
                <a:effectLst/>
                <a:latin typeface="Calibri"/>
                <a:ea typeface="Calibri"/>
                <a:cs typeface="Calibri"/>
                <a:sym typeface="Calibri"/>
              </a:rPr>
              <a:t>Center</a:t>
            </a:r>
            <a:r>
              <a:rPr lang="en-GB" sz="1200" b="0" i="0" u="none" strike="noStrike" kern="1200" cap="none" dirty="0" smtClean="0">
                <a:solidFill>
                  <a:schemeClr val="dk1"/>
                </a:solidFill>
                <a:effectLst/>
                <a:latin typeface="Calibri"/>
                <a:ea typeface="Calibri"/>
                <a:cs typeface="Calibri"/>
                <a:sym typeface="Calibri"/>
              </a:rPr>
              <a:t> (that are based on the NMMB/BSC-Dust model) to KISR. These operational dust products will be used to provide real cases to the attendants of the courses.</a:t>
            </a:r>
            <a:endParaRPr lang="en-US" sz="1200" b="0" i="0" u="none" strike="noStrike" kern="1200" cap="none" dirty="0" smtClean="0">
              <a:solidFill>
                <a:schemeClr val="dk1"/>
              </a:solidFill>
              <a:effectLst/>
              <a:latin typeface="Calibri"/>
              <a:ea typeface="Calibri"/>
              <a:cs typeface="Calibri"/>
              <a:sym typeface="Calibri"/>
            </a:endParaRPr>
          </a:p>
          <a:p>
            <a:r>
              <a:rPr lang="en-GB" sz="1200" b="1" i="0" u="none" strike="noStrike" kern="1200" cap="none" dirty="0" smtClean="0">
                <a:solidFill>
                  <a:schemeClr val="dk1"/>
                </a:solidFill>
                <a:effectLst/>
                <a:latin typeface="Calibri"/>
                <a:ea typeface="Calibri"/>
                <a:cs typeface="Calibri"/>
                <a:sym typeface="Calibri"/>
              </a:rPr>
              <a:t>Task 3.2. Implementation and maintenance of a dust forecasting system. </a:t>
            </a:r>
            <a:r>
              <a:rPr lang="en-GB" sz="1200" b="0" i="0" u="none" strike="noStrike" kern="1200" cap="none" dirty="0" smtClean="0">
                <a:solidFill>
                  <a:schemeClr val="dk1"/>
                </a:solidFill>
                <a:effectLst/>
                <a:latin typeface="Calibri"/>
                <a:ea typeface="Calibri"/>
                <a:cs typeface="Calibri"/>
                <a:sym typeface="Calibri"/>
              </a:rPr>
              <a:t>The set of courses included in this task are oriented to prepare the KISR staff to build and maintain the dust operational system. The courses will focus on the structure of the operational system from WP2 as well as the basic concepts to configure one forecast domain and to maintain and enhance the web-server interface.</a:t>
            </a:r>
            <a:endParaRPr lang="en-US" sz="1200" b="0" i="0" u="none" strike="noStrike" kern="1200" cap="none" dirty="0" smtClean="0">
              <a:solidFill>
                <a:schemeClr val="dk1"/>
              </a:solidFill>
              <a:effectLst/>
              <a:latin typeface="Calibri"/>
              <a:ea typeface="Calibri"/>
              <a:cs typeface="Calibri"/>
              <a:sym typeface="Calibri"/>
            </a:endParaRPr>
          </a:p>
          <a:p>
            <a:endParaRPr lang="en-US" sz="1200" b="0" i="0" u="none" strike="noStrike" kern="1200" cap="none" dirty="0" smtClean="0">
              <a:solidFill>
                <a:schemeClr val="dk1"/>
              </a:solidFill>
              <a:effectLst/>
              <a:latin typeface="Calibri"/>
              <a:ea typeface="Calibri"/>
              <a:cs typeface="Calibri"/>
              <a:sym typeface="Calibri"/>
            </a:endParaRPr>
          </a:p>
          <a:p>
            <a:r>
              <a:rPr lang="en-GB" sz="1200" b="1" i="0" u="none" strike="noStrike" kern="1200" cap="none" dirty="0" smtClean="0">
                <a:solidFill>
                  <a:schemeClr val="dk1"/>
                </a:solidFill>
                <a:effectLst/>
                <a:latin typeface="Calibri"/>
                <a:ea typeface="Calibri"/>
                <a:cs typeface="Calibri"/>
                <a:sym typeface="Calibri"/>
              </a:rPr>
              <a:t>Deliverables</a:t>
            </a:r>
            <a:endParaRPr lang="en-US" sz="1200" b="0" i="0" u="none" strike="noStrike" kern="1200" cap="none" dirty="0" smtClean="0">
              <a:solidFill>
                <a:schemeClr val="dk1"/>
              </a:solidFill>
              <a:effectLst/>
              <a:latin typeface="Calibri"/>
              <a:ea typeface="Calibri"/>
              <a:cs typeface="Calibri"/>
              <a:sym typeface="Calibri"/>
            </a:endParaRPr>
          </a:p>
          <a:p>
            <a:r>
              <a:rPr lang="en-GB" sz="1200" b="0" i="0" u="none" strike="noStrike" kern="1200" cap="none" dirty="0" smtClean="0">
                <a:solidFill>
                  <a:schemeClr val="dk1"/>
                </a:solidFill>
                <a:effectLst/>
                <a:latin typeface="Calibri"/>
                <a:ea typeface="Calibri"/>
                <a:cs typeface="Calibri"/>
                <a:sym typeface="Calibri"/>
              </a:rPr>
              <a:t>D3.1. Training course 1 (20h): Dust observations and forecasting models.</a:t>
            </a:r>
            <a:endParaRPr lang="en-US" sz="1200" b="0" i="0" u="none" strike="noStrike" kern="1200" cap="none" dirty="0" smtClean="0">
              <a:solidFill>
                <a:schemeClr val="dk1"/>
              </a:solidFill>
              <a:effectLst/>
              <a:latin typeface="Calibri"/>
              <a:ea typeface="Calibri"/>
              <a:cs typeface="Calibri"/>
              <a:sym typeface="Calibri"/>
            </a:endParaRPr>
          </a:p>
          <a:p>
            <a:r>
              <a:rPr lang="en-GB" sz="1200" b="0" i="0" u="none" strike="noStrike" kern="1200" cap="none" dirty="0" smtClean="0">
                <a:solidFill>
                  <a:schemeClr val="dk1"/>
                </a:solidFill>
                <a:effectLst/>
                <a:latin typeface="Calibri"/>
                <a:ea typeface="Calibri"/>
                <a:cs typeface="Calibri"/>
                <a:sym typeface="Calibri"/>
              </a:rPr>
              <a:t>D3.2. Training course 2 (20h): Manipulation (read/write and visualization using programming languages as </a:t>
            </a:r>
            <a:r>
              <a:rPr lang="en-GB" sz="1200" b="0" i="0" u="none" strike="noStrike" kern="1200" cap="none" dirty="0" err="1" smtClean="0">
                <a:solidFill>
                  <a:schemeClr val="dk1"/>
                </a:solidFill>
                <a:effectLst/>
                <a:latin typeface="Calibri"/>
                <a:ea typeface="Calibri"/>
                <a:cs typeface="Calibri"/>
                <a:sym typeface="Calibri"/>
              </a:rPr>
              <a:t>GrADs</a:t>
            </a:r>
            <a:r>
              <a:rPr lang="en-GB" sz="1200" b="0" i="0" u="none" strike="noStrike" kern="1200" cap="none" dirty="0" smtClean="0">
                <a:solidFill>
                  <a:schemeClr val="dk1"/>
                </a:solidFill>
                <a:effectLst/>
                <a:latin typeface="Calibri"/>
                <a:ea typeface="Calibri"/>
                <a:cs typeface="Calibri"/>
                <a:sym typeface="Calibri"/>
              </a:rPr>
              <a:t>, Python, R, ...) of scientific formats (</a:t>
            </a:r>
            <a:r>
              <a:rPr lang="en-GB" sz="1200" b="0" i="0" u="none" strike="noStrike" kern="1200" cap="none" dirty="0" err="1" smtClean="0">
                <a:solidFill>
                  <a:schemeClr val="dk1"/>
                </a:solidFill>
                <a:effectLst/>
                <a:latin typeface="Calibri"/>
                <a:ea typeface="Calibri"/>
                <a:cs typeface="Calibri"/>
                <a:sym typeface="Calibri"/>
              </a:rPr>
              <a:t>NetCDF</a:t>
            </a:r>
            <a:r>
              <a:rPr lang="en-GB" sz="1200" b="0" i="0" u="none" strike="noStrike" kern="1200" cap="none" dirty="0" smtClean="0">
                <a:solidFill>
                  <a:schemeClr val="dk1"/>
                </a:solidFill>
                <a:effectLst/>
                <a:latin typeface="Calibri"/>
                <a:ea typeface="Calibri"/>
                <a:cs typeface="Calibri"/>
                <a:sym typeface="Calibri"/>
              </a:rPr>
              <a:t>, </a:t>
            </a:r>
            <a:r>
              <a:rPr lang="en-GB" sz="1200" b="0" i="0" u="none" strike="noStrike" kern="1200" cap="none" dirty="0" err="1" smtClean="0">
                <a:solidFill>
                  <a:schemeClr val="dk1"/>
                </a:solidFill>
                <a:effectLst/>
                <a:latin typeface="Calibri"/>
                <a:ea typeface="Calibri"/>
                <a:cs typeface="Calibri"/>
                <a:sym typeface="Calibri"/>
              </a:rPr>
              <a:t>Grib</a:t>
            </a:r>
            <a:r>
              <a:rPr lang="en-GB" sz="1200" b="0" i="0" u="none" strike="noStrike" kern="1200" cap="none" dirty="0" smtClean="0">
                <a:solidFill>
                  <a:schemeClr val="dk1"/>
                </a:solidFill>
                <a:effectLst/>
                <a:latin typeface="Calibri"/>
                <a:ea typeface="Calibri"/>
                <a:cs typeface="Calibri"/>
                <a:sym typeface="Calibri"/>
              </a:rPr>
              <a:t>, ASCII, ...). </a:t>
            </a:r>
            <a:endParaRPr lang="en-US" sz="1200" b="0" i="0" u="none" strike="noStrike" kern="1200" cap="none" dirty="0" smtClean="0">
              <a:solidFill>
                <a:schemeClr val="dk1"/>
              </a:solidFill>
              <a:effectLst/>
              <a:latin typeface="Calibri"/>
              <a:ea typeface="Calibri"/>
              <a:cs typeface="Calibri"/>
              <a:sym typeface="Calibri"/>
            </a:endParaRPr>
          </a:p>
          <a:p>
            <a:r>
              <a:rPr lang="en-GB" sz="1200" b="0" i="1" u="none" strike="noStrike" kern="1200" cap="none" dirty="0" smtClean="0">
                <a:solidFill>
                  <a:schemeClr val="dk1"/>
                </a:solidFill>
                <a:effectLst/>
                <a:latin typeface="Calibri"/>
                <a:ea typeface="Calibri"/>
                <a:cs typeface="Calibri"/>
                <a:sym typeface="Calibri"/>
              </a:rPr>
              <a:t>D3.3. Training course 3 (20h): Compilation of the NMMB/BSC-Dust model.</a:t>
            </a:r>
            <a:endParaRPr lang="en-US" sz="1200" b="0" i="1" u="none" strike="noStrike" kern="1200" cap="none" dirty="0" smtClean="0">
              <a:solidFill>
                <a:schemeClr val="dk1"/>
              </a:solidFill>
              <a:effectLst/>
              <a:latin typeface="Calibri"/>
              <a:ea typeface="Calibri"/>
              <a:cs typeface="Calibri"/>
              <a:sym typeface="Calibri"/>
            </a:endParaRPr>
          </a:p>
          <a:p>
            <a:r>
              <a:rPr lang="en-GB" sz="1200" b="0" i="1" u="none" strike="noStrike" kern="1200" cap="none" dirty="0" smtClean="0">
                <a:solidFill>
                  <a:schemeClr val="dk1"/>
                </a:solidFill>
                <a:effectLst/>
                <a:latin typeface="Calibri"/>
                <a:ea typeface="Calibri"/>
                <a:cs typeface="Calibri"/>
                <a:sym typeface="Calibri"/>
              </a:rPr>
              <a:t>D3.4. Training course 4 (20h): Operational system: download input data, </a:t>
            </a:r>
            <a:r>
              <a:rPr lang="en-GB" sz="1200" b="0" i="1" u="none" strike="noStrike" kern="1200" cap="none" dirty="0" err="1" smtClean="0">
                <a:solidFill>
                  <a:schemeClr val="dk1"/>
                </a:solidFill>
                <a:effectLst/>
                <a:latin typeface="Calibri"/>
                <a:ea typeface="Calibri"/>
                <a:cs typeface="Calibri"/>
                <a:sym typeface="Calibri"/>
              </a:rPr>
              <a:t>preprocessing</a:t>
            </a:r>
            <a:r>
              <a:rPr lang="en-GB" sz="1200" b="0" i="1" u="none" strike="noStrike" kern="1200" cap="none" dirty="0" smtClean="0">
                <a:solidFill>
                  <a:schemeClr val="dk1"/>
                </a:solidFill>
                <a:effectLst/>
                <a:latin typeface="Calibri"/>
                <a:ea typeface="Calibri"/>
                <a:cs typeface="Calibri"/>
                <a:sym typeface="Calibri"/>
              </a:rPr>
              <a:t>, model execution and </a:t>
            </a:r>
            <a:r>
              <a:rPr lang="en-GB" sz="1200" b="0" i="1" u="none" strike="noStrike" kern="1200" cap="none" dirty="0" err="1" smtClean="0">
                <a:solidFill>
                  <a:schemeClr val="dk1"/>
                </a:solidFill>
                <a:effectLst/>
                <a:latin typeface="Calibri"/>
                <a:ea typeface="Calibri"/>
                <a:cs typeface="Calibri"/>
                <a:sym typeface="Calibri"/>
              </a:rPr>
              <a:t>postprocessing</a:t>
            </a:r>
            <a:r>
              <a:rPr lang="en-GB" sz="1200" b="0" i="1" u="none" strike="noStrike" kern="1200" cap="none" dirty="0" smtClean="0">
                <a:solidFill>
                  <a:schemeClr val="dk1"/>
                </a:solidFill>
                <a:effectLst/>
                <a:latin typeface="Calibri"/>
                <a:ea typeface="Calibri"/>
                <a:cs typeface="Calibri"/>
                <a:sym typeface="Calibri"/>
              </a:rPr>
              <a:t>.</a:t>
            </a:r>
            <a:endParaRPr lang="en-US" sz="1200" b="0" i="1" u="none" strike="noStrike" kern="1200" cap="none" dirty="0" smtClean="0">
              <a:solidFill>
                <a:schemeClr val="dk1"/>
              </a:solidFill>
              <a:effectLst/>
              <a:latin typeface="Calibri"/>
              <a:ea typeface="Calibri"/>
              <a:cs typeface="Calibri"/>
              <a:sym typeface="Calibri"/>
            </a:endParaRPr>
          </a:p>
          <a:p>
            <a:r>
              <a:rPr lang="en-GB" sz="1200" b="0" i="1" u="none" strike="noStrike" kern="1200" cap="none" dirty="0" smtClean="0">
                <a:solidFill>
                  <a:schemeClr val="dk1"/>
                </a:solidFill>
                <a:effectLst/>
                <a:latin typeface="Calibri"/>
                <a:ea typeface="Calibri"/>
                <a:cs typeface="Calibri"/>
                <a:sym typeface="Calibri"/>
              </a:rPr>
              <a:t>D3.5. Training course 5 (20h): The NMMB/BSC-Dust model - parameterizations and main routines of the model code.</a:t>
            </a:r>
            <a:endParaRPr lang="en-US" sz="1200" b="0" i="1" u="none" strike="noStrike" kern="1200" cap="none" dirty="0" smtClean="0">
              <a:solidFill>
                <a:schemeClr val="dk1"/>
              </a:solidFill>
              <a:effectLst/>
              <a:latin typeface="Calibri"/>
              <a:ea typeface="Calibri"/>
              <a:cs typeface="Calibri"/>
              <a:sym typeface="Calibri"/>
            </a:endParaRPr>
          </a:p>
          <a:p>
            <a:r>
              <a:rPr lang="en-GB" sz="1200" b="0" i="1" u="none" strike="noStrike" kern="1200" cap="none" dirty="0" smtClean="0">
                <a:solidFill>
                  <a:schemeClr val="dk1"/>
                </a:solidFill>
                <a:effectLst/>
                <a:latin typeface="Calibri"/>
                <a:ea typeface="Calibri"/>
                <a:cs typeface="Calibri"/>
                <a:sym typeface="Calibri"/>
              </a:rPr>
              <a:t>D3.6. Training course 6 (20h): Data management (storage/archive) and web-interface. </a:t>
            </a:r>
            <a:endParaRPr lang="en-US" sz="1200" b="0" i="1" u="none" strike="noStrike" kern="1200" cap="none" dirty="0" smtClean="0">
              <a:solidFill>
                <a:schemeClr val="dk1"/>
              </a:solidFill>
              <a:effectLst/>
              <a:latin typeface="Calibri"/>
              <a:ea typeface="Calibri"/>
              <a:cs typeface="Calibri"/>
              <a:sym typeface="Calibri"/>
            </a:endParaRPr>
          </a:p>
          <a:p>
            <a:r>
              <a:rPr lang="en-GB" sz="1200" b="1" i="0" u="none" strike="noStrike" kern="1200" cap="none" dirty="0" smtClean="0">
                <a:solidFill>
                  <a:schemeClr val="dk1"/>
                </a:solidFill>
                <a:effectLst/>
                <a:latin typeface="Calibri"/>
                <a:ea typeface="Calibri"/>
                <a:cs typeface="Calibri"/>
                <a:sym typeface="Calibri"/>
              </a:rPr>
              <a:t>Milestones</a:t>
            </a:r>
            <a:endParaRPr lang="en-US" sz="1200" b="0" i="0" u="none" strike="noStrike" kern="1200" cap="none" dirty="0" smtClean="0">
              <a:solidFill>
                <a:schemeClr val="dk1"/>
              </a:solidFill>
              <a:effectLst/>
              <a:latin typeface="Calibri"/>
              <a:ea typeface="Calibri"/>
              <a:cs typeface="Calibri"/>
              <a:sym typeface="Calibri"/>
            </a:endParaRPr>
          </a:p>
          <a:p>
            <a:r>
              <a:rPr lang="en-GB" sz="1200" b="0" i="0" u="none" strike="noStrike" kern="1200" cap="none" dirty="0" smtClean="0">
                <a:solidFill>
                  <a:schemeClr val="dk1"/>
                </a:solidFill>
                <a:effectLst/>
                <a:latin typeface="Calibri"/>
                <a:ea typeface="Calibri"/>
                <a:cs typeface="Calibri"/>
                <a:sym typeface="Calibri"/>
              </a:rPr>
              <a:t>M3.1. Announcement of the training course 1.</a:t>
            </a:r>
            <a:endParaRPr lang="en-US" sz="1200" b="0" i="0" u="none" strike="noStrike" kern="1200" cap="none" dirty="0" smtClean="0">
              <a:solidFill>
                <a:schemeClr val="dk1"/>
              </a:solidFill>
              <a:effectLst/>
              <a:latin typeface="Calibri"/>
              <a:ea typeface="Calibri"/>
              <a:cs typeface="Calibri"/>
              <a:sym typeface="Calibri"/>
            </a:endParaRPr>
          </a:p>
          <a:p>
            <a:r>
              <a:rPr lang="en-GB" sz="1200" b="0" i="0" u="none" strike="noStrike" kern="1200" cap="none" dirty="0" smtClean="0">
                <a:solidFill>
                  <a:schemeClr val="dk1"/>
                </a:solidFill>
                <a:effectLst/>
                <a:latin typeface="Calibri"/>
                <a:ea typeface="Calibri"/>
                <a:cs typeface="Calibri"/>
                <a:sym typeface="Calibri"/>
              </a:rPr>
              <a:t>M3.2. Announcement of the training course 2.</a:t>
            </a:r>
            <a:endParaRPr lang="en-US" sz="1200" b="0" i="0" u="none" strike="noStrike" kern="1200" cap="none" dirty="0" smtClean="0">
              <a:solidFill>
                <a:schemeClr val="dk1"/>
              </a:solidFill>
              <a:effectLst/>
              <a:latin typeface="Calibri"/>
              <a:ea typeface="Calibri"/>
              <a:cs typeface="Calibri"/>
              <a:sym typeface="Calibri"/>
            </a:endParaRPr>
          </a:p>
          <a:p>
            <a:r>
              <a:rPr lang="en-GB" sz="1200" b="0" i="0" u="none" strike="noStrike" kern="1200" cap="none" dirty="0" smtClean="0">
                <a:solidFill>
                  <a:schemeClr val="dk1"/>
                </a:solidFill>
                <a:effectLst/>
                <a:latin typeface="Calibri"/>
                <a:ea typeface="Calibri"/>
                <a:cs typeface="Calibri"/>
                <a:sym typeface="Calibri"/>
              </a:rPr>
              <a:t>M3.3. Announcement of the training course 3.</a:t>
            </a:r>
            <a:endParaRPr lang="en-US" sz="1200" b="0" i="0" u="none" strike="noStrike" kern="1200" cap="none" dirty="0" smtClean="0">
              <a:solidFill>
                <a:schemeClr val="dk1"/>
              </a:solidFill>
              <a:effectLst/>
              <a:latin typeface="Calibri"/>
              <a:ea typeface="Calibri"/>
              <a:cs typeface="Calibri"/>
              <a:sym typeface="Calibri"/>
            </a:endParaRPr>
          </a:p>
          <a:p>
            <a:r>
              <a:rPr lang="en-GB" sz="1200" b="0" i="0" u="none" strike="noStrike" kern="1200" cap="none" dirty="0" smtClean="0">
                <a:solidFill>
                  <a:schemeClr val="dk1"/>
                </a:solidFill>
                <a:effectLst/>
                <a:latin typeface="Calibri"/>
                <a:ea typeface="Calibri"/>
                <a:cs typeface="Calibri"/>
                <a:sym typeface="Calibri"/>
              </a:rPr>
              <a:t>M3.4. Announcement of the training course 4.</a:t>
            </a:r>
            <a:endParaRPr lang="en-US" sz="1200" b="0" i="0" u="none" strike="noStrike" kern="1200" cap="none" dirty="0" smtClean="0">
              <a:solidFill>
                <a:schemeClr val="dk1"/>
              </a:solidFill>
              <a:effectLst/>
              <a:latin typeface="Calibri"/>
              <a:ea typeface="Calibri"/>
              <a:cs typeface="Calibri"/>
              <a:sym typeface="Calibri"/>
            </a:endParaRPr>
          </a:p>
          <a:p>
            <a:r>
              <a:rPr lang="en-GB" sz="1200" b="0" i="0" u="none" strike="noStrike" kern="1200" cap="none" dirty="0" smtClean="0">
                <a:solidFill>
                  <a:schemeClr val="dk1"/>
                </a:solidFill>
                <a:effectLst/>
                <a:latin typeface="Calibri"/>
                <a:ea typeface="Calibri"/>
                <a:cs typeface="Calibri"/>
                <a:sym typeface="Calibri"/>
              </a:rPr>
              <a:t>M3.5. Announcement of the training course 5.</a:t>
            </a:r>
            <a:endParaRPr lang="en-US" sz="1200" b="0" i="0" u="none" strike="noStrike" kern="1200" cap="none" dirty="0" smtClean="0">
              <a:solidFill>
                <a:schemeClr val="dk1"/>
              </a:solidFill>
              <a:effectLst/>
              <a:latin typeface="Calibri"/>
              <a:ea typeface="Calibri"/>
              <a:cs typeface="Calibri"/>
              <a:sym typeface="Calibri"/>
            </a:endParaRPr>
          </a:p>
          <a:p>
            <a:pPr lvl="0">
              <a:spcBef>
                <a:spcPts val="0"/>
              </a:spcBef>
              <a:buNone/>
            </a:pPr>
            <a:endParaRPr dirty="0"/>
          </a:p>
        </p:txBody>
      </p:sp>
      <p:sp>
        <p:nvSpPr>
          <p:cNvPr id="256" name="Shape 256"/>
          <p:cNvSpPr>
            <a:spLocks noGrp="1" noRot="1" noChangeAspect="1"/>
          </p:cNvSpPr>
          <p:nvPr>
            <p:ph type="sldImg" idx="2"/>
          </p:nvPr>
        </p:nvSpPr>
        <p:spPr>
          <a:xfrm>
            <a:off x="1195388" y="685800"/>
            <a:ext cx="4467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256" name="Shape 256"/>
          <p:cNvSpPr>
            <a:spLocks noGrp="1" noRot="1" noChangeAspect="1"/>
          </p:cNvSpPr>
          <p:nvPr>
            <p:ph type="sldImg" idx="2"/>
          </p:nvPr>
        </p:nvSpPr>
        <p:spPr>
          <a:xfrm>
            <a:off x="1195388" y="685800"/>
            <a:ext cx="4467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2" name="Shape 262"/>
          <p:cNvSpPr>
            <a:spLocks noGrp="1" noRot="1" noChangeAspect="1"/>
          </p:cNvSpPr>
          <p:nvPr>
            <p:ph type="sldImg" idx="2"/>
          </p:nvPr>
        </p:nvSpPr>
        <p:spPr>
          <a:xfrm>
            <a:off x="1195388" y="685800"/>
            <a:ext cx="4467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Marcador de imagen de diapositiva 1"/>
          <p:cNvSpPr>
            <a:spLocks noGrp="1" noRot="1" noChangeAspect="1" noTextEdit="1"/>
          </p:cNvSpPr>
          <p:nvPr>
            <p:ph type="sldImg"/>
          </p:nvPr>
        </p:nvSpPr>
        <p:spPr bwMode="auto">
          <a:xfrm>
            <a:off x="1195388" y="685800"/>
            <a:ext cx="4467225"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smtClean="0">
              <a:ea typeface="ＭＳ Ｐゴシック" panose="020B0600070205080204" pitchFamily="34" charset="-128"/>
            </a:endParaRPr>
          </a:p>
        </p:txBody>
      </p:sp>
      <p:sp>
        <p:nvSpPr>
          <p:cNvPr id="1434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1CF432F-62BE-41A0-8C1C-67977A6A297C}" type="slidenum">
              <a:rPr lang="en-US" altLang="es-ES"/>
              <a:pPr/>
              <a:t>1</a:t>
            </a:fld>
            <a:endParaRPr lang="en-US" altLang="es-ES"/>
          </a:p>
        </p:txBody>
      </p:sp>
    </p:spTree>
    <p:extLst>
      <p:ext uri="{BB962C8B-B14F-4D97-AF65-F5344CB8AC3E}">
        <p14:creationId xmlns:p14="http://schemas.microsoft.com/office/powerpoint/2010/main" val="323182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56" name="Shape 256"/>
          <p:cNvSpPr>
            <a:spLocks noGrp="1" noRot="1" noChangeAspect="1"/>
          </p:cNvSpPr>
          <p:nvPr>
            <p:ph type="sldImg" idx="2"/>
          </p:nvPr>
        </p:nvSpPr>
        <p:spPr>
          <a:xfrm>
            <a:off x="1195388" y="685800"/>
            <a:ext cx="4467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GB" sz="1200" b="1" i="0" u="none" strike="noStrike" kern="1200" cap="none" dirty="0" smtClean="0">
                <a:solidFill>
                  <a:schemeClr val="dk1"/>
                </a:solidFill>
                <a:effectLst/>
                <a:latin typeface="Calibri"/>
                <a:ea typeface="Calibri"/>
                <a:cs typeface="Calibri"/>
                <a:sym typeface="Calibri"/>
              </a:rPr>
              <a:t>WP1 Sand and dust storm characterization over Kuwait</a:t>
            </a:r>
            <a:endParaRPr lang="en-US" sz="1200" b="0" i="0" u="none" strike="noStrike" kern="1200" cap="none" dirty="0" smtClean="0">
              <a:solidFill>
                <a:schemeClr val="dk1"/>
              </a:solidFill>
              <a:effectLst/>
              <a:latin typeface="Calibri"/>
              <a:ea typeface="Calibri"/>
              <a:cs typeface="Calibri"/>
              <a:sym typeface="Calibri"/>
            </a:endParaRPr>
          </a:p>
          <a:p>
            <a:r>
              <a:rPr lang="en-GB" sz="1200" b="0" i="0" u="none" strike="noStrike" kern="1200" cap="none" dirty="0" smtClean="0">
                <a:solidFill>
                  <a:schemeClr val="dk1"/>
                </a:solidFill>
                <a:effectLst/>
                <a:latin typeface="Calibri"/>
                <a:ea typeface="Calibri"/>
                <a:cs typeface="Calibri"/>
                <a:sym typeface="Calibri"/>
              </a:rPr>
              <a:t>This activity will focus on the compilation of available dust (ground-based and satellite) observations over Kuwait to perform the characterization of dust storms over Kuwait and the refinement of the dust sources implemented in the modelling system that affect Kuwait. </a:t>
            </a:r>
            <a:endParaRPr lang="en-US" sz="1200" b="0" i="0" u="none" strike="noStrike" kern="1200" cap="none" dirty="0" smtClean="0">
              <a:solidFill>
                <a:schemeClr val="dk1"/>
              </a:solidFill>
              <a:effectLst/>
              <a:latin typeface="Calibri"/>
              <a:ea typeface="Calibri"/>
              <a:cs typeface="Calibri"/>
              <a:sym typeface="Calibri"/>
            </a:endParaRPr>
          </a:p>
          <a:p>
            <a:r>
              <a:rPr lang="en-GB" sz="1200" b="1" i="0" u="none" strike="noStrike" kern="1200" cap="none" dirty="0" smtClean="0">
                <a:solidFill>
                  <a:schemeClr val="dk1"/>
                </a:solidFill>
                <a:effectLst/>
                <a:latin typeface="Calibri"/>
                <a:ea typeface="Calibri"/>
                <a:cs typeface="Calibri"/>
                <a:sym typeface="Calibri"/>
              </a:rPr>
              <a:t>Task 1.1. Compilation of available dust information for the study region.</a:t>
            </a:r>
            <a:r>
              <a:rPr lang="en-GB" sz="1200" b="0" i="0" u="none" strike="noStrike" kern="1200" cap="none" dirty="0" smtClean="0">
                <a:solidFill>
                  <a:schemeClr val="dk1"/>
                </a:solidFill>
                <a:effectLst/>
                <a:latin typeface="Calibri"/>
                <a:ea typeface="Calibri"/>
                <a:cs typeface="Calibri"/>
                <a:sym typeface="Calibri"/>
              </a:rPr>
              <a:t> In-situ and ground-based remote sensing observations of aerosols and dust will permit characterization of both natural and anthropogenic aerosols over Kuwait. This information will essential for the Task 1.2, and to implement the near-real-time evaluation included in the operational dust forecasting system (WP2). This task considers the participation of KISR to provide and get access to national and local databases.</a:t>
            </a:r>
            <a:endParaRPr lang="en-US" sz="1200" b="0" i="0" u="none" strike="noStrike" kern="1200" cap="none" dirty="0" smtClean="0">
              <a:solidFill>
                <a:schemeClr val="dk1"/>
              </a:solidFill>
              <a:effectLst/>
              <a:latin typeface="Calibri"/>
              <a:ea typeface="Calibri"/>
              <a:cs typeface="Calibri"/>
              <a:sym typeface="Calibri"/>
            </a:endParaRPr>
          </a:p>
          <a:p>
            <a:r>
              <a:rPr lang="en-GB" sz="1200" b="1" i="0" u="none" strike="noStrike" kern="1200" cap="none" dirty="0" smtClean="0">
                <a:solidFill>
                  <a:schemeClr val="dk1"/>
                </a:solidFill>
                <a:effectLst/>
                <a:latin typeface="Calibri"/>
                <a:ea typeface="Calibri"/>
                <a:cs typeface="Calibri"/>
                <a:sym typeface="Calibri"/>
              </a:rPr>
              <a:t>Task 1.2. Aerosol characterization and identification of the desert dust sources.</a:t>
            </a:r>
            <a:r>
              <a:rPr lang="en-GB" sz="1200" b="0" i="0" u="none" strike="noStrike" kern="1200" cap="none" dirty="0" smtClean="0">
                <a:solidFill>
                  <a:schemeClr val="dk1"/>
                </a:solidFill>
                <a:effectLst/>
                <a:latin typeface="Calibri"/>
                <a:ea typeface="Calibri"/>
                <a:cs typeface="Calibri"/>
                <a:sym typeface="Calibri"/>
              </a:rPr>
              <a:t> Using the results of Task 1.2, an aerosol characterization over Kuwait based on long-term ground-based and satellite aerosol observations will be described. This aerosol characterization will include a climatology of SDS over Kuwait. This climatology will consider seasonal patterns, frequency, intensity of dust storm events (annual, seasonal and diurnal), </a:t>
            </a:r>
            <a:r>
              <a:rPr lang="en-GB" sz="1200" b="0" i="0" u="none" strike="noStrike" kern="1200" cap="none" dirty="0" err="1" smtClean="0">
                <a:solidFill>
                  <a:schemeClr val="dk1"/>
                </a:solidFill>
                <a:effectLst/>
                <a:latin typeface="Calibri"/>
                <a:ea typeface="Calibri"/>
                <a:cs typeface="Calibri"/>
                <a:sym typeface="Calibri"/>
              </a:rPr>
              <a:t>interannual</a:t>
            </a:r>
            <a:r>
              <a:rPr lang="en-GB" sz="1200" b="0" i="0" u="none" strike="noStrike" kern="1200" cap="none" dirty="0" smtClean="0">
                <a:solidFill>
                  <a:schemeClr val="dk1"/>
                </a:solidFill>
                <a:effectLst/>
                <a:latin typeface="Calibri"/>
                <a:ea typeface="Calibri"/>
                <a:cs typeface="Calibri"/>
                <a:sym typeface="Calibri"/>
              </a:rPr>
              <a:t> variability of dust storms, climatological trends of dust outbreaks that contributes to identify the frequency and intensity of dust production events in the region of study. These results will be used for the improvement of the model through the refinement of the localisation of the dust sources over the study domain (Task 2.2) and the implementation of the near-real-time evaluation considered in the operational forecasting system (Task 2.6). All the tests to obtain the optimal desert dust source mask for our region of interest that will be implemented in the operational system (WP2) can be run at the HPC supercomputer hosted by BSC.</a:t>
            </a:r>
            <a:endParaRPr lang="en-US" sz="1200" b="0" i="0" u="none" strike="noStrike" kern="1200" cap="none" dirty="0" smtClean="0">
              <a:solidFill>
                <a:schemeClr val="dk1"/>
              </a:solidFill>
              <a:effectLst/>
              <a:latin typeface="Calibri"/>
              <a:ea typeface="Calibri"/>
              <a:cs typeface="Calibri"/>
              <a:sym typeface="Calibri"/>
            </a:endParaRPr>
          </a:p>
          <a:p>
            <a:r>
              <a:rPr lang="en-GB" sz="1200" b="1" i="0" u="none" strike="noStrike" kern="1200" cap="none" dirty="0" smtClean="0">
                <a:solidFill>
                  <a:schemeClr val="dk1"/>
                </a:solidFill>
                <a:effectLst/>
                <a:latin typeface="Calibri"/>
                <a:ea typeface="Calibri"/>
                <a:cs typeface="Calibri"/>
                <a:sym typeface="Calibri"/>
              </a:rPr>
              <a:t>Deliverables</a:t>
            </a:r>
            <a:endParaRPr lang="en-US" sz="1200" b="0" i="0" u="none" strike="noStrike" kern="1200" cap="none" dirty="0" smtClean="0">
              <a:solidFill>
                <a:schemeClr val="dk1"/>
              </a:solidFill>
              <a:effectLst/>
              <a:latin typeface="Calibri"/>
              <a:ea typeface="Calibri"/>
              <a:cs typeface="Calibri"/>
              <a:sym typeface="Calibri"/>
            </a:endParaRPr>
          </a:p>
          <a:p>
            <a:r>
              <a:rPr lang="en-GB" sz="1200" b="0" i="0" u="none" strike="noStrike" kern="1200" cap="none" dirty="0" smtClean="0">
                <a:solidFill>
                  <a:schemeClr val="dk1"/>
                </a:solidFill>
                <a:effectLst/>
                <a:latin typeface="Calibri"/>
                <a:ea typeface="Calibri"/>
                <a:cs typeface="Calibri"/>
                <a:sym typeface="Calibri"/>
              </a:rPr>
              <a:t>D1.1. Report on SDS over Kuwait including the available observations that it can be used for the operational near-real-time evaluation.</a:t>
            </a:r>
            <a:endParaRPr lang="en-US" sz="1200" b="0" i="0" u="none" strike="noStrike" kern="1200" cap="none" dirty="0" smtClean="0">
              <a:solidFill>
                <a:schemeClr val="dk1"/>
              </a:solidFill>
              <a:effectLst/>
              <a:latin typeface="Calibri"/>
              <a:ea typeface="Calibri"/>
              <a:cs typeface="Calibri"/>
              <a:sym typeface="Calibri"/>
            </a:endParaRPr>
          </a:p>
          <a:p>
            <a:r>
              <a:rPr lang="en-GB" sz="1200" b="0" i="0" u="none" strike="noStrike" kern="1200" cap="none" dirty="0" smtClean="0">
                <a:solidFill>
                  <a:schemeClr val="dk1"/>
                </a:solidFill>
                <a:effectLst/>
                <a:latin typeface="Calibri"/>
                <a:ea typeface="Calibri"/>
                <a:cs typeface="Calibri"/>
                <a:sym typeface="Calibri"/>
              </a:rPr>
              <a:t>D1.2. Improved desert dust source map for dust modelling of the Middle East.</a:t>
            </a:r>
            <a:endParaRPr lang="en-US" sz="1200" b="0" i="0" u="none" strike="noStrike" kern="1200" cap="none" dirty="0" smtClean="0">
              <a:solidFill>
                <a:schemeClr val="dk1"/>
              </a:solidFill>
              <a:effectLst/>
              <a:latin typeface="Calibri"/>
              <a:ea typeface="Calibri"/>
              <a:cs typeface="Calibri"/>
              <a:sym typeface="Calibri"/>
            </a:endParaRPr>
          </a:p>
          <a:p>
            <a:r>
              <a:rPr lang="en-GB" sz="1200" b="1" i="0" u="none" strike="noStrike" kern="1200" cap="none" dirty="0" smtClean="0">
                <a:solidFill>
                  <a:schemeClr val="dk1"/>
                </a:solidFill>
                <a:effectLst/>
                <a:latin typeface="Calibri"/>
                <a:ea typeface="Calibri"/>
                <a:cs typeface="Calibri"/>
                <a:sym typeface="Calibri"/>
              </a:rPr>
              <a:t>Milestones</a:t>
            </a:r>
            <a:endParaRPr lang="en-US" sz="1200" b="0" i="0" u="none" strike="noStrike" kern="1200" cap="none" dirty="0" smtClean="0">
              <a:solidFill>
                <a:schemeClr val="dk1"/>
              </a:solidFill>
              <a:effectLst/>
              <a:latin typeface="Calibri"/>
              <a:ea typeface="Calibri"/>
              <a:cs typeface="Calibri"/>
              <a:sym typeface="Calibri"/>
            </a:endParaRPr>
          </a:p>
          <a:p>
            <a:r>
              <a:rPr lang="en-GB" sz="1200" b="0" i="0" u="none" strike="noStrike" kern="1200" cap="none" dirty="0" smtClean="0">
                <a:solidFill>
                  <a:schemeClr val="dk1"/>
                </a:solidFill>
                <a:effectLst/>
                <a:latin typeface="Calibri"/>
                <a:ea typeface="Calibri"/>
                <a:cs typeface="Calibri"/>
                <a:sym typeface="Calibri"/>
              </a:rPr>
              <a:t>M1.1. Compilation of available ground-based and satellite observations over the Middle East.</a:t>
            </a:r>
            <a:endParaRPr lang="en-US" sz="1200" b="0" i="0" u="none" strike="noStrike" kern="1200" cap="none" dirty="0" smtClean="0">
              <a:solidFill>
                <a:schemeClr val="dk1"/>
              </a:solidFill>
              <a:effectLst/>
              <a:latin typeface="Calibri"/>
              <a:ea typeface="Calibri"/>
              <a:cs typeface="Calibri"/>
              <a:sym typeface="Calibri"/>
            </a:endParaRPr>
          </a:p>
          <a:p>
            <a:pPr lvl="0">
              <a:spcBef>
                <a:spcPts val="0"/>
              </a:spcBef>
              <a:buNone/>
            </a:pPr>
            <a:endParaRPr dirty="0"/>
          </a:p>
        </p:txBody>
      </p:sp>
      <p:sp>
        <p:nvSpPr>
          <p:cNvPr id="256" name="Shape 256"/>
          <p:cNvSpPr>
            <a:spLocks noGrp="1" noRot="1" noChangeAspect="1"/>
          </p:cNvSpPr>
          <p:nvPr>
            <p:ph type="sldImg" idx="2"/>
          </p:nvPr>
        </p:nvSpPr>
        <p:spPr>
          <a:xfrm>
            <a:off x="1195388" y="685800"/>
            <a:ext cx="4467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GB" sz="1200" b="1" i="0" u="none" strike="noStrike" kern="1200" cap="none" dirty="0" smtClean="0">
                <a:solidFill>
                  <a:schemeClr val="dk1"/>
                </a:solidFill>
                <a:effectLst/>
                <a:latin typeface="Calibri"/>
                <a:ea typeface="Calibri"/>
                <a:cs typeface="Calibri"/>
                <a:sym typeface="Calibri"/>
              </a:rPr>
              <a:t>WP2 Implementation of the dust forecasting-modelling system</a:t>
            </a:r>
            <a:endParaRPr lang="en-US" sz="1200" b="0" i="0" u="none" strike="noStrike" kern="1200" cap="none" dirty="0" smtClean="0">
              <a:solidFill>
                <a:schemeClr val="dk1"/>
              </a:solidFill>
              <a:effectLst/>
              <a:latin typeface="Calibri"/>
              <a:ea typeface="Calibri"/>
              <a:cs typeface="Calibri"/>
              <a:sym typeface="Calibri"/>
            </a:endParaRPr>
          </a:p>
          <a:p>
            <a:r>
              <a:rPr lang="en-GB" sz="1200" b="0" i="0" u="none" strike="noStrike" kern="1200" cap="none" dirty="0" smtClean="0">
                <a:solidFill>
                  <a:schemeClr val="dk1"/>
                </a:solidFill>
                <a:effectLst/>
                <a:latin typeface="Calibri"/>
                <a:ea typeface="Calibri"/>
                <a:cs typeface="Calibri"/>
                <a:sym typeface="Calibri"/>
              </a:rPr>
              <a:t>The main objective of this task is the </a:t>
            </a:r>
            <a:r>
              <a:rPr lang="en-GB" sz="1200" b="1" i="0" u="none" strike="noStrike" kern="1200" cap="none" dirty="0" smtClean="0">
                <a:solidFill>
                  <a:schemeClr val="dk1"/>
                </a:solidFill>
                <a:effectLst/>
                <a:latin typeface="Calibri"/>
                <a:ea typeface="Calibri"/>
                <a:cs typeface="Calibri"/>
                <a:sym typeface="Calibri"/>
              </a:rPr>
              <a:t>implementation of a mineral dust forecasting system</a:t>
            </a:r>
            <a:r>
              <a:rPr lang="en-GB" sz="1200" b="0" i="0" u="none" strike="noStrike" kern="1200" cap="none" dirty="0" smtClean="0">
                <a:solidFill>
                  <a:schemeClr val="dk1"/>
                </a:solidFill>
                <a:effectLst/>
                <a:latin typeface="Calibri"/>
                <a:ea typeface="Calibri"/>
                <a:cs typeface="Calibri"/>
                <a:sym typeface="Calibri"/>
              </a:rPr>
              <a:t> using the NMMB/BSC-Dust model in order to perform a daily mineral dust forecast (72 hours) at high spatial resolution over Kuwait. The forecast simulations will be evaluated in near-real-time with available data from ground based stations. A comprehensive analysis will be performed. The model input data and emission parameterizations will be further adapted to the specific domain and improved. </a:t>
            </a:r>
            <a:endParaRPr lang="en-US" sz="1200" b="0" i="0" u="none" strike="noStrike" kern="1200" cap="none" dirty="0" smtClean="0">
              <a:solidFill>
                <a:schemeClr val="dk1"/>
              </a:solidFill>
              <a:effectLst/>
              <a:latin typeface="Calibri"/>
              <a:ea typeface="Calibri"/>
              <a:cs typeface="Calibri"/>
              <a:sym typeface="Calibri"/>
            </a:endParaRPr>
          </a:p>
          <a:p>
            <a:r>
              <a:rPr lang="en-GB" sz="1200" b="0" i="0" u="none" strike="noStrike" kern="1200" cap="none" dirty="0" smtClean="0">
                <a:solidFill>
                  <a:schemeClr val="dk1"/>
                </a:solidFill>
                <a:effectLst/>
                <a:latin typeface="Calibri"/>
                <a:ea typeface="Calibri"/>
                <a:cs typeface="Calibri"/>
                <a:sym typeface="Calibri"/>
              </a:rPr>
              <a:t>The </a:t>
            </a:r>
            <a:r>
              <a:rPr lang="en-GB" sz="1200" b="1" i="0" u="none" strike="noStrike" kern="1200" cap="none" dirty="0" smtClean="0">
                <a:solidFill>
                  <a:schemeClr val="dk1"/>
                </a:solidFill>
                <a:effectLst/>
                <a:latin typeface="Calibri"/>
                <a:ea typeface="Calibri"/>
                <a:cs typeface="Calibri"/>
                <a:sym typeface="Calibri"/>
              </a:rPr>
              <a:t>NMMB/BSC-Dust model</a:t>
            </a:r>
            <a:r>
              <a:rPr lang="en-GB" sz="1200" b="0" i="0" u="none" strike="noStrike" kern="1200" cap="none" dirty="0" smtClean="0">
                <a:solidFill>
                  <a:schemeClr val="dk1"/>
                </a:solidFill>
                <a:effectLst/>
                <a:latin typeface="Calibri"/>
                <a:ea typeface="Calibri"/>
                <a:cs typeface="Calibri"/>
                <a:sym typeface="Calibri"/>
              </a:rPr>
              <a:t> (Perez et al, 2011; </a:t>
            </a:r>
            <a:r>
              <a:rPr lang="en-GB" sz="1200" b="0" i="0" u="none" strike="noStrike" kern="1200" cap="none" dirty="0" err="1" smtClean="0">
                <a:solidFill>
                  <a:schemeClr val="dk1"/>
                </a:solidFill>
                <a:effectLst/>
                <a:latin typeface="Calibri"/>
                <a:ea typeface="Calibri"/>
                <a:cs typeface="Calibri"/>
                <a:sym typeface="Calibri"/>
              </a:rPr>
              <a:t>Haustein</a:t>
            </a:r>
            <a:r>
              <a:rPr lang="en-GB" sz="1200" b="0" i="0" u="none" strike="noStrike" kern="1200" cap="none" dirty="0" smtClean="0">
                <a:solidFill>
                  <a:schemeClr val="dk1"/>
                </a:solidFill>
                <a:effectLst/>
                <a:latin typeface="Calibri"/>
                <a:ea typeface="Calibri"/>
                <a:cs typeface="Calibri"/>
                <a:sym typeface="Calibri"/>
              </a:rPr>
              <a:t> et al. 2012) has been selected to forecast the atmospheric cycle of mineral dust in Kuwait. The model is comprised of an atmospheric model (the Non-Hydrostatic Multi-scale Model, NMMB) developed at NOAA/NCEP (</a:t>
            </a:r>
            <a:r>
              <a:rPr lang="en-GB" sz="1200" b="0" i="0" u="none" strike="noStrike" kern="1200" cap="none" dirty="0" err="1" smtClean="0">
                <a:solidFill>
                  <a:schemeClr val="dk1"/>
                </a:solidFill>
                <a:effectLst/>
                <a:latin typeface="Calibri"/>
                <a:ea typeface="Calibri"/>
                <a:cs typeface="Calibri"/>
                <a:sym typeface="Calibri"/>
              </a:rPr>
              <a:t>Janjic</a:t>
            </a:r>
            <a:r>
              <a:rPr lang="en-GB" sz="1200" b="0" i="0" u="none" strike="noStrike" kern="1200" cap="none" dirty="0" smtClean="0">
                <a:solidFill>
                  <a:schemeClr val="dk1"/>
                </a:solidFill>
                <a:effectLst/>
                <a:latin typeface="Calibri"/>
                <a:ea typeface="Calibri"/>
                <a:cs typeface="Calibri"/>
                <a:sym typeface="Calibri"/>
              </a:rPr>
              <a:t>, 2005; </a:t>
            </a:r>
            <a:r>
              <a:rPr lang="en-GB" sz="1200" b="0" i="0" u="none" strike="noStrike" kern="1200" cap="none" dirty="0" err="1" smtClean="0">
                <a:solidFill>
                  <a:schemeClr val="dk1"/>
                </a:solidFill>
                <a:effectLst/>
                <a:latin typeface="Calibri"/>
                <a:ea typeface="Calibri"/>
                <a:cs typeface="Calibri"/>
                <a:sym typeface="Calibri"/>
              </a:rPr>
              <a:t>Janjic</a:t>
            </a:r>
            <a:r>
              <a:rPr lang="en-GB" sz="1200" b="0" i="0" u="none" strike="noStrike" kern="1200" cap="none" dirty="0" smtClean="0">
                <a:solidFill>
                  <a:schemeClr val="dk1"/>
                </a:solidFill>
                <a:effectLst/>
                <a:latin typeface="Calibri"/>
                <a:ea typeface="Calibri"/>
                <a:cs typeface="Calibri"/>
                <a:sym typeface="Calibri"/>
              </a:rPr>
              <a:t> and Black, 2007; </a:t>
            </a:r>
            <a:r>
              <a:rPr lang="en-GB" sz="1200" b="0" i="0" u="none" strike="noStrike" kern="1200" cap="none" dirty="0" err="1" smtClean="0">
                <a:solidFill>
                  <a:schemeClr val="dk1"/>
                </a:solidFill>
                <a:effectLst/>
                <a:latin typeface="Calibri"/>
                <a:ea typeface="Calibri"/>
                <a:cs typeface="Calibri"/>
                <a:sym typeface="Calibri"/>
              </a:rPr>
              <a:t>Janjic</a:t>
            </a:r>
            <a:r>
              <a:rPr lang="en-GB" sz="1200" b="0" i="0" u="none" strike="noStrike" kern="1200" cap="none" dirty="0" smtClean="0">
                <a:solidFill>
                  <a:schemeClr val="dk1"/>
                </a:solidFill>
                <a:effectLst/>
                <a:latin typeface="Calibri"/>
                <a:ea typeface="Calibri"/>
                <a:cs typeface="Calibri"/>
                <a:sym typeface="Calibri"/>
              </a:rPr>
              <a:t> </a:t>
            </a:r>
            <a:r>
              <a:rPr lang="en-GB" sz="1200" b="0" i="1" u="none" strike="noStrike" kern="1200" cap="none" dirty="0" smtClean="0">
                <a:solidFill>
                  <a:schemeClr val="dk1"/>
                </a:solidFill>
                <a:effectLst/>
                <a:latin typeface="Calibri"/>
                <a:ea typeface="Calibri"/>
                <a:cs typeface="Calibri"/>
                <a:sym typeface="Calibri"/>
              </a:rPr>
              <a:t>et al</a:t>
            </a:r>
            <a:r>
              <a:rPr lang="en-GB" sz="1200" b="0" i="0" u="none" strike="noStrike" kern="1200" cap="none" dirty="0" smtClean="0">
                <a:solidFill>
                  <a:schemeClr val="dk1"/>
                </a:solidFill>
                <a:effectLst/>
                <a:latin typeface="Calibri"/>
                <a:ea typeface="Calibri"/>
                <a:cs typeface="Calibri"/>
                <a:sym typeface="Calibri"/>
              </a:rPr>
              <a:t>., 2011; </a:t>
            </a:r>
            <a:r>
              <a:rPr lang="en-GB" sz="1200" b="0" i="0" u="none" strike="noStrike" kern="1200" cap="none" dirty="0" err="1" smtClean="0">
                <a:solidFill>
                  <a:schemeClr val="dk1"/>
                </a:solidFill>
                <a:effectLst/>
                <a:latin typeface="Calibri"/>
                <a:ea typeface="Calibri"/>
                <a:cs typeface="Calibri"/>
                <a:sym typeface="Calibri"/>
              </a:rPr>
              <a:t>Janjic</a:t>
            </a:r>
            <a:r>
              <a:rPr lang="en-GB" sz="1200" b="0" i="0" u="none" strike="noStrike" kern="1200" cap="none" dirty="0" smtClean="0">
                <a:solidFill>
                  <a:schemeClr val="dk1"/>
                </a:solidFill>
                <a:effectLst/>
                <a:latin typeface="Calibri"/>
                <a:ea typeface="Calibri"/>
                <a:cs typeface="Calibri"/>
                <a:sym typeface="Calibri"/>
              </a:rPr>
              <a:t> and Gall, 2012) and a dust module developed by the Atmospheric Composition Group of the BSC in close collaboration with NOAA/NCEP and other partners, including the NASA Goddard Institute for Space Studies (NASA GISS) and the University of California, Irvine (UCI) (Pérez </a:t>
            </a:r>
            <a:r>
              <a:rPr lang="en-GB" sz="1200" b="0" i="1" u="none" strike="noStrike" kern="1200" cap="none" dirty="0" smtClean="0">
                <a:solidFill>
                  <a:schemeClr val="dk1"/>
                </a:solidFill>
                <a:effectLst/>
                <a:latin typeface="Calibri"/>
                <a:ea typeface="Calibri"/>
                <a:cs typeface="Calibri"/>
                <a:sym typeface="Calibri"/>
              </a:rPr>
              <a:t>et al</a:t>
            </a:r>
            <a:r>
              <a:rPr lang="en-GB" sz="1200" b="0" i="0" u="none" strike="noStrike" kern="1200" cap="none" dirty="0" smtClean="0">
                <a:solidFill>
                  <a:schemeClr val="dk1"/>
                </a:solidFill>
                <a:effectLst/>
                <a:latin typeface="Calibri"/>
                <a:ea typeface="Calibri"/>
                <a:cs typeface="Calibri"/>
                <a:sym typeface="Calibri"/>
              </a:rPr>
              <a:t>., 2011; </a:t>
            </a:r>
            <a:r>
              <a:rPr lang="en-GB" sz="1200" b="0" i="0" u="none" strike="noStrike" kern="1200" cap="none" dirty="0" err="1" smtClean="0">
                <a:solidFill>
                  <a:schemeClr val="dk1"/>
                </a:solidFill>
                <a:effectLst/>
                <a:latin typeface="Calibri"/>
                <a:ea typeface="Calibri"/>
                <a:cs typeface="Calibri"/>
                <a:sym typeface="Calibri"/>
              </a:rPr>
              <a:t>Haustein</a:t>
            </a:r>
            <a:r>
              <a:rPr lang="en-GB" sz="1200" b="0" i="0" u="none" strike="noStrike" kern="1200" cap="none" dirty="0" smtClean="0">
                <a:solidFill>
                  <a:schemeClr val="dk1"/>
                </a:solidFill>
                <a:effectLst/>
                <a:latin typeface="Calibri"/>
                <a:ea typeface="Calibri"/>
                <a:cs typeface="Calibri"/>
                <a:sym typeface="Calibri"/>
              </a:rPr>
              <a:t> </a:t>
            </a:r>
            <a:r>
              <a:rPr lang="en-GB" sz="1200" b="0" i="1" u="none" strike="noStrike" kern="1200" cap="none" dirty="0" smtClean="0">
                <a:solidFill>
                  <a:schemeClr val="dk1"/>
                </a:solidFill>
                <a:effectLst/>
                <a:latin typeface="Calibri"/>
                <a:ea typeface="Calibri"/>
                <a:cs typeface="Calibri"/>
                <a:sym typeface="Calibri"/>
              </a:rPr>
              <a:t>et al</a:t>
            </a:r>
            <a:r>
              <a:rPr lang="en-GB" sz="1200" b="0" i="0" u="none" strike="noStrike" kern="1200" cap="none" dirty="0" smtClean="0">
                <a:solidFill>
                  <a:schemeClr val="dk1"/>
                </a:solidFill>
                <a:effectLst/>
                <a:latin typeface="Calibri"/>
                <a:ea typeface="Calibri"/>
                <a:cs typeface="Calibri"/>
                <a:sym typeface="Calibri"/>
              </a:rPr>
              <a:t>., 2012; </a:t>
            </a:r>
            <a:r>
              <a:rPr lang="en-GB" sz="1200" b="0" i="0" u="none" strike="noStrike" kern="1200" cap="none" dirty="0" err="1" smtClean="0">
                <a:solidFill>
                  <a:schemeClr val="dk1"/>
                </a:solidFill>
                <a:effectLst/>
                <a:latin typeface="Calibri"/>
                <a:ea typeface="Calibri"/>
                <a:cs typeface="Calibri"/>
                <a:sym typeface="Calibri"/>
              </a:rPr>
              <a:t>Jorba</a:t>
            </a:r>
            <a:r>
              <a:rPr lang="en-GB" sz="1200" b="0" i="0" u="none" strike="noStrike" kern="1200" cap="none" dirty="0" smtClean="0">
                <a:solidFill>
                  <a:schemeClr val="dk1"/>
                </a:solidFill>
                <a:effectLst/>
                <a:latin typeface="Calibri"/>
                <a:ea typeface="Calibri"/>
                <a:cs typeface="Calibri"/>
                <a:sym typeface="Calibri"/>
              </a:rPr>
              <a:t> </a:t>
            </a:r>
            <a:r>
              <a:rPr lang="en-GB" sz="1200" b="0" i="1" u="none" strike="noStrike" kern="1200" cap="none" dirty="0" smtClean="0">
                <a:solidFill>
                  <a:schemeClr val="dk1"/>
                </a:solidFill>
                <a:effectLst/>
                <a:latin typeface="Calibri"/>
                <a:ea typeface="Calibri"/>
                <a:cs typeface="Calibri"/>
                <a:sym typeface="Calibri"/>
              </a:rPr>
              <a:t>et al</a:t>
            </a:r>
            <a:r>
              <a:rPr lang="en-GB" sz="1200" b="0" i="0" u="none" strike="noStrike" kern="1200" cap="none" dirty="0" smtClean="0">
                <a:solidFill>
                  <a:schemeClr val="dk1"/>
                </a:solidFill>
                <a:effectLst/>
                <a:latin typeface="Calibri"/>
                <a:ea typeface="Calibri"/>
                <a:cs typeface="Calibri"/>
                <a:sym typeface="Calibri"/>
              </a:rPr>
              <a:t>., 2012; </a:t>
            </a:r>
            <a:r>
              <a:rPr lang="en-GB" sz="1200" b="0" i="0" u="none" strike="noStrike" kern="1200" cap="none" dirty="0" err="1" smtClean="0">
                <a:solidFill>
                  <a:schemeClr val="dk1"/>
                </a:solidFill>
                <a:effectLst/>
                <a:latin typeface="Calibri"/>
                <a:ea typeface="Calibri"/>
                <a:cs typeface="Calibri"/>
                <a:sym typeface="Calibri"/>
              </a:rPr>
              <a:t>Spada</a:t>
            </a:r>
            <a:r>
              <a:rPr lang="en-GB" sz="1200" b="0" i="0" u="none" strike="noStrike" kern="1200" cap="none" dirty="0" smtClean="0">
                <a:solidFill>
                  <a:schemeClr val="dk1"/>
                </a:solidFill>
                <a:effectLst/>
                <a:latin typeface="Calibri"/>
                <a:ea typeface="Calibri"/>
                <a:cs typeface="Calibri"/>
                <a:sym typeface="Calibri"/>
              </a:rPr>
              <a:t> </a:t>
            </a:r>
            <a:r>
              <a:rPr lang="en-GB" sz="1200" b="0" i="1" u="none" strike="noStrike" kern="1200" cap="none" dirty="0" smtClean="0">
                <a:solidFill>
                  <a:schemeClr val="dk1"/>
                </a:solidFill>
                <a:effectLst/>
                <a:latin typeface="Calibri"/>
                <a:ea typeface="Calibri"/>
                <a:cs typeface="Calibri"/>
                <a:sym typeface="Calibri"/>
              </a:rPr>
              <a:t>et al</a:t>
            </a:r>
            <a:r>
              <a:rPr lang="en-GB" sz="1200" b="0" i="0" u="none" strike="noStrike" kern="1200" cap="none" dirty="0" smtClean="0">
                <a:solidFill>
                  <a:schemeClr val="dk1"/>
                </a:solidFill>
                <a:effectLst/>
                <a:latin typeface="Calibri"/>
                <a:ea typeface="Calibri"/>
                <a:cs typeface="Calibri"/>
                <a:sym typeface="Calibri"/>
              </a:rPr>
              <a:t>., 2013; </a:t>
            </a:r>
            <a:r>
              <a:rPr lang="en-GB" sz="1200" b="0" i="0" u="none" strike="noStrike" kern="1200" cap="none" dirty="0" err="1" smtClean="0">
                <a:solidFill>
                  <a:schemeClr val="dk1"/>
                </a:solidFill>
                <a:effectLst/>
                <a:latin typeface="Calibri"/>
                <a:ea typeface="Calibri"/>
                <a:cs typeface="Calibri"/>
                <a:sym typeface="Calibri"/>
              </a:rPr>
              <a:t>Badia</a:t>
            </a:r>
            <a:r>
              <a:rPr lang="en-GB" sz="1200" b="0" i="0" u="none" strike="noStrike" kern="1200" cap="none" dirty="0" smtClean="0">
                <a:solidFill>
                  <a:schemeClr val="dk1"/>
                </a:solidFill>
                <a:effectLst/>
                <a:latin typeface="Calibri"/>
                <a:ea typeface="Calibri"/>
                <a:cs typeface="Calibri"/>
                <a:sym typeface="Calibri"/>
              </a:rPr>
              <a:t> and </a:t>
            </a:r>
            <a:r>
              <a:rPr lang="en-GB" sz="1200" b="0" i="0" u="none" strike="noStrike" kern="1200" cap="none" dirty="0" err="1" smtClean="0">
                <a:solidFill>
                  <a:schemeClr val="dk1"/>
                </a:solidFill>
                <a:effectLst/>
                <a:latin typeface="Calibri"/>
                <a:ea typeface="Calibri"/>
                <a:cs typeface="Calibri"/>
                <a:sym typeface="Calibri"/>
              </a:rPr>
              <a:t>Jorba</a:t>
            </a:r>
            <a:r>
              <a:rPr lang="en-GB" sz="1200" b="0" i="0" u="none" strike="noStrike" kern="1200" cap="none" dirty="0" smtClean="0">
                <a:solidFill>
                  <a:schemeClr val="dk1"/>
                </a:solidFill>
                <a:effectLst/>
                <a:latin typeface="Calibri"/>
                <a:ea typeface="Calibri"/>
                <a:cs typeface="Calibri"/>
                <a:sym typeface="Calibri"/>
              </a:rPr>
              <a:t>, 2014). This state-of-the-art model is designed to be efficient, flexible, and extendible. It contains advanced physics, chemistry and aerosol packages, and has the unique ability to be configured as a global model or as a very high-resolution regional model. Physical processes include dry deposition, grav­itational settling, wet deposition (including rainout and washout in and below the clouds), and radiative interaction allowing feedbacks between dust and the atmosphere. The model produces forecasts at the SDS-WAS Regional </a:t>
            </a:r>
            <a:r>
              <a:rPr lang="en-GB" sz="1200" b="0" i="0" u="none" strike="noStrike" kern="1200" cap="none" dirty="0" err="1" smtClean="0">
                <a:solidFill>
                  <a:schemeClr val="dk1"/>
                </a:solidFill>
                <a:effectLst/>
                <a:latin typeface="Calibri"/>
                <a:ea typeface="Calibri"/>
                <a:cs typeface="Calibri"/>
                <a:sym typeface="Calibri"/>
              </a:rPr>
              <a:t>Center</a:t>
            </a:r>
            <a:r>
              <a:rPr lang="en-GB" sz="1200" b="0" i="0" u="none" strike="noStrike" kern="1200" cap="none" dirty="0" smtClean="0">
                <a:solidFill>
                  <a:schemeClr val="dk1"/>
                </a:solidFill>
                <a:effectLst/>
                <a:latin typeface="Calibri"/>
                <a:ea typeface="Calibri"/>
                <a:cs typeface="Calibri"/>
                <a:sym typeface="Calibri"/>
              </a:rPr>
              <a:t> for a regional domain comprising Northern Africa, Middle East and Europe, where it is combined with other dust model forecasts from collaborating institutions and evaluated in near-real time. The model also runs operationally (7 days a week, 365 days a year) at the Barcelona Dust Forecast </a:t>
            </a:r>
            <a:r>
              <a:rPr lang="en-GB" sz="1200" b="0" i="0" u="none" strike="noStrike" kern="1200" cap="none" dirty="0" err="1" smtClean="0">
                <a:solidFill>
                  <a:schemeClr val="dk1"/>
                </a:solidFill>
                <a:effectLst/>
                <a:latin typeface="Calibri"/>
                <a:ea typeface="Calibri"/>
                <a:cs typeface="Calibri"/>
                <a:sym typeface="Calibri"/>
              </a:rPr>
              <a:t>Center</a:t>
            </a:r>
            <a:r>
              <a:rPr lang="en-GB" sz="1200" b="0" i="0" u="none" strike="noStrike" kern="1200" cap="none" dirty="0" smtClean="0">
                <a:solidFill>
                  <a:schemeClr val="dk1"/>
                </a:solidFill>
                <a:effectLst/>
                <a:latin typeface="Calibri"/>
                <a:ea typeface="Calibri"/>
                <a:cs typeface="Calibri"/>
                <a:sym typeface="Calibri"/>
              </a:rPr>
              <a:t> (BDFC; </a:t>
            </a:r>
            <a:r>
              <a:rPr lang="en-GB" sz="1200" b="0" i="0" u="sng" strike="noStrike" kern="1200" cap="none" dirty="0" smtClean="0">
                <a:solidFill>
                  <a:schemeClr val="dk1"/>
                </a:solidFill>
                <a:effectLst/>
                <a:latin typeface="Calibri"/>
                <a:ea typeface="Calibri"/>
                <a:cs typeface="Calibri"/>
                <a:sym typeface="Calibri"/>
                <a:hlinkClick r:id="rId3"/>
              </a:rPr>
              <a:t>http://dust.aemet.es/</a:t>
            </a:r>
            <a:r>
              <a:rPr lang="en-GB" sz="1200" b="0" i="0" u="none" strike="noStrike" kern="1200" cap="none" dirty="0" smtClean="0">
                <a:solidFill>
                  <a:schemeClr val="dk1"/>
                </a:solidFill>
                <a:effectLst/>
                <a:latin typeface="Calibri"/>
                <a:ea typeface="Calibri"/>
                <a:cs typeface="Calibri"/>
                <a:sym typeface="Calibri"/>
              </a:rPr>
              <a:t>) with a horizontal resolution of 10 km for the same region. At the global scale, the model contributes to the International Cooperative for Aerosol Prediction (ICAP) Multi Model Ensemble (Sessions </a:t>
            </a:r>
            <a:r>
              <a:rPr lang="en-GB" sz="1200" b="0" i="1" u="none" strike="noStrike" kern="1200" cap="none" dirty="0" smtClean="0">
                <a:solidFill>
                  <a:schemeClr val="dk1"/>
                </a:solidFill>
                <a:effectLst/>
                <a:latin typeface="Calibri"/>
                <a:ea typeface="Calibri"/>
                <a:cs typeface="Calibri"/>
                <a:sym typeface="Calibri"/>
              </a:rPr>
              <a:t>et al</a:t>
            </a:r>
            <a:r>
              <a:rPr lang="en-GB" sz="1200" b="0" i="0" u="none" strike="noStrike" kern="1200" cap="none" dirty="0" smtClean="0">
                <a:solidFill>
                  <a:schemeClr val="dk1"/>
                </a:solidFill>
                <a:effectLst/>
                <a:latin typeface="Calibri"/>
                <a:ea typeface="Calibri"/>
                <a:cs typeface="Calibri"/>
                <a:sym typeface="Calibri"/>
              </a:rPr>
              <a:t>., 2014), A detailed description of the model is presented in Section 6.2.</a:t>
            </a:r>
            <a:endParaRPr lang="en-US" sz="1200" b="0" i="0" u="none" strike="noStrike" kern="1200" cap="none" dirty="0" smtClean="0">
              <a:solidFill>
                <a:schemeClr val="dk1"/>
              </a:solidFill>
              <a:effectLst/>
              <a:latin typeface="Calibri"/>
              <a:ea typeface="Calibri"/>
              <a:cs typeface="Calibri"/>
              <a:sym typeface="Calibri"/>
            </a:endParaRPr>
          </a:p>
          <a:p>
            <a:r>
              <a:rPr lang="en-GB" sz="1200" b="1" i="0" u="none" strike="noStrike" kern="1200" cap="none" dirty="0" smtClean="0">
                <a:solidFill>
                  <a:schemeClr val="dk1"/>
                </a:solidFill>
                <a:effectLst/>
                <a:latin typeface="Calibri"/>
                <a:ea typeface="Calibri"/>
                <a:cs typeface="Calibri"/>
                <a:sym typeface="Calibri"/>
              </a:rPr>
              <a:t> </a:t>
            </a:r>
            <a:endParaRPr lang="en-US" sz="1200" b="0" i="0" u="none" strike="noStrike" kern="1200" cap="none" dirty="0" smtClean="0">
              <a:solidFill>
                <a:schemeClr val="dk1"/>
              </a:solidFill>
              <a:effectLst/>
              <a:latin typeface="Calibri"/>
              <a:ea typeface="Calibri"/>
              <a:cs typeface="Calibri"/>
              <a:sym typeface="Calibri"/>
            </a:endParaRPr>
          </a:p>
          <a:p>
            <a:r>
              <a:rPr lang="en-GB" sz="1200" b="1" i="0" u="none" strike="noStrike" kern="1200" cap="none" dirty="0" smtClean="0">
                <a:solidFill>
                  <a:schemeClr val="dk1"/>
                </a:solidFill>
                <a:effectLst/>
                <a:latin typeface="Calibri"/>
                <a:ea typeface="Calibri"/>
                <a:cs typeface="Calibri"/>
                <a:sym typeface="Calibri"/>
              </a:rPr>
              <a:t>Task 2.1 HPC resource requirements. </a:t>
            </a:r>
            <a:r>
              <a:rPr lang="en-GB" sz="1200" b="0" i="0" u="none" strike="noStrike" kern="1200" cap="none" dirty="0" smtClean="0">
                <a:solidFill>
                  <a:schemeClr val="dk1"/>
                </a:solidFill>
                <a:effectLst/>
                <a:latin typeface="Calibri"/>
                <a:ea typeface="Calibri"/>
                <a:cs typeface="Calibri"/>
                <a:sym typeface="Calibri"/>
              </a:rPr>
              <a:t>The modelling system needs an HPC facility to be executed. This includes a computing cluster with several nodes and a filesystem tuned to run parallel simulations. The parallel programming model implemented in NMMB/BSC-Dust is Message Passage Interface (MPI) and can be compiled with a wide range of compilers. A general-purpose architecture is required. A group of HPC experts from BSC will visit Kuwait to analyse the current capacity of the KISR cluster. </a:t>
            </a:r>
            <a:r>
              <a:rPr lang="en-GB" sz="1200" b="0" i="0" u="sng" strike="noStrike" kern="1200" cap="none" dirty="0" smtClean="0">
                <a:solidFill>
                  <a:schemeClr val="dk1"/>
                </a:solidFill>
                <a:effectLst/>
                <a:latin typeface="Calibri"/>
                <a:ea typeface="Calibri"/>
                <a:cs typeface="Calibri"/>
                <a:sym typeface="Calibri"/>
              </a:rPr>
              <a:t>The BSC can performance HPC analyses using performance tools based on hardware counters to improve the performance of the model. </a:t>
            </a:r>
            <a:r>
              <a:rPr lang="en-US" sz="1200" b="0" i="0" u="none" strike="noStrike" kern="1200" cap="none" dirty="0" smtClean="0">
                <a:solidFill>
                  <a:schemeClr val="dk1"/>
                </a:solidFill>
                <a:effectLst/>
                <a:latin typeface="Calibri"/>
                <a:ea typeface="Calibri"/>
                <a:cs typeface="Calibri"/>
                <a:sym typeface="Calibri"/>
              </a:rPr>
              <a:t> </a:t>
            </a:r>
            <a:r>
              <a:rPr lang="en-GB" sz="1200" b="0" i="0" u="none" strike="noStrike" kern="1200" cap="none" dirty="0" smtClean="0">
                <a:solidFill>
                  <a:schemeClr val="dk1"/>
                </a:solidFill>
                <a:effectLst/>
                <a:latin typeface="Calibri"/>
                <a:ea typeface="Calibri"/>
                <a:cs typeface="Calibri"/>
                <a:sym typeface="Calibri"/>
              </a:rPr>
              <a:t>This information will be considered for the definition of the model configuration (Task 2.2).</a:t>
            </a:r>
            <a:endParaRPr lang="en-US" sz="1200" b="0" i="0" u="none" strike="noStrike" kern="1200" cap="none" dirty="0" smtClean="0">
              <a:solidFill>
                <a:schemeClr val="dk1"/>
              </a:solidFill>
              <a:effectLst/>
              <a:latin typeface="Calibri"/>
              <a:ea typeface="Calibri"/>
              <a:cs typeface="Calibri"/>
              <a:sym typeface="Calibri"/>
            </a:endParaRPr>
          </a:p>
          <a:p>
            <a:r>
              <a:rPr lang="en-GB" sz="1200" b="1" i="0" u="none" strike="noStrike" kern="1200" cap="none" dirty="0" smtClean="0">
                <a:solidFill>
                  <a:schemeClr val="dk1"/>
                </a:solidFill>
                <a:effectLst/>
                <a:latin typeface="Calibri"/>
                <a:ea typeface="Calibri"/>
                <a:cs typeface="Calibri"/>
                <a:sym typeface="Calibri"/>
              </a:rPr>
              <a:t>Task 2.2 Model configuration. </a:t>
            </a:r>
            <a:r>
              <a:rPr lang="en-GB" sz="1200" b="0" i="0" u="none" strike="noStrike" kern="1200" cap="none" dirty="0" smtClean="0">
                <a:solidFill>
                  <a:schemeClr val="dk1"/>
                </a:solidFill>
                <a:effectLst/>
                <a:latin typeface="Calibri"/>
                <a:ea typeface="Calibri"/>
                <a:cs typeface="Calibri"/>
                <a:sym typeface="Calibri"/>
              </a:rPr>
              <a:t>The model configuration (which includes the definition of the domain, resolution and the input databases for the model run) will be achieved using the results of the WP1 (the definition of the source mask) and the available HPC resources at KISR (computational and storage resources) resulting from Task 2.1.</a:t>
            </a:r>
            <a:endParaRPr lang="en-US" sz="1200" b="0" i="0" u="none" strike="noStrike" kern="1200" cap="none" dirty="0" smtClean="0">
              <a:solidFill>
                <a:schemeClr val="dk1"/>
              </a:solidFill>
              <a:effectLst/>
              <a:latin typeface="Calibri"/>
              <a:ea typeface="Calibri"/>
              <a:cs typeface="Calibri"/>
              <a:sym typeface="Calibri"/>
            </a:endParaRPr>
          </a:p>
          <a:p>
            <a:r>
              <a:rPr lang="en-GB" sz="1200" b="1" i="0" u="none" strike="noStrike" kern="1200" cap="none" dirty="0" smtClean="0">
                <a:solidFill>
                  <a:schemeClr val="dk1"/>
                </a:solidFill>
                <a:effectLst/>
                <a:latin typeface="Calibri"/>
                <a:ea typeface="Calibri"/>
                <a:cs typeface="Calibri"/>
                <a:sym typeface="Calibri"/>
              </a:rPr>
              <a:t>Task 2.3 Model compilation and testing. </a:t>
            </a:r>
            <a:r>
              <a:rPr lang="en-GB" sz="1200" b="0" i="0" u="none" strike="noStrike" kern="1200" cap="none" dirty="0" smtClean="0">
                <a:solidFill>
                  <a:schemeClr val="dk1"/>
                </a:solidFill>
                <a:effectLst/>
                <a:latin typeface="Calibri"/>
                <a:ea typeface="Calibri"/>
                <a:cs typeface="Calibri"/>
                <a:sym typeface="Calibri"/>
              </a:rPr>
              <a:t>To build the NMMB/BSC-Dust model in the KISR’s cluster, BSC will need to install additional software applications (i.e. libraries and tools) for the model compilation and execution. Once the model configuration is defined (Task 2.2) and the necessary software installed, a general compilation and execution of system is required. The model outputs will be used to verify that the model has been correctly built in the KISR cluster. </a:t>
            </a:r>
            <a:endParaRPr lang="en-US" sz="1200" b="0" i="0" u="none" strike="noStrike" kern="1200" cap="none" dirty="0" smtClean="0">
              <a:solidFill>
                <a:schemeClr val="dk1"/>
              </a:solidFill>
              <a:effectLst/>
              <a:latin typeface="Calibri"/>
              <a:ea typeface="Calibri"/>
              <a:cs typeface="Calibri"/>
              <a:sym typeface="Calibri"/>
            </a:endParaRPr>
          </a:p>
          <a:p>
            <a:r>
              <a:rPr lang="en-GB" sz="1200" b="1" i="0" u="none" strike="noStrike" kern="1200" cap="none" dirty="0" smtClean="0">
                <a:solidFill>
                  <a:schemeClr val="dk1"/>
                </a:solidFill>
                <a:effectLst/>
                <a:latin typeface="Calibri"/>
                <a:ea typeface="Calibri"/>
                <a:cs typeface="Calibri"/>
                <a:sym typeface="Calibri"/>
              </a:rPr>
              <a:t>Task 2.4 Improvement of the model performance. </a:t>
            </a:r>
            <a:r>
              <a:rPr lang="en-GB" sz="1200" b="0" i="0" u="sng" strike="noStrike" kern="1200" cap="none" dirty="0" smtClean="0">
                <a:solidFill>
                  <a:schemeClr val="dk1"/>
                </a:solidFill>
                <a:effectLst/>
                <a:latin typeface="Calibri"/>
                <a:ea typeface="Calibri"/>
                <a:cs typeface="Calibri"/>
                <a:sym typeface="Calibri"/>
              </a:rPr>
              <a:t>The performance of the dust forecast system will be analysed using BSC performance tools. </a:t>
            </a:r>
            <a:r>
              <a:rPr lang="en-GB" sz="1200" b="0" i="0" u="none" strike="noStrike" kern="1200" cap="none" dirty="0" smtClean="0">
                <a:solidFill>
                  <a:schemeClr val="dk1"/>
                </a:solidFill>
                <a:effectLst/>
                <a:latin typeface="Calibri"/>
                <a:ea typeface="Calibri"/>
                <a:cs typeface="Calibri"/>
                <a:sym typeface="Calibri"/>
              </a:rPr>
              <a:t>To perform this analysis some software (i.e. </a:t>
            </a:r>
            <a:r>
              <a:rPr lang="en-GB" sz="1200" b="0" i="0" u="none" strike="noStrike" kern="1200" cap="none" dirty="0" err="1" smtClean="0">
                <a:solidFill>
                  <a:schemeClr val="dk1"/>
                </a:solidFill>
                <a:effectLst/>
                <a:latin typeface="Calibri"/>
                <a:ea typeface="Calibri"/>
                <a:cs typeface="Calibri"/>
                <a:sym typeface="Calibri"/>
              </a:rPr>
              <a:t>Extrae</a:t>
            </a:r>
            <a:r>
              <a:rPr lang="en-GB" sz="1200" b="0" i="0" u="none" strike="noStrike" kern="1200" cap="none" dirty="0" smtClean="0">
                <a:solidFill>
                  <a:schemeClr val="dk1"/>
                </a:solidFill>
                <a:effectLst/>
                <a:latin typeface="Calibri"/>
                <a:ea typeface="Calibri"/>
                <a:cs typeface="Calibri"/>
                <a:sym typeface="Calibri"/>
              </a:rPr>
              <a:t>) will be installed </a:t>
            </a:r>
            <a:r>
              <a:rPr lang="en-US" sz="1200" b="0" i="0" u="none" strike="noStrike" kern="1200" cap="none" dirty="0" smtClean="0">
                <a:solidFill>
                  <a:schemeClr val="dk1"/>
                </a:solidFill>
                <a:effectLst/>
                <a:latin typeface="Calibri"/>
                <a:ea typeface="Calibri"/>
                <a:cs typeface="Calibri"/>
                <a:sym typeface="Calibri"/>
              </a:rPr>
              <a:t> </a:t>
            </a:r>
            <a:r>
              <a:rPr lang="en-GB" sz="1200" b="0" i="0" u="none" strike="noStrike" kern="1200" cap="none" dirty="0" smtClean="0">
                <a:solidFill>
                  <a:schemeClr val="dk1"/>
                </a:solidFill>
                <a:effectLst/>
                <a:latin typeface="Calibri"/>
                <a:ea typeface="Calibri"/>
                <a:cs typeface="Calibri"/>
                <a:sym typeface="Calibri"/>
              </a:rPr>
              <a:t>Trace analysis of an execution in the KISR cluster will be analysed with the methodology developed by the BSC. The communication pattern of the model, the input/output of the system, the coupling of the meteorology with the chemistry and aerosols, among others will be studied. Any improvement on the model performance will have an important effect on the overall forecast time of the forecasting system. Recommendations to tune the hardware or execution parameters could be transmitted to system administrators of the cluster.</a:t>
            </a:r>
            <a:endParaRPr lang="en-US" sz="1200" b="0" i="0" u="none" strike="noStrike" kern="1200" cap="none" dirty="0" smtClean="0">
              <a:solidFill>
                <a:schemeClr val="dk1"/>
              </a:solidFill>
              <a:effectLst/>
              <a:latin typeface="Calibri"/>
              <a:ea typeface="Calibri"/>
              <a:cs typeface="Calibri"/>
              <a:sym typeface="Calibri"/>
            </a:endParaRPr>
          </a:p>
          <a:p>
            <a:r>
              <a:rPr lang="en-GB" sz="1200" b="1" i="0" u="none" strike="noStrike" kern="1200" cap="none" dirty="0" smtClean="0">
                <a:solidFill>
                  <a:schemeClr val="dk1"/>
                </a:solidFill>
                <a:effectLst/>
                <a:latin typeface="Calibri"/>
                <a:ea typeface="Calibri"/>
                <a:cs typeface="Calibri"/>
                <a:sym typeface="Calibri"/>
              </a:rPr>
              <a:t>Task 2.5 Operational Implementation. </a:t>
            </a:r>
            <a:r>
              <a:rPr lang="en-GB" sz="1200" b="0" i="0" u="none" strike="noStrike" kern="1200" cap="none" dirty="0" smtClean="0">
                <a:solidFill>
                  <a:schemeClr val="dk1"/>
                </a:solidFill>
                <a:effectLst/>
                <a:latin typeface="Calibri"/>
                <a:ea typeface="Calibri"/>
                <a:cs typeface="Calibri"/>
                <a:sym typeface="Calibri"/>
              </a:rPr>
              <a:t>The dust operational system consists in three main modules: pre-processing, model run and post-processing. The pre-processing includes a download and </a:t>
            </a:r>
            <a:r>
              <a:rPr lang="en-GB" sz="1200" b="0" i="0" u="none" strike="noStrike" kern="1200" cap="none" dirty="0" err="1" smtClean="0">
                <a:solidFill>
                  <a:schemeClr val="dk1"/>
                </a:solidFill>
                <a:effectLst/>
                <a:latin typeface="Calibri"/>
                <a:ea typeface="Calibri"/>
                <a:cs typeface="Calibri"/>
                <a:sym typeface="Calibri"/>
              </a:rPr>
              <a:t>degrib</a:t>
            </a:r>
            <a:r>
              <a:rPr lang="en-GB" sz="1200" b="0" i="0" u="none" strike="noStrike" kern="1200" cap="none" dirty="0" smtClean="0">
                <a:solidFill>
                  <a:schemeClr val="dk1"/>
                </a:solidFill>
                <a:effectLst/>
                <a:latin typeface="Calibri"/>
                <a:ea typeface="Calibri"/>
                <a:cs typeface="Calibri"/>
                <a:sym typeface="Calibri"/>
              </a:rPr>
              <a:t> of the meteorological input data from the global meteorological model (typically, ECMWF or NCEP). The post-processing includes the generation of the output files (in </a:t>
            </a:r>
            <a:r>
              <a:rPr lang="en-GB" sz="1200" b="0" i="0" u="none" strike="noStrike" kern="1200" cap="none" dirty="0" err="1" smtClean="0">
                <a:solidFill>
                  <a:schemeClr val="dk1"/>
                </a:solidFill>
                <a:effectLst/>
                <a:latin typeface="Calibri"/>
                <a:ea typeface="Calibri"/>
                <a:cs typeface="Calibri"/>
                <a:sym typeface="Calibri"/>
              </a:rPr>
              <a:t>NetCDF</a:t>
            </a:r>
            <a:r>
              <a:rPr lang="en-GB" sz="1200" b="0" i="0" u="none" strike="noStrike" kern="1200" cap="none" dirty="0" smtClean="0">
                <a:solidFill>
                  <a:schemeClr val="dk1"/>
                </a:solidFill>
                <a:effectLst/>
                <a:latin typeface="Calibri"/>
                <a:ea typeface="Calibri"/>
                <a:cs typeface="Calibri"/>
                <a:sym typeface="Calibri"/>
              </a:rPr>
              <a:t> format) and the map generation (using a programming language as Python, </a:t>
            </a:r>
            <a:r>
              <a:rPr lang="en-GB" sz="1200" b="0" i="0" u="none" strike="noStrike" kern="1200" cap="none" dirty="0" err="1" smtClean="0">
                <a:solidFill>
                  <a:schemeClr val="dk1"/>
                </a:solidFill>
                <a:effectLst/>
                <a:latin typeface="Calibri"/>
                <a:ea typeface="Calibri"/>
                <a:cs typeface="Calibri"/>
                <a:sym typeface="Calibri"/>
              </a:rPr>
              <a:t>GrADS</a:t>
            </a:r>
            <a:r>
              <a:rPr lang="en-GB" sz="1200" b="0" i="0" u="none" strike="noStrike" kern="1200" cap="none" dirty="0" smtClean="0">
                <a:solidFill>
                  <a:schemeClr val="dk1"/>
                </a:solidFill>
                <a:effectLst/>
                <a:latin typeface="Calibri"/>
                <a:ea typeface="Calibri"/>
                <a:cs typeface="Calibri"/>
                <a:sym typeface="Calibri"/>
              </a:rPr>
              <a:t> or R).</a:t>
            </a:r>
            <a:endParaRPr lang="en-US" sz="1200" b="0" i="0" u="none" strike="noStrike" kern="1200" cap="none" dirty="0" smtClean="0">
              <a:solidFill>
                <a:schemeClr val="dk1"/>
              </a:solidFill>
              <a:effectLst/>
              <a:latin typeface="Calibri"/>
              <a:ea typeface="Calibri"/>
              <a:cs typeface="Calibri"/>
              <a:sym typeface="Calibri"/>
            </a:endParaRPr>
          </a:p>
          <a:p>
            <a:r>
              <a:rPr lang="en-GB" sz="1200" b="1" i="0" u="none" strike="noStrike" kern="1200" cap="none" dirty="0" smtClean="0">
                <a:solidFill>
                  <a:schemeClr val="dk1"/>
                </a:solidFill>
                <a:effectLst/>
                <a:latin typeface="Calibri"/>
                <a:ea typeface="Calibri"/>
                <a:cs typeface="Calibri"/>
                <a:sym typeface="Calibri"/>
              </a:rPr>
              <a:t>Task 2.6 Data Management.</a:t>
            </a:r>
            <a:r>
              <a:rPr lang="en-GB" sz="1200" b="0" i="0" u="none" strike="noStrike" kern="1200" cap="none" dirty="0" smtClean="0">
                <a:solidFill>
                  <a:schemeClr val="dk1"/>
                </a:solidFill>
                <a:effectLst/>
                <a:latin typeface="Calibri"/>
                <a:ea typeface="Calibri"/>
                <a:cs typeface="Calibri"/>
                <a:sym typeface="Calibri"/>
              </a:rPr>
              <a:t> Output files from the dust prediction model and observational data from the air quality monitoring stations and will be gathered together with other products (RGB product from </a:t>
            </a:r>
            <a:r>
              <a:rPr lang="en-GB" sz="1200" b="0" i="0" u="none" strike="noStrike" kern="1200" cap="none" dirty="0" err="1" smtClean="0">
                <a:solidFill>
                  <a:schemeClr val="dk1"/>
                </a:solidFill>
                <a:effectLst/>
                <a:latin typeface="Calibri"/>
                <a:ea typeface="Calibri"/>
                <a:cs typeface="Calibri"/>
                <a:sym typeface="Calibri"/>
              </a:rPr>
              <a:t>Meteosat</a:t>
            </a:r>
            <a:r>
              <a:rPr lang="en-GB" sz="1200" b="0" i="0" u="none" strike="noStrike" kern="1200" cap="none" dirty="0" smtClean="0">
                <a:solidFill>
                  <a:schemeClr val="dk1"/>
                </a:solidFill>
                <a:effectLst/>
                <a:latin typeface="Calibri"/>
                <a:ea typeface="Calibri"/>
                <a:cs typeface="Calibri"/>
                <a:sym typeface="Calibri"/>
              </a:rPr>
              <a:t> Second Generation, MSG,… ) resulting from Task 1.1 and </a:t>
            </a:r>
            <a:r>
              <a:rPr lang="en-GB" sz="1200" b="0" i="0" u="sng" strike="noStrike" kern="1200" cap="none" dirty="0" smtClean="0">
                <a:solidFill>
                  <a:schemeClr val="dk1"/>
                </a:solidFill>
                <a:effectLst/>
                <a:latin typeface="Calibri"/>
                <a:ea typeface="Calibri"/>
                <a:cs typeface="Calibri"/>
                <a:sym typeface="Calibri"/>
              </a:rPr>
              <a:t>organized through a database in order to facilitate the generation of products suitable for operational monitoring and forecast</a:t>
            </a:r>
            <a:r>
              <a:rPr lang="en-US" sz="1200" b="0" i="0" u="none" strike="noStrike" kern="1200" cap="none" dirty="0" smtClean="0">
                <a:solidFill>
                  <a:schemeClr val="dk1"/>
                </a:solidFill>
                <a:effectLst/>
                <a:latin typeface="Calibri"/>
                <a:ea typeface="Calibri"/>
                <a:cs typeface="Calibri"/>
                <a:sym typeface="Calibri"/>
              </a:rPr>
              <a:t> </a:t>
            </a:r>
            <a:r>
              <a:rPr lang="en-GB" sz="1200" b="0" i="0" u="none" strike="noStrike" kern="1200" cap="none" dirty="0" smtClean="0">
                <a:solidFill>
                  <a:schemeClr val="dk1"/>
                </a:solidFill>
                <a:effectLst/>
                <a:latin typeface="Calibri"/>
                <a:ea typeface="Calibri"/>
                <a:cs typeface="Calibri"/>
                <a:sym typeface="Calibri"/>
              </a:rPr>
              <a:t>. For the data storage, it would be needed a volume of approximately 1 TB per year. The storage server(s), if separated from the front-end (web interface) should be connected to this with a gigabit or (better) low latency network to make the communication between storage and visualization layer easier and not create overhead. KISR will be in charge to provide the necessary storage server and BSC will build storage infrastructure in the machine.</a:t>
            </a:r>
            <a:endParaRPr lang="en-US" sz="1200" b="0" i="0" u="none" strike="noStrike" kern="1200" cap="none" dirty="0" smtClean="0">
              <a:solidFill>
                <a:schemeClr val="dk1"/>
              </a:solidFill>
              <a:effectLst/>
              <a:latin typeface="Calibri"/>
              <a:ea typeface="Calibri"/>
              <a:cs typeface="Calibri"/>
              <a:sym typeface="Calibri"/>
            </a:endParaRPr>
          </a:p>
          <a:p>
            <a:r>
              <a:rPr lang="en-GB" sz="1200" b="1" i="0" u="none" strike="noStrike" kern="1200" cap="none" dirty="0" smtClean="0">
                <a:solidFill>
                  <a:schemeClr val="dk1"/>
                </a:solidFill>
                <a:effectLst/>
                <a:latin typeface="Calibri"/>
                <a:ea typeface="Calibri"/>
                <a:cs typeface="Calibri"/>
                <a:sym typeface="Calibri"/>
              </a:rPr>
              <a:t>Task 2.7 Visualization interface.</a:t>
            </a:r>
            <a:r>
              <a:rPr lang="en-GB" sz="1200" b="0" i="0" u="none" strike="noStrike" kern="1200" cap="none" dirty="0" smtClean="0">
                <a:solidFill>
                  <a:schemeClr val="dk1"/>
                </a:solidFill>
                <a:effectLst/>
                <a:latin typeface="Calibri"/>
                <a:ea typeface="Calibri"/>
                <a:cs typeface="Calibri"/>
                <a:sym typeface="Calibri"/>
              </a:rPr>
              <a:t> The information resulting from the operational dust forecasting system will be presented to users through a web-based application based on the current web-interface from the Barcelona Dust Forecast </a:t>
            </a:r>
            <a:r>
              <a:rPr lang="en-GB" sz="1200" b="0" i="0" u="none" strike="noStrike" kern="1200" cap="none" dirty="0" err="1" smtClean="0">
                <a:solidFill>
                  <a:schemeClr val="dk1"/>
                </a:solidFill>
                <a:effectLst/>
                <a:latin typeface="Calibri"/>
                <a:ea typeface="Calibri"/>
                <a:cs typeface="Calibri"/>
                <a:sym typeface="Calibri"/>
              </a:rPr>
              <a:t>Center</a:t>
            </a:r>
            <a:r>
              <a:rPr lang="en-GB" sz="1200" b="0" i="0" u="none" strike="noStrike" kern="1200" cap="none" dirty="0" smtClean="0">
                <a:solidFill>
                  <a:schemeClr val="dk1"/>
                </a:solidFill>
                <a:effectLst/>
                <a:latin typeface="Calibri"/>
                <a:ea typeface="Calibri"/>
                <a:cs typeface="Calibri"/>
                <a:sym typeface="Calibri"/>
              </a:rPr>
              <a:t> (http://dust.aemet.es), which will provide: </a:t>
            </a:r>
            <a:endParaRPr lang="en-US" sz="1200" b="0" i="0" u="none" strike="noStrike" kern="1200" cap="none" dirty="0" smtClean="0">
              <a:solidFill>
                <a:schemeClr val="dk1"/>
              </a:solidFill>
              <a:effectLst/>
              <a:latin typeface="Calibri"/>
              <a:ea typeface="Calibri"/>
              <a:cs typeface="Calibri"/>
              <a:sym typeface="Calibri"/>
            </a:endParaRPr>
          </a:p>
          <a:p>
            <a:pPr lvl="0"/>
            <a:r>
              <a:rPr lang="en-GB" sz="1200" b="0" i="0" u="none" strike="noStrike" kern="1200" cap="none" dirty="0" smtClean="0">
                <a:solidFill>
                  <a:schemeClr val="dk1"/>
                </a:solidFill>
                <a:effectLst/>
                <a:latin typeface="Calibri"/>
                <a:ea typeface="Calibri"/>
                <a:cs typeface="Calibri"/>
                <a:sym typeface="Calibri"/>
              </a:rPr>
              <a:t>Three-hourly charts of the main parameters predicted by the model (dust surface concentration, dust load, dust optical depth, dry and wet deposition, …) up to a lead time of 72 hours.</a:t>
            </a:r>
            <a:endParaRPr lang="en-US" sz="1200" b="0" i="0" u="none" strike="noStrike" kern="1200" cap="none" dirty="0" smtClean="0">
              <a:solidFill>
                <a:schemeClr val="dk1"/>
              </a:solidFill>
              <a:effectLst/>
              <a:latin typeface="Calibri"/>
              <a:ea typeface="Calibri"/>
              <a:cs typeface="Calibri"/>
              <a:sym typeface="Calibri"/>
            </a:endParaRPr>
          </a:p>
          <a:p>
            <a:pPr lvl="0"/>
            <a:r>
              <a:rPr lang="en-GB" sz="1200" b="0" i="0" u="none" strike="noStrike" kern="1200" cap="none" dirty="0" smtClean="0">
                <a:solidFill>
                  <a:schemeClr val="dk1"/>
                </a:solidFill>
                <a:effectLst/>
                <a:latin typeface="Calibri"/>
                <a:ea typeface="Calibri"/>
                <a:cs typeface="Calibri"/>
                <a:sym typeface="Calibri"/>
              </a:rPr>
              <a:t>Daily and monthly plots of model data interpolated to specific sites (e. g. air quality stations, airports, main cities) updated after every model run including the available observations. </a:t>
            </a:r>
            <a:endParaRPr lang="en-US" sz="1200" b="0" i="0" u="none" strike="noStrike" kern="1200" cap="none" dirty="0" smtClean="0">
              <a:solidFill>
                <a:schemeClr val="dk1"/>
              </a:solidFill>
              <a:effectLst/>
              <a:latin typeface="Calibri"/>
              <a:ea typeface="Calibri"/>
              <a:cs typeface="Calibri"/>
              <a:sym typeface="Calibri"/>
            </a:endParaRPr>
          </a:p>
          <a:p>
            <a:r>
              <a:rPr lang="en-GB" dirty="0" smtClean="0">
                <a:effectLst/>
              </a:rPr>
              <a:t> </a:t>
            </a:r>
            <a:endParaRPr lang="en-US" dirty="0" smtClean="0">
              <a:effectLst/>
            </a:endParaRPr>
          </a:p>
          <a:p>
            <a:r>
              <a:rPr lang="en-GB" sz="1200" b="0" i="0" u="none" strike="noStrike" kern="1200" cap="none" dirty="0" smtClean="0">
                <a:solidFill>
                  <a:schemeClr val="dk1"/>
                </a:solidFill>
                <a:effectLst/>
                <a:latin typeface="Calibri"/>
                <a:ea typeface="Calibri"/>
                <a:cs typeface="Calibri"/>
                <a:sym typeface="Calibri"/>
              </a:rPr>
              <a:t>To host the web-interface, it would be needed a server with this minimum technical requirements:</a:t>
            </a:r>
            <a:endParaRPr lang="en-US" sz="1200" b="0" i="0" u="none" strike="noStrike" kern="1200" cap="none" dirty="0" smtClean="0">
              <a:solidFill>
                <a:schemeClr val="dk1"/>
              </a:solidFill>
              <a:effectLst/>
              <a:latin typeface="Calibri"/>
              <a:ea typeface="Calibri"/>
              <a:cs typeface="Calibri"/>
              <a:sym typeface="Calibri"/>
            </a:endParaRPr>
          </a:p>
          <a:p>
            <a:pPr lvl="0"/>
            <a:r>
              <a:rPr lang="en-GB" sz="1200" b="0" i="0" u="none" strike="noStrike" kern="1200" cap="none" dirty="0" smtClean="0">
                <a:solidFill>
                  <a:schemeClr val="dk1"/>
                </a:solidFill>
                <a:effectLst/>
                <a:latin typeface="Calibri"/>
                <a:ea typeface="Calibri"/>
                <a:cs typeface="Calibri"/>
                <a:sym typeface="Calibri"/>
              </a:rPr>
              <a:t>8 cores 3.2GHz, 64 bit architecture</a:t>
            </a:r>
            <a:endParaRPr lang="en-US" sz="1200" b="0" i="0" u="none" strike="noStrike" kern="1200" cap="none" dirty="0" smtClean="0">
              <a:solidFill>
                <a:schemeClr val="dk1"/>
              </a:solidFill>
              <a:effectLst/>
              <a:latin typeface="Calibri"/>
              <a:ea typeface="Calibri"/>
              <a:cs typeface="Calibri"/>
              <a:sym typeface="Calibri"/>
            </a:endParaRPr>
          </a:p>
          <a:p>
            <a:pPr lvl="0"/>
            <a:r>
              <a:rPr lang="en-GB" sz="1200" b="0" i="0" u="none" strike="noStrike" kern="1200" cap="none" dirty="0" smtClean="0">
                <a:solidFill>
                  <a:schemeClr val="dk1"/>
                </a:solidFill>
                <a:effectLst/>
                <a:latin typeface="Calibri"/>
                <a:ea typeface="Calibri"/>
                <a:cs typeface="Calibri"/>
                <a:sym typeface="Calibri"/>
              </a:rPr>
              <a:t>16 GB main memory</a:t>
            </a:r>
            <a:endParaRPr lang="en-US" sz="1200" b="0" i="0" u="none" strike="noStrike" kern="1200" cap="none" dirty="0" smtClean="0">
              <a:solidFill>
                <a:schemeClr val="dk1"/>
              </a:solidFill>
              <a:effectLst/>
              <a:latin typeface="Calibri"/>
              <a:ea typeface="Calibri"/>
              <a:cs typeface="Calibri"/>
              <a:sym typeface="Calibri"/>
            </a:endParaRPr>
          </a:p>
          <a:p>
            <a:pPr lvl="0"/>
            <a:r>
              <a:rPr lang="en-GB" sz="1200" b="0" i="0" u="none" strike="noStrike" kern="1200" cap="none" dirty="0" smtClean="0">
                <a:solidFill>
                  <a:schemeClr val="dk1"/>
                </a:solidFill>
                <a:effectLst/>
                <a:latin typeface="Calibri"/>
                <a:ea typeface="Calibri"/>
                <a:cs typeface="Calibri"/>
                <a:sym typeface="Calibri"/>
              </a:rPr>
              <a:t>hard disk size minimum 0.5TB + data volume (if hosted in the same server)</a:t>
            </a:r>
            <a:endParaRPr lang="en-US" sz="1200" b="0" i="0" u="none" strike="noStrike" kern="1200" cap="none" dirty="0" smtClean="0">
              <a:solidFill>
                <a:schemeClr val="dk1"/>
              </a:solidFill>
              <a:effectLst/>
              <a:latin typeface="Calibri"/>
              <a:ea typeface="Calibri"/>
              <a:cs typeface="Calibri"/>
              <a:sym typeface="Calibri"/>
            </a:endParaRPr>
          </a:p>
          <a:p>
            <a:r>
              <a:rPr lang="en-GB" sz="1200" b="0" i="0" u="none" strike="noStrike" kern="1200" cap="none" dirty="0" smtClean="0">
                <a:solidFill>
                  <a:schemeClr val="dk1"/>
                </a:solidFill>
                <a:effectLst/>
                <a:latin typeface="Calibri"/>
                <a:ea typeface="Calibri"/>
                <a:cs typeface="Calibri"/>
                <a:sym typeface="Calibri"/>
              </a:rPr>
              <a:t>It will be necessary to install all software packages to run the web server, mail server and data processing and visualization libraries. KISR will be in charge to provide the web-server and BSC will install all the necessary software and libraries and build the web-interface.</a:t>
            </a:r>
            <a:endParaRPr lang="en-US" sz="1200" b="0" i="0" u="none" strike="noStrike" kern="1200" cap="none" dirty="0" smtClean="0">
              <a:solidFill>
                <a:schemeClr val="dk1"/>
              </a:solidFill>
              <a:effectLst/>
              <a:latin typeface="Calibri"/>
              <a:ea typeface="Calibri"/>
              <a:cs typeface="Calibri"/>
              <a:sym typeface="Calibri"/>
            </a:endParaRPr>
          </a:p>
          <a:p>
            <a:r>
              <a:rPr lang="en-GB" sz="1200" b="1" i="0" u="none" strike="noStrike" kern="1200" cap="none" dirty="0" smtClean="0">
                <a:solidFill>
                  <a:schemeClr val="dk1"/>
                </a:solidFill>
                <a:effectLst/>
                <a:latin typeface="Calibri"/>
                <a:ea typeface="Calibri"/>
                <a:cs typeface="Calibri"/>
                <a:sym typeface="Calibri"/>
              </a:rPr>
              <a:t>Deliverables</a:t>
            </a:r>
            <a:endParaRPr lang="en-US" sz="1200" b="0" i="0" u="none" strike="noStrike" kern="1200" cap="none" dirty="0" smtClean="0">
              <a:solidFill>
                <a:schemeClr val="dk1"/>
              </a:solidFill>
              <a:effectLst/>
              <a:latin typeface="Calibri"/>
              <a:ea typeface="Calibri"/>
              <a:cs typeface="Calibri"/>
              <a:sym typeface="Calibri"/>
            </a:endParaRPr>
          </a:p>
          <a:p>
            <a:r>
              <a:rPr lang="en-GB" sz="1200" b="0" i="0" u="none" strike="noStrike" kern="1200" cap="none" dirty="0" smtClean="0">
                <a:solidFill>
                  <a:schemeClr val="dk1"/>
                </a:solidFill>
                <a:effectLst/>
                <a:latin typeface="Calibri"/>
                <a:ea typeface="Calibri"/>
                <a:cs typeface="Calibri"/>
                <a:sym typeface="Calibri"/>
              </a:rPr>
              <a:t>D2.1. Report on the available HPC resources on KISR to build the dust forecasting system.</a:t>
            </a:r>
            <a:endParaRPr lang="en-US" sz="1200" b="0" i="0" u="none" strike="noStrike" kern="1200" cap="none" dirty="0" smtClean="0">
              <a:solidFill>
                <a:schemeClr val="dk1"/>
              </a:solidFill>
              <a:effectLst/>
              <a:latin typeface="Calibri"/>
              <a:ea typeface="Calibri"/>
              <a:cs typeface="Calibri"/>
              <a:sym typeface="Calibri"/>
            </a:endParaRPr>
          </a:p>
          <a:p>
            <a:r>
              <a:rPr lang="en-GB" sz="1200" b="0" i="0" u="none" strike="noStrike" kern="1200" cap="none" dirty="0" smtClean="0">
                <a:solidFill>
                  <a:schemeClr val="dk1"/>
                </a:solidFill>
                <a:effectLst/>
                <a:latin typeface="Calibri"/>
                <a:ea typeface="Calibri"/>
                <a:cs typeface="Calibri"/>
                <a:sym typeface="Calibri"/>
              </a:rPr>
              <a:t>D2.2. User Guide of the dust forecasting system.</a:t>
            </a:r>
            <a:endParaRPr lang="en-US" sz="1200" b="0" i="0" u="none" strike="noStrike" kern="1200" cap="none" dirty="0" smtClean="0">
              <a:solidFill>
                <a:schemeClr val="dk1"/>
              </a:solidFill>
              <a:effectLst/>
              <a:latin typeface="Calibri"/>
              <a:ea typeface="Calibri"/>
              <a:cs typeface="Calibri"/>
              <a:sym typeface="Calibri"/>
            </a:endParaRPr>
          </a:p>
          <a:p>
            <a:r>
              <a:rPr lang="en-GB" sz="1200" b="0" i="0" u="none" strike="noStrike" kern="1200" cap="none" dirty="0" smtClean="0">
                <a:solidFill>
                  <a:schemeClr val="dk1"/>
                </a:solidFill>
                <a:effectLst/>
                <a:latin typeface="Calibri"/>
                <a:ea typeface="Calibri"/>
                <a:cs typeface="Calibri"/>
                <a:sym typeface="Calibri"/>
              </a:rPr>
              <a:t>D2.3. Report on the model performance.</a:t>
            </a:r>
            <a:endParaRPr lang="en-US" sz="1200" b="0" i="0" u="none" strike="noStrike" kern="1200" cap="none" dirty="0" smtClean="0">
              <a:solidFill>
                <a:schemeClr val="dk1"/>
              </a:solidFill>
              <a:effectLst/>
              <a:latin typeface="Calibri"/>
              <a:ea typeface="Calibri"/>
              <a:cs typeface="Calibri"/>
              <a:sym typeface="Calibri"/>
            </a:endParaRPr>
          </a:p>
          <a:p>
            <a:r>
              <a:rPr lang="en-GB" sz="1200" b="0" i="0" u="none" strike="noStrike" kern="1200" cap="none" dirty="0" smtClean="0">
                <a:solidFill>
                  <a:schemeClr val="dk1"/>
                </a:solidFill>
                <a:effectLst/>
                <a:latin typeface="Calibri"/>
                <a:ea typeface="Calibri"/>
                <a:cs typeface="Calibri"/>
                <a:sym typeface="Calibri"/>
              </a:rPr>
              <a:t>D2.4. Data catalogue (model and observations).</a:t>
            </a:r>
            <a:endParaRPr lang="en-US" sz="1200" b="0" i="0" u="none" strike="noStrike" kern="1200" cap="none" dirty="0" smtClean="0">
              <a:solidFill>
                <a:schemeClr val="dk1"/>
              </a:solidFill>
              <a:effectLst/>
              <a:latin typeface="Calibri"/>
              <a:ea typeface="Calibri"/>
              <a:cs typeface="Calibri"/>
              <a:sym typeface="Calibri"/>
            </a:endParaRPr>
          </a:p>
          <a:p>
            <a:r>
              <a:rPr lang="en-GB" sz="1200" b="0" i="0" u="none" strike="noStrike" kern="1200" cap="none" dirty="0" smtClean="0">
                <a:solidFill>
                  <a:schemeClr val="dk1"/>
                </a:solidFill>
                <a:effectLst/>
                <a:latin typeface="Calibri"/>
                <a:ea typeface="Calibri"/>
                <a:cs typeface="Calibri"/>
                <a:sym typeface="Calibri"/>
              </a:rPr>
              <a:t>D2.5. Web interface based on the BDFC configuration.</a:t>
            </a:r>
            <a:endParaRPr lang="en-US" sz="1200" b="0" i="0" u="none" strike="noStrike" kern="1200" cap="none" dirty="0" smtClean="0">
              <a:solidFill>
                <a:schemeClr val="dk1"/>
              </a:solidFill>
              <a:effectLst/>
              <a:latin typeface="Calibri"/>
              <a:ea typeface="Calibri"/>
              <a:cs typeface="Calibri"/>
              <a:sym typeface="Calibri"/>
            </a:endParaRPr>
          </a:p>
          <a:p>
            <a:r>
              <a:rPr lang="en-GB" sz="1200" b="1" i="0" u="none" strike="noStrike" kern="1200" cap="none" dirty="0" smtClean="0">
                <a:solidFill>
                  <a:schemeClr val="dk1"/>
                </a:solidFill>
                <a:effectLst/>
                <a:latin typeface="Calibri"/>
                <a:ea typeface="Calibri"/>
                <a:cs typeface="Calibri"/>
                <a:sym typeface="Calibri"/>
              </a:rPr>
              <a:t>Milestones</a:t>
            </a:r>
            <a:endParaRPr lang="en-US" sz="1200" b="0" i="0" u="none" strike="noStrike" kern="1200" cap="none" dirty="0" smtClean="0">
              <a:solidFill>
                <a:schemeClr val="dk1"/>
              </a:solidFill>
              <a:effectLst/>
              <a:latin typeface="Calibri"/>
              <a:ea typeface="Calibri"/>
              <a:cs typeface="Calibri"/>
              <a:sym typeface="Calibri"/>
            </a:endParaRPr>
          </a:p>
          <a:p>
            <a:r>
              <a:rPr lang="en-GB" sz="1200" b="0" i="0" u="none" strike="noStrike" kern="1200" cap="none" dirty="0" smtClean="0">
                <a:solidFill>
                  <a:schemeClr val="dk1"/>
                </a:solidFill>
                <a:effectLst/>
                <a:latin typeface="Calibri"/>
                <a:ea typeface="Calibri"/>
                <a:cs typeface="Calibri"/>
                <a:sym typeface="Calibri"/>
              </a:rPr>
              <a:t>M2.1. HPC visit to KISR-Kuwait.</a:t>
            </a:r>
            <a:endParaRPr lang="en-US" sz="1200" b="0" i="0" u="none" strike="noStrike" kern="1200" cap="none" dirty="0" smtClean="0">
              <a:solidFill>
                <a:schemeClr val="dk1"/>
              </a:solidFill>
              <a:effectLst/>
              <a:latin typeface="Calibri"/>
              <a:ea typeface="Calibri"/>
              <a:cs typeface="Calibri"/>
              <a:sym typeface="Calibri"/>
            </a:endParaRPr>
          </a:p>
          <a:p>
            <a:r>
              <a:rPr lang="en-GB" sz="1200" b="0" i="0" u="none" strike="noStrike" kern="1200" cap="none" dirty="0" smtClean="0">
                <a:solidFill>
                  <a:schemeClr val="dk1"/>
                </a:solidFill>
                <a:effectLst/>
                <a:latin typeface="Calibri"/>
                <a:ea typeface="Calibri"/>
                <a:cs typeface="Calibri"/>
                <a:sym typeface="Calibri"/>
              </a:rPr>
              <a:t>M2.2. Model configuration.</a:t>
            </a:r>
            <a:endParaRPr lang="en-US" sz="1200" b="0" i="0" u="none" strike="noStrike" kern="1200" cap="none" dirty="0" smtClean="0">
              <a:solidFill>
                <a:schemeClr val="dk1"/>
              </a:solidFill>
              <a:effectLst/>
              <a:latin typeface="Calibri"/>
              <a:ea typeface="Calibri"/>
              <a:cs typeface="Calibri"/>
              <a:sym typeface="Calibri"/>
            </a:endParaRPr>
          </a:p>
          <a:p>
            <a:r>
              <a:rPr lang="en-GB" sz="1200" b="0" i="0" u="none" strike="noStrike" kern="1200" cap="none" dirty="0" smtClean="0">
                <a:solidFill>
                  <a:schemeClr val="dk1"/>
                </a:solidFill>
                <a:effectLst/>
                <a:latin typeface="Calibri"/>
                <a:ea typeface="Calibri"/>
                <a:cs typeface="Calibri"/>
                <a:sym typeface="Calibri"/>
              </a:rPr>
              <a:t>M2.3. Compiled code.</a:t>
            </a:r>
            <a:endParaRPr lang="en-US" sz="1200" b="0" i="0" u="none" strike="noStrike" kern="1200" cap="none" dirty="0" smtClean="0">
              <a:solidFill>
                <a:schemeClr val="dk1"/>
              </a:solidFill>
              <a:effectLst/>
              <a:latin typeface="Calibri"/>
              <a:ea typeface="Calibri"/>
              <a:cs typeface="Calibri"/>
              <a:sym typeface="Calibri"/>
            </a:endParaRPr>
          </a:p>
          <a:p>
            <a:r>
              <a:rPr lang="en-GB" sz="1200" b="0" i="0" u="none" strike="noStrike" kern="1200" cap="none" dirty="0" smtClean="0">
                <a:solidFill>
                  <a:schemeClr val="dk1"/>
                </a:solidFill>
                <a:effectLst/>
                <a:latin typeface="Calibri"/>
                <a:ea typeface="Calibri"/>
                <a:cs typeface="Calibri"/>
                <a:sym typeface="Calibri"/>
              </a:rPr>
              <a:t>M2.4. Implementation of the operational download of the necessary input data.</a:t>
            </a:r>
            <a:endParaRPr lang="en-US" sz="1200" b="0" i="0" u="none" strike="noStrike" kern="1200" cap="none" dirty="0" smtClean="0">
              <a:solidFill>
                <a:schemeClr val="dk1"/>
              </a:solidFill>
              <a:effectLst/>
              <a:latin typeface="Calibri"/>
              <a:ea typeface="Calibri"/>
              <a:cs typeface="Calibri"/>
              <a:sym typeface="Calibri"/>
            </a:endParaRPr>
          </a:p>
          <a:p>
            <a:r>
              <a:rPr lang="en-GB" sz="1200" b="0" i="0" u="none" strike="noStrike" kern="1200" cap="none" dirty="0" smtClean="0">
                <a:solidFill>
                  <a:schemeClr val="dk1"/>
                </a:solidFill>
                <a:effectLst/>
                <a:latin typeface="Calibri"/>
                <a:ea typeface="Calibri"/>
                <a:cs typeface="Calibri"/>
                <a:sym typeface="Calibri"/>
              </a:rPr>
              <a:t>M2.5. Implementation of the storage database (modelled and observational products).</a:t>
            </a:r>
            <a:endParaRPr lang="en-US" sz="1200" b="0" i="0" u="none" strike="noStrike" kern="1200" cap="none" dirty="0" smtClean="0">
              <a:solidFill>
                <a:schemeClr val="dk1"/>
              </a:solidFill>
              <a:effectLst/>
              <a:latin typeface="Calibri"/>
              <a:ea typeface="Calibri"/>
              <a:cs typeface="Calibri"/>
              <a:sym typeface="Calibri"/>
            </a:endParaRPr>
          </a:p>
          <a:p>
            <a:pPr lvl="0">
              <a:spcBef>
                <a:spcPts val="0"/>
              </a:spcBef>
              <a:buNone/>
            </a:pPr>
            <a:endParaRPr dirty="0"/>
          </a:p>
        </p:txBody>
      </p:sp>
      <p:sp>
        <p:nvSpPr>
          <p:cNvPr id="256" name="Shape 256"/>
          <p:cNvSpPr>
            <a:spLocks noGrp="1" noRot="1" noChangeAspect="1"/>
          </p:cNvSpPr>
          <p:nvPr>
            <p:ph type="sldImg" idx="2"/>
          </p:nvPr>
        </p:nvSpPr>
        <p:spPr>
          <a:xfrm>
            <a:off x="1195388" y="685800"/>
            <a:ext cx="4467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36" name="Shape 236"/>
          <p:cNvSpPr>
            <a:spLocks noGrp="1" noRot="1" noChangeAspect="1"/>
          </p:cNvSpPr>
          <p:nvPr>
            <p:ph type="sldImg" idx="2"/>
          </p:nvPr>
        </p:nvSpPr>
        <p:spPr>
          <a:xfrm>
            <a:off x="1195388" y="685800"/>
            <a:ext cx="4467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36" name="Shape 236"/>
          <p:cNvSpPr>
            <a:spLocks noGrp="1" noRot="1" noChangeAspect="1"/>
          </p:cNvSpPr>
          <p:nvPr>
            <p:ph type="sldImg" idx="2"/>
          </p:nvPr>
        </p:nvSpPr>
        <p:spPr>
          <a:xfrm>
            <a:off x="1195388" y="685800"/>
            <a:ext cx="4467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36" name="Shape 236"/>
          <p:cNvSpPr>
            <a:spLocks noGrp="1" noRot="1" noChangeAspect="1"/>
          </p:cNvSpPr>
          <p:nvPr>
            <p:ph type="sldImg" idx="2"/>
          </p:nvPr>
        </p:nvSpPr>
        <p:spPr>
          <a:xfrm>
            <a:off x="1195388" y="685800"/>
            <a:ext cx="4467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36" name="Shape 236"/>
          <p:cNvSpPr>
            <a:spLocks noGrp="1" noRot="1" noChangeAspect="1"/>
          </p:cNvSpPr>
          <p:nvPr>
            <p:ph type="sldImg" idx="2"/>
          </p:nvPr>
        </p:nvSpPr>
        <p:spPr>
          <a:xfrm>
            <a:off x="1195388" y="685800"/>
            <a:ext cx="4467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1" Type="http://schemas.openxmlformats.org/officeDocument/2006/relationships/hyperlink" Target="https://www.youtube.com/user/BSCCNS" TargetMode="External"/><Relationship Id="rId12"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s://www.linkedin.com/company/barcelona-supercomputing-center" TargetMode="External"/><Relationship Id="rId6" Type="http://schemas.openxmlformats.org/officeDocument/2006/relationships/image" Target="../media/image4.png"/><Relationship Id="rId7" Type="http://schemas.openxmlformats.org/officeDocument/2006/relationships/hyperlink" Target="https://www.facebook.com/BSCCNS" TargetMode="External"/><Relationship Id="rId8" Type="http://schemas.openxmlformats.org/officeDocument/2006/relationships/image" Target="../media/image5.png"/><Relationship Id="rId9" Type="http://schemas.openxmlformats.org/officeDocument/2006/relationships/hyperlink" Target="https://twitter.com/bsc_cns" TargetMode="External"/><Relationship Id="rId10"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png"/><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over">
    <p:spTree>
      <p:nvGrpSpPr>
        <p:cNvPr id="1" name="Shape 10"/>
        <p:cNvGrpSpPr/>
        <p:nvPr/>
      </p:nvGrpSpPr>
      <p:grpSpPr>
        <a:xfrm>
          <a:off x="0" y="0"/>
          <a:ext cx="0" cy="0"/>
          <a:chOff x="0" y="0"/>
          <a:chExt cx="0" cy="0"/>
        </a:xfrm>
      </p:grpSpPr>
      <p:pic>
        <p:nvPicPr>
          <p:cNvPr id="11" name="Shape 11"/>
          <p:cNvPicPr preferRelativeResize="0"/>
          <p:nvPr/>
        </p:nvPicPr>
        <p:blipFill rotWithShape="1">
          <a:blip r:embed="rId2">
            <a:alphaModFix/>
          </a:blip>
          <a:srcRect/>
          <a:stretch/>
        </p:blipFill>
        <p:spPr>
          <a:xfrm>
            <a:off x="3175" y="0"/>
            <a:ext cx="9140825" cy="7019925"/>
          </a:xfrm>
          <a:prstGeom prst="rect">
            <a:avLst/>
          </a:prstGeom>
          <a:noFill/>
          <a:ln>
            <a:noFill/>
          </a:ln>
        </p:spPr>
      </p:pic>
      <p:sp>
        <p:nvSpPr>
          <p:cNvPr id="12" name="Shape 12"/>
          <p:cNvSpPr txBox="1"/>
          <p:nvPr/>
        </p:nvSpPr>
        <p:spPr>
          <a:xfrm>
            <a:off x="76200" y="182563"/>
            <a:ext cx="1600199" cy="498475"/>
          </a:xfrm>
          <a:prstGeom prst="rect">
            <a:avLst/>
          </a:prstGeom>
          <a:noFill/>
          <a:ln>
            <a:noFill/>
          </a:ln>
        </p:spPr>
        <p:txBody>
          <a:bodyPr lIns="91425" tIns="45700" rIns="91425" bIns="45700" anchor="t" anchorCtr="1">
            <a:noAutofit/>
          </a:bodyPr>
          <a:lstStyle/>
          <a:p>
            <a:pPr marL="0" marR="0" lvl="0" indent="0" algn="ctr" rtl="0">
              <a:spcBef>
                <a:spcPts val="0"/>
              </a:spcBef>
              <a:spcAft>
                <a:spcPts val="0"/>
              </a:spcAft>
              <a:buClr>
                <a:srgbClr val="FFFFFF"/>
              </a:buClr>
              <a:buSzPct val="25000"/>
              <a:buFont typeface="Arial"/>
              <a:buNone/>
            </a:pPr>
            <a:r>
              <a:rPr lang="en-US" sz="1800" b="0" i="0" u="none" strike="noStrike" cap="none">
                <a:solidFill>
                  <a:srgbClr val="FFFFFF"/>
                </a:solidFill>
                <a:latin typeface="Arial"/>
                <a:ea typeface="Arial"/>
                <a:cs typeface="Arial"/>
                <a:sym typeface="Arial"/>
              </a:rPr>
              <a:t>www.bsc.es</a:t>
            </a:r>
          </a:p>
        </p:txBody>
      </p:sp>
      <p:pic>
        <p:nvPicPr>
          <p:cNvPr id="13" name="Shape 13" descr="C:\Users\lbermude\Documents\Laura\PWP BSC\img_ok\logo.png"/>
          <p:cNvPicPr preferRelativeResize="0"/>
          <p:nvPr/>
        </p:nvPicPr>
        <p:blipFill rotWithShape="1">
          <a:blip r:embed="rId3">
            <a:alphaModFix/>
          </a:blip>
          <a:srcRect/>
          <a:stretch/>
        </p:blipFill>
        <p:spPr>
          <a:xfrm>
            <a:off x="2209800" y="830262"/>
            <a:ext cx="4603749" cy="1381125"/>
          </a:xfrm>
          <a:prstGeom prst="rect">
            <a:avLst/>
          </a:prstGeom>
          <a:noFill/>
          <a:ln>
            <a:noFill/>
          </a:ln>
        </p:spPr>
      </p:pic>
      <p:pic>
        <p:nvPicPr>
          <p:cNvPr id="14" name="Shape 14"/>
          <p:cNvPicPr preferRelativeResize="0"/>
          <p:nvPr/>
        </p:nvPicPr>
        <p:blipFill rotWithShape="1">
          <a:blip r:embed="rId4">
            <a:alphaModFix/>
          </a:blip>
          <a:srcRect/>
          <a:stretch/>
        </p:blipFill>
        <p:spPr>
          <a:xfrm>
            <a:off x="5838825" y="1025525"/>
            <a:ext cx="1012825" cy="527050"/>
          </a:xfrm>
          <a:prstGeom prst="rect">
            <a:avLst/>
          </a:prstGeom>
          <a:noFill/>
          <a:ln>
            <a:noFill/>
          </a:ln>
        </p:spPr>
      </p:pic>
      <p:pic>
        <p:nvPicPr>
          <p:cNvPr id="15" name="Shape 15">
            <a:hlinkClick r:id="rId5"/>
          </p:cNvPr>
          <p:cNvPicPr preferRelativeResize="0"/>
          <p:nvPr/>
        </p:nvPicPr>
        <p:blipFill rotWithShape="1">
          <a:blip r:embed="rId6">
            <a:alphaModFix/>
          </a:blip>
          <a:srcRect/>
          <a:stretch/>
        </p:blipFill>
        <p:spPr>
          <a:xfrm>
            <a:off x="5538787" y="6386512"/>
            <a:ext cx="425449" cy="331786"/>
          </a:xfrm>
          <a:prstGeom prst="rect">
            <a:avLst/>
          </a:prstGeom>
          <a:noFill/>
          <a:ln>
            <a:noFill/>
          </a:ln>
        </p:spPr>
      </p:pic>
      <p:pic>
        <p:nvPicPr>
          <p:cNvPr id="16" name="Shape 16">
            <a:hlinkClick r:id="rId7"/>
          </p:cNvPr>
          <p:cNvPicPr preferRelativeResize="0"/>
          <p:nvPr/>
        </p:nvPicPr>
        <p:blipFill rotWithShape="1">
          <a:blip r:embed="rId8">
            <a:alphaModFix/>
          </a:blip>
          <a:srcRect/>
          <a:stretch/>
        </p:blipFill>
        <p:spPr>
          <a:xfrm>
            <a:off x="6227762" y="6389687"/>
            <a:ext cx="393700" cy="333374"/>
          </a:xfrm>
          <a:prstGeom prst="rect">
            <a:avLst/>
          </a:prstGeom>
          <a:noFill/>
          <a:ln>
            <a:noFill/>
          </a:ln>
        </p:spPr>
      </p:pic>
      <p:pic>
        <p:nvPicPr>
          <p:cNvPr id="17" name="Shape 17">
            <a:hlinkClick r:id="rId9"/>
          </p:cNvPr>
          <p:cNvPicPr preferRelativeResize="0"/>
          <p:nvPr/>
        </p:nvPicPr>
        <p:blipFill rotWithShape="1">
          <a:blip r:embed="rId10">
            <a:alphaModFix/>
          </a:blip>
          <a:srcRect/>
          <a:stretch/>
        </p:blipFill>
        <p:spPr>
          <a:xfrm>
            <a:off x="6878638" y="6386512"/>
            <a:ext cx="447674" cy="331786"/>
          </a:xfrm>
          <a:prstGeom prst="rect">
            <a:avLst/>
          </a:prstGeom>
          <a:noFill/>
          <a:ln>
            <a:noFill/>
          </a:ln>
        </p:spPr>
      </p:pic>
      <p:pic>
        <p:nvPicPr>
          <p:cNvPr id="18" name="Shape 18">
            <a:hlinkClick r:id="rId11"/>
          </p:cNvPr>
          <p:cNvPicPr preferRelativeResize="0"/>
          <p:nvPr/>
        </p:nvPicPr>
        <p:blipFill rotWithShape="1">
          <a:blip r:embed="rId12">
            <a:alphaModFix/>
          </a:blip>
          <a:srcRect/>
          <a:stretch/>
        </p:blipFill>
        <p:spPr>
          <a:xfrm>
            <a:off x="7480300" y="6386512"/>
            <a:ext cx="763587" cy="33178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objectives">
    <p:spTree>
      <p:nvGrpSpPr>
        <p:cNvPr id="1" name="Shape 19"/>
        <p:cNvGrpSpPr/>
        <p:nvPr/>
      </p:nvGrpSpPr>
      <p:grpSpPr>
        <a:xfrm>
          <a:off x="0" y="0"/>
          <a:ext cx="0" cy="0"/>
          <a:chOff x="0" y="0"/>
          <a:chExt cx="0" cy="0"/>
        </a:xfrm>
      </p:grpSpPr>
      <p:pic>
        <p:nvPicPr>
          <p:cNvPr id="20" name="Shape 20" descr="D:\OLD\MisDocumentos\JASMINA\BSC-Corporative Design\BSC Template\cabecera2012-1600px.jpg"/>
          <p:cNvPicPr preferRelativeResize="0"/>
          <p:nvPr/>
        </p:nvPicPr>
        <p:blipFill rotWithShape="1">
          <a:blip r:embed="rId2">
            <a:alphaModFix/>
          </a:blip>
          <a:srcRect/>
          <a:stretch/>
        </p:blipFill>
        <p:spPr>
          <a:xfrm>
            <a:off x="0" y="0"/>
            <a:ext cx="9144000" cy="828146"/>
          </a:xfrm>
          <a:prstGeom prst="rect">
            <a:avLst/>
          </a:prstGeom>
          <a:noFill/>
          <a:ln>
            <a:noFill/>
          </a:ln>
        </p:spPr>
      </p:pic>
      <p:sp>
        <p:nvSpPr>
          <p:cNvPr id="21" name="Shape 21"/>
          <p:cNvSpPr txBox="1"/>
          <p:nvPr/>
        </p:nvSpPr>
        <p:spPr>
          <a:xfrm>
            <a:off x="8458200" y="6505575"/>
            <a:ext cx="533399" cy="514350"/>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Clr>
                <a:srgbClr val="23589C"/>
              </a:buClr>
              <a:buSzPct val="25000"/>
              <a:buFont typeface="Arial"/>
              <a:buNone/>
            </a:pPr>
            <a:fld id="{00000000-1234-1234-1234-123412341234}" type="slidenum">
              <a:rPr lang="en-US" sz="1000" b="0" i="0" u="none" strike="noStrike" cap="none">
                <a:solidFill>
                  <a:srgbClr val="23589C"/>
                </a:solidFill>
                <a:latin typeface="Arial"/>
                <a:ea typeface="Arial"/>
                <a:cs typeface="Arial"/>
                <a:sym typeface="Arial"/>
              </a:rPr>
              <a:t>‹#›</a:t>
            </a:fld>
            <a:endParaRPr lang="en-US" sz="1000" b="0" i="0" u="none" strike="noStrike" cap="none">
              <a:solidFill>
                <a:srgbClr val="23589C"/>
              </a:solidFill>
              <a:latin typeface="Arial"/>
              <a:ea typeface="Arial"/>
              <a:cs typeface="Arial"/>
              <a:sym typeface="Arial"/>
            </a:endParaRPr>
          </a:p>
        </p:txBody>
      </p:sp>
      <p:pic>
        <p:nvPicPr>
          <p:cNvPr id="22" name="Shape 22" descr="C:\Users\lbermude\Documents\Laura\PWP BSC\img_ok\logo.png"/>
          <p:cNvPicPr preferRelativeResize="0"/>
          <p:nvPr/>
        </p:nvPicPr>
        <p:blipFill rotWithShape="1">
          <a:blip r:embed="rId3">
            <a:alphaModFix/>
          </a:blip>
          <a:srcRect/>
          <a:stretch/>
        </p:blipFill>
        <p:spPr>
          <a:xfrm>
            <a:off x="6732588" y="144463"/>
            <a:ext cx="1936749" cy="581024"/>
          </a:xfrm>
          <a:prstGeom prst="rect">
            <a:avLst/>
          </a:prstGeom>
          <a:noFill/>
          <a:ln>
            <a:noFill/>
          </a:ln>
        </p:spPr>
      </p:pic>
      <p:pic>
        <p:nvPicPr>
          <p:cNvPr id="23" name="Shape 23"/>
          <p:cNvPicPr preferRelativeResize="0"/>
          <p:nvPr/>
        </p:nvPicPr>
        <p:blipFill rotWithShape="1">
          <a:blip r:embed="rId4">
            <a:alphaModFix/>
          </a:blip>
          <a:srcRect/>
          <a:stretch/>
        </p:blipFill>
        <p:spPr>
          <a:xfrm>
            <a:off x="8245475" y="125413"/>
            <a:ext cx="574674" cy="300036"/>
          </a:xfrm>
          <a:prstGeom prst="rect">
            <a:avLst/>
          </a:prstGeom>
          <a:noFill/>
          <a:ln>
            <a:noFill/>
          </a:ln>
        </p:spPr>
      </p:pic>
      <p:sp>
        <p:nvSpPr>
          <p:cNvPr id="24" name="Shape 24"/>
          <p:cNvSpPr txBox="1">
            <a:spLocks noGrp="1"/>
          </p:cNvSpPr>
          <p:nvPr>
            <p:ph type="title"/>
          </p:nvPr>
        </p:nvSpPr>
        <p:spPr>
          <a:xfrm>
            <a:off x="396876" y="144431"/>
            <a:ext cx="6191348" cy="696943"/>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8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25" name="Shape 25"/>
          <p:cNvSpPr txBox="1">
            <a:spLocks noGrp="1"/>
          </p:cNvSpPr>
          <p:nvPr>
            <p:ph type="body" idx="1"/>
          </p:nvPr>
        </p:nvSpPr>
        <p:spPr>
          <a:xfrm>
            <a:off x="395535" y="985391"/>
            <a:ext cx="8329364" cy="5520183"/>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39700" algn="l" rtl="0">
              <a:spcBef>
                <a:spcPts val="280"/>
              </a:spcBef>
              <a:spcAft>
                <a:spcPts val="0"/>
              </a:spcAft>
              <a:buClr>
                <a:schemeClr val="dk1"/>
              </a:buClr>
              <a:buSzPct val="100000"/>
              <a:buFont typeface="Arial"/>
              <a:buChar char="»"/>
              <a:defRPr sz="14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hank-you">
    <p:spTree>
      <p:nvGrpSpPr>
        <p:cNvPr id="1" name="Shape 26"/>
        <p:cNvGrpSpPr/>
        <p:nvPr/>
      </p:nvGrpSpPr>
      <p:grpSpPr>
        <a:xfrm>
          <a:off x="0" y="0"/>
          <a:ext cx="0" cy="0"/>
          <a:chOff x="0" y="0"/>
          <a:chExt cx="0" cy="0"/>
        </a:xfrm>
      </p:grpSpPr>
      <p:pic>
        <p:nvPicPr>
          <p:cNvPr id="27" name="Shape 27"/>
          <p:cNvPicPr preferRelativeResize="0"/>
          <p:nvPr/>
        </p:nvPicPr>
        <p:blipFill rotWithShape="1">
          <a:blip r:embed="rId2">
            <a:alphaModFix/>
          </a:blip>
          <a:srcRect/>
          <a:stretch/>
        </p:blipFill>
        <p:spPr>
          <a:xfrm>
            <a:off x="1588" y="0"/>
            <a:ext cx="9140825" cy="7019925"/>
          </a:xfrm>
          <a:prstGeom prst="rect">
            <a:avLst/>
          </a:prstGeom>
          <a:noFill/>
          <a:ln>
            <a:noFill/>
          </a:ln>
        </p:spPr>
      </p:pic>
      <p:sp>
        <p:nvSpPr>
          <p:cNvPr id="28" name="Shape 28"/>
          <p:cNvSpPr txBox="1"/>
          <p:nvPr/>
        </p:nvSpPr>
        <p:spPr>
          <a:xfrm>
            <a:off x="76200" y="182563"/>
            <a:ext cx="1600199" cy="498475"/>
          </a:xfrm>
          <a:prstGeom prst="rect">
            <a:avLst/>
          </a:prstGeom>
          <a:noFill/>
          <a:ln>
            <a:noFill/>
          </a:ln>
        </p:spPr>
        <p:txBody>
          <a:bodyPr lIns="91425" tIns="45700" rIns="91425" bIns="45700" anchor="t" anchorCtr="1">
            <a:noAutofit/>
          </a:bodyPr>
          <a:lstStyle/>
          <a:p>
            <a:pPr marL="0" marR="0" lvl="0" indent="0" algn="ctr" rtl="0">
              <a:spcBef>
                <a:spcPts val="0"/>
              </a:spcBef>
              <a:spcAft>
                <a:spcPts val="0"/>
              </a:spcAft>
              <a:buClr>
                <a:srgbClr val="FFFFFF"/>
              </a:buClr>
              <a:buSzPct val="25000"/>
              <a:buFont typeface="Arial"/>
              <a:buNone/>
            </a:pPr>
            <a:r>
              <a:rPr lang="en-US" sz="1800">
                <a:solidFill>
                  <a:srgbClr val="FFFFFF"/>
                </a:solidFill>
                <a:latin typeface="Arial"/>
                <a:ea typeface="Arial"/>
                <a:cs typeface="Arial"/>
                <a:sym typeface="Arial"/>
              </a:rPr>
              <a:t>www.bsc.es</a:t>
            </a:r>
          </a:p>
        </p:txBody>
      </p:sp>
      <p:pic>
        <p:nvPicPr>
          <p:cNvPr id="29" name="Shape 29" descr="C:\Users\lbermude\Documents\Laura\PWP BSC\img_ok\logo.png"/>
          <p:cNvPicPr preferRelativeResize="0"/>
          <p:nvPr/>
        </p:nvPicPr>
        <p:blipFill rotWithShape="1">
          <a:blip r:embed="rId3">
            <a:alphaModFix/>
          </a:blip>
          <a:srcRect/>
          <a:stretch/>
        </p:blipFill>
        <p:spPr>
          <a:xfrm>
            <a:off x="2843213" y="2016125"/>
            <a:ext cx="3306762" cy="992188"/>
          </a:xfrm>
          <a:prstGeom prst="rect">
            <a:avLst/>
          </a:prstGeom>
          <a:noFill/>
          <a:ln>
            <a:noFill/>
          </a:ln>
        </p:spPr>
      </p:pic>
      <p:pic>
        <p:nvPicPr>
          <p:cNvPr id="30" name="Shape 30"/>
          <p:cNvPicPr preferRelativeResize="0"/>
          <p:nvPr/>
        </p:nvPicPr>
        <p:blipFill rotWithShape="1">
          <a:blip r:embed="rId4">
            <a:alphaModFix/>
          </a:blip>
          <a:srcRect/>
          <a:stretch/>
        </p:blipFill>
        <p:spPr>
          <a:xfrm>
            <a:off x="5435600" y="2006600"/>
            <a:ext cx="830262" cy="4317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2_text-picture">
    <p:spTree>
      <p:nvGrpSpPr>
        <p:cNvPr id="1" name="Shape 39"/>
        <p:cNvGrpSpPr/>
        <p:nvPr/>
      </p:nvGrpSpPr>
      <p:grpSpPr>
        <a:xfrm>
          <a:off x="0" y="0"/>
          <a:ext cx="0" cy="0"/>
          <a:chOff x="0" y="0"/>
          <a:chExt cx="0" cy="0"/>
        </a:xfrm>
      </p:grpSpPr>
      <p:pic>
        <p:nvPicPr>
          <p:cNvPr id="40" name="Shape 40" descr="D:\OLD\MisDocumentos\JASMINA\BSC-Corporative Design\BSC Template\cabecera2012-1600px.jpg"/>
          <p:cNvPicPr preferRelativeResize="0"/>
          <p:nvPr/>
        </p:nvPicPr>
        <p:blipFill rotWithShape="1">
          <a:blip r:embed="rId2">
            <a:alphaModFix/>
          </a:blip>
          <a:srcRect/>
          <a:stretch/>
        </p:blipFill>
        <p:spPr>
          <a:xfrm>
            <a:off x="0" y="0"/>
            <a:ext cx="9144000" cy="828146"/>
          </a:xfrm>
          <a:prstGeom prst="rect">
            <a:avLst/>
          </a:prstGeom>
          <a:noFill/>
          <a:ln>
            <a:noFill/>
          </a:ln>
        </p:spPr>
      </p:pic>
      <p:sp>
        <p:nvSpPr>
          <p:cNvPr id="41" name="Shape 41"/>
          <p:cNvSpPr txBox="1"/>
          <p:nvPr/>
        </p:nvSpPr>
        <p:spPr>
          <a:xfrm>
            <a:off x="8458200" y="6505575"/>
            <a:ext cx="533399" cy="514350"/>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Clr>
                <a:srgbClr val="23589C"/>
              </a:buClr>
              <a:buSzPct val="25000"/>
              <a:buFont typeface="Arial"/>
              <a:buNone/>
            </a:pPr>
            <a:fld id="{00000000-1234-1234-1234-123412341234}" type="slidenum">
              <a:rPr lang="en-US" sz="1000">
                <a:solidFill>
                  <a:srgbClr val="23589C"/>
                </a:solidFill>
                <a:latin typeface="Arial"/>
                <a:ea typeface="Arial"/>
                <a:cs typeface="Arial"/>
                <a:sym typeface="Arial"/>
              </a:rPr>
              <a:t>‹#›</a:t>
            </a:fld>
            <a:endParaRPr lang="en-US" sz="1000">
              <a:solidFill>
                <a:srgbClr val="23589C"/>
              </a:solidFill>
              <a:latin typeface="Arial"/>
              <a:ea typeface="Arial"/>
              <a:cs typeface="Arial"/>
              <a:sym typeface="Arial"/>
            </a:endParaRPr>
          </a:p>
        </p:txBody>
      </p:sp>
      <p:pic>
        <p:nvPicPr>
          <p:cNvPr id="42" name="Shape 42" descr="C:\Users\lbermude\Documents\Laura\PWP BSC\img_ok\logo.png"/>
          <p:cNvPicPr preferRelativeResize="0"/>
          <p:nvPr/>
        </p:nvPicPr>
        <p:blipFill rotWithShape="1">
          <a:blip r:embed="rId3">
            <a:alphaModFix/>
          </a:blip>
          <a:srcRect/>
          <a:stretch/>
        </p:blipFill>
        <p:spPr>
          <a:xfrm>
            <a:off x="6732588" y="144463"/>
            <a:ext cx="1936749" cy="581024"/>
          </a:xfrm>
          <a:prstGeom prst="rect">
            <a:avLst/>
          </a:prstGeom>
          <a:noFill/>
          <a:ln>
            <a:noFill/>
          </a:ln>
        </p:spPr>
      </p:pic>
      <p:pic>
        <p:nvPicPr>
          <p:cNvPr id="43" name="Shape 43"/>
          <p:cNvPicPr preferRelativeResize="0"/>
          <p:nvPr/>
        </p:nvPicPr>
        <p:blipFill rotWithShape="1">
          <a:blip r:embed="rId4">
            <a:alphaModFix/>
          </a:blip>
          <a:srcRect/>
          <a:stretch/>
        </p:blipFill>
        <p:spPr>
          <a:xfrm>
            <a:off x="8245475" y="125413"/>
            <a:ext cx="574674" cy="300036"/>
          </a:xfrm>
          <a:prstGeom prst="rect">
            <a:avLst/>
          </a:prstGeom>
          <a:noFill/>
          <a:ln>
            <a:noFill/>
          </a:ln>
        </p:spPr>
      </p:pic>
      <p:sp>
        <p:nvSpPr>
          <p:cNvPr id="44" name="Shape 44"/>
          <p:cNvSpPr txBox="1">
            <a:spLocks noGrp="1"/>
          </p:cNvSpPr>
          <p:nvPr>
            <p:ph type="title"/>
          </p:nvPr>
        </p:nvSpPr>
        <p:spPr>
          <a:xfrm>
            <a:off x="396876" y="144431"/>
            <a:ext cx="6191348" cy="696943"/>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8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45" name="Shape 45"/>
          <p:cNvSpPr>
            <a:spLocks noGrp="1"/>
          </p:cNvSpPr>
          <p:nvPr>
            <p:ph type="pic" idx="2"/>
          </p:nvPr>
        </p:nvSpPr>
        <p:spPr>
          <a:xfrm>
            <a:off x="4572000" y="3221930"/>
            <a:ext cx="4152899" cy="3384375"/>
          </a:xfrm>
          <a:prstGeom prst="rect">
            <a:avLst/>
          </a:prstGeom>
          <a:noFill/>
          <a:ln>
            <a:noFill/>
          </a:ln>
        </p:spPr>
        <p:txBody>
          <a:bodyPr lIns="91425" tIns="91425" rIns="91425" bIns="91425" anchor="t" anchorCtr="0"/>
          <a:lstStyle>
            <a:lvl1pPr marL="0" marR="0" lvl="0" indent="0" algn="l" rtl="0">
              <a:spcBef>
                <a:spcPts val="240"/>
              </a:spcBef>
              <a:spcAft>
                <a:spcPts val="0"/>
              </a:spcAft>
              <a:buClr>
                <a:schemeClr val="dk1"/>
              </a:buClr>
              <a:buFont typeface="Arial"/>
              <a:buNone/>
              <a:defRPr sz="1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6" name="Shape 46"/>
          <p:cNvSpPr txBox="1">
            <a:spLocks noGrp="1"/>
          </p:cNvSpPr>
          <p:nvPr>
            <p:ph type="body" idx="1"/>
          </p:nvPr>
        </p:nvSpPr>
        <p:spPr>
          <a:xfrm>
            <a:off x="395535" y="985391"/>
            <a:ext cx="8329364" cy="5520183"/>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39700" algn="l" rtl="0">
              <a:spcBef>
                <a:spcPts val="280"/>
              </a:spcBef>
              <a:spcAft>
                <a:spcPts val="0"/>
              </a:spcAft>
              <a:buClr>
                <a:schemeClr val="dk1"/>
              </a:buClr>
              <a:buSzPct val="100000"/>
              <a:buFont typeface="Arial"/>
              <a:buChar char="»"/>
              <a:defRPr sz="14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future-plans">
    <p:spTree>
      <p:nvGrpSpPr>
        <p:cNvPr id="1" name="Shape 47"/>
        <p:cNvGrpSpPr/>
        <p:nvPr/>
      </p:nvGrpSpPr>
      <p:grpSpPr>
        <a:xfrm>
          <a:off x="0" y="0"/>
          <a:ext cx="0" cy="0"/>
          <a:chOff x="0" y="0"/>
          <a:chExt cx="0" cy="0"/>
        </a:xfrm>
      </p:grpSpPr>
      <p:sp>
        <p:nvSpPr>
          <p:cNvPr id="48" name="Shape 48"/>
          <p:cNvSpPr txBox="1"/>
          <p:nvPr/>
        </p:nvSpPr>
        <p:spPr>
          <a:xfrm>
            <a:off x="685800" y="2181225"/>
            <a:ext cx="7772400" cy="1504949"/>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rgbClr val="FFFFFF"/>
              </a:buClr>
              <a:buSzPct val="25000"/>
              <a:buFont typeface="Arial"/>
              <a:buNone/>
            </a:pPr>
            <a:r>
              <a:rPr lang="en-US" sz="2800">
                <a:solidFill>
                  <a:srgbClr val="FFFFFF"/>
                </a:solidFill>
                <a:latin typeface="Arial"/>
                <a:ea typeface="Arial"/>
                <a:cs typeface="Arial"/>
                <a:sym typeface="Arial"/>
              </a:rPr>
              <a:t>FUTURE PLANS</a:t>
            </a:r>
          </a:p>
        </p:txBody>
      </p:sp>
      <p:pic>
        <p:nvPicPr>
          <p:cNvPr id="49" name="Shape 49"/>
          <p:cNvPicPr preferRelativeResize="0"/>
          <p:nvPr/>
        </p:nvPicPr>
        <p:blipFill rotWithShape="1">
          <a:blip r:embed="rId2">
            <a:alphaModFix/>
          </a:blip>
          <a:srcRect/>
          <a:stretch/>
        </p:blipFill>
        <p:spPr>
          <a:xfrm>
            <a:off x="1588" y="0"/>
            <a:ext cx="9140825" cy="7019925"/>
          </a:xfrm>
          <a:prstGeom prst="rect">
            <a:avLst/>
          </a:prstGeom>
          <a:noFill/>
          <a:ln>
            <a:noFill/>
          </a:ln>
        </p:spPr>
      </p:pic>
      <p:sp>
        <p:nvSpPr>
          <p:cNvPr id="50" name="Shape 50"/>
          <p:cNvSpPr txBox="1"/>
          <p:nvPr/>
        </p:nvSpPr>
        <p:spPr>
          <a:xfrm>
            <a:off x="838200" y="2333625"/>
            <a:ext cx="7772400" cy="1504949"/>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rgbClr val="FFFFFF"/>
              </a:buClr>
              <a:buSzPct val="25000"/>
              <a:buFont typeface="Arial"/>
              <a:buNone/>
            </a:pPr>
            <a:r>
              <a:rPr lang="en-US" sz="2800">
                <a:solidFill>
                  <a:srgbClr val="FFFFFF"/>
                </a:solidFill>
                <a:latin typeface="Arial"/>
                <a:ea typeface="Arial"/>
                <a:cs typeface="Arial"/>
                <a:sym typeface="Arial"/>
              </a:rPr>
              <a:t>MAIN RESEARCH LINES &amp; RESULTS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future-plans">
    <p:spTree>
      <p:nvGrpSpPr>
        <p:cNvPr id="1" name="Shape 51"/>
        <p:cNvGrpSpPr/>
        <p:nvPr/>
      </p:nvGrpSpPr>
      <p:grpSpPr>
        <a:xfrm>
          <a:off x="0" y="0"/>
          <a:ext cx="0" cy="0"/>
          <a:chOff x="0" y="0"/>
          <a:chExt cx="0" cy="0"/>
        </a:xfrm>
      </p:grpSpPr>
      <p:sp>
        <p:nvSpPr>
          <p:cNvPr id="52" name="Shape 52"/>
          <p:cNvSpPr txBox="1"/>
          <p:nvPr/>
        </p:nvSpPr>
        <p:spPr>
          <a:xfrm>
            <a:off x="685800" y="2181225"/>
            <a:ext cx="7772400" cy="1504949"/>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rgbClr val="FFFFFF"/>
              </a:buClr>
              <a:buSzPct val="25000"/>
              <a:buFont typeface="Arial"/>
              <a:buNone/>
            </a:pPr>
            <a:r>
              <a:rPr lang="en-US" sz="2800">
                <a:solidFill>
                  <a:srgbClr val="FFFFFF"/>
                </a:solidFill>
                <a:latin typeface="Arial"/>
                <a:ea typeface="Arial"/>
                <a:cs typeface="Arial"/>
                <a:sym typeface="Arial"/>
              </a:rPr>
              <a:t>FUTURE PLANS</a:t>
            </a:r>
          </a:p>
        </p:txBody>
      </p:sp>
      <p:pic>
        <p:nvPicPr>
          <p:cNvPr id="53" name="Shape 53"/>
          <p:cNvPicPr preferRelativeResize="0"/>
          <p:nvPr/>
        </p:nvPicPr>
        <p:blipFill rotWithShape="1">
          <a:blip r:embed="rId2">
            <a:alphaModFix/>
          </a:blip>
          <a:srcRect/>
          <a:stretch/>
        </p:blipFill>
        <p:spPr>
          <a:xfrm>
            <a:off x="1588" y="0"/>
            <a:ext cx="9140825" cy="7019925"/>
          </a:xfrm>
          <a:prstGeom prst="rect">
            <a:avLst/>
          </a:prstGeom>
          <a:noFill/>
          <a:ln>
            <a:noFill/>
          </a:ln>
        </p:spPr>
      </p:pic>
      <p:sp>
        <p:nvSpPr>
          <p:cNvPr id="54" name="Shape 54"/>
          <p:cNvSpPr txBox="1"/>
          <p:nvPr/>
        </p:nvSpPr>
        <p:spPr>
          <a:xfrm>
            <a:off x="838200" y="2333625"/>
            <a:ext cx="7772400" cy="1504949"/>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rgbClr val="FFFFFF"/>
              </a:buClr>
              <a:buSzPct val="25000"/>
              <a:buFont typeface="Arial"/>
              <a:buNone/>
            </a:pPr>
            <a:r>
              <a:rPr lang="en-US" sz="2800">
                <a:solidFill>
                  <a:srgbClr val="FFFFFF"/>
                </a:solidFill>
                <a:latin typeface="Arial"/>
                <a:ea typeface="Arial"/>
                <a:cs typeface="Arial"/>
                <a:sym typeface="Arial"/>
              </a:rPr>
              <a:t>FUTURE PLANS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ransition slide1">
    <p:spTree>
      <p:nvGrpSpPr>
        <p:cNvPr id="1" name="Shape 55"/>
        <p:cNvGrpSpPr/>
        <p:nvPr/>
      </p:nvGrpSpPr>
      <p:grpSpPr>
        <a:xfrm>
          <a:off x="0" y="0"/>
          <a:ext cx="0" cy="0"/>
          <a:chOff x="0" y="0"/>
          <a:chExt cx="0" cy="0"/>
        </a:xfrm>
      </p:grpSpPr>
      <p:pic>
        <p:nvPicPr>
          <p:cNvPr id="56" name="Shape 56"/>
          <p:cNvPicPr preferRelativeResize="0"/>
          <p:nvPr/>
        </p:nvPicPr>
        <p:blipFill rotWithShape="1">
          <a:blip r:embed="rId2">
            <a:alphaModFix/>
          </a:blip>
          <a:srcRect/>
          <a:stretch/>
        </p:blipFill>
        <p:spPr>
          <a:xfrm>
            <a:off x="1588" y="0"/>
            <a:ext cx="9140825" cy="7019925"/>
          </a:xfrm>
          <a:prstGeom prst="rect">
            <a:avLst/>
          </a:prstGeom>
          <a:noFill/>
          <a:ln>
            <a:noFill/>
          </a:ln>
        </p:spPr>
      </p:pic>
      <p:sp>
        <p:nvSpPr>
          <p:cNvPr id="57" name="Shape 57"/>
          <p:cNvSpPr txBox="1"/>
          <p:nvPr/>
        </p:nvSpPr>
        <p:spPr>
          <a:xfrm>
            <a:off x="76200" y="182563"/>
            <a:ext cx="1600199" cy="498475"/>
          </a:xfrm>
          <a:prstGeom prst="rect">
            <a:avLst/>
          </a:prstGeom>
          <a:noFill/>
          <a:ln>
            <a:noFill/>
          </a:ln>
        </p:spPr>
        <p:txBody>
          <a:bodyPr lIns="91425" tIns="45700" rIns="91425" bIns="45700" anchor="t" anchorCtr="1">
            <a:noAutofit/>
          </a:bodyPr>
          <a:lstStyle/>
          <a:p>
            <a:pPr marL="0" marR="0" lvl="0" indent="0" algn="ctr" rtl="0">
              <a:spcBef>
                <a:spcPts val="0"/>
              </a:spcBef>
              <a:spcAft>
                <a:spcPts val="0"/>
              </a:spcAft>
              <a:buClr>
                <a:srgbClr val="FFFFFF"/>
              </a:buClr>
              <a:buSzPct val="25000"/>
              <a:buFont typeface="Arial"/>
              <a:buNone/>
            </a:pPr>
            <a:r>
              <a:rPr lang="en-US" sz="1800">
                <a:solidFill>
                  <a:srgbClr val="FFFFFF"/>
                </a:solidFill>
                <a:latin typeface="Arial"/>
                <a:ea typeface="Arial"/>
                <a:cs typeface="Arial"/>
                <a:sym typeface="Arial"/>
              </a:rPr>
              <a:t>www.bsc.es</a:t>
            </a:r>
          </a:p>
        </p:txBody>
      </p:sp>
      <p:pic>
        <p:nvPicPr>
          <p:cNvPr id="58" name="Shape 58" descr="C:\Users\lbermude\Documents\Laura\PWP BSC\img_ok\logo.png"/>
          <p:cNvPicPr preferRelativeResize="0"/>
          <p:nvPr/>
        </p:nvPicPr>
        <p:blipFill rotWithShape="1">
          <a:blip r:embed="rId3">
            <a:alphaModFix/>
          </a:blip>
          <a:srcRect/>
          <a:stretch/>
        </p:blipFill>
        <p:spPr>
          <a:xfrm>
            <a:off x="5292725" y="185738"/>
            <a:ext cx="3306763" cy="992187"/>
          </a:xfrm>
          <a:prstGeom prst="rect">
            <a:avLst/>
          </a:prstGeom>
          <a:noFill/>
          <a:ln>
            <a:noFill/>
          </a:ln>
        </p:spPr>
      </p:pic>
      <p:pic>
        <p:nvPicPr>
          <p:cNvPr id="59" name="Shape 59"/>
          <p:cNvPicPr preferRelativeResize="0"/>
          <p:nvPr/>
        </p:nvPicPr>
        <p:blipFill rotWithShape="1">
          <a:blip r:embed="rId4">
            <a:alphaModFix/>
          </a:blip>
          <a:srcRect/>
          <a:stretch/>
        </p:blipFill>
        <p:spPr>
          <a:xfrm>
            <a:off x="7885113" y="176213"/>
            <a:ext cx="830261" cy="431799"/>
          </a:xfrm>
          <a:prstGeom prst="rect">
            <a:avLst/>
          </a:prstGeom>
          <a:noFill/>
          <a:ln>
            <a:noFill/>
          </a:ln>
        </p:spPr>
      </p:pic>
      <p:sp>
        <p:nvSpPr>
          <p:cNvPr id="60" name="Shape 60"/>
          <p:cNvSpPr txBox="1">
            <a:spLocks noGrp="1"/>
          </p:cNvSpPr>
          <p:nvPr>
            <p:ph type="title"/>
          </p:nvPr>
        </p:nvSpPr>
        <p:spPr>
          <a:xfrm>
            <a:off x="457200" y="3176996"/>
            <a:ext cx="8229600" cy="66593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32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ransition-slide-2">
    <p:spTree>
      <p:nvGrpSpPr>
        <p:cNvPr id="1" name="Shape 61"/>
        <p:cNvGrpSpPr/>
        <p:nvPr/>
      </p:nvGrpSpPr>
      <p:grpSpPr>
        <a:xfrm>
          <a:off x="0" y="0"/>
          <a:ext cx="0" cy="0"/>
          <a:chOff x="0" y="0"/>
          <a:chExt cx="0" cy="0"/>
        </a:xfrm>
      </p:grpSpPr>
      <p:pic>
        <p:nvPicPr>
          <p:cNvPr id="62" name="Shape 62"/>
          <p:cNvPicPr preferRelativeResize="0"/>
          <p:nvPr/>
        </p:nvPicPr>
        <p:blipFill rotWithShape="1">
          <a:blip r:embed="rId2">
            <a:alphaModFix/>
          </a:blip>
          <a:srcRect/>
          <a:stretch/>
        </p:blipFill>
        <p:spPr>
          <a:xfrm>
            <a:off x="1588" y="0"/>
            <a:ext cx="9140825" cy="7019925"/>
          </a:xfrm>
          <a:prstGeom prst="rect">
            <a:avLst/>
          </a:prstGeom>
          <a:noFill/>
          <a:ln>
            <a:noFill/>
          </a:ln>
        </p:spPr>
      </p:pic>
      <p:pic>
        <p:nvPicPr>
          <p:cNvPr id="63" name="Shape 63" descr="C:\Users\lbermude\Documents\Laura\PWP BSC\img_ok\logo.png"/>
          <p:cNvPicPr preferRelativeResize="0"/>
          <p:nvPr/>
        </p:nvPicPr>
        <p:blipFill rotWithShape="1">
          <a:blip r:embed="rId3">
            <a:alphaModFix/>
          </a:blip>
          <a:srcRect/>
          <a:stretch/>
        </p:blipFill>
        <p:spPr>
          <a:xfrm>
            <a:off x="1476375" y="1584325"/>
            <a:ext cx="6191250" cy="1857375"/>
          </a:xfrm>
          <a:prstGeom prst="rect">
            <a:avLst/>
          </a:prstGeom>
          <a:noFill/>
          <a:ln>
            <a:noFill/>
          </a:ln>
        </p:spPr>
      </p:pic>
      <p:pic>
        <p:nvPicPr>
          <p:cNvPr id="64" name="Shape 64"/>
          <p:cNvPicPr preferRelativeResize="0"/>
          <p:nvPr/>
        </p:nvPicPr>
        <p:blipFill rotWithShape="1">
          <a:blip r:embed="rId4">
            <a:alphaModFix/>
          </a:blip>
          <a:srcRect/>
          <a:stretch/>
        </p:blipFill>
        <p:spPr>
          <a:xfrm>
            <a:off x="6200775" y="1690688"/>
            <a:ext cx="1555750" cy="808037"/>
          </a:xfrm>
          <a:prstGeom prst="rect">
            <a:avLst/>
          </a:prstGeom>
          <a:noFill/>
          <a:ln>
            <a:noFill/>
          </a:ln>
        </p:spPr>
      </p:pic>
      <p:sp>
        <p:nvSpPr>
          <p:cNvPr id="65" name="Shape 65"/>
          <p:cNvSpPr txBox="1"/>
          <p:nvPr/>
        </p:nvSpPr>
        <p:spPr>
          <a:xfrm>
            <a:off x="76200" y="182563"/>
            <a:ext cx="1600199" cy="498475"/>
          </a:xfrm>
          <a:prstGeom prst="rect">
            <a:avLst/>
          </a:prstGeom>
          <a:noFill/>
          <a:ln>
            <a:noFill/>
          </a:ln>
        </p:spPr>
        <p:txBody>
          <a:bodyPr lIns="91425" tIns="45700" rIns="91425" bIns="45700" anchor="t" anchorCtr="1">
            <a:noAutofit/>
          </a:bodyPr>
          <a:lstStyle/>
          <a:p>
            <a:pPr marL="0" marR="0" lvl="0" indent="0" algn="ctr" rtl="0">
              <a:spcBef>
                <a:spcPts val="0"/>
              </a:spcBef>
              <a:spcAft>
                <a:spcPts val="0"/>
              </a:spcAft>
              <a:buClr>
                <a:srgbClr val="FFFFFF"/>
              </a:buClr>
              <a:buSzPct val="25000"/>
              <a:buFont typeface="Arial"/>
              <a:buNone/>
            </a:pPr>
            <a:r>
              <a:rPr lang="en-US" sz="1800">
                <a:solidFill>
                  <a:srgbClr val="FFFFFF"/>
                </a:solidFill>
                <a:latin typeface="Arial"/>
                <a:ea typeface="Arial"/>
                <a:cs typeface="Arial"/>
                <a:sym typeface="Arial"/>
              </a:rPr>
              <a:t>www.bsc.es</a:t>
            </a:r>
          </a:p>
        </p:txBody>
      </p:sp>
      <p:sp>
        <p:nvSpPr>
          <p:cNvPr id="66" name="Shape 66"/>
          <p:cNvSpPr txBox="1">
            <a:spLocks noGrp="1"/>
          </p:cNvSpPr>
          <p:nvPr>
            <p:ph type="title"/>
          </p:nvPr>
        </p:nvSpPr>
        <p:spPr>
          <a:xfrm>
            <a:off x="3819339" y="4806105"/>
            <a:ext cx="4762871" cy="720080"/>
          </a:xfrm>
          <a:prstGeom prst="rect">
            <a:avLst/>
          </a:prstGeom>
          <a:noFill/>
          <a:ln>
            <a:noFill/>
          </a:ln>
        </p:spPr>
        <p:txBody>
          <a:bodyPr lIns="91425" tIns="91425" rIns="91425" bIns="91425" anchor="t" anchorCtr="0"/>
          <a:lstStyle>
            <a:lvl1pPr marL="0" marR="0" lvl="0" indent="0" algn="r" rtl="0">
              <a:spcBef>
                <a:spcPts val="0"/>
              </a:spcBef>
              <a:spcAft>
                <a:spcPts val="0"/>
              </a:spcAft>
              <a:buNone/>
              <a:defRPr sz="28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pn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oleObject" Target="../embeddings/oleObject1.bin"/><Relationship Id="rId6" Type="http://schemas.openxmlformats.org/officeDocument/2006/relationships/image" Target="../media/image35.wmf"/><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jpg"/><Relationship Id="rId6" Type="http://schemas.openxmlformats.org/officeDocument/2006/relationships/image" Target="../media/image49.jpg"/><Relationship Id="rId7"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gif"/><Relationship Id="rId5" Type="http://schemas.openxmlformats.org/officeDocument/2006/relationships/image" Target="../media/image55.png"/><Relationship Id="rId6" Type="http://schemas.openxmlformats.org/officeDocument/2006/relationships/image" Target="../media/image56.gi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jp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54.gi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gif"/><Relationship Id="rId5" Type="http://schemas.openxmlformats.org/officeDocument/2006/relationships/image" Target="../media/image25.gif"/><Relationship Id="rId6"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 Id="rId3"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0"/>
        <p:cNvGrpSpPr/>
        <p:nvPr/>
      </p:nvGrpSpPr>
      <p:grpSpPr>
        <a:xfrm>
          <a:off x="0" y="0"/>
          <a:ext cx="0" cy="0"/>
          <a:chOff x="0" y="0"/>
          <a:chExt cx="0" cy="0"/>
        </a:xfrm>
      </p:grpSpPr>
      <p:sp>
        <p:nvSpPr>
          <p:cNvPr id="71" name="Shape 71"/>
          <p:cNvSpPr txBox="1"/>
          <p:nvPr/>
        </p:nvSpPr>
        <p:spPr>
          <a:xfrm>
            <a:off x="5868144" y="196850"/>
            <a:ext cx="3128218" cy="415925"/>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None/>
            </a:pPr>
            <a:r>
              <a:rPr lang="en-US">
                <a:solidFill>
                  <a:srgbClr val="FFFFFF"/>
                </a:solidFill>
                <a:latin typeface="Calibri"/>
                <a:ea typeface="Calibri"/>
                <a:cs typeface="Calibri"/>
                <a:sym typeface="Calibri"/>
              </a:rPr>
              <a:t>Kuwait,</a:t>
            </a:r>
            <a:r>
              <a:rPr lang="en-US" sz="1400" b="0" i="0" u="none" strike="noStrike" cap="none">
                <a:solidFill>
                  <a:srgbClr val="FFFFFF"/>
                </a:solidFill>
                <a:latin typeface="Calibri"/>
                <a:ea typeface="Calibri"/>
                <a:cs typeface="Calibri"/>
                <a:sym typeface="Calibri"/>
              </a:rPr>
              <a:t> </a:t>
            </a:r>
            <a:r>
              <a:rPr lang="en-US">
                <a:solidFill>
                  <a:srgbClr val="FFFFFF"/>
                </a:solidFill>
                <a:latin typeface="Calibri"/>
                <a:ea typeface="Calibri"/>
                <a:cs typeface="Calibri"/>
                <a:sym typeface="Calibri"/>
              </a:rPr>
              <a:t>February</a:t>
            </a:r>
            <a:r>
              <a:rPr lang="en-US" sz="1400" b="0" i="0" u="none" strike="noStrike" cap="none">
                <a:solidFill>
                  <a:srgbClr val="FFFFFF"/>
                </a:solidFill>
                <a:latin typeface="Calibri"/>
                <a:ea typeface="Calibri"/>
                <a:cs typeface="Calibri"/>
                <a:sym typeface="Calibri"/>
              </a:rPr>
              <a:t> 201</a:t>
            </a:r>
            <a:r>
              <a:rPr lang="en-US">
                <a:solidFill>
                  <a:srgbClr val="FFFFFF"/>
                </a:solidFill>
                <a:latin typeface="Calibri"/>
                <a:ea typeface="Calibri"/>
                <a:cs typeface="Calibri"/>
                <a:sym typeface="Calibri"/>
              </a:rPr>
              <a:t>7</a:t>
            </a:r>
          </a:p>
        </p:txBody>
      </p:sp>
      <p:sp>
        <p:nvSpPr>
          <p:cNvPr id="72" name="Shape 72"/>
          <p:cNvSpPr txBox="1"/>
          <p:nvPr/>
        </p:nvSpPr>
        <p:spPr>
          <a:xfrm>
            <a:off x="704850" y="2429841"/>
            <a:ext cx="7772400" cy="1504949"/>
          </a:xfrm>
          <a:prstGeom prst="rect">
            <a:avLst/>
          </a:prstGeom>
          <a:noFill/>
          <a:ln>
            <a:noFill/>
          </a:ln>
        </p:spPr>
        <p:txBody>
          <a:bodyPr lIns="91425" tIns="45700" rIns="91425" bIns="45700" anchor="ctr" anchorCtr="1">
            <a:noAutofit/>
          </a:bodyPr>
          <a:lstStyle/>
          <a:p>
            <a:pPr marL="0" marR="0" lvl="0" indent="0" algn="ctr" rtl="0">
              <a:spcBef>
                <a:spcPts val="0"/>
              </a:spcBef>
              <a:spcAft>
                <a:spcPts val="0"/>
              </a:spcAft>
              <a:buSzPct val="25000"/>
              <a:buNone/>
            </a:pPr>
            <a:r>
              <a:rPr lang="en-US" sz="3200" b="1" i="0" u="none" strike="noStrike" cap="none" dirty="0">
                <a:solidFill>
                  <a:srgbClr val="FFFFFF"/>
                </a:solidFill>
                <a:latin typeface="Arial"/>
                <a:ea typeface="Arial"/>
                <a:cs typeface="Arial"/>
                <a:sym typeface="Arial"/>
              </a:rPr>
              <a:t>Modeling </a:t>
            </a:r>
            <a:r>
              <a:rPr lang="en-US" sz="3200" b="1" i="0" u="none" strike="noStrike" cap="none" dirty="0" smtClean="0">
                <a:solidFill>
                  <a:srgbClr val="FFFFFF"/>
                </a:solidFill>
                <a:latin typeface="Arial"/>
                <a:ea typeface="Arial"/>
                <a:cs typeface="Arial"/>
                <a:sym typeface="Arial"/>
              </a:rPr>
              <a:t>and predicting </a:t>
            </a:r>
          </a:p>
          <a:p>
            <a:pPr marL="0" marR="0" lvl="0" indent="0" algn="ctr" rtl="0">
              <a:spcBef>
                <a:spcPts val="0"/>
              </a:spcBef>
              <a:spcAft>
                <a:spcPts val="0"/>
              </a:spcAft>
              <a:buSzPct val="25000"/>
              <a:buNone/>
            </a:pPr>
            <a:r>
              <a:rPr lang="en-US" sz="3200" b="1" i="0" u="none" strike="noStrike" cap="none" dirty="0" smtClean="0">
                <a:solidFill>
                  <a:srgbClr val="FFFFFF"/>
                </a:solidFill>
                <a:latin typeface="Arial"/>
                <a:ea typeface="Arial"/>
                <a:cs typeface="Arial"/>
                <a:sym typeface="Arial"/>
              </a:rPr>
              <a:t>the </a:t>
            </a:r>
            <a:r>
              <a:rPr lang="en-US" sz="3200" b="1" i="0" u="none" strike="noStrike" cap="none" dirty="0">
                <a:solidFill>
                  <a:srgbClr val="FFFFFF"/>
                </a:solidFill>
                <a:latin typeface="Arial"/>
                <a:ea typeface="Arial"/>
                <a:cs typeface="Arial"/>
                <a:sym typeface="Arial"/>
              </a:rPr>
              <a:t>dust cycle at BSC </a:t>
            </a:r>
          </a:p>
        </p:txBody>
      </p:sp>
      <p:sp>
        <p:nvSpPr>
          <p:cNvPr id="73" name="Shape 73"/>
          <p:cNvSpPr txBox="1"/>
          <p:nvPr/>
        </p:nvSpPr>
        <p:spPr>
          <a:xfrm>
            <a:off x="1350962" y="4757737"/>
            <a:ext cx="6480174" cy="500062"/>
          </a:xfrm>
          <a:prstGeom prst="rect">
            <a:avLst/>
          </a:prstGeom>
          <a:noFill/>
          <a:ln>
            <a:noFill/>
          </a:ln>
        </p:spPr>
        <p:txBody>
          <a:bodyPr lIns="91425" tIns="45700" rIns="91425" bIns="45700" anchor="t" anchorCtr="1">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74" name="Shape 74"/>
          <p:cNvSpPr txBox="1"/>
          <p:nvPr/>
        </p:nvSpPr>
        <p:spPr>
          <a:xfrm>
            <a:off x="1524000" y="3870325"/>
            <a:ext cx="6400799" cy="660400"/>
          </a:xfrm>
          <a:prstGeom prst="rect">
            <a:avLst/>
          </a:prstGeom>
          <a:noFill/>
          <a:ln>
            <a:noFill/>
          </a:ln>
        </p:spPr>
        <p:txBody>
          <a:bodyPr lIns="91425" tIns="45700" rIns="91425" bIns="45700" anchor="t" anchorCtr="1">
            <a:noAutofit/>
          </a:bodyPr>
          <a:lstStyle/>
          <a:p>
            <a:pPr marL="0" marR="0" lvl="0" indent="0" algn="ctr" rtl="0">
              <a:spcBef>
                <a:spcPts val="0"/>
              </a:spcBef>
              <a:spcAft>
                <a:spcPts val="0"/>
              </a:spcAft>
              <a:buSzPct val="25000"/>
              <a:buNone/>
            </a:pPr>
            <a:r>
              <a:rPr lang="en-US" sz="2400" b="1" i="0" u="none" strike="noStrike" cap="none" dirty="0">
                <a:solidFill>
                  <a:srgbClr val="FFFFFF"/>
                </a:solidFill>
                <a:latin typeface="Arial"/>
                <a:ea typeface="Arial"/>
                <a:cs typeface="Arial"/>
                <a:sym typeface="Arial"/>
              </a:rPr>
              <a:t>From R&amp;D to operational forecast</a:t>
            </a:r>
          </a:p>
        </p:txBody>
      </p:sp>
      <p:sp>
        <p:nvSpPr>
          <p:cNvPr id="75" name="Shape 75"/>
          <p:cNvSpPr txBox="1"/>
          <p:nvPr/>
        </p:nvSpPr>
        <p:spPr>
          <a:xfrm>
            <a:off x="1237455" y="4910435"/>
            <a:ext cx="6973887" cy="500062"/>
          </a:xfrm>
          <a:prstGeom prst="rect">
            <a:avLst/>
          </a:prstGeom>
          <a:noFill/>
          <a:ln>
            <a:noFill/>
          </a:ln>
        </p:spPr>
        <p:txBody>
          <a:bodyPr lIns="91425" tIns="45700" rIns="91425" bIns="45700" anchor="t" anchorCtr="1">
            <a:noAutofit/>
          </a:bodyPr>
          <a:lstStyle/>
          <a:p>
            <a:pPr marL="0" marR="0" lvl="0" indent="0" algn="ctr" rtl="0">
              <a:spcBef>
                <a:spcPts val="0"/>
              </a:spcBef>
              <a:spcAft>
                <a:spcPts val="0"/>
              </a:spcAft>
              <a:buSzPct val="25000"/>
              <a:buNone/>
            </a:pPr>
            <a:r>
              <a:rPr lang="en-US" sz="1800" b="0" i="0" u="none" strike="noStrike" cap="none" dirty="0">
                <a:solidFill>
                  <a:srgbClr val="FFFFFF"/>
                </a:solidFill>
                <a:latin typeface="Arial"/>
                <a:ea typeface="Arial"/>
                <a:cs typeface="Arial"/>
                <a:sym typeface="Arial"/>
              </a:rPr>
              <a:t>Carlos Pérez </a:t>
            </a:r>
            <a:r>
              <a:rPr lang="en-US" sz="1800" b="0" i="0" u="none" strike="noStrike" cap="none" dirty="0" err="1">
                <a:solidFill>
                  <a:srgbClr val="FFFFFF"/>
                </a:solidFill>
                <a:latin typeface="Arial"/>
                <a:ea typeface="Arial"/>
                <a:cs typeface="Arial"/>
                <a:sym typeface="Arial"/>
              </a:rPr>
              <a:t>García</a:t>
            </a:r>
            <a:r>
              <a:rPr lang="en-US" sz="1800" b="0" i="0" u="none" strike="noStrike" cap="none" dirty="0">
                <a:solidFill>
                  <a:srgbClr val="FFFFFF"/>
                </a:solidFill>
                <a:latin typeface="Arial"/>
                <a:ea typeface="Arial"/>
                <a:cs typeface="Arial"/>
                <a:sym typeface="Arial"/>
              </a:rPr>
              <a:t>-Pando (</a:t>
            </a:r>
            <a:r>
              <a:rPr lang="en-US" sz="1800" b="0" i="0" u="none" strike="noStrike" cap="none" dirty="0" err="1">
                <a:solidFill>
                  <a:srgbClr val="FFFFFF"/>
                </a:solidFill>
                <a:latin typeface="Arial"/>
                <a:ea typeface="Arial"/>
                <a:cs typeface="Arial"/>
                <a:sym typeface="Arial"/>
              </a:rPr>
              <a:t>carlos.perez@bsc.es</a:t>
            </a:r>
            <a:r>
              <a:rPr lang="en-US" sz="1800" b="0" i="0" u="none" strike="noStrike" cap="none" dirty="0">
                <a:solidFill>
                  <a:srgbClr val="FFFFFF"/>
                </a:solidFill>
                <a:latin typeface="Arial"/>
                <a:ea typeface="Arial"/>
                <a:cs typeface="Arial"/>
                <a:sym typeface="Arial"/>
              </a:rPr>
              <a: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l="25729" t="24638" r="4456" b="22318"/>
          <a:stretch>
            <a:fillRect/>
          </a:stretch>
        </p:blipFill>
        <p:spPr bwMode="auto">
          <a:xfrm>
            <a:off x="5004048" y="4149080"/>
            <a:ext cx="3887787" cy="2087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l="25717" t="25027" r="4456" b="21759"/>
          <a:stretch>
            <a:fillRect/>
          </a:stretch>
        </p:blipFill>
        <p:spPr>
          <a:xfrm>
            <a:off x="323850" y="3688556"/>
            <a:ext cx="3887788" cy="2044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a:spLocks noGrp="1" noChangeAspect="1" noChangeArrowheads="1"/>
          </p:cNvSpPr>
          <p:nvPr>
            <p:ph type="body" sz="half" idx="1"/>
          </p:nvPr>
        </p:nvSpPr>
        <p:spPr>
          <a:xfrm>
            <a:off x="323528" y="908720"/>
            <a:ext cx="7634288" cy="654745"/>
          </a:xfrm>
        </p:spPr>
        <p:txBody>
          <a:bodyPr>
            <a:normAutofit/>
          </a:bodyPr>
          <a:lstStyle/>
          <a:p>
            <a:pPr marL="0" indent="0" eaLnBrk="1" hangingPunct="1">
              <a:buNone/>
            </a:pPr>
            <a:r>
              <a:rPr lang="en-US" noProof="0" dirty="0"/>
              <a:t>Source </a:t>
            </a:r>
            <a:r>
              <a:rPr lang="en-US" noProof="0" dirty="0" smtClean="0"/>
              <a:t>function</a:t>
            </a:r>
            <a:endParaRPr lang="en-US" noProof="0" dirty="0"/>
          </a:p>
        </p:txBody>
      </p:sp>
      <p:graphicFrame>
        <p:nvGraphicFramePr>
          <p:cNvPr id="7" name="Object 6"/>
          <p:cNvGraphicFramePr>
            <a:graphicFrameLocks noChangeAspect="1"/>
          </p:cNvGraphicFramePr>
          <p:nvPr>
            <p:extLst>
              <p:ext uri="{D42A27DB-BD31-4B8C-83A1-F6EECF244321}">
                <p14:modId xmlns:p14="http://schemas.microsoft.com/office/powerpoint/2010/main" val="1802563172"/>
              </p:ext>
            </p:extLst>
          </p:nvPr>
        </p:nvGraphicFramePr>
        <p:xfrm>
          <a:off x="5508104" y="6432823"/>
          <a:ext cx="2913063" cy="236537"/>
        </p:xfrm>
        <a:graphic>
          <a:graphicData uri="http://schemas.openxmlformats.org/presentationml/2006/ole">
            <mc:AlternateContent xmlns:mc="http://schemas.openxmlformats.org/markup-compatibility/2006">
              <mc:Choice xmlns:v="urn:schemas-microsoft-com:vml" Requires="v">
                <p:oleObj spid="_x0000_s1026" name="Ecuación" r:id="rId5" imgW="2501640" imgH="203040" progId="Equation.3">
                  <p:embed/>
                </p:oleObj>
              </mc:Choice>
              <mc:Fallback>
                <p:oleObj name="Ecuación" r:id="rId5" imgW="2501640" imgH="203040" progId="Equation.3">
                  <p:embed/>
                  <p:pic>
                    <p:nvPicPr>
                      <p:cNvPr id="0" name=""/>
                      <p:cNvPicPr>
                        <a:picLocks noChangeAspect="1" noChangeArrowheads="1"/>
                      </p:cNvPicPr>
                      <p:nvPr/>
                    </p:nvPicPr>
                    <p:blipFill>
                      <a:blip r:embed="rId6"/>
                      <a:srcRect/>
                      <a:stretch>
                        <a:fillRect/>
                      </a:stretch>
                    </p:blipFill>
                    <p:spPr bwMode="auto">
                      <a:xfrm>
                        <a:off x="5508104" y="6432823"/>
                        <a:ext cx="2913063" cy="236537"/>
                      </a:xfrm>
                      <a:prstGeom prst="rect">
                        <a:avLst/>
                      </a:prstGeom>
                      <a:noFill/>
                      <a:ln w="6350">
                        <a:noFill/>
                        <a:miter lim="800000"/>
                        <a:headEnd/>
                        <a:tailEnd/>
                      </a:ln>
                      <a:effectLst/>
                      <a:extLst/>
                    </p:spPr>
                  </p:pic>
                </p:oleObj>
              </mc:Fallback>
            </mc:AlternateContent>
          </a:graphicData>
        </a:graphic>
      </p:graphicFrame>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l="4375" t="21875" r="4027" b="24014"/>
          <a:stretch>
            <a:fillRect/>
          </a:stretch>
        </p:blipFill>
        <p:spPr bwMode="auto">
          <a:xfrm>
            <a:off x="323850" y="1412776"/>
            <a:ext cx="3886200" cy="20748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l="9804" t="63705" r="56863" b="9341"/>
          <a:stretch>
            <a:fillRect/>
          </a:stretch>
        </p:blipFill>
        <p:spPr bwMode="auto">
          <a:xfrm>
            <a:off x="341313" y="2495451"/>
            <a:ext cx="990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l="11111" t="60759" r="63889" b="20023"/>
          <a:stretch>
            <a:fillRect/>
          </a:stretch>
        </p:blipFill>
        <p:spPr bwMode="auto">
          <a:xfrm>
            <a:off x="341313" y="4690964"/>
            <a:ext cx="990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10">
            <a:extLst>
              <a:ext uri="{28A0092B-C50C-407E-A947-70E740481C1C}">
                <a14:useLocalDpi xmlns:a14="http://schemas.microsoft.com/office/drawing/2010/main" val="0"/>
              </a:ext>
            </a:extLst>
          </a:blip>
          <a:srcRect l="11688" t="51944" r="18182" b="10721"/>
          <a:stretch>
            <a:fillRect/>
          </a:stretch>
        </p:blipFill>
        <p:spPr bwMode="auto">
          <a:xfrm>
            <a:off x="4430216" y="1412776"/>
            <a:ext cx="3886200" cy="2087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2" name="Picture 11"/>
          <p:cNvPicPr>
            <a:picLocks noChangeAspect="1" noChangeArrowheads="1"/>
          </p:cNvPicPr>
          <p:nvPr/>
        </p:nvPicPr>
        <p:blipFill>
          <a:blip r:embed="rId11">
            <a:extLst>
              <a:ext uri="{28A0092B-C50C-407E-A947-70E740481C1C}">
                <a14:useLocalDpi xmlns:a14="http://schemas.microsoft.com/office/drawing/2010/main" val="0"/>
              </a:ext>
            </a:extLst>
          </a:blip>
          <a:srcRect l="19423" t="66383" r="62466" b="14064"/>
          <a:stretch>
            <a:fillRect/>
          </a:stretch>
        </p:blipFill>
        <p:spPr bwMode="auto">
          <a:xfrm>
            <a:off x="4473575" y="2511484"/>
            <a:ext cx="9175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Line 13"/>
          <p:cNvSpPr>
            <a:spLocks noChangeShapeType="1"/>
          </p:cNvSpPr>
          <p:nvPr/>
        </p:nvSpPr>
        <p:spPr bwMode="auto">
          <a:xfrm>
            <a:off x="4295589" y="3601795"/>
            <a:ext cx="609600" cy="4572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solidFill>
                <a:srgbClr val="080808"/>
              </a:solidFill>
            </a:endParaRPr>
          </a:p>
        </p:txBody>
      </p:sp>
      <p:sp>
        <p:nvSpPr>
          <p:cNvPr id="14" name="Text Box 15"/>
          <p:cNvSpPr txBox="1">
            <a:spLocks noChangeArrowheads="1"/>
          </p:cNvSpPr>
          <p:nvPr/>
        </p:nvSpPr>
        <p:spPr bwMode="auto">
          <a:xfrm>
            <a:off x="1795463" y="2871689"/>
            <a:ext cx="185339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r>
              <a:rPr lang="es-ES_tradnl" sz="1000" b="1" dirty="0">
                <a:solidFill>
                  <a:srgbClr val="080808"/>
                </a:solidFill>
              </a:rPr>
              <a:t>USGS landuse dataset [0-1]</a:t>
            </a:r>
            <a:endParaRPr lang="de-DE" sz="1000" b="1" dirty="0">
              <a:solidFill>
                <a:srgbClr val="080808"/>
              </a:solidFill>
            </a:endParaRPr>
          </a:p>
        </p:txBody>
      </p:sp>
      <p:sp>
        <p:nvSpPr>
          <p:cNvPr id="15" name="Text Box 16"/>
          <p:cNvSpPr txBox="1">
            <a:spLocks noChangeArrowheads="1"/>
          </p:cNvSpPr>
          <p:nvPr/>
        </p:nvSpPr>
        <p:spPr bwMode="auto">
          <a:xfrm>
            <a:off x="1763713" y="5229200"/>
            <a:ext cx="210346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r>
              <a:rPr lang="es-ES_tradnl" sz="1000" b="1" dirty="0" smtClean="0">
                <a:solidFill>
                  <a:srgbClr val="080808"/>
                </a:solidFill>
              </a:rPr>
              <a:t>USGS Preferential sources </a:t>
            </a:r>
            <a:r>
              <a:rPr lang="es-ES_tradnl" sz="1000" b="1" dirty="0">
                <a:solidFill>
                  <a:srgbClr val="080808"/>
                </a:solidFill>
              </a:rPr>
              <a:t>[0-1]</a:t>
            </a:r>
            <a:endParaRPr lang="de-DE" sz="1000" b="1" dirty="0">
              <a:solidFill>
                <a:srgbClr val="080808"/>
              </a:solidFill>
            </a:endParaRPr>
          </a:p>
        </p:txBody>
      </p:sp>
      <p:sp>
        <p:nvSpPr>
          <p:cNvPr id="16" name="Text Box 17"/>
          <p:cNvSpPr txBox="1">
            <a:spLocks noChangeArrowheads="1"/>
          </p:cNvSpPr>
          <p:nvPr/>
        </p:nvSpPr>
        <p:spPr bwMode="auto">
          <a:xfrm>
            <a:off x="5651500" y="3020914"/>
            <a:ext cx="214674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r>
              <a:rPr lang="es-ES_tradnl" sz="1000" b="1" dirty="0">
                <a:solidFill>
                  <a:srgbClr val="080808"/>
                </a:solidFill>
              </a:rPr>
              <a:t>NESDIS vegetation fraction [0-1]</a:t>
            </a:r>
            <a:endParaRPr lang="de-DE" sz="1000" b="1" dirty="0">
              <a:solidFill>
                <a:srgbClr val="080808"/>
              </a:solidFill>
            </a:endParaRPr>
          </a:p>
        </p:txBody>
      </p:sp>
      <p:sp>
        <p:nvSpPr>
          <p:cNvPr id="17" name="Text Box 18"/>
          <p:cNvSpPr txBox="1">
            <a:spLocks noChangeArrowheads="1"/>
          </p:cNvSpPr>
          <p:nvPr/>
        </p:nvSpPr>
        <p:spPr bwMode="auto">
          <a:xfrm>
            <a:off x="6718300" y="5684024"/>
            <a:ext cx="157927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r>
              <a:rPr lang="es-ES_tradnl" sz="1000" b="1" i="1" dirty="0">
                <a:solidFill>
                  <a:srgbClr val="080808"/>
                </a:solidFill>
              </a:rPr>
              <a:t>Source function </a:t>
            </a:r>
            <a:r>
              <a:rPr lang="es-ES_tradnl" sz="1000" b="1" i="1" dirty="0">
                <a:solidFill>
                  <a:srgbClr val="080808"/>
                </a:solidFill>
                <a:cs typeface="Arial" pitchFamily="34" charset="0"/>
              </a:rPr>
              <a:t>δ</a:t>
            </a:r>
            <a:r>
              <a:rPr lang="es-ES_tradnl" sz="1000" i="1" dirty="0">
                <a:solidFill>
                  <a:srgbClr val="080808"/>
                </a:solidFill>
                <a:cs typeface="Arial" pitchFamily="34" charset="0"/>
              </a:rPr>
              <a:t> </a:t>
            </a:r>
            <a:r>
              <a:rPr lang="es-ES_tradnl" sz="1000" b="1" i="1" dirty="0">
                <a:solidFill>
                  <a:srgbClr val="080808"/>
                </a:solidFill>
                <a:cs typeface="Arial" pitchFamily="34" charset="0"/>
              </a:rPr>
              <a:t>[0-1]</a:t>
            </a:r>
            <a:endParaRPr lang="de-DE" sz="1000" b="1" i="1" dirty="0">
              <a:solidFill>
                <a:srgbClr val="080808"/>
              </a:solidFill>
            </a:endParaRPr>
          </a:p>
        </p:txBody>
      </p:sp>
      <p:sp>
        <p:nvSpPr>
          <p:cNvPr id="18" name="Rectangle 19"/>
          <p:cNvSpPr>
            <a:spLocks noChangeArrowheads="1"/>
          </p:cNvSpPr>
          <p:nvPr/>
        </p:nvSpPr>
        <p:spPr bwMode="auto">
          <a:xfrm>
            <a:off x="1619250" y="3024089"/>
            <a:ext cx="258115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accent2"/>
              </a:buClr>
              <a:buFont typeface="Wingdings" pitchFamily="2" charset="2"/>
              <a:buNone/>
            </a:pPr>
            <a:r>
              <a:rPr lang="en-US" sz="1000" b="1" i="1" dirty="0">
                <a:solidFill>
                  <a:srgbClr val="080808"/>
                </a:solidFill>
              </a:rPr>
              <a:t>1km dataset with </a:t>
            </a:r>
            <a:r>
              <a:rPr lang="en-US" sz="1000" b="1" i="1" dirty="0" smtClean="0">
                <a:solidFill>
                  <a:srgbClr val="080808"/>
                </a:solidFill>
              </a:rPr>
              <a:t>27 </a:t>
            </a:r>
            <a:r>
              <a:rPr lang="en-US" sz="1000" b="1" i="1" dirty="0">
                <a:solidFill>
                  <a:srgbClr val="080808"/>
                </a:solidFill>
              </a:rPr>
              <a:t>landuse categories</a:t>
            </a:r>
          </a:p>
        </p:txBody>
      </p:sp>
      <p:sp>
        <p:nvSpPr>
          <p:cNvPr id="19" name="Rectangle 20"/>
          <p:cNvSpPr>
            <a:spLocks noChangeArrowheads="1"/>
          </p:cNvSpPr>
          <p:nvPr/>
        </p:nvSpPr>
        <p:spPr bwMode="auto">
          <a:xfrm>
            <a:off x="5580063" y="3181251"/>
            <a:ext cx="250421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i="1" dirty="0">
                <a:solidFill>
                  <a:srgbClr val="080808"/>
                </a:solidFill>
              </a:rPr>
              <a:t>0.144 degree monthly 5-yr climatology</a:t>
            </a:r>
            <a:endParaRPr lang="de-DE" sz="1000" b="1" i="1">
              <a:solidFill>
                <a:srgbClr val="080808"/>
              </a:solidFill>
            </a:endParaRPr>
          </a:p>
        </p:txBody>
      </p:sp>
      <p:sp>
        <p:nvSpPr>
          <p:cNvPr id="20" name="Rectangle 21"/>
          <p:cNvSpPr>
            <a:spLocks noChangeArrowheads="1"/>
          </p:cNvSpPr>
          <p:nvPr/>
        </p:nvSpPr>
        <p:spPr bwMode="auto">
          <a:xfrm>
            <a:off x="2029748" y="5415027"/>
            <a:ext cx="139012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accent2"/>
              </a:buClr>
              <a:buFont typeface="Wingdings" pitchFamily="2" charset="2"/>
              <a:buNone/>
            </a:pPr>
            <a:r>
              <a:rPr lang="en-US" sz="1000" b="1" i="1" dirty="0">
                <a:solidFill>
                  <a:srgbClr val="080808"/>
                </a:solidFill>
              </a:rPr>
              <a:t>(</a:t>
            </a:r>
            <a:r>
              <a:rPr lang="en-US" sz="1000" b="1" i="1" dirty="0" smtClean="0">
                <a:solidFill>
                  <a:srgbClr val="080808"/>
                </a:solidFill>
              </a:rPr>
              <a:t>Ginoux </a:t>
            </a:r>
            <a:r>
              <a:rPr lang="en-US" sz="1000" b="1" i="1" dirty="0">
                <a:solidFill>
                  <a:srgbClr val="080808"/>
                </a:solidFill>
              </a:rPr>
              <a:t>et al., </a:t>
            </a:r>
            <a:r>
              <a:rPr lang="en-US" sz="1000" b="1" i="1" dirty="0" smtClean="0">
                <a:solidFill>
                  <a:srgbClr val="080808"/>
                </a:solidFill>
              </a:rPr>
              <a:t>2001)</a:t>
            </a:r>
            <a:endParaRPr lang="en-US" sz="1000" b="1" i="1" dirty="0">
              <a:solidFill>
                <a:srgbClr val="080808"/>
              </a:solidFill>
            </a:endParaRPr>
          </a:p>
        </p:txBody>
      </p:sp>
      <p:pic>
        <p:nvPicPr>
          <p:cNvPr id="21" name="Picture 22"/>
          <p:cNvPicPr>
            <a:picLocks noChangeAspect="1" noChangeArrowheads="1"/>
          </p:cNvPicPr>
          <p:nvPr/>
        </p:nvPicPr>
        <p:blipFill>
          <a:blip r:embed="rId12">
            <a:extLst>
              <a:ext uri="{28A0092B-C50C-407E-A947-70E740481C1C}">
                <a14:useLocalDpi xmlns:a14="http://schemas.microsoft.com/office/drawing/2010/main" val="0"/>
              </a:ext>
            </a:extLst>
          </a:blip>
          <a:srcRect l="4201" t="32207" r="91077" b="62222"/>
          <a:stretch>
            <a:fillRect/>
          </a:stretch>
        </p:blipFill>
        <p:spPr bwMode="auto">
          <a:xfrm>
            <a:off x="5291311" y="5218336"/>
            <a:ext cx="504825"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3"/>
          <p:cNvPicPr>
            <a:picLocks noChangeAspect="1" noChangeArrowheads="1"/>
          </p:cNvPicPr>
          <p:nvPr/>
        </p:nvPicPr>
        <p:blipFill>
          <a:blip r:embed="rId13">
            <a:extLst>
              <a:ext uri="{28A0092B-C50C-407E-A947-70E740481C1C}">
                <a14:useLocalDpi xmlns:a14="http://schemas.microsoft.com/office/drawing/2010/main" val="0"/>
              </a:ext>
            </a:extLst>
          </a:blip>
          <a:srcRect l="4201" t="69667" r="91077" b="24408"/>
          <a:stretch>
            <a:fillRect/>
          </a:stretch>
        </p:blipFill>
        <p:spPr bwMode="auto">
          <a:xfrm>
            <a:off x="396875" y="4292501"/>
            <a:ext cx="503238"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Line 13"/>
          <p:cNvSpPr>
            <a:spLocks noChangeShapeType="1"/>
          </p:cNvSpPr>
          <p:nvPr/>
        </p:nvSpPr>
        <p:spPr bwMode="auto">
          <a:xfrm>
            <a:off x="4322440" y="5029024"/>
            <a:ext cx="6096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solidFill>
                <a:srgbClr val="080808"/>
              </a:solidFill>
            </a:endParaRPr>
          </a:p>
        </p:txBody>
      </p:sp>
      <p:sp>
        <p:nvSpPr>
          <p:cNvPr id="24" name="Line 13"/>
          <p:cNvSpPr>
            <a:spLocks noChangeShapeType="1"/>
          </p:cNvSpPr>
          <p:nvPr/>
        </p:nvSpPr>
        <p:spPr bwMode="auto">
          <a:xfrm>
            <a:off x="6228184" y="3601795"/>
            <a:ext cx="0" cy="4572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solidFill>
                <a:srgbClr val="080808"/>
              </a:solidFill>
            </a:endParaRPr>
          </a:p>
        </p:txBody>
      </p:sp>
    </p:spTree>
    <p:extLst>
      <p:ext uri="{BB962C8B-B14F-4D97-AF65-F5344CB8AC3E}">
        <p14:creationId xmlns:p14="http://schemas.microsoft.com/office/powerpoint/2010/main" val="76442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193457" y="293656"/>
            <a:ext cx="6191348" cy="69694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dirty="0">
                <a:solidFill>
                  <a:schemeClr val="accent1"/>
                </a:solidFill>
                <a:latin typeface="Calibri"/>
                <a:ea typeface="Calibri"/>
                <a:cs typeface="Calibri"/>
                <a:sym typeface="Calibri"/>
              </a:rPr>
              <a:t>K-Dust </a:t>
            </a:r>
            <a:r>
              <a:rPr lang="en-US" sz="2800" b="0" i="0" u="none" strike="noStrike" cap="none" dirty="0" smtClean="0">
                <a:solidFill>
                  <a:schemeClr val="accent1"/>
                </a:solidFill>
                <a:latin typeface="Calibri"/>
                <a:ea typeface="Calibri"/>
                <a:cs typeface="Calibri"/>
                <a:sym typeface="Calibri"/>
              </a:rPr>
              <a:t>project</a:t>
            </a:r>
            <a:endParaRPr lang="en-US" sz="2800" b="0" i="0" u="none" strike="noStrike" cap="none" dirty="0">
              <a:solidFill>
                <a:schemeClr val="accent1"/>
              </a:solidFill>
              <a:latin typeface="Calibri"/>
              <a:ea typeface="Calibri"/>
              <a:cs typeface="Calibri"/>
              <a:sym typeface="Calibri"/>
            </a:endParaRPr>
          </a:p>
        </p:txBody>
      </p:sp>
      <p:sp>
        <p:nvSpPr>
          <p:cNvPr id="2" name="Rectangle 1"/>
          <p:cNvSpPr/>
          <p:nvPr/>
        </p:nvSpPr>
        <p:spPr>
          <a:xfrm>
            <a:off x="275421" y="1034667"/>
            <a:ext cx="8416887" cy="707886"/>
          </a:xfrm>
          <a:prstGeom prst="rect">
            <a:avLst/>
          </a:prstGeom>
        </p:spPr>
        <p:txBody>
          <a:bodyPr wrap="square">
            <a:spAutoFit/>
          </a:bodyPr>
          <a:lstStyle/>
          <a:p>
            <a:pPr algn="ctr"/>
            <a:r>
              <a:rPr lang="en-GB" sz="2000" b="1" dirty="0" smtClean="0">
                <a:solidFill>
                  <a:srgbClr val="FF0000"/>
                </a:solidFill>
                <a:latin typeface="Calibri" panose="020F0502020204030204" pitchFamily="34" charset="0"/>
              </a:rPr>
              <a:t>OBJECTIVE: </a:t>
            </a:r>
            <a:r>
              <a:rPr lang="en-GB" sz="2000" dirty="0" smtClean="0">
                <a:solidFill>
                  <a:schemeClr val="bg2"/>
                </a:solidFill>
                <a:latin typeface="Calibri" panose="020F0502020204030204" pitchFamily="34" charset="0"/>
              </a:rPr>
              <a:t>Development </a:t>
            </a:r>
            <a:r>
              <a:rPr lang="en-GB" sz="2000" dirty="0">
                <a:solidFill>
                  <a:schemeClr val="bg2"/>
                </a:solidFill>
                <a:latin typeface="Calibri" panose="020F0502020204030204" pitchFamily="34" charset="0"/>
              </a:rPr>
              <a:t>and implementation of a state-of-the-art </a:t>
            </a:r>
            <a:r>
              <a:rPr lang="en-GB" sz="2000" b="1" dirty="0">
                <a:solidFill>
                  <a:schemeClr val="bg2"/>
                </a:solidFill>
                <a:latin typeface="Calibri" panose="020F0502020204030204" pitchFamily="34" charset="0"/>
              </a:rPr>
              <a:t>dust forecasting system </a:t>
            </a:r>
            <a:r>
              <a:rPr lang="en-GB" sz="2000" dirty="0">
                <a:solidFill>
                  <a:schemeClr val="bg2"/>
                </a:solidFill>
                <a:latin typeface="Calibri" panose="020F0502020204030204" pitchFamily="34" charset="0"/>
              </a:rPr>
              <a:t>for </a:t>
            </a:r>
            <a:r>
              <a:rPr lang="en-GB" sz="2000" dirty="0" smtClean="0">
                <a:solidFill>
                  <a:schemeClr val="bg2"/>
                </a:solidFill>
                <a:latin typeface="Calibri" panose="020F0502020204030204" pitchFamily="34" charset="0"/>
              </a:rPr>
              <a:t>Kuwait. </a:t>
            </a:r>
            <a:endParaRPr lang="en-GB" sz="2000" dirty="0">
              <a:solidFill>
                <a:schemeClr val="bg2"/>
              </a:solidFill>
              <a:latin typeface="Calibri" panose="020F0502020204030204" pitchFamily="34" charset="0"/>
            </a:endParaRPr>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096" y="1786621"/>
            <a:ext cx="7693220" cy="5096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8107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9218" name="Imagen 6" descr="vegetation"/>
          <p:cNvPicPr>
            <a:picLocks noChangeAspect="1" noChangeArrowheads="1"/>
          </p:cNvPicPr>
          <p:nvPr/>
        </p:nvPicPr>
        <p:blipFill rotWithShape="1">
          <a:blip r:embed="rId3">
            <a:extLst>
              <a:ext uri="{28A0092B-C50C-407E-A947-70E740481C1C}">
                <a14:useLocalDpi xmlns:a14="http://schemas.microsoft.com/office/drawing/2010/main" val="0"/>
              </a:ext>
            </a:extLst>
          </a:blip>
          <a:srcRect l="17172" r="19785"/>
          <a:stretch/>
        </p:blipFill>
        <p:spPr bwMode="auto">
          <a:xfrm>
            <a:off x="604569" y="3027584"/>
            <a:ext cx="2129342" cy="214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Imagen 7" descr="soil"/>
          <p:cNvPicPr>
            <a:picLocks noChangeAspect="1" noChangeArrowheads="1"/>
          </p:cNvPicPr>
          <p:nvPr/>
        </p:nvPicPr>
        <p:blipFill rotWithShape="1">
          <a:blip r:embed="rId4">
            <a:extLst>
              <a:ext uri="{28A0092B-C50C-407E-A947-70E740481C1C}">
                <a14:useLocalDpi xmlns:a14="http://schemas.microsoft.com/office/drawing/2010/main" val="0"/>
              </a:ext>
            </a:extLst>
          </a:blip>
          <a:srcRect l="19198" r="18518"/>
          <a:stretch/>
        </p:blipFill>
        <p:spPr bwMode="auto">
          <a:xfrm>
            <a:off x="688426" y="3711374"/>
            <a:ext cx="2026745" cy="206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 name="Shape 258"/>
          <p:cNvSpPr txBox="1">
            <a:spLocks noGrp="1"/>
          </p:cNvSpPr>
          <p:nvPr>
            <p:ph type="title"/>
          </p:nvPr>
        </p:nvSpPr>
        <p:spPr>
          <a:xfrm>
            <a:off x="193457" y="293656"/>
            <a:ext cx="6191348" cy="69694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dirty="0">
                <a:solidFill>
                  <a:schemeClr val="accent1"/>
                </a:solidFill>
                <a:latin typeface="Calibri"/>
                <a:ea typeface="Calibri"/>
                <a:cs typeface="Calibri"/>
                <a:sym typeface="Calibri"/>
              </a:rPr>
              <a:t>K-Dust </a:t>
            </a:r>
            <a:r>
              <a:rPr lang="en-US" sz="2800" b="0" i="0" u="none" strike="noStrike" cap="none" dirty="0" smtClean="0">
                <a:solidFill>
                  <a:schemeClr val="accent1"/>
                </a:solidFill>
                <a:latin typeface="Calibri"/>
                <a:ea typeface="Calibri"/>
                <a:cs typeface="Calibri"/>
                <a:sym typeface="Calibri"/>
              </a:rPr>
              <a:t>project: WP1</a:t>
            </a:r>
            <a:endParaRPr lang="en-US" sz="2800" b="0" i="0" u="none" strike="noStrike" cap="none" dirty="0">
              <a:solidFill>
                <a:schemeClr val="accent1"/>
              </a:solidFill>
              <a:latin typeface="Calibri"/>
              <a:ea typeface="Calibri"/>
              <a:cs typeface="Calibri"/>
              <a:sym typeface="Calibri"/>
            </a:endParaRPr>
          </a:p>
        </p:txBody>
      </p:sp>
      <p:sp>
        <p:nvSpPr>
          <p:cNvPr id="5" name="Rectangle 4"/>
          <p:cNvSpPr/>
          <p:nvPr/>
        </p:nvSpPr>
        <p:spPr>
          <a:xfrm>
            <a:off x="353290" y="1024643"/>
            <a:ext cx="8438169" cy="1754326"/>
          </a:xfrm>
          <a:prstGeom prst="rect">
            <a:avLst/>
          </a:prstGeom>
        </p:spPr>
        <p:txBody>
          <a:bodyPr wrap="square">
            <a:spAutoFit/>
          </a:bodyPr>
          <a:lstStyle/>
          <a:p>
            <a:r>
              <a:rPr lang="en-GB" sz="2400" b="1" kern="1200" dirty="0">
                <a:solidFill>
                  <a:schemeClr val="dk1"/>
                </a:solidFill>
                <a:latin typeface="Calibri"/>
                <a:ea typeface="Calibri"/>
                <a:cs typeface="Calibri"/>
                <a:sym typeface="Calibri"/>
              </a:rPr>
              <a:t>WP1 </a:t>
            </a:r>
            <a:r>
              <a:rPr lang="en-GB" sz="2400" b="1" kern="1200" dirty="0" smtClean="0">
                <a:solidFill>
                  <a:schemeClr val="dk1"/>
                </a:solidFill>
                <a:latin typeface="Calibri"/>
                <a:ea typeface="Calibri"/>
                <a:cs typeface="Calibri"/>
                <a:sym typeface="Calibri"/>
              </a:rPr>
              <a:t>SDS characterization </a:t>
            </a:r>
            <a:r>
              <a:rPr lang="en-GB" sz="2400" b="1" kern="1200" dirty="0">
                <a:solidFill>
                  <a:schemeClr val="dk1"/>
                </a:solidFill>
                <a:latin typeface="Calibri"/>
                <a:ea typeface="Calibri"/>
                <a:cs typeface="Calibri"/>
                <a:sym typeface="Calibri"/>
              </a:rPr>
              <a:t>over Kuwait</a:t>
            </a:r>
            <a:endParaRPr lang="en-US" sz="2400" kern="1200" dirty="0">
              <a:solidFill>
                <a:schemeClr val="dk1"/>
              </a:solidFill>
              <a:latin typeface="Calibri"/>
              <a:ea typeface="Calibri"/>
              <a:cs typeface="Calibri"/>
              <a:sym typeface="Calibri"/>
            </a:endParaRPr>
          </a:p>
          <a:p>
            <a:endParaRPr lang="en-US" sz="2400" kern="1200" dirty="0" smtClean="0">
              <a:solidFill>
                <a:schemeClr val="dk1"/>
              </a:solidFill>
              <a:latin typeface="Calibri"/>
              <a:ea typeface="Calibri"/>
              <a:cs typeface="Calibri"/>
              <a:sym typeface="Calibri"/>
            </a:endParaRPr>
          </a:p>
          <a:p>
            <a:pPr marL="342900" indent="-342900">
              <a:buFont typeface="Arial" panose="020B0604020202020204" pitchFamily="34" charset="0"/>
              <a:buChar char="•"/>
            </a:pPr>
            <a:r>
              <a:rPr lang="en-GB" sz="2000" kern="1200" dirty="0" smtClean="0">
                <a:solidFill>
                  <a:schemeClr val="dk1"/>
                </a:solidFill>
                <a:latin typeface="Calibri"/>
                <a:ea typeface="Calibri"/>
                <a:cs typeface="Calibri"/>
                <a:sym typeface="Calibri"/>
              </a:rPr>
              <a:t>Task 1.1. </a:t>
            </a:r>
            <a:r>
              <a:rPr lang="en-GB" sz="2000" kern="1200" dirty="0">
                <a:solidFill>
                  <a:schemeClr val="dk1"/>
                </a:solidFill>
                <a:latin typeface="Calibri"/>
                <a:ea typeface="Calibri"/>
                <a:cs typeface="Calibri"/>
                <a:sym typeface="Calibri"/>
              </a:rPr>
              <a:t>Compilation of available dust information for the study region. </a:t>
            </a:r>
            <a:endParaRPr lang="en-GB" sz="2000" kern="1200" dirty="0" smtClean="0">
              <a:solidFill>
                <a:schemeClr val="dk1"/>
              </a:solidFill>
              <a:latin typeface="Calibri"/>
              <a:ea typeface="Calibri"/>
              <a:cs typeface="Calibri"/>
              <a:sym typeface="Calibri"/>
            </a:endParaRPr>
          </a:p>
          <a:p>
            <a:pPr marL="342900" indent="-342900">
              <a:buFont typeface="Arial" panose="020B0604020202020204" pitchFamily="34" charset="0"/>
              <a:buChar char="•"/>
            </a:pPr>
            <a:r>
              <a:rPr lang="en-GB" sz="2000" kern="1200" dirty="0">
                <a:solidFill>
                  <a:schemeClr val="dk1"/>
                </a:solidFill>
                <a:latin typeface="Calibri"/>
                <a:ea typeface="Calibri"/>
                <a:cs typeface="Calibri"/>
                <a:sym typeface="Calibri"/>
              </a:rPr>
              <a:t>Task 1.2. Aerosol characterization and identification of the desert dust sources</a:t>
            </a:r>
            <a:r>
              <a:rPr lang="en-GB" sz="2000" kern="1200" dirty="0" smtClean="0">
                <a:solidFill>
                  <a:schemeClr val="dk1"/>
                </a:solidFill>
                <a:latin typeface="Calibri"/>
                <a:ea typeface="Calibri"/>
                <a:cs typeface="Calibri"/>
                <a:sym typeface="Calibri"/>
              </a:rPr>
              <a:t>.</a:t>
            </a:r>
            <a:endParaRPr lang="en-US" sz="2000" kern="120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8832" y="4743041"/>
            <a:ext cx="2507084" cy="1566928"/>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8832" y="3027584"/>
            <a:ext cx="2507084" cy="1671389"/>
          </a:xfrm>
          <a:prstGeom prst="rect">
            <a:avLst/>
          </a:prstGeom>
        </p:spPr>
      </p:pic>
      <p:sp>
        <p:nvSpPr>
          <p:cNvPr id="7" name="TextBox 6"/>
          <p:cNvSpPr txBox="1"/>
          <p:nvPr/>
        </p:nvSpPr>
        <p:spPr>
          <a:xfrm>
            <a:off x="768463" y="5872593"/>
            <a:ext cx="1801554" cy="830997"/>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p:spPr>
        <p:txBody>
          <a:bodyPr wrap="square" rtlCol="0">
            <a:spAutoFit/>
          </a:bodyPr>
          <a:lstStyle/>
          <a:p>
            <a:pPr algn="ctr"/>
            <a:r>
              <a:rPr lang="en-US" sz="2400" b="1" dirty="0" smtClean="0">
                <a:latin typeface="Calibri" panose="020F0502020204030204" pitchFamily="34" charset="0"/>
              </a:rPr>
              <a:t>Land databases</a:t>
            </a:r>
            <a:endParaRPr lang="en-US" sz="2400" b="1" dirty="0">
              <a:latin typeface="Calibri" panose="020F0502020204030204" pitchFamily="34" charset="0"/>
            </a:endParaRPr>
          </a:p>
        </p:txBody>
      </p:sp>
      <p:sp>
        <p:nvSpPr>
          <p:cNvPr id="10" name="TextBox 9"/>
          <p:cNvSpPr txBox="1"/>
          <p:nvPr/>
        </p:nvSpPr>
        <p:spPr>
          <a:xfrm>
            <a:off x="3380129" y="4446106"/>
            <a:ext cx="2384490" cy="461665"/>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p:spPr>
        <p:txBody>
          <a:bodyPr wrap="square" rtlCol="0">
            <a:spAutoFit/>
          </a:bodyPr>
          <a:lstStyle/>
          <a:p>
            <a:pPr algn="ctr"/>
            <a:r>
              <a:rPr lang="en-US" sz="2400" b="1" dirty="0" smtClean="0">
                <a:latin typeface="Calibri" panose="020F0502020204030204" pitchFamily="34" charset="0"/>
              </a:rPr>
              <a:t>Observations</a:t>
            </a:r>
            <a:endParaRPr lang="en-US" sz="2400" b="1" dirty="0">
              <a:latin typeface="Calibri" panose="020F0502020204030204" pitchFamily="34" charset="0"/>
            </a:endParaRPr>
          </a:p>
        </p:txBody>
      </p:sp>
      <p:pic>
        <p:nvPicPr>
          <p:cNvPr id="15" name="image07.png"/>
          <p:cNvPicPr>
            <a:picLocks noChangeAspect="1"/>
          </p:cNvPicPr>
          <p:nvPr/>
        </p:nvPicPr>
        <p:blipFill rotWithShape="1">
          <a:blip r:embed="rId7"/>
          <a:srcRect r="78899"/>
          <a:stretch/>
        </p:blipFill>
        <p:spPr>
          <a:xfrm>
            <a:off x="6814183" y="2661374"/>
            <a:ext cx="1469848" cy="4026100"/>
          </a:xfrm>
          <a:prstGeom prst="rect">
            <a:avLst/>
          </a:prstGeom>
          <a:ln/>
        </p:spPr>
      </p:pic>
      <p:sp>
        <p:nvSpPr>
          <p:cNvPr id="16" name="TextBox 15"/>
          <p:cNvSpPr txBox="1"/>
          <p:nvPr/>
        </p:nvSpPr>
        <p:spPr>
          <a:xfrm>
            <a:off x="6410837" y="5457094"/>
            <a:ext cx="2384490" cy="830997"/>
          </a:xfrm>
          <a:prstGeom prst="rect">
            <a:avLst/>
          </a:prstGeom>
          <a:gradFill>
            <a:gsLst>
              <a:gs pos="0">
                <a:srgbClr val="FF7979"/>
              </a:gs>
              <a:gs pos="35000">
                <a:srgbClr val="FF9966"/>
              </a:gs>
              <a:gs pos="100000">
                <a:schemeClr val="dk1">
                  <a:tint val="15000"/>
                  <a:satMod val="350000"/>
                </a:schemeClr>
              </a:gs>
            </a:gsLst>
            <a:lin ang="16200000" scaled="1"/>
          </a:gradFill>
        </p:spPr>
        <p:txBody>
          <a:bodyPr wrap="square" rtlCol="0">
            <a:spAutoFit/>
          </a:bodyPr>
          <a:lstStyle/>
          <a:p>
            <a:pPr algn="ctr"/>
            <a:r>
              <a:rPr lang="en-US" sz="2400" b="1" dirty="0" smtClean="0">
                <a:latin typeface="Calibri" panose="020F0502020204030204" pitchFamily="34" charset="0"/>
              </a:rPr>
              <a:t>Aerosols and dust sources</a:t>
            </a:r>
            <a:endParaRPr lang="en-US" sz="2400" b="1" dirty="0">
              <a:latin typeface="Calibri" panose="020F0502020204030204" pitchFamily="34" charset="0"/>
            </a:endParaRPr>
          </a:p>
        </p:txBody>
      </p:sp>
    </p:spTree>
    <p:extLst>
      <p:ext uri="{BB962C8B-B14F-4D97-AF65-F5344CB8AC3E}">
        <p14:creationId xmlns:p14="http://schemas.microsoft.com/office/powerpoint/2010/main" val="36030143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193457" y="293656"/>
            <a:ext cx="6191348" cy="69694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dirty="0">
                <a:solidFill>
                  <a:schemeClr val="accent1"/>
                </a:solidFill>
                <a:latin typeface="Calibri"/>
                <a:ea typeface="Calibri"/>
                <a:cs typeface="Calibri"/>
                <a:sym typeface="Calibri"/>
              </a:rPr>
              <a:t>K-Dust </a:t>
            </a:r>
            <a:r>
              <a:rPr lang="en-US" sz="2800" b="0" i="0" u="none" strike="noStrike" cap="none" dirty="0" smtClean="0">
                <a:solidFill>
                  <a:schemeClr val="accent1"/>
                </a:solidFill>
                <a:latin typeface="Calibri"/>
                <a:ea typeface="Calibri"/>
                <a:cs typeface="Calibri"/>
                <a:sym typeface="Calibri"/>
              </a:rPr>
              <a:t>project: WP2</a:t>
            </a:r>
            <a:endParaRPr lang="en-US" sz="2800" b="0" i="0" u="none" strike="noStrike" cap="none" dirty="0">
              <a:solidFill>
                <a:schemeClr val="accent1"/>
              </a:solidFill>
              <a:latin typeface="Calibri"/>
              <a:ea typeface="Calibri"/>
              <a:cs typeface="Calibri"/>
              <a:sym typeface="Calibri"/>
            </a:endParaRPr>
          </a:p>
        </p:txBody>
      </p:sp>
      <p:sp>
        <p:nvSpPr>
          <p:cNvPr id="3" name="Rectangle 2"/>
          <p:cNvSpPr/>
          <p:nvPr/>
        </p:nvSpPr>
        <p:spPr>
          <a:xfrm>
            <a:off x="353291" y="1190898"/>
            <a:ext cx="8271164" cy="3785652"/>
          </a:xfrm>
          <a:prstGeom prst="rect">
            <a:avLst/>
          </a:prstGeom>
        </p:spPr>
        <p:txBody>
          <a:bodyPr wrap="square">
            <a:spAutoFit/>
          </a:bodyPr>
          <a:lstStyle/>
          <a:p>
            <a:r>
              <a:rPr lang="en-GB" sz="2400" b="1" kern="1200" dirty="0" smtClean="0">
                <a:solidFill>
                  <a:schemeClr val="dk1"/>
                </a:solidFill>
                <a:latin typeface="Calibri"/>
                <a:ea typeface="Calibri"/>
                <a:cs typeface="Calibri"/>
                <a:sym typeface="Calibri"/>
              </a:rPr>
              <a:t>WP2 </a:t>
            </a:r>
            <a:r>
              <a:rPr lang="en-GB" sz="2400" b="1" kern="1200" dirty="0">
                <a:solidFill>
                  <a:schemeClr val="dk1"/>
                </a:solidFill>
                <a:latin typeface="Calibri"/>
                <a:ea typeface="Calibri"/>
                <a:cs typeface="Calibri"/>
                <a:sym typeface="Calibri"/>
              </a:rPr>
              <a:t>Implementation of the dust forecasting-modelling system</a:t>
            </a:r>
            <a:endParaRPr lang="en-US" sz="2400" kern="1200" dirty="0">
              <a:solidFill>
                <a:schemeClr val="dk1"/>
              </a:solidFill>
              <a:latin typeface="Calibri"/>
              <a:ea typeface="Calibri"/>
              <a:cs typeface="Calibri"/>
              <a:sym typeface="Calibri"/>
            </a:endParaRPr>
          </a:p>
          <a:p>
            <a:endParaRPr lang="en-US" sz="2400" kern="1200" dirty="0" smtClean="0">
              <a:solidFill>
                <a:schemeClr val="dk1"/>
              </a:solidFill>
              <a:latin typeface="Calibri"/>
              <a:ea typeface="Calibri"/>
              <a:cs typeface="Calibri"/>
              <a:sym typeface="Calibri"/>
            </a:endParaRPr>
          </a:p>
          <a:p>
            <a:pPr marL="342900" indent="-342900">
              <a:buFont typeface="Arial" panose="020B0604020202020204" pitchFamily="34" charset="0"/>
              <a:buChar char="•"/>
            </a:pPr>
            <a:r>
              <a:rPr lang="en-GB" sz="2400" kern="1200" dirty="0">
                <a:solidFill>
                  <a:schemeClr val="dk1"/>
                </a:solidFill>
                <a:latin typeface="Calibri"/>
                <a:ea typeface="Calibri"/>
                <a:cs typeface="Calibri"/>
                <a:sym typeface="Calibri"/>
              </a:rPr>
              <a:t>Task 2.1 HPC resource requirements. </a:t>
            </a:r>
            <a:endParaRPr lang="en-GB" sz="2400" kern="1200" dirty="0" smtClean="0">
              <a:solidFill>
                <a:schemeClr val="dk1"/>
              </a:solidFill>
              <a:latin typeface="Calibri"/>
              <a:ea typeface="Calibri"/>
              <a:cs typeface="Calibri"/>
              <a:sym typeface="Calibri"/>
            </a:endParaRPr>
          </a:p>
          <a:p>
            <a:pPr marL="342900" indent="-342900">
              <a:buFont typeface="Arial" panose="020B0604020202020204" pitchFamily="34" charset="0"/>
              <a:buChar char="•"/>
            </a:pPr>
            <a:r>
              <a:rPr lang="en-GB" sz="2400" kern="1200" dirty="0" smtClean="0">
                <a:solidFill>
                  <a:schemeClr val="dk1"/>
                </a:solidFill>
                <a:latin typeface="Calibri"/>
                <a:ea typeface="Calibri"/>
                <a:cs typeface="Calibri"/>
                <a:sym typeface="Calibri"/>
              </a:rPr>
              <a:t>Task </a:t>
            </a:r>
            <a:r>
              <a:rPr lang="en-GB" sz="2400" kern="1200" dirty="0">
                <a:solidFill>
                  <a:schemeClr val="dk1"/>
                </a:solidFill>
                <a:latin typeface="Calibri"/>
                <a:ea typeface="Calibri"/>
                <a:cs typeface="Calibri"/>
                <a:sym typeface="Calibri"/>
              </a:rPr>
              <a:t>2.2 Model configuration. </a:t>
            </a:r>
            <a:endParaRPr lang="en-GB" sz="2400" kern="1200" dirty="0" smtClean="0">
              <a:solidFill>
                <a:schemeClr val="dk1"/>
              </a:solidFill>
              <a:latin typeface="Calibri"/>
              <a:ea typeface="Calibri"/>
              <a:cs typeface="Calibri"/>
              <a:sym typeface="Calibri"/>
            </a:endParaRPr>
          </a:p>
          <a:p>
            <a:pPr marL="342900" indent="-342900">
              <a:buFont typeface="Arial" panose="020B0604020202020204" pitchFamily="34" charset="0"/>
              <a:buChar char="•"/>
            </a:pPr>
            <a:r>
              <a:rPr lang="en-GB" sz="2400" kern="1200" dirty="0" smtClean="0">
                <a:solidFill>
                  <a:schemeClr val="dk1"/>
                </a:solidFill>
                <a:latin typeface="Calibri"/>
                <a:ea typeface="Calibri"/>
                <a:cs typeface="Calibri"/>
                <a:sym typeface="Calibri"/>
              </a:rPr>
              <a:t>Task </a:t>
            </a:r>
            <a:r>
              <a:rPr lang="en-GB" sz="2400" kern="1200" dirty="0">
                <a:solidFill>
                  <a:schemeClr val="dk1"/>
                </a:solidFill>
                <a:latin typeface="Calibri"/>
                <a:ea typeface="Calibri"/>
                <a:cs typeface="Calibri"/>
                <a:sym typeface="Calibri"/>
              </a:rPr>
              <a:t>2.3 Model compilation and testing. </a:t>
            </a:r>
            <a:endParaRPr lang="en-GB" sz="2400" kern="1200" dirty="0" smtClean="0">
              <a:solidFill>
                <a:schemeClr val="dk1"/>
              </a:solidFill>
              <a:latin typeface="Calibri"/>
              <a:ea typeface="Calibri"/>
              <a:cs typeface="Calibri"/>
              <a:sym typeface="Calibri"/>
            </a:endParaRPr>
          </a:p>
          <a:p>
            <a:pPr marL="342900" indent="-342900">
              <a:buFont typeface="Arial" panose="020B0604020202020204" pitchFamily="34" charset="0"/>
              <a:buChar char="•"/>
            </a:pPr>
            <a:r>
              <a:rPr lang="en-GB" sz="2400" kern="1200" dirty="0" smtClean="0">
                <a:solidFill>
                  <a:schemeClr val="dk1"/>
                </a:solidFill>
                <a:latin typeface="Calibri"/>
                <a:ea typeface="Calibri"/>
                <a:cs typeface="Calibri"/>
                <a:sym typeface="Calibri"/>
              </a:rPr>
              <a:t>Task </a:t>
            </a:r>
            <a:r>
              <a:rPr lang="en-GB" sz="2400" kern="1200" dirty="0">
                <a:solidFill>
                  <a:schemeClr val="dk1"/>
                </a:solidFill>
                <a:latin typeface="Calibri"/>
                <a:ea typeface="Calibri"/>
                <a:cs typeface="Calibri"/>
                <a:sym typeface="Calibri"/>
              </a:rPr>
              <a:t>2.4 Improvement of the model performance. </a:t>
            </a:r>
            <a:endParaRPr lang="en-GB" sz="2400" kern="1200" dirty="0" smtClean="0">
              <a:solidFill>
                <a:schemeClr val="dk1"/>
              </a:solidFill>
              <a:latin typeface="Calibri"/>
              <a:ea typeface="Calibri"/>
              <a:cs typeface="Calibri"/>
              <a:sym typeface="Calibri"/>
            </a:endParaRPr>
          </a:p>
          <a:p>
            <a:pPr marL="342900" indent="-342900">
              <a:buFont typeface="Arial" panose="020B0604020202020204" pitchFamily="34" charset="0"/>
              <a:buChar char="•"/>
            </a:pPr>
            <a:r>
              <a:rPr lang="en-GB" sz="2400" kern="1200" dirty="0" smtClean="0">
                <a:solidFill>
                  <a:schemeClr val="dk1"/>
                </a:solidFill>
                <a:latin typeface="Calibri"/>
                <a:ea typeface="Calibri"/>
                <a:cs typeface="Calibri"/>
                <a:sym typeface="Calibri"/>
              </a:rPr>
              <a:t>Task </a:t>
            </a:r>
            <a:r>
              <a:rPr lang="en-GB" sz="2400" kern="1200" dirty="0">
                <a:solidFill>
                  <a:schemeClr val="dk1"/>
                </a:solidFill>
                <a:latin typeface="Calibri"/>
                <a:ea typeface="Calibri"/>
                <a:cs typeface="Calibri"/>
                <a:sym typeface="Calibri"/>
              </a:rPr>
              <a:t>2.5 Operational Implementation. </a:t>
            </a:r>
            <a:endParaRPr lang="en-GB" sz="2400" kern="1200" dirty="0" smtClean="0">
              <a:solidFill>
                <a:schemeClr val="dk1"/>
              </a:solidFill>
              <a:latin typeface="Calibri"/>
              <a:ea typeface="Calibri"/>
              <a:cs typeface="Calibri"/>
              <a:sym typeface="Calibri"/>
            </a:endParaRPr>
          </a:p>
          <a:p>
            <a:pPr marL="342900" indent="-342900">
              <a:buFont typeface="Arial" panose="020B0604020202020204" pitchFamily="34" charset="0"/>
              <a:buChar char="•"/>
            </a:pPr>
            <a:r>
              <a:rPr lang="en-GB" sz="2400" kern="1200" dirty="0" smtClean="0">
                <a:solidFill>
                  <a:schemeClr val="dk1"/>
                </a:solidFill>
                <a:latin typeface="Calibri"/>
                <a:ea typeface="Calibri"/>
                <a:cs typeface="Calibri"/>
                <a:sym typeface="Calibri"/>
              </a:rPr>
              <a:t>Task </a:t>
            </a:r>
            <a:r>
              <a:rPr lang="en-GB" sz="2400" kern="1200" dirty="0">
                <a:solidFill>
                  <a:schemeClr val="dk1"/>
                </a:solidFill>
                <a:latin typeface="Calibri"/>
                <a:ea typeface="Calibri"/>
                <a:cs typeface="Calibri"/>
                <a:sym typeface="Calibri"/>
              </a:rPr>
              <a:t>2.6 Data Management. </a:t>
            </a:r>
            <a:endParaRPr lang="en-GB" sz="2400" kern="1200" dirty="0" smtClean="0">
              <a:solidFill>
                <a:schemeClr val="dk1"/>
              </a:solidFill>
              <a:latin typeface="Calibri"/>
              <a:ea typeface="Calibri"/>
              <a:cs typeface="Calibri"/>
              <a:sym typeface="Calibri"/>
            </a:endParaRPr>
          </a:p>
          <a:p>
            <a:pPr marL="342900" indent="-342900">
              <a:buFont typeface="Arial" panose="020B0604020202020204" pitchFamily="34" charset="0"/>
              <a:buChar char="•"/>
            </a:pPr>
            <a:r>
              <a:rPr lang="en-GB" sz="2400" kern="1200" dirty="0" smtClean="0">
                <a:solidFill>
                  <a:schemeClr val="dk1"/>
                </a:solidFill>
                <a:latin typeface="Calibri"/>
                <a:ea typeface="Calibri"/>
                <a:cs typeface="Calibri"/>
                <a:sym typeface="Calibri"/>
              </a:rPr>
              <a:t>Task </a:t>
            </a:r>
            <a:r>
              <a:rPr lang="en-GB" sz="2400" kern="1200" dirty="0">
                <a:solidFill>
                  <a:schemeClr val="dk1"/>
                </a:solidFill>
                <a:latin typeface="Calibri"/>
                <a:ea typeface="Calibri"/>
                <a:cs typeface="Calibri"/>
                <a:sym typeface="Calibri"/>
              </a:rPr>
              <a:t>2.7 Visualization interface. </a:t>
            </a:r>
            <a:endParaRPr lang="en-US" sz="2400" kern="1200" dirty="0" smtClean="0">
              <a:solidFill>
                <a:schemeClr val="dk1"/>
              </a:solidFill>
              <a:latin typeface="Calibri"/>
              <a:ea typeface="Calibri"/>
              <a:cs typeface="Calibri"/>
              <a:sym typeface="Calibri"/>
            </a:endParaRPr>
          </a:p>
          <a:p>
            <a:pPr marL="342900" indent="-342900">
              <a:buFont typeface="Arial" panose="020B0604020202020204" pitchFamily="34" charset="0"/>
              <a:buChar char="•"/>
            </a:pPr>
            <a:endParaRPr lang="en-US" sz="2400" kern="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44994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6" name="Shape 258"/>
          <p:cNvSpPr txBox="1">
            <a:spLocks/>
          </p:cNvSpPr>
          <p:nvPr/>
        </p:nvSpPr>
        <p:spPr>
          <a:xfrm>
            <a:off x="193457" y="293656"/>
            <a:ext cx="6191348" cy="696943"/>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28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pPr>
              <a:buSzPct val="25000"/>
            </a:pPr>
            <a:r>
              <a:rPr lang="en-US" dirty="0" smtClean="0">
                <a:latin typeface="Calibri"/>
                <a:ea typeface="Calibri"/>
                <a:cs typeface="Calibri"/>
                <a:sym typeface="Calibri"/>
              </a:rPr>
              <a:t>K-Dust project: WP2</a:t>
            </a:r>
            <a:endParaRPr lang="en-US" dirty="0">
              <a:latin typeface="Calibri"/>
              <a:ea typeface="Calibri"/>
              <a:cs typeface="Calibri"/>
              <a:sym typeface="Calibri"/>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 y="1196746"/>
            <a:ext cx="8632825" cy="504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351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6" name="Shape 258"/>
          <p:cNvSpPr txBox="1">
            <a:spLocks/>
          </p:cNvSpPr>
          <p:nvPr/>
        </p:nvSpPr>
        <p:spPr>
          <a:xfrm>
            <a:off x="193457" y="293656"/>
            <a:ext cx="6191348" cy="696943"/>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28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pPr>
              <a:buSzPct val="25000"/>
            </a:pPr>
            <a:r>
              <a:rPr lang="en-US" dirty="0" smtClean="0">
                <a:latin typeface="Calibri"/>
                <a:ea typeface="Calibri"/>
                <a:cs typeface="Calibri"/>
                <a:sym typeface="Calibri"/>
              </a:rPr>
              <a:t>K-Dust project: WP2</a:t>
            </a:r>
            <a:endParaRPr lang="en-US" dirty="0">
              <a:latin typeface="Calibri"/>
              <a:ea typeface="Calibri"/>
              <a:cs typeface="Calibri"/>
              <a:sym typeface="Calibri"/>
            </a:endParaRPr>
          </a:p>
        </p:txBody>
      </p:sp>
      <p:pic>
        <p:nvPicPr>
          <p:cNvPr id="513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85" y="1178805"/>
            <a:ext cx="8972763" cy="5023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87134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6" name="Shape 258"/>
          <p:cNvSpPr txBox="1">
            <a:spLocks/>
          </p:cNvSpPr>
          <p:nvPr/>
        </p:nvSpPr>
        <p:spPr>
          <a:xfrm>
            <a:off x="193457" y="293656"/>
            <a:ext cx="6191348" cy="696943"/>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28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pPr>
              <a:buSzPct val="25000"/>
            </a:pPr>
            <a:r>
              <a:rPr lang="en-US" dirty="0" smtClean="0">
                <a:latin typeface="Calibri"/>
                <a:ea typeface="Calibri"/>
                <a:cs typeface="Calibri"/>
                <a:sym typeface="Calibri"/>
              </a:rPr>
              <a:t>K-Dust project: WP2</a:t>
            </a:r>
            <a:endParaRPr lang="en-US" dirty="0">
              <a:latin typeface="Calibri"/>
              <a:ea typeface="Calibri"/>
              <a:cs typeface="Calibri"/>
              <a:sym typeface="Calibri"/>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1358"/>
          <a:stretch/>
        </p:blipFill>
        <p:spPr bwMode="auto">
          <a:xfrm>
            <a:off x="1133992" y="990599"/>
            <a:ext cx="6333339" cy="4744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1036" y="4992796"/>
            <a:ext cx="2409269" cy="177367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160" y="4819533"/>
            <a:ext cx="1584448" cy="1584448"/>
          </a:xfrm>
          <a:prstGeom prst="rect">
            <a:avLst/>
          </a:prstGeom>
        </p:spPr>
      </p:pic>
      <p:sp>
        <p:nvSpPr>
          <p:cNvPr id="11" name="Right Arrow 10"/>
          <p:cNvSpPr/>
          <p:nvPr/>
        </p:nvSpPr>
        <p:spPr>
          <a:xfrm rot="5400000">
            <a:off x="3078240" y="4191352"/>
            <a:ext cx="1022308" cy="192868"/>
          </a:xfrm>
          <a:prstGeom prst="rightArrow">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5400000">
            <a:off x="6711894" y="4702507"/>
            <a:ext cx="427554" cy="192867"/>
          </a:xfrm>
          <a:prstGeom prst="rightArrow">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5400000">
            <a:off x="1374252" y="4119698"/>
            <a:ext cx="1165621" cy="192868"/>
          </a:xfrm>
          <a:prstGeom prst="rightArrow">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996" y="4917618"/>
            <a:ext cx="1883884" cy="1412913"/>
          </a:xfrm>
          <a:prstGeom prst="rect">
            <a:avLst/>
          </a:prstGeom>
        </p:spPr>
      </p:pic>
      <p:sp>
        <p:nvSpPr>
          <p:cNvPr id="16" name="TextBox 15"/>
          <p:cNvSpPr txBox="1"/>
          <p:nvPr/>
        </p:nvSpPr>
        <p:spPr>
          <a:xfrm>
            <a:off x="648773" y="6095231"/>
            <a:ext cx="1812338" cy="584775"/>
          </a:xfrm>
          <a:prstGeom prst="rect">
            <a:avLst/>
          </a:prstGeom>
          <a:noFill/>
        </p:spPr>
        <p:txBody>
          <a:bodyPr wrap="square" rtlCol="0">
            <a:spAutoFit/>
          </a:bodyPr>
          <a:lstStyle/>
          <a:p>
            <a:pPr algn="ctr"/>
            <a:r>
              <a:rPr lang="en-US" sz="1600" i="1" dirty="0" smtClean="0">
                <a:solidFill>
                  <a:schemeClr val="bg1"/>
                </a:solidFill>
                <a:latin typeface="Calibri"/>
                <a:ea typeface="Calibri"/>
                <a:cs typeface="Calibri"/>
              </a:rPr>
              <a:t>NCEP GFS Glob. </a:t>
            </a:r>
            <a:r>
              <a:rPr lang="en-US" sz="1600" i="1" dirty="0" err="1" smtClean="0">
                <a:solidFill>
                  <a:schemeClr val="bg1"/>
                </a:solidFill>
                <a:latin typeface="Calibri"/>
                <a:ea typeface="Calibri"/>
                <a:cs typeface="Calibri"/>
              </a:rPr>
              <a:t>Meteo</a:t>
            </a:r>
            <a:r>
              <a:rPr lang="en-US" sz="1600" i="1" dirty="0" smtClean="0">
                <a:solidFill>
                  <a:schemeClr val="bg1"/>
                </a:solidFill>
                <a:latin typeface="Calibri"/>
                <a:ea typeface="Calibri"/>
                <a:cs typeface="Calibri"/>
              </a:rPr>
              <a:t> grid</a:t>
            </a:r>
            <a:endParaRPr lang="en-US" sz="1600" i="1" dirty="0">
              <a:solidFill>
                <a:schemeClr val="bg1"/>
              </a:solidFill>
              <a:latin typeface="Calibri"/>
              <a:ea typeface="Calibri"/>
              <a:cs typeface="Calibri"/>
            </a:endParaRPr>
          </a:p>
        </p:txBody>
      </p:sp>
      <p:sp>
        <p:nvSpPr>
          <p:cNvPr id="17" name="TextBox 16"/>
          <p:cNvSpPr txBox="1"/>
          <p:nvPr/>
        </p:nvSpPr>
        <p:spPr>
          <a:xfrm>
            <a:off x="2683226" y="6330531"/>
            <a:ext cx="1812338" cy="584775"/>
          </a:xfrm>
          <a:prstGeom prst="rect">
            <a:avLst/>
          </a:prstGeom>
          <a:noFill/>
        </p:spPr>
        <p:txBody>
          <a:bodyPr wrap="square" rtlCol="0">
            <a:spAutoFit/>
          </a:bodyPr>
          <a:lstStyle/>
          <a:p>
            <a:pPr algn="ctr"/>
            <a:r>
              <a:rPr lang="en-US" sz="1600" i="1" dirty="0" smtClean="0">
                <a:solidFill>
                  <a:schemeClr val="bg1"/>
                </a:solidFill>
                <a:latin typeface="Calibri"/>
                <a:ea typeface="Calibri"/>
                <a:cs typeface="Calibri"/>
              </a:rPr>
              <a:t>NMMB/BSC-Dust Regional grid</a:t>
            </a:r>
            <a:endParaRPr lang="en-US" sz="1600" i="1" dirty="0">
              <a:solidFill>
                <a:schemeClr val="bg1"/>
              </a:solidFill>
              <a:latin typeface="Calibri"/>
              <a:ea typeface="Calibri"/>
              <a:cs typeface="Calibri"/>
            </a:endParaRPr>
          </a:p>
        </p:txBody>
      </p:sp>
    </p:spTree>
    <p:extLst>
      <p:ext uri="{BB962C8B-B14F-4D97-AF65-F5344CB8AC3E}">
        <p14:creationId xmlns:p14="http://schemas.microsoft.com/office/powerpoint/2010/main" val="16026824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6" name="Shape 258"/>
          <p:cNvSpPr txBox="1">
            <a:spLocks/>
          </p:cNvSpPr>
          <p:nvPr/>
        </p:nvSpPr>
        <p:spPr>
          <a:xfrm>
            <a:off x="193457" y="293656"/>
            <a:ext cx="6191348" cy="696943"/>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28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pPr>
              <a:buSzPct val="25000"/>
            </a:pPr>
            <a:r>
              <a:rPr lang="en-US" dirty="0" smtClean="0">
                <a:latin typeface="Calibri"/>
                <a:ea typeface="Calibri"/>
                <a:cs typeface="Calibri"/>
                <a:sym typeface="Calibri"/>
              </a:rPr>
              <a:t>K-Dust project: WP2</a:t>
            </a:r>
            <a:endParaRPr lang="en-US" dirty="0">
              <a:latin typeface="Calibri"/>
              <a:ea typeface="Calibri"/>
              <a:cs typeface="Calibri"/>
              <a:sym typeface="Calibri"/>
            </a:endParaRPr>
          </a:p>
        </p:txBody>
      </p:sp>
      <p:pic>
        <p:nvPicPr>
          <p:cNvPr id="307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54365"/>
          <a:stretch/>
        </p:blipFill>
        <p:spPr bwMode="auto">
          <a:xfrm>
            <a:off x="108906" y="990599"/>
            <a:ext cx="3080316" cy="2264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239" y="1954705"/>
            <a:ext cx="4853083" cy="3634860"/>
          </a:xfrm>
          <a:prstGeom prst="rect">
            <a:avLst/>
          </a:prstGeom>
          <a:ln>
            <a:noFill/>
          </a:ln>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2855" y="5239181"/>
            <a:ext cx="1847850" cy="112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2806" y="5084945"/>
            <a:ext cx="215265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6894" y="3757084"/>
            <a:ext cx="2157413"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97497" y="4928277"/>
            <a:ext cx="215741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21469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6" name="Shape 258"/>
          <p:cNvSpPr txBox="1">
            <a:spLocks/>
          </p:cNvSpPr>
          <p:nvPr/>
        </p:nvSpPr>
        <p:spPr>
          <a:xfrm>
            <a:off x="193457" y="293656"/>
            <a:ext cx="6191348" cy="696943"/>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28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pPr>
              <a:buSzPct val="25000"/>
            </a:pPr>
            <a:r>
              <a:rPr lang="en-US" dirty="0" smtClean="0">
                <a:latin typeface="Calibri"/>
                <a:ea typeface="Calibri"/>
                <a:cs typeface="Calibri"/>
                <a:sym typeface="Calibri"/>
              </a:rPr>
              <a:t>K-Dust project: WP2</a:t>
            </a:r>
            <a:endParaRPr lang="en-US" dirty="0">
              <a:latin typeface="Calibri"/>
              <a:ea typeface="Calibri"/>
              <a:cs typeface="Calibri"/>
              <a:sym typeface="Calibri"/>
            </a:endParaRPr>
          </a:p>
        </p:txBody>
      </p:sp>
      <p:pic>
        <p:nvPicPr>
          <p:cNvPr id="307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48826"/>
          <a:stretch/>
        </p:blipFill>
        <p:spPr bwMode="auto">
          <a:xfrm>
            <a:off x="17184" y="1091091"/>
            <a:ext cx="3618379" cy="2371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463" t="10857" r="23716" b="10525"/>
          <a:stretch/>
        </p:blipFill>
        <p:spPr bwMode="auto">
          <a:xfrm>
            <a:off x="3289131" y="1178805"/>
            <a:ext cx="5316200" cy="5056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53474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7341"/>
          <a:stretch/>
        </p:blipFill>
        <p:spPr>
          <a:xfrm>
            <a:off x="4666693" y="3603030"/>
            <a:ext cx="4153359" cy="336181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279" y="990599"/>
            <a:ext cx="4714990" cy="3471118"/>
          </a:xfrm>
          <a:prstGeom prst="rect">
            <a:avLst/>
          </a:prstGeom>
        </p:spPr>
      </p:pic>
      <p:sp>
        <p:nvSpPr>
          <p:cNvPr id="6" name="Shape 258"/>
          <p:cNvSpPr txBox="1">
            <a:spLocks/>
          </p:cNvSpPr>
          <p:nvPr/>
        </p:nvSpPr>
        <p:spPr>
          <a:xfrm>
            <a:off x="193457" y="293656"/>
            <a:ext cx="6191348" cy="696943"/>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28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pPr>
              <a:buSzPct val="25000"/>
            </a:pPr>
            <a:r>
              <a:rPr lang="en-US" dirty="0" smtClean="0">
                <a:latin typeface="Calibri"/>
                <a:ea typeface="Calibri"/>
                <a:cs typeface="Calibri"/>
                <a:sym typeface="Calibri"/>
              </a:rPr>
              <a:t>K-Dust project: 11 April 2016</a:t>
            </a:r>
            <a:endParaRPr lang="en-US" dirty="0">
              <a:latin typeface="Calibri"/>
              <a:ea typeface="Calibri"/>
              <a:cs typeface="Calibri"/>
              <a:sym typeface="Calibri"/>
            </a:endParaRPr>
          </a:p>
        </p:txBody>
      </p:sp>
      <p:sp>
        <p:nvSpPr>
          <p:cNvPr id="7" name="5-Point Star 6"/>
          <p:cNvSpPr>
            <a:spLocks noChangeAspect="1"/>
          </p:cNvSpPr>
          <p:nvPr/>
        </p:nvSpPr>
        <p:spPr>
          <a:xfrm>
            <a:off x="3785227" y="2949534"/>
            <a:ext cx="182880" cy="182880"/>
          </a:xfrm>
          <a:prstGeom prst="star5">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a:stCxn id="7" idx="3"/>
          </p:cNvCxnSpPr>
          <p:nvPr/>
        </p:nvCxnSpPr>
        <p:spPr>
          <a:xfrm>
            <a:off x="3933180" y="3132414"/>
            <a:ext cx="2451625" cy="2585340"/>
          </a:xfrm>
          <a:prstGeom prst="straightConnector1">
            <a:avLst/>
          </a:prstGeom>
          <a:ln w="254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876667" y="2733197"/>
            <a:ext cx="1469651" cy="307777"/>
          </a:xfrm>
          <a:prstGeom prst="rect">
            <a:avLst/>
          </a:prstGeom>
          <a:noFill/>
        </p:spPr>
        <p:txBody>
          <a:bodyPr wrap="square" rtlCol="0">
            <a:spAutoFit/>
          </a:bodyPr>
          <a:lstStyle/>
          <a:p>
            <a:r>
              <a:rPr lang="en-US" b="1" dirty="0" smtClean="0">
                <a:latin typeface="Calibri" panose="020F0502020204030204" pitchFamily="34" charset="0"/>
              </a:rPr>
              <a:t>AERONET</a:t>
            </a:r>
            <a:endParaRPr lang="en-US" b="1"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6338" y="265648"/>
            <a:ext cx="6191250" cy="696912"/>
          </a:xfrm>
        </p:spPr>
        <p:txBody>
          <a:bodyPr/>
          <a:lstStyle/>
          <a:p>
            <a:pPr>
              <a:defRPr/>
            </a:pPr>
            <a:r>
              <a:rPr lang="en-US" dirty="0" smtClean="0">
                <a:latin typeface="Calibri" panose="020F0502020204030204" pitchFamily="34" charset="0"/>
              </a:rPr>
              <a:t>Barcelona Supercomputing Center</a:t>
            </a:r>
            <a:endParaRPr lang="en-US" dirty="0">
              <a:latin typeface="Calibri" panose="020F0502020204030204" pitchFamily="34" charset="0"/>
            </a:endParaRPr>
          </a:p>
        </p:txBody>
      </p:sp>
      <p:sp>
        <p:nvSpPr>
          <p:cNvPr id="13315" name="Rectángulo 16"/>
          <p:cNvSpPr>
            <a:spLocks noChangeArrowheads="1"/>
          </p:cNvSpPr>
          <p:nvPr/>
        </p:nvSpPr>
        <p:spPr bwMode="auto">
          <a:xfrm>
            <a:off x="220209" y="1101149"/>
            <a:ext cx="6367916"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buFont typeface="Arial" panose="020B0604020202020204" pitchFamily="34" charset="0"/>
              <a:buChar char="•"/>
            </a:pPr>
            <a:r>
              <a:rPr lang="en-GB" altLang="es-ES" sz="2200" dirty="0" smtClean="0">
                <a:solidFill>
                  <a:schemeClr val="bg1"/>
                </a:solidFill>
                <a:latin typeface="Calibri"/>
                <a:ea typeface="Calibri"/>
                <a:cs typeface="Calibri"/>
              </a:rPr>
              <a:t>Spanish National HPC facility</a:t>
            </a:r>
          </a:p>
          <a:p>
            <a:pPr algn="just" eaLnBrk="1" hangingPunct="1">
              <a:buFont typeface="Arial" panose="020B0604020202020204" pitchFamily="34" charset="0"/>
              <a:buChar char="•"/>
            </a:pPr>
            <a:r>
              <a:rPr lang="en-GB" altLang="es-ES" sz="2200" dirty="0" smtClean="0">
                <a:solidFill>
                  <a:schemeClr val="bg1"/>
                </a:solidFill>
                <a:latin typeface="Calibri"/>
                <a:ea typeface="Calibri"/>
                <a:cs typeface="Calibri"/>
              </a:rPr>
              <a:t>Created </a:t>
            </a:r>
            <a:r>
              <a:rPr lang="en-GB" altLang="es-ES" sz="2200" dirty="0">
                <a:solidFill>
                  <a:schemeClr val="bg1"/>
                </a:solidFill>
                <a:latin typeface="Calibri"/>
                <a:ea typeface="Calibri"/>
                <a:cs typeface="Calibri"/>
              </a:rPr>
              <a:t>in </a:t>
            </a:r>
            <a:r>
              <a:rPr lang="en-GB" altLang="es-ES" sz="2200" dirty="0" smtClean="0">
                <a:solidFill>
                  <a:schemeClr val="bg1"/>
                </a:solidFill>
                <a:latin typeface="Calibri"/>
                <a:ea typeface="Calibri"/>
                <a:cs typeface="Calibri"/>
              </a:rPr>
              <a:t>2005: 450 employees </a:t>
            </a:r>
          </a:p>
          <a:p>
            <a:pPr algn="just" eaLnBrk="1" hangingPunct="1">
              <a:buFont typeface="Arial" panose="020B0604020202020204" pitchFamily="34" charset="0"/>
              <a:buChar char="•"/>
            </a:pPr>
            <a:r>
              <a:rPr lang="en-US" sz="2200" dirty="0" smtClean="0">
                <a:solidFill>
                  <a:schemeClr val="bg1"/>
                </a:solidFill>
                <a:latin typeface="Calibri"/>
                <a:ea typeface="Calibri"/>
                <a:cs typeface="Calibri"/>
              </a:rPr>
              <a:t>Our mission </a:t>
            </a:r>
            <a:endParaRPr lang="en-US" sz="2200" dirty="0">
              <a:solidFill>
                <a:schemeClr val="bg1"/>
              </a:solidFill>
              <a:latin typeface="Calibri"/>
              <a:ea typeface="Calibri"/>
              <a:cs typeface="Calibri"/>
            </a:endParaRPr>
          </a:p>
          <a:p>
            <a:pPr marL="858838" indent="-346075">
              <a:buFont typeface="Wingdings" panose="05000000000000000000" pitchFamily="2" charset="2"/>
              <a:buChar char="ü"/>
            </a:pPr>
            <a:r>
              <a:rPr lang="en-US" sz="2200" dirty="0" smtClean="0">
                <a:solidFill>
                  <a:schemeClr val="bg1"/>
                </a:solidFill>
                <a:latin typeface="Calibri"/>
                <a:ea typeface="Calibri"/>
                <a:cs typeface="Calibri"/>
              </a:rPr>
              <a:t>to </a:t>
            </a:r>
            <a:r>
              <a:rPr lang="en-US" sz="2200" dirty="0">
                <a:solidFill>
                  <a:schemeClr val="bg1"/>
                </a:solidFill>
                <a:latin typeface="Calibri"/>
                <a:ea typeface="Calibri"/>
                <a:cs typeface="Calibri"/>
              </a:rPr>
              <a:t>provide </a:t>
            </a:r>
            <a:r>
              <a:rPr lang="en-US" sz="2200" b="1" i="1" dirty="0">
                <a:solidFill>
                  <a:schemeClr val="bg1"/>
                </a:solidFill>
                <a:latin typeface="Calibri"/>
                <a:ea typeface="Calibri"/>
                <a:cs typeface="Calibri"/>
              </a:rPr>
              <a:t>infrastructure </a:t>
            </a:r>
            <a:r>
              <a:rPr lang="en-US" sz="2200" b="1" i="1" dirty="0" smtClean="0">
                <a:solidFill>
                  <a:schemeClr val="bg1"/>
                </a:solidFill>
                <a:latin typeface="Calibri"/>
                <a:ea typeface="Calibri"/>
                <a:cs typeface="Calibri"/>
              </a:rPr>
              <a:t>and supercomputing </a:t>
            </a:r>
            <a:r>
              <a:rPr lang="en-US" sz="2200" dirty="0">
                <a:solidFill>
                  <a:schemeClr val="bg1"/>
                </a:solidFill>
                <a:latin typeface="Calibri"/>
                <a:ea typeface="Calibri"/>
                <a:cs typeface="Calibri"/>
              </a:rPr>
              <a:t>services to </a:t>
            </a:r>
            <a:r>
              <a:rPr lang="en-US" sz="2200" dirty="0" smtClean="0">
                <a:solidFill>
                  <a:schemeClr val="bg1"/>
                </a:solidFill>
                <a:latin typeface="Calibri"/>
                <a:ea typeface="Calibri"/>
                <a:cs typeface="Calibri"/>
              </a:rPr>
              <a:t>European scientists</a:t>
            </a:r>
            <a:r>
              <a:rPr lang="en-US" sz="2200" dirty="0">
                <a:solidFill>
                  <a:schemeClr val="bg1"/>
                </a:solidFill>
                <a:latin typeface="Calibri"/>
                <a:ea typeface="Calibri"/>
                <a:cs typeface="Calibri"/>
              </a:rPr>
              <a:t>, and </a:t>
            </a:r>
            <a:endParaRPr lang="en-US" sz="2200" dirty="0" smtClean="0">
              <a:solidFill>
                <a:schemeClr val="bg1"/>
              </a:solidFill>
              <a:latin typeface="Calibri"/>
              <a:ea typeface="Calibri"/>
              <a:cs typeface="Calibri"/>
            </a:endParaRPr>
          </a:p>
          <a:p>
            <a:pPr marL="855663" indent="-342900">
              <a:buFont typeface="Wingdings" panose="05000000000000000000" pitchFamily="2" charset="2"/>
              <a:buChar char="ü"/>
            </a:pPr>
            <a:r>
              <a:rPr lang="en-US" sz="2200" dirty="0" smtClean="0">
                <a:solidFill>
                  <a:schemeClr val="bg1"/>
                </a:solidFill>
                <a:latin typeface="Calibri"/>
                <a:ea typeface="Calibri"/>
                <a:cs typeface="Calibri"/>
              </a:rPr>
              <a:t>to </a:t>
            </a:r>
            <a:r>
              <a:rPr lang="en-US" sz="2200" dirty="0">
                <a:solidFill>
                  <a:schemeClr val="bg1"/>
                </a:solidFill>
                <a:latin typeface="Calibri"/>
                <a:ea typeface="Calibri"/>
                <a:cs typeface="Calibri"/>
              </a:rPr>
              <a:t>generate </a:t>
            </a:r>
            <a:r>
              <a:rPr lang="en-US" sz="2200" b="1" i="1" dirty="0" smtClean="0">
                <a:solidFill>
                  <a:schemeClr val="bg1"/>
                </a:solidFill>
                <a:latin typeface="Calibri"/>
                <a:ea typeface="Calibri"/>
                <a:cs typeface="Calibri"/>
              </a:rPr>
              <a:t>scientific</a:t>
            </a:r>
            <a:r>
              <a:rPr lang="en-US" sz="2200" dirty="0" smtClean="0">
                <a:solidFill>
                  <a:schemeClr val="bg1"/>
                </a:solidFill>
                <a:latin typeface="Calibri"/>
                <a:ea typeface="Calibri"/>
                <a:cs typeface="Calibri"/>
              </a:rPr>
              <a:t> </a:t>
            </a:r>
            <a:r>
              <a:rPr lang="en-US" sz="2200" b="1" i="1" dirty="0" smtClean="0">
                <a:solidFill>
                  <a:schemeClr val="bg1"/>
                </a:solidFill>
                <a:latin typeface="Calibri"/>
                <a:ea typeface="Calibri"/>
                <a:cs typeface="Calibri"/>
              </a:rPr>
              <a:t>knowledge </a:t>
            </a:r>
            <a:r>
              <a:rPr lang="en-US" sz="2200" b="1" i="1" dirty="0" smtClean="0">
                <a:solidFill>
                  <a:schemeClr val="bg1"/>
                </a:solidFill>
                <a:latin typeface="Calibri"/>
                <a:ea typeface="Calibri"/>
                <a:cs typeface="Calibri"/>
              </a:rPr>
              <a:t>and technology </a:t>
            </a:r>
            <a:r>
              <a:rPr lang="en-US" sz="2200" b="1" i="1" dirty="0">
                <a:solidFill>
                  <a:schemeClr val="bg1"/>
                </a:solidFill>
                <a:latin typeface="Calibri"/>
                <a:ea typeface="Calibri"/>
                <a:cs typeface="Calibri"/>
              </a:rPr>
              <a:t>to transfer</a:t>
            </a:r>
            <a:r>
              <a:rPr lang="en-US" sz="2200" dirty="0">
                <a:solidFill>
                  <a:schemeClr val="bg1"/>
                </a:solidFill>
                <a:latin typeface="Calibri"/>
                <a:ea typeface="Calibri"/>
                <a:cs typeface="Calibri"/>
              </a:rPr>
              <a:t> to business </a:t>
            </a:r>
            <a:r>
              <a:rPr lang="en-US" sz="2200" dirty="0" smtClean="0">
                <a:solidFill>
                  <a:schemeClr val="bg1"/>
                </a:solidFill>
                <a:latin typeface="Calibri"/>
                <a:ea typeface="Calibri"/>
                <a:cs typeface="Calibri"/>
              </a:rPr>
              <a:t>and society</a:t>
            </a:r>
            <a:r>
              <a:rPr lang="en-US" sz="2200" dirty="0">
                <a:solidFill>
                  <a:schemeClr val="bg1"/>
                </a:solidFill>
                <a:latin typeface="Calibri"/>
                <a:ea typeface="Calibri"/>
                <a:cs typeface="Calibri"/>
              </a:rPr>
              <a:t>.</a:t>
            </a:r>
          </a:p>
          <a:p>
            <a:pPr algn="just" eaLnBrk="1" hangingPunct="1">
              <a:buFont typeface="Arial" panose="020B0604020202020204" pitchFamily="34" charset="0"/>
              <a:buChar char="•"/>
            </a:pPr>
            <a:endParaRPr lang="en-GB" altLang="es-ES" sz="2200" dirty="0" smtClean="0">
              <a:solidFill>
                <a:schemeClr val="bg1"/>
              </a:solidFill>
              <a:latin typeface="Calibri"/>
              <a:ea typeface="Calibri"/>
              <a:cs typeface="Calibri"/>
            </a:endParaRPr>
          </a:p>
          <a:p>
            <a:pPr algn="just" eaLnBrk="1" hangingPunct="1">
              <a:buFont typeface="Arial" panose="020B0604020202020204" pitchFamily="34" charset="0"/>
              <a:buChar char="•"/>
            </a:pPr>
            <a:endParaRPr lang="en-GB" altLang="es-ES" sz="2200" dirty="0">
              <a:solidFill>
                <a:schemeClr val="bg1"/>
              </a:solidFill>
              <a:latin typeface="Calibri"/>
              <a:ea typeface="Calibri"/>
              <a:cs typeface="Calibri"/>
            </a:endParaRPr>
          </a:p>
        </p:txBody>
      </p:sp>
      <p:pic>
        <p:nvPicPr>
          <p:cNvPr id="13319" name="Imagen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9441" y="1289278"/>
            <a:ext cx="1980679" cy="211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03355" y="3756752"/>
            <a:ext cx="2700853" cy="430887"/>
          </a:xfrm>
          <a:prstGeom prst="rect">
            <a:avLst/>
          </a:prstGeom>
          <a:noFill/>
        </p:spPr>
        <p:txBody>
          <a:bodyPr wrap="square" rtlCol="0">
            <a:spAutoFit/>
          </a:bodyPr>
          <a:lstStyle/>
          <a:p>
            <a:pPr algn="ctr"/>
            <a:r>
              <a:rPr lang="en-US" sz="2200" b="1" i="1" dirty="0" smtClean="0">
                <a:solidFill>
                  <a:schemeClr val="bg1"/>
                </a:solidFill>
                <a:latin typeface="Calibri"/>
                <a:ea typeface="Calibri"/>
                <a:cs typeface="Calibri"/>
              </a:rPr>
              <a:t> Earth Sciences Dpt.</a:t>
            </a:r>
            <a:endParaRPr lang="en-US" sz="2200" b="1" i="1" dirty="0">
              <a:solidFill>
                <a:schemeClr val="bg1"/>
              </a:solidFill>
              <a:latin typeface="Calibri"/>
              <a:ea typeface="Calibri"/>
              <a:cs typeface="Calibri"/>
            </a:endParaRPr>
          </a:p>
        </p:txBody>
      </p:sp>
      <p:sp>
        <p:nvSpPr>
          <p:cNvPr id="15" name="TextBox 14"/>
          <p:cNvSpPr txBox="1"/>
          <p:nvPr/>
        </p:nvSpPr>
        <p:spPr>
          <a:xfrm>
            <a:off x="5751919" y="3750627"/>
            <a:ext cx="2225536" cy="430887"/>
          </a:xfrm>
          <a:prstGeom prst="rect">
            <a:avLst/>
          </a:prstGeom>
          <a:noFill/>
        </p:spPr>
        <p:txBody>
          <a:bodyPr wrap="square" rtlCol="0">
            <a:spAutoFit/>
          </a:bodyPr>
          <a:lstStyle/>
          <a:p>
            <a:pPr algn="ctr"/>
            <a:r>
              <a:rPr lang="en-US" sz="2200" b="1" i="1" dirty="0" smtClean="0">
                <a:solidFill>
                  <a:schemeClr val="bg1"/>
                </a:solidFill>
                <a:latin typeface="Calibri"/>
                <a:ea typeface="Calibri"/>
                <a:cs typeface="Calibri"/>
              </a:rPr>
              <a:t>Industry</a:t>
            </a:r>
            <a:endParaRPr lang="en-US" sz="2200" b="1" i="1" dirty="0">
              <a:solidFill>
                <a:schemeClr val="bg1"/>
              </a:solidFill>
              <a:latin typeface="Calibri"/>
              <a:ea typeface="Calibri"/>
              <a:cs typeface="Calibri"/>
            </a:endParaRPr>
          </a:p>
        </p:txBody>
      </p:sp>
      <p:sp>
        <p:nvSpPr>
          <p:cNvPr id="7" name="Right Arrow 6"/>
          <p:cNvSpPr/>
          <p:nvPr/>
        </p:nvSpPr>
        <p:spPr>
          <a:xfrm>
            <a:off x="3404207" y="3888951"/>
            <a:ext cx="2478795" cy="215444"/>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http://www.dfrcag.com/wp-content/uploads/2013/04/MeteoSim-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7123" y="5735886"/>
            <a:ext cx="86995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n 6"/>
          <p:cNvPicPr>
            <a:picLocks noChangeAspect="1"/>
          </p:cNvPicPr>
          <p:nvPr/>
        </p:nvPicPr>
        <p:blipFill rotWithShape="1">
          <a:blip r:embed="rId5" cstate="print">
            <a:extLst>
              <a:ext uri="{28A0092B-C50C-407E-A947-70E740481C1C}">
                <a14:useLocalDpi xmlns:a14="http://schemas.microsoft.com/office/drawing/2010/main" val="0"/>
              </a:ext>
            </a:extLst>
          </a:blip>
          <a:srcRect t="4000"/>
          <a:stretch/>
        </p:blipFill>
        <p:spPr>
          <a:xfrm>
            <a:off x="5363537" y="4391726"/>
            <a:ext cx="1052328" cy="704532"/>
          </a:xfrm>
          <a:prstGeom prst="rect">
            <a:avLst/>
          </a:prstGeom>
        </p:spPr>
      </p:pic>
      <p:pic>
        <p:nvPicPr>
          <p:cNvPr id="20" name="Imagen 8"/>
          <p:cNvPicPr>
            <a:picLocks noChangeAspect="1"/>
          </p:cNvPicPr>
          <p:nvPr/>
        </p:nvPicPr>
        <p:blipFill rotWithShape="1">
          <a:blip r:embed="rId6"/>
          <a:srcRect l="22001" t="44845" r="22001" b="20791"/>
          <a:stretch/>
        </p:blipFill>
        <p:spPr>
          <a:xfrm>
            <a:off x="6642382" y="5834383"/>
            <a:ext cx="1246671" cy="593653"/>
          </a:xfrm>
          <a:prstGeom prst="rect">
            <a:avLst/>
          </a:prstGeom>
        </p:spPr>
      </p:pic>
      <p:pic>
        <p:nvPicPr>
          <p:cNvPr id="21" name="Picture 10"/>
          <p:cNvPicPr/>
          <p:nvPr/>
        </p:nvPicPr>
        <p:blipFill>
          <a:blip r:embed="rId7"/>
          <a:stretch>
            <a:fillRect/>
          </a:stretch>
        </p:blipFill>
        <p:spPr>
          <a:xfrm>
            <a:off x="5244027" y="5305998"/>
            <a:ext cx="1015785" cy="279554"/>
          </a:xfrm>
          <a:prstGeom prst="rect">
            <a:avLst/>
          </a:prstGeom>
          <a:ln>
            <a:noFill/>
          </a:ln>
        </p:spPr>
      </p:pic>
      <p:pic>
        <p:nvPicPr>
          <p:cNvPr id="22" name="Imagen 64"/>
          <p:cNvPicPr>
            <a:picLocks noChangeAspect="1"/>
          </p:cNvPicPr>
          <p:nvPr/>
        </p:nvPicPr>
        <p:blipFill>
          <a:blip r:embed="rId8"/>
          <a:stretch>
            <a:fillRect/>
          </a:stretch>
        </p:blipFill>
        <p:spPr>
          <a:xfrm>
            <a:off x="6758671" y="4431959"/>
            <a:ext cx="1091747" cy="485786"/>
          </a:xfrm>
          <a:prstGeom prst="rect">
            <a:avLst/>
          </a:prstGeom>
        </p:spPr>
      </p:pic>
      <p:pic>
        <p:nvPicPr>
          <p:cNvPr id="23"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152" y="5115619"/>
            <a:ext cx="1688068" cy="620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9389" y="4398908"/>
            <a:ext cx="4200525"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18211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193457" y="293656"/>
            <a:ext cx="6191348" cy="69694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dirty="0">
                <a:solidFill>
                  <a:schemeClr val="accent1"/>
                </a:solidFill>
                <a:latin typeface="Calibri"/>
                <a:ea typeface="Calibri"/>
                <a:cs typeface="Calibri"/>
                <a:sym typeface="Calibri"/>
              </a:rPr>
              <a:t>K-Dust </a:t>
            </a:r>
            <a:r>
              <a:rPr lang="en-US" sz="2800" b="0" i="0" u="none" strike="noStrike" cap="none" dirty="0" smtClean="0">
                <a:solidFill>
                  <a:schemeClr val="accent1"/>
                </a:solidFill>
                <a:latin typeface="Calibri"/>
                <a:ea typeface="Calibri"/>
                <a:cs typeface="Calibri"/>
                <a:sym typeface="Calibri"/>
              </a:rPr>
              <a:t>project: WP3</a:t>
            </a:r>
            <a:endParaRPr lang="en-US" sz="2800" b="0" i="0" u="none" strike="noStrike" cap="none" dirty="0">
              <a:solidFill>
                <a:schemeClr val="accent1"/>
              </a:solidFill>
              <a:latin typeface="Calibri"/>
              <a:ea typeface="Calibri"/>
              <a:cs typeface="Calibri"/>
              <a:sym typeface="Calibri"/>
            </a:endParaRPr>
          </a:p>
        </p:txBody>
      </p:sp>
      <p:sp>
        <p:nvSpPr>
          <p:cNvPr id="2" name="Rectangle 1"/>
          <p:cNvSpPr/>
          <p:nvPr/>
        </p:nvSpPr>
        <p:spPr>
          <a:xfrm>
            <a:off x="353290" y="1134692"/>
            <a:ext cx="8790709" cy="5324535"/>
          </a:xfrm>
          <a:prstGeom prst="rect">
            <a:avLst/>
          </a:prstGeom>
        </p:spPr>
        <p:txBody>
          <a:bodyPr wrap="square">
            <a:spAutoFit/>
          </a:bodyPr>
          <a:lstStyle/>
          <a:p>
            <a:r>
              <a:rPr lang="en-GB" sz="2400" b="1" kern="1200" dirty="0">
                <a:solidFill>
                  <a:schemeClr val="dk1"/>
                </a:solidFill>
                <a:latin typeface="Calibri"/>
                <a:ea typeface="Calibri"/>
                <a:cs typeface="Calibri"/>
                <a:sym typeface="Calibri"/>
              </a:rPr>
              <a:t>WP3 Capacity building and </a:t>
            </a:r>
            <a:r>
              <a:rPr lang="en-GB" sz="2400" b="1" kern="1200" dirty="0" smtClean="0">
                <a:solidFill>
                  <a:schemeClr val="dk1"/>
                </a:solidFill>
                <a:latin typeface="Calibri"/>
                <a:ea typeface="Calibri"/>
                <a:cs typeface="Calibri"/>
                <a:sym typeface="Calibri"/>
              </a:rPr>
              <a:t>training</a:t>
            </a:r>
          </a:p>
          <a:p>
            <a:pPr marL="342900" indent="-342900">
              <a:buFont typeface="Arial" panose="020B0604020202020204" pitchFamily="34" charset="0"/>
              <a:buChar char="•"/>
            </a:pPr>
            <a:endParaRPr lang="en-GB" sz="2400" kern="1200" dirty="0" smtClean="0">
              <a:solidFill>
                <a:schemeClr val="dk1"/>
              </a:solidFill>
              <a:latin typeface="Calibri"/>
              <a:ea typeface="Calibri"/>
              <a:cs typeface="Calibri"/>
              <a:sym typeface="Calibri"/>
            </a:endParaRPr>
          </a:p>
          <a:p>
            <a:pPr marL="342900" indent="-342900">
              <a:buFont typeface="Arial" panose="020B0604020202020204" pitchFamily="34" charset="0"/>
              <a:buChar char="•"/>
            </a:pPr>
            <a:r>
              <a:rPr lang="en-GB" sz="2400" kern="1200" dirty="0" smtClean="0">
                <a:solidFill>
                  <a:schemeClr val="dk1"/>
                </a:solidFill>
                <a:latin typeface="Calibri"/>
                <a:ea typeface="Calibri"/>
                <a:cs typeface="Calibri"/>
                <a:sym typeface="Calibri"/>
              </a:rPr>
              <a:t>Task </a:t>
            </a:r>
            <a:r>
              <a:rPr lang="en-GB" sz="2400" kern="1200" dirty="0">
                <a:solidFill>
                  <a:schemeClr val="dk1"/>
                </a:solidFill>
                <a:latin typeface="Calibri"/>
                <a:ea typeface="Calibri"/>
                <a:cs typeface="Calibri"/>
                <a:sym typeface="Calibri"/>
              </a:rPr>
              <a:t>3.1. Dust forecasting skills and analysis of dust from observations. </a:t>
            </a:r>
            <a:endParaRPr lang="en-GB" sz="2400" kern="1200" dirty="0" smtClean="0">
              <a:solidFill>
                <a:schemeClr val="dk1"/>
              </a:solidFill>
              <a:latin typeface="Calibri"/>
              <a:ea typeface="Calibri"/>
              <a:cs typeface="Calibri"/>
              <a:sym typeface="Calibri"/>
            </a:endParaRPr>
          </a:p>
          <a:p>
            <a:pPr marL="1489075" lvl="4" indent="-342900">
              <a:buFont typeface="Wingdings" panose="05000000000000000000" pitchFamily="2" charset="2"/>
              <a:buChar char="§"/>
            </a:pPr>
            <a:r>
              <a:rPr lang="en-GB" sz="2000" kern="1200" dirty="0" smtClean="0">
                <a:solidFill>
                  <a:schemeClr val="dk1"/>
                </a:solidFill>
                <a:latin typeface="Calibri"/>
                <a:ea typeface="Calibri"/>
                <a:cs typeface="Calibri"/>
                <a:sym typeface="Calibri"/>
              </a:rPr>
              <a:t>Dust </a:t>
            </a:r>
            <a:r>
              <a:rPr lang="en-GB" sz="2000" kern="1200" dirty="0">
                <a:solidFill>
                  <a:schemeClr val="dk1"/>
                </a:solidFill>
                <a:latin typeface="Calibri"/>
                <a:ea typeface="Calibri"/>
                <a:cs typeface="Calibri"/>
                <a:sym typeface="Calibri"/>
              </a:rPr>
              <a:t>observations and forecasting models</a:t>
            </a:r>
            <a:r>
              <a:rPr lang="en-GB" sz="2000" kern="1200" dirty="0" smtClean="0">
                <a:solidFill>
                  <a:schemeClr val="dk1"/>
                </a:solidFill>
                <a:latin typeface="Calibri"/>
                <a:ea typeface="Calibri"/>
                <a:cs typeface="Calibri"/>
                <a:sym typeface="Calibri"/>
              </a:rPr>
              <a:t>.</a:t>
            </a:r>
            <a:endParaRPr lang="en-US" sz="2000" kern="1200" dirty="0" smtClean="0">
              <a:solidFill>
                <a:schemeClr val="dk1"/>
              </a:solidFill>
              <a:latin typeface="Calibri"/>
              <a:ea typeface="Calibri"/>
              <a:cs typeface="Calibri"/>
              <a:sym typeface="Calibri"/>
            </a:endParaRPr>
          </a:p>
          <a:p>
            <a:pPr marL="1489075" lvl="4" indent="-342900">
              <a:buFont typeface="Wingdings" panose="05000000000000000000" pitchFamily="2" charset="2"/>
              <a:buChar char="§"/>
            </a:pPr>
            <a:r>
              <a:rPr lang="en-GB" sz="2000" kern="1200" dirty="0" smtClean="0">
                <a:solidFill>
                  <a:schemeClr val="dk1"/>
                </a:solidFill>
                <a:latin typeface="Calibri"/>
                <a:ea typeface="Calibri"/>
                <a:cs typeface="Calibri"/>
                <a:sym typeface="Calibri"/>
              </a:rPr>
              <a:t>Manipulation of </a:t>
            </a:r>
            <a:r>
              <a:rPr lang="en-GB" sz="2000" kern="1200" dirty="0">
                <a:solidFill>
                  <a:schemeClr val="dk1"/>
                </a:solidFill>
                <a:latin typeface="Calibri"/>
                <a:ea typeface="Calibri"/>
                <a:cs typeface="Calibri"/>
                <a:sym typeface="Calibri"/>
              </a:rPr>
              <a:t>scientific </a:t>
            </a:r>
            <a:r>
              <a:rPr lang="en-GB" sz="2000" kern="1200" dirty="0" smtClean="0">
                <a:solidFill>
                  <a:schemeClr val="dk1"/>
                </a:solidFill>
                <a:latin typeface="Calibri"/>
                <a:ea typeface="Calibri"/>
                <a:cs typeface="Calibri"/>
                <a:sym typeface="Calibri"/>
              </a:rPr>
              <a:t>formats</a:t>
            </a:r>
          </a:p>
          <a:p>
            <a:pPr marL="342900" indent="-342900">
              <a:buFont typeface="Arial" panose="020B0604020202020204" pitchFamily="34" charset="0"/>
              <a:buChar char="•"/>
            </a:pPr>
            <a:endParaRPr lang="en-GB" sz="2400" kern="1200" dirty="0" smtClean="0">
              <a:solidFill>
                <a:schemeClr val="dk1"/>
              </a:solidFill>
              <a:latin typeface="Calibri"/>
              <a:ea typeface="Calibri"/>
              <a:cs typeface="Calibri"/>
              <a:sym typeface="Calibri"/>
            </a:endParaRPr>
          </a:p>
          <a:p>
            <a:pPr marL="342900" indent="-342900">
              <a:buFont typeface="Arial" panose="020B0604020202020204" pitchFamily="34" charset="0"/>
              <a:buChar char="•"/>
            </a:pPr>
            <a:r>
              <a:rPr lang="en-GB" sz="2400" kern="1200" dirty="0" smtClean="0">
                <a:solidFill>
                  <a:schemeClr val="dk1"/>
                </a:solidFill>
                <a:latin typeface="Calibri"/>
                <a:ea typeface="Calibri"/>
                <a:cs typeface="Calibri"/>
                <a:sym typeface="Calibri"/>
              </a:rPr>
              <a:t>Task </a:t>
            </a:r>
            <a:r>
              <a:rPr lang="en-GB" sz="2400" kern="1200" dirty="0">
                <a:solidFill>
                  <a:schemeClr val="dk1"/>
                </a:solidFill>
                <a:latin typeface="Calibri"/>
                <a:ea typeface="Calibri"/>
                <a:cs typeface="Calibri"/>
                <a:sym typeface="Calibri"/>
              </a:rPr>
              <a:t>3.2. Implementation and maintenance of a dust forecasting system. </a:t>
            </a:r>
            <a:endParaRPr lang="en-GB" sz="2400" kern="1200" dirty="0" smtClean="0">
              <a:solidFill>
                <a:schemeClr val="dk1"/>
              </a:solidFill>
              <a:latin typeface="Calibri"/>
              <a:ea typeface="Calibri"/>
              <a:cs typeface="Calibri"/>
              <a:sym typeface="Calibri"/>
            </a:endParaRPr>
          </a:p>
          <a:p>
            <a:pPr marL="1384300" indent="-457200">
              <a:buFont typeface="Wingdings" panose="05000000000000000000" pitchFamily="2" charset="2"/>
              <a:buChar char="§"/>
            </a:pPr>
            <a:r>
              <a:rPr lang="en-GB" sz="1800" kern="1200" dirty="0" smtClean="0">
                <a:solidFill>
                  <a:schemeClr val="dk1"/>
                </a:solidFill>
                <a:latin typeface="Calibri"/>
                <a:ea typeface="Calibri"/>
                <a:cs typeface="Calibri"/>
                <a:sym typeface="Calibri"/>
              </a:rPr>
              <a:t>Compilation </a:t>
            </a:r>
            <a:r>
              <a:rPr lang="en-GB" sz="1800" kern="1200" dirty="0">
                <a:solidFill>
                  <a:schemeClr val="dk1"/>
                </a:solidFill>
                <a:latin typeface="Calibri"/>
                <a:ea typeface="Calibri"/>
                <a:cs typeface="Calibri"/>
                <a:sym typeface="Calibri"/>
              </a:rPr>
              <a:t>of the NMMB/BSC-Dust model.</a:t>
            </a:r>
            <a:endParaRPr lang="en-US" sz="1800" kern="1200" dirty="0">
              <a:solidFill>
                <a:schemeClr val="dk1"/>
              </a:solidFill>
              <a:latin typeface="Calibri"/>
              <a:ea typeface="Calibri"/>
              <a:cs typeface="Calibri"/>
              <a:sym typeface="Calibri"/>
            </a:endParaRPr>
          </a:p>
          <a:p>
            <a:pPr marL="1384300" indent="-457200">
              <a:buFont typeface="Wingdings" panose="05000000000000000000" pitchFamily="2" charset="2"/>
              <a:buChar char="§"/>
            </a:pPr>
            <a:r>
              <a:rPr lang="en-GB" sz="1800" kern="1200" dirty="0" smtClean="0">
                <a:solidFill>
                  <a:schemeClr val="dk1"/>
                </a:solidFill>
                <a:latin typeface="Calibri"/>
                <a:ea typeface="Calibri"/>
                <a:cs typeface="Calibri"/>
                <a:sym typeface="Calibri"/>
              </a:rPr>
              <a:t>Operational </a:t>
            </a:r>
            <a:r>
              <a:rPr lang="en-GB" sz="1800" kern="1200" dirty="0">
                <a:solidFill>
                  <a:schemeClr val="dk1"/>
                </a:solidFill>
                <a:latin typeface="Calibri"/>
                <a:ea typeface="Calibri"/>
                <a:cs typeface="Calibri"/>
                <a:sym typeface="Calibri"/>
              </a:rPr>
              <a:t>system: download input data, </a:t>
            </a:r>
            <a:r>
              <a:rPr lang="en-GB" sz="1800" kern="1200" dirty="0" smtClean="0">
                <a:solidFill>
                  <a:schemeClr val="dk1"/>
                </a:solidFill>
                <a:latin typeface="Calibri"/>
                <a:ea typeface="Calibri"/>
                <a:cs typeface="Calibri"/>
                <a:sym typeface="Calibri"/>
              </a:rPr>
              <a:t>pre-processing</a:t>
            </a:r>
            <a:r>
              <a:rPr lang="en-GB" sz="1800" kern="1200" dirty="0">
                <a:solidFill>
                  <a:schemeClr val="dk1"/>
                </a:solidFill>
                <a:latin typeface="Calibri"/>
                <a:ea typeface="Calibri"/>
                <a:cs typeface="Calibri"/>
                <a:sym typeface="Calibri"/>
              </a:rPr>
              <a:t>, model execution and </a:t>
            </a:r>
            <a:r>
              <a:rPr lang="en-GB" sz="1800" kern="1200" dirty="0" smtClean="0">
                <a:solidFill>
                  <a:schemeClr val="dk1"/>
                </a:solidFill>
                <a:latin typeface="Calibri"/>
                <a:ea typeface="Calibri"/>
                <a:cs typeface="Calibri"/>
                <a:sym typeface="Calibri"/>
              </a:rPr>
              <a:t>post-processing</a:t>
            </a:r>
            <a:r>
              <a:rPr lang="en-GB" sz="1800" kern="1200" dirty="0">
                <a:solidFill>
                  <a:schemeClr val="dk1"/>
                </a:solidFill>
                <a:latin typeface="Calibri"/>
                <a:ea typeface="Calibri"/>
                <a:cs typeface="Calibri"/>
                <a:sym typeface="Calibri"/>
              </a:rPr>
              <a:t>.</a:t>
            </a:r>
            <a:endParaRPr lang="en-US" sz="1800" kern="1200" dirty="0">
              <a:solidFill>
                <a:schemeClr val="dk1"/>
              </a:solidFill>
              <a:latin typeface="Calibri"/>
              <a:ea typeface="Calibri"/>
              <a:cs typeface="Calibri"/>
              <a:sym typeface="Calibri"/>
            </a:endParaRPr>
          </a:p>
          <a:p>
            <a:pPr marL="1384300" indent="-457200">
              <a:buFont typeface="Wingdings" panose="05000000000000000000" pitchFamily="2" charset="2"/>
              <a:buChar char="§"/>
            </a:pPr>
            <a:r>
              <a:rPr lang="en-GB" sz="1800" kern="1200" dirty="0" smtClean="0">
                <a:solidFill>
                  <a:schemeClr val="dk1"/>
                </a:solidFill>
                <a:latin typeface="Calibri"/>
                <a:ea typeface="Calibri"/>
                <a:cs typeface="Calibri"/>
                <a:sym typeface="Calibri"/>
              </a:rPr>
              <a:t>The </a:t>
            </a:r>
            <a:r>
              <a:rPr lang="en-GB" sz="1800" kern="1200" dirty="0">
                <a:solidFill>
                  <a:schemeClr val="dk1"/>
                </a:solidFill>
                <a:latin typeface="Calibri"/>
                <a:ea typeface="Calibri"/>
                <a:cs typeface="Calibri"/>
                <a:sym typeface="Calibri"/>
              </a:rPr>
              <a:t>NMMB/BSC-Dust </a:t>
            </a:r>
            <a:r>
              <a:rPr lang="en-GB" sz="1800" kern="1200" dirty="0" smtClean="0">
                <a:solidFill>
                  <a:schemeClr val="dk1"/>
                </a:solidFill>
                <a:latin typeface="Calibri"/>
                <a:ea typeface="Calibri"/>
                <a:cs typeface="Calibri"/>
                <a:sym typeface="Calibri"/>
              </a:rPr>
              <a:t>model: parameterizations </a:t>
            </a:r>
            <a:r>
              <a:rPr lang="en-GB" sz="1800" kern="1200" dirty="0">
                <a:solidFill>
                  <a:schemeClr val="dk1"/>
                </a:solidFill>
                <a:latin typeface="Calibri"/>
                <a:ea typeface="Calibri"/>
                <a:cs typeface="Calibri"/>
                <a:sym typeface="Calibri"/>
              </a:rPr>
              <a:t>and main routines of the model code.</a:t>
            </a:r>
            <a:endParaRPr lang="en-US" sz="1800" kern="1200" dirty="0">
              <a:solidFill>
                <a:schemeClr val="dk1"/>
              </a:solidFill>
              <a:latin typeface="Calibri"/>
              <a:ea typeface="Calibri"/>
              <a:cs typeface="Calibri"/>
              <a:sym typeface="Calibri"/>
            </a:endParaRPr>
          </a:p>
          <a:p>
            <a:pPr marL="1384300" indent="-457200">
              <a:buFont typeface="Wingdings" panose="05000000000000000000" pitchFamily="2" charset="2"/>
              <a:buChar char="§"/>
            </a:pPr>
            <a:r>
              <a:rPr lang="en-GB" sz="1800" kern="1200" dirty="0" smtClean="0">
                <a:solidFill>
                  <a:schemeClr val="dk1"/>
                </a:solidFill>
                <a:latin typeface="Calibri"/>
                <a:ea typeface="Calibri"/>
                <a:cs typeface="Calibri"/>
                <a:sym typeface="Calibri"/>
              </a:rPr>
              <a:t>Data </a:t>
            </a:r>
            <a:r>
              <a:rPr lang="en-GB" sz="1800" kern="1200" dirty="0">
                <a:solidFill>
                  <a:schemeClr val="dk1"/>
                </a:solidFill>
                <a:latin typeface="Calibri"/>
                <a:ea typeface="Calibri"/>
                <a:cs typeface="Calibri"/>
                <a:sym typeface="Calibri"/>
              </a:rPr>
              <a:t>management (storage/archive) and web-interface. </a:t>
            </a:r>
            <a:endParaRPr lang="en-US" sz="1800" kern="1200" dirty="0">
              <a:solidFill>
                <a:schemeClr val="dk1"/>
              </a:solidFill>
              <a:latin typeface="Calibri"/>
              <a:ea typeface="Calibri"/>
              <a:cs typeface="Calibri"/>
              <a:sym typeface="Calibri"/>
            </a:endParaRPr>
          </a:p>
          <a:p>
            <a:pPr marL="342900" indent="-342900">
              <a:buFont typeface="Arial" panose="020B0604020202020204" pitchFamily="34" charset="0"/>
              <a:buChar char="•"/>
            </a:pPr>
            <a:endParaRPr lang="en-GB" sz="2400" kern="1200" dirty="0" smtClean="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44994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193457" y="293656"/>
            <a:ext cx="6191348" cy="69694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a:solidFill>
                  <a:schemeClr val="accent1"/>
                </a:solidFill>
                <a:latin typeface="Calibri"/>
                <a:ea typeface="Calibri"/>
                <a:cs typeface="Calibri"/>
                <a:sym typeface="Calibri"/>
              </a:rPr>
              <a:t>K-Dust project</a:t>
            </a:r>
          </a:p>
        </p:txBody>
      </p:sp>
      <p:pic>
        <p:nvPicPr>
          <p:cNvPr id="259" name="Shape 259"/>
          <p:cNvPicPr preferRelativeResize="0"/>
          <p:nvPr/>
        </p:nvPicPr>
        <p:blipFill rotWithShape="1">
          <a:blip r:embed="rId3">
            <a:alphaModFix/>
          </a:blip>
          <a:srcRect/>
          <a:stretch/>
        </p:blipFill>
        <p:spPr>
          <a:xfrm>
            <a:off x="193457" y="1152681"/>
            <a:ext cx="8532440" cy="3800247"/>
          </a:xfrm>
          <a:prstGeom prst="rect">
            <a:avLst/>
          </a:prstGeom>
          <a:noFill/>
          <a:ln>
            <a:noFill/>
          </a:ln>
        </p:spPr>
      </p:pic>
    </p:spTree>
    <p:extLst>
      <p:ext uri="{BB962C8B-B14F-4D97-AF65-F5344CB8AC3E}">
        <p14:creationId xmlns:p14="http://schemas.microsoft.com/office/powerpoint/2010/main" val="27814672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p:nvPr/>
        </p:nvSpPr>
        <p:spPr>
          <a:xfrm>
            <a:off x="1473695" y="5283200"/>
            <a:ext cx="6480174" cy="1044575"/>
          </a:xfrm>
          <a:prstGeom prst="rect">
            <a:avLst/>
          </a:prstGeom>
          <a:noFill/>
          <a:ln>
            <a:noFill/>
          </a:ln>
        </p:spPr>
        <p:txBody>
          <a:bodyPr lIns="91425" tIns="45700" rIns="91425" bIns="45700" anchor="ctr" anchorCtr="1">
            <a:noAutofit/>
          </a:bodyPr>
          <a:lstStyle/>
          <a:p>
            <a:pPr marL="0" marR="0" lvl="0" indent="0" algn="ctr" rtl="0">
              <a:spcBef>
                <a:spcPts val="0"/>
              </a:spcBef>
              <a:spcAft>
                <a:spcPts val="0"/>
              </a:spcAft>
              <a:buSzPct val="25000"/>
              <a:buNone/>
            </a:pPr>
            <a:r>
              <a:rPr lang="en-US" sz="2000" dirty="0">
                <a:solidFill>
                  <a:srgbClr val="FFFFFF"/>
                </a:solidFill>
                <a:latin typeface="Arial"/>
                <a:ea typeface="Arial"/>
                <a:cs typeface="Arial"/>
                <a:sym typeface="Arial"/>
              </a:rPr>
              <a:t>For further information please contact</a:t>
            </a:r>
          </a:p>
          <a:p>
            <a:pPr lvl="0" algn="ctr">
              <a:buSzPct val="25000"/>
            </a:pPr>
            <a:r>
              <a:rPr lang="en-US" sz="2000" dirty="0" err="1" smtClean="0">
                <a:solidFill>
                  <a:srgbClr val="FFFFFF"/>
                </a:solidFill>
              </a:rPr>
              <a:t>carlos.perez</a:t>
            </a:r>
            <a:r>
              <a:rPr lang="en-US" sz="2000" dirty="0" err="1">
                <a:solidFill>
                  <a:srgbClr val="FFFFFF"/>
                </a:solidFill>
              </a:rPr>
              <a:t>@</a:t>
            </a:r>
            <a:r>
              <a:rPr lang="en-US" sz="2000" dirty="0" err="1" smtClean="0">
                <a:solidFill>
                  <a:srgbClr val="FFFFFF"/>
                </a:solidFill>
              </a:rPr>
              <a:t>bsc.es</a:t>
            </a:r>
            <a:endParaRPr lang="en-US" sz="2000" dirty="0">
              <a:solidFill>
                <a:srgbClr val="FFFFFF"/>
              </a:solidFill>
            </a:endParaRPr>
          </a:p>
        </p:txBody>
      </p:sp>
      <p:sp>
        <p:nvSpPr>
          <p:cNvPr id="265" name="Shape 265"/>
          <p:cNvSpPr txBox="1"/>
          <p:nvPr/>
        </p:nvSpPr>
        <p:spPr>
          <a:xfrm>
            <a:off x="971599" y="3293937"/>
            <a:ext cx="7484368" cy="1539601"/>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b="1" i="1" dirty="0">
                <a:solidFill>
                  <a:schemeClr val="accent1"/>
                </a:solidFill>
                <a:latin typeface="Calibri"/>
                <a:ea typeface="Calibri"/>
                <a:cs typeface="Calibri"/>
                <a:sym typeface="Calibri"/>
              </a:rPr>
              <a:t>Thank you! </a:t>
            </a:r>
            <a:br>
              <a:rPr lang="en-US" sz="2400" b="1" i="1" dirty="0">
                <a:solidFill>
                  <a:schemeClr val="accent1"/>
                </a:solidFill>
                <a:latin typeface="Calibri"/>
                <a:ea typeface="Calibri"/>
                <a:cs typeface="Calibri"/>
                <a:sym typeface="Calibri"/>
              </a:rPr>
            </a:br>
            <a:r>
              <a:rPr lang="en-US" sz="1600" i="1" dirty="0">
                <a:solidFill>
                  <a:schemeClr val="accent1"/>
                </a:solidFill>
                <a:latin typeface="Calibri"/>
                <a:ea typeface="Calibri"/>
                <a:cs typeface="Calibri"/>
                <a:sym typeface="Calibri"/>
              </a:rPr>
              <a:t/>
            </a:r>
            <a:br>
              <a:rPr lang="en-US" sz="1600" i="1" dirty="0">
                <a:solidFill>
                  <a:schemeClr val="accent1"/>
                </a:solidFill>
                <a:latin typeface="Calibri"/>
                <a:ea typeface="Calibri"/>
                <a:cs typeface="Calibri"/>
                <a:sym typeface="Calibri"/>
              </a:rPr>
            </a:br>
            <a:r>
              <a:rPr lang="en-US" sz="1600" i="1" dirty="0">
                <a:solidFill>
                  <a:schemeClr val="accent1"/>
                </a:solidFill>
                <a:latin typeface="Calibri"/>
                <a:ea typeface="Calibri"/>
                <a:cs typeface="Calibri"/>
                <a:sym typeface="Calibri"/>
              </a:rPr>
              <a:t>Thanks to NASA AERONET, NASA MODIS, U.K. Met Office MSG, MSG EUMETSAT and EOSDIS World Viewer principal investigators and scientists for establishing and maintaining data used.</a:t>
            </a:r>
          </a:p>
          <a:p>
            <a:pPr marL="0" marR="0" lvl="0" indent="0" algn="ctr" rtl="0">
              <a:spcBef>
                <a:spcPts val="0"/>
              </a:spcBef>
              <a:spcAft>
                <a:spcPts val="0"/>
              </a:spcAft>
              <a:buNone/>
            </a:pPr>
            <a:endParaRPr sz="1600" i="1" dirty="0">
              <a:solidFill>
                <a:schemeClr val="accent1"/>
              </a:solidFill>
              <a:latin typeface="Calibri"/>
              <a:ea typeface="Calibri"/>
              <a:cs typeface="Calibri"/>
              <a:sym typeface="Calibri"/>
            </a:endParaRPr>
          </a:p>
          <a:p>
            <a:pPr marL="0" marR="0" lvl="0" indent="0" algn="ctr" rtl="0">
              <a:spcBef>
                <a:spcPts val="0"/>
              </a:spcBef>
              <a:spcAft>
                <a:spcPts val="0"/>
              </a:spcAft>
              <a:buSzPct val="25000"/>
              <a:buNone/>
            </a:pPr>
            <a:r>
              <a:rPr lang="en-US" sz="1600" i="1" dirty="0">
                <a:solidFill>
                  <a:schemeClr val="accent1"/>
                </a:solidFill>
                <a:latin typeface="Calibri"/>
                <a:ea typeface="Calibri"/>
                <a:cs typeface="Calibri"/>
                <a:sym typeface="Calibri"/>
              </a:rPr>
              <a:t/>
            </a:r>
            <a:br>
              <a:rPr lang="en-US" sz="1600" i="1" dirty="0">
                <a:solidFill>
                  <a:schemeClr val="accent1"/>
                </a:solidFill>
                <a:latin typeface="Calibri"/>
                <a:ea typeface="Calibri"/>
                <a:cs typeface="Calibri"/>
                <a:sym typeface="Calibri"/>
              </a:rPr>
            </a:br>
            <a:r>
              <a:rPr lang="en-US" sz="1600" i="1" dirty="0">
                <a:solidFill>
                  <a:schemeClr val="accent1"/>
                </a:solidFill>
                <a:latin typeface="Calibri"/>
                <a:ea typeface="Calibri"/>
                <a:cs typeface="Calibri"/>
                <a:sym typeface="Calibri"/>
              </a:rPr>
              <a:t/>
            </a:r>
            <a:br>
              <a:rPr lang="en-US" sz="1600" i="1" dirty="0">
                <a:solidFill>
                  <a:schemeClr val="accent1"/>
                </a:solidFill>
                <a:latin typeface="Calibri"/>
                <a:ea typeface="Calibri"/>
                <a:cs typeface="Calibri"/>
                <a:sym typeface="Calibri"/>
              </a:rPr>
            </a:br>
            <a:endParaRPr lang="en-US" sz="1600" i="1" dirty="0">
              <a:solidFill>
                <a:schemeClr val="accen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3585" y="177089"/>
            <a:ext cx="6569981" cy="696943"/>
          </a:xfrm>
        </p:spPr>
        <p:txBody>
          <a:bodyPr/>
          <a:lstStyle/>
          <a:p>
            <a:r>
              <a:rPr lang="en-GB" dirty="0" smtClean="0"/>
              <a:t>BSC Dust Services</a:t>
            </a:r>
            <a:endParaRPr lang="en-GB" dirty="0"/>
          </a:p>
        </p:txBody>
      </p:sp>
      <p:pic>
        <p:nvPicPr>
          <p:cNvPr id="4" name="Imagen 3" descr="Captura de pantalla 2017-02-09 a las 15.59.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794" y="1066801"/>
            <a:ext cx="8301863" cy="5745994"/>
          </a:xfrm>
          <a:prstGeom prst="rect">
            <a:avLst/>
          </a:prstGeom>
        </p:spPr>
      </p:pic>
    </p:spTree>
    <p:extLst>
      <p:ext uri="{BB962C8B-B14F-4D97-AF65-F5344CB8AC3E}">
        <p14:creationId xmlns:p14="http://schemas.microsoft.com/office/powerpoint/2010/main" val="7176560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txBox="1">
            <a:spLocks/>
          </p:cNvSpPr>
          <p:nvPr/>
        </p:nvSpPr>
        <p:spPr>
          <a:xfrm>
            <a:off x="4499992" y="1611009"/>
            <a:ext cx="4572000" cy="513035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Tx/>
              <a:buBlip>
                <a:blip r:embed="rId2"/>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The objective of this </a:t>
            </a:r>
            <a:r>
              <a:rPr lang="en-US" sz="2000" dirty="0" err="1" smtClean="0"/>
              <a:t>programme</a:t>
            </a:r>
            <a:r>
              <a:rPr lang="en-US" sz="2000" dirty="0" smtClean="0"/>
              <a:t> is to improve the understanding of dust processes and dust prediction capabilities.</a:t>
            </a:r>
          </a:p>
          <a:p>
            <a:pPr marL="0" indent="0">
              <a:buNone/>
            </a:pPr>
            <a:endParaRPr lang="en-US" sz="2000" dirty="0" smtClean="0"/>
          </a:p>
          <a:p>
            <a:r>
              <a:rPr lang="en-US" sz="2000" dirty="0" smtClean="0"/>
              <a:t>WMO SDS-WAS </a:t>
            </a:r>
            <a:r>
              <a:rPr lang="en-US" sz="2000" dirty="0" err="1" smtClean="0"/>
              <a:t>programme</a:t>
            </a:r>
            <a:r>
              <a:rPr lang="en-US" sz="2000" dirty="0" smtClean="0"/>
              <a:t> has 2 regional nodes, which are managed in 2 regional centers (RC):</a:t>
            </a:r>
          </a:p>
          <a:p>
            <a:pPr lvl="1">
              <a:buFont typeface="Arial" panose="020B0604020202020204" pitchFamily="34" charset="0"/>
              <a:buChar char="•"/>
            </a:pPr>
            <a:r>
              <a:rPr lang="en-US" sz="1600" b="1" dirty="0" smtClean="0">
                <a:solidFill>
                  <a:srgbClr val="FF0000"/>
                </a:solidFill>
              </a:rPr>
              <a:t>NAMEE RC: </a:t>
            </a:r>
            <a:r>
              <a:rPr lang="en-US" sz="1600" dirty="0" smtClean="0">
                <a:solidFill>
                  <a:srgbClr val="FF0000"/>
                </a:solidFill>
              </a:rPr>
              <a:t>AEMET-BSC, Barcelona</a:t>
            </a:r>
          </a:p>
          <a:p>
            <a:pPr lvl="1">
              <a:buFont typeface="Arial" panose="020B0604020202020204" pitchFamily="34" charset="0"/>
              <a:buChar char="•"/>
            </a:pPr>
            <a:r>
              <a:rPr lang="en-US" sz="1600" b="1" dirty="0" smtClean="0"/>
              <a:t>ASIA/Central Pacific RC: </a:t>
            </a:r>
            <a:r>
              <a:rPr lang="en-US" sz="1600" dirty="0" smtClean="0"/>
              <a:t>China Meteorological Agency, Beijing</a:t>
            </a:r>
          </a:p>
          <a:p>
            <a:pPr lvl="1">
              <a:buFont typeface="Arial" panose="020B0604020202020204" pitchFamily="34" charset="0"/>
              <a:buChar char="•"/>
            </a:pPr>
            <a:endParaRPr lang="en-US" sz="1600" dirty="0" smtClean="0"/>
          </a:p>
          <a:p>
            <a:r>
              <a:rPr lang="en-US" sz="2000" dirty="0">
                <a:solidFill>
                  <a:srgbClr val="FF0000"/>
                </a:solidFill>
              </a:rPr>
              <a:t>WMO SDS-WAS </a:t>
            </a:r>
            <a:r>
              <a:rPr lang="en-US" sz="2000" dirty="0" smtClean="0">
                <a:solidFill>
                  <a:srgbClr val="FF0000"/>
                </a:solidFill>
              </a:rPr>
              <a:t>NAMEE RC:</a:t>
            </a:r>
            <a:endParaRPr lang="en-US" sz="2000" dirty="0">
              <a:solidFill>
                <a:srgbClr val="FF0000"/>
              </a:solidFill>
            </a:endParaRPr>
          </a:p>
          <a:p>
            <a:pPr lvl="1">
              <a:buFont typeface="Arial" panose="020B0604020202020204" pitchFamily="34" charset="0"/>
              <a:buChar char="•"/>
            </a:pPr>
            <a:r>
              <a:rPr lang="en-US" sz="1600" b="1" dirty="0" smtClean="0">
                <a:solidFill>
                  <a:schemeClr val="tx1"/>
                </a:solidFill>
              </a:rPr>
              <a:t>8 dust models </a:t>
            </a:r>
            <a:r>
              <a:rPr lang="en-US" sz="1600" dirty="0" smtClean="0">
                <a:solidFill>
                  <a:schemeClr val="tx1"/>
                </a:solidFill>
              </a:rPr>
              <a:t>(e.g. NMMB/BSC-DUST, BSC-DREAM8b) </a:t>
            </a:r>
            <a:r>
              <a:rPr lang="en-US" sz="1600" dirty="0" smtClean="0">
                <a:solidFill>
                  <a:schemeClr val="tx1"/>
                </a:solidFill>
                <a:sym typeface="Wingdings" panose="05000000000000000000" pitchFamily="2" charset="2"/>
              </a:rPr>
              <a:t> Dust forecast (DOD, Surf. Conc.)</a:t>
            </a:r>
            <a:endParaRPr lang="en-US" sz="1600" dirty="0" smtClean="0">
              <a:solidFill>
                <a:schemeClr val="tx1"/>
              </a:solidFill>
            </a:endParaRPr>
          </a:p>
          <a:p>
            <a:pPr lvl="1">
              <a:buFont typeface="Arial" panose="020B0604020202020204" pitchFamily="34" charset="0"/>
              <a:buChar char="•"/>
            </a:pPr>
            <a:r>
              <a:rPr lang="en-US" sz="1600" b="1" dirty="0" smtClean="0">
                <a:solidFill>
                  <a:schemeClr val="tx1"/>
                </a:solidFill>
              </a:rPr>
              <a:t>NRT evaluation </a:t>
            </a:r>
            <a:r>
              <a:rPr lang="en-US" sz="1600" dirty="0" smtClean="0">
                <a:solidFill>
                  <a:schemeClr val="tx1"/>
                </a:solidFill>
              </a:rPr>
              <a:t>(e.g. AERONET sun-photometers, MODIS)</a:t>
            </a:r>
            <a:endParaRPr lang="en-US" sz="1600" dirty="0">
              <a:solidFill>
                <a:schemeClr val="tx1"/>
              </a:solidFill>
            </a:endParaRPr>
          </a:p>
          <a:p>
            <a:pPr lvl="1">
              <a:buFont typeface="Arial" panose="020B0604020202020204" pitchFamily="34" charset="0"/>
              <a:buChar char="•"/>
            </a:pPr>
            <a:endParaRPr lang="en-US" sz="1600" dirty="0" smtClean="0"/>
          </a:p>
          <a:p>
            <a:pPr marL="0" indent="0">
              <a:buFontTx/>
              <a:buNone/>
            </a:pPr>
            <a:endParaRPr lang="en-US" dirty="0" smtClean="0"/>
          </a:p>
          <a:p>
            <a:pPr marL="0" indent="0">
              <a:buFontTx/>
              <a:buNone/>
            </a:pPr>
            <a:endParaRPr lang="en-US" dirty="0"/>
          </a:p>
        </p:txBody>
      </p:sp>
      <p:sp>
        <p:nvSpPr>
          <p:cNvPr id="5" name="Content Placeholder 9"/>
          <p:cNvSpPr txBox="1">
            <a:spLocks/>
          </p:cNvSpPr>
          <p:nvPr/>
        </p:nvSpPr>
        <p:spPr>
          <a:xfrm>
            <a:off x="193265" y="886490"/>
            <a:ext cx="8928992" cy="737983"/>
          </a:xfrm>
          <a:prstGeom prst="rect">
            <a:avLst/>
          </a:prstGeom>
          <a:noFill/>
          <a:ln>
            <a:noFill/>
          </a:ln>
        </p:spPr>
        <p:txBody>
          <a:bodyPr lIns="91425" tIns="91425" rIns="91425" bIns="91425" anchor="t" anchorCtr="0">
            <a:normAutofit fontScale="70000" lnSpcReduction="20000"/>
          </a:bodyPr>
          <a:lstStyle>
            <a:defPPr marR="0" lvl="0" algn="l" rtl="0">
              <a:lnSpc>
                <a:spcPct val="100000"/>
              </a:lnSpc>
              <a:spcBef>
                <a:spcPts val="0"/>
              </a:spcBef>
              <a:spcAft>
                <a:spcPts val="0"/>
              </a:spcAft>
            </a:defPPr>
            <a:lvl1pPr marL="342900" marR="0" lvl="0" indent="-1905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58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270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39700" algn="l" rtl="0">
              <a:lnSpc>
                <a:spcPct val="100000"/>
              </a:lnSpc>
              <a:spcBef>
                <a:spcPts val="280"/>
              </a:spcBef>
              <a:spcAft>
                <a:spcPts val="0"/>
              </a:spcAft>
              <a:buClr>
                <a:schemeClr val="dk1"/>
              </a:buClr>
              <a:buSzPct val="100000"/>
              <a:buFont typeface="Arial"/>
              <a:buChar char="»"/>
              <a:defRPr sz="14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r>
              <a:rPr lang="en-US" sz="2600" dirty="0" smtClean="0"/>
              <a:t>Dust impacts have motivated the creation (in 2007) of WMO Sand and Dust Storm Warming Advisory and Assessment System (SDS-WAS) </a:t>
            </a:r>
            <a:r>
              <a:rPr lang="en-US" sz="2600" dirty="0" err="1" smtClean="0"/>
              <a:t>programme</a:t>
            </a:r>
            <a:r>
              <a:rPr lang="en-US" sz="2600" dirty="0" smtClean="0"/>
              <a:t>.</a:t>
            </a:r>
          </a:p>
          <a:p>
            <a:pPr marL="0" indent="0">
              <a:buFont typeface="Arial"/>
              <a:buNone/>
            </a:pP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265" y="1611010"/>
            <a:ext cx="4162711" cy="513035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CuadroTexto 5"/>
          <p:cNvSpPr txBox="1">
            <a:spLocks noChangeArrowheads="1"/>
          </p:cNvSpPr>
          <p:nvPr/>
        </p:nvSpPr>
        <p:spPr bwMode="auto">
          <a:xfrm>
            <a:off x="6588224" y="2652653"/>
            <a:ext cx="2379493" cy="307777"/>
          </a:xfrm>
          <a:prstGeom prst="rect">
            <a:avLst/>
          </a:prstGeom>
          <a:noFill/>
          <a:ln>
            <a:solidFill>
              <a:schemeClr val="accent1">
                <a:lumMod val="10000"/>
              </a:schemeClr>
            </a:solidFill>
          </a:ln>
          <a:extLst/>
        </p:spPr>
        <p:txBody>
          <a:bodyPr wrap="square">
            <a:spAutoFit/>
          </a:bodyPr>
          <a:lstStyle>
            <a:lvl1pPr defTabSz="457200" eaLnBrk="0" hangingPunct="0">
              <a:defRPr sz="1200" i="1">
                <a:solidFill>
                  <a:schemeClr val="tx1"/>
                </a:solidFill>
                <a:latin typeface="Arial Narrow" pitchFamily="34" charset="0"/>
              </a:defRPr>
            </a:lvl1pPr>
            <a:lvl2pPr marL="742950" indent="-285750" defTabSz="457200" eaLnBrk="0" hangingPunct="0">
              <a:defRPr sz="1200" i="1">
                <a:solidFill>
                  <a:schemeClr val="tx1"/>
                </a:solidFill>
                <a:latin typeface="Arial Narrow" pitchFamily="34" charset="0"/>
              </a:defRPr>
            </a:lvl2pPr>
            <a:lvl3pPr marL="1143000" indent="-228600" defTabSz="457200" eaLnBrk="0" hangingPunct="0">
              <a:defRPr sz="1200" i="1">
                <a:solidFill>
                  <a:schemeClr val="tx1"/>
                </a:solidFill>
                <a:latin typeface="Arial Narrow" pitchFamily="34" charset="0"/>
              </a:defRPr>
            </a:lvl3pPr>
            <a:lvl4pPr marL="1600200" indent="-228600" defTabSz="457200" eaLnBrk="0" hangingPunct="0">
              <a:defRPr sz="1200" i="1">
                <a:solidFill>
                  <a:schemeClr val="tx1"/>
                </a:solidFill>
                <a:latin typeface="Arial Narrow" pitchFamily="34" charset="0"/>
              </a:defRPr>
            </a:lvl4pPr>
            <a:lvl5pPr marL="2057400" indent="-228600" defTabSz="457200" eaLnBrk="0" hangingPunct="0">
              <a:defRPr sz="1200" i="1">
                <a:solidFill>
                  <a:schemeClr val="tx1"/>
                </a:solidFill>
                <a:latin typeface="Arial Narrow" pitchFamily="34" charset="0"/>
              </a:defRPr>
            </a:lvl5pPr>
            <a:lvl6pPr marL="2514600" indent="-228600" algn="r" defTabSz="457200" eaLnBrk="0" fontAlgn="base" hangingPunct="0">
              <a:spcBef>
                <a:spcPct val="50000"/>
              </a:spcBef>
              <a:spcAft>
                <a:spcPct val="0"/>
              </a:spcAft>
              <a:defRPr sz="1200" i="1">
                <a:solidFill>
                  <a:schemeClr val="tx1"/>
                </a:solidFill>
                <a:latin typeface="Arial Narrow" pitchFamily="34" charset="0"/>
              </a:defRPr>
            </a:lvl6pPr>
            <a:lvl7pPr marL="2971800" indent="-228600" algn="r" defTabSz="457200" eaLnBrk="0" fontAlgn="base" hangingPunct="0">
              <a:spcBef>
                <a:spcPct val="50000"/>
              </a:spcBef>
              <a:spcAft>
                <a:spcPct val="0"/>
              </a:spcAft>
              <a:defRPr sz="1200" i="1">
                <a:solidFill>
                  <a:schemeClr val="tx1"/>
                </a:solidFill>
                <a:latin typeface="Arial Narrow" pitchFamily="34" charset="0"/>
              </a:defRPr>
            </a:lvl7pPr>
            <a:lvl8pPr marL="3429000" indent="-228600" algn="r" defTabSz="457200" eaLnBrk="0" fontAlgn="base" hangingPunct="0">
              <a:spcBef>
                <a:spcPct val="50000"/>
              </a:spcBef>
              <a:spcAft>
                <a:spcPct val="0"/>
              </a:spcAft>
              <a:defRPr sz="1200" i="1">
                <a:solidFill>
                  <a:schemeClr val="tx1"/>
                </a:solidFill>
                <a:latin typeface="Arial Narrow" pitchFamily="34" charset="0"/>
              </a:defRPr>
            </a:lvl8pPr>
            <a:lvl9pPr marL="3886200" indent="-228600" algn="r" defTabSz="457200" eaLnBrk="0" fontAlgn="base" hangingPunct="0">
              <a:spcBef>
                <a:spcPct val="50000"/>
              </a:spcBef>
              <a:spcAft>
                <a:spcPct val="0"/>
              </a:spcAft>
              <a:defRPr sz="1200" i="1">
                <a:solidFill>
                  <a:schemeClr val="tx1"/>
                </a:solidFill>
                <a:latin typeface="Arial Narrow" pitchFamily="34" charset="0"/>
              </a:defRPr>
            </a:lvl9pPr>
          </a:lstStyle>
          <a:p>
            <a:pPr algn="ctr" eaLnBrk="1" hangingPunct="1">
              <a:spcBef>
                <a:spcPct val="0"/>
              </a:spcBef>
            </a:pPr>
            <a:r>
              <a:rPr lang="en-US" sz="1400" b="1" smtClean="0">
                <a:solidFill>
                  <a:schemeClr val="bg1"/>
                </a:solidFill>
              </a:rPr>
              <a:t>http</a:t>
            </a:r>
            <a:r>
              <a:rPr lang="en-US" sz="1400" b="1" dirty="0">
                <a:solidFill>
                  <a:schemeClr val="bg1"/>
                </a:solidFill>
              </a:rPr>
              <a:t>://sds-was.aemet.es/</a:t>
            </a:r>
            <a:endParaRPr lang="en-US" sz="1400" b="1" i="0" dirty="0">
              <a:solidFill>
                <a:schemeClr val="bg1"/>
              </a:solidFill>
              <a:latin typeface="Calibri" pitchFamily="34" charset="0"/>
              <a:ea typeface="ＭＳ Ｐゴシック" pitchFamily="-106" charset="-128"/>
            </a:endParaRPr>
          </a:p>
        </p:txBody>
      </p:sp>
      <p:pic>
        <p:nvPicPr>
          <p:cNvPr id="8" name="Picture 3" descr="C:\Users\lvendrel\Desktop\median.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9615" y="4293096"/>
            <a:ext cx="1298169" cy="9746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lvendrel\Desktop\eumetsat.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15816" y="5625145"/>
            <a:ext cx="1080120" cy="1044215"/>
          </a:xfrm>
          <a:prstGeom prst="rect">
            <a:avLst/>
          </a:prstGeom>
          <a:noFill/>
          <a:extLst>
            <a:ext uri="{909E8E84-426E-40DD-AFC4-6F175D3DCCD1}">
              <a14:hiddenFill xmlns:a14="http://schemas.microsoft.com/office/drawing/2010/main">
                <a:solidFill>
                  <a:srgbClr val="FFFFFF"/>
                </a:solidFill>
              </a14:hiddenFill>
            </a:ext>
          </a:extLst>
        </p:spPr>
      </p:pic>
      <p:sp>
        <p:nvSpPr>
          <p:cNvPr id="11" name="4 Flecha derecha"/>
          <p:cNvSpPr/>
          <p:nvPr/>
        </p:nvSpPr>
        <p:spPr>
          <a:xfrm flipH="1">
            <a:off x="4207120" y="3943024"/>
            <a:ext cx="720080" cy="40466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265" y="1611011"/>
            <a:ext cx="4161600" cy="513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6 Flecha derecha"/>
          <p:cNvSpPr/>
          <p:nvPr/>
        </p:nvSpPr>
        <p:spPr>
          <a:xfrm flipH="1">
            <a:off x="4233731" y="5267697"/>
            <a:ext cx="720080" cy="40466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0"/>
          <p:cNvSpPr>
            <a:spLocks noGrp="1"/>
          </p:cNvSpPr>
          <p:nvPr>
            <p:ph type="title"/>
          </p:nvPr>
        </p:nvSpPr>
        <p:spPr>
          <a:xfrm>
            <a:off x="107504" y="44624"/>
            <a:ext cx="8928992" cy="792088"/>
          </a:xfrm>
        </p:spPr>
        <p:txBody>
          <a:bodyPr/>
          <a:lstStyle/>
          <a:p>
            <a:r>
              <a:rPr lang="en-US" noProof="0" dirty="0" smtClean="0"/>
              <a:t>WMO SDS-WAS </a:t>
            </a:r>
            <a:r>
              <a:rPr lang="en-US" noProof="0" dirty="0" err="1" smtClean="0"/>
              <a:t>programme</a:t>
            </a:r>
            <a:endParaRPr lang="en-US" noProof="0" dirty="0"/>
          </a:p>
        </p:txBody>
      </p:sp>
    </p:spTree>
    <p:extLst>
      <p:ext uri="{BB962C8B-B14F-4D97-AF65-F5344CB8AC3E}">
        <p14:creationId xmlns:p14="http://schemas.microsoft.com/office/powerpoint/2010/main" val="14088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p:cNvSpPr txBox="1">
            <a:spLocks/>
          </p:cNvSpPr>
          <p:nvPr/>
        </p:nvSpPr>
        <p:spPr>
          <a:xfrm>
            <a:off x="107504" y="980728"/>
            <a:ext cx="8928992" cy="432048"/>
          </a:xfrm>
          <a:prstGeom prst="rect">
            <a:avLst/>
          </a:prstGeom>
        </p:spPr>
        <p:txBody>
          <a:bodyPr/>
          <a:lstStyle>
            <a:lvl1pPr marL="342900" indent="-342900" algn="l" defTabSz="914400" rtl="0" eaLnBrk="1" latinLnBrk="0" hangingPunct="1">
              <a:spcBef>
                <a:spcPct val="20000"/>
              </a:spcBef>
              <a:buFontTx/>
              <a:buBlip>
                <a:blip r:embed="rId2"/>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t>WMO Barcelona Dust Forecast </a:t>
            </a:r>
            <a:r>
              <a:rPr lang="en-US" b="1" dirty="0" smtClean="0"/>
              <a:t>center (BDFC):</a:t>
            </a:r>
            <a:r>
              <a:rPr lang="en-US" dirty="0" smtClean="0"/>
              <a:t> </a:t>
            </a:r>
          </a:p>
          <a:p>
            <a:pPr lvl="1"/>
            <a:endParaRPr lang="en-US" dirty="0" smtClean="0"/>
          </a:p>
          <a:p>
            <a:endParaRPr lang="en-US" dirty="0" smtClean="0"/>
          </a:p>
          <a:p>
            <a:endParaRPr lang="en-US" dirty="0" smtClean="0"/>
          </a:p>
          <a:p>
            <a:endParaRPr lang="en-US" dirty="0" smtClean="0"/>
          </a:p>
          <a:p>
            <a:endParaRPr lang="en-US" sz="2000" dirty="0" smtClean="0"/>
          </a:p>
          <a:p>
            <a:pPr marL="0" indent="0">
              <a:buNone/>
            </a:pPr>
            <a:endParaRPr lang="en-US" sz="2000" dirty="0" smtClean="0"/>
          </a:p>
          <a:p>
            <a:endParaRPr lang="en-US" sz="2000" dirty="0" smtClean="0"/>
          </a:p>
          <a:p>
            <a:endParaRPr lang="en-US" sz="2000" dirty="0" smtClean="0"/>
          </a:p>
          <a:p>
            <a:endParaRPr lang="en-US" sz="2000" dirty="0" smtClean="0"/>
          </a:p>
          <a:p>
            <a:pPr marL="0" indent="0">
              <a:buNone/>
            </a:pPr>
            <a:endParaRPr lang="en-US" dirty="0" smtClean="0"/>
          </a:p>
          <a:p>
            <a:endParaRPr lang="en-US" dirty="0" smtClean="0"/>
          </a:p>
          <a:p>
            <a:pPr marL="0" indent="0">
              <a:buFontTx/>
              <a:buNone/>
            </a:pPr>
            <a:endParaRPr lang="en-US" dirty="0" smtClean="0"/>
          </a:p>
          <a:p>
            <a:endParaRPr lang="en-US" dirty="0" smtClean="0"/>
          </a:p>
          <a:p>
            <a:endParaRPr lang="en-US" dirty="0" smtClean="0"/>
          </a:p>
          <a:p>
            <a:endParaRPr lang="en-US" dirty="0" smtClean="0"/>
          </a:p>
          <a:p>
            <a:pPr marL="0" indent="0">
              <a:buFontTx/>
              <a:buNone/>
            </a:pP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56792"/>
            <a:ext cx="3769661" cy="51303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Content Placeholder 9"/>
          <p:cNvSpPr txBox="1">
            <a:spLocks/>
          </p:cNvSpPr>
          <p:nvPr/>
        </p:nvSpPr>
        <p:spPr>
          <a:xfrm>
            <a:off x="4283968" y="1711204"/>
            <a:ext cx="4860032" cy="5130359"/>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Tx/>
              <a:buBlip>
                <a:blip r:embed="rId2"/>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It is the first specialized center for mineral dust prediction of the WMO</a:t>
            </a:r>
          </a:p>
          <a:p>
            <a:endParaRPr lang="en-US" sz="2000" dirty="0"/>
          </a:p>
          <a:p>
            <a:r>
              <a:rPr lang="en-US" sz="2000" dirty="0" smtClean="0"/>
              <a:t>NMMB/BSC-Dust model has been selected by WMO as dust model of reference for the dust forecast of this center</a:t>
            </a:r>
          </a:p>
          <a:p>
            <a:pPr marL="0" indent="0">
              <a:buNone/>
            </a:pPr>
            <a:endParaRPr lang="en-US" sz="2000" dirty="0" smtClean="0"/>
          </a:p>
          <a:p>
            <a:r>
              <a:rPr lang="en-US" sz="2000" dirty="0" smtClean="0"/>
              <a:t>Dust forecast (NMMB/BSC-Dust):</a:t>
            </a:r>
          </a:p>
          <a:p>
            <a:pPr lvl="1">
              <a:buFont typeface="Arial" panose="020B0604020202020204" pitchFamily="34" charset="0"/>
              <a:buChar char="•"/>
            </a:pPr>
            <a:r>
              <a:rPr lang="en-US" sz="1700" b="1" dirty="0">
                <a:solidFill>
                  <a:srgbClr val="FF0000"/>
                </a:solidFill>
              </a:rPr>
              <a:t>0.1ºx0.1º</a:t>
            </a:r>
          </a:p>
          <a:p>
            <a:pPr lvl="1">
              <a:buFont typeface="Arial" panose="020B0604020202020204" pitchFamily="34" charset="0"/>
              <a:buChar char="•"/>
            </a:pPr>
            <a:r>
              <a:rPr lang="en-US" sz="1700" dirty="0"/>
              <a:t>72h (daily updated)</a:t>
            </a:r>
          </a:p>
          <a:p>
            <a:pPr lvl="1">
              <a:buFont typeface="Arial" panose="020B0604020202020204" pitchFamily="34" charset="0"/>
              <a:buChar char="•"/>
            </a:pPr>
            <a:r>
              <a:rPr lang="en-US" sz="1700" dirty="0"/>
              <a:t>Various variables (e.g. DOD, Dust surf. Con.)</a:t>
            </a:r>
          </a:p>
          <a:p>
            <a:pPr lvl="1">
              <a:buFont typeface="Arial" panose="020B0604020202020204" pitchFamily="34" charset="0"/>
              <a:buChar char="•"/>
            </a:pPr>
            <a:r>
              <a:rPr lang="en-US" sz="1700" dirty="0"/>
              <a:t>North Africa, Middle East, and Europe</a:t>
            </a:r>
          </a:p>
          <a:p>
            <a:pPr marL="457200" lvl="1" indent="0">
              <a:buNone/>
            </a:pPr>
            <a:endParaRPr lang="en-US" sz="1600" dirty="0" smtClean="0"/>
          </a:p>
          <a:p>
            <a:r>
              <a:rPr lang="en-US" sz="2100" dirty="0"/>
              <a:t>NRT, monthly, and seasonal evaluation:</a:t>
            </a:r>
          </a:p>
          <a:p>
            <a:pPr lvl="1">
              <a:buFont typeface="Arial" panose="020B0604020202020204" pitchFamily="34" charset="0"/>
              <a:buChar char="•"/>
            </a:pPr>
            <a:r>
              <a:rPr lang="en-US" sz="1600" dirty="0" smtClean="0">
                <a:solidFill>
                  <a:schemeClr val="tx1"/>
                </a:solidFill>
              </a:rPr>
              <a:t>AERONET sun-photometers (e.g. AOD, AE)</a:t>
            </a:r>
            <a:endParaRPr lang="en-US" sz="1600" dirty="0">
              <a:solidFill>
                <a:schemeClr val="tx1"/>
              </a:solidFill>
            </a:endParaRPr>
          </a:p>
          <a:p>
            <a:pPr lvl="1">
              <a:buFont typeface="Arial" panose="020B0604020202020204" pitchFamily="34" charset="0"/>
              <a:buChar char="•"/>
            </a:pPr>
            <a:endParaRPr lang="en-US" sz="1600" dirty="0" smtClean="0"/>
          </a:p>
          <a:p>
            <a:pPr marL="0" indent="0">
              <a:buFontTx/>
              <a:buNone/>
            </a:pPr>
            <a:endParaRPr lang="en-US" dirty="0" smtClean="0"/>
          </a:p>
          <a:p>
            <a:pPr marL="0" indent="0">
              <a:buFontTx/>
              <a:buNone/>
            </a:pPr>
            <a:endParaRPr lang="en-US" dirty="0"/>
          </a:p>
        </p:txBody>
      </p:sp>
      <p:sp>
        <p:nvSpPr>
          <p:cNvPr id="8" name="CuadroTexto 5"/>
          <p:cNvSpPr txBox="1">
            <a:spLocks noChangeArrowheads="1"/>
          </p:cNvSpPr>
          <p:nvPr/>
        </p:nvSpPr>
        <p:spPr bwMode="auto">
          <a:xfrm>
            <a:off x="5541962" y="3413710"/>
            <a:ext cx="1918502" cy="307777"/>
          </a:xfrm>
          <a:prstGeom prst="rect">
            <a:avLst/>
          </a:prstGeom>
          <a:noFill/>
          <a:ln>
            <a:solidFill>
              <a:schemeClr val="accent1">
                <a:lumMod val="10000"/>
              </a:schemeClr>
            </a:solidFill>
          </a:ln>
          <a:extLst/>
        </p:spPr>
        <p:txBody>
          <a:bodyPr wrap="square">
            <a:spAutoFit/>
          </a:bodyPr>
          <a:lstStyle>
            <a:lvl1pPr defTabSz="457200" eaLnBrk="0" hangingPunct="0">
              <a:defRPr sz="1200" i="1">
                <a:solidFill>
                  <a:schemeClr val="tx1"/>
                </a:solidFill>
                <a:latin typeface="Arial Narrow" pitchFamily="34" charset="0"/>
              </a:defRPr>
            </a:lvl1pPr>
            <a:lvl2pPr marL="742950" indent="-285750" defTabSz="457200" eaLnBrk="0" hangingPunct="0">
              <a:defRPr sz="1200" i="1">
                <a:solidFill>
                  <a:schemeClr val="tx1"/>
                </a:solidFill>
                <a:latin typeface="Arial Narrow" pitchFamily="34" charset="0"/>
              </a:defRPr>
            </a:lvl2pPr>
            <a:lvl3pPr marL="1143000" indent="-228600" defTabSz="457200" eaLnBrk="0" hangingPunct="0">
              <a:defRPr sz="1200" i="1">
                <a:solidFill>
                  <a:schemeClr val="tx1"/>
                </a:solidFill>
                <a:latin typeface="Arial Narrow" pitchFamily="34" charset="0"/>
              </a:defRPr>
            </a:lvl3pPr>
            <a:lvl4pPr marL="1600200" indent="-228600" defTabSz="457200" eaLnBrk="0" hangingPunct="0">
              <a:defRPr sz="1200" i="1">
                <a:solidFill>
                  <a:schemeClr val="tx1"/>
                </a:solidFill>
                <a:latin typeface="Arial Narrow" pitchFamily="34" charset="0"/>
              </a:defRPr>
            </a:lvl4pPr>
            <a:lvl5pPr marL="2057400" indent="-228600" defTabSz="457200" eaLnBrk="0" hangingPunct="0">
              <a:defRPr sz="1200" i="1">
                <a:solidFill>
                  <a:schemeClr val="tx1"/>
                </a:solidFill>
                <a:latin typeface="Arial Narrow" pitchFamily="34" charset="0"/>
              </a:defRPr>
            </a:lvl5pPr>
            <a:lvl6pPr marL="2514600" indent="-228600" algn="r" defTabSz="457200" eaLnBrk="0" fontAlgn="base" hangingPunct="0">
              <a:spcBef>
                <a:spcPct val="50000"/>
              </a:spcBef>
              <a:spcAft>
                <a:spcPct val="0"/>
              </a:spcAft>
              <a:defRPr sz="1200" i="1">
                <a:solidFill>
                  <a:schemeClr val="tx1"/>
                </a:solidFill>
                <a:latin typeface="Arial Narrow" pitchFamily="34" charset="0"/>
              </a:defRPr>
            </a:lvl6pPr>
            <a:lvl7pPr marL="2971800" indent="-228600" algn="r" defTabSz="457200" eaLnBrk="0" fontAlgn="base" hangingPunct="0">
              <a:spcBef>
                <a:spcPct val="50000"/>
              </a:spcBef>
              <a:spcAft>
                <a:spcPct val="0"/>
              </a:spcAft>
              <a:defRPr sz="1200" i="1">
                <a:solidFill>
                  <a:schemeClr val="tx1"/>
                </a:solidFill>
                <a:latin typeface="Arial Narrow" pitchFamily="34" charset="0"/>
              </a:defRPr>
            </a:lvl7pPr>
            <a:lvl8pPr marL="3429000" indent="-228600" algn="r" defTabSz="457200" eaLnBrk="0" fontAlgn="base" hangingPunct="0">
              <a:spcBef>
                <a:spcPct val="50000"/>
              </a:spcBef>
              <a:spcAft>
                <a:spcPct val="0"/>
              </a:spcAft>
              <a:defRPr sz="1200" i="1">
                <a:solidFill>
                  <a:schemeClr val="tx1"/>
                </a:solidFill>
                <a:latin typeface="Arial Narrow" pitchFamily="34" charset="0"/>
              </a:defRPr>
            </a:lvl8pPr>
            <a:lvl9pPr marL="3886200" indent="-228600" algn="r" defTabSz="457200" eaLnBrk="0" fontAlgn="base" hangingPunct="0">
              <a:spcBef>
                <a:spcPct val="50000"/>
              </a:spcBef>
              <a:spcAft>
                <a:spcPct val="0"/>
              </a:spcAft>
              <a:defRPr sz="1200" i="1">
                <a:solidFill>
                  <a:schemeClr val="tx1"/>
                </a:solidFill>
                <a:latin typeface="Arial Narrow" pitchFamily="34" charset="0"/>
              </a:defRPr>
            </a:lvl9pPr>
          </a:lstStyle>
          <a:p>
            <a:pPr algn="ctr"/>
            <a:r>
              <a:rPr lang="en-US" sz="1400" dirty="0">
                <a:solidFill>
                  <a:schemeClr val="bg1"/>
                </a:solidFill>
              </a:rPr>
              <a:t>http://dust.aemet.es</a:t>
            </a:r>
            <a:r>
              <a:rPr lang="en-US" sz="1400" i="0" dirty="0">
                <a:solidFill>
                  <a:schemeClr val="bg1"/>
                </a:solidFill>
              </a:rPr>
              <a:t>/</a:t>
            </a:r>
            <a:endParaRPr lang="en-US" sz="1400" dirty="0">
              <a:solidFill>
                <a:schemeClr val="bg1"/>
              </a:solidFill>
            </a:endParaRPr>
          </a:p>
        </p:txBody>
      </p:sp>
      <p:sp>
        <p:nvSpPr>
          <p:cNvPr id="9" name="10 Flecha derecha"/>
          <p:cNvSpPr/>
          <p:nvPr/>
        </p:nvSpPr>
        <p:spPr>
          <a:xfrm flipH="1">
            <a:off x="3733149" y="4437112"/>
            <a:ext cx="720080" cy="40466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11 Flecha derecha"/>
          <p:cNvSpPr/>
          <p:nvPr/>
        </p:nvSpPr>
        <p:spPr>
          <a:xfrm flipH="1">
            <a:off x="3707904" y="6165304"/>
            <a:ext cx="720080" cy="40466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1 Título"/>
          <p:cNvSpPr>
            <a:spLocks noGrp="1"/>
          </p:cNvSpPr>
          <p:nvPr>
            <p:ph type="title"/>
          </p:nvPr>
        </p:nvSpPr>
        <p:spPr>
          <a:xfrm>
            <a:off x="107504" y="44624"/>
            <a:ext cx="8928992" cy="792088"/>
          </a:xfrm>
        </p:spPr>
        <p:txBody>
          <a:bodyPr/>
          <a:lstStyle/>
          <a:p>
            <a:r>
              <a:rPr lang="en-US" dirty="0" smtClean="0"/>
              <a:t>WMO Barcelona Dust Forecast Center</a:t>
            </a:r>
            <a:endParaRPr lang="en-US" dirty="0"/>
          </a:p>
        </p:txBody>
      </p:sp>
    </p:spTree>
    <p:extLst>
      <p:ext uri="{BB962C8B-B14F-4D97-AF65-F5344CB8AC3E}">
        <p14:creationId xmlns:p14="http://schemas.microsoft.com/office/powerpoint/2010/main" val="1585495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NMMB/BSC-Dust</a:t>
            </a:r>
            <a:endParaRPr lang="en-US" dirty="0"/>
          </a:p>
        </p:txBody>
      </p:sp>
      <p:sp>
        <p:nvSpPr>
          <p:cNvPr id="4" name="Text Box 4"/>
          <p:cNvSpPr txBox="1">
            <a:spLocks noChangeArrowheads="1"/>
          </p:cNvSpPr>
          <p:nvPr/>
        </p:nvSpPr>
        <p:spPr bwMode="auto">
          <a:xfrm>
            <a:off x="11528" y="3039887"/>
            <a:ext cx="2539152" cy="4279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64404" rIns="90000" bIns="4500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defRPr/>
            </a:pPr>
            <a:r>
              <a:rPr lang="es-ES" sz="2000" b="1" dirty="0" smtClean="0">
                <a:solidFill>
                  <a:srgbClr val="FF0000"/>
                </a:solidFill>
              </a:rPr>
              <a:t>NMMB/BSC-CTM</a:t>
            </a:r>
          </a:p>
        </p:txBody>
      </p:sp>
      <p:sp>
        <p:nvSpPr>
          <p:cNvPr id="5" name="Text Box 8"/>
          <p:cNvSpPr txBox="1">
            <a:spLocks noChangeArrowheads="1"/>
          </p:cNvSpPr>
          <p:nvPr/>
        </p:nvSpPr>
        <p:spPr bwMode="auto">
          <a:xfrm>
            <a:off x="1609663" y="1611026"/>
            <a:ext cx="3600400" cy="971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64404" rIns="90000" bIns="4500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pPr>
              <a:defRPr/>
            </a:pPr>
            <a:r>
              <a:rPr lang="es-ES" sz="2000" b="1" dirty="0" smtClean="0"/>
              <a:t>Nonhydrostatic </a:t>
            </a:r>
            <a:r>
              <a:rPr lang="es-ES" sz="2000" b="1" dirty="0" err="1" smtClean="0"/>
              <a:t>Multiscale</a:t>
            </a:r>
            <a:r>
              <a:rPr lang="es-ES" sz="2000" b="1" dirty="0" smtClean="0"/>
              <a:t> </a:t>
            </a:r>
            <a:r>
              <a:rPr lang="es-ES" sz="2000" b="1" dirty="0" err="1" smtClean="0"/>
              <a:t>Model</a:t>
            </a:r>
            <a:r>
              <a:rPr lang="es-ES" sz="2000" b="1" dirty="0" smtClean="0"/>
              <a:t> </a:t>
            </a:r>
            <a:r>
              <a:rPr lang="es-ES" sz="2000" b="1" dirty="0" err="1" smtClean="0"/>
              <a:t>on</a:t>
            </a:r>
            <a:r>
              <a:rPr lang="es-ES" sz="2000" b="1" dirty="0" smtClean="0"/>
              <a:t> </a:t>
            </a:r>
            <a:r>
              <a:rPr lang="es-ES" sz="2000" b="1" dirty="0" err="1" smtClean="0"/>
              <a:t>the</a:t>
            </a:r>
            <a:r>
              <a:rPr lang="es-ES" sz="2000" b="1" dirty="0" smtClean="0"/>
              <a:t> B-</a:t>
            </a:r>
            <a:r>
              <a:rPr lang="es-ES" sz="2000" b="1" dirty="0" err="1" smtClean="0"/>
              <a:t>grid</a:t>
            </a:r>
            <a:r>
              <a:rPr lang="es-ES" sz="2000" b="1" dirty="0" smtClean="0"/>
              <a:t> (NMMB)</a:t>
            </a:r>
          </a:p>
          <a:p>
            <a:pPr>
              <a:defRPr/>
            </a:pPr>
            <a:r>
              <a:rPr lang="es-ES" i="1" dirty="0" err="1" smtClean="0"/>
              <a:t>meteo</a:t>
            </a:r>
            <a:r>
              <a:rPr lang="es-ES" i="1" dirty="0" smtClean="0"/>
              <a:t> variables/</a:t>
            </a:r>
            <a:r>
              <a:rPr lang="es-ES" i="1" dirty="0" err="1" smtClean="0"/>
              <a:t>parameters</a:t>
            </a:r>
            <a:endParaRPr lang="es-ES" i="1" dirty="0" smtClean="0"/>
          </a:p>
        </p:txBody>
      </p:sp>
      <p:sp>
        <p:nvSpPr>
          <p:cNvPr id="6" name="Text Box 9"/>
          <p:cNvSpPr txBox="1">
            <a:spLocks noChangeArrowheads="1"/>
          </p:cNvSpPr>
          <p:nvPr/>
        </p:nvSpPr>
        <p:spPr bwMode="auto">
          <a:xfrm>
            <a:off x="5580582" y="1587724"/>
            <a:ext cx="3815954" cy="11521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59994" rIns="90000" bIns="4500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defRPr/>
            </a:pPr>
            <a:r>
              <a:rPr lang="es-ES" sz="1700" i="1" dirty="0" smtClean="0"/>
              <a:t>→ </a:t>
            </a:r>
            <a:r>
              <a:rPr lang="es-ES" sz="1700" i="1" dirty="0" err="1" smtClean="0"/>
              <a:t>Janjic</a:t>
            </a:r>
            <a:r>
              <a:rPr lang="es-ES" sz="1700" i="1" dirty="0" smtClean="0"/>
              <a:t> and </a:t>
            </a:r>
            <a:r>
              <a:rPr lang="es-ES" sz="1700" i="1" dirty="0" err="1" smtClean="0"/>
              <a:t>Gall</a:t>
            </a:r>
            <a:r>
              <a:rPr lang="es-ES" sz="1700" i="1" dirty="0" smtClean="0"/>
              <a:t>  (NCAR/TN 2012)</a:t>
            </a:r>
          </a:p>
          <a:p>
            <a:pPr>
              <a:defRPr/>
            </a:pPr>
            <a:r>
              <a:rPr lang="es-ES" sz="1700" i="1" dirty="0" smtClean="0"/>
              <a:t>→ </a:t>
            </a:r>
            <a:r>
              <a:rPr lang="es-ES" sz="1700" i="1" dirty="0" err="1" smtClean="0"/>
              <a:t>Janjic</a:t>
            </a:r>
            <a:r>
              <a:rPr lang="es-ES" sz="1700" i="1" dirty="0" smtClean="0"/>
              <a:t> and </a:t>
            </a:r>
            <a:r>
              <a:rPr lang="es-ES" sz="1700" i="1" dirty="0" err="1" smtClean="0"/>
              <a:t>Vasic</a:t>
            </a:r>
            <a:r>
              <a:rPr lang="es-ES" sz="1700" i="1" dirty="0"/>
              <a:t> </a:t>
            </a:r>
            <a:r>
              <a:rPr lang="es-ES" sz="1700" i="1" dirty="0" smtClean="0"/>
              <a:t>(EGU2012)</a:t>
            </a:r>
          </a:p>
          <a:p>
            <a:pPr>
              <a:defRPr/>
            </a:pPr>
            <a:r>
              <a:rPr lang="es-ES" sz="1700" i="1" dirty="0" smtClean="0"/>
              <a:t>→ </a:t>
            </a:r>
            <a:r>
              <a:rPr lang="es-ES" sz="1700" i="1" dirty="0" err="1" smtClean="0"/>
              <a:t>Janjic</a:t>
            </a:r>
            <a:r>
              <a:rPr lang="es-ES" sz="1700" i="1" dirty="0" smtClean="0"/>
              <a:t> et al. (MWR 2011)</a:t>
            </a:r>
          </a:p>
          <a:p>
            <a:pPr>
              <a:defRPr/>
            </a:pPr>
            <a:r>
              <a:rPr lang="es-ES" sz="1700" i="1" dirty="0" smtClean="0"/>
              <a:t>→ (...)</a:t>
            </a:r>
          </a:p>
        </p:txBody>
      </p:sp>
      <p:sp>
        <p:nvSpPr>
          <p:cNvPr id="7" name="Text Box 11"/>
          <p:cNvSpPr txBox="1">
            <a:spLocks noChangeArrowheads="1"/>
          </p:cNvSpPr>
          <p:nvPr/>
        </p:nvSpPr>
        <p:spPr bwMode="auto">
          <a:xfrm>
            <a:off x="1652879" y="3759615"/>
            <a:ext cx="2807965" cy="15528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64404" rIns="90000" bIns="4500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pPr>
              <a:defRPr/>
            </a:pPr>
            <a:r>
              <a:rPr lang="es-ES" sz="2000" b="1" dirty="0" smtClean="0"/>
              <a:t>BSC </a:t>
            </a:r>
            <a:r>
              <a:rPr lang="es-ES" sz="2000" b="1" dirty="0" err="1" smtClean="0"/>
              <a:t>Chemical</a:t>
            </a:r>
            <a:r>
              <a:rPr lang="es-ES" sz="2000" b="1" dirty="0" smtClean="0"/>
              <a:t> </a:t>
            </a:r>
          </a:p>
          <a:p>
            <a:pPr>
              <a:defRPr/>
            </a:pPr>
            <a:r>
              <a:rPr lang="es-ES" sz="2000" b="1" dirty="0" err="1" smtClean="0"/>
              <a:t>Transport</a:t>
            </a:r>
            <a:r>
              <a:rPr lang="es-ES" sz="2000" b="1" dirty="0" smtClean="0"/>
              <a:t> </a:t>
            </a:r>
            <a:r>
              <a:rPr lang="es-ES" sz="2000" b="1" dirty="0" err="1" smtClean="0"/>
              <a:t>Model</a:t>
            </a:r>
            <a:endParaRPr lang="es-ES" sz="2000" b="1" dirty="0" smtClean="0"/>
          </a:p>
          <a:p>
            <a:pPr>
              <a:defRPr/>
            </a:pPr>
            <a:r>
              <a:rPr lang="es-ES" i="1" dirty="0" smtClean="0"/>
              <a:t>(gas/aerosol variables: </a:t>
            </a:r>
          </a:p>
          <a:p>
            <a:pPr>
              <a:defRPr/>
            </a:pPr>
            <a:r>
              <a:rPr lang="es-ES" i="1" dirty="0" err="1" smtClean="0"/>
              <a:t>mass</a:t>
            </a:r>
            <a:r>
              <a:rPr lang="es-ES" i="1" dirty="0" smtClean="0"/>
              <a:t> </a:t>
            </a:r>
            <a:r>
              <a:rPr lang="es-ES" i="1" dirty="0" err="1" smtClean="0"/>
              <a:t>mixing</a:t>
            </a:r>
            <a:r>
              <a:rPr lang="es-ES" i="1" dirty="0" smtClean="0"/>
              <a:t> ratios)</a:t>
            </a:r>
          </a:p>
        </p:txBody>
      </p:sp>
      <p:sp>
        <p:nvSpPr>
          <p:cNvPr id="8" name="Text Box 15"/>
          <p:cNvSpPr txBox="1">
            <a:spLocks noChangeArrowheads="1"/>
          </p:cNvSpPr>
          <p:nvPr/>
        </p:nvSpPr>
        <p:spPr bwMode="auto">
          <a:xfrm>
            <a:off x="4100804" y="5304634"/>
            <a:ext cx="1619250" cy="7200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60876" rIns="90000" bIns="4500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defRPr/>
            </a:pPr>
            <a:r>
              <a:rPr lang="es-ES" sz="1600" b="1" dirty="0" smtClean="0"/>
              <a:t>GAS-PHASE</a:t>
            </a:r>
          </a:p>
          <a:p>
            <a:pPr>
              <a:defRPr/>
            </a:pPr>
            <a:r>
              <a:rPr lang="es-ES" sz="1600" b="1" dirty="0" smtClean="0"/>
              <a:t>CHEMISTRY</a:t>
            </a:r>
          </a:p>
        </p:txBody>
      </p:sp>
      <p:sp>
        <p:nvSpPr>
          <p:cNvPr id="9" name="Text Box 20"/>
          <p:cNvSpPr txBox="1">
            <a:spLocks noChangeArrowheads="1"/>
          </p:cNvSpPr>
          <p:nvPr/>
        </p:nvSpPr>
        <p:spPr bwMode="auto">
          <a:xfrm>
            <a:off x="5616153" y="5167263"/>
            <a:ext cx="3636367" cy="10289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59994" rIns="90000" bIns="4500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defRPr/>
            </a:pPr>
            <a:r>
              <a:rPr lang="es-ES" sz="1700" i="1" dirty="0" smtClean="0"/>
              <a:t>→ Jorba et al. (JGR 2012)</a:t>
            </a:r>
          </a:p>
          <a:p>
            <a:pPr>
              <a:defRPr/>
            </a:pPr>
            <a:r>
              <a:rPr lang="es-ES" sz="1700" i="1" dirty="0" smtClean="0"/>
              <a:t>→ </a:t>
            </a:r>
            <a:r>
              <a:rPr lang="es-ES" sz="1700" i="1" dirty="0" err="1" smtClean="0"/>
              <a:t>Badia</a:t>
            </a:r>
            <a:r>
              <a:rPr lang="es-ES" sz="1700" i="1" dirty="0" smtClean="0"/>
              <a:t> and Jorba (AE 2014)</a:t>
            </a:r>
          </a:p>
          <a:p>
            <a:pPr>
              <a:defRPr/>
            </a:pPr>
            <a:r>
              <a:rPr lang="es-ES" sz="1700" i="1" dirty="0" smtClean="0"/>
              <a:t>→ </a:t>
            </a:r>
            <a:r>
              <a:rPr lang="es-ES" sz="1700" i="1" dirty="0" err="1" smtClean="0"/>
              <a:t>Badia</a:t>
            </a:r>
            <a:r>
              <a:rPr lang="es-ES" sz="1700" i="1" dirty="0" smtClean="0"/>
              <a:t> et al. (GMDD 2016)</a:t>
            </a:r>
          </a:p>
        </p:txBody>
      </p:sp>
      <p:sp>
        <p:nvSpPr>
          <p:cNvPr id="10" name="Text Box 21"/>
          <p:cNvSpPr txBox="1">
            <a:spLocks noChangeArrowheads="1"/>
          </p:cNvSpPr>
          <p:nvPr/>
        </p:nvSpPr>
        <p:spPr bwMode="auto">
          <a:xfrm>
            <a:off x="5616724" y="2955876"/>
            <a:ext cx="3203748" cy="36003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59994" rIns="90000" bIns="4500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defRPr/>
            </a:pPr>
            <a:r>
              <a:rPr lang="es-ES" sz="1700" i="1" dirty="0" smtClean="0"/>
              <a:t>→ </a:t>
            </a:r>
            <a:r>
              <a:rPr lang="es-ES" sz="1700" i="1" dirty="0" smtClean="0">
                <a:solidFill>
                  <a:srgbClr val="FF0000"/>
                </a:solidFill>
              </a:rPr>
              <a:t>Pérez et al. (ACP 2011)</a:t>
            </a:r>
          </a:p>
          <a:p>
            <a:pPr>
              <a:defRPr/>
            </a:pPr>
            <a:r>
              <a:rPr lang="es-ES" sz="1700" i="1" dirty="0" smtClean="0">
                <a:solidFill>
                  <a:srgbClr val="FF0000"/>
                </a:solidFill>
              </a:rPr>
              <a:t>→ </a:t>
            </a:r>
            <a:r>
              <a:rPr lang="es-ES" sz="1700" i="1" dirty="0" err="1" smtClean="0">
                <a:solidFill>
                  <a:srgbClr val="FF0000"/>
                </a:solidFill>
              </a:rPr>
              <a:t>Haustein</a:t>
            </a:r>
            <a:r>
              <a:rPr lang="es-ES" sz="1700" i="1" dirty="0" smtClean="0">
                <a:solidFill>
                  <a:srgbClr val="FF0000"/>
                </a:solidFill>
              </a:rPr>
              <a:t> et al. (ACP 2012)</a:t>
            </a:r>
          </a:p>
          <a:p>
            <a:pPr>
              <a:defRPr/>
            </a:pPr>
            <a:endParaRPr lang="es-ES" sz="1700" i="1" dirty="0" smtClean="0"/>
          </a:p>
        </p:txBody>
      </p:sp>
      <p:sp>
        <p:nvSpPr>
          <p:cNvPr id="11" name="Text Box 22"/>
          <p:cNvSpPr txBox="1">
            <a:spLocks noChangeArrowheads="1"/>
          </p:cNvSpPr>
          <p:nvPr/>
        </p:nvSpPr>
        <p:spPr bwMode="auto">
          <a:xfrm>
            <a:off x="5616724" y="3514343"/>
            <a:ext cx="3059732" cy="714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59994" rIns="90000" bIns="4500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defRPr/>
            </a:pPr>
            <a:r>
              <a:rPr lang="es-ES" sz="1700" i="1" dirty="0" smtClean="0"/>
              <a:t>→ </a:t>
            </a:r>
            <a:r>
              <a:rPr lang="es-ES" sz="1700" i="1" dirty="0" err="1" smtClean="0"/>
              <a:t>Spada</a:t>
            </a:r>
            <a:r>
              <a:rPr lang="es-ES" sz="1700" i="1" dirty="0" smtClean="0"/>
              <a:t> et al. (ACP 2013)</a:t>
            </a:r>
          </a:p>
          <a:p>
            <a:pPr>
              <a:defRPr/>
            </a:pPr>
            <a:r>
              <a:rPr lang="es-ES" sz="1700" i="1" dirty="0" smtClean="0"/>
              <a:t>→ </a:t>
            </a:r>
            <a:r>
              <a:rPr lang="es-ES" sz="1700" i="1" dirty="0" err="1" smtClean="0"/>
              <a:t>Spada</a:t>
            </a:r>
            <a:r>
              <a:rPr lang="es-ES" sz="1700" i="1" dirty="0" smtClean="0"/>
              <a:t> et al. (AE 2014)</a:t>
            </a:r>
          </a:p>
        </p:txBody>
      </p:sp>
      <p:sp>
        <p:nvSpPr>
          <p:cNvPr id="12" name="Text Box 22"/>
          <p:cNvSpPr txBox="1">
            <a:spLocks noChangeArrowheads="1"/>
          </p:cNvSpPr>
          <p:nvPr/>
        </p:nvSpPr>
        <p:spPr bwMode="auto">
          <a:xfrm>
            <a:off x="5616153" y="4078756"/>
            <a:ext cx="3708375" cy="714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59994" rIns="90000" bIns="4500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defRPr/>
            </a:pPr>
            <a:r>
              <a:rPr lang="es-ES" sz="1700" i="1" dirty="0" smtClean="0"/>
              <a:t>→ </a:t>
            </a:r>
            <a:r>
              <a:rPr lang="es-ES" sz="1700" i="1" dirty="0" err="1" smtClean="0"/>
              <a:t>Spada</a:t>
            </a:r>
            <a:r>
              <a:rPr lang="es-ES" sz="1700" i="1" dirty="0" smtClean="0"/>
              <a:t> et al. (GMD 2016 in </a:t>
            </a:r>
            <a:r>
              <a:rPr lang="es-ES" sz="1700" i="1" dirty="0" err="1" smtClean="0"/>
              <a:t>prep</a:t>
            </a:r>
            <a:r>
              <a:rPr lang="es-ES" sz="1700" i="1" dirty="0" smtClean="0"/>
              <a:t>) </a:t>
            </a:r>
          </a:p>
        </p:txBody>
      </p:sp>
      <p:cxnSp>
        <p:nvCxnSpPr>
          <p:cNvPr id="13" name="Straight Arrow Connector 12"/>
          <p:cNvCxnSpPr/>
          <p:nvPr/>
        </p:nvCxnSpPr>
        <p:spPr>
          <a:xfrm>
            <a:off x="2453474" y="2667844"/>
            <a:ext cx="0" cy="936104"/>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 name="Text Box 15"/>
          <p:cNvSpPr txBox="1">
            <a:spLocks noChangeArrowheads="1"/>
          </p:cNvSpPr>
          <p:nvPr/>
        </p:nvSpPr>
        <p:spPr bwMode="auto">
          <a:xfrm>
            <a:off x="4089152" y="3495936"/>
            <a:ext cx="1491430" cy="3979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60876" rIns="90000" bIns="4500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defRPr/>
            </a:pPr>
            <a:r>
              <a:rPr lang="es-ES" sz="1600" b="1" dirty="0" smtClean="0"/>
              <a:t>AEROSOLS</a:t>
            </a:r>
          </a:p>
        </p:txBody>
      </p:sp>
      <p:sp>
        <p:nvSpPr>
          <p:cNvPr id="15" name="Text Box 15"/>
          <p:cNvSpPr txBox="1">
            <a:spLocks noChangeArrowheads="1"/>
          </p:cNvSpPr>
          <p:nvPr/>
        </p:nvSpPr>
        <p:spPr bwMode="auto">
          <a:xfrm>
            <a:off x="4032869" y="4658664"/>
            <a:ext cx="1734929" cy="5040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60876" rIns="90000" bIns="4500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defRPr/>
            </a:pPr>
            <a:r>
              <a:rPr lang="es-ES" sz="1600" b="1" dirty="0" smtClean="0"/>
              <a:t>VOLCANIC ASH</a:t>
            </a:r>
          </a:p>
        </p:txBody>
      </p:sp>
      <p:sp>
        <p:nvSpPr>
          <p:cNvPr id="16" name="Text Box 22"/>
          <p:cNvSpPr txBox="1">
            <a:spLocks noChangeArrowheads="1"/>
          </p:cNvSpPr>
          <p:nvPr/>
        </p:nvSpPr>
        <p:spPr bwMode="auto">
          <a:xfrm>
            <a:off x="5652120" y="4612060"/>
            <a:ext cx="3240360" cy="714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59994" rIns="90000" bIns="4500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defRPr/>
            </a:pPr>
            <a:r>
              <a:rPr lang="es-ES" sz="1700" i="1" dirty="0" smtClean="0"/>
              <a:t>→ Martí et al. </a:t>
            </a:r>
            <a:r>
              <a:rPr lang="es-ES" sz="1700" i="1" dirty="0" smtClean="0"/>
              <a:t>(2017) </a:t>
            </a:r>
            <a:endParaRPr lang="es-ES" sz="1700" i="1" dirty="0" smtClean="0"/>
          </a:p>
        </p:txBody>
      </p:sp>
      <p:sp>
        <p:nvSpPr>
          <p:cNvPr id="17" name="Left Brace 16"/>
          <p:cNvSpPr/>
          <p:nvPr/>
        </p:nvSpPr>
        <p:spPr>
          <a:xfrm>
            <a:off x="3880154" y="3276358"/>
            <a:ext cx="370954" cy="272505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68166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1"/>
          <p:cNvSpPr txBox="1">
            <a:spLocks/>
          </p:cNvSpPr>
          <p:nvPr/>
        </p:nvSpPr>
        <p:spPr>
          <a:xfrm>
            <a:off x="8604448" y="6357553"/>
            <a:ext cx="442392" cy="412838"/>
          </a:xfrm>
          <a:prstGeom prst="rect">
            <a:avLst/>
          </a:prstGeom>
          <a:no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4A490C5D-AEA8-4823-B9B3-806910A0ECF7}" type="slidenum">
              <a:rPr lang="es-ES" smtClean="0"/>
              <a:pPr/>
              <a:t>26</a:t>
            </a:fld>
            <a:endParaRPr lang="es-ES" dirty="0"/>
          </a:p>
        </p:txBody>
      </p:sp>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744" y="1272080"/>
            <a:ext cx="7095503" cy="5400600"/>
          </a:xfrm>
          <a:prstGeom prst="rect">
            <a:avLst/>
          </a:prstGeom>
          <a:noFill/>
        </p:spPr>
      </p:pic>
      <p:sp>
        <p:nvSpPr>
          <p:cNvPr id="7" name="Content Placeholder 9"/>
          <p:cNvSpPr txBox="1">
            <a:spLocks/>
          </p:cNvSpPr>
          <p:nvPr/>
        </p:nvSpPr>
        <p:spPr>
          <a:xfrm>
            <a:off x="0" y="826477"/>
            <a:ext cx="8928992" cy="760730"/>
          </a:xfrm>
          <a:prstGeom prst="rect">
            <a:avLst/>
          </a:prstGeom>
          <a:noFill/>
          <a:ln>
            <a:noFill/>
          </a:ln>
        </p:spPr>
        <p:txBody>
          <a:bodyPr lIns="91425" tIns="91425" rIns="91425" bIns="91425" anchor="t" anchorCtr="0">
            <a:normAutofit/>
          </a:bodyPr>
          <a:lstStyle>
            <a:defPPr marR="0" lvl="0" algn="l" rtl="0">
              <a:lnSpc>
                <a:spcPct val="100000"/>
              </a:lnSpc>
              <a:spcBef>
                <a:spcPts val="0"/>
              </a:spcBef>
              <a:spcAft>
                <a:spcPts val="0"/>
              </a:spcAft>
            </a:defPPr>
            <a:lvl1pPr marL="342900" marR="0" lvl="0" indent="-1905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58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270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39700" algn="l" rtl="0">
              <a:lnSpc>
                <a:spcPct val="100000"/>
              </a:lnSpc>
              <a:spcBef>
                <a:spcPts val="280"/>
              </a:spcBef>
              <a:spcAft>
                <a:spcPts val="0"/>
              </a:spcAft>
              <a:buClr>
                <a:schemeClr val="dk1"/>
              </a:buClr>
              <a:buSzPct val="100000"/>
              <a:buFont typeface="Arial"/>
              <a:buChar char="»"/>
              <a:defRPr sz="14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r>
              <a:rPr lang="en-US" dirty="0" smtClean="0"/>
              <a:t>NMMB/BSC-Dust model operational at BSC since 2012</a:t>
            </a:r>
          </a:p>
          <a:p>
            <a:pPr marL="0" indent="0">
              <a:buFont typeface="Arial"/>
              <a:buNone/>
            </a:pPr>
            <a:endParaRPr lang="en-US" dirty="0" smtClean="0"/>
          </a:p>
          <a:p>
            <a:pPr marL="0" indent="0">
              <a:buFont typeface="Arial"/>
              <a:buNone/>
            </a:pPr>
            <a:endParaRPr lang="en-US" dirty="0"/>
          </a:p>
        </p:txBody>
      </p:sp>
    </p:spTree>
    <p:extLst>
      <p:ext uri="{BB962C8B-B14F-4D97-AF65-F5344CB8AC3E}">
        <p14:creationId xmlns:p14="http://schemas.microsoft.com/office/powerpoint/2010/main" val="2073866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21777" y="1674521"/>
            <a:ext cx="3242603" cy="5262979"/>
          </a:xfrm>
          <a:prstGeom prst="rect">
            <a:avLst/>
          </a:prstGeom>
        </p:spPr>
        <p:txBody>
          <a:bodyPr wrap="square">
            <a:spAutoFit/>
          </a:bodyPr>
          <a:lstStyle/>
          <a:p>
            <a:pPr marL="285750" indent="-285750">
              <a:buFont typeface="Arial"/>
              <a:buChar char="•"/>
            </a:pPr>
            <a:r>
              <a:rPr lang="en-US" dirty="0">
                <a:solidFill>
                  <a:srgbClr val="FF0000"/>
                </a:solidFill>
                <a:ea typeface="ＭＳ Ｐゴシック"/>
              </a:rPr>
              <a:t>Dry deposition: </a:t>
            </a:r>
            <a:r>
              <a:rPr lang="en-US" dirty="0">
                <a:ea typeface="ＭＳ Ｐゴシック"/>
              </a:rPr>
              <a:t>aerodynamic and surface resistance (Zhang et al., 2001)</a:t>
            </a:r>
          </a:p>
          <a:p>
            <a:pPr marL="285750" indent="-285750">
              <a:buFont typeface="Arial"/>
              <a:buChar char="•"/>
            </a:pPr>
            <a:endParaRPr lang="en-US" dirty="0">
              <a:ea typeface="ＭＳ Ｐゴシック"/>
            </a:endParaRPr>
          </a:p>
          <a:p>
            <a:pPr marL="285750" indent="-285750">
              <a:buFont typeface="Arial"/>
              <a:buChar char="•"/>
            </a:pPr>
            <a:r>
              <a:rPr lang="en-US" dirty="0">
                <a:solidFill>
                  <a:srgbClr val="FF0000"/>
                </a:solidFill>
                <a:ea typeface="ＭＳ Ｐゴシック"/>
              </a:rPr>
              <a:t>Gravitational settling: </a:t>
            </a:r>
            <a:r>
              <a:rPr lang="en-US" dirty="0">
                <a:ea typeface="ＭＳ Ｐゴシック"/>
              </a:rPr>
              <a:t>Stokes approximation, </a:t>
            </a:r>
            <a:r>
              <a:rPr lang="en-GB" dirty="0"/>
              <a:t>Cunningham correction factor. Both implicit and explicit upwind schemes available.</a:t>
            </a:r>
            <a:endParaRPr lang="en-US" dirty="0">
              <a:ea typeface="ＭＳ Ｐゴシック"/>
            </a:endParaRPr>
          </a:p>
          <a:p>
            <a:pPr marL="285750" indent="-285750">
              <a:buFont typeface="Arial"/>
              <a:buChar char="•"/>
            </a:pPr>
            <a:endParaRPr lang="en-US" dirty="0">
              <a:ea typeface="ＭＳ Ｐゴシック"/>
            </a:endParaRPr>
          </a:p>
          <a:p>
            <a:pPr marL="285750" indent="-285750">
              <a:buFont typeface="Arial"/>
              <a:buChar char="•"/>
            </a:pPr>
            <a:r>
              <a:rPr lang="en-US" dirty="0">
                <a:solidFill>
                  <a:srgbClr val="FF0000"/>
                </a:solidFill>
                <a:ea typeface="ＭＳ Ｐゴシック"/>
              </a:rPr>
              <a:t>In-cloud and below cloud scavenging</a:t>
            </a:r>
            <a:r>
              <a:rPr lang="en-US" dirty="0">
                <a:ea typeface="ＭＳ Ｐゴシック"/>
              </a:rPr>
              <a:t> from grid-scale (Ferrier </a:t>
            </a:r>
            <a:r>
              <a:rPr lang="en-US" dirty="0" err="1">
                <a:ea typeface="ＭＳ Ｐゴシック"/>
              </a:rPr>
              <a:t>Microphys</a:t>
            </a:r>
            <a:r>
              <a:rPr lang="en-US" dirty="0">
                <a:ea typeface="ＭＳ Ｐゴシック"/>
              </a:rPr>
              <a:t>.) and sub-grid scale (BMJ) clouds</a:t>
            </a:r>
          </a:p>
          <a:p>
            <a:pPr marL="285750" indent="-285750">
              <a:buFont typeface="Arial"/>
              <a:buChar char="•"/>
            </a:pPr>
            <a:endParaRPr lang="en-US" dirty="0"/>
          </a:p>
          <a:p>
            <a:pPr marL="285750" indent="-285750">
              <a:buFont typeface="Arial"/>
              <a:buChar char="•"/>
            </a:pPr>
            <a:r>
              <a:rPr lang="en-US" dirty="0">
                <a:ea typeface="ＭＳ Ｐゴシック"/>
              </a:rPr>
              <a:t>Below cloud scavenging </a:t>
            </a:r>
            <a:r>
              <a:rPr lang="en-US" dirty="0"/>
              <a:t>(directional interception, inertial impaction and Brownian diffusion)</a:t>
            </a:r>
          </a:p>
          <a:p>
            <a:pPr marL="285750" indent="-285750">
              <a:buFont typeface="Arial"/>
              <a:buChar char="•"/>
            </a:pPr>
            <a:endParaRPr lang="en-US" dirty="0"/>
          </a:p>
          <a:p>
            <a:pPr marL="285750" indent="-285750">
              <a:buFont typeface="Arial"/>
              <a:buChar char="•"/>
            </a:pPr>
            <a:r>
              <a:rPr lang="en-US" dirty="0"/>
              <a:t>Vertical </a:t>
            </a:r>
            <a:r>
              <a:rPr lang="en-US" dirty="0">
                <a:solidFill>
                  <a:srgbClr val="FF0000"/>
                </a:solidFill>
              </a:rPr>
              <a:t>convective mixing </a:t>
            </a:r>
            <a:r>
              <a:rPr lang="en-US" dirty="0"/>
              <a:t>follows the BMJ adjustment scheme (instead of a mass flux scheme)</a:t>
            </a:r>
          </a:p>
          <a:p>
            <a:pPr marL="285750" indent="-285750">
              <a:buFont typeface="Arial"/>
              <a:buChar char="•"/>
            </a:pPr>
            <a:endParaRPr lang="en-US" dirty="0">
              <a:ea typeface="ＭＳ Ｐゴシック"/>
            </a:endParaRPr>
          </a:p>
          <a:p>
            <a:pPr marL="285750" indent="-285750">
              <a:buFont typeface="Arial"/>
              <a:buChar char="•"/>
            </a:pPr>
            <a:r>
              <a:rPr lang="en-US" dirty="0">
                <a:solidFill>
                  <a:srgbClr val="080808"/>
                </a:solidFill>
                <a:ea typeface="ＭＳ Ｐゴシック"/>
              </a:rPr>
              <a:t>Radiation: </a:t>
            </a:r>
            <a:r>
              <a:rPr lang="en-US" dirty="0">
                <a:solidFill>
                  <a:srgbClr val="0000FF"/>
                </a:solidFill>
                <a:ea typeface="ＭＳ Ｐゴシック"/>
              </a:rPr>
              <a:t>RRTM</a:t>
            </a:r>
            <a:r>
              <a:rPr lang="en-US" dirty="0">
                <a:solidFill>
                  <a:srgbClr val="080808"/>
                </a:solidFill>
                <a:ea typeface="ＭＳ Ｐゴシック"/>
              </a:rPr>
              <a:t> SW/LW </a:t>
            </a:r>
            <a:r>
              <a:rPr lang="en-US" dirty="0">
                <a:solidFill>
                  <a:srgbClr val="FF0000"/>
                </a:solidFill>
                <a:ea typeface="ＭＳ Ｐゴシック"/>
              </a:rPr>
              <a:t>aerosol radiative feedback</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441" y="3014974"/>
            <a:ext cx="4968205" cy="37011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mc:AlternateContent xmlns:mc="http://schemas.openxmlformats.org/markup-compatibility/2006">
        <mc:Choice xmlns:a14="http://schemas.microsoft.com/office/drawing/2010/main" Requires="a14">
          <p:sp>
            <p:nvSpPr>
              <p:cNvPr id="6" name="1 Rectángulo"/>
              <p:cNvSpPr/>
              <p:nvPr/>
            </p:nvSpPr>
            <p:spPr>
              <a:xfrm>
                <a:off x="170098" y="793451"/>
                <a:ext cx="5752399" cy="948658"/>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
                        <m:fPr>
                          <m:ctrlPr>
                            <a:rPr lang="en-US" b="1" i="1" smtClean="0">
                              <a:solidFill>
                                <a:srgbClr val="FF0000"/>
                              </a:solidFill>
                              <a:latin typeface="Cambria Math" charset="0"/>
                            </a:rPr>
                          </m:ctrlPr>
                        </m:fPr>
                        <m:num>
                          <m:r>
                            <a:rPr lang="en-US" b="1" i="0">
                              <a:solidFill>
                                <a:srgbClr val="FF0000"/>
                              </a:solidFill>
                              <a:latin typeface="Cambria Math"/>
                            </a:rPr>
                            <m:t>𝛛</m:t>
                          </m:r>
                          <m:sSub>
                            <m:sSubPr>
                              <m:ctrlPr>
                                <a:rPr lang="en-US" b="1" i="1">
                                  <a:solidFill>
                                    <a:srgbClr val="FF0000"/>
                                  </a:solidFill>
                                  <a:latin typeface="Cambria Math" charset="0"/>
                                </a:rPr>
                              </m:ctrlPr>
                            </m:sSubPr>
                            <m:e>
                              <m:r>
                                <a:rPr lang="en-US" b="1" i="0">
                                  <a:solidFill>
                                    <a:srgbClr val="FF0000"/>
                                  </a:solidFill>
                                  <a:latin typeface="Cambria Math"/>
                                </a:rPr>
                                <m:t>𝐂</m:t>
                              </m:r>
                            </m:e>
                            <m:sub>
                              <m:r>
                                <a:rPr lang="en-US" b="1" i="0">
                                  <a:solidFill>
                                    <a:srgbClr val="FF0000"/>
                                  </a:solidFill>
                                  <a:latin typeface="Cambria Math"/>
                                </a:rPr>
                                <m:t>𝐤</m:t>
                              </m:r>
                            </m:sub>
                          </m:sSub>
                        </m:num>
                        <m:den>
                          <m:r>
                            <a:rPr lang="en-US" b="1" i="0">
                              <a:solidFill>
                                <a:srgbClr val="FF0000"/>
                              </a:solidFill>
                              <a:latin typeface="Cambria Math"/>
                            </a:rPr>
                            <m:t>𝛛</m:t>
                          </m:r>
                          <m:r>
                            <a:rPr lang="en-US" b="1" i="0">
                              <a:solidFill>
                                <a:srgbClr val="FF0000"/>
                              </a:solidFill>
                              <a:latin typeface="Cambria Math"/>
                            </a:rPr>
                            <m:t>𝐭</m:t>
                          </m:r>
                        </m:den>
                      </m:f>
                      <m:r>
                        <a:rPr lang="en-US" b="0" i="0">
                          <a:latin typeface="Cambria Math"/>
                        </a:rPr>
                        <m:t>=</m:t>
                      </m:r>
                    </m:oMath>
                  </m:oMathPara>
                </a14:m>
                <a:endParaRPr lang="es-ES" b="0" i="0" dirty="0" smtClean="0">
                  <a:latin typeface="Cambria Math"/>
                </a:endParaRPr>
              </a:p>
              <a:p>
                <a:pPr/>
                <a14:m>
                  <m:oMathPara xmlns:m="http://schemas.openxmlformats.org/officeDocument/2006/math">
                    <m:oMathParaPr>
                      <m:jc m:val="left"/>
                    </m:oMathParaPr>
                    <m:oMath xmlns:m="http://schemas.openxmlformats.org/officeDocument/2006/math">
                      <m:r>
                        <a:rPr lang="es-ES" b="0" i="0" smtClean="0">
                          <a:latin typeface="Cambria Math" charset="0"/>
                        </a:rPr>
                        <m:t>−</m:t>
                      </m:r>
                      <m:r>
                        <m:rPr>
                          <m:sty m:val="p"/>
                        </m:rPr>
                        <a:rPr lang="en-US" b="0" i="0">
                          <a:latin typeface="Cambria Math"/>
                        </a:rPr>
                        <m:t>u</m:t>
                      </m:r>
                      <m:f>
                        <m:fPr>
                          <m:ctrlPr>
                            <a:rPr lang="en-US" i="1">
                              <a:latin typeface="Cambria Math" charset="0"/>
                            </a:rPr>
                          </m:ctrlPr>
                        </m:fPr>
                        <m:num>
                          <m:r>
                            <a:rPr lang="en-US" b="0" i="0">
                              <a:latin typeface="Cambria Math"/>
                            </a:rPr>
                            <m:t>𝜕</m:t>
                          </m:r>
                          <m:sSub>
                            <m:sSubPr>
                              <m:ctrlPr>
                                <a:rPr lang="en-US" i="1">
                                  <a:latin typeface="Cambria Math" charset="0"/>
                                </a:rPr>
                              </m:ctrlPr>
                            </m:sSubPr>
                            <m:e>
                              <m:r>
                                <m:rPr>
                                  <m:sty m:val="p"/>
                                </m:rPr>
                                <a:rPr lang="en-US" b="0" i="0">
                                  <a:latin typeface="Cambria Math"/>
                                </a:rPr>
                                <m:t>C</m:t>
                              </m:r>
                            </m:e>
                            <m:sub>
                              <m:r>
                                <m:rPr>
                                  <m:sty m:val="p"/>
                                </m:rPr>
                                <a:rPr lang="en-US" b="0" i="0">
                                  <a:latin typeface="Cambria Math"/>
                                </a:rPr>
                                <m:t>k</m:t>
                              </m:r>
                            </m:sub>
                          </m:sSub>
                        </m:num>
                        <m:den>
                          <m:r>
                            <a:rPr lang="en-US" b="0" i="0">
                              <a:latin typeface="Cambria Math"/>
                            </a:rPr>
                            <m:t>𝜕</m:t>
                          </m:r>
                          <m:r>
                            <m:rPr>
                              <m:sty m:val="p"/>
                            </m:rPr>
                            <a:rPr lang="en-US" b="0" i="0">
                              <a:latin typeface="Cambria Math"/>
                            </a:rPr>
                            <m:t>x</m:t>
                          </m:r>
                        </m:den>
                      </m:f>
                      <m:r>
                        <a:rPr lang="es-ES" b="0" i="0" smtClean="0">
                          <a:latin typeface="Cambria Math" charset="0"/>
                        </a:rPr>
                        <m:t>−</m:t>
                      </m:r>
                      <m:r>
                        <m:rPr>
                          <m:sty m:val="p"/>
                        </m:rPr>
                        <a:rPr lang="en-US" b="0" i="0">
                          <a:latin typeface="Cambria Math"/>
                        </a:rPr>
                        <m:t>v</m:t>
                      </m:r>
                      <m:f>
                        <m:fPr>
                          <m:ctrlPr>
                            <a:rPr lang="en-US" i="1">
                              <a:latin typeface="Cambria Math" charset="0"/>
                            </a:rPr>
                          </m:ctrlPr>
                        </m:fPr>
                        <m:num>
                          <m:r>
                            <a:rPr lang="en-US" b="0" i="0">
                              <a:latin typeface="Cambria Math"/>
                            </a:rPr>
                            <m:t>𝜕</m:t>
                          </m:r>
                          <m:sSub>
                            <m:sSubPr>
                              <m:ctrlPr>
                                <a:rPr lang="en-US" i="1">
                                  <a:latin typeface="Cambria Math" charset="0"/>
                                </a:rPr>
                              </m:ctrlPr>
                            </m:sSubPr>
                            <m:e>
                              <m:r>
                                <m:rPr>
                                  <m:sty m:val="p"/>
                                </m:rPr>
                                <a:rPr lang="en-US" b="0" i="0">
                                  <a:latin typeface="Cambria Math"/>
                                </a:rPr>
                                <m:t>C</m:t>
                              </m:r>
                            </m:e>
                            <m:sub>
                              <m:r>
                                <m:rPr>
                                  <m:sty m:val="p"/>
                                </m:rPr>
                                <a:rPr lang="en-US" b="0" i="0">
                                  <a:latin typeface="Cambria Math"/>
                                </a:rPr>
                                <m:t>k</m:t>
                              </m:r>
                            </m:sub>
                          </m:sSub>
                        </m:num>
                        <m:den>
                          <m:r>
                            <a:rPr lang="en-US" b="0" i="0">
                              <a:latin typeface="Cambria Math"/>
                            </a:rPr>
                            <m:t>𝜕</m:t>
                          </m:r>
                          <m:r>
                            <m:rPr>
                              <m:sty m:val="p"/>
                            </m:rPr>
                            <a:rPr lang="en-US" b="0" i="0">
                              <a:latin typeface="Cambria Math"/>
                            </a:rPr>
                            <m:t>y</m:t>
                          </m:r>
                        </m:den>
                      </m:f>
                      <m:r>
                        <a:rPr lang="es-ES" b="0" i="0" smtClean="0">
                          <a:latin typeface="Cambria Math" charset="0"/>
                        </a:rPr>
                        <m:t>−</m:t>
                      </m:r>
                      <m:r>
                        <a:rPr lang="es-ES" b="0" i="1" smtClean="0">
                          <a:latin typeface="Cambria Math" charset="0"/>
                        </a:rPr>
                        <m:t>𝑤</m:t>
                      </m:r>
                      <m:f>
                        <m:fPr>
                          <m:ctrlPr>
                            <a:rPr lang="en-US" i="1">
                              <a:latin typeface="Cambria Math" charset="0"/>
                            </a:rPr>
                          </m:ctrlPr>
                        </m:fPr>
                        <m:num>
                          <m:r>
                            <a:rPr lang="en-US" b="0" i="0">
                              <a:latin typeface="Cambria Math"/>
                            </a:rPr>
                            <m:t>𝜕</m:t>
                          </m:r>
                          <m:sSub>
                            <m:sSubPr>
                              <m:ctrlPr>
                                <a:rPr lang="en-US" i="1">
                                  <a:latin typeface="Cambria Math" charset="0"/>
                                </a:rPr>
                              </m:ctrlPr>
                            </m:sSubPr>
                            <m:e>
                              <m:r>
                                <m:rPr>
                                  <m:sty m:val="p"/>
                                </m:rPr>
                                <a:rPr lang="en-US" b="0" i="0">
                                  <a:latin typeface="Cambria Math"/>
                                </a:rPr>
                                <m:t>C</m:t>
                              </m:r>
                            </m:e>
                            <m:sub>
                              <m:r>
                                <m:rPr>
                                  <m:sty m:val="p"/>
                                </m:rPr>
                                <a:rPr lang="en-US" b="0" i="0">
                                  <a:latin typeface="Cambria Math"/>
                                </a:rPr>
                                <m:t>k</m:t>
                              </m:r>
                            </m:sub>
                          </m:sSub>
                        </m:num>
                        <m:den>
                          <m:r>
                            <a:rPr lang="en-US" b="0" i="0">
                              <a:latin typeface="Cambria Math"/>
                            </a:rPr>
                            <m:t>𝜕</m:t>
                          </m:r>
                          <m:r>
                            <m:rPr>
                              <m:sty m:val="p"/>
                            </m:rPr>
                            <a:rPr lang="en-US" b="0" i="0">
                              <a:latin typeface="Cambria Math"/>
                            </a:rPr>
                            <m:t>z</m:t>
                          </m:r>
                        </m:den>
                      </m:f>
                      <m:r>
                        <a:rPr lang="en-US" b="0" i="0">
                          <a:latin typeface="Cambria Math"/>
                        </a:rPr>
                        <m:t>−</m:t>
                      </m:r>
                      <m:r>
                        <a:rPr lang="en-US" b="0" i="0">
                          <a:latin typeface="Cambria Math"/>
                        </a:rPr>
                        <m:t>𝛻</m:t>
                      </m:r>
                      <m:d>
                        <m:dPr>
                          <m:ctrlPr>
                            <a:rPr lang="en-US" i="1">
                              <a:latin typeface="Cambria Math" charset="0"/>
                            </a:rPr>
                          </m:ctrlPr>
                        </m:dPr>
                        <m:e>
                          <m:sSub>
                            <m:sSubPr>
                              <m:ctrlPr>
                                <a:rPr lang="en-US" i="1">
                                  <a:latin typeface="Cambria Math" charset="0"/>
                                </a:rPr>
                              </m:ctrlPr>
                            </m:sSubPr>
                            <m:e>
                              <m:r>
                                <m:rPr>
                                  <m:sty m:val="p"/>
                                </m:rPr>
                                <a:rPr lang="en-US" b="0" i="0">
                                  <a:latin typeface="Cambria Math"/>
                                </a:rPr>
                                <m:t>K</m:t>
                              </m:r>
                            </m:e>
                            <m:sub>
                              <m:r>
                                <m:rPr>
                                  <m:sty m:val="p"/>
                                </m:rPr>
                                <a:rPr lang="en-US" b="0" i="0">
                                  <a:latin typeface="Cambria Math"/>
                                </a:rPr>
                                <m:t>H</m:t>
                              </m:r>
                            </m:sub>
                          </m:sSub>
                          <m:r>
                            <a:rPr lang="en-US" b="0" i="0">
                              <a:latin typeface="Cambria Math"/>
                            </a:rPr>
                            <m:t>𝛻</m:t>
                          </m:r>
                          <m:sSub>
                            <m:sSubPr>
                              <m:ctrlPr>
                                <a:rPr lang="en-US" i="1">
                                  <a:latin typeface="Cambria Math" charset="0"/>
                                </a:rPr>
                              </m:ctrlPr>
                            </m:sSubPr>
                            <m:e>
                              <m:r>
                                <m:rPr>
                                  <m:sty m:val="p"/>
                                </m:rPr>
                                <a:rPr lang="en-US" b="0" i="0">
                                  <a:latin typeface="Cambria Math"/>
                                </a:rPr>
                                <m:t>C</m:t>
                              </m:r>
                            </m:e>
                            <m:sub>
                              <m:r>
                                <m:rPr>
                                  <m:sty m:val="p"/>
                                </m:rPr>
                                <a:rPr lang="en-US" b="0" i="0">
                                  <a:latin typeface="Cambria Math"/>
                                </a:rPr>
                                <m:t>k</m:t>
                              </m:r>
                            </m:sub>
                          </m:sSub>
                        </m:e>
                      </m:d>
                      <m:r>
                        <a:rPr lang="en-US" b="0" i="0">
                          <a:latin typeface="Cambria Math"/>
                        </a:rPr>
                        <m:t>−</m:t>
                      </m:r>
                      <m:f>
                        <m:fPr>
                          <m:ctrlPr>
                            <a:rPr lang="en-US" i="1">
                              <a:latin typeface="Cambria Math" charset="0"/>
                            </a:rPr>
                          </m:ctrlPr>
                        </m:fPr>
                        <m:num>
                          <m:r>
                            <a:rPr lang="en-US" b="0" i="0">
                              <a:latin typeface="Cambria Math"/>
                            </a:rPr>
                            <m:t>𝜕</m:t>
                          </m:r>
                        </m:num>
                        <m:den>
                          <m:r>
                            <a:rPr lang="en-US" b="0" i="0">
                              <a:latin typeface="Cambria Math"/>
                            </a:rPr>
                            <m:t>𝜕</m:t>
                          </m:r>
                          <m:r>
                            <m:rPr>
                              <m:sty m:val="p"/>
                            </m:rPr>
                            <a:rPr lang="en-US" b="0" i="0">
                              <a:latin typeface="Cambria Math"/>
                            </a:rPr>
                            <m:t>z</m:t>
                          </m:r>
                        </m:den>
                      </m:f>
                      <m:d>
                        <m:dPr>
                          <m:ctrlPr>
                            <a:rPr lang="en-US" i="1">
                              <a:latin typeface="Cambria Math" charset="0"/>
                            </a:rPr>
                          </m:ctrlPr>
                        </m:dPr>
                        <m:e>
                          <m:sSub>
                            <m:sSubPr>
                              <m:ctrlPr>
                                <a:rPr lang="en-US" i="1">
                                  <a:latin typeface="Cambria Math" charset="0"/>
                                </a:rPr>
                              </m:ctrlPr>
                            </m:sSubPr>
                            <m:e>
                              <m:r>
                                <m:rPr>
                                  <m:sty m:val="p"/>
                                </m:rPr>
                                <a:rPr lang="en-US" b="0" i="0">
                                  <a:latin typeface="Cambria Math"/>
                                </a:rPr>
                                <m:t>K</m:t>
                              </m:r>
                            </m:e>
                            <m:sub>
                              <m:r>
                                <m:rPr>
                                  <m:sty m:val="p"/>
                                </m:rPr>
                                <a:rPr lang="en-US" b="0" i="0">
                                  <a:latin typeface="Cambria Math"/>
                                </a:rPr>
                                <m:t>Z</m:t>
                              </m:r>
                            </m:sub>
                          </m:sSub>
                          <m:f>
                            <m:fPr>
                              <m:ctrlPr>
                                <a:rPr lang="en-US" i="1">
                                  <a:latin typeface="Cambria Math" charset="0"/>
                                </a:rPr>
                              </m:ctrlPr>
                            </m:fPr>
                            <m:num>
                              <m:r>
                                <a:rPr lang="en-US" b="0" i="0">
                                  <a:latin typeface="Cambria Math"/>
                                </a:rPr>
                                <m:t>𝜕</m:t>
                              </m:r>
                              <m:sSub>
                                <m:sSubPr>
                                  <m:ctrlPr>
                                    <a:rPr lang="en-US" i="1">
                                      <a:latin typeface="Cambria Math" charset="0"/>
                                    </a:rPr>
                                  </m:ctrlPr>
                                </m:sSubPr>
                                <m:e>
                                  <m:r>
                                    <m:rPr>
                                      <m:sty m:val="p"/>
                                    </m:rPr>
                                    <a:rPr lang="en-US" b="0" i="0">
                                      <a:latin typeface="Cambria Math"/>
                                    </a:rPr>
                                    <m:t>C</m:t>
                                  </m:r>
                                </m:e>
                                <m:sub>
                                  <m:r>
                                    <m:rPr>
                                      <m:sty m:val="p"/>
                                    </m:rPr>
                                    <a:rPr lang="en-US" b="0" i="0">
                                      <a:latin typeface="Cambria Math"/>
                                    </a:rPr>
                                    <m:t>k</m:t>
                                  </m:r>
                                </m:sub>
                              </m:sSub>
                            </m:num>
                            <m:den>
                              <m:r>
                                <a:rPr lang="en-US" b="0" i="0">
                                  <a:latin typeface="Cambria Math"/>
                                </a:rPr>
                                <m:t>𝜕</m:t>
                              </m:r>
                              <m:r>
                                <m:rPr>
                                  <m:sty m:val="p"/>
                                </m:rPr>
                                <a:rPr lang="en-US" b="0" i="0">
                                  <a:latin typeface="Cambria Math"/>
                                </a:rPr>
                                <m:t>x</m:t>
                              </m:r>
                            </m:den>
                          </m:f>
                        </m:e>
                      </m:d>
                      <m:r>
                        <a:rPr lang="es-ES_tradnl" b="0" i="0" smtClean="0">
                          <a:latin typeface="Cambria Math"/>
                        </a:rPr>
                        <m:t>+</m:t>
                      </m:r>
                      <m:d>
                        <m:dPr>
                          <m:ctrlPr>
                            <a:rPr lang="es-ES_tradnl" i="1" smtClean="0">
                              <a:latin typeface="Cambria Math" charset="0"/>
                            </a:rPr>
                          </m:ctrlPr>
                        </m:dPr>
                        <m:e>
                          <m:f>
                            <m:fPr>
                              <m:ctrlPr>
                                <a:rPr lang="en-US" i="1">
                                  <a:latin typeface="Cambria Math" charset="0"/>
                                </a:rPr>
                              </m:ctrlPr>
                            </m:fPr>
                            <m:num>
                              <m:r>
                                <a:rPr lang="en-US" b="0" i="0">
                                  <a:latin typeface="Cambria Math"/>
                                </a:rPr>
                                <m:t>𝜕</m:t>
                              </m:r>
                              <m:sSub>
                                <m:sSubPr>
                                  <m:ctrlPr>
                                    <a:rPr lang="en-US" i="1">
                                      <a:latin typeface="Cambria Math" charset="0"/>
                                    </a:rPr>
                                  </m:ctrlPr>
                                </m:sSubPr>
                                <m:e>
                                  <m:r>
                                    <m:rPr>
                                      <m:sty m:val="p"/>
                                    </m:rPr>
                                    <a:rPr lang="en-US" b="0" i="0">
                                      <a:latin typeface="Cambria Math"/>
                                    </a:rPr>
                                    <m:t>C</m:t>
                                  </m:r>
                                </m:e>
                                <m:sub>
                                  <m:r>
                                    <m:rPr>
                                      <m:sty m:val="p"/>
                                    </m:rPr>
                                    <a:rPr lang="en-US" b="0" i="0">
                                      <a:latin typeface="Cambria Math"/>
                                    </a:rPr>
                                    <m:t>k</m:t>
                                  </m:r>
                                </m:sub>
                              </m:sSub>
                            </m:num>
                            <m:den>
                              <m:r>
                                <a:rPr lang="en-US" b="0" i="0">
                                  <a:latin typeface="Cambria Math"/>
                                </a:rPr>
                                <m:t>𝜕</m:t>
                              </m:r>
                              <m:r>
                                <m:rPr>
                                  <m:sty m:val="p"/>
                                </m:rPr>
                                <a:rPr lang="en-US" b="0" i="0">
                                  <a:latin typeface="Cambria Math"/>
                                </a:rPr>
                                <m:t>t</m:t>
                              </m:r>
                            </m:den>
                          </m:f>
                        </m:e>
                      </m:d>
                      <m:r>
                        <a:rPr lang="en-US" b="0" i="0" dirty="0">
                          <a:latin typeface="Cambria Math"/>
                          <a:ea typeface="Cambria Math"/>
                        </a:rPr>
                        <m:t>−</m:t>
                      </m:r>
                      <m:d>
                        <m:dPr>
                          <m:ctrlPr>
                            <a:rPr lang="es-ES_tradnl" i="1">
                              <a:latin typeface="Cambria Math" charset="0"/>
                            </a:rPr>
                          </m:ctrlPr>
                        </m:dPr>
                        <m:e>
                          <m:f>
                            <m:fPr>
                              <m:ctrlPr>
                                <a:rPr lang="en-US" i="1">
                                  <a:latin typeface="Cambria Math" charset="0"/>
                                </a:rPr>
                              </m:ctrlPr>
                            </m:fPr>
                            <m:num>
                              <m:r>
                                <a:rPr lang="en-US" b="0" i="0">
                                  <a:latin typeface="Cambria Math"/>
                                </a:rPr>
                                <m:t>𝜕</m:t>
                              </m:r>
                              <m:sSub>
                                <m:sSubPr>
                                  <m:ctrlPr>
                                    <a:rPr lang="en-US" i="1">
                                      <a:latin typeface="Cambria Math" charset="0"/>
                                    </a:rPr>
                                  </m:ctrlPr>
                                </m:sSubPr>
                                <m:e>
                                  <m:r>
                                    <m:rPr>
                                      <m:sty m:val="p"/>
                                    </m:rPr>
                                    <a:rPr lang="en-US" b="0" i="0">
                                      <a:latin typeface="Cambria Math"/>
                                    </a:rPr>
                                    <m:t>C</m:t>
                                  </m:r>
                                </m:e>
                                <m:sub>
                                  <m:r>
                                    <m:rPr>
                                      <m:sty m:val="p"/>
                                    </m:rPr>
                                    <a:rPr lang="en-US" b="0" i="0">
                                      <a:latin typeface="Cambria Math"/>
                                    </a:rPr>
                                    <m:t>k</m:t>
                                  </m:r>
                                </m:sub>
                              </m:sSub>
                            </m:num>
                            <m:den>
                              <m:r>
                                <a:rPr lang="en-US" b="0" i="0">
                                  <a:latin typeface="Cambria Math"/>
                                </a:rPr>
                                <m:t>𝜕</m:t>
                              </m:r>
                              <m:r>
                                <m:rPr>
                                  <m:sty m:val="p"/>
                                </m:rPr>
                                <a:rPr lang="en-US" b="0" i="0">
                                  <a:latin typeface="Cambria Math"/>
                                </a:rPr>
                                <m:t>t</m:t>
                              </m:r>
                            </m:den>
                          </m:f>
                        </m:e>
                      </m:d>
                    </m:oMath>
                  </m:oMathPara>
                </a14:m>
                <a:endParaRPr lang="en-US" dirty="0"/>
              </a:p>
            </p:txBody>
          </p:sp>
        </mc:Choice>
        <mc:Fallback>
          <p:sp>
            <p:nvSpPr>
              <p:cNvPr id="6" name="1 Rectángulo"/>
              <p:cNvSpPr>
                <a:spLocks noRot="1" noChangeAspect="1" noMove="1" noResize="1" noEditPoints="1" noAdjustHandles="1" noChangeArrowheads="1" noChangeShapeType="1" noTextEdit="1"/>
              </p:cNvSpPr>
              <p:nvPr/>
            </p:nvSpPr>
            <p:spPr>
              <a:xfrm>
                <a:off x="170098" y="793451"/>
                <a:ext cx="5752399" cy="948658"/>
              </a:xfrm>
              <a:prstGeom prst="rect">
                <a:avLst/>
              </a:prstGeom>
              <a:blipFill rotWithShape="0">
                <a:blip r:embed="rId3"/>
                <a:stretch>
                  <a:fillRect b="-1923"/>
                </a:stretch>
              </a:blipFill>
            </p:spPr>
            <p:txBody>
              <a:bodyPr/>
              <a:lstStyle/>
              <a:p>
                <a:r>
                  <a:rPr lang="en-US">
                    <a:noFill/>
                  </a:rPr>
                  <a:t> </a:t>
                </a:r>
              </a:p>
            </p:txBody>
          </p:sp>
        </mc:Fallback>
      </mc:AlternateContent>
      <p:sp>
        <p:nvSpPr>
          <p:cNvPr id="7" name="TextBox 5"/>
          <p:cNvSpPr txBox="1">
            <a:spLocks noChangeArrowheads="1"/>
          </p:cNvSpPr>
          <p:nvPr/>
        </p:nvSpPr>
        <p:spPr bwMode="auto">
          <a:xfrm>
            <a:off x="131602" y="1704659"/>
            <a:ext cx="1109599" cy="523220"/>
          </a:xfrm>
          <a:prstGeom prst="rect">
            <a:avLst/>
          </a:prstGeom>
          <a:noFill/>
          <a:ln w="9525">
            <a:noFill/>
            <a:miter lim="800000"/>
            <a:headEnd/>
            <a:tailEnd/>
          </a:ln>
        </p:spPr>
        <p:txBody>
          <a:bodyPr wrap="none">
            <a:spAutoFit/>
          </a:bodyPr>
          <a:lstStyle/>
          <a:p>
            <a:pPr algn="ctr"/>
            <a:r>
              <a:rPr lang="en-US" sz="1400" b="1" dirty="0">
                <a:solidFill>
                  <a:srgbClr val="FF0000"/>
                </a:solidFill>
              </a:rPr>
              <a:t>H</a:t>
            </a:r>
            <a:r>
              <a:rPr lang="en-US" sz="1400" b="1" dirty="0" smtClean="0">
                <a:solidFill>
                  <a:srgbClr val="FF0000"/>
                </a:solidFill>
              </a:rPr>
              <a:t>orizontal </a:t>
            </a:r>
            <a:endParaRPr lang="en-US" sz="1400" b="1" dirty="0">
              <a:solidFill>
                <a:srgbClr val="FF0000"/>
              </a:solidFill>
            </a:endParaRPr>
          </a:p>
          <a:p>
            <a:pPr algn="ctr"/>
            <a:r>
              <a:rPr lang="en-US" sz="1400" b="1" dirty="0">
                <a:solidFill>
                  <a:srgbClr val="FF0000"/>
                </a:solidFill>
              </a:rPr>
              <a:t>advection</a:t>
            </a:r>
          </a:p>
        </p:txBody>
      </p:sp>
      <p:sp>
        <p:nvSpPr>
          <p:cNvPr id="8" name="TextBox 5"/>
          <p:cNvSpPr txBox="1">
            <a:spLocks noChangeArrowheads="1"/>
          </p:cNvSpPr>
          <p:nvPr/>
        </p:nvSpPr>
        <p:spPr bwMode="auto">
          <a:xfrm>
            <a:off x="1155621" y="1712268"/>
            <a:ext cx="1018227" cy="523220"/>
          </a:xfrm>
          <a:prstGeom prst="rect">
            <a:avLst/>
          </a:prstGeom>
          <a:noFill/>
          <a:ln w="9525">
            <a:noFill/>
            <a:miter lim="800000"/>
            <a:headEnd/>
            <a:tailEnd/>
          </a:ln>
        </p:spPr>
        <p:txBody>
          <a:bodyPr wrap="none">
            <a:spAutoFit/>
          </a:bodyPr>
          <a:lstStyle/>
          <a:p>
            <a:pPr algn="ctr"/>
            <a:r>
              <a:rPr lang="en-US" sz="1400" b="1" dirty="0">
                <a:solidFill>
                  <a:srgbClr val="FF0000"/>
                </a:solidFill>
              </a:rPr>
              <a:t>Vertical </a:t>
            </a:r>
          </a:p>
          <a:p>
            <a:pPr algn="ctr"/>
            <a:r>
              <a:rPr lang="en-US" sz="1400" b="1" dirty="0">
                <a:solidFill>
                  <a:srgbClr val="FF0000"/>
                </a:solidFill>
              </a:rPr>
              <a:t>advection</a:t>
            </a:r>
          </a:p>
        </p:txBody>
      </p:sp>
      <p:sp>
        <p:nvSpPr>
          <p:cNvPr id="9" name="TextBox 7"/>
          <p:cNvSpPr txBox="1">
            <a:spLocks noChangeArrowheads="1"/>
          </p:cNvSpPr>
          <p:nvPr/>
        </p:nvSpPr>
        <p:spPr bwMode="auto">
          <a:xfrm>
            <a:off x="2033808" y="1674521"/>
            <a:ext cx="1109599" cy="738664"/>
          </a:xfrm>
          <a:prstGeom prst="rect">
            <a:avLst/>
          </a:prstGeom>
          <a:noFill/>
          <a:ln w="9525">
            <a:noFill/>
            <a:miter lim="800000"/>
            <a:headEnd/>
            <a:tailEnd/>
          </a:ln>
        </p:spPr>
        <p:txBody>
          <a:bodyPr wrap="none">
            <a:spAutoFit/>
          </a:bodyPr>
          <a:lstStyle/>
          <a:p>
            <a:pPr algn="ctr"/>
            <a:r>
              <a:rPr lang="en-US" sz="1400" b="1" dirty="0">
                <a:solidFill>
                  <a:srgbClr val="FF0000"/>
                </a:solidFill>
              </a:rPr>
              <a:t>Horizontal </a:t>
            </a:r>
          </a:p>
          <a:p>
            <a:pPr algn="ctr"/>
            <a:r>
              <a:rPr lang="en-US" sz="1400" b="1" dirty="0">
                <a:solidFill>
                  <a:srgbClr val="FF0000"/>
                </a:solidFill>
              </a:rPr>
              <a:t>turbulent</a:t>
            </a:r>
          </a:p>
          <a:p>
            <a:pPr algn="ctr"/>
            <a:r>
              <a:rPr lang="en-US" sz="1400" b="1" dirty="0">
                <a:solidFill>
                  <a:srgbClr val="FF0000"/>
                </a:solidFill>
              </a:rPr>
              <a:t>mixing</a:t>
            </a:r>
          </a:p>
        </p:txBody>
      </p:sp>
      <p:sp>
        <p:nvSpPr>
          <p:cNvPr id="10" name="TextBox 11"/>
          <p:cNvSpPr txBox="1">
            <a:spLocks noChangeArrowheads="1"/>
          </p:cNvSpPr>
          <p:nvPr/>
        </p:nvSpPr>
        <p:spPr bwMode="auto">
          <a:xfrm>
            <a:off x="3052035" y="1712268"/>
            <a:ext cx="958917" cy="738664"/>
          </a:xfrm>
          <a:prstGeom prst="rect">
            <a:avLst/>
          </a:prstGeom>
          <a:noFill/>
          <a:ln w="9525">
            <a:noFill/>
            <a:miter lim="800000"/>
            <a:headEnd/>
            <a:tailEnd/>
          </a:ln>
        </p:spPr>
        <p:txBody>
          <a:bodyPr wrap="none">
            <a:spAutoFit/>
          </a:bodyPr>
          <a:lstStyle/>
          <a:p>
            <a:pPr algn="ctr"/>
            <a:r>
              <a:rPr lang="en-US" sz="1400" b="1" dirty="0">
                <a:solidFill>
                  <a:srgbClr val="FF0000"/>
                </a:solidFill>
              </a:rPr>
              <a:t>Vertical </a:t>
            </a:r>
          </a:p>
          <a:p>
            <a:pPr algn="ctr"/>
            <a:r>
              <a:rPr lang="en-US" sz="1400" b="1" dirty="0">
                <a:solidFill>
                  <a:srgbClr val="FF0000"/>
                </a:solidFill>
              </a:rPr>
              <a:t>turbulent</a:t>
            </a:r>
          </a:p>
          <a:p>
            <a:pPr algn="ctr"/>
            <a:r>
              <a:rPr lang="en-US" sz="1400" b="1" dirty="0">
                <a:solidFill>
                  <a:srgbClr val="FF0000"/>
                </a:solidFill>
              </a:rPr>
              <a:t>mixing</a:t>
            </a:r>
          </a:p>
        </p:txBody>
      </p:sp>
      <p:sp>
        <p:nvSpPr>
          <p:cNvPr id="11" name="TextBox 9"/>
          <p:cNvSpPr txBox="1">
            <a:spLocks noChangeArrowheads="1"/>
          </p:cNvSpPr>
          <p:nvPr/>
        </p:nvSpPr>
        <p:spPr bwMode="auto">
          <a:xfrm>
            <a:off x="4336200" y="1763505"/>
            <a:ext cx="1107996" cy="523220"/>
          </a:xfrm>
          <a:prstGeom prst="rect">
            <a:avLst/>
          </a:prstGeom>
          <a:noFill/>
          <a:ln w="9525">
            <a:noFill/>
            <a:miter lim="800000"/>
            <a:headEnd/>
            <a:tailEnd/>
          </a:ln>
        </p:spPr>
        <p:txBody>
          <a:bodyPr wrap="none">
            <a:spAutoFit/>
          </a:bodyPr>
          <a:lstStyle/>
          <a:p>
            <a:r>
              <a:rPr lang="en-US" sz="1400" b="1" smtClean="0">
                <a:solidFill>
                  <a:srgbClr val="FF0000"/>
                </a:solidFill>
              </a:rPr>
              <a:t>Emission </a:t>
            </a:r>
            <a:endParaRPr lang="en-US" sz="1400" b="1" smtClean="0">
              <a:solidFill>
                <a:srgbClr val="FF0000"/>
              </a:solidFill>
            </a:endParaRPr>
          </a:p>
          <a:p>
            <a:r>
              <a:rPr lang="en-US" sz="1400" b="1" dirty="0" smtClean="0">
                <a:solidFill>
                  <a:srgbClr val="FF0000"/>
                </a:solidFill>
              </a:rPr>
              <a:t>Deposition</a:t>
            </a:r>
            <a:endParaRPr lang="en-US" sz="1400" b="1" dirty="0">
              <a:solidFill>
                <a:srgbClr val="FF0000"/>
              </a:solidFill>
            </a:endParaRPr>
          </a:p>
        </p:txBody>
      </p:sp>
      <p:pic>
        <p:nvPicPr>
          <p:cNvPr id="12" name="Shape 113"/>
          <p:cNvPicPr preferRelativeResize="0"/>
          <p:nvPr/>
        </p:nvPicPr>
        <p:blipFill rotWithShape="1">
          <a:blip r:embed="rId4">
            <a:alphaModFix/>
          </a:blip>
          <a:srcRect l="5244" t="40804" r="54752" b="36657"/>
          <a:stretch/>
        </p:blipFill>
        <p:spPr>
          <a:xfrm>
            <a:off x="6337237" y="932363"/>
            <a:ext cx="2011681" cy="670834"/>
          </a:xfrm>
          <a:prstGeom prst="rect">
            <a:avLst/>
          </a:prstGeom>
          <a:noFill/>
          <a:ln>
            <a:noFill/>
          </a:ln>
        </p:spPr>
      </p:pic>
    </p:spTree>
    <p:extLst>
      <p:ext uri="{BB962C8B-B14F-4D97-AF65-F5344CB8AC3E}">
        <p14:creationId xmlns:p14="http://schemas.microsoft.com/office/powerpoint/2010/main" val="1146340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Content Placeholder 9"/>
              <p:cNvSpPr txBox="1">
                <a:spLocks/>
              </p:cNvSpPr>
              <p:nvPr/>
            </p:nvSpPr>
            <p:spPr>
              <a:xfrm>
                <a:off x="107504" y="980728"/>
                <a:ext cx="8928992" cy="5184576"/>
              </a:xfrm>
              <a:prstGeom prst="rect">
                <a:avLst/>
              </a:prstGeom>
              <a:noFill/>
              <a:ln>
                <a:noFill/>
              </a:ln>
            </p:spPr>
            <p:txBody>
              <a:bodyPr lIns="91425" tIns="91425" rIns="91425" bIns="91425" anchor="t" anchorCtr="0">
                <a:normAutofit fontScale="85000" lnSpcReduction="10000"/>
              </a:bodyPr>
              <a:lstStyle>
                <a:defPPr marR="0" lvl="0" algn="l" rtl="0">
                  <a:lnSpc>
                    <a:spcPct val="100000"/>
                  </a:lnSpc>
                  <a:spcBef>
                    <a:spcPts val="0"/>
                  </a:spcBef>
                  <a:spcAft>
                    <a:spcPts val="0"/>
                  </a:spcAft>
                </a:defPPr>
                <a:lvl1pPr marL="342900" marR="0" lvl="0" indent="-1905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58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270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39700" algn="l" rtl="0">
                  <a:lnSpc>
                    <a:spcPct val="100000"/>
                  </a:lnSpc>
                  <a:spcBef>
                    <a:spcPts val="280"/>
                  </a:spcBef>
                  <a:spcAft>
                    <a:spcPts val="0"/>
                  </a:spcAft>
                  <a:buClr>
                    <a:schemeClr val="dk1"/>
                  </a:buClr>
                  <a:buSzPct val="100000"/>
                  <a:buFont typeface="Arial"/>
                  <a:buChar char="»"/>
                  <a:defRPr sz="14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r>
                  <a:rPr lang="en-US" dirty="0" smtClean="0"/>
                  <a:t>Dust emission scheme:</a:t>
                </a:r>
              </a:p>
              <a:p>
                <a:pPr marL="0" indent="0">
                  <a:buFont typeface="Arial"/>
                  <a:buNone/>
                </a:pPr>
                <a:endParaRPr lang="en-US" dirty="0" smtClean="0"/>
              </a:p>
              <a:p>
                <a:pPr lvl="1">
                  <a:buFont typeface="Arial" panose="020B0604020202020204" pitchFamily="34" charset="0"/>
                  <a:buChar char="•"/>
                </a:pPr>
                <a:r>
                  <a:rPr lang="en-US" dirty="0">
                    <a:solidFill>
                      <a:srgbClr val="FF0000"/>
                    </a:solidFill>
                  </a:rPr>
                  <a:t>Horizontal flux (H)</a:t>
                </a:r>
                <a:r>
                  <a:rPr lang="en-US" dirty="0"/>
                  <a:t> (White, 1979) (</a:t>
                </a:r>
                <a14:m>
                  <m:oMath xmlns:m="http://schemas.openxmlformats.org/officeDocument/2006/math">
                    <m:sSup>
                      <m:sSupPr>
                        <m:ctrlPr>
                          <a:rPr lang="en-US" i="1">
                            <a:latin typeface="Cambria Math" charset="0"/>
                          </a:rPr>
                        </m:ctrlPr>
                      </m:sSupPr>
                      <m:e>
                        <m:r>
                          <m:rPr>
                            <m:sty m:val="p"/>
                          </m:rPr>
                          <a:rPr lang="en-US">
                            <a:latin typeface="Cambria Math"/>
                          </a:rPr>
                          <m:t>u</m:t>
                        </m:r>
                      </m:e>
                      <m:sup>
                        <m:r>
                          <a:rPr lang="en-US" i="1">
                            <a:latin typeface="Cambria Math"/>
                          </a:rPr>
                          <m:t>∗</m:t>
                        </m:r>
                      </m:sup>
                    </m:sSup>
                    <m:r>
                      <a:rPr lang="en-US">
                        <a:latin typeface="Cambria Math"/>
                      </a:rPr>
                      <m:t>&gt;</m:t>
                    </m:r>
                    <m:sSubSup>
                      <m:sSubSupPr>
                        <m:ctrlPr>
                          <a:rPr lang="en-US" i="1">
                            <a:latin typeface="Cambria Math" charset="0"/>
                          </a:rPr>
                        </m:ctrlPr>
                      </m:sSubSupPr>
                      <m:e>
                        <m:r>
                          <m:rPr>
                            <m:sty m:val="p"/>
                          </m:rPr>
                          <a:rPr lang="en-US">
                            <a:latin typeface="Cambria Math"/>
                          </a:rPr>
                          <m:t>u</m:t>
                        </m:r>
                      </m:e>
                      <m:sub>
                        <m:r>
                          <m:rPr>
                            <m:sty m:val="p"/>
                          </m:rPr>
                          <a:rPr lang="en-US">
                            <a:latin typeface="Cambria Math"/>
                          </a:rPr>
                          <m:t>ths</m:t>
                        </m:r>
                        <m:r>
                          <a:rPr lang="en-US">
                            <a:latin typeface="Cambria Math"/>
                          </a:rPr>
                          <m:t>,</m:t>
                        </m:r>
                        <m:r>
                          <m:rPr>
                            <m:sty m:val="p"/>
                          </m:rPr>
                          <a:rPr lang="en-US">
                            <a:latin typeface="Cambria Math"/>
                          </a:rPr>
                          <m:t>i</m:t>
                        </m:r>
                      </m:sub>
                      <m:sup>
                        <m:r>
                          <a:rPr lang="en-US" i="1">
                            <a:latin typeface="Cambria Math"/>
                          </a:rPr>
                          <m:t>∗</m:t>
                        </m:r>
                      </m:sup>
                    </m:sSubSup>
                  </m:oMath>
                </a14:m>
                <a:r>
                  <a:rPr lang="en-US" dirty="0"/>
                  <a:t>):</a:t>
                </a:r>
              </a:p>
              <a:p>
                <a:pPr lvl="1">
                  <a:buFont typeface="Arial" panose="020B0604020202020204" pitchFamily="34" charset="0"/>
                  <a:buChar char="•"/>
                </a:pPr>
                <a:endParaRPr lang="en-US" dirty="0"/>
              </a:p>
              <a:p>
                <a:pPr marL="457200" lvl="1" indent="0">
                  <a:buFont typeface="Arial"/>
                  <a:buNone/>
                </a:pPr>
                <a14:m>
                  <m:oMathPara xmlns:m="http://schemas.openxmlformats.org/officeDocument/2006/math">
                    <m:oMathParaPr>
                      <m:jc m:val="left"/>
                    </m:oMathParaPr>
                    <m:oMath xmlns:m="http://schemas.openxmlformats.org/officeDocument/2006/math">
                      <m:r>
                        <m:rPr>
                          <m:sty m:val="p"/>
                        </m:rPr>
                        <a:rPr lang="en-US">
                          <a:latin typeface="Cambria Math"/>
                        </a:rPr>
                        <m:t>H</m:t>
                      </m:r>
                      <m:r>
                        <a:rPr lang="en-US">
                          <a:latin typeface="Cambria Math"/>
                        </a:rPr>
                        <m:t>=</m:t>
                      </m:r>
                      <m:r>
                        <m:rPr>
                          <m:sty m:val="p"/>
                        </m:rPr>
                        <a:rPr lang="en-US">
                          <a:latin typeface="Cambria Math"/>
                        </a:rPr>
                        <m:t>δ</m:t>
                      </m:r>
                      <m:f>
                        <m:fPr>
                          <m:ctrlPr>
                            <a:rPr lang="en-US" i="1">
                              <a:latin typeface="Cambria Math" charset="0"/>
                            </a:rPr>
                          </m:ctrlPr>
                        </m:fPr>
                        <m:num>
                          <m:sSub>
                            <m:sSubPr>
                              <m:ctrlPr>
                                <a:rPr lang="en-US" i="1">
                                  <a:latin typeface="Cambria Math" charset="0"/>
                                </a:rPr>
                              </m:ctrlPr>
                            </m:sSubPr>
                            <m:e>
                              <m:r>
                                <m:rPr>
                                  <m:sty m:val="p"/>
                                </m:rPr>
                                <a:rPr lang="en-US">
                                  <a:latin typeface="Cambria Math"/>
                                </a:rPr>
                                <m:t>ρ</m:t>
                              </m:r>
                            </m:e>
                            <m:sub>
                              <m:r>
                                <m:rPr>
                                  <m:sty m:val="p"/>
                                </m:rPr>
                                <a:rPr lang="en-US">
                                  <a:latin typeface="Cambria Math"/>
                                </a:rPr>
                                <m:t>air</m:t>
                              </m:r>
                            </m:sub>
                          </m:sSub>
                        </m:num>
                        <m:den>
                          <m:r>
                            <m:rPr>
                              <m:sty m:val="p"/>
                            </m:rPr>
                            <a:rPr lang="en-US">
                              <a:latin typeface="Cambria Math"/>
                            </a:rPr>
                            <m:t>g</m:t>
                          </m:r>
                        </m:den>
                      </m:f>
                      <m:sSup>
                        <m:sSupPr>
                          <m:ctrlPr>
                            <a:rPr lang="en-US" i="1">
                              <a:latin typeface="Cambria Math" charset="0"/>
                            </a:rPr>
                          </m:ctrlPr>
                        </m:sSupPr>
                        <m:e>
                          <m:r>
                            <m:rPr>
                              <m:sty m:val="p"/>
                            </m:rPr>
                            <a:rPr lang="en-US">
                              <a:latin typeface="Cambria Math"/>
                            </a:rPr>
                            <m:t>u</m:t>
                          </m:r>
                        </m:e>
                        <m:sup>
                          <m:r>
                            <a:rPr lang="en-US" i="1">
                              <a:latin typeface="Cambria Math"/>
                            </a:rPr>
                            <m:t>∗</m:t>
                          </m:r>
                          <m:r>
                            <a:rPr lang="en-US">
                              <a:latin typeface="Cambria Math"/>
                            </a:rPr>
                            <m:t>3</m:t>
                          </m:r>
                        </m:sup>
                      </m:sSup>
                      <m:nary>
                        <m:naryPr>
                          <m:chr m:val="∑"/>
                          <m:limLoc m:val="undOvr"/>
                          <m:ctrlPr>
                            <a:rPr lang="en-US" i="1">
                              <a:latin typeface="Cambria Math" charset="0"/>
                            </a:rPr>
                          </m:ctrlPr>
                        </m:naryPr>
                        <m:sub>
                          <m:r>
                            <m:rPr>
                              <m:sty m:val="p"/>
                            </m:rPr>
                            <a:rPr lang="en-US">
                              <a:latin typeface="Cambria Math"/>
                            </a:rPr>
                            <m:t>i</m:t>
                          </m:r>
                          <m:r>
                            <a:rPr lang="en-US">
                              <a:latin typeface="Cambria Math"/>
                            </a:rPr>
                            <m:t>=1</m:t>
                          </m:r>
                        </m:sub>
                        <m:sup>
                          <m:r>
                            <a:rPr lang="en-US">
                              <a:latin typeface="Cambria Math"/>
                            </a:rPr>
                            <m:t>4</m:t>
                          </m:r>
                        </m:sup>
                        <m:e>
                          <m:d>
                            <m:dPr>
                              <m:ctrlPr>
                                <a:rPr lang="en-US" i="1">
                                  <a:latin typeface="Cambria Math" charset="0"/>
                                </a:rPr>
                              </m:ctrlPr>
                            </m:dPr>
                            <m:e>
                              <m:r>
                                <a:rPr lang="en-US">
                                  <a:latin typeface="Cambria Math"/>
                                </a:rPr>
                                <m:t>1</m:t>
                              </m:r>
                              <m:r>
                                <a:rPr lang="en-US" i="1">
                                  <a:latin typeface="Cambria Math"/>
                                </a:rPr>
                                <m:t>−</m:t>
                              </m:r>
                              <m:f>
                                <m:fPr>
                                  <m:ctrlPr>
                                    <a:rPr lang="en-US" i="1">
                                      <a:latin typeface="Cambria Math" charset="0"/>
                                    </a:rPr>
                                  </m:ctrlPr>
                                </m:fPr>
                                <m:num>
                                  <m:sSubSup>
                                    <m:sSubSupPr>
                                      <m:ctrlPr>
                                        <a:rPr lang="en-US" i="1">
                                          <a:latin typeface="Cambria Math" charset="0"/>
                                        </a:rPr>
                                      </m:ctrlPr>
                                    </m:sSubSupPr>
                                    <m:e>
                                      <m:r>
                                        <m:rPr>
                                          <m:sty m:val="p"/>
                                        </m:rPr>
                                        <a:rPr lang="en-US">
                                          <a:latin typeface="Cambria Math"/>
                                        </a:rPr>
                                        <m:t>u</m:t>
                                      </m:r>
                                    </m:e>
                                    <m:sub>
                                      <m:r>
                                        <m:rPr>
                                          <m:sty m:val="p"/>
                                        </m:rPr>
                                        <a:rPr lang="en-US">
                                          <a:latin typeface="Cambria Math"/>
                                        </a:rPr>
                                        <m:t>ths</m:t>
                                      </m:r>
                                      <m:r>
                                        <a:rPr lang="en-US">
                                          <a:latin typeface="Cambria Math"/>
                                        </a:rPr>
                                        <m:t>,</m:t>
                                      </m:r>
                                      <m:r>
                                        <m:rPr>
                                          <m:sty m:val="p"/>
                                        </m:rPr>
                                        <a:rPr lang="en-US">
                                          <a:latin typeface="Cambria Math"/>
                                        </a:rPr>
                                        <m:t>i</m:t>
                                      </m:r>
                                    </m:sub>
                                    <m:sup>
                                      <m:r>
                                        <a:rPr lang="en-US" i="1">
                                          <a:latin typeface="Cambria Math"/>
                                        </a:rPr>
                                        <m:t>∗</m:t>
                                      </m:r>
                                    </m:sup>
                                  </m:sSubSup>
                                </m:num>
                                <m:den>
                                  <m:sSup>
                                    <m:sSupPr>
                                      <m:ctrlPr>
                                        <a:rPr lang="en-US" i="1">
                                          <a:latin typeface="Cambria Math" charset="0"/>
                                        </a:rPr>
                                      </m:ctrlPr>
                                    </m:sSupPr>
                                    <m:e>
                                      <m:r>
                                        <m:rPr>
                                          <m:sty m:val="p"/>
                                        </m:rPr>
                                        <a:rPr lang="en-US">
                                          <a:latin typeface="Cambria Math"/>
                                        </a:rPr>
                                        <m:t>u</m:t>
                                      </m:r>
                                    </m:e>
                                    <m:sup>
                                      <m:r>
                                        <a:rPr lang="en-US" i="1">
                                          <a:latin typeface="Cambria Math"/>
                                        </a:rPr>
                                        <m:t>∗</m:t>
                                      </m:r>
                                    </m:sup>
                                  </m:sSup>
                                </m:den>
                              </m:f>
                            </m:e>
                          </m:d>
                          <m:d>
                            <m:dPr>
                              <m:ctrlPr>
                                <a:rPr lang="en-US" i="1">
                                  <a:latin typeface="Cambria Math" charset="0"/>
                                </a:rPr>
                              </m:ctrlPr>
                            </m:dPr>
                            <m:e>
                              <m:r>
                                <a:rPr lang="en-US">
                                  <a:latin typeface="Cambria Math"/>
                                </a:rPr>
                                <m:t>1</m:t>
                              </m:r>
                              <m:r>
                                <a:rPr lang="en-US" i="1">
                                  <a:latin typeface="Cambria Math"/>
                                </a:rPr>
                                <m:t>−</m:t>
                              </m:r>
                              <m:f>
                                <m:fPr>
                                  <m:ctrlPr>
                                    <a:rPr lang="en-US" i="1">
                                      <a:latin typeface="Cambria Math" charset="0"/>
                                    </a:rPr>
                                  </m:ctrlPr>
                                </m:fPr>
                                <m:num>
                                  <m:sSubSup>
                                    <m:sSubSupPr>
                                      <m:ctrlPr>
                                        <a:rPr lang="en-US" i="1">
                                          <a:latin typeface="Cambria Math" charset="0"/>
                                        </a:rPr>
                                      </m:ctrlPr>
                                    </m:sSubSupPr>
                                    <m:e>
                                      <m:r>
                                        <m:rPr>
                                          <m:sty m:val="p"/>
                                        </m:rPr>
                                        <a:rPr lang="en-US">
                                          <a:latin typeface="Cambria Math"/>
                                        </a:rPr>
                                        <m:t>u</m:t>
                                      </m:r>
                                    </m:e>
                                    <m:sub>
                                      <m:r>
                                        <m:rPr>
                                          <m:sty m:val="p"/>
                                        </m:rPr>
                                        <a:rPr lang="en-US">
                                          <a:latin typeface="Cambria Math"/>
                                        </a:rPr>
                                        <m:t>ths</m:t>
                                      </m:r>
                                      <m:r>
                                        <a:rPr lang="en-US">
                                          <a:latin typeface="Cambria Math"/>
                                        </a:rPr>
                                        <m:t>,</m:t>
                                      </m:r>
                                      <m:r>
                                        <m:rPr>
                                          <m:sty m:val="p"/>
                                        </m:rPr>
                                        <a:rPr lang="en-US">
                                          <a:latin typeface="Cambria Math"/>
                                        </a:rPr>
                                        <m:t>i</m:t>
                                      </m:r>
                                    </m:sub>
                                    <m:sup>
                                      <m:r>
                                        <a:rPr lang="en-US" i="1">
                                          <a:latin typeface="Cambria Math"/>
                                        </a:rPr>
                                        <m:t>∗</m:t>
                                      </m:r>
                                      <m:r>
                                        <a:rPr lang="en-US">
                                          <a:latin typeface="Cambria Math"/>
                                        </a:rPr>
                                        <m:t>2</m:t>
                                      </m:r>
                                    </m:sup>
                                  </m:sSubSup>
                                </m:num>
                                <m:den>
                                  <m:sSup>
                                    <m:sSupPr>
                                      <m:ctrlPr>
                                        <a:rPr lang="en-US" i="1">
                                          <a:latin typeface="Cambria Math" charset="0"/>
                                        </a:rPr>
                                      </m:ctrlPr>
                                    </m:sSupPr>
                                    <m:e>
                                      <m:r>
                                        <m:rPr>
                                          <m:sty m:val="p"/>
                                        </m:rPr>
                                        <a:rPr lang="en-US">
                                          <a:latin typeface="Cambria Math"/>
                                        </a:rPr>
                                        <m:t>u</m:t>
                                      </m:r>
                                    </m:e>
                                    <m:sup>
                                      <m:r>
                                        <a:rPr lang="en-US" i="1">
                                          <a:latin typeface="Cambria Math"/>
                                        </a:rPr>
                                        <m:t>∗</m:t>
                                      </m:r>
                                      <m:r>
                                        <a:rPr lang="en-US">
                                          <a:latin typeface="Cambria Math"/>
                                        </a:rPr>
                                        <m:t>2</m:t>
                                      </m:r>
                                    </m:sup>
                                  </m:sSup>
                                </m:den>
                              </m:f>
                            </m:e>
                          </m:d>
                        </m:e>
                      </m:nary>
                      <m:sSub>
                        <m:sSubPr>
                          <m:ctrlPr>
                            <a:rPr lang="en-US" i="1">
                              <a:latin typeface="Cambria Math" charset="0"/>
                            </a:rPr>
                          </m:ctrlPr>
                        </m:sSubPr>
                        <m:e>
                          <m:r>
                            <m:rPr>
                              <m:sty m:val="p"/>
                            </m:rPr>
                            <a:rPr lang="en-US">
                              <a:latin typeface="Cambria Math"/>
                            </a:rPr>
                            <m:t>s</m:t>
                          </m:r>
                        </m:e>
                        <m:sub>
                          <m:r>
                            <m:rPr>
                              <m:sty m:val="p"/>
                            </m:rPr>
                            <a:rPr lang="en-US">
                              <a:latin typeface="Cambria Math"/>
                            </a:rPr>
                            <m:t>i</m:t>
                          </m:r>
                        </m:sub>
                      </m:sSub>
                      <m:r>
                        <a:rPr lang="en-US">
                          <a:latin typeface="Cambria Math"/>
                        </a:rPr>
                        <m:t>  </m:t>
                      </m:r>
                    </m:oMath>
                  </m:oMathPara>
                </a14:m>
                <a:endParaRPr lang="en-US" dirty="0"/>
              </a:p>
              <a:p>
                <a:pPr lvl="1">
                  <a:buFont typeface="Arial" panose="020B0604020202020204" pitchFamily="34" charset="0"/>
                  <a:buChar char="•"/>
                </a:pPr>
                <a:endParaRPr lang="en-US" dirty="0" smtClean="0">
                  <a:solidFill>
                    <a:srgbClr val="FF0000"/>
                  </a:solidFill>
                </a:endParaRPr>
              </a:p>
              <a:p>
                <a:pPr lvl="1">
                  <a:buFont typeface="Arial" panose="020B0604020202020204" pitchFamily="34" charset="0"/>
                  <a:buChar char="•"/>
                </a:pPr>
                <a:r>
                  <a:rPr lang="en-US" dirty="0" smtClean="0">
                    <a:solidFill>
                      <a:srgbClr val="FF0000"/>
                    </a:solidFill>
                  </a:rPr>
                  <a:t>Threshold friction velocity (</a:t>
                </a:r>
                <a14:m>
                  <m:oMath xmlns:m="http://schemas.openxmlformats.org/officeDocument/2006/math">
                    <m:sSubSup>
                      <m:sSubSupPr>
                        <m:ctrlPr>
                          <a:rPr lang="en-US" i="1">
                            <a:solidFill>
                              <a:srgbClr val="FF0000"/>
                            </a:solidFill>
                            <a:latin typeface="Cambria Math" charset="0"/>
                          </a:rPr>
                        </m:ctrlPr>
                      </m:sSubSupPr>
                      <m:e>
                        <m:r>
                          <m:rPr>
                            <m:sty m:val="p"/>
                          </m:rPr>
                          <a:rPr lang="en-US">
                            <a:solidFill>
                              <a:srgbClr val="FF0000"/>
                            </a:solidFill>
                            <a:latin typeface="Cambria Math"/>
                          </a:rPr>
                          <m:t>u</m:t>
                        </m:r>
                      </m:e>
                      <m:sub>
                        <m:r>
                          <m:rPr>
                            <m:sty m:val="p"/>
                          </m:rPr>
                          <a:rPr lang="en-US">
                            <a:solidFill>
                              <a:srgbClr val="FF0000"/>
                            </a:solidFill>
                            <a:latin typeface="Cambria Math"/>
                          </a:rPr>
                          <m:t>ths</m:t>
                        </m:r>
                      </m:sub>
                      <m:sup>
                        <m:r>
                          <a:rPr lang="en-US" i="1">
                            <a:solidFill>
                              <a:srgbClr val="FF0000"/>
                            </a:solidFill>
                            <a:latin typeface="Cambria Math"/>
                          </a:rPr>
                          <m:t>∗</m:t>
                        </m:r>
                      </m:sup>
                    </m:sSubSup>
                  </m:oMath>
                </a14:m>
                <a:r>
                  <a:rPr lang="en-US" dirty="0" smtClean="0">
                    <a:solidFill>
                      <a:srgbClr val="FF0000"/>
                    </a:solidFill>
                  </a:rPr>
                  <a:t>) </a:t>
                </a:r>
                <a:r>
                  <a:rPr lang="en-US" dirty="0" smtClean="0"/>
                  <a:t>(</a:t>
                </a:r>
                <a:r>
                  <a:rPr lang="en-US" dirty="0" err="1" smtClean="0"/>
                  <a:t>Iversen</a:t>
                </a:r>
                <a:r>
                  <a:rPr lang="en-US" dirty="0" smtClean="0"/>
                  <a:t> and White, 1982; </a:t>
                </a:r>
                <a:r>
                  <a:rPr lang="en-US" dirty="0" err="1" smtClean="0"/>
                  <a:t>Marticorena</a:t>
                </a:r>
                <a:r>
                  <a:rPr lang="en-US" dirty="0" smtClean="0"/>
                  <a:t> and </a:t>
                </a:r>
                <a:r>
                  <a:rPr lang="en-US" dirty="0" err="1" smtClean="0"/>
                  <a:t>Bergametti</a:t>
                </a:r>
                <a:r>
                  <a:rPr lang="en-US" dirty="0" smtClean="0"/>
                  <a:t>, 1995; </a:t>
                </a:r>
                <a:r>
                  <a:rPr lang="en-US" dirty="0" err="1" smtClean="0"/>
                  <a:t>Fécan</a:t>
                </a:r>
                <a:r>
                  <a:rPr lang="en-US" dirty="0" smtClean="0"/>
                  <a:t> et al., 1999):</a:t>
                </a:r>
              </a:p>
              <a:p>
                <a:pPr marL="457200" lvl="1" indent="0">
                  <a:buFont typeface="Arial"/>
                  <a:buNone/>
                </a:pPr>
                <a:endParaRPr lang="en-US" dirty="0" smtClean="0"/>
              </a:p>
              <a:p>
                <a:pPr marL="457200" lvl="1" indent="0">
                  <a:buFont typeface="Arial"/>
                  <a:buNone/>
                </a:pPr>
                <a14:m>
                  <m:oMathPara xmlns:m="http://schemas.openxmlformats.org/officeDocument/2006/math">
                    <m:oMathParaPr>
                      <m:jc m:val="left"/>
                    </m:oMathParaPr>
                    <m:oMath xmlns:m="http://schemas.openxmlformats.org/officeDocument/2006/math">
                      <m:sSubSup>
                        <m:sSubSupPr>
                          <m:ctrlPr>
                            <a:rPr lang="en-US" i="1">
                              <a:latin typeface="Cambria Math" charset="0"/>
                            </a:rPr>
                          </m:ctrlPr>
                        </m:sSubSupPr>
                        <m:e>
                          <m:r>
                            <m:rPr>
                              <m:sty m:val="p"/>
                            </m:rPr>
                            <a:rPr lang="en-US">
                              <a:latin typeface="Cambria Math"/>
                            </a:rPr>
                            <m:t>u</m:t>
                          </m:r>
                        </m:e>
                        <m:sub>
                          <m:r>
                            <m:rPr>
                              <m:sty m:val="p"/>
                            </m:rPr>
                            <a:rPr lang="en-US">
                              <a:latin typeface="Cambria Math"/>
                            </a:rPr>
                            <m:t>ths</m:t>
                          </m:r>
                        </m:sub>
                        <m:sup>
                          <m:r>
                            <a:rPr lang="en-US" i="1">
                              <a:latin typeface="Cambria Math"/>
                            </a:rPr>
                            <m:t>∗</m:t>
                          </m:r>
                        </m:sup>
                      </m:sSubSup>
                      <m:r>
                        <a:rPr lang="en-US">
                          <a:latin typeface="Cambria Math"/>
                        </a:rPr>
                        <m:t>=</m:t>
                      </m:r>
                      <m:sSubSup>
                        <m:sSubSupPr>
                          <m:ctrlPr>
                            <a:rPr lang="en-US" i="1">
                              <a:latin typeface="Cambria Math" charset="0"/>
                            </a:rPr>
                          </m:ctrlPr>
                        </m:sSubSupPr>
                        <m:e>
                          <m:r>
                            <m:rPr>
                              <m:sty m:val="p"/>
                            </m:rPr>
                            <a:rPr lang="en-US">
                              <a:latin typeface="Cambria Math"/>
                            </a:rPr>
                            <m:t>u</m:t>
                          </m:r>
                        </m:e>
                        <m:sub>
                          <m:r>
                            <m:rPr>
                              <m:sty m:val="p"/>
                            </m:rPr>
                            <a:rPr lang="en-US">
                              <a:latin typeface="Cambria Math"/>
                            </a:rPr>
                            <m:t>tsd</m:t>
                          </m:r>
                        </m:sub>
                        <m:sup>
                          <m:r>
                            <a:rPr lang="en-US" i="1">
                              <a:latin typeface="Cambria Math"/>
                            </a:rPr>
                            <m:t>∗</m:t>
                          </m:r>
                        </m:sup>
                      </m:sSubSup>
                      <m:d>
                        <m:dPr>
                          <m:ctrlPr>
                            <a:rPr lang="en-US" i="1">
                              <a:latin typeface="Cambria Math" charset="0"/>
                            </a:rPr>
                          </m:ctrlPr>
                        </m:dPr>
                        <m:e>
                          <m:sSub>
                            <m:sSubPr>
                              <m:ctrlPr>
                                <a:rPr lang="en-US" i="1">
                                  <a:latin typeface="Cambria Math" charset="0"/>
                                </a:rPr>
                              </m:ctrlPr>
                            </m:sSubPr>
                            <m:e>
                              <m:r>
                                <m:rPr>
                                  <m:sty m:val="p"/>
                                </m:rPr>
                                <a:rPr lang="en-US">
                                  <a:latin typeface="Cambria Math"/>
                                </a:rPr>
                                <m:t>D</m:t>
                              </m:r>
                            </m:e>
                            <m:sub>
                              <m:r>
                                <m:rPr>
                                  <m:sty m:val="p"/>
                                </m:rPr>
                                <a:rPr lang="en-US">
                                  <a:latin typeface="Cambria Math"/>
                                </a:rPr>
                                <m:t>s</m:t>
                              </m:r>
                            </m:sub>
                          </m:sSub>
                        </m:e>
                      </m:d>
                      <m:sSub>
                        <m:sSubPr>
                          <m:ctrlPr>
                            <a:rPr lang="en-US" i="1">
                              <a:latin typeface="Cambria Math" charset="0"/>
                            </a:rPr>
                          </m:ctrlPr>
                        </m:sSubPr>
                        <m:e>
                          <m:r>
                            <a:rPr lang="en-US">
                              <a:latin typeface="Cambria Math"/>
                            </a:rPr>
                            <m:t>·</m:t>
                          </m:r>
                          <m:r>
                            <m:rPr>
                              <m:sty m:val="p"/>
                            </m:rPr>
                            <a:rPr lang="en-US">
                              <a:latin typeface="Cambria Math"/>
                            </a:rPr>
                            <m:t>f</m:t>
                          </m:r>
                        </m:e>
                        <m:sub>
                          <m:r>
                            <m:rPr>
                              <m:sty m:val="p"/>
                            </m:rPr>
                            <a:rPr lang="en-US">
                              <a:latin typeface="Cambria Math"/>
                            </a:rPr>
                            <m:t>h</m:t>
                          </m:r>
                        </m:sub>
                      </m:sSub>
                    </m:oMath>
                  </m:oMathPara>
                </a14:m>
                <a:endParaRPr lang="en-US" dirty="0" smtClean="0"/>
              </a:p>
              <a:p>
                <a:pPr lvl="1">
                  <a:buFont typeface="Arial" panose="020B0604020202020204" pitchFamily="34" charset="0"/>
                  <a:buChar char="•"/>
                </a:pPr>
                <a:endParaRPr lang="en-US" dirty="0" smtClean="0"/>
              </a:p>
              <a:p>
                <a:pPr marL="457200" lvl="1" indent="0">
                  <a:buFont typeface="Arial"/>
                  <a:buNone/>
                </a:pPr>
                <a:endParaRPr lang="en-US" dirty="0" smtClean="0"/>
              </a:p>
              <a:p>
                <a:pPr lvl="1">
                  <a:buFont typeface="Arial" panose="020B0604020202020204" pitchFamily="34" charset="0"/>
                  <a:buChar char="•"/>
                </a:pPr>
                <a:r>
                  <a:rPr lang="en-US" dirty="0" smtClean="0">
                    <a:solidFill>
                      <a:srgbClr val="FF0000"/>
                    </a:solidFill>
                  </a:rPr>
                  <a:t>Vertical flux (</a:t>
                </a:r>
                <a14:m>
                  <m:oMath xmlns:m="http://schemas.openxmlformats.org/officeDocument/2006/math">
                    <m:sSub>
                      <m:sSubPr>
                        <m:ctrlPr>
                          <a:rPr lang="en-US" i="1">
                            <a:solidFill>
                              <a:srgbClr val="FF0000"/>
                            </a:solidFill>
                            <a:latin typeface="Cambria Math" charset="0"/>
                          </a:rPr>
                        </m:ctrlPr>
                      </m:sSubPr>
                      <m:e>
                        <m:r>
                          <m:rPr>
                            <m:sty m:val="p"/>
                          </m:rPr>
                          <a:rPr lang="en-US">
                            <a:solidFill>
                              <a:srgbClr val="FF0000"/>
                            </a:solidFill>
                            <a:latin typeface="Cambria Math"/>
                          </a:rPr>
                          <m:t>F</m:t>
                        </m:r>
                      </m:e>
                      <m:sub>
                        <m:r>
                          <m:rPr>
                            <m:sty m:val="p"/>
                          </m:rPr>
                          <a:rPr lang="en-US">
                            <a:solidFill>
                              <a:srgbClr val="FF0000"/>
                            </a:solidFill>
                            <a:latin typeface="Cambria Math"/>
                          </a:rPr>
                          <m:t>k</m:t>
                        </m:r>
                      </m:sub>
                    </m:sSub>
                  </m:oMath>
                </a14:m>
                <a:r>
                  <a:rPr lang="en-US" dirty="0" smtClean="0">
                    <a:solidFill>
                      <a:srgbClr val="FF0000"/>
                    </a:solidFill>
                  </a:rPr>
                  <a:t>) </a:t>
                </a:r>
                <a:r>
                  <a:rPr lang="en-US" dirty="0" smtClean="0"/>
                  <a:t>(Shao et al., 1993; </a:t>
                </a:r>
                <a:r>
                  <a:rPr lang="en-US" dirty="0" err="1" smtClean="0"/>
                  <a:t>Marticonera</a:t>
                </a:r>
                <a:r>
                  <a:rPr lang="en-US" dirty="0" smtClean="0"/>
                  <a:t> and  </a:t>
                </a:r>
                <a:r>
                  <a:rPr lang="en-US" dirty="0" err="1" smtClean="0"/>
                  <a:t>Bergametti</a:t>
                </a:r>
                <a:r>
                  <a:rPr lang="en-US" dirty="0" smtClean="0"/>
                  <a:t>, 1995; </a:t>
                </a:r>
                <a:r>
                  <a:rPr lang="en-US" dirty="0" err="1" smtClean="0"/>
                  <a:t>Tegen</a:t>
                </a:r>
                <a:r>
                  <a:rPr lang="en-US" dirty="0" smtClean="0"/>
                  <a:t> et al, 2002):</a:t>
                </a:r>
              </a:p>
              <a:p>
                <a:pPr marL="457200" lvl="1" indent="0">
                  <a:buFont typeface="Arial"/>
                  <a:buNone/>
                </a:pPr>
                <a:endParaRPr lang="en-US" dirty="0" smtClean="0"/>
              </a:p>
              <a:p>
                <a:pPr marL="457200" lvl="1" indent="0">
                  <a:buFont typeface="Arial"/>
                  <a:buNone/>
                </a:pPr>
                <a14:m>
                  <m:oMathPara xmlns:m="http://schemas.openxmlformats.org/officeDocument/2006/math">
                    <m:oMathParaPr>
                      <m:jc m:val="left"/>
                    </m:oMathParaPr>
                    <m:oMath xmlns:m="http://schemas.openxmlformats.org/officeDocument/2006/math">
                      <m:sSub>
                        <m:sSubPr>
                          <m:ctrlPr>
                            <a:rPr lang="en-US" i="1">
                              <a:latin typeface="Cambria Math" charset="0"/>
                            </a:rPr>
                          </m:ctrlPr>
                        </m:sSubPr>
                        <m:e>
                          <m:r>
                            <m:rPr>
                              <m:sty m:val="p"/>
                            </m:rPr>
                            <a:rPr lang="en-US">
                              <a:latin typeface="Cambria Math"/>
                            </a:rPr>
                            <m:t>F</m:t>
                          </m:r>
                        </m:e>
                        <m:sub>
                          <m:r>
                            <m:rPr>
                              <m:sty m:val="p"/>
                            </m:rPr>
                            <a:rPr lang="en-US">
                              <a:latin typeface="Cambria Math"/>
                            </a:rPr>
                            <m:t>k</m:t>
                          </m:r>
                        </m:sub>
                      </m:sSub>
                      <m:r>
                        <a:rPr lang="en-US" i="1" smtClean="0">
                          <a:latin typeface="Cambria Math"/>
                          <a:ea typeface="Cambria Math"/>
                        </a:rPr>
                        <m:t>∝</m:t>
                      </m:r>
                      <m:r>
                        <m:rPr>
                          <m:sty m:val="p"/>
                        </m:rPr>
                        <a:rPr lang="en-US">
                          <a:latin typeface="Cambria Math"/>
                        </a:rPr>
                        <m:t>C</m:t>
                      </m:r>
                      <m:r>
                        <a:rPr lang="en-US">
                          <a:latin typeface="Cambria Math"/>
                        </a:rPr>
                        <m:t>·</m:t>
                      </m:r>
                      <m:r>
                        <m:rPr>
                          <m:sty m:val="p"/>
                        </m:rPr>
                        <a:rPr lang="en-US">
                          <a:latin typeface="Cambria Math"/>
                        </a:rPr>
                        <m:t>α</m:t>
                      </m:r>
                      <m:r>
                        <a:rPr lang="en-US">
                          <a:latin typeface="Cambria Math"/>
                        </a:rPr>
                        <m:t>·</m:t>
                      </m:r>
                      <m:r>
                        <m:rPr>
                          <m:sty m:val="p"/>
                        </m:rPr>
                        <a:rPr lang="en-US">
                          <a:latin typeface="Cambria Math"/>
                        </a:rPr>
                        <m:t>H</m:t>
                      </m:r>
                    </m:oMath>
                  </m:oMathPara>
                </a14:m>
                <a:endParaRPr lang="en-US" dirty="0" smtClean="0"/>
              </a:p>
              <a:p>
                <a:pPr lvl="1">
                  <a:buFont typeface="Arial" panose="020B0604020202020204" pitchFamily="34" charset="0"/>
                  <a:buChar char="•"/>
                </a:pPr>
                <a:endParaRPr lang="en-US" dirty="0"/>
              </a:p>
              <a:p>
                <a:pPr marL="457200" lvl="1" indent="0">
                  <a:buFont typeface="Arial"/>
                  <a:buNone/>
                </a:pPr>
                <a:endParaRPr lang="en-US" dirty="0"/>
              </a:p>
            </p:txBody>
          </p:sp>
        </mc:Choice>
        <mc:Fallback>
          <p:sp>
            <p:nvSpPr>
              <p:cNvPr id="4" name="Content Placeholder 9"/>
              <p:cNvSpPr txBox="1">
                <a:spLocks noRot="1" noChangeAspect="1" noMove="1" noResize="1" noEditPoints="1" noAdjustHandles="1" noChangeArrowheads="1" noChangeShapeType="1" noTextEdit="1"/>
              </p:cNvSpPr>
              <p:nvPr/>
            </p:nvSpPr>
            <p:spPr>
              <a:xfrm>
                <a:off x="107504" y="980728"/>
                <a:ext cx="8928992" cy="5184576"/>
              </a:xfrm>
              <a:prstGeom prst="rect">
                <a:avLst/>
              </a:prstGeom>
              <a:blipFill rotWithShape="0">
                <a:blip r:embed="rId2"/>
                <a:stretch>
                  <a:fillRect t="-235"/>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7 CuadroTexto"/>
              <p:cNvSpPr txBox="1"/>
              <p:nvPr/>
            </p:nvSpPr>
            <p:spPr>
              <a:xfrm>
                <a:off x="4572000" y="4047455"/>
                <a:ext cx="4680520" cy="461665"/>
              </a:xfrm>
              <a:prstGeom prst="rect">
                <a:avLst/>
              </a:prstGeom>
              <a:noFill/>
            </p:spPr>
            <p:txBody>
              <a:bodyPr wrap="square" rtlCol="0">
                <a:spAutoFit/>
              </a:bodyPr>
              <a:lstStyle/>
              <a:p>
                <a:pPr lvl="1" indent="-171450">
                  <a:buFont typeface="Arial" panose="020B0604020202020204" pitchFamily="34" charset="0"/>
                  <a:buChar char="•"/>
                </a:pPr>
                <a14:m>
                  <m:oMath xmlns:m="http://schemas.openxmlformats.org/officeDocument/2006/math">
                    <m:sSub>
                      <m:sSubPr>
                        <m:ctrlPr>
                          <a:rPr lang="en-US" sz="1200" i="1" smtClean="0">
                            <a:latin typeface="Cambria Math" charset="0"/>
                          </a:rPr>
                        </m:ctrlPr>
                      </m:sSubPr>
                      <m:e>
                        <m:r>
                          <a:rPr lang="es-ES_tradnl" sz="1200">
                            <a:latin typeface="Cambria Math"/>
                          </a:rPr>
                          <m:t> </m:t>
                        </m:r>
                        <m:r>
                          <m:rPr>
                            <m:sty m:val="p"/>
                          </m:rPr>
                          <a:rPr lang="en-US" sz="1200">
                            <a:latin typeface="Cambria Math"/>
                          </a:rPr>
                          <m:t>f</m:t>
                        </m:r>
                      </m:e>
                      <m:sub>
                        <m:r>
                          <m:rPr>
                            <m:sty m:val="p"/>
                          </m:rPr>
                          <a:rPr lang="en-US" sz="1200">
                            <a:latin typeface="Cambria Math"/>
                          </a:rPr>
                          <m:t>h</m:t>
                        </m:r>
                      </m:sub>
                    </m:sSub>
                    <m:r>
                      <a:rPr lang="es-ES_tradnl" sz="1200">
                        <a:latin typeface="Cambria Math"/>
                      </a:rPr>
                      <m:t>=</m:t>
                    </m:r>
                    <m:r>
                      <m:rPr>
                        <m:sty m:val="p"/>
                      </m:rPr>
                      <a:rPr lang="es-ES_tradnl" sz="1200">
                        <a:latin typeface="Cambria Math"/>
                      </a:rPr>
                      <m:t>Mositure</m:t>
                    </m:r>
                    <m:r>
                      <a:rPr lang="es-ES_tradnl" sz="1200">
                        <a:latin typeface="Cambria Math"/>
                      </a:rPr>
                      <m:t> </m:t>
                    </m:r>
                    <m:r>
                      <m:rPr>
                        <m:sty m:val="p"/>
                      </m:rPr>
                      <a:rPr lang="es-ES_tradnl" sz="1200">
                        <a:latin typeface="Cambria Math"/>
                      </a:rPr>
                      <m:t>correction</m:t>
                    </m:r>
                  </m:oMath>
                </a14:m>
                <a:endParaRPr lang="es-ES_tradnl" sz="1200" dirty="0" smtClean="0"/>
              </a:p>
              <a:p>
                <a:pPr lvl="1" indent="-171450">
                  <a:buFont typeface="Arial" panose="020B0604020202020204" pitchFamily="34" charset="0"/>
                  <a:buChar char="•"/>
                </a:pPr>
                <a14:m>
                  <m:oMath xmlns:m="http://schemas.openxmlformats.org/officeDocument/2006/math">
                    <m:sSubSup>
                      <m:sSubSupPr>
                        <m:ctrlPr>
                          <a:rPr lang="en-US" sz="1200" i="1">
                            <a:latin typeface="Cambria Math" charset="0"/>
                          </a:rPr>
                        </m:ctrlPr>
                      </m:sSubSupPr>
                      <m:e>
                        <m:r>
                          <a:rPr lang="es-ES_tradnl" sz="1200">
                            <a:latin typeface="Cambria Math"/>
                          </a:rPr>
                          <m:t> </m:t>
                        </m:r>
                        <m:r>
                          <m:rPr>
                            <m:sty m:val="p"/>
                          </m:rPr>
                          <a:rPr lang="en-US" sz="1200">
                            <a:latin typeface="Cambria Math"/>
                          </a:rPr>
                          <m:t>u</m:t>
                        </m:r>
                      </m:e>
                      <m:sub>
                        <m:r>
                          <m:rPr>
                            <m:sty m:val="p"/>
                          </m:rPr>
                          <a:rPr lang="en-US" sz="1200">
                            <a:latin typeface="Cambria Math"/>
                          </a:rPr>
                          <m:t>tsd</m:t>
                        </m:r>
                      </m:sub>
                      <m:sup>
                        <m:r>
                          <a:rPr lang="en-US" sz="1200">
                            <a:latin typeface="Cambria Math"/>
                          </a:rPr>
                          <m:t>∗</m:t>
                        </m:r>
                      </m:sup>
                    </m:sSubSup>
                    <m:d>
                      <m:dPr>
                        <m:ctrlPr>
                          <a:rPr lang="en-US" sz="1200" i="1">
                            <a:latin typeface="Cambria Math" charset="0"/>
                          </a:rPr>
                        </m:ctrlPr>
                      </m:dPr>
                      <m:e>
                        <m:sSub>
                          <m:sSubPr>
                            <m:ctrlPr>
                              <a:rPr lang="en-US" sz="1200" i="1">
                                <a:latin typeface="Cambria Math" charset="0"/>
                              </a:rPr>
                            </m:ctrlPr>
                          </m:sSubPr>
                          <m:e>
                            <m:r>
                              <m:rPr>
                                <m:sty m:val="p"/>
                              </m:rPr>
                              <a:rPr lang="en-US" sz="1200">
                                <a:latin typeface="Cambria Math"/>
                              </a:rPr>
                              <m:t>D</m:t>
                            </m:r>
                          </m:e>
                          <m:sub>
                            <m:r>
                              <m:rPr>
                                <m:sty m:val="p"/>
                              </m:rPr>
                              <a:rPr lang="en-US" sz="1200">
                                <a:latin typeface="Cambria Math"/>
                              </a:rPr>
                              <m:t>s</m:t>
                            </m:r>
                          </m:sub>
                        </m:sSub>
                      </m:e>
                    </m:d>
                    <m:r>
                      <a:rPr lang="es-ES_tradnl" sz="1200">
                        <a:latin typeface="Cambria Math"/>
                      </a:rPr>
                      <m:t>=</m:t>
                    </m:r>
                    <m:sSubSup>
                      <m:sSubSupPr>
                        <m:ctrlPr>
                          <a:rPr lang="en-US" sz="1200" i="1">
                            <a:latin typeface="Cambria Math" charset="0"/>
                          </a:rPr>
                        </m:ctrlPr>
                      </m:sSubSupPr>
                      <m:e>
                        <m:r>
                          <m:rPr>
                            <m:sty m:val="p"/>
                          </m:rPr>
                          <a:rPr lang="en-US" sz="1200">
                            <a:latin typeface="Cambria Math"/>
                          </a:rPr>
                          <m:t>u</m:t>
                        </m:r>
                      </m:e>
                      <m:sub>
                        <m:r>
                          <m:rPr>
                            <m:sty m:val="p"/>
                          </m:rPr>
                          <a:rPr lang="en-US" sz="1200">
                            <a:latin typeface="Cambria Math"/>
                          </a:rPr>
                          <m:t>ths</m:t>
                        </m:r>
                      </m:sub>
                      <m:sup>
                        <m:r>
                          <a:rPr lang="en-US" sz="1200">
                            <a:latin typeface="Cambria Math"/>
                          </a:rPr>
                          <m:t>∗</m:t>
                        </m:r>
                      </m:sup>
                    </m:sSubSup>
                    <m:r>
                      <a:rPr lang="es-ES_tradnl" sz="1200">
                        <a:latin typeface="Cambria Math"/>
                      </a:rPr>
                      <m:t> </m:t>
                    </m:r>
                    <m:r>
                      <m:rPr>
                        <m:sty m:val="p"/>
                      </m:rPr>
                      <a:rPr lang="es-ES_tradnl" sz="1200">
                        <a:latin typeface="Cambria Math"/>
                      </a:rPr>
                      <m:t>in</m:t>
                    </m:r>
                    <m:r>
                      <a:rPr lang="es-ES_tradnl" sz="1200">
                        <a:latin typeface="Cambria Math"/>
                      </a:rPr>
                      <m:t> </m:t>
                    </m:r>
                    <m:r>
                      <m:rPr>
                        <m:sty m:val="p"/>
                      </m:rPr>
                      <a:rPr lang="es-ES_tradnl" sz="1200">
                        <a:latin typeface="Cambria Math"/>
                      </a:rPr>
                      <m:t>dry</m:t>
                    </m:r>
                    <m:r>
                      <a:rPr lang="es-ES_tradnl" sz="1200">
                        <a:latin typeface="Cambria Math"/>
                      </a:rPr>
                      <m:t> </m:t>
                    </m:r>
                    <m:r>
                      <m:rPr>
                        <m:sty m:val="p"/>
                      </m:rPr>
                      <a:rPr lang="es-ES_tradnl" sz="1200">
                        <a:latin typeface="Cambria Math"/>
                      </a:rPr>
                      <m:t>and</m:t>
                    </m:r>
                    <m:r>
                      <a:rPr lang="es-ES_tradnl" sz="1200">
                        <a:latin typeface="Cambria Math"/>
                      </a:rPr>
                      <m:t> </m:t>
                    </m:r>
                    <m:r>
                      <m:rPr>
                        <m:sty m:val="p"/>
                      </m:rPr>
                      <a:rPr lang="es-ES_tradnl" sz="1200">
                        <a:latin typeface="Cambria Math"/>
                      </a:rPr>
                      <m:t>smooth</m:t>
                    </m:r>
                    <m:r>
                      <a:rPr lang="es-ES_tradnl" sz="1200">
                        <a:latin typeface="Cambria Math"/>
                      </a:rPr>
                      <m:t> </m:t>
                    </m:r>
                    <m:r>
                      <m:rPr>
                        <m:sty m:val="p"/>
                      </m:rPr>
                      <a:rPr lang="es-ES_tradnl" sz="1200">
                        <a:latin typeface="Cambria Math"/>
                      </a:rPr>
                      <m:t>surfaces</m:t>
                    </m:r>
                  </m:oMath>
                </a14:m>
                <a:endParaRPr lang="es-ES" sz="1200" dirty="0"/>
              </a:p>
            </p:txBody>
          </p:sp>
        </mc:Choice>
        <mc:Fallback>
          <p:sp>
            <p:nvSpPr>
              <p:cNvPr id="5" name="7 CuadroTexto"/>
              <p:cNvSpPr txBox="1">
                <a:spLocks noRot="1" noChangeAspect="1" noMove="1" noResize="1" noEditPoints="1" noAdjustHandles="1" noChangeArrowheads="1" noChangeShapeType="1" noTextEdit="1"/>
              </p:cNvSpPr>
              <p:nvPr/>
            </p:nvSpPr>
            <p:spPr>
              <a:xfrm>
                <a:off x="4572000" y="4047455"/>
                <a:ext cx="4680520" cy="461665"/>
              </a:xfrm>
              <a:prstGeom prst="rect">
                <a:avLst/>
              </a:prstGeom>
              <a:blipFill rotWithShape="0">
                <a:blip r:embed="rId3"/>
                <a:stretch>
                  <a:fillRect t="-46053" b="-60526"/>
                </a:stretch>
              </a:blipFill>
            </p:spPr>
            <p:txBody>
              <a:bodyPr/>
              <a:lstStyle/>
              <a:p>
                <a:r>
                  <a:rPr lang="en-US">
                    <a:noFill/>
                  </a:rPr>
                  <a:t> </a:t>
                </a:r>
              </a:p>
            </p:txBody>
          </p:sp>
        </mc:Fallback>
      </mc:AlternateContent>
      <p:sp>
        <p:nvSpPr>
          <p:cNvPr id="6" name="3 Rectángulo"/>
          <p:cNvSpPr/>
          <p:nvPr/>
        </p:nvSpPr>
        <p:spPr>
          <a:xfrm>
            <a:off x="611560" y="5733256"/>
            <a:ext cx="1728192"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12 Rectángulo"/>
          <p:cNvSpPr/>
          <p:nvPr/>
        </p:nvSpPr>
        <p:spPr>
          <a:xfrm>
            <a:off x="611560" y="4005064"/>
            <a:ext cx="2088232"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13 Rectángulo"/>
          <p:cNvSpPr/>
          <p:nvPr/>
        </p:nvSpPr>
        <p:spPr>
          <a:xfrm>
            <a:off x="611560" y="2204864"/>
            <a:ext cx="4536504"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mc:Choice xmlns:a14="http://schemas.microsoft.com/office/drawing/2010/main" Requires="a14">
          <p:sp>
            <p:nvSpPr>
              <p:cNvPr id="9" name="14 CuadroTexto"/>
              <p:cNvSpPr txBox="1"/>
              <p:nvPr/>
            </p:nvSpPr>
            <p:spPr>
              <a:xfrm>
                <a:off x="3851920" y="5807263"/>
                <a:ext cx="5040560" cy="461665"/>
              </a:xfrm>
              <a:prstGeom prst="rect">
                <a:avLst/>
              </a:prstGeom>
              <a:noFill/>
            </p:spPr>
            <p:txBody>
              <a:bodyPr wrap="square" rtlCol="0">
                <a:spAutoFit/>
              </a:bodyPr>
              <a:lstStyle/>
              <a:p>
                <a:pPr lvl="1" indent="-171450">
                  <a:buFont typeface="Arial" panose="020B0604020202020204" pitchFamily="34" charset="0"/>
                  <a:buChar char="•"/>
                </a:pPr>
                <a:r>
                  <a:rPr lang="es-ES_tradnl" sz="1200" dirty="0" smtClean="0"/>
                  <a:t>C </a:t>
                </a:r>
                <a14:m>
                  <m:oMath xmlns:m="http://schemas.openxmlformats.org/officeDocument/2006/math">
                    <m:r>
                      <a:rPr lang="es-ES_tradnl" sz="1200">
                        <a:latin typeface="Cambria Math"/>
                      </a:rPr>
                      <m:t>=</m:t>
                    </m:r>
                    <m:r>
                      <m:rPr>
                        <m:sty m:val="p"/>
                      </m:rPr>
                      <a:rPr lang="es-ES_tradnl" sz="1200" b="0" i="0" smtClean="0">
                        <a:latin typeface="Cambria Math"/>
                      </a:rPr>
                      <m:t>Calibration</m:t>
                    </m:r>
                    <m:r>
                      <a:rPr lang="es-ES_tradnl" sz="1200" b="0" i="0" smtClean="0">
                        <a:latin typeface="Cambria Math"/>
                      </a:rPr>
                      <m:t> </m:t>
                    </m:r>
                    <m:r>
                      <m:rPr>
                        <m:sty m:val="p"/>
                      </m:rPr>
                      <a:rPr lang="es-ES_tradnl" sz="1200" b="0" i="0" smtClean="0">
                        <a:latin typeface="Cambria Math"/>
                      </a:rPr>
                      <m:t>factor</m:t>
                    </m:r>
                  </m:oMath>
                </a14:m>
                <a:endParaRPr lang="es-ES_tradnl" sz="1200" dirty="0" smtClean="0"/>
              </a:p>
              <a:p>
                <a:pPr lvl="1" indent="-171450">
                  <a:buFont typeface="Arial" panose="020B0604020202020204" pitchFamily="34" charset="0"/>
                  <a:buChar char="•"/>
                </a:pPr>
                <a14:m>
                  <m:oMath xmlns:m="http://schemas.openxmlformats.org/officeDocument/2006/math">
                    <m:r>
                      <m:rPr>
                        <m:sty m:val="p"/>
                      </m:rPr>
                      <a:rPr lang="en-US" sz="1200">
                        <a:latin typeface="Cambria Math"/>
                      </a:rPr>
                      <m:t>α</m:t>
                    </m:r>
                    <m:r>
                      <a:rPr lang="es-ES_tradnl" sz="800">
                        <a:latin typeface="Cambria Math"/>
                      </a:rPr>
                      <m:t>=</m:t>
                    </m:r>
                  </m:oMath>
                </a14:m>
                <a:r>
                  <a:rPr lang="es-ES" sz="1200" dirty="0" smtClean="0"/>
                  <a:t> </a:t>
                </a:r>
                <a:r>
                  <a:rPr lang="es-ES" sz="1200" dirty="0" err="1" smtClean="0"/>
                  <a:t>The</a:t>
                </a:r>
                <a:r>
                  <a:rPr lang="es-ES" sz="1200" dirty="0" smtClean="0"/>
                  <a:t> horizontal to vertical flux ratio (</a:t>
                </a:r>
                <a:r>
                  <a:rPr lang="es-ES" sz="1200" dirty="0" err="1" smtClean="0"/>
                  <a:t>for</a:t>
                </a:r>
                <a:r>
                  <a:rPr lang="es-ES" sz="1200" dirty="0" smtClean="0"/>
                  <a:t> </a:t>
                </a:r>
                <a:r>
                  <a:rPr lang="es-ES" sz="1200" dirty="0" err="1" smtClean="0"/>
                  <a:t>each</a:t>
                </a:r>
                <a:r>
                  <a:rPr lang="es-ES" sz="1200" dirty="0" smtClean="0"/>
                  <a:t> </a:t>
                </a:r>
                <a:r>
                  <a:rPr lang="es-ES" sz="1200" dirty="0" err="1" smtClean="0"/>
                  <a:t>soil</a:t>
                </a:r>
                <a:r>
                  <a:rPr lang="es-ES" sz="1200" dirty="0" smtClean="0"/>
                  <a:t> </a:t>
                </a:r>
                <a:r>
                  <a:rPr lang="es-ES" sz="1200" dirty="0" err="1" smtClean="0"/>
                  <a:t>population</a:t>
                </a:r>
                <a:r>
                  <a:rPr lang="es-ES" sz="1200" dirty="0" smtClean="0"/>
                  <a:t>)</a:t>
                </a:r>
                <a:endParaRPr lang="es-ES" sz="1200" dirty="0"/>
              </a:p>
            </p:txBody>
          </p:sp>
        </mc:Choice>
        <mc:Fallback>
          <p:sp>
            <p:nvSpPr>
              <p:cNvPr id="9" name="14 CuadroTexto"/>
              <p:cNvSpPr txBox="1">
                <a:spLocks noRot="1" noChangeAspect="1" noMove="1" noResize="1" noEditPoints="1" noAdjustHandles="1" noChangeArrowheads="1" noChangeShapeType="1" noTextEdit="1"/>
              </p:cNvSpPr>
              <p:nvPr/>
            </p:nvSpPr>
            <p:spPr>
              <a:xfrm>
                <a:off x="3851920" y="5807263"/>
                <a:ext cx="5040560" cy="461665"/>
              </a:xfrm>
              <a:prstGeom prst="rect">
                <a:avLst/>
              </a:prstGeom>
              <a:blipFill rotWithShape="0">
                <a:blip r:embed="rId4"/>
                <a:stretch>
                  <a:fillRect t="-48000" b="-22667"/>
                </a:stretch>
              </a:blipFill>
            </p:spPr>
            <p:txBody>
              <a:bodyPr/>
              <a:lstStyle/>
              <a:p>
                <a:r>
                  <a:rPr lang="en-US">
                    <a:noFill/>
                  </a:rPr>
                  <a:t> </a:t>
                </a:r>
              </a:p>
            </p:txBody>
          </p:sp>
        </mc:Fallback>
      </mc:AlternateContent>
    </p:spTree>
    <p:extLst>
      <p:ext uri="{BB962C8B-B14F-4D97-AF65-F5344CB8AC3E}">
        <p14:creationId xmlns:p14="http://schemas.microsoft.com/office/powerpoint/2010/main" val="1048167476"/>
      </p:ext>
    </p:extLst>
  </p:cSld>
  <p:clrMapOvr>
    <a:masterClrMapping/>
  </p:clrMapOvr>
</p:sld>
</file>

<file path=ppt/theme/theme1.xml><?xml version="1.0" encoding="utf-8"?>
<a:theme xmlns:a="http://schemas.openxmlformats.org/drawingml/2006/main" name="Office Theme">
  <a:themeElements>
    <a:clrScheme name="BSC">
      <a:dk1>
        <a:srgbClr val="004990"/>
      </a:dk1>
      <a:lt1>
        <a:srgbClr val="004990"/>
      </a:lt1>
      <a:dk2>
        <a:srgbClr val="004990"/>
      </a:dk2>
      <a:lt2>
        <a:srgbClr val="004990"/>
      </a:lt2>
      <a:accent1>
        <a:srgbClr val="FFFFFF"/>
      </a:accent1>
      <a:accent2>
        <a:srgbClr val="004990"/>
      </a:accent2>
      <a:accent3>
        <a:srgbClr val="004990"/>
      </a:accent3>
      <a:accent4>
        <a:srgbClr val="8DB3E2"/>
      </a:accent4>
      <a:accent5>
        <a:srgbClr val="548DD4"/>
      </a:accent5>
      <a:accent6>
        <a:srgbClr val="0070C0"/>
      </a:accent6>
      <a:hlink>
        <a:srgbClr val="95B3D7"/>
      </a:hlink>
      <a:folHlink>
        <a:srgbClr val="3660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1990</TotalTime>
  <Words>2300</Words>
  <Application>Microsoft Macintosh PowerPoint</Application>
  <PresentationFormat>Custom</PresentationFormat>
  <Paragraphs>241</Paragraphs>
  <Slides>22</Slides>
  <Notes>14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1" baseType="lpstr">
      <vt:lpstr>Wingdings</vt:lpstr>
      <vt:lpstr>Arial</vt:lpstr>
      <vt:lpstr>DejaVu Sans</vt:lpstr>
      <vt:lpstr>Calibri</vt:lpstr>
      <vt:lpstr>Arial Narrow</vt:lpstr>
      <vt:lpstr>ＭＳ Ｐゴシック</vt:lpstr>
      <vt:lpstr>Cambria Math</vt:lpstr>
      <vt:lpstr>Office Theme</vt:lpstr>
      <vt:lpstr>Ecuación</vt:lpstr>
      <vt:lpstr>PowerPoint Presentation</vt:lpstr>
      <vt:lpstr>Barcelona Supercomputing Center</vt:lpstr>
      <vt:lpstr>BSC Dust Services</vt:lpstr>
      <vt:lpstr>WMO SDS-WAS programme</vt:lpstr>
      <vt:lpstr>WMO Barcelona Dust Forecast Center</vt:lpstr>
      <vt:lpstr>NMMB/BSC-Dust</vt:lpstr>
      <vt:lpstr>PowerPoint Presentation</vt:lpstr>
      <vt:lpstr>PowerPoint Presentation</vt:lpstr>
      <vt:lpstr>PowerPoint Presentation</vt:lpstr>
      <vt:lpstr>PowerPoint Presentation</vt:lpstr>
      <vt:lpstr>K-Dust project</vt:lpstr>
      <vt:lpstr>K-Dust project: WP1</vt:lpstr>
      <vt:lpstr>K-Dust project: WP2</vt:lpstr>
      <vt:lpstr>PowerPoint Presentation</vt:lpstr>
      <vt:lpstr>PowerPoint Presentation</vt:lpstr>
      <vt:lpstr>PowerPoint Presentation</vt:lpstr>
      <vt:lpstr>PowerPoint Presentation</vt:lpstr>
      <vt:lpstr>PowerPoint Presentation</vt:lpstr>
      <vt:lpstr>PowerPoint Presentation</vt:lpstr>
      <vt:lpstr>K-Dust project: WP3</vt:lpstr>
      <vt:lpstr>K-Dust project</vt:lpstr>
      <vt:lpstr>PowerPoint Presentation</vt:lpstr>
    </vt:vector>
  </TitlesOfParts>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bscuser</dc:creator>
  <cp:lastModifiedBy>Microsoft Office User</cp:lastModifiedBy>
  <cp:revision>31</cp:revision>
  <dcterms:modified xsi:type="dcterms:W3CDTF">2017-02-12T21:16:44Z</dcterms:modified>
</cp:coreProperties>
</file>