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6" r:id="rId2"/>
    <p:sldId id="477" r:id="rId3"/>
    <p:sldId id="459" r:id="rId4"/>
    <p:sldId id="462" r:id="rId5"/>
    <p:sldId id="478" r:id="rId6"/>
    <p:sldId id="479" r:id="rId7"/>
    <p:sldId id="460" r:id="rId8"/>
    <p:sldId id="463" r:id="rId9"/>
    <p:sldId id="461" r:id="rId10"/>
    <p:sldId id="464" r:id="rId11"/>
    <p:sldId id="468" r:id="rId12"/>
    <p:sldId id="467" r:id="rId13"/>
    <p:sldId id="480" r:id="rId14"/>
    <p:sldId id="481" r:id="rId15"/>
    <p:sldId id="482" r:id="rId16"/>
    <p:sldId id="484" r:id="rId17"/>
    <p:sldId id="483" r:id="rId18"/>
    <p:sldId id="475" r:id="rId19"/>
    <p:sldId id="485" r:id="rId20"/>
    <p:sldId id="4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E13D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85" autoAdjust="0"/>
    <p:restoredTop sz="96233" autoAdjust="0"/>
  </p:normalViewPr>
  <p:slideViewPr>
    <p:cSldViewPr snapToGrid="0">
      <p:cViewPr varScale="1">
        <p:scale>
          <a:sx n="106" d="100"/>
          <a:sy n="106" d="100"/>
        </p:scale>
        <p:origin x="14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14F87-122D-4739-B1DF-2B923C032583}" type="datetimeFigureOut">
              <a:rPr lang="en-GB" smtClean="0"/>
              <a:t>11/10/2018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9F45F-0298-4F36-801A-B2CB3E095D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13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1182688" y="777875"/>
            <a:ext cx="4733925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37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endParaRPr lang="fr-FR" alt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5312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3933582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F45F-0298-4F36-801A-B2CB3E095D5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745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F45F-0298-4F36-801A-B2CB3E095D5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268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F45F-0298-4F36-801A-B2CB3E095D5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033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F45F-0298-4F36-801A-B2CB3E095D5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271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F45F-0298-4F36-801A-B2CB3E095D51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000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F45F-0298-4F36-801A-B2CB3E095D51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259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F45F-0298-4F36-801A-B2CB3E095D51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781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F45F-0298-4F36-801A-B2CB3E095D5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757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F45F-0298-4F36-801A-B2CB3E095D5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637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F45F-0298-4F36-801A-B2CB3E095D5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944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F45F-0298-4F36-801A-B2CB3E095D5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160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F45F-0298-4F36-801A-B2CB3E095D5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510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F45F-0298-4F36-801A-B2CB3E095D5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297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F45F-0298-4F36-801A-B2CB3E095D5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180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F45F-0298-4F36-801A-B2CB3E095D5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52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DE-A304-45A2-BB17-577F48D5634C}" type="datetimeFigureOut">
              <a:rPr lang="en-GB" smtClean="0"/>
              <a:t>11/10/2018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879D-74D4-4614-BDF1-0B41C451A6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37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DE-A304-45A2-BB17-577F48D5634C}" type="datetimeFigureOut">
              <a:rPr lang="en-GB" smtClean="0"/>
              <a:t>11/10/2018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879D-74D4-4614-BDF1-0B41C451A6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2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DE-A304-45A2-BB17-577F48D5634C}" type="datetimeFigureOut">
              <a:rPr lang="en-GB" smtClean="0"/>
              <a:t>11/10/2018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879D-74D4-4614-BDF1-0B41C451A6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67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DE-A304-45A2-BB17-577F48D5634C}" type="datetimeFigureOut">
              <a:rPr lang="en-GB" smtClean="0"/>
              <a:t>11/10/2018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879D-74D4-4614-BDF1-0B41C451A6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50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DE-A304-45A2-BB17-577F48D5634C}" type="datetimeFigureOut">
              <a:rPr lang="en-GB" smtClean="0"/>
              <a:t>11/10/2018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879D-74D4-4614-BDF1-0B41C451A6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9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DE-A304-45A2-BB17-577F48D5634C}" type="datetimeFigureOut">
              <a:rPr lang="en-GB" smtClean="0"/>
              <a:t>11/10/2018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879D-74D4-4614-BDF1-0B41C451A6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66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DE-A304-45A2-BB17-577F48D5634C}" type="datetimeFigureOut">
              <a:rPr lang="en-GB" smtClean="0"/>
              <a:t>11/10/2018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879D-74D4-4614-BDF1-0B41C451A6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87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DE-A304-45A2-BB17-577F48D5634C}" type="datetimeFigureOut">
              <a:rPr lang="en-GB" smtClean="0"/>
              <a:t>11/10/2018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879D-74D4-4614-BDF1-0B41C451A6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94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DE-A304-45A2-BB17-577F48D5634C}" type="datetimeFigureOut">
              <a:rPr lang="en-GB" smtClean="0"/>
              <a:t>11/10/2018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879D-74D4-4614-BDF1-0B41C451A6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87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DE-A304-45A2-BB17-577F48D5634C}" type="datetimeFigureOut">
              <a:rPr lang="en-GB" smtClean="0"/>
              <a:t>11/10/2018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879D-74D4-4614-BDF1-0B41C451A6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52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DE-A304-45A2-BB17-577F48D5634C}" type="datetimeFigureOut">
              <a:rPr lang="en-GB" smtClean="0"/>
              <a:t>11/10/2018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879D-74D4-4614-BDF1-0B41C451A6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80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9A8DE-A304-45A2-BB17-577F48D5634C}" type="datetimeFigureOut">
              <a:rPr lang="en-GB" smtClean="0"/>
              <a:t>11/10/2018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6879D-74D4-4614-BDF1-0B41C451A6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78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/>
          <p:cNvSpPr>
            <a:spLocks noChangeArrowheads="1"/>
          </p:cNvSpPr>
          <p:nvPr/>
        </p:nvSpPr>
        <p:spPr bwMode="auto">
          <a:xfrm>
            <a:off x="0" y="486634"/>
            <a:ext cx="9144000" cy="2209800"/>
          </a:xfrm>
          <a:prstGeom prst="rect">
            <a:avLst/>
          </a:prstGeom>
          <a:solidFill>
            <a:srgbClr val="4267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37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endParaRPr lang="fr-FR" altLang="en-US" dirty="0"/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0" y="609602"/>
            <a:ext cx="9144000" cy="1602851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400" dirty="0">
              <a:solidFill>
                <a:srgbClr val="FFFFFF"/>
              </a:solidFill>
              <a:latin typeface="Calibri" pitchFamily="34" charset="0"/>
              <a:cs typeface="+mn-cs"/>
            </a:endParaRPr>
          </a:p>
          <a:p>
            <a:pPr algn="ctr"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>
                <a:solidFill>
                  <a:srgbClr val="FFFFFF"/>
                </a:solidFill>
                <a:latin typeface="Calibri" pitchFamily="34" charset="0"/>
                <a:cs typeface="+mn-cs"/>
              </a:rPr>
              <a:t>   </a:t>
            </a: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The different developments and uses of</a:t>
            </a:r>
          </a:p>
          <a:p>
            <a:pPr algn="ctr"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NEMO surface restoring (sbcssr.F90) at BSC</a:t>
            </a:r>
            <a:endParaRPr lang="en-GB" sz="2400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128" name="Text Box 3"/>
          <p:cNvSpPr txBox="1">
            <a:spLocks noChangeArrowheads="1"/>
          </p:cNvSpPr>
          <p:nvPr/>
        </p:nvSpPr>
        <p:spPr bwMode="auto">
          <a:xfrm>
            <a:off x="0" y="3149856"/>
            <a:ext cx="9144000" cy="44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ahoma" panose="020B0604030504040204" pitchFamily="34" charset="0"/>
              <a:buNone/>
            </a:pPr>
            <a:r>
              <a:rPr lang="en-GB" altLang="en-US" sz="23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Yohan Ruprich-Robert</a:t>
            </a:r>
            <a:endParaRPr lang="en-GB" altLang="en-US" sz="23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29" name="Text Box 4"/>
          <p:cNvSpPr txBox="1">
            <a:spLocks noChangeArrowheads="1"/>
          </p:cNvSpPr>
          <p:nvPr/>
        </p:nvSpPr>
        <p:spPr bwMode="auto">
          <a:xfrm>
            <a:off x="1376124" y="3859039"/>
            <a:ext cx="6427960" cy="61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ahoma" panose="020B0604030504040204" pitchFamily="34" charset="0"/>
              <a:buNone/>
            </a:pPr>
            <a:r>
              <a:rPr lang="en-US" altLang="en-US" sz="1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Valentina </a:t>
            </a:r>
            <a:r>
              <a:rPr lang="en-US" altLang="en-US" sz="17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Sicardi</a:t>
            </a:r>
            <a:r>
              <a:rPr lang="en-US" altLang="en-US" sz="1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Xavier </a:t>
            </a:r>
            <a:r>
              <a:rPr lang="en-US" altLang="en-US" sz="1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Levine</a:t>
            </a:r>
            <a:r>
              <a:rPr lang="en-US" altLang="en-US" sz="1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Thomas </a:t>
            </a:r>
            <a:r>
              <a:rPr lang="en-US" altLang="en-US" sz="17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Arsouze</a:t>
            </a:r>
            <a:r>
              <a:rPr lang="en-US" altLang="en-US" sz="1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Roberto Bilbao, Mario Acosta, Miguel </a:t>
            </a:r>
            <a:r>
              <a:rPr lang="en-US" altLang="en-US" sz="17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Castrillo</a:t>
            </a:r>
            <a:endParaRPr lang="en-GB" altLang="en-US" sz="17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30" name="Text Box 5"/>
          <p:cNvSpPr txBox="1">
            <a:spLocks noChangeArrowheads="1"/>
          </p:cNvSpPr>
          <p:nvPr/>
        </p:nvSpPr>
        <p:spPr bwMode="auto">
          <a:xfrm>
            <a:off x="0" y="4893101"/>
            <a:ext cx="91440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ahoma" panose="020B0604030504040204" pitchFamily="34" charset="0"/>
              <a:buNone/>
            </a:pPr>
            <a:r>
              <a:rPr lang="en-GB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Nemo meeting, October 11</a:t>
            </a:r>
            <a:r>
              <a:rPr lang="en-GB" altLang="en-US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</a:t>
            </a:r>
            <a:r>
              <a:rPr lang="en-GB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2018</a:t>
            </a:r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t="47983" r="35294" b="24938"/>
          <a:stretch/>
        </p:blipFill>
        <p:spPr>
          <a:xfrm>
            <a:off x="3035929" y="5808184"/>
            <a:ext cx="3129470" cy="806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6" y="5416482"/>
            <a:ext cx="1617407" cy="795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978" y="5164095"/>
            <a:ext cx="1148093" cy="11480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69829" y="6166404"/>
            <a:ext cx="834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/>
              <a:t>INADEC</a:t>
            </a:r>
          </a:p>
        </p:txBody>
      </p:sp>
    </p:spTree>
    <p:extLst>
      <p:ext uri="{BB962C8B-B14F-4D97-AF65-F5344CB8AC3E}">
        <p14:creationId xmlns:p14="http://schemas.microsoft.com/office/powerpoint/2010/main" val="3802005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7620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37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endParaRPr lang="fr-FR" altLang="en-US" dirty="0">
              <a:latin typeface="Calibri" panose="020F0502020204030204" pitchFamily="34" charset="0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486BB8"/>
              </a:gs>
              <a:gs pos="100000">
                <a:srgbClr val="00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" y="130476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Sbcssr.F90 </a:t>
            </a:r>
            <a:r>
              <a:rPr lang="en-GB" altLang="en-US" sz="2400" b="1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namelist</a:t>
            </a:r>
            <a:endParaRPr lang="en-GB" alt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gradFill flip="none" rotWithShape="1">
            <a:gsLst>
              <a:gs pos="0">
                <a:srgbClr val="486BB8"/>
              </a:gs>
              <a:gs pos="100000">
                <a:srgbClr val="000000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22" name="Espace réservé du numéro de diapositive 5"/>
          <p:cNvSpPr txBox="1">
            <a:spLocks/>
          </p:cNvSpPr>
          <p:nvPr/>
        </p:nvSpPr>
        <p:spPr>
          <a:xfrm>
            <a:off x="8763000" y="6580188"/>
            <a:ext cx="29845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 smtClean="0">
                <a:latin typeface="Calibri" panose="020F0502020204030204" pitchFamily="34" charset="0"/>
              </a:rPr>
              <a:t>4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6920" r="28614" b="39395"/>
          <a:stretch/>
        </p:blipFill>
        <p:spPr>
          <a:xfrm>
            <a:off x="66717" y="914411"/>
            <a:ext cx="9008621" cy="402878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2962" y="2184475"/>
            <a:ext cx="8682274" cy="2218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62962" y="3810660"/>
            <a:ext cx="8496000" cy="25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181069" y="4997499"/>
            <a:ext cx="71760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s</a:t>
            </a:r>
            <a:r>
              <a:rPr lang="fr-FR" dirty="0" err="1" smtClean="0"/>
              <a:t>n_sst</a:t>
            </a:r>
            <a:r>
              <a:rPr lang="fr-FR" dirty="0" smtClean="0"/>
              <a:t> / </a:t>
            </a:r>
            <a:r>
              <a:rPr lang="fr-FR" dirty="0" err="1" smtClean="0"/>
              <a:t>sn_sss</a:t>
            </a:r>
            <a:r>
              <a:rPr lang="fr-FR" dirty="0" smtClean="0"/>
              <a:t>: information on </a:t>
            </a:r>
            <a:r>
              <a:rPr lang="fr-FR" dirty="0" err="1" smtClean="0"/>
              <a:t>sst</a:t>
            </a:r>
            <a:r>
              <a:rPr lang="fr-FR" dirty="0" smtClean="0"/>
              <a:t>/</a:t>
            </a:r>
            <a:r>
              <a:rPr lang="fr-FR" dirty="0" err="1" smtClean="0"/>
              <a:t>sss</a:t>
            </a:r>
            <a:r>
              <a:rPr lang="fr-FR" dirty="0" smtClean="0"/>
              <a:t> </a:t>
            </a:r>
            <a:r>
              <a:rPr lang="fr-FR" dirty="0" err="1" smtClean="0"/>
              <a:t>restoring</a:t>
            </a:r>
            <a:r>
              <a:rPr lang="fr-FR" dirty="0" smtClean="0"/>
              <a:t> files to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n</a:t>
            </a:r>
            <a:r>
              <a:rPr lang="fr-FR" dirty="0" err="1" smtClean="0"/>
              <a:t>n_sstr</a:t>
            </a:r>
            <a:r>
              <a:rPr lang="fr-FR" dirty="0" smtClean="0"/>
              <a:t> / </a:t>
            </a:r>
            <a:r>
              <a:rPr lang="fr-FR" dirty="0" err="1" smtClean="0"/>
              <a:t>nn_sssr</a:t>
            </a:r>
            <a:r>
              <a:rPr lang="fr-FR" dirty="0" smtClean="0"/>
              <a:t>: activation keys for </a:t>
            </a:r>
            <a:r>
              <a:rPr lang="fr-FR" dirty="0" err="1" smtClean="0"/>
              <a:t>sst</a:t>
            </a:r>
            <a:r>
              <a:rPr lang="fr-FR" dirty="0" smtClean="0"/>
              <a:t>/</a:t>
            </a:r>
            <a:r>
              <a:rPr lang="fr-FR" dirty="0" err="1" smtClean="0"/>
              <a:t>sss</a:t>
            </a:r>
            <a:r>
              <a:rPr lang="fr-FR" dirty="0" smtClean="0"/>
              <a:t> </a:t>
            </a:r>
            <a:r>
              <a:rPr lang="fr-FR" dirty="0" err="1" smtClean="0"/>
              <a:t>restoring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r</a:t>
            </a:r>
            <a:r>
              <a:rPr lang="fr-FR" dirty="0" err="1" smtClean="0"/>
              <a:t>n_dqdt</a:t>
            </a:r>
            <a:r>
              <a:rPr lang="fr-FR" dirty="0" smtClean="0"/>
              <a:t> / </a:t>
            </a:r>
            <a:r>
              <a:rPr lang="fr-FR" dirty="0" err="1" smtClean="0"/>
              <a:t>rn_deds</a:t>
            </a:r>
            <a:r>
              <a:rPr lang="fr-FR" dirty="0" smtClean="0"/>
              <a:t>: </a:t>
            </a:r>
            <a:r>
              <a:rPr lang="fr-FR" dirty="0" err="1" smtClean="0"/>
              <a:t>strenght</a:t>
            </a:r>
            <a:r>
              <a:rPr lang="fr-FR" dirty="0" smtClean="0"/>
              <a:t> of the </a:t>
            </a:r>
            <a:r>
              <a:rPr lang="fr-FR" dirty="0" err="1" smtClean="0"/>
              <a:t>restoring</a:t>
            </a:r>
            <a:r>
              <a:rPr lang="fr-FR" dirty="0" smtClean="0"/>
              <a:t> </a:t>
            </a:r>
            <a:r>
              <a:rPr lang="fr-FR" dirty="0" err="1" smtClean="0"/>
              <a:t>coefficent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 smtClean="0"/>
              <a:t>nn_icedmp</a:t>
            </a:r>
            <a:r>
              <a:rPr lang="fr-FR" b="1" dirty="0" smtClean="0"/>
              <a:t>: activation key for surface </a:t>
            </a:r>
            <a:r>
              <a:rPr lang="fr-FR" b="1" dirty="0" err="1" smtClean="0"/>
              <a:t>restoring</a:t>
            </a:r>
            <a:r>
              <a:rPr lang="fr-FR" b="1" dirty="0" smtClean="0"/>
              <a:t> </a:t>
            </a:r>
            <a:r>
              <a:rPr lang="fr-FR" b="1" dirty="0" err="1" smtClean="0"/>
              <a:t>under</a:t>
            </a:r>
            <a:r>
              <a:rPr lang="fr-FR" b="1" dirty="0" smtClean="0"/>
              <a:t> </a:t>
            </a:r>
            <a:r>
              <a:rPr lang="fr-FR" b="1" dirty="0" err="1" smtClean="0"/>
              <a:t>ice</a:t>
            </a: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 smtClean="0"/>
              <a:t>nn_msk</a:t>
            </a:r>
            <a:r>
              <a:rPr lang="fr-FR" b="1" dirty="0" smtClean="0"/>
              <a:t>/</a:t>
            </a:r>
            <a:r>
              <a:rPr lang="fr-FR" b="1" dirty="0" err="1"/>
              <a:t>s</a:t>
            </a:r>
            <a:r>
              <a:rPr lang="fr-FR" b="1" dirty="0" err="1" smtClean="0"/>
              <a:t>n_msk</a:t>
            </a:r>
            <a:r>
              <a:rPr lang="fr-FR" b="1" dirty="0" smtClean="0"/>
              <a:t>: activation key for and information on </a:t>
            </a:r>
            <a:r>
              <a:rPr lang="fr-FR" b="1" dirty="0" err="1" smtClean="0"/>
              <a:t>restoring</a:t>
            </a:r>
            <a:r>
              <a:rPr lang="fr-FR" b="1" dirty="0" smtClean="0"/>
              <a:t> </a:t>
            </a:r>
            <a:r>
              <a:rPr lang="fr-FR" b="1" dirty="0" err="1" smtClean="0"/>
              <a:t>mask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50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486BB8"/>
              </a:gs>
              <a:gs pos="100000">
                <a:srgbClr val="00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" y="130476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Decadal Climate Prediction Panel of CMIP6</a:t>
            </a:r>
            <a:endParaRPr lang="en-GB" alt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gradFill flip="none" rotWithShape="1">
            <a:gsLst>
              <a:gs pos="0">
                <a:srgbClr val="486BB8"/>
              </a:gs>
              <a:gs pos="100000">
                <a:srgbClr val="000000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22" name="Espace réservé du numéro de diapositive 5"/>
          <p:cNvSpPr txBox="1">
            <a:spLocks/>
          </p:cNvSpPr>
          <p:nvPr/>
        </p:nvSpPr>
        <p:spPr>
          <a:xfrm>
            <a:off x="8763000" y="6580188"/>
            <a:ext cx="29845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5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6009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Question 3: SST not constrained the same way over all grid points, what can we do about it?</a:t>
            </a:r>
            <a:endParaRPr lang="en-US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2852736" y="3585212"/>
            <a:ext cx="1642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 smtClean="0"/>
              <a:t>DJFM</a:t>
            </a:r>
            <a:r>
              <a:rPr lang="en-US" sz="1600" b="1" dirty="0" smtClean="0"/>
              <a:t>:</a:t>
            </a:r>
          </a:p>
          <a:p>
            <a:pPr algn="ctr"/>
            <a:r>
              <a:rPr lang="en-US" sz="1600" b="1" dirty="0" smtClean="0"/>
              <a:t>deep mixed layer</a:t>
            </a:r>
            <a:endParaRPr lang="en-US" sz="16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185253" y="3585212"/>
            <a:ext cx="1870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 smtClean="0"/>
              <a:t>JJAS</a:t>
            </a:r>
            <a:r>
              <a:rPr lang="en-US" sz="1600" b="1" dirty="0" smtClean="0"/>
              <a:t>:</a:t>
            </a:r>
          </a:p>
          <a:p>
            <a:pPr algn="ctr"/>
            <a:r>
              <a:rPr lang="en-US" sz="1600" b="1" dirty="0" smtClean="0"/>
              <a:t>shallow mixed layer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4" t="45877" r="7386" b="13100"/>
          <a:stretch/>
        </p:blipFill>
        <p:spPr>
          <a:xfrm>
            <a:off x="3225996" y="1399158"/>
            <a:ext cx="2913332" cy="195906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4" t="5282" r="7386" b="54123"/>
          <a:stretch/>
        </p:blipFill>
        <p:spPr>
          <a:xfrm>
            <a:off x="6230668" y="1405974"/>
            <a:ext cx="2913332" cy="1938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01368" y="1106321"/>
            <a:ext cx="65351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DJFM</a:t>
            </a:r>
            <a:endParaRPr lang="fr-FR" sz="16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4440470" y="1106321"/>
            <a:ext cx="53764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JJAS</a:t>
            </a:r>
            <a:endParaRPr lang="fr-FR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9" t="88486" r="13921" b="6153"/>
          <a:stretch/>
        </p:blipFill>
        <p:spPr>
          <a:xfrm>
            <a:off x="6488791" y="5855161"/>
            <a:ext cx="2453489" cy="25863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5280" r="7769" b="54192"/>
          <a:stretch/>
        </p:blipFill>
        <p:spPr>
          <a:xfrm>
            <a:off x="6257002" y="3829916"/>
            <a:ext cx="2917068" cy="1955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5078" y="3549652"/>
            <a:ext cx="113601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DJFM - </a:t>
            </a:r>
            <a:r>
              <a:rPr lang="fr-FR" sz="1600" b="1" dirty="0" err="1" smtClean="0"/>
              <a:t>mld</a:t>
            </a:r>
            <a:endParaRPr lang="fr-FR" sz="1600" b="1" dirty="0"/>
          </a:p>
        </p:txBody>
      </p:sp>
      <p:grpSp>
        <p:nvGrpSpPr>
          <p:cNvPr id="71" name="Group 70"/>
          <p:cNvGrpSpPr/>
          <p:nvPr/>
        </p:nvGrpSpPr>
        <p:grpSpPr>
          <a:xfrm>
            <a:off x="2826607" y="4108259"/>
            <a:ext cx="1856055" cy="2568273"/>
            <a:chOff x="2826607" y="3954358"/>
            <a:chExt cx="1856055" cy="2568273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3132492" y="4191761"/>
              <a:ext cx="0" cy="216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3417302" y="6037815"/>
              <a:ext cx="32061" cy="324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3132492" y="6278561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3132492" y="5862113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3132492" y="6070340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3132492" y="4621788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3132492" y="4830021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3132492" y="4205340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3132492" y="4413567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3132492" y="5445655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3132492" y="5653888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3132492" y="5029207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3132492" y="5237434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2826607" y="6153299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z</a:t>
              </a:r>
              <a:endParaRPr lang="fr-FR" b="1" dirty="0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>
              <a:off x="3132492" y="4196287"/>
              <a:ext cx="12765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4397006" y="3954358"/>
              <a:ext cx="285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T</a:t>
              </a:r>
              <a:endParaRPr lang="fr-FR" sz="1600" b="1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10591" y="4108259"/>
            <a:ext cx="1856055" cy="2568273"/>
            <a:chOff x="499884" y="3954358"/>
            <a:chExt cx="1856055" cy="2568273"/>
          </a:xfrm>
        </p:grpSpPr>
        <p:cxnSp>
          <p:nvCxnSpPr>
            <p:cNvPr id="97" name="Straight Arrow Connector 96"/>
            <p:cNvCxnSpPr/>
            <p:nvPr/>
          </p:nvCxnSpPr>
          <p:spPr>
            <a:xfrm>
              <a:off x="805769" y="4191761"/>
              <a:ext cx="0" cy="216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1090579" y="5195846"/>
              <a:ext cx="32061" cy="115956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805769" y="6278561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805769" y="5862113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>
              <a:off x="805769" y="6070340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805769" y="4621788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805769" y="4830021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>
              <a:off x="805769" y="4205340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>
              <a:off x="805769" y="4413567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805769" y="5445655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805769" y="5653888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805769" y="5029207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805769" y="5237434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499884" y="6153299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z</a:t>
              </a:r>
              <a:endParaRPr lang="fr-FR" b="1" dirty="0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>
              <a:off x="805769" y="4196287"/>
              <a:ext cx="12765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2070283" y="3954358"/>
              <a:ext cx="285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T</a:t>
              </a:r>
              <a:endParaRPr lang="fr-FR" sz="1600" b="1" dirty="0"/>
            </a:p>
          </p:txBody>
        </p:sp>
      </p:grpSp>
      <p:cxnSp>
        <p:nvCxnSpPr>
          <p:cNvPr id="118" name="Straight Connector 117"/>
          <p:cNvCxnSpPr/>
          <p:nvPr/>
        </p:nvCxnSpPr>
        <p:spPr>
          <a:xfrm>
            <a:off x="1222235" y="4345662"/>
            <a:ext cx="0" cy="4436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>
            <a:off x="733347" y="4789275"/>
            <a:ext cx="488888" cy="5604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3938251" y="4345661"/>
            <a:ext cx="0" cy="1296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3449363" y="5631237"/>
            <a:ext cx="488888" cy="5604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4" t="52927" r="33239" b="13697"/>
          <a:stretch/>
        </p:blipFill>
        <p:spPr>
          <a:xfrm>
            <a:off x="13246" y="1405974"/>
            <a:ext cx="2856903" cy="18961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9" t="52927" r="28400" b="17957"/>
          <a:stretch/>
        </p:blipFill>
        <p:spPr>
          <a:xfrm>
            <a:off x="2806580" y="1541769"/>
            <a:ext cx="461726" cy="165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486BB8"/>
              </a:gs>
              <a:gs pos="100000">
                <a:srgbClr val="00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" y="130476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Decadal Climate Prediction Panel of CMIP6</a:t>
            </a:r>
            <a:endParaRPr lang="en-GB" alt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gradFill flip="none" rotWithShape="1">
            <a:gsLst>
              <a:gs pos="0">
                <a:srgbClr val="486BB8"/>
              </a:gs>
              <a:gs pos="100000">
                <a:srgbClr val="000000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22" name="Espace réservé du numéro de diapositive 5"/>
          <p:cNvSpPr txBox="1">
            <a:spLocks/>
          </p:cNvSpPr>
          <p:nvPr/>
        </p:nvSpPr>
        <p:spPr>
          <a:xfrm>
            <a:off x="8763000" y="6580188"/>
            <a:ext cx="29845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5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52736" y="3585212"/>
            <a:ext cx="1642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 smtClean="0"/>
              <a:t>DJFM</a:t>
            </a:r>
            <a:r>
              <a:rPr lang="en-US" sz="1600" b="1" dirty="0" smtClean="0"/>
              <a:t>:</a:t>
            </a:r>
          </a:p>
          <a:p>
            <a:pPr algn="ctr"/>
            <a:r>
              <a:rPr lang="en-US" sz="1600" b="1" dirty="0" smtClean="0"/>
              <a:t>deep mixed layer</a:t>
            </a:r>
            <a:endParaRPr lang="en-US" sz="16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185253" y="3585212"/>
            <a:ext cx="1870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 smtClean="0"/>
              <a:t>JJAS</a:t>
            </a:r>
            <a:r>
              <a:rPr lang="en-US" sz="1600" b="1" dirty="0" smtClean="0"/>
              <a:t>:</a:t>
            </a:r>
          </a:p>
          <a:p>
            <a:pPr algn="ctr"/>
            <a:r>
              <a:rPr lang="en-US" sz="1600" b="1" dirty="0" smtClean="0"/>
              <a:t>shallow mixed layer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4" t="45877" r="7386" b="13100"/>
          <a:stretch/>
        </p:blipFill>
        <p:spPr>
          <a:xfrm>
            <a:off x="3225996" y="1399158"/>
            <a:ext cx="2913332" cy="195906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4" t="5282" r="7386" b="54123"/>
          <a:stretch/>
        </p:blipFill>
        <p:spPr>
          <a:xfrm>
            <a:off x="6230668" y="1405974"/>
            <a:ext cx="2913332" cy="1938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01368" y="1106321"/>
            <a:ext cx="65351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DJFM</a:t>
            </a:r>
            <a:endParaRPr lang="fr-FR" sz="16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4440470" y="1106321"/>
            <a:ext cx="53764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JJAS</a:t>
            </a:r>
            <a:endParaRPr lang="fr-FR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9" t="88486" r="13921" b="6153"/>
          <a:stretch/>
        </p:blipFill>
        <p:spPr>
          <a:xfrm>
            <a:off x="6488791" y="5855161"/>
            <a:ext cx="2453489" cy="25863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5280" r="7769" b="54192"/>
          <a:stretch/>
        </p:blipFill>
        <p:spPr>
          <a:xfrm>
            <a:off x="6257002" y="3829916"/>
            <a:ext cx="2917068" cy="1955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5078" y="3549652"/>
            <a:ext cx="113601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DJFM - </a:t>
            </a:r>
            <a:r>
              <a:rPr lang="fr-FR" sz="1600" b="1" dirty="0" err="1" smtClean="0"/>
              <a:t>mld</a:t>
            </a:r>
            <a:endParaRPr lang="fr-FR" sz="1600" b="1" dirty="0"/>
          </a:p>
        </p:txBody>
      </p:sp>
      <p:grpSp>
        <p:nvGrpSpPr>
          <p:cNvPr id="96" name="Group 95"/>
          <p:cNvGrpSpPr/>
          <p:nvPr/>
        </p:nvGrpSpPr>
        <p:grpSpPr>
          <a:xfrm>
            <a:off x="110591" y="4108259"/>
            <a:ext cx="1856055" cy="2568273"/>
            <a:chOff x="499884" y="3954358"/>
            <a:chExt cx="1856055" cy="2568273"/>
          </a:xfrm>
        </p:grpSpPr>
        <p:cxnSp>
          <p:nvCxnSpPr>
            <p:cNvPr id="97" name="Straight Arrow Connector 96"/>
            <p:cNvCxnSpPr/>
            <p:nvPr/>
          </p:nvCxnSpPr>
          <p:spPr>
            <a:xfrm>
              <a:off x="805769" y="4191761"/>
              <a:ext cx="0" cy="216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810701" y="4191761"/>
              <a:ext cx="0" cy="443613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1117642" y="4635374"/>
              <a:ext cx="684003" cy="593968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1090579" y="5195846"/>
              <a:ext cx="32061" cy="115956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805769" y="6278561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805769" y="5862113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>
              <a:off x="805769" y="6070340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805769" y="4621788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805769" y="4830021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>
              <a:off x="805769" y="4205340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>
              <a:off x="805769" y="4413567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805769" y="5445655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805769" y="5653888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805769" y="5029207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805769" y="5237434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499884" y="6153299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z</a:t>
              </a:r>
              <a:endParaRPr lang="fr-FR" b="1" dirty="0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>
              <a:off x="805769" y="4196287"/>
              <a:ext cx="12765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2070283" y="3954358"/>
              <a:ext cx="285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T</a:t>
              </a:r>
              <a:endParaRPr lang="fr-FR" sz="1600" b="1" dirty="0"/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1602464" y="4688026"/>
            <a:ext cx="138198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Same amount of heat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1222235" y="4345662"/>
            <a:ext cx="0" cy="4436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>
            <a:off x="733347" y="4789275"/>
            <a:ext cx="488888" cy="5604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826607" y="4108259"/>
            <a:ext cx="1856055" cy="2568273"/>
            <a:chOff x="2826607" y="4108259"/>
            <a:chExt cx="1856055" cy="2568273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3132492" y="4345662"/>
              <a:ext cx="0" cy="216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028782" y="4345661"/>
              <a:ext cx="0" cy="129600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3433333" y="5622181"/>
              <a:ext cx="595448" cy="589449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3417302" y="6191716"/>
              <a:ext cx="32061" cy="324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3132492" y="6432462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3132492" y="6016014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3132492" y="6224241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3132492" y="4775689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3132492" y="4983922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3132492" y="4359241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3132492" y="4567468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3132492" y="5599556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3132492" y="5807789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3132492" y="5183108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3132492" y="5391335"/>
              <a:ext cx="1041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2826607" y="6307200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z</a:t>
              </a:r>
              <a:endParaRPr lang="fr-FR" b="1" dirty="0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>
              <a:off x="3132492" y="4350188"/>
              <a:ext cx="12765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4397006" y="4108259"/>
              <a:ext cx="285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T</a:t>
              </a:r>
              <a:endParaRPr lang="fr-FR" sz="1600" b="1" dirty="0"/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3938251" y="4345661"/>
              <a:ext cx="0" cy="1296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3449363" y="5631237"/>
              <a:ext cx="488888" cy="5604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2" name="Straight Arrow Connector 121"/>
          <p:cNvCxnSpPr/>
          <p:nvPr/>
        </p:nvCxnSpPr>
        <p:spPr>
          <a:xfrm flipV="1">
            <a:off x="2883972" y="4470930"/>
            <a:ext cx="1130782" cy="3094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 flipV="1">
            <a:off x="1321806" y="4507825"/>
            <a:ext cx="339066" cy="2448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4" t="52927" r="33239" b="13697"/>
          <a:stretch/>
        </p:blipFill>
        <p:spPr>
          <a:xfrm>
            <a:off x="13246" y="1405974"/>
            <a:ext cx="2856903" cy="189611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9" t="52927" r="28400" b="17957"/>
          <a:stretch/>
        </p:blipFill>
        <p:spPr>
          <a:xfrm>
            <a:off x="2806580" y="1541769"/>
            <a:ext cx="461726" cy="1654097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0" y="76009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Question 3: SST not constrained the same way over all grid points, what can we do about it?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520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486BB8"/>
              </a:gs>
              <a:gs pos="100000">
                <a:srgbClr val="00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" y="130476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Decadal Climate Prediction Panel of CMIP6</a:t>
            </a:r>
            <a:endParaRPr lang="en-GB" alt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gradFill flip="none" rotWithShape="1">
            <a:gsLst>
              <a:gs pos="0">
                <a:srgbClr val="486BB8"/>
              </a:gs>
              <a:gs pos="100000">
                <a:srgbClr val="000000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22" name="Espace réservé du numéro de diapositive 5"/>
          <p:cNvSpPr txBox="1">
            <a:spLocks/>
          </p:cNvSpPr>
          <p:nvPr/>
        </p:nvSpPr>
        <p:spPr>
          <a:xfrm>
            <a:off x="8763000" y="6580188"/>
            <a:ext cx="29845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5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4" t="45877" r="7386" b="13100"/>
          <a:stretch/>
        </p:blipFill>
        <p:spPr>
          <a:xfrm>
            <a:off x="3225996" y="1399158"/>
            <a:ext cx="2913332" cy="195906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4" t="5282" r="7386" b="54123"/>
          <a:stretch/>
        </p:blipFill>
        <p:spPr>
          <a:xfrm>
            <a:off x="6230668" y="1405974"/>
            <a:ext cx="2913332" cy="1938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01368" y="1106321"/>
            <a:ext cx="65351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DJFM</a:t>
            </a:r>
            <a:endParaRPr lang="fr-FR" sz="16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4440470" y="1106321"/>
            <a:ext cx="53764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JJAS</a:t>
            </a:r>
            <a:endParaRPr lang="fr-FR" sz="16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 t="45928" r="7251" b="13664"/>
          <a:stretch/>
        </p:blipFill>
        <p:spPr>
          <a:xfrm>
            <a:off x="3236361" y="3741218"/>
            <a:ext cx="2902967" cy="192330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 t="5280" r="7251" b="53881"/>
          <a:stretch/>
        </p:blipFill>
        <p:spPr>
          <a:xfrm>
            <a:off x="6230668" y="3730964"/>
            <a:ext cx="2902967" cy="19438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4" t="52927" r="33239" b="13697"/>
          <a:stretch/>
        </p:blipFill>
        <p:spPr>
          <a:xfrm>
            <a:off x="13246" y="1405974"/>
            <a:ext cx="2856903" cy="18961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9" t="52927" r="28400" b="17957"/>
          <a:stretch/>
        </p:blipFill>
        <p:spPr>
          <a:xfrm>
            <a:off x="2806580" y="1541769"/>
            <a:ext cx="461726" cy="165409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36208" y="4096300"/>
            <a:ext cx="326830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</a:t>
            </a:r>
            <a:r>
              <a:rPr lang="en-US" dirty="0"/>
              <a:t>ɣ</a:t>
            </a:r>
            <a:r>
              <a:rPr lang="en-US" b="1" dirty="0"/>
              <a:t> </a:t>
            </a:r>
            <a:r>
              <a:rPr lang="fr-FR" dirty="0" err="1"/>
              <a:t>f</a:t>
            </a:r>
            <a:r>
              <a:rPr lang="fr-FR" dirty="0" err="1" smtClean="0"/>
              <a:t>ixed</a:t>
            </a:r>
            <a:r>
              <a:rPr lang="fr-FR" dirty="0" smtClean="0"/>
              <a:t> to</a:t>
            </a:r>
            <a:r>
              <a:rPr lang="en-US" b="1" dirty="0" smtClean="0"/>
              <a:t> </a:t>
            </a:r>
            <a:r>
              <a:rPr lang="en-US" dirty="0"/>
              <a:t>-</a:t>
            </a:r>
            <a:r>
              <a:rPr lang="en-US" dirty="0" smtClean="0"/>
              <a:t>40W/m</a:t>
            </a:r>
            <a:r>
              <a:rPr lang="en-US" baseline="30000" dirty="0" smtClean="0"/>
              <a:t>2</a:t>
            </a:r>
            <a:r>
              <a:rPr lang="en-US" dirty="0" smtClean="0"/>
              <a:t>/K</a:t>
            </a:r>
          </a:p>
          <a:p>
            <a:pPr algn="ctr"/>
            <a:endParaRPr lang="en-US" dirty="0" smtClean="0"/>
          </a:p>
          <a:p>
            <a:pPr algn="ctr"/>
            <a:endParaRPr lang="en-US" sz="900" dirty="0" smtClean="0"/>
          </a:p>
          <a:p>
            <a:pPr algn="ctr"/>
            <a:r>
              <a:rPr lang="en-US" b="1" dirty="0" smtClean="0"/>
              <a:t>ɣ function of mixed layer depth</a:t>
            </a:r>
            <a:endParaRPr lang="fr-FR" b="1" dirty="0"/>
          </a:p>
        </p:txBody>
      </p:sp>
      <p:sp>
        <p:nvSpPr>
          <p:cNvPr id="23" name="Down Arrow 22"/>
          <p:cNvSpPr/>
          <p:nvPr/>
        </p:nvSpPr>
        <p:spPr>
          <a:xfrm>
            <a:off x="1447426" y="4517690"/>
            <a:ext cx="155046" cy="252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0" y="3575611"/>
                <a:ext cx="3065904" cy="339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fr-F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sup>
                      </m:sSubSup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 ɣ</m:t>
                      </m:r>
                      <m:d>
                        <m:dPr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𝑺𝑺𝑻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sub>
                            <m:sup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</m:t>
                              </m:r>
                            </m:sup>
                          </m:sSubSup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𝑺𝑺𝑻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𝑨𝑴𝑽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16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5611"/>
                <a:ext cx="3065904" cy="339901"/>
              </a:xfrm>
              <a:prstGeom prst="rect">
                <a:avLst/>
              </a:prstGeom>
              <a:blipFill rotWithShape="0">
                <a:blip r:embed="rId7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-27487" y="6085057"/>
            <a:ext cx="4514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u="sng" dirty="0">
                <a:solidFill>
                  <a:srgbClr val="0066FF"/>
                </a:solidFill>
              </a:rPr>
              <a:t>http://forge.ipsl.jussieu.fr/decennal/wiki/vargamma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76009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Question 3: SST not constrained the same way over all grid points, what can we do about it?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1316" y="5125958"/>
                <a:ext cx="2111154" cy="643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ɣ</m:t>
                      </m:r>
                      <m:d>
                        <m:dPr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fr-F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ɣ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𝒓𝒆𝒇</m:t>
                          </m:r>
                        </m:sub>
                      </m:sSub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𝒎𝒍𝒅</m:t>
                          </m:r>
                          <m:d>
                            <m:d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𝒎𝒍𝒅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𝒓𝒆𝒇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1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16" y="5125958"/>
                <a:ext cx="2111154" cy="64318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857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486BB8"/>
              </a:gs>
              <a:gs pos="100000">
                <a:srgbClr val="00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" y="130476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Decadal Climate Prediction Panel of CMIP6</a:t>
            </a:r>
            <a:endParaRPr lang="en-GB" alt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gradFill flip="none" rotWithShape="1">
            <a:gsLst>
              <a:gs pos="0">
                <a:srgbClr val="486BB8"/>
              </a:gs>
              <a:gs pos="100000">
                <a:srgbClr val="000000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22" name="Espace réservé du numéro de diapositive 5"/>
          <p:cNvSpPr txBox="1">
            <a:spLocks/>
          </p:cNvSpPr>
          <p:nvPr/>
        </p:nvSpPr>
        <p:spPr>
          <a:xfrm>
            <a:off x="8763000" y="6580188"/>
            <a:ext cx="29845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5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4" t="45877" r="7386" b="13100"/>
          <a:stretch/>
        </p:blipFill>
        <p:spPr>
          <a:xfrm>
            <a:off x="3225996" y="1399158"/>
            <a:ext cx="2913332" cy="195906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4" t="5282" r="7386" b="54123"/>
          <a:stretch/>
        </p:blipFill>
        <p:spPr>
          <a:xfrm>
            <a:off x="6230668" y="1405974"/>
            <a:ext cx="2913332" cy="1938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01368" y="1106321"/>
            <a:ext cx="65351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DJFM</a:t>
            </a:r>
            <a:endParaRPr lang="fr-FR" sz="16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4440470" y="1106321"/>
            <a:ext cx="53764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JJAS</a:t>
            </a:r>
            <a:endParaRPr lang="fr-FR" sz="16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 t="45928" r="7251" b="13664"/>
          <a:stretch/>
        </p:blipFill>
        <p:spPr>
          <a:xfrm>
            <a:off x="3236361" y="3741218"/>
            <a:ext cx="2902967" cy="192330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 t="5280" r="7251" b="53881"/>
          <a:stretch/>
        </p:blipFill>
        <p:spPr>
          <a:xfrm>
            <a:off x="6230668" y="3730964"/>
            <a:ext cx="2902967" cy="19438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4" t="52927" r="33239" b="13697"/>
          <a:stretch/>
        </p:blipFill>
        <p:spPr>
          <a:xfrm>
            <a:off x="13246" y="1405974"/>
            <a:ext cx="2856903" cy="18961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9" t="52927" r="28400" b="17957"/>
          <a:stretch/>
        </p:blipFill>
        <p:spPr>
          <a:xfrm>
            <a:off x="2806580" y="1541769"/>
            <a:ext cx="461726" cy="16540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1316" y="5125958"/>
                <a:ext cx="2111154" cy="643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ɣ</m:t>
                      </m:r>
                      <m:d>
                        <m:dPr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fr-F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ɣ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𝒓𝒆𝒇</m:t>
                          </m:r>
                        </m:sub>
                      </m:sSub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𝒎𝒍𝒅</m:t>
                          </m:r>
                          <m:d>
                            <m:d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𝒎𝒍𝒅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𝒓𝒆𝒇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16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16" y="5125958"/>
                <a:ext cx="2111154" cy="64318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-36208" y="4096300"/>
            <a:ext cx="326830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</a:t>
            </a:r>
            <a:r>
              <a:rPr lang="en-US" dirty="0"/>
              <a:t>ɣ</a:t>
            </a:r>
            <a:r>
              <a:rPr lang="en-US" b="1" dirty="0"/>
              <a:t> </a:t>
            </a:r>
            <a:r>
              <a:rPr lang="fr-FR" dirty="0" err="1"/>
              <a:t>f</a:t>
            </a:r>
            <a:r>
              <a:rPr lang="fr-FR" dirty="0" err="1" smtClean="0"/>
              <a:t>ixed</a:t>
            </a:r>
            <a:r>
              <a:rPr lang="fr-FR" dirty="0" smtClean="0"/>
              <a:t> to</a:t>
            </a:r>
            <a:r>
              <a:rPr lang="en-US" b="1" dirty="0" smtClean="0"/>
              <a:t> </a:t>
            </a:r>
            <a:r>
              <a:rPr lang="en-US" dirty="0"/>
              <a:t>-</a:t>
            </a:r>
            <a:r>
              <a:rPr lang="en-US" dirty="0" smtClean="0"/>
              <a:t>40W/m</a:t>
            </a:r>
            <a:r>
              <a:rPr lang="en-US" baseline="30000" dirty="0" smtClean="0"/>
              <a:t>2</a:t>
            </a:r>
            <a:r>
              <a:rPr lang="en-US" dirty="0" smtClean="0"/>
              <a:t>/K</a:t>
            </a:r>
          </a:p>
          <a:p>
            <a:pPr algn="ctr"/>
            <a:endParaRPr lang="en-US" dirty="0" smtClean="0"/>
          </a:p>
          <a:p>
            <a:pPr algn="ctr"/>
            <a:endParaRPr lang="en-US" sz="900" dirty="0" smtClean="0"/>
          </a:p>
          <a:p>
            <a:pPr algn="ctr"/>
            <a:r>
              <a:rPr lang="en-US" b="1" dirty="0" smtClean="0"/>
              <a:t>ɣ function of mixed layer depth</a:t>
            </a:r>
            <a:endParaRPr lang="fr-FR" b="1" dirty="0"/>
          </a:p>
        </p:txBody>
      </p:sp>
      <p:sp>
        <p:nvSpPr>
          <p:cNvPr id="23" name="Down Arrow 22"/>
          <p:cNvSpPr/>
          <p:nvPr/>
        </p:nvSpPr>
        <p:spPr>
          <a:xfrm>
            <a:off x="1447426" y="4517690"/>
            <a:ext cx="155046" cy="252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0" y="3575611"/>
                <a:ext cx="3065904" cy="339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fr-F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sup>
                      </m:sSubSup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 ɣ</m:t>
                      </m:r>
                      <m:d>
                        <m:dPr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𝑺𝑺𝑻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sub>
                            <m:sup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</m:t>
                              </m:r>
                            </m:sup>
                          </m:sSubSup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𝑺𝑺𝑻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𝑨𝑴𝑽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16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5611"/>
                <a:ext cx="3065904" cy="339901"/>
              </a:xfrm>
              <a:prstGeom prst="rect">
                <a:avLst/>
              </a:prstGeom>
              <a:blipFill rotWithShape="0">
                <a:blip r:embed="rId7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-27487" y="6085057"/>
            <a:ext cx="4514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u="sng" dirty="0">
                <a:solidFill>
                  <a:srgbClr val="0066FF"/>
                </a:solidFill>
              </a:rPr>
              <a:t>http://forge.ipsl.jussieu.fr/decennal/wiki/vargamma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82372" y="5996164"/>
            <a:ext cx="399570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Not fully satisfying: further test ongoing</a:t>
            </a:r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6980227" y="4427142"/>
            <a:ext cx="440504" cy="2485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Oval 26"/>
          <p:cNvSpPr/>
          <p:nvPr/>
        </p:nvSpPr>
        <p:spPr>
          <a:xfrm>
            <a:off x="7514376" y="4237022"/>
            <a:ext cx="440504" cy="2485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Straight Arrow Connector 27"/>
          <p:cNvCxnSpPr>
            <a:stCxn id="25" idx="0"/>
          </p:cNvCxnSpPr>
          <p:nvPr/>
        </p:nvCxnSpPr>
        <p:spPr>
          <a:xfrm flipV="1">
            <a:off x="6980227" y="4517691"/>
            <a:ext cx="716701" cy="14784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0"/>
          </p:cNvCxnSpPr>
          <p:nvPr/>
        </p:nvCxnSpPr>
        <p:spPr>
          <a:xfrm flipV="1">
            <a:off x="6980227" y="4707811"/>
            <a:ext cx="192893" cy="12883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76009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Question 3: SST not constrained the same way over all grid points, what can we do about it?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35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486BB8"/>
              </a:gs>
              <a:gs pos="100000">
                <a:srgbClr val="00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" y="130476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APPLICATE</a:t>
            </a:r>
            <a:endParaRPr lang="en-GB" alt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gradFill flip="none" rotWithShape="1">
            <a:gsLst>
              <a:gs pos="0">
                <a:srgbClr val="486BB8"/>
              </a:gs>
              <a:gs pos="100000">
                <a:srgbClr val="000000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22" name="Espace réservé du numéro de diapositive 5"/>
          <p:cNvSpPr txBox="1">
            <a:spLocks/>
          </p:cNvSpPr>
          <p:nvPr/>
        </p:nvSpPr>
        <p:spPr>
          <a:xfrm>
            <a:off x="8763000" y="6580188"/>
            <a:ext cx="29845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6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834735"/>
            <a:ext cx="914399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APPLICATE WP5</a:t>
            </a:r>
            <a:r>
              <a:rPr lang="fr-FR" dirty="0" smtClean="0"/>
              <a:t>: </a:t>
            </a:r>
            <a:r>
              <a:rPr lang="fr-FR" dirty="0" err="1" smtClean="0"/>
              <a:t>isolate</a:t>
            </a:r>
            <a:r>
              <a:rPr lang="fr-FR" dirty="0" smtClean="0"/>
              <a:t> </a:t>
            </a:r>
            <a:r>
              <a:rPr lang="fr-FR" dirty="0" err="1" smtClean="0"/>
              <a:t>climate</a:t>
            </a:r>
            <a:r>
              <a:rPr lang="fr-FR" dirty="0" smtClean="0"/>
              <a:t> impacts of </a:t>
            </a:r>
            <a:r>
              <a:rPr lang="fr-FR" dirty="0" err="1" smtClean="0"/>
              <a:t>sea-ice</a:t>
            </a:r>
            <a:r>
              <a:rPr lang="fr-FR" dirty="0" smtClean="0"/>
              <a:t> </a:t>
            </a:r>
            <a:r>
              <a:rPr lang="fr-FR" dirty="0" err="1" smtClean="0"/>
              <a:t>reduction</a:t>
            </a:r>
            <a:r>
              <a:rPr lang="fr-FR" dirty="0" smtClean="0"/>
              <a:t> due to global </a:t>
            </a:r>
            <a:r>
              <a:rPr lang="fr-FR" dirty="0" err="1" smtClean="0"/>
              <a:t>warming</a:t>
            </a:r>
            <a:endParaRPr lang="fr-FR" dirty="0" smtClean="0"/>
          </a:p>
          <a:p>
            <a:pPr algn="ctr"/>
            <a:endParaRPr lang="fr-FR" sz="700" dirty="0" smtClean="0"/>
          </a:p>
          <a:p>
            <a:pPr marL="742950" lvl="1" indent="-285750" algn="ctr">
              <a:buFont typeface="Wingdings" panose="05000000000000000000" pitchFamily="2" charset="2"/>
              <a:buChar char="Ø"/>
            </a:pPr>
            <a:r>
              <a:rPr lang="fr-FR" dirty="0" smtClean="0">
                <a:sym typeface="Wingdings" panose="05000000000000000000" pitchFamily="2" charset="2"/>
              </a:rPr>
              <a:t>Impose </a:t>
            </a:r>
            <a:r>
              <a:rPr lang="fr-FR" dirty="0" err="1" smtClean="0">
                <a:sym typeface="Wingdings" panose="05000000000000000000" pitchFamily="2" charset="2"/>
              </a:rPr>
              <a:t>projected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sea-ice</a:t>
            </a:r>
            <a:r>
              <a:rPr lang="fr-FR" dirty="0" smtClean="0">
                <a:sym typeface="Wingdings" panose="05000000000000000000" pitchFamily="2" charset="2"/>
              </a:rPr>
              <a:t> in </a:t>
            </a:r>
            <a:r>
              <a:rPr lang="fr-FR" dirty="0" err="1" smtClean="0">
                <a:sym typeface="Wingdings" panose="05000000000000000000" pitchFamily="2" charset="2"/>
              </a:rPr>
              <a:t>present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climate</a:t>
            </a:r>
            <a:r>
              <a:rPr lang="fr-FR" dirty="0" smtClean="0">
                <a:sym typeface="Wingdings" panose="05000000000000000000" pitchFamily="2" charset="2"/>
              </a:rPr>
              <a:t> state simulations </a:t>
            </a:r>
            <a:endParaRPr lang="fr-FR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2" t="9428" r="13738" b="8540"/>
          <a:stretch/>
        </p:blipFill>
        <p:spPr>
          <a:xfrm>
            <a:off x="3194800" y="1910281"/>
            <a:ext cx="2747353" cy="23466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9479" r="24877" b="8705"/>
          <a:stretch/>
        </p:blipFill>
        <p:spPr>
          <a:xfrm>
            <a:off x="578354" y="4146487"/>
            <a:ext cx="2313520" cy="23267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t="9584" r="24877" b="9365"/>
          <a:stretch/>
        </p:blipFill>
        <p:spPr>
          <a:xfrm>
            <a:off x="6082124" y="4119326"/>
            <a:ext cx="2345509" cy="2336815"/>
          </a:xfrm>
          <a:prstGeom prst="rect">
            <a:avLst/>
          </a:prstGeom>
        </p:spPr>
      </p:pic>
      <p:sp>
        <p:nvSpPr>
          <p:cNvPr id="20" name="Bent Arrow 19"/>
          <p:cNvSpPr/>
          <p:nvPr/>
        </p:nvSpPr>
        <p:spPr>
          <a:xfrm rot="2589536">
            <a:off x="3457405" y="4245836"/>
            <a:ext cx="2096696" cy="2214325"/>
          </a:xfrm>
          <a:prstGeom prst="bentArrow">
            <a:avLst>
              <a:gd name="adj1" fmla="val 3652"/>
              <a:gd name="adj2" fmla="val 9339"/>
              <a:gd name="adj3" fmla="val 11509"/>
              <a:gd name="adj4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94800" y="5058069"/>
            <a:ext cx="2482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Sea</a:t>
            </a:r>
            <a:r>
              <a:rPr lang="fr-FR" sz="1600" dirty="0" smtClean="0"/>
              <a:t> surface </a:t>
            </a:r>
            <a:r>
              <a:rPr lang="fr-FR" sz="1600" dirty="0" err="1" smtClean="0"/>
              <a:t>temperature</a:t>
            </a:r>
            <a:r>
              <a:rPr lang="fr-FR" sz="1600" dirty="0" smtClean="0"/>
              <a:t> </a:t>
            </a:r>
            <a:r>
              <a:rPr lang="fr-FR" sz="1600" dirty="0" err="1" smtClean="0"/>
              <a:t>restoring</a:t>
            </a:r>
            <a:r>
              <a:rPr lang="fr-FR" sz="1600" dirty="0" smtClean="0"/>
              <a:t> </a:t>
            </a:r>
            <a:r>
              <a:rPr lang="fr-FR" sz="1600" dirty="0" err="1" smtClean="0"/>
              <a:t>ponderated</a:t>
            </a:r>
            <a:r>
              <a:rPr lang="fr-FR" sz="1600" dirty="0" smtClean="0"/>
              <a:t> by </a:t>
            </a:r>
            <a:r>
              <a:rPr lang="fr-FR" sz="1600" dirty="0" err="1" smtClean="0"/>
              <a:t>sea-ice</a:t>
            </a:r>
            <a:r>
              <a:rPr lang="fr-FR" sz="1600" dirty="0" smtClean="0"/>
              <a:t> </a:t>
            </a:r>
            <a:r>
              <a:rPr lang="fr-FR" sz="1600" dirty="0" err="1" smtClean="0"/>
              <a:t>differences</a:t>
            </a:r>
            <a:r>
              <a:rPr lang="fr-FR" sz="1600" dirty="0" smtClean="0"/>
              <a:t>:</a:t>
            </a:r>
          </a:p>
          <a:p>
            <a:pPr algn="ctr"/>
            <a:r>
              <a:rPr lang="fr-FR" sz="1600" dirty="0" smtClean="0"/>
              <a:t>(</a:t>
            </a:r>
            <a:r>
              <a:rPr lang="fr-FR" sz="1600" dirty="0" err="1"/>
              <a:t>p</a:t>
            </a:r>
            <a:r>
              <a:rPr lang="fr-FR" sz="1600" dirty="0" err="1" smtClean="0"/>
              <a:t>rojected</a:t>
            </a:r>
            <a:r>
              <a:rPr lang="fr-FR" sz="1600" dirty="0" smtClean="0"/>
              <a:t>  - model)</a:t>
            </a:r>
            <a:endParaRPr lang="fr-FR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082123" y="4072443"/>
            <a:ext cx="2345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Restored simulation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5071928" y="2900169"/>
            <a:ext cx="1803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Sea-ice</a:t>
            </a:r>
            <a:r>
              <a:rPr lang="fr-FR" sz="1200" dirty="0" smtClean="0"/>
              <a:t> concentration (%)</a:t>
            </a:r>
            <a:endParaRPr lang="fr-FR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-36213" y="2082306"/>
            <a:ext cx="326830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Straightforward approach</a:t>
            </a:r>
            <a:r>
              <a:rPr lang="en-US" dirty="0" smtClean="0"/>
              <a:t>:</a:t>
            </a:r>
          </a:p>
          <a:p>
            <a:pPr algn="ctr"/>
            <a:endParaRPr lang="en-US" sz="600" dirty="0" smtClean="0"/>
          </a:p>
          <a:p>
            <a:pPr algn="ctr"/>
            <a:r>
              <a:rPr lang="en-US" sz="1600" dirty="0" smtClean="0"/>
              <a:t>Remove sea-ice in sea-ice model</a:t>
            </a:r>
          </a:p>
          <a:p>
            <a:pPr algn="ctr"/>
            <a:endParaRPr lang="en-US" sz="500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1600" dirty="0" smtClean="0"/>
              <a:t>somebody knows LIM3?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94800" y="1847046"/>
            <a:ext cx="2291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chemeClr val="bg1"/>
                </a:solidFill>
              </a:rPr>
              <a:t>Projected</a:t>
            </a:r>
            <a:r>
              <a:rPr lang="fr-FR" sz="1600" b="1" dirty="0" smtClean="0">
                <a:solidFill>
                  <a:schemeClr val="bg1"/>
                </a:solidFill>
              </a:rPr>
              <a:t> </a:t>
            </a:r>
            <a:r>
              <a:rPr lang="fr-FR" sz="1600" b="1" dirty="0" err="1" smtClean="0">
                <a:solidFill>
                  <a:schemeClr val="bg1"/>
                </a:solidFill>
              </a:rPr>
              <a:t>sea-ice</a:t>
            </a:r>
            <a:r>
              <a:rPr lang="fr-FR" sz="1600" b="1" dirty="0">
                <a:solidFill>
                  <a:schemeClr val="bg1"/>
                </a:solidFill>
              </a:rPr>
              <a:t> </a:t>
            </a:r>
            <a:r>
              <a:rPr lang="fr-FR" sz="1600" b="1" dirty="0" smtClean="0">
                <a:solidFill>
                  <a:schemeClr val="bg1"/>
                </a:solidFill>
              </a:rPr>
              <a:t>OND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0275" y="4119326"/>
            <a:ext cx="2275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M</a:t>
            </a:r>
            <a:r>
              <a:rPr lang="fr-FR" sz="1600" b="1" dirty="0" smtClean="0">
                <a:solidFill>
                  <a:schemeClr val="bg1"/>
                </a:solidFill>
              </a:rPr>
              <a:t>odel </a:t>
            </a:r>
            <a:r>
              <a:rPr lang="fr-FR" sz="1600" b="1" dirty="0" err="1" smtClean="0">
                <a:solidFill>
                  <a:schemeClr val="bg1"/>
                </a:solidFill>
              </a:rPr>
              <a:t>sea-ice</a:t>
            </a:r>
            <a:r>
              <a:rPr lang="fr-FR" sz="1600" b="1" dirty="0">
                <a:solidFill>
                  <a:schemeClr val="bg1"/>
                </a:solidFill>
              </a:rPr>
              <a:t> </a:t>
            </a:r>
            <a:r>
              <a:rPr lang="fr-FR" sz="1600" b="1" dirty="0" smtClean="0">
                <a:solidFill>
                  <a:schemeClr val="bg1"/>
                </a:solidFill>
              </a:rPr>
              <a:t>OND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82123" y="2145669"/>
            <a:ext cx="309104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Player approach</a:t>
            </a:r>
            <a:r>
              <a:rPr lang="en-US" dirty="0" smtClean="0"/>
              <a:t>:</a:t>
            </a:r>
          </a:p>
          <a:p>
            <a:pPr algn="ctr"/>
            <a:endParaRPr lang="en-US" sz="600" dirty="0"/>
          </a:p>
          <a:p>
            <a:pPr algn="ctr"/>
            <a:r>
              <a:rPr lang="en-US" sz="1600" dirty="0"/>
              <a:t>There is ice only if SST cold </a:t>
            </a:r>
            <a:r>
              <a:rPr lang="en-US" sz="1600" dirty="0" smtClean="0"/>
              <a:t>enough</a:t>
            </a:r>
          </a:p>
          <a:p>
            <a:pPr algn="ctr"/>
            <a:endParaRPr lang="en-US" sz="600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1600" dirty="0" smtClean="0"/>
              <a:t>surface restoring!!</a:t>
            </a:r>
            <a:endParaRPr lang="en-US" sz="1600" dirty="0"/>
          </a:p>
          <a:p>
            <a:pPr algn="ctr"/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3512738" y="6246894"/>
            <a:ext cx="211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66FF"/>
                </a:solidFill>
              </a:rPr>
              <a:t>x</a:t>
            </a:r>
            <a:r>
              <a:rPr lang="fr-FR" dirty="0" smtClean="0">
                <a:solidFill>
                  <a:srgbClr val="0066FF"/>
                </a:solidFill>
              </a:rPr>
              <a:t>avier.levine@bsc.es</a:t>
            </a:r>
            <a:endParaRPr lang="fr-FR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ustomShape 2"/>
          <p:cNvSpPr/>
          <p:nvPr/>
        </p:nvSpPr>
        <p:spPr>
          <a:xfrm>
            <a:off x="1172397" y="1275840"/>
            <a:ext cx="1835640" cy="32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Reconstruction I 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9" name="CustomShape 4"/>
          <p:cNvSpPr/>
          <p:nvPr/>
        </p:nvSpPr>
        <p:spPr>
          <a:xfrm>
            <a:off x="1049997" y="3322800"/>
            <a:ext cx="2865960" cy="32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Reconstruction II 1958-2018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0" name="CustomShape 5"/>
          <p:cNvSpPr/>
          <p:nvPr/>
        </p:nvSpPr>
        <p:spPr>
          <a:xfrm>
            <a:off x="1149717" y="5245920"/>
            <a:ext cx="2865960" cy="32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Reconstruction III 1958-2018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2" name="CustomShape 7"/>
          <p:cNvSpPr/>
          <p:nvPr/>
        </p:nvSpPr>
        <p:spPr>
          <a:xfrm>
            <a:off x="1049997" y="1656720"/>
            <a:ext cx="2769480" cy="56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SSS and SST surface restoring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3D nudging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3" name="CustomShape 8"/>
          <p:cNvSpPr/>
          <p:nvPr/>
        </p:nvSpPr>
        <p:spPr>
          <a:xfrm>
            <a:off x="1049997" y="3658320"/>
            <a:ext cx="2724480" cy="95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SST surface restoring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3D nudging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4" name="CustomShape 9"/>
          <p:cNvSpPr/>
          <p:nvPr/>
        </p:nvSpPr>
        <p:spPr>
          <a:xfrm>
            <a:off x="1035597" y="5523840"/>
            <a:ext cx="2900880" cy="95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SSS and SST surface restoring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5" name="CustomShape 10"/>
          <p:cNvSpPr/>
          <p:nvPr/>
        </p:nvSpPr>
        <p:spPr>
          <a:xfrm>
            <a:off x="4705601" y="1506600"/>
            <a:ext cx="3211920" cy="33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dk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6" name="CustomShape 11"/>
          <p:cNvSpPr/>
          <p:nvPr/>
        </p:nvSpPr>
        <p:spPr>
          <a:xfrm>
            <a:off x="4704521" y="1686240"/>
            <a:ext cx="3214800" cy="3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dk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7" name="CustomShape 12"/>
          <p:cNvSpPr/>
          <p:nvPr/>
        </p:nvSpPr>
        <p:spPr>
          <a:xfrm>
            <a:off x="4704521" y="1838880"/>
            <a:ext cx="3214800" cy="39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dk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8" name="CustomShape 13"/>
          <p:cNvSpPr/>
          <p:nvPr/>
        </p:nvSpPr>
        <p:spPr>
          <a:xfrm>
            <a:off x="4704521" y="1991160"/>
            <a:ext cx="3214800" cy="39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dk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9" name="CustomShape 14"/>
          <p:cNvSpPr/>
          <p:nvPr/>
        </p:nvSpPr>
        <p:spPr>
          <a:xfrm>
            <a:off x="4704521" y="2143440"/>
            <a:ext cx="3214800" cy="39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dk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0" name="CustomShape 15"/>
          <p:cNvSpPr/>
          <p:nvPr/>
        </p:nvSpPr>
        <p:spPr>
          <a:xfrm>
            <a:off x="4461521" y="2163960"/>
            <a:ext cx="642600" cy="3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1958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1" name="CustomShape 16"/>
          <p:cNvSpPr/>
          <p:nvPr/>
        </p:nvSpPr>
        <p:spPr>
          <a:xfrm>
            <a:off x="7194281" y="2219760"/>
            <a:ext cx="642600" cy="3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2018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2" name="CustomShape 17"/>
          <p:cNvSpPr/>
          <p:nvPr/>
        </p:nvSpPr>
        <p:spPr>
          <a:xfrm>
            <a:off x="4656281" y="3407400"/>
            <a:ext cx="3263040" cy="33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99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3" name="CustomShape 18"/>
          <p:cNvSpPr/>
          <p:nvPr/>
        </p:nvSpPr>
        <p:spPr>
          <a:xfrm>
            <a:off x="4628201" y="3560040"/>
            <a:ext cx="3265560" cy="3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99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4" name="CustomShape 19"/>
          <p:cNvSpPr/>
          <p:nvPr/>
        </p:nvSpPr>
        <p:spPr>
          <a:xfrm>
            <a:off x="4628201" y="3712680"/>
            <a:ext cx="3265560" cy="39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99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5" name="CustomShape 20"/>
          <p:cNvSpPr/>
          <p:nvPr/>
        </p:nvSpPr>
        <p:spPr>
          <a:xfrm>
            <a:off x="4628201" y="3864960"/>
            <a:ext cx="3265560" cy="39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99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6" name="CustomShape 21"/>
          <p:cNvSpPr/>
          <p:nvPr/>
        </p:nvSpPr>
        <p:spPr>
          <a:xfrm>
            <a:off x="4628201" y="4017240"/>
            <a:ext cx="3265560" cy="39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99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7" name="CustomShape 22"/>
          <p:cNvSpPr/>
          <p:nvPr/>
        </p:nvSpPr>
        <p:spPr>
          <a:xfrm>
            <a:off x="4385561" y="4037760"/>
            <a:ext cx="642600" cy="3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1958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8" name="CustomShape 23"/>
          <p:cNvSpPr/>
          <p:nvPr/>
        </p:nvSpPr>
        <p:spPr>
          <a:xfrm>
            <a:off x="7106441" y="4093560"/>
            <a:ext cx="642600" cy="3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2018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9" name="CustomShape 24"/>
          <p:cNvSpPr/>
          <p:nvPr/>
        </p:nvSpPr>
        <p:spPr>
          <a:xfrm>
            <a:off x="4704521" y="5425560"/>
            <a:ext cx="3164040" cy="33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0" name="CustomShape 25"/>
          <p:cNvSpPr/>
          <p:nvPr/>
        </p:nvSpPr>
        <p:spPr>
          <a:xfrm>
            <a:off x="4704521" y="5578200"/>
            <a:ext cx="3166560" cy="3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1" name="CustomShape 26"/>
          <p:cNvSpPr/>
          <p:nvPr/>
        </p:nvSpPr>
        <p:spPr>
          <a:xfrm>
            <a:off x="4704521" y="5730480"/>
            <a:ext cx="3166560" cy="39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2" name="CustomShape 27"/>
          <p:cNvSpPr/>
          <p:nvPr/>
        </p:nvSpPr>
        <p:spPr>
          <a:xfrm>
            <a:off x="4704521" y="5882760"/>
            <a:ext cx="3166560" cy="39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3" name="CustomShape 28"/>
          <p:cNvSpPr/>
          <p:nvPr/>
        </p:nvSpPr>
        <p:spPr>
          <a:xfrm>
            <a:off x="4704521" y="6035400"/>
            <a:ext cx="3166560" cy="39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4" name="CustomShape 29"/>
          <p:cNvSpPr/>
          <p:nvPr/>
        </p:nvSpPr>
        <p:spPr>
          <a:xfrm>
            <a:off x="4461521" y="6055560"/>
            <a:ext cx="642600" cy="3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1958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5" name="CustomShape 30"/>
          <p:cNvSpPr/>
          <p:nvPr/>
        </p:nvSpPr>
        <p:spPr>
          <a:xfrm>
            <a:off x="7126601" y="6111360"/>
            <a:ext cx="642600" cy="3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2018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6" name="CustomShape 31"/>
          <p:cNvSpPr/>
          <p:nvPr/>
        </p:nvSpPr>
        <p:spPr>
          <a:xfrm rot="10800000" flipH="1">
            <a:off x="5769041" y="3348360"/>
            <a:ext cx="912240" cy="73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6923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7" name="CustomShape 32"/>
          <p:cNvSpPr/>
          <p:nvPr/>
        </p:nvSpPr>
        <p:spPr>
          <a:xfrm rot="10800000" flipH="1">
            <a:off x="5769041" y="3337560"/>
            <a:ext cx="853200" cy="244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6923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8" name="CustomShape 33"/>
          <p:cNvSpPr/>
          <p:nvPr/>
        </p:nvSpPr>
        <p:spPr>
          <a:xfrm rot="10800000" flipH="1">
            <a:off x="5658521" y="3305880"/>
            <a:ext cx="736200" cy="342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6923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9" name="CustomShape 34"/>
          <p:cNvSpPr/>
          <p:nvPr/>
        </p:nvSpPr>
        <p:spPr>
          <a:xfrm rot="10800000" flipH="1">
            <a:off x="5556281" y="3283920"/>
            <a:ext cx="652680" cy="53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6923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0" name="CustomShape 35"/>
          <p:cNvSpPr/>
          <p:nvPr/>
        </p:nvSpPr>
        <p:spPr>
          <a:xfrm rot="10800000" flipH="1">
            <a:off x="5351081" y="3348360"/>
            <a:ext cx="475920" cy="734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6923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1" name="CustomShape 36"/>
          <p:cNvSpPr/>
          <p:nvPr/>
        </p:nvSpPr>
        <p:spPr>
          <a:xfrm rot="10800000" flipH="1">
            <a:off x="5769041" y="1523160"/>
            <a:ext cx="912240" cy="73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6923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2" name="CustomShape 37"/>
          <p:cNvSpPr/>
          <p:nvPr/>
        </p:nvSpPr>
        <p:spPr>
          <a:xfrm rot="10800000" flipH="1">
            <a:off x="5769041" y="1512360"/>
            <a:ext cx="853200" cy="244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6923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3" name="CustomShape 38"/>
          <p:cNvSpPr/>
          <p:nvPr/>
        </p:nvSpPr>
        <p:spPr>
          <a:xfrm rot="10800000" flipH="1">
            <a:off x="5658521" y="1480320"/>
            <a:ext cx="736200" cy="342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6923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4" name="CustomShape 39"/>
          <p:cNvSpPr/>
          <p:nvPr/>
        </p:nvSpPr>
        <p:spPr>
          <a:xfrm rot="10800000" flipH="1">
            <a:off x="5556281" y="1458720"/>
            <a:ext cx="652680" cy="53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6923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5" name="CustomShape 40"/>
          <p:cNvSpPr/>
          <p:nvPr/>
        </p:nvSpPr>
        <p:spPr>
          <a:xfrm rot="10800000" flipH="1">
            <a:off x="5351081" y="1523160"/>
            <a:ext cx="475920" cy="734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6923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6" name="CustomShape 41"/>
          <p:cNvSpPr/>
          <p:nvPr/>
        </p:nvSpPr>
        <p:spPr>
          <a:xfrm rot="10800000" flipH="1">
            <a:off x="7468241" y="5446440"/>
            <a:ext cx="912240" cy="73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6923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7" name="CustomShape 42"/>
          <p:cNvSpPr/>
          <p:nvPr/>
        </p:nvSpPr>
        <p:spPr>
          <a:xfrm rot="10800000" flipH="1">
            <a:off x="7468241" y="5436000"/>
            <a:ext cx="853200" cy="244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6923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8" name="CustomShape 43"/>
          <p:cNvSpPr/>
          <p:nvPr/>
        </p:nvSpPr>
        <p:spPr>
          <a:xfrm rot="10800000" flipH="1">
            <a:off x="7357721" y="5403960"/>
            <a:ext cx="736200" cy="342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6923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9" name="CustomShape 44"/>
          <p:cNvSpPr/>
          <p:nvPr/>
        </p:nvSpPr>
        <p:spPr>
          <a:xfrm rot="10800000" flipH="1">
            <a:off x="7255481" y="5382000"/>
            <a:ext cx="652680" cy="53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6923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0" name="CustomShape 45"/>
          <p:cNvSpPr/>
          <p:nvPr/>
        </p:nvSpPr>
        <p:spPr>
          <a:xfrm rot="10800000" flipH="1">
            <a:off x="7050281" y="5446440"/>
            <a:ext cx="475920" cy="734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6923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1" name="CustomShape 46"/>
          <p:cNvSpPr/>
          <p:nvPr/>
        </p:nvSpPr>
        <p:spPr>
          <a:xfrm rot="10800000" flipH="1">
            <a:off x="5767601" y="5420520"/>
            <a:ext cx="912240" cy="73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6923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2" name="CustomShape 47"/>
          <p:cNvSpPr/>
          <p:nvPr/>
        </p:nvSpPr>
        <p:spPr>
          <a:xfrm rot="10800000" flipH="1">
            <a:off x="5767601" y="5409720"/>
            <a:ext cx="853200" cy="244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6923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3" name="CustomShape 48"/>
          <p:cNvSpPr/>
          <p:nvPr/>
        </p:nvSpPr>
        <p:spPr>
          <a:xfrm rot="10800000" flipH="1">
            <a:off x="5657081" y="5377680"/>
            <a:ext cx="736200" cy="342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6923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4" name="CustomShape 49"/>
          <p:cNvSpPr/>
          <p:nvPr/>
        </p:nvSpPr>
        <p:spPr>
          <a:xfrm rot="10800000" flipH="1">
            <a:off x="5554841" y="5356080"/>
            <a:ext cx="652680" cy="53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6923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5" name="CustomShape 50"/>
          <p:cNvSpPr/>
          <p:nvPr/>
        </p:nvSpPr>
        <p:spPr>
          <a:xfrm rot="10800000" flipH="1">
            <a:off x="5349641" y="5420520"/>
            <a:ext cx="475920" cy="734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6923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6" name="CustomShape 51"/>
          <p:cNvSpPr/>
          <p:nvPr/>
        </p:nvSpPr>
        <p:spPr>
          <a:xfrm rot="10800000" flipH="1">
            <a:off x="7468241" y="3420000"/>
            <a:ext cx="912240" cy="73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6923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7" name="CustomShape 52"/>
          <p:cNvSpPr/>
          <p:nvPr/>
        </p:nvSpPr>
        <p:spPr>
          <a:xfrm rot="10800000" flipH="1">
            <a:off x="7468241" y="3409560"/>
            <a:ext cx="853200" cy="244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6923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8" name="CustomShape 53"/>
          <p:cNvSpPr/>
          <p:nvPr/>
        </p:nvSpPr>
        <p:spPr>
          <a:xfrm rot="10800000" flipH="1">
            <a:off x="7357721" y="3377520"/>
            <a:ext cx="736200" cy="342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6923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9" name="CustomShape 54"/>
          <p:cNvSpPr/>
          <p:nvPr/>
        </p:nvSpPr>
        <p:spPr>
          <a:xfrm rot="10800000" flipH="1">
            <a:off x="7255481" y="3355560"/>
            <a:ext cx="652680" cy="53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6923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0" name="CustomShape 55"/>
          <p:cNvSpPr/>
          <p:nvPr/>
        </p:nvSpPr>
        <p:spPr>
          <a:xfrm rot="10800000" flipH="1">
            <a:off x="7050281" y="3420000"/>
            <a:ext cx="475920" cy="734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6923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1" name="CustomShape 56"/>
          <p:cNvSpPr/>
          <p:nvPr/>
        </p:nvSpPr>
        <p:spPr>
          <a:xfrm rot="10800000" flipH="1">
            <a:off x="7467881" y="1540440"/>
            <a:ext cx="912240" cy="73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6923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2" name="CustomShape 57"/>
          <p:cNvSpPr/>
          <p:nvPr/>
        </p:nvSpPr>
        <p:spPr>
          <a:xfrm rot="10800000" flipH="1">
            <a:off x="7467881" y="1529640"/>
            <a:ext cx="853200" cy="244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6923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3" name="CustomShape 58"/>
          <p:cNvSpPr/>
          <p:nvPr/>
        </p:nvSpPr>
        <p:spPr>
          <a:xfrm rot="10800000" flipH="1">
            <a:off x="7357721" y="1497600"/>
            <a:ext cx="736200" cy="342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6923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4" name="CustomShape 59"/>
          <p:cNvSpPr/>
          <p:nvPr/>
        </p:nvSpPr>
        <p:spPr>
          <a:xfrm rot="10800000" flipH="1">
            <a:off x="7255481" y="1476000"/>
            <a:ext cx="652680" cy="53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6923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5" name="CustomShape 60"/>
          <p:cNvSpPr/>
          <p:nvPr/>
        </p:nvSpPr>
        <p:spPr>
          <a:xfrm rot="10800000" flipH="1">
            <a:off x="7049921" y="1540440"/>
            <a:ext cx="475920" cy="734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6923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486BB8"/>
              </a:gs>
              <a:gs pos="100000">
                <a:srgbClr val="00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1" y="130476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100000"/>
            </a:pPr>
            <a:r>
              <a:rPr lang="en-US" sz="2400" b="1" spc="-1" dirty="0" smtClean="0"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Climate Prediction: Shock </a:t>
            </a:r>
            <a:r>
              <a:rPr lang="en-US" sz="2400" b="1" spc="-1" dirty="0"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and drift </a:t>
            </a:r>
            <a:r>
              <a:rPr lang="en-US" sz="2400" b="1" spc="-1" dirty="0" smtClean="0"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characterization</a:t>
            </a:r>
            <a:endParaRPr lang="en-GB" alt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Rectangle 37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gradFill flip="none" rotWithShape="1">
            <a:gsLst>
              <a:gs pos="0">
                <a:srgbClr val="486BB8"/>
              </a:gs>
              <a:gs pos="100000">
                <a:srgbClr val="000000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68" name="Espace réservé du numéro de diapositive 5"/>
          <p:cNvSpPr txBox="1">
            <a:spLocks/>
          </p:cNvSpPr>
          <p:nvPr/>
        </p:nvSpPr>
        <p:spPr>
          <a:xfrm>
            <a:off x="8763000" y="6580188"/>
            <a:ext cx="29845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7</a:t>
            </a:r>
            <a:endParaRPr lang="en-GB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34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591" descr="Shape 591"/>
          <p:cNvPicPr>
            <a:picLocks noChangeAspect="1"/>
          </p:cNvPicPr>
          <p:nvPr/>
        </p:nvPicPr>
        <p:blipFill rotWithShape="1">
          <a:blip r:embed="rId2">
            <a:extLst/>
          </a:blip>
          <a:srcRect t="2894" b="765"/>
          <a:stretch/>
        </p:blipFill>
        <p:spPr>
          <a:xfrm>
            <a:off x="725493" y="1050198"/>
            <a:ext cx="3401996" cy="3277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Shape 592" descr="Shape 592"/>
          <p:cNvPicPr>
            <a:picLocks noChangeAspect="1"/>
          </p:cNvPicPr>
          <p:nvPr/>
        </p:nvPicPr>
        <p:blipFill rotWithShape="1">
          <a:blip r:embed="rId3">
            <a:extLst/>
          </a:blip>
          <a:srcRect t="5058" b="1821"/>
          <a:stretch/>
        </p:blipFill>
        <p:spPr>
          <a:xfrm>
            <a:off x="5027200" y="1077360"/>
            <a:ext cx="3510218" cy="326830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CustomShape 1"/>
          <p:cNvSpPr/>
          <p:nvPr/>
        </p:nvSpPr>
        <p:spPr>
          <a:xfrm>
            <a:off x="1704922" y="3123184"/>
            <a:ext cx="864001" cy="696601"/>
          </a:xfrm>
          <a:prstGeom prst="rect">
            <a:avLst/>
          </a:prstGeom>
          <a:ln w="38160">
            <a:solidFill>
              <a:srgbClr val="FF0000"/>
            </a:solidFill>
          </a:ln>
        </p:spPr>
        <p:txBody>
          <a:bodyPr lIns="45719" rIns="45719"/>
          <a:lstStyle/>
          <a:p>
            <a:pPr defTabSz="91440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4" name="CustomShape 2"/>
          <p:cNvSpPr/>
          <p:nvPr/>
        </p:nvSpPr>
        <p:spPr>
          <a:xfrm>
            <a:off x="5939359" y="2641022"/>
            <a:ext cx="973081" cy="696601"/>
          </a:xfrm>
          <a:prstGeom prst="rect">
            <a:avLst/>
          </a:prstGeom>
          <a:ln w="38160">
            <a:solidFill>
              <a:srgbClr val="FF0000"/>
            </a:solidFill>
          </a:ln>
        </p:spPr>
        <p:txBody>
          <a:bodyPr lIns="45719" rIns="45719"/>
          <a:lstStyle/>
          <a:p>
            <a:pPr defTabSz="91440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608029" y="737867"/>
            <a:ext cx="16369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NEMO</a:t>
            </a:r>
            <a:r>
              <a:rPr lang="en-GB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GB" b="1" dirty="0" smtClean="0"/>
              <a:t>ORCA12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237031" y="746934"/>
            <a:ext cx="109055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IFS</a:t>
            </a:r>
            <a:r>
              <a:rPr lang="en-GB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GB" b="1" dirty="0" smtClean="0"/>
              <a:t>T1279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t="42651" r="24257" b="24082"/>
          <a:stretch/>
        </p:blipFill>
        <p:spPr>
          <a:xfrm>
            <a:off x="1492698" y="4560013"/>
            <a:ext cx="6465296" cy="2039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1723" y="4497459"/>
            <a:ext cx="21932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HighResMIP</a:t>
            </a:r>
            <a:r>
              <a:rPr lang="fr-FR" b="1" dirty="0" smtClean="0"/>
              <a:t> </a:t>
            </a:r>
            <a:r>
              <a:rPr lang="fr-FR" b="1" dirty="0" err="1" smtClean="0"/>
              <a:t>protocol</a:t>
            </a:r>
            <a:endParaRPr lang="fr-F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6026" y="4998736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(7yr of </a:t>
            </a:r>
            <a:r>
              <a:rPr lang="fr-FR" sz="1400" b="1" dirty="0" err="1" smtClean="0"/>
              <a:t>spinup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done</a:t>
            </a:r>
            <a:r>
              <a:rPr lang="fr-FR" sz="1400" b="1" dirty="0" smtClean="0"/>
              <a:t>,</a:t>
            </a:r>
          </a:p>
          <a:p>
            <a:r>
              <a:rPr lang="fr-FR" sz="1400" b="1" dirty="0" smtClean="0"/>
              <a:t>SDPY: 0.45/0.33)</a:t>
            </a:r>
            <a:endParaRPr lang="fr-FR" sz="1400" b="1" dirty="0"/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486BB8"/>
              </a:gs>
              <a:gs pos="100000">
                <a:srgbClr val="00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" y="130476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US" sz="2400" b="1" dirty="0"/>
              <a:t>Global 12km resolution </a:t>
            </a:r>
            <a:r>
              <a:rPr lang="en-US" sz="2400" b="1" dirty="0" smtClean="0"/>
              <a:t>coupled simulation</a:t>
            </a:r>
            <a:endParaRPr lang="en-GB" alt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37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gradFill flip="none" rotWithShape="1">
            <a:gsLst>
              <a:gs pos="0">
                <a:srgbClr val="486BB8"/>
              </a:gs>
              <a:gs pos="100000">
                <a:srgbClr val="000000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16" name="Espace réservé du numéro de diapositive 5"/>
          <p:cNvSpPr txBox="1">
            <a:spLocks/>
          </p:cNvSpPr>
          <p:nvPr/>
        </p:nvSpPr>
        <p:spPr>
          <a:xfrm>
            <a:off x="8763000" y="6580188"/>
            <a:ext cx="29845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7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5586" y="3542979"/>
            <a:ext cx="24474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66FF"/>
                </a:solidFill>
              </a:rPr>
              <a:t>t</a:t>
            </a:r>
            <a:r>
              <a:rPr lang="fr-FR" dirty="0" smtClean="0">
                <a:solidFill>
                  <a:srgbClr val="0066FF"/>
                </a:solidFill>
              </a:rPr>
              <a:t>homas.arsouze@bsc.es</a:t>
            </a:r>
            <a:endParaRPr lang="fr-FR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633" descr="Shape 63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6329" y="980255"/>
            <a:ext cx="7351342" cy="520229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CustomShape 1"/>
          <p:cNvSpPr txBox="1"/>
          <p:nvPr/>
        </p:nvSpPr>
        <p:spPr>
          <a:xfrm>
            <a:off x="5567340" y="1115160"/>
            <a:ext cx="1374481" cy="1606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 sz="2100" b="1" spc="-1">
                <a:solidFill>
                  <a:srgbClr val="00499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E</a:t>
            </a:r>
            <a:r>
              <a:rPr b="0"/>
              <a:t>xclude </a:t>
            </a:r>
            <a:r>
              <a:t>L</a:t>
            </a:r>
            <a:r>
              <a:rPr b="0"/>
              <a:t>and </a:t>
            </a:r>
            <a:r>
              <a:t>P</a:t>
            </a:r>
            <a:r>
              <a:rPr b="0"/>
              <a:t>rocesses </a:t>
            </a:r>
            <a:r>
              <a:t>i</a:t>
            </a:r>
            <a:r>
              <a:rPr b="0"/>
              <a:t>n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defTabSz="914400">
              <a:defRPr sz="2100" b="1" spc="-1">
                <a:solidFill>
                  <a:srgbClr val="00499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N</a:t>
            </a:r>
            <a:r>
              <a:rPr b="0"/>
              <a:t>EMO</a:t>
            </a:r>
          </a:p>
        </p:txBody>
      </p:sp>
      <p:sp>
        <p:nvSpPr>
          <p:cNvPr id="126" name="TextShape 2"/>
          <p:cNvSpPr txBox="1"/>
          <p:nvPr/>
        </p:nvSpPr>
        <p:spPr>
          <a:xfrm>
            <a:off x="5020579" y="5813144"/>
            <a:ext cx="2143570" cy="3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defTabSz="914400">
              <a:defRPr sz="1700" i="1" spc="-1">
                <a:uFill>
                  <a:solidFill>
                    <a:srgbClr val="FFFFFF"/>
                  </a:solidFill>
                </a:u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r>
              <a:rPr lang="en-US" dirty="0" smtClean="0">
                <a:solidFill>
                  <a:srgbClr val="0066FF"/>
                </a:solidFill>
              </a:rPr>
              <a:t>o</a:t>
            </a:r>
            <a:r>
              <a:rPr dirty="0" smtClean="0">
                <a:solidFill>
                  <a:srgbClr val="0066FF"/>
                </a:solidFill>
              </a:rPr>
              <a:t>riol</a:t>
            </a:r>
            <a:r>
              <a:rPr lang="en-US" dirty="0" smtClean="0">
                <a:solidFill>
                  <a:srgbClr val="0066FF"/>
                </a:solidFill>
              </a:rPr>
              <a:t>.t</a:t>
            </a:r>
            <a:r>
              <a:rPr dirty="0" smtClean="0">
                <a:solidFill>
                  <a:srgbClr val="0066FF"/>
                </a:solidFill>
              </a:rPr>
              <a:t>int</a:t>
            </a:r>
            <a:r>
              <a:rPr lang="en-US" dirty="0" smtClean="0">
                <a:solidFill>
                  <a:srgbClr val="0066FF"/>
                </a:solidFill>
              </a:rPr>
              <a:t>o</a:t>
            </a:r>
            <a:r>
              <a:rPr dirty="0" smtClean="0">
                <a:solidFill>
                  <a:srgbClr val="0066FF"/>
                </a:solidFill>
              </a:rPr>
              <a:t>@</a:t>
            </a:r>
            <a:r>
              <a:rPr lang="en-US" dirty="0" smtClean="0">
                <a:solidFill>
                  <a:srgbClr val="0066FF"/>
                </a:solidFill>
              </a:rPr>
              <a:t>bsc.es</a:t>
            </a:r>
            <a:endParaRPr dirty="0">
              <a:solidFill>
                <a:srgbClr val="0066FF"/>
              </a:solidFill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486BB8"/>
              </a:gs>
              <a:gs pos="100000">
                <a:srgbClr val="00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" y="130476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US" sz="2400" b="1" dirty="0" err="1" smtClean="0"/>
              <a:t>ELPiN</a:t>
            </a:r>
            <a:endParaRPr lang="en-GB" alt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gradFill flip="none" rotWithShape="1">
            <a:gsLst>
              <a:gs pos="0">
                <a:srgbClr val="486BB8"/>
              </a:gs>
              <a:gs pos="100000">
                <a:srgbClr val="000000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12" name="Espace réservé du numéro de diapositive 5"/>
          <p:cNvSpPr txBox="1">
            <a:spLocks/>
          </p:cNvSpPr>
          <p:nvPr/>
        </p:nvSpPr>
        <p:spPr>
          <a:xfrm>
            <a:off x="8763000" y="6580188"/>
            <a:ext cx="29845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8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pic>
        <p:nvPicPr>
          <p:cNvPr id="13" name="ThroughputORCA025_EC-E_Poster.png" descr="ThroughputORCA025_EC-E_Post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540" y="4068146"/>
            <a:ext cx="3698335" cy="270977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14" name="TextBox 13"/>
          <p:cNvSpPr txBox="1"/>
          <p:nvPr/>
        </p:nvSpPr>
        <p:spPr>
          <a:xfrm>
            <a:off x="402882" y="4077199"/>
            <a:ext cx="2826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Performance of ORCA025-T511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90381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5" t="19365" r="15104" b="13716"/>
          <a:stretch/>
        </p:blipFill>
        <p:spPr>
          <a:xfrm>
            <a:off x="0" y="0"/>
            <a:ext cx="9144000" cy="68686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11864" y="2860895"/>
            <a:ext cx="1976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H2020-MSCA-800154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901619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7620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37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endParaRPr lang="fr-FR" altLang="en-US">
              <a:latin typeface="Calibri" panose="020F0502020204030204" pitchFamily="34" charset="0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486BB8"/>
              </a:gs>
              <a:gs pos="100000">
                <a:srgbClr val="00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" y="130476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Decadal Climate Prediction Panel of CMIP6</a:t>
            </a:r>
            <a:endParaRPr lang="en-GB" alt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Espace réservé du numéro de diapositive 5"/>
          <p:cNvSpPr txBox="1">
            <a:spLocks/>
          </p:cNvSpPr>
          <p:nvPr/>
        </p:nvSpPr>
        <p:spPr>
          <a:xfrm>
            <a:off x="8763000" y="6245209"/>
            <a:ext cx="29845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anose="020F0502020204030204" pitchFamily="34" charset="0"/>
              </a:rPr>
              <a:t>1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gradFill flip="none" rotWithShape="1">
            <a:gsLst>
              <a:gs pos="0">
                <a:srgbClr val="486BB8"/>
              </a:gs>
              <a:gs pos="100000">
                <a:srgbClr val="000000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22" name="Espace réservé du numéro de diapositive 5"/>
          <p:cNvSpPr txBox="1">
            <a:spLocks/>
          </p:cNvSpPr>
          <p:nvPr/>
        </p:nvSpPr>
        <p:spPr>
          <a:xfrm>
            <a:off x="8763000" y="6580188"/>
            <a:ext cx="29845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1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93" y="1055308"/>
            <a:ext cx="90361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DCPP Component C: Predictability, mechanisms and case studies </a:t>
            </a:r>
            <a:r>
              <a:rPr lang="en-US" dirty="0" smtClean="0"/>
              <a:t>(Boer et al. 2016)</a:t>
            </a:r>
          </a:p>
          <a:p>
            <a:pPr algn="just"/>
            <a:endParaRPr lang="en-US" sz="700" b="1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Experiments to understand </a:t>
            </a:r>
            <a:r>
              <a:rPr lang="en-US" b="1" dirty="0" smtClean="0">
                <a:sym typeface="Wingdings" panose="05000000000000000000" pitchFamily="2" charset="2"/>
              </a:rPr>
              <a:t>coupled climate model </a:t>
            </a:r>
            <a:r>
              <a:rPr lang="en-US" dirty="0" smtClean="0">
                <a:sym typeface="Wingdings" panose="05000000000000000000" pitchFamily="2" charset="2"/>
              </a:rPr>
              <a:t>decadal variability</a:t>
            </a:r>
          </a:p>
          <a:p>
            <a:pPr lvl="1" algn="just"/>
            <a:endParaRPr lang="en-US" sz="700" dirty="0" smtClean="0">
              <a:sym typeface="Wingdings" panose="05000000000000000000" pitchFamily="2" charset="2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Attribution of observed decadal climate variability to Atlantic / Pacific SST variations</a:t>
            </a:r>
            <a:endParaRPr lang="en-US" dirty="0" smtClean="0"/>
          </a:p>
        </p:txBody>
      </p:sp>
      <p:pic>
        <p:nvPicPr>
          <p:cNvPr id="24" name="Picture 2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" t="35724" r="46555" b="43160"/>
          <a:stretch/>
        </p:blipFill>
        <p:spPr bwMode="auto">
          <a:xfrm>
            <a:off x="17004" y="4158457"/>
            <a:ext cx="5159450" cy="2449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arto="http://schemas.microsoft.com/office/word/2006/arto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10912" y="3818217"/>
            <a:ext cx="4293548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North Atlantic SST time series </a:t>
            </a:r>
            <a:r>
              <a:rPr lang="en-US" sz="1400" dirty="0" smtClean="0"/>
              <a:t>(Ting et al. 2009)</a:t>
            </a:r>
            <a:endParaRPr lang="en-US" sz="14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922708" y="4568516"/>
            <a:ext cx="21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72225" y="4420062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AMV</a:t>
            </a:r>
            <a:endParaRPr lang="en-GB" sz="1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922708" y="4351241"/>
            <a:ext cx="4495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72225" y="4202787"/>
            <a:ext cx="2173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Externally forced variability</a:t>
            </a:r>
            <a:endParaRPr lang="en-GB" sz="14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139984" y="4568516"/>
            <a:ext cx="216000" cy="0"/>
          </a:xfrm>
          <a:prstGeom prst="line">
            <a:avLst/>
          </a:prstGeom>
          <a:ln w="38100">
            <a:solidFill>
              <a:srgbClr val="0E13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274946" y="3789125"/>
            <a:ext cx="1425775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AMV pattern</a:t>
            </a:r>
            <a:endParaRPr lang="en-US" sz="14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4" t="53036" r="28218" b="13696"/>
          <a:stretch/>
        </p:blipFill>
        <p:spPr>
          <a:xfrm>
            <a:off x="5458170" y="4226111"/>
            <a:ext cx="3603280" cy="202437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274048" y="6219069"/>
            <a:ext cx="1537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(</a:t>
            </a:r>
            <a:r>
              <a:rPr lang="en-US" sz="1400" dirty="0" smtClean="0"/>
              <a:t>dataset</a:t>
            </a:r>
            <a:r>
              <a:rPr lang="fr-FR" sz="1400" dirty="0" smtClean="0"/>
              <a:t>: Ersst_v4)</a:t>
            </a:r>
            <a:endParaRPr lang="fr-FR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63139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In </a:t>
            </a:r>
            <a:r>
              <a:rPr lang="fr-FR" sz="2000" b="1" dirty="0" err="1" smtClean="0"/>
              <a:t>particular</a:t>
            </a:r>
            <a:r>
              <a:rPr lang="fr-FR" sz="2000" b="1" dirty="0" smtClean="0"/>
              <a:t>: </a:t>
            </a:r>
            <a:r>
              <a:rPr lang="fr-FR" sz="2000" b="1" dirty="0" err="1" smtClean="0"/>
              <a:t>Idealized</a:t>
            </a:r>
            <a:r>
              <a:rPr lang="fr-FR" sz="2000" b="1" dirty="0" smtClean="0"/>
              <a:t> Atlantic Multidecadal </a:t>
            </a:r>
            <a:r>
              <a:rPr lang="fr-FR" sz="2000" b="1" dirty="0" err="1" smtClean="0"/>
              <a:t>Variability</a:t>
            </a:r>
            <a:r>
              <a:rPr lang="fr-FR" sz="2000" b="1" dirty="0" smtClean="0"/>
              <a:t> (AMV) </a:t>
            </a:r>
            <a:r>
              <a:rPr lang="fr-FR" sz="2000" b="1" dirty="0" err="1" smtClean="0"/>
              <a:t>experiments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0979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486BB8"/>
              </a:gs>
              <a:gs pos="100000">
                <a:srgbClr val="00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" y="130476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Climate Prediction</a:t>
            </a:r>
            <a:endParaRPr lang="en-GB" alt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gradFill flip="none" rotWithShape="1">
            <a:gsLst>
              <a:gs pos="0">
                <a:srgbClr val="486BB8"/>
              </a:gs>
              <a:gs pos="100000">
                <a:srgbClr val="000000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22" name="Espace réservé du numéro de diapositive 5"/>
          <p:cNvSpPr txBox="1">
            <a:spLocks/>
          </p:cNvSpPr>
          <p:nvPr/>
        </p:nvSpPr>
        <p:spPr>
          <a:xfrm>
            <a:off x="8763000" y="6580188"/>
            <a:ext cx="29845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1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6778" r="36238" b="24785"/>
          <a:stretch/>
        </p:blipFill>
        <p:spPr>
          <a:xfrm>
            <a:off x="172017" y="896293"/>
            <a:ext cx="3687024" cy="2254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5720" r="36435" b="24962"/>
          <a:stretch/>
        </p:blipFill>
        <p:spPr>
          <a:xfrm>
            <a:off x="253498" y="3426411"/>
            <a:ext cx="3687024" cy="22967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6249" r="36337" b="25137"/>
          <a:stretch/>
        </p:blipFill>
        <p:spPr>
          <a:xfrm>
            <a:off x="4572000" y="2299254"/>
            <a:ext cx="3669182" cy="225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7620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37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endParaRPr lang="fr-FR" altLang="en-US" dirty="0">
              <a:latin typeface="Calibri" panose="020F0502020204030204" pitchFamily="34" charset="0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486BB8"/>
              </a:gs>
              <a:gs pos="100000">
                <a:srgbClr val="00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" y="130476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Decadal Climate Prediction Panel of CMIP6</a:t>
            </a:r>
            <a:endParaRPr lang="en-GB" alt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5" name="Picture 2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" t="35724" r="46555" b="43160"/>
          <a:stretch/>
        </p:blipFill>
        <p:spPr bwMode="auto">
          <a:xfrm>
            <a:off x="17004" y="4158457"/>
            <a:ext cx="5159450" cy="2449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arto="http://schemas.microsoft.com/office/word/2006/arto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10912" y="3818217"/>
            <a:ext cx="4293548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North Atlantic SST time series </a:t>
            </a:r>
            <a:r>
              <a:rPr lang="en-US" sz="1400" dirty="0" smtClean="0"/>
              <a:t>(Ting et al. 2009)</a:t>
            </a:r>
            <a:endParaRPr lang="en-US" sz="1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22708" y="4568516"/>
            <a:ext cx="21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72225" y="4420062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AMV</a:t>
            </a:r>
            <a:endParaRPr lang="en-GB" sz="1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22708" y="4351241"/>
            <a:ext cx="4495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2225" y="4202787"/>
            <a:ext cx="2173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Externally forced variability</a:t>
            </a:r>
            <a:endParaRPr lang="en-GB" sz="1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139984" y="4568516"/>
            <a:ext cx="216000" cy="0"/>
          </a:xfrm>
          <a:prstGeom prst="line">
            <a:avLst/>
          </a:prstGeom>
          <a:ln w="38100">
            <a:solidFill>
              <a:srgbClr val="0E13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74946" y="3789125"/>
            <a:ext cx="1425775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AMV pattern</a:t>
            </a:r>
            <a:endParaRPr lang="en-US" sz="1400" dirty="0"/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gradFill flip="none" rotWithShape="1">
            <a:gsLst>
              <a:gs pos="0">
                <a:srgbClr val="486BB8"/>
              </a:gs>
              <a:gs pos="100000">
                <a:srgbClr val="000000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22" name="Espace réservé du numéro de diapositive 5"/>
          <p:cNvSpPr txBox="1">
            <a:spLocks/>
          </p:cNvSpPr>
          <p:nvPr/>
        </p:nvSpPr>
        <p:spPr>
          <a:xfrm>
            <a:off x="8763000" y="6580188"/>
            <a:ext cx="29845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 smtClean="0">
                <a:latin typeface="Calibri" panose="020F0502020204030204" pitchFamily="34" charset="0"/>
              </a:rPr>
              <a:t>1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4" t="53036" r="28218" b="13696"/>
          <a:stretch/>
        </p:blipFill>
        <p:spPr>
          <a:xfrm>
            <a:off x="5458170" y="4226111"/>
            <a:ext cx="3603280" cy="2024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74048" y="6219069"/>
            <a:ext cx="1537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(</a:t>
            </a:r>
            <a:r>
              <a:rPr lang="en-US" sz="1400" dirty="0" smtClean="0"/>
              <a:t>dataset</a:t>
            </a:r>
            <a:r>
              <a:rPr lang="fr-FR" sz="1400" dirty="0" smtClean="0"/>
              <a:t>: Ersst_v4)</a:t>
            </a:r>
            <a:endParaRPr lang="fr-FR" sz="1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51816" y="841677"/>
            <a:ext cx="8529194" cy="532414"/>
            <a:chOff x="306134" y="841677"/>
            <a:chExt cx="8529194" cy="532414"/>
          </a:xfrm>
        </p:grpSpPr>
        <p:sp>
          <p:nvSpPr>
            <p:cNvPr id="23" name="ZoneTexte 16"/>
            <p:cNvSpPr txBox="1"/>
            <p:nvPr/>
          </p:nvSpPr>
          <p:spPr>
            <a:xfrm>
              <a:off x="306134" y="895995"/>
              <a:ext cx="85291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Coupled model</a:t>
              </a:r>
              <a:r>
                <a:rPr lang="en-US" sz="2000" dirty="0" smtClean="0"/>
                <a:t> </a:t>
              </a:r>
              <a:r>
                <a:rPr lang="en-US" dirty="0" smtClean="0"/>
                <a:t>daily North Atlantic SST                                 Climatology </a:t>
              </a:r>
              <a:r>
                <a:rPr lang="en-US" b="1" dirty="0" smtClean="0"/>
                <a:t>+/- AMV pattern</a:t>
              </a:r>
              <a:endParaRPr lang="en-US" b="1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327746" y="841677"/>
              <a:ext cx="1574734" cy="532414"/>
              <a:chOff x="4345852" y="850730"/>
              <a:chExt cx="1574734" cy="532414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6246" t="36417" r="58773" b="37375"/>
              <a:stretch>
                <a:fillRect/>
              </a:stretch>
            </p:blipFill>
            <p:spPr bwMode="auto">
              <a:xfrm rot="5400000">
                <a:off x="4867012" y="329570"/>
                <a:ext cx="532414" cy="1574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7" name="Connecteur droit avec flèche 18"/>
              <p:cNvCxnSpPr/>
              <p:nvPr/>
            </p:nvCxnSpPr>
            <p:spPr>
              <a:xfrm>
                <a:off x="4488874" y="1118369"/>
                <a:ext cx="93610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880427" y="2702350"/>
            <a:ext cx="7056932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Restoring coefficient of </a:t>
            </a:r>
            <a:r>
              <a:rPr lang="en-US" b="1" dirty="0" smtClean="0"/>
              <a:t>ɣ = -40W/m</a:t>
            </a:r>
            <a:r>
              <a:rPr lang="en-US" b="1" baseline="30000" dirty="0" smtClean="0"/>
              <a:t>2</a:t>
            </a:r>
            <a:r>
              <a:rPr lang="en-US" b="1" dirty="0" smtClean="0"/>
              <a:t>/K </a:t>
            </a:r>
            <a:r>
              <a:rPr lang="en-US" dirty="0" smtClean="0"/>
              <a:t>over North Atlantic (Eq-70</a:t>
            </a:r>
            <a:r>
              <a:rPr lang="en-US" baseline="30000" dirty="0" smtClean="0"/>
              <a:t>o</a:t>
            </a:r>
            <a:r>
              <a:rPr lang="en-US" dirty="0" smtClean="0"/>
              <a:t>N)</a:t>
            </a:r>
          </a:p>
          <a:p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Free ocean-ice-land-atmosphere interactions outside of North Atlantic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88070" y="2092244"/>
                <a:ext cx="3424912" cy="3708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sup>
                      </m:sSubSup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 ɣ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𝑺𝑺𝑻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sub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</m:t>
                              </m:r>
                            </m:sup>
                          </m:sSubSup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𝑺𝑺𝑻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𝑨𝑴𝑽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070" y="2092244"/>
                <a:ext cx="3424912" cy="370807"/>
              </a:xfrm>
              <a:prstGeom prst="rect">
                <a:avLst/>
              </a:prstGeom>
              <a:blipFill rotWithShape="0">
                <a:blip r:embed="rId6"/>
                <a:stretch>
                  <a:fillRect b="-79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1816" y="1577524"/>
            <a:ext cx="692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Restoring of SST through non-solar surface </a:t>
            </a:r>
            <a:r>
              <a:rPr lang="en-US" dirty="0" err="1" smtClean="0"/>
              <a:t>surface</a:t>
            </a:r>
            <a:r>
              <a:rPr lang="en-US" dirty="0" smtClean="0"/>
              <a:t> fluxes (cf. </a:t>
            </a:r>
            <a:r>
              <a:rPr lang="en-US" b="1" dirty="0" smtClean="0"/>
              <a:t>sbcssr.F90</a:t>
            </a:r>
            <a:r>
              <a:rPr lang="en-US" dirty="0" smtClean="0"/>
              <a:t>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6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7620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37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endParaRPr lang="fr-FR" altLang="en-US" dirty="0">
              <a:latin typeface="Calibri" panose="020F0502020204030204" pitchFamily="34" charset="0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486BB8"/>
              </a:gs>
              <a:gs pos="100000">
                <a:srgbClr val="00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" y="130476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Sbcssr.F90 </a:t>
            </a:r>
            <a:r>
              <a:rPr lang="en-GB" altLang="en-US" sz="2400" b="1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namelist</a:t>
            </a:r>
            <a:endParaRPr lang="en-GB" alt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gradFill flip="none" rotWithShape="1">
            <a:gsLst>
              <a:gs pos="0">
                <a:srgbClr val="486BB8"/>
              </a:gs>
              <a:gs pos="100000">
                <a:srgbClr val="000000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22" name="Espace réservé du numéro de diapositive 5"/>
          <p:cNvSpPr txBox="1">
            <a:spLocks/>
          </p:cNvSpPr>
          <p:nvPr/>
        </p:nvSpPr>
        <p:spPr>
          <a:xfrm>
            <a:off x="8763000" y="6580188"/>
            <a:ext cx="29845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 smtClean="0">
                <a:latin typeface="Calibri" panose="020F0502020204030204" pitchFamily="34" charset="0"/>
              </a:rPr>
              <a:t>2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" t="6745" r="28443" b="51363"/>
          <a:stretch/>
        </p:blipFill>
        <p:spPr>
          <a:xfrm>
            <a:off x="66717" y="907809"/>
            <a:ext cx="9005019" cy="3130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069" y="4354717"/>
            <a:ext cx="5983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s</a:t>
            </a:r>
            <a:r>
              <a:rPr lang="fr-FR" dirty="0" err="1" smtClean="0"/>
              <a:t>n_sst</a:t>
            </a:r>
            <a:r>
              <a:rPr lang="fr-FR" dirty="0" smtClean="0"/>
              <a:t> / </a:t>
            </a:r>
            <a:r>
              <a:rPr lang="fr-FR" dirty="0" err="1" smtClean="0"/>
              <a:t>sn_sss</a:t>
            </a:r>
            <a:r>
              <a:rPr lang="fr-FR" dirty="0" smtClean="0"/>
              <a:t>: information on </a:t>
            </a:r>
            <a:r>
              <a:rPr lang="fr-FR" dirty="0" err="1" smtClean="0"/>
              <a:t>sst</a:t>
            </a:r>
            <a:r>
              <a:rPr lang="fr-FR" dirty="0" smtClean="0"/>
              <a:t>/</a:t>
            </a:r>
            <a:r>
              <a:rPr lang="fr-FR" dirty="0" err="1" smtClean="0"/>
              <a:t>sss</a:t>
            </a:r>
            <a:r>
              <a:rPr lang="fr-FR" dirty="0" smtClean="0"/>
              <a:t> </a:t>
            </a:r>
            <a:r>
              <a:rPr lang="fr-FR" dirty="0" err="1" smtClean="0"/>
              <a:t>restoring</a:t>
            </a:r>
            <a:r>
              <a:rPr lang="fr-FR" dirty="0" smtClean="0"/>
              <a:t> files to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n</a:t>
            </a:r>
            <a:r>
              <a:rPr lang="fr-FR" dirty="0" err="1" smtClean="0"/>
              <a:t>n_sstr</a:t>
            </a:r>
            <a:r>
              <a:rPr lang="fr-FR" dirty="0" smtClean="0"/>
              <a:t> / </a:t>
            </a:r>
            <a:r>
              <a:rPr lang="fr-FR" dirty="0" err="1" smtClean="0"/>
              <a:t>nn_sssr</a:t>
            </a:r>
            <a:r>
              <a:rPr lang="fr-FR" dirty="0" smtClean="0"/>
              <a:t>: activation keys for </a:t>
            </a:r>
            <a:r>
              <a:rPr lang="fr-FR" dirty="0" err="1" smtClean="0"/>
              <a:t>sst</a:t>
            </a:r>
            <a:r>
              <a:rPr lang="fr-FR" dirty="0" smtClean="0"/>
              <a:t>/</a:t>
            </a:r>
            <a:r>
              <a:rPr lang="fr-FR" dirty="0" err="1" smtClean="0"/>
              <a:t>sss</a:t>
            </a:r>
            <a:r>
              <a:rPr lang="fr-FR" dirty="0" smtClean="0"/>
              <a:t> </a:t>
            </a:r>
            <a:r>
              <a:rPr lang="fr-FR" dirty="0" err="1" smtClean="0"/>
              <a:t>restoring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r</a:t>
            </a:r>
            <a:r>
              <a:rPr lang="fr-FR" dirty="0" err="1" smtClean="0"/>
              <a:t>n_dqdt</a:t>
            </a:r>
            <a:r>
              <a:rPr lang="fr-FR" dirty="0" smtClean="0"/>
              <a:t> / </a:t>
            </a:r>
            <a:r>
              <a:rPr lang="fr-FR" dirty="0" err="1" smtClean="0"/>
              <a:t>rn_deds</a:t>
            </a:r>
            <a:r>
              <a:rPr lang="fr-FR" dirty="0" smtClean="0"/>
              <a:t>: </a:t>
            </a:r>
            <a:r>
              <a:rPr lang="fr-FR" dirty="0" err="1" smtClean="0"/>
              <a:t>strenght</a:t>
            </a:r>
            <a:r>
              <a:rPr lang="fr-FR" dirty="0" smtClean="0"/>
              <a:t> of the </a:t>
            </a:r>
            <a:r>
              <a:rPr lang="fr-FR" dirty="0" err="1" smtClean="0"/>
              <a:t>restoring</a:t>
            </a:r>
            <a:r>
              <a:rPr lang="fr-FR" dirty="0" smtClean="0"/>
              <a:t> </a:t>
            </a:r>
            <a:r>
              <a:rPr lang="fr-FR" dirty="0" err="1" smtClean="0"/>
              <a:t>coefficent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3250186" y="5410242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</a:t>
            </a:r>
            <a:r>
              <a:rPr lang="fr-FR" dirty="0" err="1" smtClean="0"/>
              <a:t>n_dqdt</a:t>
            </a:r>
            <a:r>
              <a:rPr lang="fr-FR" dirty="0" smtClean="0"/>
              <a:t> = </a:t>
            </a:r>
            <a:r>
              <a:rPr lang="en-US" b="1" dirty="0"/>
              <a:t>ɣ = -40W/m</a:t>
            </a:r>
            <a:r>
              <a:rPr lang="en-US" b="1" baseline="30000" dirty="0"/>
              <a:t>2</a:t>
            </a:r>
            <a:r>
              <a:rPr lang="en-US" b="1" dirty="0"/>
              <a:t>/K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60914" y="6008413"/>
                <a:ext cx="3424912" cy="3708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sup>
                      </m:sSubSup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 ɣ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𝑺𝑺𝑻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sub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</m:t>
                              </m:r>
                            </m:sup>
                          </m:sSubSup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𝑺𝑺𝑻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𝑨𝑴𝑽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914" y="6008413"/>
                <a:ext cx="3424912" cy="370807"/>
              </a:xfrm>
              <a:prstGeom prst="rect">
                <a:avLst/>
              </a:prstGeom>
              <a:blipFill rotWithShape="0">
                <a:blip r:embed="rId4"/>
                <a:stretch>
                  <a:fillRect b="-80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0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486BB8"/>
              </a:gs>
              <a:gs pos="100000">
                <a:srgbClr val="00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" y="130476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Decadal Climate Prediction Panel of CMIP6</a:t>
            </a:r>
            <a:endParaRPr lang="en-GB" alt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gradFill flip="none" rotWithShape="1">
            <a:gsLst>
              <a:gs pos="0">
                <a:srgbClr val="486BB8"/>
              </a:gs>
              <a:gs pos="100000">
                <a:srgbClr val="000000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22" name="Espace réservé du numéro de diapositive 5"/>
          <p:cNvSpPr txBox="1">
            <a:spLocks/>
          </p:cNvSpPr>
          <p:nvPr/>
        </p:nvSpPr>
        <p:spPr>
          <a:xfrm>
            <a:off x="8763000" y="6580188"/>
            <a:ext cx="29845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 smtClean="0">
                <a:latin typeface="Calibri" panose="020F0502020204030204" pitchFamily="34" charset="0"/>
              </a:rPr>
              <a:t>3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4" t="53036" r="28218" b="13696"/>
          <a:stretch/>
        </p:blipFill>
        <p:spPr>
          <a:xfrm>
            <a:off x="650780" y="1591431"/>
            <a:ext cx="3871048" cy="21748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922262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Question 1: what to do over region where model simulates too much sea-ice?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1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486BB8"/>
              </a:gs>
              <a:gs pos="100000">
                <a:srgbClr val="00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" y="130476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Decadal Climate Prediction Panel of CMIP6</a:t>
            </a:r>
            <a:endParaRPr lang="en-GB" alt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gradFill flip="none" rotWithShape="1">
            <a:gsLst>
              <a:gs pos="0">
                <a:srgbClr val="486BB8"/>
              </a:gs>
              <a:gs pos="100000">
                <a:srgbClr val="000000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22" name="Espace réservé du numéro de diapositive 5"/>
          <p:cNvSpPr txBox="1">
            <a:spLocks/>
          </p:cNvSpPr>
          <p:nvPr/>
        </p:nvSpPr>
        <p:spPr>
          <a:xfrm>
            <a:off x="8763000" y="6580188"/>
            <a:ext cx="29845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 smtClean="0">
                <a:latin typeface="Calibri" panose="020F0502020204030204" pitchFamily="34" charset="0"/>
              </a:rPr>
              <a:t>3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4" t="53036" r="28218" b="13696"/>
          <a:stretch/>
        </p:blipFill>
        <p:spPr>
          <a:xfrm>
            <a:off x="650780" y="1591431"/>
            <a:ext cx="3871048" cy="21748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922262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Question 1: what to do over region where model simulates too much sea-ice?</a:t>
            </a:r>
            <a:endParaRPr lang="en-US" b="1" dirty="0"/>
          </a:p>
        </p:txBody>
      </p:sp>
      <p:sp>
        <p:nvSpPr>
          <p:cNvPr id="13" name="Freeform 12"/>
          <p:cNvSpPr/>
          <p:nvPr/>
        </p:nvSpPr>
        <p:spPr>
          <a:xfrm>
            <a:off x="1683945" y="2064190"/>
            <a:ext cx="172015" cy="162962"/>
          </a:xfrm>
          <a:custGeom>
            <a:avLst/>
            <a:gdLst>
              <a:gd name="connsiteX0" fmla="*/ 0 w 172015"/>
              <a:gd name="connsiteY0" fmla="*/ 162962 h 162962"/>
              <a:gd name="connsiteX1" fmla="*/ 27160 w 172015"/>
              <a:gd name="connsiteY1" fmla="*/ 90535 h 162962"/>
              <a:gd name="connsiteX2" fmla="*/ 54320 w 172015"/>
              <a:gd name="connsiteY2" fmla="*/ 72428 h 162962"/>
              <a:gd name="connsiteX3" fmla="*/ 90534 w 172015"/>
              <a:gd name="connsiteY3" fmla="*/ 18107 h 162962"/>
              <a:gd name="connsiteX4" fmla="*/ 126748 w 172015"/>
              <a:gd name="connsiteY4" fmla="*/ 9054 h 162962"/>
              <a:gd name="connsiteX5" fmla="*/ 172015 w 172015"/>
              <a:gd name="connsiteY5" fmla="*/ 0 h 16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015" h="162962">
                <a:moveTo>
                  <a:pt x="0" y="162962"/>
                </a:moveTo>
                <a:cubicBezTo>
                  <a:pt x="6478" y="130573"/>
                  <a:pt x="3847" y="113848"/>
                  <a:pt x="27160" y="90535"/>
                </a:cubicBezTo>
                <a:cubicBezTo>
                  <a:pt x="34854" y="82841"/>
                  <a:pt x="45267" y="78464"/>
                  <a:pt x="54320" y="72428"/>
                </a:cubicBezTo>
                <a:cubicBezTo>
                  <a:pt x="66391" y="54321"/>
                  <a:pt x="69422" y="23385"/>
                  <a:pt x="90534" y="18107"/>
                </a:cubicBezTo>
                <a:cubicBezTo>
                  <a:pt x="102605" y="15089"/>
                  <a:pt x="114601" y="11753"/>
                  <a:pt x="126748" y="9054"/>
                </a:cubicBezTo>
                <a:cubicBezTo>
                  <a:pt x="141769" y="5716"/>
                  <a:pt x="172015" y="0"/>
                  <a:pt x="172015" y="0"/>
                </a:cubicBezTo>
              </a:path>
            </a:pathLst>
          </a:custGeom>
          <a:noFill/>
          <a:ln w="38100">
            <a:solidFill>
              <a:srgbClr val="0E13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8" name="Straight Connector 17"/>
          <p:cNvCxnSpPr>
            <a:stCxn id="13" idx="3"/>
          </p:cNvCxnSpPr>
          <p:nvPr/>
        </p:nvCxnSpPr>
        <p:spPr>
          <a:xfrm flipH="1" flipV="1">
            <a:off x="1769952" y="1964602"/>
            <a:ext cx="4527" cy="117695"/>
          </a:xfrm>
          <a:prstGeom prst="line">
            <a:avLst/>
          </a:prstGeom>
          <a:ln w="28575">
            <a:solidFill>
              <a:srgbClr val="0E13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3" idx="1"/>
          </p:cNvCxnSpPr>
          <p:nvPr/>
        </p:nvCxnSpPr>
        <p:spPr>
          <a:xfrm flipH="1" flipV="1">
            <a:off x="1683945" y="1855424"/>
            <a:ext cx="27160" cy="299301"/>
          </a:xfrm>
          <a:prstGeom prst="line">
            <a:avLst/>
          </a:prstGeom>
          <a:ln w="28575">
            <a:solidFill>
              <a:srgbClr val="0E13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620570" y="1764353"/>
            <a:ext cx="4527" cy="381318"/>
          </a:xfrm>
          <a:prstGeom prst="line">
            <a:avLst/>
          </a:prstGeom>
          <a:ln w="28575">
            <a:solidFill>
              <a:srgbClr val="0E13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530036" y="1723613"/>
            <a:ext cx="36214" cy="358684"/>
          </a:xfrm>
          <a:prstGeom prst="line">
            <a:avLst/>
          </a:prstGeom>
          <a:ln w="28575">
            <a:solidFill>
              <a:srgbClr val="0E13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1385180" y="2227152"/>
            <a:ext cx="325925" cy="1765412"/>
          </a:xfrm>
          <a:prstGeom prst="straightConnector1">
            <a:avLst/>
          </a:prstGeom>
          <a:ln w="38100">
            <a:solidFill>
              <a:srgbClr val="0E13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6797" y="3988543"/>
            <a:ext cx="1996765" cy="338554"/>
          </a:xfrm>
          <a:prstGeom prst="rect">
            <a:avLst/>
          </a:prstGeom>
          <a:noFill/>
          <a:ln>
            <a:solidFill>
              <a:srgbClr val="0E13D6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E13D6"/>
                </a:solidFill>
              </a:rPr>
              <a:t>Model </a:t>
            </a:r>
            <a:r>
              <a:rPr lang="fr-FR" sz="1600" b="1" dirty="0" err="1" smtClean="0">
                <a:solidFill>
                  <a:srgbClr val="0E13D6"/>
                </a:solidFill>
              </a:rPr>
              <a:t>sea-ice</a:t>
            </a:r>
            <a:r>
              <a:rPr lang="fr-FR" sz="1600" b="1" dirty="0" smtClean="0">
                <a:solidFill>
                  <a:srgbClr val="0E13D6"/>
                </a:solidFill>
              </a:rPr>
              <a:t> border</a:t>
            </a:r>
            <a:endParaRPr lang="fr-FR" sz="1600" b="1" dirty="0">
              <a:solidFill>
                <a:srgbClr val="0E13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486BB8"/>
              </a:gs>
              <a:gs pos="100000">
                <a:srgbClr val="00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" y="130476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Decadal Climate Prediction Panel of CMIP6</a:t>
            </a:r>
            <a:endParaRPr lang="en-GB" alt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gradFill flip="none" rotWithShape="1">
            <a:gsLst>
              <a:gs pos="0">
                <a:srgbClr val="486BB8"/>
              </a:gs>
              <a:gs pos="100000">
                <a:srgbClr val="000000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22" name="Espace réservé du numéro de diapositive 5"/>
          <p:cNvSpPr txBox="1">
            <a:spLocks/>
          </p:cNvSpPr>
          <p:nvPr/>
        </p:nvSpPr>
        <p:spPr>
          <a:xfrm>
            <a:off x="8763000" y="6580188"/>
            <a:ext cx="29845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3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4" t="53036" r="28218" b="13696"/>
          <a:stretch/>
        </p:blipFill>
        <p:spPr>
          <a:xfrm>
            <a:off x="650780" y="1591431"/>
            <a:ext cx="3871048" cy="21748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922262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Question 1: what to do over region where model simulates too much sea-ice?</a:t>
            </a:r>
            <a:endParaRPr lang="en-US" b="1" dirty="0"/>
          </a:p>
        </p:txBody>
      </p:sp>
      <p:sp>
        <p:nvSpPr>
          <p:cNvPr id="13" name="Freeform 12"/>
          <p:cNvSpPr/>
          <p:nvPr/>
        </p:nvSpPr>
        <p:spPr>
          <a:xfrm>
            <a:off x="1683945" y="2064190"/>
            <a:ext cx="172015" cy="162962"/>
          </a:xfrm>
          <a:custGeom>
            <a:avLst/>
            <a:gdLst>
              <a:gd name="connsiteX0" fmla="*/ 0 w 172015"/>
              <a:gd name="connsiteY0" fmla="*/ 162962 h 162962"/>
              <a:gd name="connsiteX1" fmla="*/ 27160 w 172015"/>
              <a:gd name="connsiteY1" fmla="*/ 90535 h 162962"/>
              <a:gd name="connsiteX2" fmla="*/ 54320 w 172015"/>
              <a:gd name="connsiteY2" fmla="*/ 72428 h 162962"/>
              <a:gd name="connsiteX3" fmla="*/ 90534 w 172015"/>
              <a:gd name="connsiteY3" fmla="*/ 18107 h 162962"/>
              <a:gd name="connsiteX4" fmla="*/ 126748 w 172015"/>
              <a:gd name="connsiteY4" fmla="*/ 9054 h 162962"/>
              <a:gd name="connsiteX5" fmla="*/ 172015 w 172015"/>
              <a:gd name="connsiteY5" fmla="*/ 0 h 16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015" h="162962">
                <a:moveTo>
                  <a:pt x="0" y="162962"/>
                </a:moveTo>
                <a:cubicBezTo>
                  <a:pt x="6478" y="130573"/>
                  <a:pt x="3847" y="113848"/>
                  <a:pt x="27160" y="90535"/>
                </a:cubicBezTo>
                <a:cubicBezTo>
                  <a:pt x="34854" y="82841"/>
                  <a:pt x="45267" y="78464"/>
                  <a:pt x="54320" y="72428"/>
                </a:cubicBezTo>
                <a:cubicBezTo>
                  <a:pt x="66391" y="54321"/>
                  <a:pt x="69422" y="23385"/>
                  <a:pt x="90534" y="18107"/>
                </a:cubicBezTo>
                <a:cubicBezTo>
                  <a:pt x="102605" y="15089"/>
                  <a:pt x="114601" y="11753"/>
                  <a:pt x="126748" y="9054"/>
                </a:cubicBezTo>
                <a:cubicBezTo>
                  <a:pt x="141769" y="5716"/>
                  <a:pt x="172015" y="0"/>
                  <a:pt x="172015" y="0"/>
                </a:cubicBezTo>
              </a:path>
            </a:pathLst>
          </a:custGeom>
          <a:noFill/>
          <a:ln w="38100">
            <a:solidFill>
              <a:srgbClr val="0E13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8" name="Straight Connector 17"/>
          <p:cNvCxnSpPr>
            <a:stCxn id="13" idx="3"/>
          </p:cNvCxnSpPr>
          <p:nvPr/>
        </p:nvCxnSpPr>
        <p:spPr>
          <a:xfrm flipH="1" flipV="1">
            <a:off x="1769952" y="1964602"/>
            <a:ext cx="4527" cy="117695"/>
          </a:xfrm>
          <a:prstGeom prst="line">
            <a:avLst/>
          </a:prstGeom>
          <a:ln w="28575">
            <a:solidFill>
              <a:srgbClr val="0E13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3" idx="1"/>
          </p:cNvCxnSpPr>
          <p:nvPr/>
        </p:nvCxnSpPr>
        <p:spPr>
          <a:xfrm flipH="1" flipV="1">
            <a:off x="1683945" y="1855424"/>
            <a:ext cx="27160" cy="299301"/>
          </a:xfrm>
          <a:prstGeom prst="line">
            <a:avLst/>
          </a:prstGeom>
          <a:ln w="28575">
            <a:solidFill>
              <a:srgbClr val="0E13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620570" y="1764353"/>
            <a:ext cx="4527" cy="381318"/>
          </a:xfrm>
          <a:prstGeom prst="line">
            <a:avLst/>
          </a:prstGeom>
          <a:ln w="28575">
            <a:solidFill>
              <a:srgbClr val="0E13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530036" y="1723613"/>
            <a:ext cx="36214" cy="358684"/>
          </a:xfrm>
          <a:prstGeom prst="line">
            <a:avLst/>
          </a:prstGeom>
          <a:ln w="28575">
            <a:solidFill>
              <a:srgbClr val="0E13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32084" y="4608203"/>
            <a:ext cx="3032905" cy="362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5423022" y="4970342"/>
            <a:ext cx="3348000" cy="90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870764" y="3992564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AMV-:</a:t>
            </a:r>
            <a:endParaRPr lang="fr-FR" dirty="0"/>
          </a:p>
        </p:txBody>
      </p:sp>
      <p:sp>
        <p:nvSpPr>
          <p:cNvPr id="45" name="TextBox 44"/>
          <p:cNvSpPr txBox="1"/>
          <p:nvPr/>
        </p:nvSpPr>
        <p:spPr>
          <a:xfrm>
            <a:off x="4870764" y="1493822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Clim:</a:t>
            </a:r>
            <a:endParaRPr lang="fr-FR" dirty="0"/>
          </a:p>
        </p:txBody>
      </p:sp>
      <p:sp>
        <p:nvSpPr>
          <p:cNvPr id="46" name="TextBox 45"/>
          <p:cNvSpPr txBox="1"/>
          <p:nvPr/>
        </p:nvSpPr>
        <p:spPr>
          <a:xfrm>
            <a:off x="4870764" y="2770360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AMV+: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5432085" y="2100409"/>
            <a:ext cx="2123093" cy="362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5423022" y="2462548"/>
            <a:ext cx="3348000" cy="90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432086" y="3331670"/>
            <a:ext cx="1222212" cy="362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5423022" y="3693809"/>
            <a:ext cx="3348000" cy="90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488339" y="4607414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 ice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479286" y="3330891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 ice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650171" y="2462548"/>
            <a:ext cx="1170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SST = -1.7</a:t>
            </a:r>
            <a:r>
              <a:rPr lang="fr-FR" sz="1600" baseline="30000" dirty="0" smtClean="0"/>
              <a:t>o</a:t>
            </a:r>
            <a:r>
              <a:rPr lang="fr-FR" sz="1600" dirty="0" smtClean="0"/>
              <a:t>C</a:t>
            </a:r>
            <a:endParaRPr lang="fr-FR" sz="1600" dirty="0"/>
          </a:p>
        </p:txBody>
      </p:sp>
      <p:sp>
        <p:nvSpPr>
          <p:cNvPr id="62" name="TextBox 61"/>
          <p:cNvSpPr txBox="1"/>
          <p:nvPr/>
        </p:nvSpPr>
        <p:spPr>
          <a:xfrm>
            <a:off x="7677433" y="1773648"/>
            <a:ext cx="1076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TS = -1.7</a:t>
            </a:r>
            <a:r>
              <a:rPr lang="fr-FR" sz="1600" baseline="30000" dirty="0" smtClean="0"/>
              <a:t>o</a:t>
            </a:r>
            <a:r>
              <a:rPr lang="fr-FR" sz="1600" dirty="0" smtClean="0"/>
              <a:t>C</a:t>
            </a:r>
            <a:endParaRPr lang="fr-FR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5993399" y="2462548"/>
            <a:ext cx="1170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SST = -1.8</a:t>
            </a:r>
            <a:r>
              <a:rPr lang="fr-FR" sz="1600" baseline="30000" dirty="0" smtClean="0"/>
              <a:t>o</a:t>
            </a:r>
            <a:r>
              <a:rPr lang="fr-FR" sz="1600" dirty="0" smtClean="0"/>
              <a:t>C</a:t>
            </a:r>
            <a:endParaRPr lang="fr-FR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6016803" y="1764829"/>
            <a:ext cx="1025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TS = -15</a:t>
            </a:r>
            <a:r>
              <a:rPr lang="fr-FR" sz="1600" baseline="30000" dirty="0" smtClean="0"/>
              <a:t>o</a:t>
            </a:r>
            <a:r>
              <a:rPr lang="fr-FR" sz="1600" dirty="0" smtClean="0"/>
              <a:t>C</a:t>
            </a:r>
            <a:endParaRPr lang="fr-FR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5488339" y="2108672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 ice</a:t>
            </a:r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7564556" y="1919202"/>
            <a:ext cx="0" cy="3279341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604689" y="4266455"/>
                <a:ext cx="9238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0E13D6"/>
                    </a:solidFill>
                  </a:rPr>
                  <a:t>TS </a:t>
                </a:r>
                <a14:m>
                  <m:oMath xmlns:m="http://schemas.openxmlformats.org/officeDocument/2006/math">
                    <m:r>
                      <a:rPr lang="fr-FR" sz="1600" b="1" i="1" smtClean="0">
                        <a:solidFill>
                          <a:srgbClr val="0E13D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fr-FR" sz="1600" b="1" dirty="0" smtClean="0">
                    <a:solidFill>
                      <a:srgbClr val="0E13D6"/>
                    </a:solidFill>
                  </a:rPr>
                  <a:t> SST</a:t>
                </a:r>
                <a:endParaRPr lang="fr-FR" sz="1600" b="1" dirty="0">
                  <a:solidFill>
                    <a:srgbClr val="0E13D6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689" y="4266455"/>
                <a:ext cx="923843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3289" t="-5455" r="-2632" b="-2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6663351" y="3301777"/>
            <a:ext cx="872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TS = SST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47838" y="5458605"/>
            <a:ext cx="3897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ym typeface="Wingdings" panose="05000000000000000000" pitchFamily="2" charset="2"/>
              </a:rPr>
              <a:t>ΔTS = 15</a:t>
            </a:r>
            <a:r>
              <a:rPr lang="en-US" b="1" baseline="30000" dirty="0">
                <a:sym typeface="Wingdings" panose="05000000000000000000" pitchFamily="2" charset="2"/>
              </a:rPr>
              <a:t>o</a:t>
            </a:r>
            <a:r>
              <a:rPr lang="en-US" b="1" dirty="0">
                <a:sym typeface="Wingdings" panose="05000000000000000000" pitchFamily="2" charset="2"/>
              </a:rPr>
              <a:t>C</a:t>
            </a:r>
            <a:r>
              <a:rPr lang="en-US" b="1" dirty="0"/>
              <a:t> </a:t>
            </a:r>
            <a:endParaRPr lang="en-US" b="1" dirty="0" smtClean="0"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introduction of spurious anomalies!!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65016" y="4977522"/>
            <a:ext cx="4605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Conclusion: No restoring over sea-iced regions</a:t>
            </a:r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 Introduction of a key in the </a:t>
            </a:r>
            <a:r>
              <a:rPr lang="en-US" dirty="0" err="1" smtClean="0">
                <a:sym typeface="Wingdings" panose="05000000000000000000" pitchFamily="2" charset="2"/>
              </a:rPr>
              <a:t>namelist</a:t>
            </a:r>
            <a:r>
              <a:rPr lang="en-US" dirty="0" smtClean="0">
                <a:sym typeface="Wingdings" panose="05000000000000000000" pitchFamily="2" charset="2"/>
              </a:rPr>
              <a:t>: </a:t>
            </a:r>
            <a:r>
              <a:rPr lang="en-US" b="1" dirty="0" err="1" smtClean="0">
                <a:sym typeface="Wingdings" panose="05000000000000000000" pitchFamily="2" charset="2"/>
              </a:rPr>
              <a:t>nn_icedmp</a:t>
            </a:r>
            <a:endParaRPr lang="en-US" b="1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385180" y="2227152"/>
            <a:ext cx="325925" cy="1765412"/>
          </a:xfrm>
          <a:prstGeom prst="straightConnector1">
            <a:avLst/>
          </a:prstGeom>
          <a:ln w="38100">
            <a:solidFill>
              <a:srgbClr val="0E13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6797" y="3988543"/>
            <a:ext cx="1996765" cy="338554"/>
          </a:xfrm>
          <a:prstGeom prst="rect">
            <a:avLst/>
          </a:prstGeom>
          <a:noFill/>
          <a:ln>
            <a:solidFill>
              <a:srgbClr val="0E13D6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E13D6"/>
                </a:solidFill>
              </a:rPr>
              <a:t>Model </a:t>
            </a:r>
            <a:r>
              <a:rPr lang="fr-FR" sz="1600" b="1" dirty="0" err="1" smtClean="0">
                <a:solidFill>
                  <a:srgbClr val="0E13D6"/>
                </a:solidFill>
              </a:rPr>
              <a:t>sea-ice</a:t>
            </a:r>
            <a:r>
              <a:rPr lang="fr-FR" sz="1600" b="1" dirty="0" smtClean="0">
                <a:solidFill>
                  <a:srgbClr val="0E13D6"/>
                </a:solidFill>
              </a:rPr>
              <a:t> border</a:t>
            </a:r>
            <a:endParaRPr lang="fr-FR" sz="1600" b="1" dirty="0">
              <a:solidFill>
                <a:srgbClr val="0E13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1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7620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37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endParaRPr lang="fr-FR" altLang="en-US" dirty="0">
              <a:latin typeface="Calibri" panose="020F0502020204030204" pitchFamily="34" charset="0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486BB8"/>
              </a:gs>
              <a:gs pos="100000">
                <a:srgbClr val="00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" y="130476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Sbcssr.F90 </a:t>
            </a:r>
            <a:r>
              <a:rPr lang="en-GB" altLang="en-US" sz="2400" b="1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namelist</a:t>
            </a:r>
            <a:endParaRPr lang="en-GB" alt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gradFill flip="none" rotWithShape="1">
            <a:gsLst>
              <a:gs pos="0">
                <a:srgbClr val="486BB8"/>
              </a:gs>
              <a:gs pos="100000">
                <a:srgbClr val="000000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22" name="Espace réservé du numéro de diapositive 5"/>
          <p:cNvSpPr txBox="1">
            <a:spLocks/>
          </p:cNvSpPr>
          <p:nvPr/>
        </p:nvSpPr>
        <p:spPr>
          <a:xfrm>
            <a:off x="8763000" y="6580188"/>
            <a:ext cx="29845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3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6919" r="28317" b="44148"/>
          <a:stretch/>
        </p:blipFill>
        <p:spPr>
          <a:xfrm>
            <a:off x="66717" y="916861"/>
            <a:ext cx="8994733" cy="36504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1069" y="3069135"/>
            <a:ext cx="6527549" cy="6065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81069" y="4689687"/>
            <a:ext cx="5983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s</a:t>
            </a:r>
            <a:r>
              <a:rPr lang="fr-FR" dirty="0" err="1" smtClean="0"/>
              <a:t>n_sst</a:t>
            </a:r>
            <a:r>
              <a:rPr lang="fr-FR" dirty="0" smtClean="0"/>
              <a:t> / </a:t>
            </a:r>
            <a:r>
              <a:rPr lang="fr-FR" dirty="0" err="1" smtClean="0"/>
              <a:t>sn_sss</a:t>
            </a:r>
            <a:r>
              <a:rPr lang="fr-FR" dirty="0" smtClean="0"/>
              <a:t>: information on </a:t>
            </a:r>
            <a:r>
              <a:rPr lang="fr-FR" dirty="0" err="1" smtClean="0"/>
              <a:t>sst</a:t>
            </a:r>
            <a:r>
              <a:rPr lang="fr-FR" dirty="0" smtClean="0"/>
              <a:t>/</a:t>
            </a:r>
            <a:r>
              <a:rPr lang="fr-FR" dirty="0" err="1" smtClean="0"/>
              <a:t>sss</a:t>
            </a:r>
            <a:r>
              <a:rPr lang="fr-FR" dirty="0" smtClean="0"/>
              <a:t> </a:t>
            </a:r>
            <a:r>
              <a:rPr lang="fr-FR" dirty="0" err="1" smtClean="0"/>
              <a:t>restoring</a:t>
            </a:r>
            <a:r>
              <a:rPr lang="fr-FR" dirty="0" smtClean="0"/>
              <a:t> files to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n</a:t>
            </a:r>
            <a:r>
              <a:rPr lang="fr-FR" dirty="0" err="1" smtClean="0"/>
              <a:t>n_sstr</a:t>
            </a:r>
            <a:r>
              <a:rPr lang="fr-FR" dirty="0" smtClean="0"/>
              <a:t> / </a:t>
            </a:r>
            <a:r>
              <a:rPr lang="fr-FR" dirty="0" err="1" smtClean="0"/>
              <a:t>nn_sssr</a:t>
            </a:r>
            <a:r>
              <a:rPr lang="fr-FR" dirty="0" smtClean="0"/>
              <a:t>: activation keys for </a:t>
            </a:r>
            <a:r>
              <a:rPr lang="fr-FR" dirty="0" err="1" smtClean="0"/>
              <a:t>sst</a:t>
            </a:r>
            <a:r>
              <a:rPr lang="fr-FR" dirty="0" smtClean="0"/>
              <a:t>/</a:t>
            </a:r>
            <a:r>
              <a:rPr lang="fr-FR" dirty="0" err="1" smtClean="0"/>
              <a:t>sss</a:t>
            </a:r>
            <a:r>
              <a:rPr lang="fr-FR" dirty="0" smtClean="0"/>
              <a:t> </a:t>
            </a:r>
            <a:r>
              <a:rPr lang="fr-FR" dirty="0" err="1" smtClean="0"/>
              <a:t>restoring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r</a:t>
            </a:r>
            <a:r>
              <a:rPr lang="fr-FR" dirty="0" err="1" smtClean="0"/>
              <a:t>n_dqdt</a:t>
            </a:r>
            <a:r>
              <a:rPr lang="fr-FR" dirty="0" smtClean="0"/>
              <a:t> / </a:t>
            </a:r>
            <a:r>
              <a:rPr lang="fr-FR" dirty="0" err="1" smtClean="0"/>
              <a:t>rn_deds</a:t>
            </a:r>
            <a:r>
              <a:rPr lang="fr-FR" dirty="0" smtClean="0"/>
              <a:t>: </a:t>
            </a:r>
            <a:r>
              <a:rPr lang="fr-FR" dirty="0" err="1" smtClean="0"/>
              <a:t>strenght</a:t>
            </a:r>
            <a:r>
              <a:rPr lang="fr-FR" dirty="0" smtClean="0"/>
              <a:t> of the </a:t>
            </a:r>
            <a:r>
              <a:rPr lang="fr-FR" dirty="0" err="1" smtClean="0"/>
              <a:t>restoring</a:t>
            </a:r>
            <a:r>
              <a:rPr lang="fr-FR" dirty="0" smtClean="0"/>
              <a:t> </a:t>
            </a:r>
            <a:r>
              <a:rPr lang="fr-FR" dirty="0" err="1" smtClean="0"/>
              <a:t>coefficent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 smtClean="0"/>
              <a:t>nn_icedmp</a:t>
            </a:r>
            <a:r>
              <a:rPr lang="fr-FR" b="1" dirty="0" smtClean="0"/>
              <a:t>: activation key for surface </a:t>
            </a:r>
            <a:r>
              <a:rPr lang="fr-FR" b="1" dirty="0" err="1" smtClean="0"/>
              <a:t>restoring</a:t>
            </a:r>
            <a:r>
              <a:rPr lang="fr-FR" b="1" dirty="0" smtClean="0"/>
              <a:t> </a:t>
            </a:r>
            <a:r>
              <a:rPr lang="fr-FR" b="1" dirty="0" err="1" smtClean="0"/>
              <a:t>under</a:t>
            </a:r>
            <a:r>
              <a:rPr lang="fr-FR" b="1" dirty="0" smtClean="0"/>
              <a:t> </a:t>
            </a:r>
            <a:r>
              <a:rPr lang="fr-FR" b="1" dirty="0" err="1" smtClean="0"/>
              <a:t>ice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8248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486BB8"/>
              </a:gs>
              <a:gs pos="100000">
                <a:srgbClr val="00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" y="130476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Decadal Climate Prediction Panel of CMIP6</a:t>
            </a:r>
            <a:endParaRPr lang="en-GB" alt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gradFill flip="none" rotWithShape="1">
            <a:gsLst>
              <a:gs pos="0">
                <a:srgbClr val="486BB8"/>
              </a:gs>
              <a:gs pos="100000">
                <a:srgbClr val="000000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22" name="Espace réservé du numéro de diapositive 5"/>
          <p:cNvSpPr txBox="1">
            <a:spLocks/>
          </p:cNvSpPr>
          <p:nvPr/>
        </p:nvSpPr>
        <p:spPr>
          <a:xfrm>
            <a:off x="8763000" y="6580188"/>
            <a:ext cx="29845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4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049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Question 2: Do I need to change the restoring files to change the region of restoring?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6" t="49340" r="11882" b="6656"/>
          <a:stretch/>
        </p:blipFill>
        <p:spPr>
          <a:xfrm>
            <a:off x="443620" y="4054232"/>
            <a:ext cx="6663350" cy="226336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50780" y="1373071"/>
            <a:ext cx="3871048" cy="2393171"/>
            <a:chOff x="650780" y="1373071"/>
            <a:chExt cx="3871048" cy="239317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4" t="50296" r="28218" b="13697"/>
            <a:stretch/>
          </p:blipFill>
          <p:spPr>
            <a:xfrm>
              <a:off x="650780" y="1412341"/>
              <a:ext cx="3871048" cy="235390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118511" y="1373071"/>
              <a:ext cx="380245" cy="120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0" y="2035146"/>
            <a:ext cx="4605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Masking the data will do the trick </a:t>
            </a:r>
          </a:p>
          <a:p>
            <a:pPr marL="285750" indent="-285750" algn="ctr">
              <a:buFont typeface="Wingdings" panose="05000000000000000000" pitchFamily="2" charset="2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Introduction of a mask file:</a:t>
            </a:r>
          </a:p>
          <a:p>
            <a:pPr algn="ctr"/>
            <a:r>
              <a:rPr lang="en-US" b="1" dirty="0" err="1" smtClean="0">
                <a:sym typeface="Wingdings" panose="05000000000000000000" pitchFamily="2" charset="2"/>
              </a:rPr>
              <a:t>sn_msk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71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36958</TotalTime>
  <Words>899</Words>
  <Application>Microsoft Office PowerPoint</Application>
  <PresentationFormat>On-screen Show (4:3)</PresentationFormat>
  <Paragraphs>247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Cambria Math</vt:lpstr>
      <vt:lpstr>Tahoma</vt:lpstr>
      <vt:lpstr>Ubuntu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Yohan</dc:creator>
  <cp:lastModifiedBy>Yohan</cp:lastModifiedBy>
  <cp:revision>337</cp:revision>
  <dcterms:created xsi:type="dcterms:W3CDTF">2016-05-20T21:19:16Z</dcterms:created>
  <dcterms:modified xsi:type="dcterms:W3CDTF">2018-10-11T10:27:14Z</dcterms:modified>
</cp:coreProperties>
</file>