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59" y="3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200" b="1" dirty="0">
                <a:solidFill>
                  <a:schemeClr val="tx1"/>
                </a:solidFill>
              </a:rPr>
              <a:t>"What kind of data from global </a:t>
            </a:r>
            <a:r>
              <a:rPr lang="en-GB" sz="2200" b="1" dirty="0" smtClean="0">
                <a:solidFill>
                  <a:schemeClr val="tx1"/>
                </a:solidFill>
              </a:rPr>
              <a:t>SF </a:t>
            </a:r>
            <a:r>
              <a:rPr lang="en-GB" sz="2200" b="1" dirty="0">
                <a:solidFill>
                  <a:schemeClr val="tx1"/>
                </a:solidFill>
              </a:rPr>
              <a:t>do you use?"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'Global seasonal forecast models'!$F$6:$F$11</c:f>
              <c:strCache>
                <c:ptCount val="6"/>
                <c:pt idx="0">
                  <c:v>Not sure</c:v>
                </c:pt>
                <c:pt idx="1">
                  <c:v>Other processed products</c:v>
                </c:pt>
                <c:pt idx="2">
                  <c:v>Climate indices (e.g. based on threshold exceedance)</c:v>
                </c:pt>
                <c:pt idx="3">
                  <c:v>Raw model output</c:v>
                </c:pt>
                <c:pt idx="4">
                  <c:v>Anomalies</c:v>
                </c:pt>
                <c:pt idx="5">
                  <c:v>Probabilities (e.g. tercile based)</c:v>
                </c:pt>
              </c:strCache>
            </c:strRef>
          </c:cat>
          <c:val>
            <c:numRef>
              <c:f>'Global seasonal forecast models'!$G$6:$G$11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22</c:v>
                </c:pt>
                <c:pt idx="3">
                  <c:v>26</c:v>
                </c:pt>
                <c:pt idx="4">
                  <c:v>27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7-4B2C-A9BA-79BD92941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591232"/>
        <c:axId val="72592768"/>
      </c:barChart>
      <c:catAx>
        <c:axId val="7259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72592768"/>
        <c:crosses val="autoZero"/>
        <c:auto val="1"/>
        <c:lblAlgn val="l"/>
        <c:lblOffset val="100"/>
        <c:noMultiLvlLbl val="0"/>
      </c:catAx>
      <c:valAx>
        <c:axId val="72592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72591232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solidFill>
        <a:srgbClr val="952633"/>
      </a:solidFill>
    </a:ln>
    <a:effectLst/>
  </c:spPr>
  <c:txPr>
    <a:bodyPr/>
    <a:lstStyle/>
    <a:p>
      <a:pPr>
        <a:defRPr/>
      </a:pPr>
      <a:endParaRPr lang="es-ES_trad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200" b="1" i="0" u="none" strike="noStrike" baseline="0" dirty="0">
                <a:solidFill>
                  <a:schemeClr val="tx1"/>
                </a:solidFill>
                <a:effectLst/>
              </a:rPr>
              <a:t>"What type of adjustment post-processing do you perform on the </a:t>
            </a:r>
            <a:r>
              <a:rPr lang="en-GB" sz="2200" b="1" i="0" u="none" strike="noStrike" baseline="0" dirty="0" smtClean="0">
                <a:solidFill>
                  <a:schemeClr val="tx1"/>
                </a:solidFill>
                <a:effectLst/>
              </a:rPr>
              <a:t>SF data before using </a:t>
            </a:r>
            <a:r>
              <a:rPr lang="en-GB" sz="2200" b="1" i="0" u="none" strike="noStrike" baseline="0" dirty="0">
                <a:solidFill>
                  <a:schemeClr val="tx1"/>
                </a:solidFill>
                <a:effectLst/>
              </a:rPr>
              <a:t>it</a:t>
            </a:r>
            <a:r>
              <a:rPr lang="en-GB" sz="2200" b="1" i="0" u="none" strike="noStrike" baseline="0" dirty="0" smtClean="0">
                <a:solidFill>
                  <a:schemeClr val="tx1"/>
                </a:solidFill>
                <a:effectLst/>
              </a:rPr>
              <a:t>?"</a:t>
            </a:r>
            <a:endParaRPr lang="en-GB" sz="22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358453080308999"/>
          <c:y val="2.38526096539211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52633"/>
            </a:solidFill>
            <a:ln>
              <a:noFill/>
            </a:ln>
            <a:effectLst/>
          </c:spPr>
          <c:invertIfNegative val="0"/>
          <c:cat>
            <c:strRef>
              <c:f>Postprocessing!$E$4:$E$9</c:f>
              <c:strCache>
                <c:ptCount val="6"/>
                <c:pt idx="0">
                  <c:v>Does not perform post-processing</c:v>
                </c:pt>
                <c:pt idx="1">
                  <c:v>Performs another type of post-processing</c:v>
                </c:pt>
                <c:pt idx="2">
                  <c:v>Multi-model calibration</c:v>
                </c:pt>
                <c:pt idx="3">
                  <c:v>Calibration of probabilities</c:v>
                </c:pt>
                <c:pt idx="4">
                  <c:v>Statistical downscaling</c:v>
                </c:pt>
                <c:pt idx="5">
                  <c:v>Bias-adjustment</c:v>
                </c:pt>
              </c:strCache>
            </c:strRef>
          </c:cat>
          <c:val>
            <c:numRef>
              <c:f>Postprocessing!$F$4:$F$9</c:f>
              <c:numCache>
                <c:formatCode>General</c:formatCode>
                <c:ptCount val="6"/>
                <c:pt idx="0">
                  <c:v>14</c:v>
                </c:pt>
                <c:pt idx="1">
                  <c:v>1</c:v>
                </c:pt>
                <c:pt idx="2">
                  <c:v>4</c:v>
                </c:pt>
                <c:pt idx="3">
                  <c:v>11</c:v>
                </c:pt>
                <c:pt idx="4">
                  <c:v>17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C-4C4F-B84C-501E2DC54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801280"/>
        <c:axId val="74265344"/>
      </c:barChart>
      <c:catAx>
        <c:axId val="72801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74265344"/>
        <c:crosses val="autoZero"/>
        <c:auto val="1"/>
        <c:lblAlgn val="ctr"/>
        <c:lblOffset val="100"/>
        <c:noMultiLvlLbl val="0"/>
      </c:catAx>
      <c:valAx>
        <c:axId val="74265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72801280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solidFill>
        <a:srgbClr val="952633"/>
      </a:solidFill>
    </a:ln>
    <a:effectLst/>
  </c:spPr>
  <c:txPr>
    <a:bodyPr/>
    <a:lstStyle/>
    <a:p>
      <a:pPr>
        <a:defRPr/>
      </a:pPr>
      <a:endParaRPr lang="es-ES_trad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Relative importance of forecast quality attributes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Sheet1!$B$36</c:f>
              <c:strCache>
                <c:ptCount val="1"/>
                <c:pt idx="0">
                  <c:v>5 - Very important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Sheet1!$A$37:$A$41</c:f>
              <c:strCache>
                <c:ptCount val="5"/>
                <c:pt idx="0">
                  <c:v>Resolution</c:v>
                </c:pt>
                <c:pt idx="1">
                  <c:v>Reliability</c:v>
                </c:pt>
                <c:pt idx="2">
                  <c:v>Skill</c:v>
                </c:pt>
                <c:pt idx="3">
                  <c:v>Accuracy</c:v>
                </c:pt>
                <c:pt idx="4">
                  <c:v>Sharpness</c:v>
                </c:pt>
              </c:strCache>
            </c:strRef>
          </c:cat>
          <c:val>
            <c:numRef>
              <c:f>Sheet1!$B$37:$B$41</c:f>
              <c:numCache>
                <c:formatCode>General</c:formatCode>
                <c:ptCount val="5"/>
                <c:pt idx="0">
                  <c:v>14</c:v>
                </c:pt>
                <c:pt idx="1">
                  <c:v>16</c:v>
                </c:pt>
                <c:pt idx="2">
                  <c:v>22</c:v>
                </c:pt>
                <c:pt idx="3">
                  <c:v>15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25-4C2E-83DD-207833D669BB}"/>
            </c:ext>
          </c:extLst>
        </c:ser>
        <c:ser>
          <c:idx val="1"/>
          <c:order val="1"/>
          <c:tx>
            <c:strRef>
              <c:f>Sheet1!$C$36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Sheet1!$A$37:$A$41</c:f>
              <c:strCache>
                <c:ptCount val="5"/>
                <c:pt idx="0">
                  <c:v>Resolution</c:v>
                </c:pt>
                <c:pt idx="1">
                  <c:v>Reliability</c:v>
                </c:pt>
                <c:pt idx="2">
                  <c:v>Skill</c:v>
                </c:pt>
                <c:pt idx="3">
                  <c:v>Accuracy</c:v>
                </c:pt>
                <c:pt idx="4">
                  <c:v>Sharpness</c:v>
                </c:pt>
              </c:strCache>
            </c:strRef>
          </c:cat>
          <c:val>
            <c:numRef>
              <c:f>Sheet1!$C$37:$C$41</c:f>
              <c:numCache>
                <c:formatCode>General</c:formatCode>
                <c:ptCount val="5"/>
                <c:pt idx="0">
                  <c:v>15</c:v>
                </c:pt>
                <c:pt idx="1">
                  <c:v>12</c:v>
                </c:pt>
                <c:pt idx="2">
                  <c:v>7</c:v>
                </c:pt>
                <c:pt idx="3">
                  <c:v>12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25-4C2E-83DD-207833D669BB}"/>
            </c:ext>
          </c:extLst>
        </c:ser>
        <c:ser>
          <c:idx val="2"/>
          <c:order val="2"/>
          <c:tx>
            <c:strRef>
              <c:f>Sheet1!$D$36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Sheet1!$A$37:$A$41</c:f>
              <c:strCache>
                <c:ptCount val="5"/>
                <c:pt idx="0">
                  <c:v>Resolution</c:v>
                </c:pt>
                <c:pt idx="1">
                  <c:v>Reliability</c:v>
                </c:pt>
                <c:pt idx="2">
                  <c:v>Skill</c:v>
                </c:pt>
                <c:pt idx="3">
                  <c:v>Accuracy</c:v>
                </c:pt>
                <c:pt idx="4">
                  <c:v>Sharpness</c:v>
                </c:pt>
              </c:strCache>
            </c:strRef>
          </c:cat>
          <c:val>
            <c:numRef>
              <c:f>Sheet1!$D$37:$D$41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25-4C2E-83DD-207833D669BB}"/>
            </c:ext>
          </c:extLst>
        </c:ser>
        <c:ser>
          <c:idx val="3"/>
          <c:order val="3"/>
          <c:tx>
            <c:strRef>
              <c:f>Sheet1!$E$36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67217"/>
            </a:solidFill>
            <a:ln>
              <a:noFill/>
            </a:ln>
            <a:effectLst/>
          </c:spPr>
          <c:invertIfNegative val="0"/>
          <c:cat>
            <c:strRef>
              <c:f>Sheet1!$A$37:$A$41</c:f>
              <c:strCache>
                <c:ptCount val="5"/>
                <c:pt idx="0">
                  <c:v>Resolution</c:v>
                </c:pt>
                <c:pt idx="1">
                  <c:v>Reliability</c:v>
                </c:pt>
                <c:pt idx="2">
                  <c:v>Skill</c:v>
                </c:pt>
                <c:pt idx="3">
                  <c:v>Accuracy</c:v>
                </c:pt>
                <c:pt idx="4">
                  <c:v>Sharpness</c:v>
                </c:pt>
              </c:strCache>
            </c:strRef>
          </c:cat>
          <c:val>
            <c:numRef>
              <c:f>Sheet1!$E$37:$E$41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25-4C2E-83DD-207833D669BB}"/>
            </c:ext>
          </c:extLst>
        </c:ser>
        <c:ser>
          <c:idx val="4"/>
          <c:order val="4"/>
          <c:tx>
            <c:strRef>
              <c:f>Sheet1!$F$36</c:f>
              <c:strCache>
                <c:ptCount val="1"/>
                <c:pt idx="0">
                  <c:v>1 - Not important at all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Sheet1!$A$37:$A$41</c:f>
              <c:strCache>
                <c:ptCount val="5"/>
                <c:pt idx="0">
                  <c:v>Resolution</c:v>
                </c:pt>
                <c:pt idx="1">
                  <c:v>Reliability</c:v>
                </c:pt>
                <c:pt idx="2">
                  <c:v>Skill</c:v>
                </c:pt>
                <c:pt idx="3">
                  <c:v>Accuracy</c:v>
                </c:pt>
                <c:pt idx="4">
                  <c:v>Sharpness</c:v>
                </c:pt>
              </c:strCache>
            </c:strRef>
          </c:cat>
          <c:val>
            <c:numRef>
              <c:f>Sheet1!$F$37:$F$41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25-4C2E-83DD-207833D669BB}"/>
            </c:ext>
          </c:extLst>
        </c:ser>
        <c:ser>
          <c:idx val="5"/>
          <c:order val="5"/>
          <c:tx>
            <c:strRef>
              <c:f>Sheet1!$G$36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Sheet1!$A$37:$A$41</c:f>
              <c:strCache>
                <c:ptCount val="5"/>
                <c:pt idx="0">
                  <c:v>Resolution</c:v>
                </c:pt>
                <c:pt idx="1">
                  <c:v>Reliability</c:v>
                </c:pt>
                <c:pt idx="2">
                  <c:v>Skill</c:v>
                </c:pt>
                <c:pt idx="3">
                  <c:v>Accuracy</c:v>
                </c:pt>
                <c:pt idx="4">
                  <c:v>Sharpness</c:v>
                </c:pt>
              </c:strCache>
            </c:strRef>
          </c:cat>
          <c:val>
            <c:numRef>
              <c:f>Sheet1!$G$37:$G$41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25-4C2E-83DD-207833D66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256256"/>
        <c:axId val="22422656"/>
      </c:barChart>
      <c:catAx>
        <c:axId val="222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22422656"/>
        <c:crosses val="autoZero"/>
        <c:auto val="1"/>
        <c:lblAlgn val="ctr"/>
        <c:lblOffset val="100"/>
        <c:noMultiLvlLbl val="0"/>
      </c:catAx>
      <c:valAx>
        <c:axId val="2242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2225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Interest in sources of uncertainty in</a:t>
            </a:r>
            <a:r>
              <a:rPr lang="en-US" b="1" baseline="0"/>
              <a:t> seasonal forecasts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Sheet1!$B$60</c:f>
              <c:strCache>
                <c:ptCount val="1"/>
                <c:pt idx="0">
                  <c:v>5 - Very interested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Sheet1!$A$61:$A$65</c:f>
              <c:strCache>
                <c:ptCount val="5"/>
                <c:pt idx="0">
                  <c:v>Initial state of the climate system</c:v>
                </c:pt>
                <c:pt idx="1">
                  <c:v>Numerical models' assumptions/formulations</c:v>
                </c:pt>
                <c:pt idx="2">
                  <c:v>Observations (including reanalysis)</c:v>
                </c:pt>
                <c:pt idx="3">
                  <c:v>Post-processing</c:v>
                </c:pt>
                <c:pt idx="4">
                  <c:v>The full chain of uncertainty</c:v>
                </c:pt>
              </c:strCache>
            </c:strRef>
          </c:cat>
          <c:val>
            <c:numRef>
              <c:f>Sheet1!$B$61:$B$65</c:f>
              <c:numCache>
                <c:formatCode>General</c:formatCode>
                <c:ptCount val="5"/>
                <c:pt idx="0">
                  <c:v>17</c:v>
                </c:pt>
                <c:pt idx="1">
                  <c:v>13</c:v>
                </c:pt>
                <c:pt idx="2">
                  <c:v>16</c:v>
                </c:pt>
                <c:pt idx="3">
                  <c:v>9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2E-4ECC-B654-F993D849F882}"/>
            </c:ext>
          </c:extLst>
        </c:ser>
        <c:ser>
          <c:idx val="1"/>
          <c:order val="1"/>
          <c:tx>
            <c:strRef>
              <c:f>Sheet1!$C$60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Sheet1!$A$61:$A$65</c:f>
              <c:strCache>
                <c:ptCount val="5"/>
                <c:pt idx="0">
                  <c:v>Initial state of the climate system</c:v>
                </c:pt>
                <c:pt idx="1">
                  <c:v>Numerical models' assumptions/formulations</c:v>
                </c:pt>
                <c:pt idx="2">
                  <c:v>Observations (including reanalysis)</c:v>
                </c:pt>
                <c:pt idx="3">
                  <c:v>Post-processing</c:v>
                </c:pt>
                <c:pt idx="4">
                  <c:v>The full chain of uncertainty</c:v>
                </c:pt>
              </c:strCache>
            </c:strRef>
          </c:cat>
          <c:val>
            <c:numRef>
              <c:f>Sheet1!$C$61:$C$65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9</c:v>
                </c:pt>
                <c:pt idx="3">
                  <c:v>17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2E-4ECC-B654-F993D849F882}"/>
            </c:ext>
          </c:extLst>
        </c:ser>
        <c:ser>
          <c:idx val="2"/>
          <c:order val="2"/>
          <c:tx>
            <c:strRef>
              <c:f>Sheet1!$D$60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Sheet1!$A$61:$A$65</c:f>
              <c:strCache>
                <c:ptCount val="5"/>
                <c:pt idx="0">
                  <c:v>Initial state of the climate system</c:v>
                </c:pt>
                <c:pt idx="1">
                  <c:v>Numerical models' assumptions/formulations</c:v>
                </c:pt>
                <c:pt idx="2">
                  <c:v>Observations (including reanalysis)</c:v>
                </c:pt>
                <c:pt idx="3">
                  <c:v>Post-processing</c:v>
                </c:pt>
                <c:pt idx="4">
                  <c:v>The full chain of uncertainty</c:v>
                </c:pt>
              </c:strCache>
            </c:strRef>
          </c:cat>
          <c:val>
            <c:numRef>
              <c:f>Sheet1!$D$61:$D$65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2E-4ECC-B654-F993D849F882}"/>
            </c:ext>
          </c:extLst>
        </c:ser>
        <c:ser>
          <c:idx val="3"/>
          <c:order val="3"/>
          <c:tx>
            <c:strRef>
              <c:f>Sheet1!$E$60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67217"/>
            </a:solidFill>
            <a:ln>
              <a:noFill/>
            </a:ln>
            <a:effectLst/>
          </c:spPr>
          <c:invertIfNegative val="0"/>
          <c:cat>
            <c:strRef>
              <c:f>Sheet1!$A$61:$A$65</c:f>
              <c:strCache>
                <c:ptCount val="5"/>
                <c:pt idx="0">
                  <c:v>Initial state of the climate system</c:v>
                </c:pt>
                <c:pt idx="1">
                  <c:v>Numerical models' assumptions/formulations</c:v>
                </c:pt>
                <c:pt idx="2">
                  <c:v>Observations (including reanalysis)</c:v>
                </c:pt>
                <c:pt idx="3">
                  <c:v>Post-processing</c:v>
                </c:pt>
                <c:pt idx="4">
                  <c:v>The full chain of uncertainty</c:v>
                </c:pt>
              </c:strCache>
            </c:strRef>
          </c:cat>
          <c:val>
            <c:numRef>
              <c:f>Sheet1!$E$61:$E$65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2E-4ECC-B654-F993D849F882}"/>
            </c:ext>
          </c:extLst>
        </c:ser>
        <c:ser>
          <c:idx val="4"/>
          <c:order val="4"/>
          <c:tx>
            <c:strRef>
              <c:f>Sheet1!$F$60</c:f>
              <c:strCache>
                <c:ptCount val="1"/>
                <c:pt idx="0">
                  <c:v>1 - Not interested at all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Sheet1!$A$61:$A$65</c:f>
              <c:strCache>
                <c:ptCount val="5"/>
                <c:pt idx="0">
                  <c:v>Initial state of the climate system</c:v>
                </c:pt>
                <c:pt idx="1">
                  <c:v>Numerical models' assumptions/formulations</c:v>
                </c:pt>
                <c:pt idx="2">
                  <c:v>Observations (including reanalysis)</c:v>
                </c:pt>
                <c:pt idx="3">
                  <c:v>Post-processing</c:v>
                </c:pt>
                <c:pt idx="4">
                  <c:v>The full chain of uncertainty</c:v>
                </c:pt>
              </c:strCache>
            </c:strRef>
          </c:cat>
          <c:val>
            <c:numRef>
              <c:f>Sheet1!$F$61:$F$65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2E-4ECC-B654-F993D849F882}"/>
            </c:ext>
          </c:extLst>
        </c:ser>
        <c:ser>
          <c:idx val="5"/>
          <c:order val="5"/>
          <c:tx>
            <c:strRef>
              <c:f>Sheet1!$G$60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Sheet1!$A$61:$A$65</c:f>
              <c:strCache>
                <c:ptCount val="5"/>
                <c:pt idx="0">
                  <c:v>Initial state of the climate system</c:v>
                </c:pt>
                <c:pt idx="1">
                  <c:v>Numerical models' assumptions/formulations</c:v>
                </c:pt>
                <c:pt idx="2">
                  <c:v>Observations (including reanalysis)</c:v>
                </c:pt>
                <c:pt idx="3">
                  <c:v>Post-processing</c:v>
                </c:pt>
                <c:pt idx="4">
                  <c:v>The full chain of uncertainty</c:v>
                </c:pt>
              </c:strCache>
            </c:strRef>
          </c:cat>
          <c:val>
            <c:numRef>
              <c:f>Sheet1!$G$61:$G$65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2E-4ECC-B654-F993D849F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02176"/>
        <c:axId val="22403712"/>
      </c:barChart>
      <c:catAx>
        <c:axId val="2240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22403712"/>
        <c:crosses val="autoZero"/>
        <c:auto val="1"/>
        <c:lblAlgn val="ctr"/>
        <c:lblOffset val="100"/>
        <c:noMultiLvlLbl val="0"/>
      </c:catAx>
      <c:valAx>
        <c:axId val="2240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2240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2A6E0-5CD5-473C-A1D5-B969345CA3D8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94969-73ED-4752-AFC9-4F7F0533105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3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849397" y="932723"/>
            <a:ext cx="9733004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57034" y="27779"/>
            <a:ext cx="1288150" cy="6572823"/>
            <a:chOff x="175246" y="20834"/>
            <a:chExt cx="966112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262725" y="665765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>
                  <a:solidFill>
                    <a:srgbClr val="941333"/>
                  </a:solidFill>
                </a:rPr>
                <a:t>Climate</a:t>
              </a:r>
            </a:p>
            <a:p>
              <a:r>
                <a:rPr lang="es-ES" sz="1467" b="0" dirty="0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274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257300" y="932723"/>
            <a:ext cx="10325101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>
                  <a:solidFill>
                    <a:srgbClr val="941333"/>
                  </a:solidFill>
                </a:rPr>
                <a:t>Climate</a:t>
              </a:r>
            </a:p>
            <a:p>
              <a:r>
                <a:rPr lang="es-ES" sz="1467" b="0" dirty="0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853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12102353" cy="7117977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3469846" y="4197085"/>
            <a:ext cx="6240693" cy="15361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70995" y="1425906"/>
            <a:ext cx="432048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6240800"/>
            <a:ext cx="1025637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2" y="6200011"/>
            <a:ext cx="152744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9721850" y="-15023"/>
            <a:ext cx="2470151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829139" y="4715239"/>
            <a:ext cx="192021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>
                <a:solidFill>
                  <a:schemeClr val="bg1"/>
                </a:solidFill>
              </a:rPr>
              <a:t>Climate</a:t>
            </a:r>
            <a:r>
              <a:rPr lang="es-ES" sz="1467" b="0" baseline="0" dirty="0">
                <a:solidFill>
                  <a:schemeClr val="bg1"/>
                </a:solidFill>
              </a:rPr>
              <a:t> </a:t>
            </a:r>
            <a:r>
              <a:rPr lang="es-ES" sz="1467" b="0" dirty="0">
                <a:solidFill>
                  <a:schemeClr val="bg1"/>
                </a:solidFill>
              </a:rPr>
              <a:t>Change</a:t>
            </a:r>
            <a:endParaRPr lang="en-US" sz="1467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4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5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42660" y="20702"/>
            <a:ext cx="1230925" cy="6579900"/>
            <a:chOff x="164466" y="15526"/>
            <a:chExt cx="923193" cy="4934925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209026" y="654119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>
                  <a:solidFill>
                    <a:srgbClr val="941333"/>
                  </a:solidFill>
                </a:rPr>
                <a:t>Climate</a:t>
              </a:r>
            </a:p>
            <a:p>
              <a:r>
                <a:rPr lang="es-ES" sz="1467" b="0" dirty="0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4466" y="15526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730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206" y="83671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456" y="1604797"/>
            <a:ext cx="5386917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3974" y="83671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3225" y="1604797"/>
            <a:ext cx="5389033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>
                  <a:solidFill>
                    <a:srgbClr val="941333"/>
                  </a:solidFill>
                </a:rPr>
                <a:t>Climate</a:t>
              </a:r>
            </a:p>
            <a:p>
              <a:r>
                <a:rPr lang="es-ES" sz="1467" b="0" dirty="0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37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425461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57034" y="-51475"/>
            <a:ext cx="1226364" cy="6652078"/>
            <a:chOff x="175246" y="20834"/>
            <a:chExt cx="91977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216386" y="653427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>
                  <a:solidFill>
                    <a:srgbClr val="941333"/>
                  </a:solidFill>
                </a:rPr>
                <a:t>Climate</a:t>
              </a:r>
            </a:p>
            <a:p>
              <a:r>
                <a:rPr lang="es-ES" sz="1467" b="0" dirty="0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339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874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005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874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67" b="0" dirty="0">
                  <a:solidFill>
                    <a:srgbClr val="941333"/>
                  </a:solidFill>
                </a:rPr>
                <a:t>Climate</a:t>
              </a:r>
            </a:p>
            <a:p>
              <a:r>
                <a:rPr lang="es-ES" sz="1467" b="0" dirty="0">
                  <a:solidFill>
                    <a:srgbClr val="941333"/>
                  </a:solidFill>
                </a:rPr>
                <a:t>Change</a:t>
              </a:r>
              <a:endParaRPr lang="en-US" sz="1467" b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632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775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29" y="6147018"/>
            <a:ext cx="2717195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9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3469846" y="2683329"/>
            <a:ext cx="6626654" cy="4297334"/>
          </a:xfrm>
        </p:spPr>
        <p:txBody>
          <a:bodyPr>
            <a:normAutofit/>
          </a:bodyPr>
          <a:lstStyle/>
          <a:p>
            <a:r>
              <a:rPr lang="en-GB" sz="3000" dirty="0" smtClean="0"/>
              <a:t>Coordination across C3S EQC contracts</a:t>
            </a:r>
          </a:p>
          <a:p>
            <a:r>
              <a:rPr lang="en-GB" dirty="0" smtClean="0"/>
              <a:t>QA4Seas review</a:t>
            </a:r>
            <a:endParaRPr lang="en-GB" dirty="0"/>
          </a:p>
          <a:p>
            <a:endParaRPr lang="en-GB" dirty="0" smtClean="0"/>
          </a:p>
          <a:p>
            <a:r>
              <a:rPr lang="en-GB" sz="1600" dirty="0" smtClean="0"/>
              <a:t>DECM project meeting, Oslo</a:t>
            </a:r>
            <a:r>
              <a:rPr lang="en-GB" sz="1600" dirty="0" smtClean="0"/>
              <a:t>, </a:t>
            </a:r>
            <a:r>
              <a:rPr lang="en-GB" sz="1600" dirty="0" smtClean="0"/>
              <a:t>2017-10-12</a:t>
            </a:r>
            <a:endParaRPr lang="en-GB" sz="2000" dirty="0" smtClean="0"/>
          </a:p>
          <a:p>
            <a:r>
              <a:rPr lang="en-GB" sz="1600" dirty="0" smtClean="0"/>
              <a:t>nicolau.manubens@bsc.es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792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consultation</a:t>
            </a:r>
            <a:r>
              <a:rPr lang="es-ES" dirty="0" smtClean="0"/>
              <a:t> </a:t>
            </a:r>
            <a:r>
              <a:rPr lang="es-ES" dirty="0" err="1" smtClean="0"/>
              <a:t>stage</a:t>
            </a:r>
            <a:r>
              <a:rPr lang="es-ES" dirty="0" smtClean="0"/>
              <a:t> – </a:t>
            </a:r>
            <a:r>
              <a:rPr lang="es-ES" dirty="0" err="1" smtClean="0"/>
              <a:t>carried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endParaRPr lang="es-ES" dirty="0" smtClean="0"/>
          </a:p>
          <a:p>
            <a:pPr lvl="1"/>
            <a:r>
              <a:rPr lang="es-ES" dirty="0" err="1" smtClean="0"/>
              <a:t>Survey</a:t>
            </a:r>
            <a:r>
              <a:rPr lang="es-ES" dirty="0" smtClean="0"/>
              <a:t> </a:t>
            </a:r>
            <a:r>
              <a:rPr lang="es-ES" dirty="0" err="1" smtClean="0"/>
              <a:t>result</a:t>
            </a:r>
            <a:r>
              <a:rPr lang="es-ES" dirty="0" smtClean="0"/>
              <a:t> </a:t>
            </a:r>
            <a:r>
              <a:rPr lang="es-ES" dirty="0" err="1" smtClean="0"/>
              <a:t>highlights</a:t>
            </a:r>
            <a:endParaRPr lang="es-ES" dirty="0" smtClean="0"/>
          </a:p>
          <a:p>
            <a:pPr lvl="2" algn="just"/>
            <a:r>
              <a:rPr lang="es-ES" dirty="0" err="1" smtClean="0"/>
              <a:t>Majority</a:t>
            </a:r>
            <a:r>
              <a:rPr lang="es-ES" dirty="0" smtClean="0"/>
              <a:t> of </a:t>
            </a:r>
            <a:r>
              <a:rPr lang="es-ES" dirty="0" err="1" smtClean="0"/>
              <a:t>survey</a:t>
            </a:r>
            <a:r>
              <a:rPr lang="es-ES" dirty="0" smtClean="0"/>
              <a:t> </a:t>
            </a:r>
            <a:r>
              <a:rPr lang="es-ES" dirty="0" err="1" smtClean="0"/>
              <a:t>respondents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NMHS (n = 30).</a:t>
            </a:r>
          </a:p>
          <a:p>
            <a:pPr lvl="2" algn="just"/>
            <a:endParaRPr lang="es-ES" dirty="0" smtClean="0"/>
          </a:p>
          <a:p>
            <a:pPr lvl="2" algn="just"/>
            <a:r>
              <a:rPr lang="es-ES" dirty="0" err="1" smtClean="0"/>
              <a:t>Many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survey</a:t>
            </a:r>
            <a:r>
              <a:rPr lang="es-ES" dirty="0" smtClean="0"/>
              <a:t> </a:t>
            </a:r>
            <a:r>
              <a:rPr lang="es-ES" dirty="0" err="1" smtClean="0"/>
              <a:t>respondents</a:t>
            </a:r>
            <a:r>
              <a:rPr lang="es-ES" dirty="0" smtClean="0"/>
              <a:t> use </a:t>
            </a:r>
            <a:r>
              <a:rPr lang="es-ES" dirty="0" err="1" smtClean="0"/>
              <a:t>seasonal</a:t>
            </a:r>
            <a:r>
              <a:rPr lang="es-ES" dirty="0" smtClean="0"/>
              <a:t> </a:t>
            </a:r>
            <a:r>
              <a:rPr lang="es-ES" dirty="0" err="1" smtClean="0"/>
              <a:t>climate</a:t>
            </a:r>
            <a:r>
              <a:rPr lang="es-ES" dirty="0" smtClean="0"/>
              <a:t> </a:t>
            </a:r>
            <a:r>
              <a:rPr lang="es-ES" dirty="0" err="1" smtClean="0"/>
              <a:t>forecasts</a:t>
            </a:r>
            <a:r>
              <a:rPr lang="es-ES" dirty="0" smtClean="0"/>
              <a:t> (n = 35).</a:t>
            </a:r>
          </a:p>
          <a:p>
            <a:pPr lvl="2" algn="just"/>
            <a:endParaRPr lang="es-ES" dirty="0" smtClean="0"/>
          </a:p>
          <a:p>
            <a:pPr lvl="2" algn="just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climate</a:t>
            </a:r>
            <a:r>
              <a:rPr lang="es-ES" dirty="0" smtClean="0"/>
              <a:t> variables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temperature</a:t>
            </a:r>
            <a:r>
              <a:rPr lang="es-ES" dirty="0" smtClean="0"/>
              <a:t> and </a:t>
            </a:r>
            <a:r>
              <a:rPr lang="es-ES" dirty="0" err="1" smtClean="0"/>
              <a:t>precipitation</a:t>
            </a:r>
            <a:r>
              <a:rPr lang="es-ES" dirty="0" smtClean="0"/>
              <a:t> (n = 35 </a:t>
            </a:r>
            <a:r>
              <a:rPr lang="es-ES" dirty="0" err="1" smtClean="0"/>
              <a:t>each</a:t>
            </a:r>
            <a:r>
              <a:rPr lang="es-ES" dirty="0" smtClean="0"/>
              <a:t>) </a:t>
            </a:r>
            <a:r>
              <a:rPr lang="es-ES" dirty="0" err="1" smtClean="0"/>
              <a:t>followed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sea </a:t>
            </a:r>
            <a:r>
              <a:rPr lang="es-ES" dirty="0" err="1" smtClean="0"/>
              <a:t>surface</a:t>
            </a:r>
            <a:r>
              <a:rPr lang="es-ES" dirty="0" smtClean="0"/>
              <a:t> </a:t>
            </a:r>
            <a:r>
              <a:rPr lang="es-ES" dirty="0" err="1" smtClean="0"/>
              <a:t>temperature</a:t>
            </a:r>
            <a:r>
              <a:rPr lang="es-ES" dirty="0" smtClean="0"/>
              <a:t> (n = 17), </a:t>
            </a:r>
            <a:r>
              <a:rPr lang="es-ES" dirty="0" err="1" smtClean="0"/>
              <a:t>wind</a:t>
            </a:r>
            <a:r>
              <a:rPr lang="es-ES" dirty="0" smtClean="0"/>
              <a:t> </a:t>
            </a:r>
            <a:r>
              <a:rPr lang="es-ES" dirty="0" err="1" smtClean="0"/>
              <a:t>speed</a:t>
            </a:r>
            <a:r>
              <a:rPr lang="es-ES" dirty="0" smtClean="0"/>
              <a:t> (n = 16) and sea </a:t>
            </a:r>
            <a:r>
              <a:rPr lang="es-ES" dirty="0" err="1" smtClean="0"/>
              <a:t>level</a:t>
            </a:r>
            <a:r>
              <a:rPr lang="es-ES" dirty="0" smtClean="0"/>
              <a:t> </a:t>
            </a:r>
            <a:r>
              <a:rPr lang="es-ES" dirty="0" err="1" smtClean="0"/>
              <a:t>pressure</a:t>
            </a:r>
            <a:r>
              <a:rPr lang="es-ES" dirty="0" smtClean="0"/>
              <a:t> (n = 16).</a:t>
            </a:r>
          </a:p>
          <a:p>
            <a:pPr lvl="2" algn="just"/>
            <a:endParaRPr lang="es-ES" dirty="0" smtClean="0"/>
          </a:p>
          <a:p>
            <a:pPr lvl="2" algn="just"/>
            <a:r>
              <a:rPr lang="es-ES" dirty="0" err="1" smtClean="0"/>
              <a:t>Indices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less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;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heating</a:t>
            </a:r>
            <a:r>
              <a:rPr lang="es-ES" dirty="0" smtClean="0"/>
              <a:t> </a:t>
            </a:r>
            <a:r>
              <a:rPr lang="es-ES" dirty="0" err="1" smtClean="0"/>
              <a:t>degree</a:t>
            </a:r>
            <a:r>
              <a:rPr lang="es-ES" dirty="0" smtClean="0"/>
              <a:t> </a:t>
            </a:r>
            <a:r>
              <a:rPr lang="es-ES" dirty="0" err="1" smtClean="0"/>
              <a:t>days</a:t>
            </a:r>
            <a:r>
              <a:rPr lang="es-ES" dirty="0" smtClean="0"/>
              <a:t> and heavy </a:t>
            </a:r>
            <a:r>
              <a:rPr lang="es-ES" dirty="0" err="1" smtClean="0"/>
              <a:t>precipitation</a:t>
            </a:r>
            <a:r>
              <a:rPr lang="es-ES" dirty="0" smtClean="0"/>
              <a:t>/</a:t>
            </a:r>
            <a:r>
              <a:rPr lang="es-ES" dirty="0" err="1" smtClean="0"/>
              <a:t>rainfall</a:t>
            </a:r>
            <a:r>
              <a:rPr lang="es-ES" dirty="0" smtClean="0"/>
              <a:t> </a:t>
            </a:r>
            <a:r>
              <a:rPr lang="es-ES" dirty="0" err="1" smtClean="0"/>
              <a:t>index</a:t>
            </a:r>
            <a:r>
              <a:rPr lang="es-ES" dirty="0" smtClean="0"/>
              <a:t> (</a:t>
            </a:r>
            <a:r>
              <a:rPr lang="es-ES" dirty="0" err="1" smtClean="0"/>
              <a:t>both</a:t>
            </a:r>
            <a:r>
              <a:rPr lang="es-ES" dirty="0" smtClean="0"/>
              <a:t> n = 17) and </a:t>
            </a:r>
            <a:r>
              <a:rPr lang="es-ES" dirty="0" err="1" smtClean="0"/>
              <a:t>consecutive</a:t>
            </a:r>
            <a:r>
              <a:rPr lang="es-ES" dirty="0" smtClean="0"/>
              <a:t> </a:t>
            </a:r>
            <a:r>
              <a:rPr lang="es-ES" dirty="0" err="1" smtClean="0"/>
              <a:t>dry</a:t>
            </a:r>
            <a:r>
              <a:rPr lang="es-ES" dirty="0" smtClean="0"/>
              <a:t> </a:t>
            </a:r>
            <a:r>
              <a:rPr lang="es-ES" dirty="0" err="1" smtClean="0"/>
              <a:t>days</a:t>
            </a:r>
            <a:r>
              <a:rPr lang="es-ES" dirty="0" smtClean="0"/>
              <a:t> and </a:t>
            </a:r>
            <a:r>
              <a:rPr lang="es-ES" dirty="0" err="1" smtClean="0"/>
              <a:t>cooling</a:t>
            </a:r>
            <a:r>
              <a:rPr lang="es-ES" dirty="0" smtClean="0"/>
              <a:t> </a:t>
            </a:r>
            <a:r>
              <a:rPr lang="es-ES" dirty="0" err="1" smtClean="0"/>
              <a:t>degree</a:t>
            </a:r>
            <a:r>
              <a:rPr lang="es-ES" dirty="0" smtClean="0"/>
              <a:t> </a:t>
            </a:r>
            <a:r>
              <a:rPr lang="es-ES" dirty="0" err="1" smtClean="0"/>
              <a:t>days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fairly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(n = 14 and n = 13, </a:t>
            </a:r>
            <a:r>
              <a:rPr lang="es-ES" dirty="0" err="1" smtClean="0"/>
              <a:t>respectively</a:t>
            </a:r>
            <a:r>
              <a:rPr lang="es-ES" dirty="0" smtClean="0"/>
              <a:t>).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SURVEYS AND INTERVIEWS - ADAPTATION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5713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57300" y="932722"/>
            <a:ext cx="10325101" cy="6159453"/>
          </a:xfrm>
        </p:spPr>
        <p:txBody>
          <a:bodyPr>
            <a:normAutofit/>
          </a:bodyPr>
          <a:lstStyle/>
          <a:p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consultation</a:t>
            </a:r>
            <a:r>
              <a:rPr lang="es-ES" dirty="0" smtClean="0"/>
              <a:t> </a:t>
            </a:r>
            <a:r>
              <a:rPr lang="es-ES" dirty="0" err="1" smtClean="0"/>
              <a:t>stage</a:t>
            </a:r>
            <a:r>
              <a:rPr lang="es-ES" dirty="0" smtClean="0"/>
              <a:t> – </a:t>
            </a:r>
            <a:r>
              <a:rPr lang="es-ES" dirty="0" err="1" smtClean="0"/>
              <a:t>carried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endParaRPr lang="es-ES" dirty="0" smtClean="0"/>
          </a:p>
          <a:p>
            <a:pPr lvl="1"/>
            <a:r>
              <a:rPr lang="es-ES" dirty="0" smtClean="0"/>
              <a:t>Interview </a:t>
            </a:r>
            <a:r>
              <a:rPr lang="es-ES" dirty="0" err="1" smtClean="0"/>
              <a:t>facts</a:t>
            </a:r>
            <a:r>
              <a:rPr lang="es-ES" dirty="0" smtClean="0"/>
              <a:t>/</a:t>
            </a:r>
            <a:r>
              <a:rPr lang="es-ES" dirty="0" err="1" smtClean="0"/>
              <a:t>results</a:t>
            </a:r>
            <a:r>
              <a:rPr lang="es-ES" dirty="0" smtClean="0"/>
              <a:t> (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r>
              <a:rPr lang="es-ES" dirty="0" smtClean="0"/>
              <a:t>)</a:t>
            </a:r>
          </a:p>
          <a:p>
            <a:pPr lvl="2" algn="just"/>
            <a:r>
              <a:rPr lang="es-ES" dirty="0" err="1" smtClean="0"/>
              <a:t>Interviewees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mixed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research</a:t>
            </a:r>
            <a:r>
              <a:rPr lang="es-ES" dirty="0" smtClean="0"/>
              <a:t> </a:t>
            </a:r>
            <a:r>
              <a:rPr lang="es-ES" dirty="0" err="1" smtClean="0"/>
              <a:t>institutes</a:t>
            </a:r>
            <a:r>
              <a:rPr lang="es-ES" dirty="0" smtClean="0"/>
              <a:t>, </a:t>
            </a:r>
            <a:r>
              <a:rPr lang="es-ES" dirty="0" err="1" smtClean="0"/>
              <a:t>international</a:t>
            </a:r>
            <a:r>
              <a:rPr lang="es-ES" dirty="0" smtClean="0"/>
              <a:t> </a:t>
            </a:r>
            <a:r>
              <a:rPr lang="es-ES" dirty="0" err="1" smtClean="0"/>
              <a:t>organisations</a:t>
            </a:r>
            <a:r>
              <a:rPr lang="es-ES" dirty="0" smtClean="0"/>
              <a:t> and </a:t>
            </a:r>
            <a:r>
              <a:rPr lang="es-ES" dirty="0" err="1" smtClean="0"/>
              <a:t>private</a:t>
            </a:r>
            <a:r>
              <a:rPr lang="es-ES" dirty="0" smtClean="0"/>
              <a:t> </a:t>
            </a:r>
            <a:r>
              <a:rPr lang="es-ES" dirty="0" err="1" smtClean="0"/>
              <a:t>companies</a:t>
            </a:r>
            <a:r>
              <a:rPr lang="es-ES" dirty="0" smtClean="0"/>
              <a:t>.</a:t>
            </a:r>
          </a:p>
          <a:p>
            <a:pPr lvl="2" algn="just"/>
            <a:endParaRPr lang="es-ES" dirty="0" smtClean="0"/>
          </a:p>
          <a:p>
            <a:pPr lvl="2" algn="just"/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half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interviewees</a:t>
            </a:r>
            <a:r>
              <a:rPr lang="es-ES" dirty="0" smtClean="0"/>
              <a:t> (n = 5) use </a:t>
            </a:r>
            <a:r>
              <a:rPr lang="es-ES" dirty="0" err="1" smtClean="0"/>
              <a:t>seasonal</a:t>
            </a:r>
            <a:r>
              <a:rPr lang="es-ES" dirty="0" smtClean="0"/>
              <a:t> </a:t>
            </a:r>
            <a:r>
              <a:rPr lang="es-ES" dirty="0" err="1" smtClean="0"/>
              <a:t>forecasts</a:t>
            </a:r>
            <a:r>
              <a:rPr lang="es-ES" dirty="0" smtClean="0"/>
              <a:t> – </a:t>
            </a:r>
            <a:r>
              <a:rPr lang="es-ES" dirty="0" err="1" smtClean="0"/>
              <a:t>some</a:t>
            </a:r>
            <a:r>
              <a:rPr lang="es-ES" dirty="0" smtClean="0"/>
              <a:t> are </a:t>
            </a:r>
            <a:r>
              <a:rPr lang="es-ES" dirty="0" err="1" smtClean="0"/>
              <a:t>forecast</a:t>
            </a:r>
            <a:r>
              <a:rPr lang="es-ES" dirty="0" smtClean="0"/>
              <a:t> </a:t>
            </a:r>
            <a:r>
              <a:rPr lang="es-ES" dirty="0" err="1" smtClean="0"/>
              <a:t>providers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intermediary</a:t>
            </a:r>
            <a:r>
              <a:rPr lang="es-ES" dirty="0" smtClean="0"/>
              <a:t> </a:t>
            </a:r>
            <a:r>
              <a:rPr lang="es-ES" dirty="0" err="1" smtClean="0"/>
              <a:t>organisations</a:t>
            </a:r>
            <a:r>
              <a:rPr lang="es-ES" dirty="0" smtClean="0"/>
              <a:t> and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users</a:t>
            </a:r>
            <a:r>
              <a:rPr lang="es-ES" dirty="0" smtClean="0"/>
              <a:t> of </a:t>
            </a:r>
            <a:r>
              <a:rPr lang="es-ES" dirty="0" err="1" smtClean="0"/>
              <a:t>forecasts</a:t>
            </a:r>
            <a:r>
              <a:rPr lang="es-ES" dirty="0" smtClean="0"/>
              <a:t> per se.</a:t>
            </a:r>
          </a:p>
          <a:p>
            <a:pPr lvl="2" algn="just"/>
            <a:endParaRPr lang="es-ES" dirty="0" smtClean="0"/>
          </a:p>
          <a:p>
            <a:pPr lvl="2" algn="just"/>
            <a:r>
              <a:rPr lang="es-ES" dirty="0" err="1" smtClean="0"/>
              <a:t>Different</a:t>
            </a:r>
            <a:r>
              <a:rPr lang="es-ES" dirty="0" smtClean="0"/>
              <a:t> uses </a:t>
            </a:r>
            <a:r>
              <a:rPr lang="es-ES" dirty="0" err="1" smtClean="0"/>
              <a:t>e.g</a:t>
            </a:r>
            <a:r>
              <a:rPr lang="es-ES" dirty="0" smtClean="0"/>
              <a:t>.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research</a:t>
            </a:r>
            <a:r>
              <a:rPr lang="es-ES" dirty="0" smtClean="0"/>
              <a:t>, to </a:t>
            </a:r>
            <a:r>
              <a:rPr lang="es-ES" dirty="0" err="1" smtClean="0"/>
              <a:t>inform</a:t>
            </a:r>
            <a:r>
              <a:rPr lang="es-ES" dirty="0" smtClean="0"/>
              <a:t>/</a:t>
            </a:r>
            <a:r>
              <a:rPr lang="es-ES" dirty="0" err="1" smtClean="0"/>
              <a:t>support</a:t>
            </a:r>
            <a:r>
              <a:rPr lang="es-ES" dirty="0" smtClean="0"/>
              <a:t> </a:t>
            </a:r>
            <a:r>
              <a:rPr lang="es-ES" dirty="0" err="1" smtClean="0"/>
              <a:t>action</a:t>
            </a:r>
            <a:r>
              <a:rPr lang="es-ES" dirty="0" smtClean="0"/>
              <a:t>,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business</a:t>
            </a:r>
            <a:r>
              <a:rPr lang="es-ES" dirty="0" smtClean="0"/>
              <a:t> </a:t>
            </a:r>
            <a:r>
              <a:rPr lang="es-ES" dirty="0" err="1" smtClean="0"/>
              <a:t>purposes</a:t>
            </a:r>
            <a:r>
              <a:rPr lang="es-ES" dirty="0" smtClean="0"/>
              <a:t> as </a:t>
            </a:r>
            <a:r>
              <a:rPr lang="es-ES" dirty="0" err="1" smtClean="0"/>
              <a:t>well</a:t>
            </a:r>
            <a:r>
              <a:rPr lang="es-ES" dirty="0" smtClean="0"/>
              <a:t> as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quantitatively</a:t>
            </a:r>
            <a:r>
              <a:rPr lang="es-ES" dirty="0" smtClean="0"/>
              <a:t> and/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qualitatively</a:t>
            </a:r>
            <a:r>
              <a:rPr lang="es-ES" dirty="0" smtClean="0"/>
              <a:t>.</a:t>
            </a:r>
          </a:p>
          <a:p>
            <a:pPr lvl="2" algn="just"/>
            <a:endParaRPr lang="es-ES" dirty="0"/>
          </a:p>
          <a:p>
            <a:pPr lvl="2" algn="just"/>
            <a:r>
              <a:rPr lang="es-ES" dirty="0" err="1" smtClean="0"/>
              <a:t>User</a:t>
            </a:r>
            <a:r>
              <a:rPr lang="es-ES" dirty="0" smtClean="0"/>
              <a:t> </a:t>
            </a:r>
            <a:r>
              <a:rPr lang="es-ES" dirty="0" err="1" smtClean="0"/>
              <a:t>requirements</a:t>
            </a:r>
            <a:r>
              <a:rPr lang="es-ES" dirty="0" smtClean="0"/>
              <a:t> are a </a:t>
            </a:r>
            <a:r>
              <a:rPr lang="es-ES" dirty="0" err="1" smtClean="0"/>
              <a:t>moving</a:t>
            </a:r>
            <a:r>
              <a:rPr lang="es-ES" dirty="0" smtClean="0"/>
              <a:t> target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depends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amount</a:t>
            </a:r>
            <a:r>
              <a:rPr lang="es-ES" dirty="0" smtClean="0"/>
              <a:t> of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receive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SURVEYS AND INTERVIEWS - ADAPTATION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68122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57300" y="932722"/>
            <a:ext cx="10325101" cy="6159453"/>
          </a:xfrm>
        </p:spPr>
        <p:txBody>
          <a:bodyPr>
            <a:normAutofit/>
          </a:bodyPr>
          <a:lstStyle/>
          <a:p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consultation</a:t>
            </a:r>
            <a:r>
              <a:rPr lang="es-ES" dirty="0" smtClean="0"/>
              <a:t> </a:t>
            </a:r>
            <a:r>
              <a:rPr lang="es-ES" dirty="0" err="1" smtClean="0"/>
              <a:t>stage</a:t>
            </a:r>
            <a:endParaRPr lang="es-ES" dirty="0" smtClean="0"/>
          </a:p>
          <a:p>
            <a:pPr lvl="1"/>
            <a:r>
              <a:rPr lang="es-ES" dirty="0" err="1" smtClean="0"/>
              <a:t>Pending</a:t>
            </a:r>
            <a:r>
              <a:rPr lang="es-ES" dirty="0" smtClean="0"/>
              <a:t>, </a:t>
            </a:r>
            <a:r>
              <a:rPr lang="es-ES" dirty="0" err="1" smtClean="0"/>
              <a:t>due</a:t>
            </a:r>
            <a:r>
              <a:rPr lang="es-ES" dirty="0" smtClean="0"/>
              <a:t> in </a:t>
            </a:r>
            <a:r>
              <a:rPr lang="es-ES" dirty="0" err="1" smtClean="0"/>
              <a:t>February</a:t>
            </a:r>
            <a:r>
              <a:rPr lang="es-ES" dirty="0" smtClean="0"/>
              <a:t> 2018.</a:t>
            </a:r>
          </a:p>
          <a:p>
            <a:pPr lvl="1"/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be a QA4Seas-specific </a:t>
            </a:r>
            <a:r>
              <a:rPr lang="es-ES" dirty="0" err="1" smtClean="0"/>
              <a:t>survey</a:t>
            </a:r>
            <a:r>
              <a:rPr lang="es-ES" dirty="0" smtClean="0"/>
              <a:t>.</a:t>
            </a:r>
          </a:p>
          <a:p>
            <a:pPr lvl="1"/>
            <a:endParaRPr lang="es-ES" dirty="0" smtClean="0"/>
          </a:p>
          <a:p>
            <a:r>
              <a:rPr lang="es-ES" dirty="0" err="1" smtClean="0"/>
              <a:t>User</a:t>
            </a:r>
            <a:r>
              <a:rPr lang="es-ES" dirty="0" smtClean="0"/>
              <a:t> </a:t>
            </a:r>
            <a:r>
              <a:rPr lang="es-ES" dirty="0" err="1" smtClean="0"/>
              <a:t>requirement</a:t>
            </a:r>
            <a:r>
              <a:rPr lang="es-ES" dirty="0" smtClean="0"/>
              <a:t> </a:t>
            </a:r>
            <a:r>
              <a:rPr lang="es-ES" dirty="0" err="1" smtClean="0"/>
              <a:t>collaboration</a:t>
            </a:r>
            <a:r>
              <a:rPr lang="es-ES" dirty="0" smtClean="0"/>
              <a:t> </a:t>
            </a:r>
            <a:r>
              <a:rPr lang="es-ES" dirty="0" err="1" smtClean="0"/>
              <a:t>framework</a:t>
            </a:r>
            <a:endParaRPr lang="es-ES" dirty="0" smtClean="0"/>
          </a:p>
          <a:p>
            <a:pPr lvl="1"/>
            <a:r>
              <a:rPr lang="es-ES" dirty="0" smtClean="0"/>
              <a:t>Key </a:t>
            </a:r>
            <a:r>
              <a:rPr lang="es-ES" dirty="0" err="1" smtClean="0"/>
              <a:t>identified</a:t>
            </a:r>
            <a:r>
              <a:rPr lang="es-ES" dirty="0" smtClean="0"/>
              <a:t> </a:t>
            </a:r>
            <a:r>
              <a:rPr lang="es-ES" dirty="0" err="1" smtClean="0"/>
              <a:t>areas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collaboration</a:t>
            </a:r>
            <a:r>
              <a:rPr lang="es-ES" dirty="0" smtClean="0"/>
              <a:t>:</a:t>
            </a:r>
          </a:p>
          <a:p>
            <a:pPr lvl="2"/>
            <a:r>
              <a:rPr lang="es-ES" dirty="0" err="1" smtClean="0"/>
              <a:t>Agreeing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methods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assessment</a:t>
            </a:r>
            <a:r>
              <a:rPr lang="es-ES" dirty="0" smtClean="0"/>
              <a:t> of </a:t>
            </a:r>
            <a:r>
              <a:rPr lang="es-ES" dirty="0" err="1" smtClean="0"/>
              <a:t>user</a:t>
            </a:r>
            <a:r>
              <a:rPr lang="es-ES" dirty="0" smtClean="0"/>
              <a:t> </a:t>
            </a:r>
            <a:r>
              <a:rPr lang="es-ES" dirty="0" err="1" smtClean="0"/>
              <a:t>requirements</a:t>
            </a:r>
            <a:r>
              <a:rPr lang="es-ES" dirty="0" smtClean="0"/>
              <a:t>.</a:t>
            </a:r>
          </a:p>
          <a:p>
            <a:pPr lvl="2"/>
            <a:r>
              <a:rPr lang="es-ES" dirty="0" err="1" smtClean="0"/>
              <a:t>Sharing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EQC </a:t>
            </a:r>
            <a:r>
              <a:rPr lang="es-ES" dirty="0" err="1" smtClean="0"/>
              <a:t>contracts</a:t>
            </a:r>
            <a:r>
              <a:rPr lang="es-ES" dirty="0" smtClean="0"/>
              <a:t> </a:t>
            </a:r>
            <a:r>
              <a:rPr lang="es-ES" dirty="0" err="1" smtClean="0"/>
              <a:t>via</a:t>
            </a:r>
            <a:r>
              <a:rPr lang="es-ES" dirty="0" smtClean="0"/>
              <a:t> URDB.</a:t>
            </a:r>
          </a:p>
          <a:p>
            <a:pPr lvl="2"/>
            <a:r>
              <a:rPr lang="es-ES" dirty="0" err="1" smtClean="0"/>
              <a:t>Summarizing</a:t>
            </a:r>
            <a:r>
              <a:rPr lang="es-ES" dirty="0" smtClean="0"/>
              <a:t> </a:t>
            </a:r>
            <a:r>
              <a:rPr lang="es-ES" dirty="0" err="1" smtClean="0"/>
              <a:t>collated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in a </a:t>
            </a:r>
            <a:r>
              <a:rPr lang="es-ES" dirty="0" err="1" smtClean="0"/>
              <a:t>common</a:t>
            </a:r>
            <a:r>
              <a:rPr lang="es-ES" dirty="0" smtClean="0"/>
              <a:t> URAD.</a:t>
            </a:r>
          </a:p>
          <a:p>
            <a:pPr lvl="1"/>
            <a:r>
              <a:rPr lang="es-ES" dirty="0" smtClean="0"/>
              <a:t>A </a:t>
            </a:r>
            <a:r>
              <a:rPr lang="es-ES" dirty="0" err="1" smtClean="0"/>
              <a:t>presentation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available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details</a:t>
            </a:r>
            <a:r>
              <a:rPr lang="es-ES" dirty="0" smtClean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SURVEYS AND INTERVIEWS - ADAPTATION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93817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57300" y="932722"/>
            <a:ext cx="10325101" cy="6159453"/>
          </a:xfrm>
        </p:spPr>
        <p:txBody>
          <a:bodyPr>
            <a:normAutofit/>
          </a:bodyPr>
          <a:lstStyle/>
          <a:p>
            <a:r>
              <a:rPr lang="es-ES" dirty="0" err="1" smtClean="0"/>
              <a:t>Verification</a:t>
            </a:r>
            <a:r>
              <a:rPr lang="es-ES" dirty="0" smtClean="0"/>
              <a:t> in a </a:t>
            </a:r>
            <a:r>
              <a:rPr lang="es-ES" dirty="0" err="1" smtClean="0"/>
              <a:t>nutshell</a:t>
            </a:r>
            <a:endParaRPr lang="es-ES" dirty="0" smtClean="0"/>
          </a:p>
          <a:p>
            <a:pPr lvl="1" algn="just"/>
            <a:r>
              <a:rPr lang="es-ES" dirty="0" smtClean="0"/>
              <a:t>A </a:t>
            </a:r>
            <a:r>
              <a:rPr lang="es-ES" dirty="0" err="1" smtClean="0"/>
              <a:t>thorough</a:t>
            </a:r>
            <a:r>
              <a:rPr lang="es-ES" dirty="0" smtClean="0"/>
              <a:t> </a:t>
            </a:r>
            <a:r>
              <a:rPr lang="es-ES" dirty="0" err="1" smtClean="0"/>
              <a:t>assessment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existing</a:t>
            </a:r>
            <a:r>
              <a:rPr lang="es-ES" dirty="0" smtClean="0"/>
              <a:t> C3S </a:t>
            </a:r>
            <a:r>
              <a:rPr lang="es-ES" dirty="0" err="1" smtClean="0"/>
              <a:t>seasonal</a:t>
            </a:r>
            <a:r>
              <a:rPr lang="es-ES" dirty="0" smtClean="0"/>
              <a:t> </a:t>
            </a:r>
            <a:r>
              <a:rPr lang="es-ES" dirty="0" err="1" smtClean="0"/>
              <a:t>forecasts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C3S_433 has </a:t>
            </a:r>
            <a:r>
              <a:rPr lang="es-ES" dirty="0" err="1" smtClean="0"/>
              <a:t>been</a:t>
            </a:r>
            <a:r>
              <a:rPr lang="es-ES" dirty="0" smtClean="0"/>
              <a:t> done:</a:t>
            </a:r>
          </a:p>
          <a:p>
            <a:pPr lvl="2" algn="just"/>
            <a:r>
              <a:rPr lang="es-ES" dirty="0" smtClean="0"/>
              <a:t>More </a:t>
            </a:r>
            <a:r>
              <a:rPr lang="es-ES" dirty="0" err="1" smtClean="0"/>
              <a:t>than</a:t>
            </a:r>
            <a:r>
              <a:rPr lang="es-ES" dirty="0" smtClean="0"/>
              <a:t> 30,000 </a:t>
            </a:r>
            <a:r>
              <a:rPr lang="es-ES" dirty="0" err="1" smtClean="0"/>
              <a:t>plots</a:t>
            </a:r>
            <a:r>
              <a:rPr lang="es-ES" dirty="0" smtClean="0"/>
              <a:t> </a:t>
            </a:r>
            <a:r>
              <a:rPr lang="es-ES" dirty="0" err="1" smtClean="0"/>
              <a:t>made</a:t>
            </a:r>
            <a:r>
              <a:rPr lang="es-ES" dirty="0" smtClean="0"/>
              <a:t> </a:t>
            </a:r>
            <a:r>
              <a:rPr lang="es-ES" dirty="0" err="1" smtClean="0"/>
              <a:t>available</a:t>
            </a:r>
            <a:r>
              <a:rPr lang="es-ES" dirty="0" smtClean="0"/>
              <a:t> </a:t>
            </a:r>
            <a:r>
              <a:rPr lang="es-ES" dirty="0" err="1" smtClean="0"/>
              <a:t>via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ad-hoc </a:t>
            </a:r>
            <a:r>
              <a:rPr lang="es-ES" dirty="0" err="1" smtClean="0"/>
              <a:t>Shiny</a:t>
            </a:r>
            <a:r>
              <a:rPr lang="es-ES" dirty="0" smtClean="0"/>
              <a:t> app.</a:t>
            </a:r>
          </a:p>
          <a:p>
            <a:pPr lvl="2" algn="just"/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assessment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being</a:t>
            </a:r>
            <a:r>
              <a:rPr lang="es-ES" dirty="0" smtClean="0"/>
              <a:t> </a:t>
            </a:r>
            <a:r>
              <a:rPr lang="es-ES" dirty="0" err="1" smtClean="0"/>
              <a:t>carried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 and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made</a:t>
            </a:r>
            <a:r>
              <a:rPr lang="es-ES" dirty="0" smtClean="0"/>
              <a:t> </a:t>
            </a:r>
            <a:r>
              <a:rPr lang="es-ES" dirty="0" err="1" smtClean="0"/>
              <a:t>available</a:t>
            </a:r>
            <a:r>
              <a:rPr lang="es-ES" dirty="0" smtClean="0"/>
              <a:t> as a </a:t>
            </a:r>
            <a:r>
              <a:rPr lang="es-ES" dirty="0" err="1" smtClean="0"/>
              <a:t>paper</a:t>
            </a:r>
            <a:r>
              <a:rPr lang="es-ES" dirty="0" smtClean="0"/>
              <a:t>.</a:t>
            </a:r>
          </a:p>
          <a:p>
            <a:pPr lvl="2" algn="just"/>
            <a:endParaRPr lang="es-ES" dirty="0" smtClean="0"/>
          </a:p>
          <a:p>
            <a:pPr lvl="1" algn="just"/>
            <a:r>
              <a:rPr lang="es-ES" dirty="0" smtClean="0"/>
              <a:t>A </a:t>
            </a:r>
            <a:r>
              <a:rPr lang="es-ES" dirty="0" err="1" smtClean="0"/>
              <a:t>verification</a:t>
            </a:r>
            <a:r>
              <a:rPr lang="es-ES" dirty="0" smtClean="0"/>
              <a:t> </a:t>
            </a:r>
            <a:r>
              <a:rPr lang="es-ES" dirty="0" err="1" smtClean="0"/>
              <a:t>framework</a:t>
            </a:r>
            <a:r>
              <a:rPr lang="es-ES" dirty="0" smtClean="0"/>
              <a:t> has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drafted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:</a:t>
            </a:r>
          </a:p>
          <a:p>
            <a:pPr lvl="2" algn="just"/>
            <a:r>
              <a:rPr lang="es-ES" dirty="0" err="1" smtClean="0"/>
              <a:t>Suggestions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forecast</a:t>
            </a:r>
            <a:r>
              <a:rPr lang="es-ES" dirty="0" smtClean="0"/>
              <a:t> </a:t>
            </a:r>
            <a:r>
              <a:rPr lang="es-ES" dirty="0" err="1" smtClean="0"/>
              <a:t>quality</a:t>
            </a:r>
            <a:r>
              <a:rPr lang="es-ES" dirty="0" smtClean="0"/>
              <a:t> </a:t>
            </a:r>
            <a:r>
              <a:rPr lang="es-ES" dirty="0" err="1" smtClean="0"/>
              <a:t>measures</a:t>
            </a:r>
            <a:r>
              <a:rPr lang="es-ES" dirty="0" smtClean="0"/>
              <a:t> are </a:t>
            </a:r>
            <a:r>
              <a:rPr lang="es-ES" dirty="0" err="1" smtClean="0"/>
              <a:t>needed</a:t>
            </a:r>
            <a:r>
              <a:rPr lang="es-ES" dirty="0" smtClean="0"/>
              <a:t> </a:t>
            </a:r>
            <a:r>
              <a:rPr lang="es-ES" dirty="0" err="1" smtClean="0"/>
              <a:t>according</a:t>
            </a:r>
            <a:r>
              <a:rPr lang="es-ES" dirty="0" smtClean="0"/>
              <a:t> to C3S and </a:t>
            </a:r>
            <a:r>
              <a:rPr lang="es-ES" dirty="0" err="1" smtClean="0"/>
              <a:t>users</a:t>
            </a:r>
            <a:r>
              <a:rPr lang="es-ES" dirty="0" smtClean="0"/>
              <a:t> </a:t>
            </a:r>
            <a:r>
              <a:rPr lang="es-ES" dirty="0" err="1" smtClean="0"/>
              <a:t>needs</a:t>
            </a:r>
            <a:r>
              <a:rPr lang="es-ES" dirty="0" smtClean="0"/>
              <a:t>.</a:t>
            </a:r>
          </a:p>
          <a:p>
            <a:pPr lvl="2" algn="just"/>
            <a:r>
              <a:rPr lang="es-ES" dirty="0" err="1" smtClean="0"/>
              <a:t>Suggestions</a:t>
            </a:r>
            <a:r>
              <a:rPr lang="es-ES" dirty="0" smtClean="0"/>
              <a:t> of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quality</a:t>
            </a:r>
            <a:r>
              <a:rPr lang="es-ES" dirty="0" smtClean="0"/>
              <a:t> </a:t>
            </a:r>
            <a:r>
              <a:rPr lang="es-ES" dirty="0" err="1" smtClean="0"/>
              <a:t>measures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/>
              <a:t> </a:t>
            </a:r>
            <a:r>
              <a:rPr lang="es-ES" dirty="0" smtClean="0"/>
              <a:t>are </a:t>
            </a:r>
            <a:r>
              <a:rPr lang="es-ES" dirty="0" err="1" smtClean="0"/>
              <a:t>strongly</a:t>
            </a:r>
            <a:r>
              <a:rPr lang="es-ES" dirty="0" smtClean="0"/>
              <a:t> </a:t>
            </a:r>
            <a:r>
              <a:rPr lang="es-ES" dirty="0" err="1" smtClean="0"/>
              <a:t>recommended</a:t>
            </a:r>
            <a:r>
              <a:rPr lang="es-ES" dirty="0" smtClean="0"/>
              <a:t>.</a:t>
            </a:r>
          </a:p>
          <a:p>
            <a:pPr lvl="2" algn="just"/>
            <a:r>
              <a:rPr lang="es-ES" dirty="0" err="1" smtClean="0"/>
              <a:t>Rhetorical</a:t>
            </a:r>
            <a:r>
              <a:rPr lang="es-ES" dirty="0" smtClean="0"/>
              <a:t> </a:t>
            </a:r>
            <a:r>
              <a:rPr lang="es-ES" dirty="0" err="1" smtClean="0"/>
              <a:t>questions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users</a:t>
            </a:r>
            <a:r>
              <a:rPr lang="es-ES" dirty="0" smtClean="0"/>
              <a:t> to </a:t>
            </a:r>
            <a:r>
              <a:rPr lang="es-ES" dirty="0" err="1" smtClean="0"/>
              <a:t>better</a:t>
            </a:r>
            <a:r>
              <a:rPr lang="es-ES" dirty="0" smtClean="0"/>
              <a:t> </a:t>
            </a:r>
            <a:r>
              <a:rPr lang="es-ES" dirty="0" err="1" smtClean="0"/>
              <a:t>understand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meaning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quality</a:t>
            </a:r>
            <a:r>
              <a:rPr lang="es-ES" dirty="0" smtClean="0"/>
              <a:t> </a:t>
            </a:r>
            <a:r>
              <a:rPr lang="es-ES" dirty="0" err="1" smtClean="0"/>
              <a:t>measures</a:t>
            </a:r>
            <a:r>
              <a:rPr lang="es-ES" dirty="0" smtClean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EQC FRAMEWORK - INNOVATION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275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57300" y="932722"/>
            <a:ext cx="10325101" cy="6159453"/>
          </a:xfrm>
        </p:spPr>
        <p:txBody>
          <a:bodyPr>
            <a:normAutofit/>
          </a:bodyPr>
          <a:lstStyle/>
          <a:p>
            <a:r>
              <a:rPr lang="es-ES" dirty="0" err="1" smtClean="0"/>
              <a:t>Verification</a:t>
            </a:r>
            <a:r>
              <a:rPr lang="es-ES" dirty="0" smtClean="0"/>
              <a:t> in a </a:t>
            </a:r>
            <a:r>
              <a:rPr lang="es-ES" dirty="0" err="1" smtClean="0"/>
              <a:t>nutshell</a:t>
            </a:r>
            <a:endParaRPr lang="es-ES" dirty="0" smtClean="0"/>
          </a:p>
          <a:p>
            <a:pPr lvl="1" algn="just"/>
            <a:r>
              <a:rPr lang="es-ES" dirty="0" err="1" smtClean="0"/>
              <a:t>Recommendations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EQC </a:t>
            </a:r>
            <a:r>
              <a:rPr lang="es-ES" dirty="0" err="1" smtClean="0"/>
              <a:t>products</a:t>
            </a:r>
            <a:r>
              <a:rPr lang="es-ES" dirty="0" smtClean="0"/>
              <a:t> and visual </a:t>
            </a:r>
            <a:r>
              <a:rPr lang="es-ES" dirty="0" err="1" smtClean="0"/>
              <a:t>representation</a:t>
            </a:r>
            <a:r>
              <a:rPr lang="es-ES" dirty="0" smtClean="0"/>
              <a:t> of </a:t>
            </a:r>
            <a:r>
              <a:rPr lang="es-ES" dirty="0" err="1" smtClean="0"/>
              <a:t>uncertainty</a:t>
            </a:r>
            <a:r>
              <a:rPr lang="es-ES" dirty="0" smtClean="0"/>
              <a:t> are </a:t>
            </a:r>
            <a:r>
              <a:rPr lang="es-ES" dirty="0" err="1" smtClean="0"/>
              <a:t>being</a:t>
            </a:r>
            <a:r>
              <a:rPr lang="es-ES" dirty="0" smtClean="0"/>
              <a:t> </a:t>
            </a:r>
            <a:r>
              <a:rPr lang="es-ES" dirty="0" err="1" smtClean="0"/>
              <a:t>drafted</a:t>
            </a:r>
            <a:r>
              <a:rPr lang="es-ES" dirty="0" smtClean="0"/>
              <a:t>.</a:t>
            </a:r>
          </a:p>
          <a:p>
            <a:pPr lvl="1" algn="just"/>
            <a:endParaRPr lang="es-ES" dirty="0"/>
          </a:p>
          <a:p>
            <a:pPr lvl="1" algn="just"/>
            <a:r>
              <a:rPr lang="es-ES" dirty="0" smtClean="0"/>
              <a:t>EQC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neutral. Precise </a:t>
            </a:r>
            <a:r>
              <a:rPr lang="es-ES" dirty="0" err="1" smtClean="0"/>
              <a:t>definitions</a:t>
            </a:r>
            <a:r>
              <a:rPr lang="es-ES" dirty="0" smtClean="0"/>
              <a:t> are </a:t>
            </a:r>
            <a:r>
              <a:rPr lang="es-ES" dirty="0" err="1" smtClean="0"/>
              <a:t>necessary</a:t>
            </a:r>
            <a:r>
              <a:rPr lang="es-ES" dirty="0" smtClean="0"/>
              <a:t>, and </a:t>
            </a:r>
            <a:r>
              <a:rPr lang="es-ES" dirty="0" err="1" smtClean="0"/>
              <a:t>documentation</a:t>
            </a:r>
            <a:r>
              <a:rPr lang="es-ES" dirty="0" smtClean="0"/>
              <a:t> (</a:t>
            </a:r>
            <a:r>
              <a:rPr lang="es-ES" dirty="0" err="1" smtClean="0"/>
              <a:t>context</a:t>
            </a:r>
            <a:r>
              <a:rPr lang="es-ES" dirty="0" smtClean="0"/>
              <a:t>, </a:t>
            </a:r>
            <a:r>
              <a:rPr lang="es-ES" dirty="0" err="1" smtClean="0"/>
              <a:t>provenance</a:t>
            </a:r>
            <a:r>
              <a:rPr lang="es-ES" dirty="0" smtClean="0"/>
              <a:t>)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key</a:t>
            </a:r>
            <a:r>
              <a:rPr lang="es-ES" dirty="0" smtClean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EQC FRAMEWORK - INNOVATION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47418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57300" y="932722"/>
            <a:ext cx="10325101" cy="6159453"/>
          </a:xfrm>
        </p:spPr>
        <p:txBody>
          <a:bodyPr>
            <a:normAutofit/>
          </a:bodyPr>
          <a:lstStyle/>
          <a:p>
            <a:r>
              <a:rPr lang="es-ES" dirty="0" smtClean="0"/>
              <a:t>Data </a:t>
            </a:r>
            <a:r>
              <a:rPr lang="es-ES" dirty="0" err="1" smtClean="0"/>
              <a:t>standards</a:t>
            </a:r>
            <a:r>
              <a:rPr lang="es-ES" dirty="0" smtClean="0"/>
              <a:t> in a </a:t>
            </a:r>
            <a:r>
              <a:rPr lang="es-ES" dirty="0" err="1" smtClean="0"/>
              <a:t>nutshell</a:t>
            </a:r>
            <a:endParaRPr lang="es-ES" dirty="0" smtClean="0"/>
          </a:p>
          <a:p>
            <a:pPr lvl="1" algn="just"/>
            <a:r>
              <a:rPr lang="es-ES" dirty="0" err="1" smtClean="0"/>
              <a:t>Identified</a:t>
            </a:r>
            <a:r>
              <a:rPr lang="es-ES" dirty="0" smtClean="0"/>
              <a:t> and </a:t>
            </a:r>
            <a:r>
              <a:rPr lang="es-ES" dirty="0" err="1" smtClean="0"/>
              <a:t>homogeneously</a:t>
            </a:r>
            <a:r>
              <a:rPr lang="es-ES" dirty="0" smtClean="0"/>
              <a:t> </a:t>
            </a:r>
            <a:r>
              <a:rPr lang="es-ES" dirty="0" err="1" smtClean="0"/>
              <a:t>catalogued</a:t>
            </a:r>
            <a:r>
              <a:rPr lang="es-ES" dirty="0" smtClean="0"/>
              <a:t> </a:t>
            </a:r>
            <a:r>
              <a:rPr lang="es-ES" dirty="0" err="1" smtClean="0"/>
              <a:t>ECVs</a:t>
            </a:r>
            <a:r>
              <a:rPr lang="es-ES" dirty="0" smtClean="0"/>
              <a:t> </a:t>
            </a:r>
            <a:r>
              <a:rPr lang="es-ES" dirty="0" err="1" smtClean="0"/>
              <a:t>relevant</a:t>
            </a:r>
            <a:r>
              <a:rPr lang="es-ES" dirty="0" smtClean="0"/>
              <a:t> to </a:t>
            </a:r>
            <a:r>
              <a:rPr lang="es-ES" dirty="0" err="1" smtClean="0"/>
              <a:t>seasonal</a:t>
            </a:r>
            <a:r>
              <a:rPr lang="es-ES" dirty="0" smtClean="0"/>
              <a:t> </a:t>
            </a:r>
            <a:r>
              <a:rPr lang="es-ES" dirty="0" err="1" smtClean="0"/>
              <a:t>forecast</a:t>
            </a:r>
            <a:r>
              <a:rPr lang="es-ES" dirty="0" smtClean="0"/>
              <a:t> </a:t>
            </a:r>
            <a:r>
              <a:rPr lang="es-ES" dirty="0" err="1" smtClean="0"/>
              <a:t>verification</a:t>
            </a:r>
            <a:r>
              <a:rPr lang="es-ES" dirty="0" smtClean="0"/>
              <a:t>.</a:t>
            </a:r>
          </a:p>
          <a:p>
            <a:pPr lvl="1" algn="just"/>
            <a:endParaRPr lang="es-ES" dirty="0" smtClean="0"/>
          </a:p>
          <a:p>
            <a:pPr lvl="1" algn="just"/>
            <a:r>
              <a:rPr lang="es-ES" dirty="0" err="1" smtClean="0"/>
              <a:t>Defined</a:t>
            </a:r>
            <a:r>
              <a:rPr lang="es-ES" dirty="0" smtClean="0"/>
              <a:t> </a:t>
            </a:r>
            <a:r>
              <a:rPr lang="es-ES" dirty="0" err="1" smtClean="0"/>
              <a:t>conventions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forecast</a:t>
            </a:r>
            <a:r>
              <a:rPr lang="es-ES" dirty="0" smtClean="0"/>
              <a:t> </a:t>
            </a:r>
            <a:r>
              <a:rPr lang="es-ES" dirty="0" err="1" smtClean="0"/>
              <a:t>providers</a:t>
            </a:r>
            <a:r>
              <a:rPr lang="es-ES" dirty="0" smtClean="0"/>
              <a:t> and CDS to store </a:t>
            </a:r>
            <a:r>
              <a:rPr lang="es-ES" dirty="0" err="1" smtClean="0"/>
              <a:t>climate</a:t>
            </a:r>
            <a:r>
              <a:rPr lang="es-ES" dirty="0" smtClean="0"/>
              <a:t> data and </a:t>
            </a:r>
            <a:r>
              <a:rPr lang="es-ES" dirty="0" err="1" smtClean="0"/>
              <a:t>metadata</a:t>
            </a:r>
            <a:r>
              <a:rPr lang="es-ES" dirty="0" smtClean="0"/>
              <a:t>.</a:t>
            </a:r>
          </a:p>
          <a:p>
            <a:pPr lvl="1" algn="just"/>
            <a:endParaRPr lang="es-ES" dirty="0" smtClean="0"/>
          </a:p>
          <a:p>
            <a:pPr lvl="1" algn="just"/>
            <a:r>
              <a:rPr lang="es-ES" dirty="0" err="1" smtClean="0"/>
              <a:t>Developed</a:t>
            </a:r>
            <a:r>
              <a:rPr lang="es-ES" dirty="0" smtClean="0"/>
              <a:t> a </a:t>
            </a:r>
            <a:r>
              <a:rPr lang="es-ES" dirty="0" err="1" smtClean="0"/>
              <a:t>collaboration</a:t>
            </a:r>
            <a:r>
              <a:rPr lang="es-ES" dirty="0" smtClean="0"/>
              <a:t> </a:t>
            </a:r>
            <a:r>
              <a:rPr lang="es-ES" dirty="0" err="1" smtClean="0"/>
              <a:t>framework</a:t>
            </a:r>
            <a:r>
              <a:rPr lang="es-ES" dirty="0" smtClean="0"/>
              <a:t> to define </a:t>
            </a:r>
            <a:r>
              <a:rPr lang="es-ES" dirty="0" err="1" smtClean="0"/>
              <a:t>standards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observational</a:t>
            </a:r>
            <a:r>
              <a:rPr lang="es-ES" dirty="0" smtClean="0"/>
              <a:t> </a:t>
            </a:r>
            <a:r>
              <a:rPr lang="es-ES" dirty="0" err="1" smtClean="0"/>
              <a:t>products</a:t>
            </a:r>
            <a:r>
              <a:rPr lang="es-ES" dirty="0" smtClean="0"/>
              <a:t>.</a:t>
            </a:r>
          </a:p>
          <a:p>
            <a:pPr lvl="1"/>
            <a:endParaRPr lang="es-ES" dirty="0"/>
          </a:p>
          <a:p>
            <a:pPr marL="609585" lvl="1" indent="0">
              <a:buNone/>
            </a:pPr>
            <a:endParaRPr lang="es-ES" dirty="0"/>
          </a:p>
          <a:p>
            <a:pPr marL="609585" lvl="1" indent="0">
              <a:buNone/>
            </a:pPr>
            <a:r>
              <a:rPr lang="es-ES" dirty="0" err="1" smtClean="0"/>
              <a:t>The</a:t>
            </a:r>
            <a:r>
              <a:rPr lang="es-ES" dirty="0" smtClean="0"/>
              <a:t> data </a:t>
            </a:r>
            <a:r>
              <a:rPr lang="es-ES" dirty="0" err="1" smtClean="0"/>
              <a:t>standards</a:t>
            </a:r>
            <a:r>
              <a:rPr lang="es-ES" dirty="0" smtClean="0"/>
              <a:t> </a:t>
            </a:r>
            <a:r>
              <a:rPr lang="es-ES" dirty="0" err="1" smtClean="0"/>
              <a:t>outcomes</a:t>
            </a:r>
            <a:r>
              <a:rPr lang="es-ES" dirty="0" smtClean="0"/>
              <a:t> and </a:t>
            </a:r>
            <a:r>
              <a:rPr lang="es-ES" dirty="0" err="1" smtClean="0"/>
              <a:t>collaborations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discussed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afternoon</a:t>
            </a:r>
            <a:endParaRPr lang="es-ES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EQC FRAMEWORK - CONSISTENCY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18447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57300" y="932722"/>
            <a:ext cx="10325101" cy="6159453"/>
          </a:xfrm>
        </p:spPr>
        <p:txBody>
          <a:bodyPr>
            <a:normAutofit/>
          </a:bodyPr>
          <a:lstStyle/>
          <a:p>
            <a:r>
              <a:rPr lang="es-ES" dirty="0" err="1" smtClean="0"/>
              <a:t>Provenance</a:t>
            </a:r>
            <a:endParaRPr lang="es-ES" dirty="0" smtClean="0"/>
          </a:p>
          <a:p>
            <a:pPr lvl="1" algn="just"/>
            <a:r>
              <a:rPr lang="es-ES" b="1" dirty="0" err="1" smtClean="0"/>
              <a:t>Reproducibility</a:t>
            </a:r>
            <a:r>
              <a:rPr lang="es-ES" dirty="0" smtClean="0"/>
              <a:t> (</a:t>
            </a:r>
            <a:r>
              <a:rPr lang="es-ES" dirty="0" err="1" smtClean="0"/>
              <a:t>being</a:t>
            </a:r>
            <a:r>
              <a:rPr lang="es-ES" dirty="0" smtClean="0"/>
              <a:t> </a:t>
            </a:r>
            <a:r>
              <a:rPr lang="es-ES" dirty="0" err="1" smtClean="0"/>
              <a:t>able</a:t>
            </a:r>
            <a:r>
              <a:rPr lang="es-ES" dirty="0" smtClean="0"/>
              <a:t> to </a:t>
            </a:r>
            <a:r>
              <a:rPr lang="es-ES" dirty="0" err="1" smtClean="0"/>
              <a:t>duplicate</a:t>
            </a:r>
            <a:r>
              <a:rPr lang="es-ES" dirty="0" smtClean="0"/>
              <a:t> a </a:t>
            </a:r>
            <a:r>
              <a:rPr lang="es-ES" dirty="0" err="1" smtClean="0"/>
              <a:t>process</a:t>
            </a:r>
            <a:r>
              <a:rPr lang="es-ES" dirty="0" smtClean="0"/>
              <a:t>) and </a:t>
            </a:r>
            <a:r>
              <a:rPr lang="es-ES" b="1" dirty="0" err="1" smtClean="0"/>
              <a:t>traceability</a:t>
            </a:r>
            <a:r>
              <a:rPr lang="es-ES" dirty="0" smtClean="0"/>
              <a:t> (</a:t>
            </a:r>
            <a:r>
              <a:rPr lang="es-ES" dirty="0" err="1" smtClean="0"/>
              <a:t>being</a:t>
            </a:r>
            <a:r>
              <a:rPr lang="es-ES" dirty="0" smtClean="0"/>
              <a:t> </a:t>
            </a:r>
            <a:r>
              <a:rPr lang="es-ES" dirty="0" err="1" smtClean="0"/>
              <a:t>able</a:t>
            </a:r>
            <a:r>
              <a:rPr lang="es-ES" dirty="0" smtClean="0"/>
              <a:t> to </a:t>
            </a:r>
            <a:r>
              <a:rPr lang="es-ES" dirty="0" err="1" smtClean="0"/>
              <a:t>verify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history</a:t>
            </a:r>
            <a:r>
              <a:rPr lang="es-ES" dirty="0" smtClean="0"/>
              <a:t>, </a:t>
            </a:r>
            <a:r>
              <a:rPr lang="es-ES" dirty="0" err="1" smtClean="0"/>
              <a:t>location</a:t>
            </a:r>
            <a:r>
              <a:rPr lang="es-ES" dirty="0" smtClean="0"/>
              <a:t> and </a:t>
            </a:r>
            <a:r>
              <a:rPr lang="es-ES" dirty="0" err="1" smtClean="0"/>
              <a:t>application</a:t>
            </a:r>
            <a:r>
              <a:rPr lang="es-ES" dirty="0" smtClean="0"/>
              <a:t> of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item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means</a:t>
            </a:r>
            <a:r>
              <a:rPr lang="es-ES" dirty="0" smtClean="0"/>
              <a:t> of a </a:t>
            </a:r>
            <a:r>
              <a:rPr lang="es-ES" dirty="0" err="1" smtClean="0"/>
              <a:t>documented</a:t>
            </a:r>
            <a:r>
              <a:rPr lang="es-ES" dirty="0" smtClean="0"/>
              <a:t> record) are </a:t>
            </a:r>
            <a:r>
              <a:rPr lang="es-ES" dirty="0" err="1" smtClean="0"/>
              <a:t>key</a:t>
            </a:r>
            <a:r>
              <a:rPr lang="es-ES" dirty="0" smtClean="0"/>
              <a:t> </a:t>
            </a:r>
            <a:r>
              <a:rPr lang="es-ES" dirty="0" err="1" smtClean="0"/>
              <a:t>factors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trust </a:t>
            </a:r>
            <a:r>
              <a:rPr lang="es-ES" dirty="0" err="1" smtClean="0"/>
              <a:t>building</a:t>
            </a:r>
            <a:r>
              <a:rPr lang="es-ES" dirty="0" smtClean="0"/>
              <a:t>.</a:t>
            </a:r>
          </a:p>
          <a:p>
            <a:pPr lvl="1" algn="just"/>
            <a:endParaRPr lang="es-ES" dirty="0"/>
          </a:p>
          <a:p>
            <a:pPr lvl="1" algn="just"/>
            <a:r>
              <a:rPr lang="es-ES" dirty="0" err="1" smtClean="0"/>
              <a:t>Sprov-Flow</a:t>
            </a:r>
            <a:r>
              <a:rPr lang="es-ES" dirty="0" smtClean="0"/>
              <a:t> </a:t>
            </a:r>
            <a:r>
              <a:rPr lang="es-ES" dirty="0" err="1" smtClean="0"/>
              <a:t>provides</a:t>
            </a:r>
            <a:r>
              <a:rPr lang="es-ES" dirty="0" smtClean="0"/>
              <a:t> a </a:t>
            </a:r>
            <a:r>
              <a:rPr lang="es-ES" dirty="0" err="1" smtClean="0"/>
              <a:t>solution</a:t>
            </a:r>
            <a:r>
              <a:rPr lang="es-ES" dirty="0" smtClean="0"/>
              <a:t> </a:t>
            </a:r>
            <a:r>
              <a:rPr lang="es-ES" dirty="0" err="1" smtClean="0"/>
              <a:t>emphasizing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technical</a:t>
            </a:r>
            <a:r>
              <a:rPr lang="es-ES" dirty="0" smtClean="0"/>
              <a:t> </a:t>
            </a:r>
            <a:r>
              <a:rPr lang="es-ES" dirty="0" err="1" smtClean="0"/>
              <a:t>traceability</a:t>
            </a:r>
            <a:endParaRPr lang="es-ES" dirty="0" smtClean="0"/>
          </a:p>
          <a:p>
            <a:pPr lvl="1" algn="just"/>
            <a:endParaRPr lang="es-ES" dirty="0"/>
          </a:p>
          <a:p>
            <a:pPr lvl="1" algn="just"/>
            <a:r>
              <a:rPr lang="es-ES" dirty="0" smtClean="0"/>
              <a:t>QA4Seas has </a:t>
            </a:r>
            <a:r>
              <a:rPr lang="es-ES" dirty="0" err="1" smtClean="0"/>
              <a:t>developed</a:t>
            </a:r>
            <a:r>
              <a:rPr lang="es-ES" dirty="0" smtClean="0"/>
              <a:t> METACLIP, a </a:t>
            </a:r>
            <a:r>
              <a:rPr lang="es-ES" dirty="0" err="1" smtClean="0"/>
              <a:t>solution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makes</a:t>
            </a:r>
            <a:r>
              <a:rPr lang="es-ES" dirty="0" smtClean="0"/>
              <a:t> </a:t>
            </a:r>
            <a:r>
              <a:rPr lang="es-ES" dirty="0" err="1" smtClean="0"/>
              <a:t>emphasis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high-level</a:t>
            </a:r>
            <a:r>
              <a:rPr lang="es-ES" dirty="0" smtClean="0"/>
              <a:t> (</a:t>
            </a:r>
            <a:r>
              <a:rPr lang="es-ES" dirty="0" err="1" smtClean="0"/>
              <a:t>scientific</a:t>
            </a:r>
            <a:r>
              <a:rPr lang="es-ES" dirty="0"/>
              <a:t>)</a:t>
            </a:r>
            <a:r>
              <a:rPr lang="es-ES" dirty="0" smtClean="0"/>
              <a:t> </a:t>
            </a:r>
            <a:r>
              <a:rPr lang="es-ES" dirty="0" err="1" smtClean="0"/>
              <a:t>aspect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traceability</a:t>
            </a:r>
            <a:r>
              <a:rPr lang="es-ES" dirty="0" smtClean="0"/>
              <a:t>.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aspect</a:t>
            </a:r>
            <a:r>
              <a:rPr lang="es-ES" dirty="0" smtClean="0"/>
              <a:t> has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deemed</a:t>
            </a:r>
            <a:r>
              <a:rPr lang="es-ES" dirty="0" smtClean="0"/>
              <a:t> more </a:t>
            </a:r>
            <a:r>
              <a:rPr lang="es-ES" dirty="0" err="1" smtClean="0"/>
              <a:t>relevant</a:t>
            </a:r>
            <a:r>
              <a:rPr lang="es-ES" dirty="0" smtClean="0"/>
              <a:t> in QA4Seas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users</a:t>
            </a:r>
            <a:r>
              <a:rPr lang="es-ES" dirty="0" smtClean="0"/>
              <a:t> to </a:t>
            </a:r>
            <a:r>
              <a:rPr lang="es-ES" dirty="0" err="1" smtClean="0"/>
              <a:t>understand</a:t>
            </a:r>
            <a:r>
              <a:rPr lang="es-ES" dirty="0" smtClean="0"/>
              <a:t> and </a:t>
            </a:r>
            <a:r>
              <a:rPr lang="es-ES" dirty="0" err="1" smtClean="0"/>
              <a:t>properly</a:t>
            </a:r>
            <a:r>
              <a:rPr lang="es-ES" dirty="0" smtClean="0"/>
              <a:t> </a:t>
            </a:r>
            <a:r>
              <a:rPr lang="es-ES" dirty="0" err="1" smtClean="0"/>
              <a:t>select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products</a:t>
            </a:r>
            <a:r>
              <a:rPr lang="es-ES" dirty="0" smtClean="0"/>
              <a:t>.</a:t>
            </a:r>
          </a:p>
          <a:p>
            <a:pPr lvl="1" algn="just"/>
            <a:endParaRPr lang="es-ES" dirty="0"/>
          </a:p>
          <a:p>
            <a:pPr lvl="1" algn="just"/>
            <a:r>
              <a:rPr lang="es-ES" dirty="0" err="1" smtClean="0"/>
              <a:t>Both</a:t>
            </a:r>
            <a:r>
              <a:rPr lang="es-ES" dirty="0" smtClean="0"/>
              <a:t> </a:t>
            </a:r>
            <a:r>
              <a:rPr lang="es-ES" dirty="0" err="1" smtClean="0"/>
              <a:t>solutions</a:t>
            </a:r>
            <a:r>
              <a:rPr lang="es-ES" dirty="0" smtClean="0"/>
              <a:t> are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mutually</a:t>
            </a:r>
            <a:r>
              <a:rPr lang="es-ES" dirty="0" smtClean="0"/>
              <a:t> exclusive. ECMWF and CDS </a:t>
            </a:r>
            <a:r>
              <a:rPr lang="es-ES" dirty="0" err="1" smtClean="0"/>
              <a:t>toolbox</a:t>
            </a:r>
            <a:r>
              <a:rPr lang="es-ES" dirty="0" smtClean="0"/>
              <a:t> </a:t>
            </a:r>
            <a:r>
              <a:rPr lang="es-ES" dirty="0" err="1" smtClean="0"/>
              <a:t>team</a:t>
            </a:r>
            <a:r>
              <a:rPr lang="es-ES" dirty="0" smtClean="0"/>
              <a:t> </a:t>
            </a:r>
            <a:r>
              <a:rPr lang="es-ES" dirty="0" err="1" smtClean="0"/>
              <a:t>pending</a:t>
            </a:r>
            <a:r>
              <a:rPr lang="es-ES" dirty="0" smtClean="0"/>
              <a:t> to </a:t>
            </a:r>
            <a:r>
              <a:rPr lang="es-ES" dirty="0" err="1" smtClean="0"/>
              <a:t>analyse</a:t>
            </a:r>
            <a:r>
              <a:rPr lang="es-ES" dirty="0" smtClean="0"/>
              <a:t> </a:t>
            </a:r>
            <a:r>
              <a:rPr lang="es-ES" dirty="0" err="1" smtClean="0"/>
              <a:t>them</a:t>
            </a:r>
            <a:r>
              <a:rPr lang="es-ES" dirty="0" smtClean="0"/>
              <a:t> and </a:t>
            </a:r>
            <a:r>
              <a:rPr lang="es-ES" dirty="0" err="1" smtClean="0"/>
              <a:t>give</a:t>
            </a:r>
            <a:r>
              <a:rPr lang="es-ES" dirty="0" smtClean="0"/>
              <a:t> </a:t>
            </a:r>
            <a:r>
              <a:rPr lang="es-ES" dirty="0" err="1" smtClean="0"/>
              <a:t>indications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SC2.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EQC FRAMEWORK - CONSISTENCY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08082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57300" y="932722"/>
            <a:ext cx="10325101" cy="6159453"/>
          </a:xfrm>
        </p:spPr>
        <p:txBody>
          <a:bodyPr>
            <a:normAutofit/>
          </a:bodyPr>
          <a:lstStyle/>
          <a:p>
            <a:r>
              <a:rPr lang="es-ES" dirty="0" err="1" smtClean="0"/>
              <a:t>Provenance</a:t>
            </a:r>
            <a:endParaRPr lang="es-ES" dirty="0" smtClean="0"/>
          </a:p>
          <a:p>
            <a:pPr lvl="1" algn="just"/>
            <a:r>
              <a:rPr lang="es-ES" dirty="0" smtClean="0"/>
              <a:t>METACLIP </a:t>
            </a:r>
            <a:r>
              <a:rPr lang="es-ES" dirty="0" err="1" smtClean="0"/>
              <a:t>relies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RDF. RDF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W3C standard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allows</a:t>
            </a:r>
            <a:r>
              <a:rPr lang="es-ES" dirty="0" smtClean="0"/>
              <a:t> to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relationships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concepts</a:t>
            </a:r>
            <a:r>
              <a:rPr lang="es-ES" dirty="0" smtClean="0"/>
              <a:t>.</a:t>
            </a:r>
          </a:p>
          <a:p>
            <a:pPr lvl="1" algn="just"/>
            <a:endParaRPr lang="es-ES" dirty="0"/>
          </a:p>
          <a:p>
            <a:pPr lvl="1" algn="just"/>
            <a:r>
              <a:rPr lang="es-ES" dirty="0" smtClean="0"/>
              <a:t>A set of </a:t>
            </a:r>
            <a:r>
              <a:rPr lang="es-ES" dirty="0" err="1" smtClean="0"/>
              <a:t>modelled</a:t>
            </a:r>
            <a:r>
              <a:rPr lang="es-ES" dirty="0" smtClean="0"/>
              <a:t> </a:t>
            </a:r>
            <a:r>
              <a:rPr lang="es-ES" dirty="0" err="1" smtClean="0"/>
              <a:t>relationships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concepts</a:t>
            </a:r>
            <a:r>
              <a:rPr lang="es-ES" dirty="0" smtClean="0"/>
              <a:t> in a particular </a:t>
            </a:r>
            <a:r>
              <a:rPr lang="es-ES" dirty="0" err="1" smtClean="0"/>
              <a:t>field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theme</a:t>
            </a:r>
            <a:r>
              <a:rPr lang="es-ES" dirty="0" smtClean="0"/>
              <a:t> </a:t>
            </a:r>
            <a:r>
              <a:rPr lang="es-ES" dirty="0" err="1" smtClean="0"/>
              <a:t>conform</a:t>
            </a:r>
            <a:r>
              <a:rPr lang="es-ES" dirty="0" smtClean="0"/>
              <a:t> a </a:t>
            </a:r>
            <a:r>
              <a:rPr lang="es-ES" dirty="0" err="1" smtClean="0"/>
              <a:t>vocabulary</a:t>
            </a:r>
            <a:r>
              <a:rPr lang="es-ES" dirty="0" smtClean="0"/>
              <a:t>. </a:t>
            </a:r>
            <a:r>
              <a:rPr lang="es-ES" dirty="0" err="1" smtClean="0"/>
              <a:t>Plenty</a:t>
            </a:r>
            <a:r>
              <a:rPr lang="es-ES" dirty="0" smtClean="0"/>
              <a:t> of RDF </a:t>
            </a:r>
            <a:r>
              <a:rPr lang="es-ES" dirty="0" err="1" smtClean="0"/>
              <a:t>vocabularies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contributed</a:t>
            </a:r>
            <a:r>
              <a:rPr lang="es-ES" dirty="0" smtClean="0"/>
              <a:t> and </a:t>
            </a:r>
            <a:r>
              <a:rPr lang="es-ES" dirty="0" err="1" smtClean="0"/>
              <a:t>evolved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r>
              <a:rPr lang="es-ES" dirty="0" smtClean="0"/>
              <a:t>.</a:t>
            </a:r>
          </a:p>
          <a:p>
            <a:pPr lvl="1" algn="just"/>
            <a:endParaRPr lang="es-ES" dirty="0"/>
          </a:p>
          <a:p>
            <a:pPr lvl="1" algn="just"/>
            <a:r>
              <a:rPr lang="es-ES" dirty="0" smtClean="0"/>
              <a:t>METACLIP uses </a:t>
            </a:r>
            <a:r>
              <a:rPr lang="es-ES" dirty="0" err="1" smtClean="0"/>
              <a:t>some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existing</a:t>
            </a:r>
            <a:r>
              <a:rPr lang="es-ES" dirty="0" smtClean="0"/>
              <a:t> </a:t>
            </a:r>
            <a:r>
              <a:rPr lang="es-ES" dirty="0" err="1" smtClean="0"/>
              <a:t>vocabularies</a:t>
            </a:r>
            <a:r>
              <a:rPr lang="es-ES" dirty="0" smtClean="0"/>
              <a:t> (</a:t>
            </a:r>
            <a:r>
              <a:rPr lang="es-ES" dirty="0" err="1" smtClean="0"/>
              <a:t>e.g</a:t>
            </a:r>
            <a:r>
              <a:rPr lang="es-ES" dirty="0" smtClean="0"/>
              <a:t>. PROV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Climate</a:t>
            </a:r>
            <a:r>
              <a:rPr lang="es-ES" dirty="0" smtClean="0"/>
              <a:t> Data </a:t>
            </a:r>
            <a:r>
              <a:rPr lang="es-ES" dirty="0" err="1" smtClean="0"/>
              <a:t>provenance</a:t>
            </a:r>
            <a:r>
              <a:rPr lang="es-ES" dirty="0" smtClean="0"/>
              <a:t>), and defines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others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scratch</a:t>
            </a:r>
            <a:r>
              <a:rPr lang="es-ES" dirty="0" smtClean="0"/>
              <a:t> to </a:t>
            </a:r>
            <a:r>
              <a:rPr lang="es-ES" dirty="0" err="1" smtClean="0"/>
              <a:t>represent</a:t>
            </a:r>
            <a:r>
              <a:rPr lang="es-ES" dirty="0" smtClean="0"/>
              <a:t> </a:t>
            </a:r>
            <a:r>
              <a:rPr lang="es-ES" dirty="0" err="1" smtClean="0"/>
              <a:t>typical</a:t>
            </a:r>
            <a:r>
              <a:rPr lang="es-ES" dirty="0" smtClean="0"/>
              <a:t> </a:t>
            </a:r>
            <a:r>
              <a:rPr lang="es-ES" dirty="0" err="1" smtClean="0"/>
              <a:t>concepts</a:t>
            </a:r>
            <a:r>
              <a:rPr lang="es-ES" dirty="0" smtClean="0"/>
              <a:t> in </a:t>
            </a:r>
            <a:r>
              <a:rPr lang="es-ES" dirty="0" err="1" smtClean="0"/>
              <a:t>climate</a:t>
            </a:r>
            <a:r>
              <a:rPr lang="es-ES" dirty="0" smtClean="0"/>
              <a:t> </a:t>
            </a:r>
            <a:r>
              <a:rPr lang="es-ES" dirty="0" err="1" smtClean="0"/>
              <a:t>forecasting</a:t>
            </a:r>
            <a:r>
              <a:rPr lang="es-ES" dirty="0" smtClean="0"/>
              <a:t>: data </a:t>
            </a:r>
            <a:r>
              <a:rPr lang="es-ES" dirty="0" err="1" smtClean="0"/>
              <a:t>source</a:t>
            </a:r>
            <a:r>
              <a:rPr lang="es-ES" dirty="0" smtClean="0"/>
              <a:t>, </a:t>
            </a:r>
            <a:r>
              <a:rPr lang="es-ES" dirty="0" err="1" smtClean="0"/>
              <a:t>transformation</a:t>
            </a:r>
            <a:r>
              <a:rPr lang="es-ES" dirty="0" smtClean="0"/>
              <a:t>, (</a:t>
            </a:r>
            <a:r>
              <a:rPr lang="es-ES" dirty="0" err="1" smtClean="0"/>
              <a:t>mo</a:t>
            </a:r>
            <a:r>
              <a:rPr lang="es-ES" dirty="0" smtClean="0"/>
              <a:t>) </a:t>
            </a:r>
            <a:r>
              <a:rPr lang="es-ES" dirty="0" err="1" smtClean="0"/>
              <a:t>adjustment</a:t>
            </a:r>
            <a:r>
              <a:rPr lang="es-ES" dirty="0" smtClean="0"/>
              <a:t>, </a:t>
            </a:r>
            <a:r>
              <a:rPr lang="es-ES" dirty="0" err="1" smtClean="0"/>
              <a:t>seasonal</a:t>
            </a:r>
            <a:r>
              <a:rPr lang="es-ES" dirty="0" smtClean="0"/>
              <a:t> </a:t>
            </a:r>
            <a:r>
              <a:rPr lang="es-ES" dirty="0" err="1" smtClean="0"/>
              <a:t>forecast</a:t>
            </a:r>
            <a:r>
              <a:rPr lang="es-ES" dirty="0" smtClean="0"/>
              <a:t> </a:t>
            </a:r>
            <a:r>
              <a:rPr lang="es-ES" dirty="0" err="1" smtClean="0"/>
              <a:t>verification</a:t>
            </a:r>
            <a:r>
              <a:rPr lang="es-ES" dirty="0" smtClean="0"/>
              <a:t>, </a:t>
            </a:r>
            <a:r>
              <a:rPr lang="es-ES" dirty="0" err="1" smtClean="0"/>
              <a:t>climate</a:t>
            </a:r>
            <a:r>
              <a:rPr lang="es-ES" dirty="0" smtClean="0"/>
              <a:t> </a:t>
            </a:r>
            <a:r>
              <a:rPr lang="es-ES" dirty="0" err="1" smtClean="0"/>
              <a:t>validation</a:t>
            </a:r>
            <a:r>
              <a:rPr lang="es-ES" dirty="0" smtClean="0"/>
              <a:t> (</a:t>
            </a:r>
            <a:r>
              <a:rPr lang="es-ES" dirty="0" err="1" smtClean="0"/>
              <a:t>w.i.p</a:t>
            </a:r>
            <a:r>
              <a:rPr lang="es-ES" dirty="0" smtClean="0"/>
              <a:t>., COST </a:t>
            </a:r>
            <a:r>
              <a:rPr lang="es-ES" dirty="0" err="1" smtClean="0"/>
              <a:t>Action</a:t>
            </a:r>
            <a:r>
              <a:rPr lang="es-ES" dirty="0" smtClean="0"/>
              <a:t> </a:t>
            </a:r>
            <a:r>
              <a:rPr lang="es-ES" dirty="0" err="1" smtClean="0"/>
              <a:t>Value</a:t>
            </a:r>
            <a:r>
              <a:rPr lang="es-ES" dirty="0" smtClean="0"/>
              <a:t>), and </a:t>
            </a:r>
            <a:r>
              <a:rPr lang="es-ES" dirty="0" err="1" smtClean="0"/>
              <a:t>product</a:t>
            </a:r>
            <a:r>
              <a:rPr lang="es-ES" dirty="0" smtClean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EQC FRAMEWORK - CONSISTENCY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06187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57300" y="932722"/>
            <a:ext cx="10325101" cy="6159453"/>
          </a:xfrm>
        </p:spPr>
        <p:txBody>
          <a:bodyPr>
            <a:normAutofit/>
          </a:bodyPr>
          <a:lstStyle/>
          <a:p>
            <a:r>
              <a:rPr lang="es-ES" dirty="0" err="1" smtClean="0"/>
              <a:t>Provenance</a:t>
            </a:r>
            <a:endParaRPr lang="es-ES" dirty="0" smtClean="0"/>
          </a:p>
          <a:p>
            <a:pPr lvl="1" algn="just"/>
            <a:r>
              <a:rPr lang="es-ES" dirty="0" smtClean="0"/>
              <a:t>METACLIP </a:t>
            </a:r>
            <a:r>
              <a:rPr lang="es-ES" dirty="0" err="1" smtClean="0"/>
              <a:t>generates</a:t>
            </a:r>
            <a:r>
              <a:rPr lang="es-ES" dirty="0" smtClean="0"/>
              <a:t> and </a:t>
            </a:r>
            <a:r>
              <a:rPr lang="es-ES" dirty="0" err="1" smtClean="0"/>
              <a:t>populates</a:t>
            </a:r>
            <a:r>
              <a:rPr lang="es-ES" dirty="0" smtClean="0"/>
              <a:t> RDF </a:t>
            </a:r>
            <a:r>
              <a:rPr lang="es-ES" dirty="0" err="1" smtClean="0"/>
              <a:t>graphs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following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:</a:t>
            </a:r>
          </a:p>
          <a:p>
            <a:pPr lvl="2" algn="just"/>
            <a:r>
              <a:rPr lang="es-ES" dirty="0" smtClean="0"/>
              <a:t>A </a:t>
            </a:r>
            <a:r>
              <a:rPr lang="es-ES" dirty="0" err="1" smtClean="0"/>
              <a:t>high-level</a:t>
            </a:r>
            <a:r>
              <a:rPr lang="es-ES" dirty="0" smtClean="0"/>
              <a:t> </a:t>
            </a:r>
            <a:r>
              <a:rPr lang="es-ES" dirty="0" err="1" smtClean="0"/>
              <a:t>chain</a:t>
            </a:r>
            <a:r>
              <a:rPr lang="es-ES" dirty="0" smtClean="0"/>
              <a:t> of </a:t>
            </a:r>
            <a:r>
              <a:rPr lang="es-ES" dirty="0" err="1" smtClean="0"/>
              <a:t>labelled</a:t>
            </a:r>
            <a:r>
              <a:rPr lang="es-ES" dirty="0" smtClean="0"/>
              <a:t> </a:t>
            </a:r>
            <a:r>
              <a:rPr lang="es-ES" dirty="0" err="1" smtClean="0"/>
              <a:t>steps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followed</a:t>
            </a:r>
            <a:r>
              <a:rPr lang="es-ES" dirty="0" smtClean="0"/>
              <a:t> to produce a </a:t>
            </a:r>
            <a:r>
              <a:rPr lang="es-ES" dirty="0" err="1" smtClean="0"/>
              <a:t>product</a:t>
            </a:r>
            <a:r>
              <a:rPr lang="es-ES" dirty="0" smtClean="0"/>
              <a:t>.</a:t>
            </a:r>
          </a:p>
          <a:p>
            <a:pPr lvl="2" algn="just"/>
            <a:r>
              <a:rPr lang="es-ES" dirty="0" smtClean="0"/>
              <a:t>A record of software </a:t>
            </a:r>
            <a:r>
              <a:rPr lang="es-ES" dirty="0" err="1" smtClean="0"/>
              <a:t>versions</a:t>
            </a:r>
            <a:r>
              <a:rPr lang="es-ES" dirty="0" smtClean="0"/>
              <a:t> and </a:t>
            </a:r>
            <a:r>
              <a:rPr lang="es-ES" dirty="0" err="1" smtClean="0"/>
              <a:t>calls</a:t>
            </a:r>
            <a:r>
              <a:rPr lang="es-ES" dirty="0" smtClean="0"/>
              <a:t> </a:t>
            </a:r>
            <a:r>
              <a:rPr lang="es-ES" dirty="0" err="1" smtClean="0"/>
              <a:t>issued</a:t>
            </a:r>
            <a:r>
              <a:rPr lang="es-ES" dirty="0" smtClean="0"/>
              <a:t> </a:t>
            </a:r>
            <a:r>
              <a:rPr lang="es-ES" dirty="0" err="1" smtClean="0"/>
              <a:t>throughout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validation</a:t>
            </a:r>
            <a:r>
              <a:rPr lang="es-ES" dirty="0" smtClean="0"/>
              <a:t> </a:t>
            </a:r>
            <a:r>
              <a:rPr lang="es-ES" dirty="0" err="1" smtClean="0"/>
              <a:t>proces</a:t>
            </a:r>
            <a:r>
              <a:rPr lang="es-ES" dirty="0" smtClean="0"/>
              <a:t>.</a:t>
            </a:r>
          </a:p>
          <a:p>
            <a:pPr lvl="2" algn="just"/>
            <a:r>
              <a:rPr lang="es-ES" dirty="0" err="1" smtClean="0"/>
              <a:t>Metadata</a:t>
            </a:r>
            <a:r>
              <a:rPr lang="es-ES" dirty="0" smtClean="0"/>
              <a:t>,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propagated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source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final </a:t>
            </a:r>
            <a:r>
              <a:rPr lang="es-ES" dirty="0" err="1" smtClean="0"/>
              <a:t>product</a:t>
            </a:r>
            <a:r>
              <a:rPr lang="es-ES" dirty="0" smtClean="0"/>
              <a:t>.</a:t>
            </a:r>
            <a:br>
              <a:rPr lang="es-ES" dirty="0" smtClean="0"/>
            </a:br>
            <a:endParaRPr lang="es-ES" dirty="0" smtClean="0"/>
          </a:p>
          <a:p>
            <a:pPr lvl="1" algn="just"/>
            <a:r>
              <a:rPr lang="es-ES" dirty="0" smtClean="0"/>
              <a:t>METACLIP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framework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can be </a:t>
            </a:r>
            <a:r>
              <a:rPr lang="es-ES" dirty="0" err="1" smtClean="0"/>
              <a:t>implemented</a:t>
            </a:r>
            <a:r>
              <a:rPr lang="es-ES" dirty="0" smtClean="0"/>
              <a:t> in </a:t>
            </a:r>
            <a:r>
              <a:rPr lang="es-ES" dirty="0" err="1" smtClean="0"/>
              <a:t>any</a:t>
            </a:r>
            <a:r>
              <a:rPr lang="es-ES" dirty="0" smtClean="0"/>
              <a:t> </a:t>
            </a:r>
            <a:r>
              <a:rPr lang="es-ES" dirty="0" err="1" smtClean="0"/>
              <a:t>programming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.</a:t>
            </a:r>
          </a:p>
          <a:p>
            <a:pPr lvl="1" algn="just"/>
            <a:endParaRPr lang="es-ES" dirty="0" smtClean="0"/>
          </a:p>
          <a:p>
            <a:pPr lvl="1" algn="just"/>
            <a:r>
              <a:rPr lang="es-ES" dirty="0" smtClean="0"/>
              <a:t>RDF </a:t>
            </a:r>
            <a:r>
              <a:rPr lang="es-ES" dirty="0" err="1" smtClean="0"/>
              <a:t>graphs</a:t>
            </a:r>
            <a:r>
              <a:rPr lang="es-ES" dirty="0" smtClean="0"/>
              <a:t> can </a:t>
            </a:r>
            <a:r>
              <a:rPr lang="es-ES" dirty="0" err="1" smtClean="0"/>
              <a:t>easily</a:t>
            </a:r>
            <a:r>
              <a:rPr lang="es-ES" dirty="0" smtClean="0"/>
              <a:t> be </a:t>
            </a:r>
            <a:r>
              <a:rPr lang="es-ES" dirty="0" err="1" smtClean="0"/>
              <a:t>serialized</a:t>
            </a:r>
            <a:r>
              <a:rPr lang="es-ES" dirty="0" smtClean="0"/>
              <a:t> and </a:t>
            </a:r>
            <a:r>
              <a:rPr lang="es-ES" dirty="0" err="1" smtClean="0"/>
              <a:t>attached</a:t>
            </a:r>
            <a:r>
              <a:rPr lang="es-ES" dirty="0" smtClean="0"/>
              <a:t> to figures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products</a:t>
            </a:r>
            <a:r>
              <a:rPr lang="es-ES" dirty="0" smtClean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EQC FRAMEWORK - CONSISTENCY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68724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57300" y="932722"/>
            <a:ext cx="10325101" cy="6159453"/>
          </a:xfrm>
        </p:spPr>
        <p:txBody>
          <a:bodyPr>
            <a:normAutofit/>
          </a:bodyPr>
          <a:lstStyle/>
          <a:p>
            <a:r>
              <a:rPr lang="es-ES" dirty="0" err="1" smtClean="0"/>
              <a:t>Provenance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sz="1200" dirty="0"/>
          </a:p>
          <a:p>
            <a:endParaRPr lang="es-ES" sz="1200" dirty="0" smtClean="0"/>
          </a:p>
          <a:p>
            <a:endParaRPr lang="es-ES" sz="1200" dirty="0" smtClean="0"/>
          </a:p>
          <a:p>
            <a:endParaRPr lang="es-ES" sz="1200" dirty="0"/>
          </a:p>
          <a:p>
            <a:endParaRPr lang="es-ES" sz="1200" dirty="0" smtClean="0"/>
          </a:p>
          <a:p>
            <a:endParaRPr lang="es-ES" sz="1200" dirty="0"/>
          </a:p>
          <a:p>
            <a:endParaRPr lang="es-ES" sz="1200" dirty="0" smtClean="0"/>
          </a:p>
          <a:p>
            <a:endParaRPr lang="es-ES" sz="1200" dirty="0"/>
          </a:p>
          <a:p>
            <a:endParaRPr lang="es-ES" sz="1200" dirty="0" smtClean="0"/>
          </a:p>
          <a:p>
            <a:endParaRPr lang="es-ES" sz="1200" dirty="0"/>
          </a:p>
          <a:p>
            <a:pPr lvl="1"/>
            <a:endParaRPr lang="es-ES" dirty="0"/>
          </a:p>
          <a:p>
            <a:pPr marL="609585" lvl="1" indent="0">
              <a:buNone/>
            </a:pPr>
            <a:r>
              <a:rPr lang="es-ES" dirty="0" smtClean="0"/>
              <a:t>  http</a:t>
            </a:r>
            <a:r>
              <a:rPr lang="es-ES" dirty="0"/>
              <a:t>://demo.predictia.es/qa4seas/metadata/</a:t>
            </a:r>
            <a:endParaRPr lang="es-ES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EQC FRAMEWORK - CONSISTENCY</a:t>
            </a:r>
            <a:endParaRPr lang="es-ES_tradnl" dirty="0"/>
          </a:p>
        </p:txBody>
      </p:sp>
      <p:pic>
        <p:nvPicPr>
          <p:cNvPr id="1026" name="Picture 2" descr="http://metaclip.predictia.es/workflow_sc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95" y="1243040"/>
            <a:ext cx="8803672" cy="472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145797" y="6519275"/>
            <a:ext cx="3147631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>
                <a:solidFill>
                  <a:schemeClr val="tx2"/>
                </a:solidFill>
                <a:latin typeface="Calibri" pitchFamily="34" charset="0"/>
              </a:rPr>
              <a:t>J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Bedia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GB" altLang="es-ES" sz="1600" dirty="0">
                <a:solidFill>
                  <a:schemeClr val="tx2"/>
                </a:solidFill>
                <a:latin typeface="Calibri" pitchFamily="34" charset="0"/>
              </a:rPr>
              <a:t>D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. San-Martín (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PREDICTIA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4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QA4Seas overview</a:t>
            </a:r>
          </a:p>
          <a:p>
            <a:r>
              <a:rPr lang="en-GB" dirty="0" smtClean="0"/>
              <a:t>Surveys and interviews</a:t>
            </a:r>
          </a:p>
          <a:p>
            <a:r>
              <a:rPr lang="en-GB" dirty="0" smtClean="0"/>
              <a:t>EQC framework</a:t>
            </a:r>
          </a:p>
          <a:p>
            <a:pPr lvl="1"/>
            <a:r>
              <a:rPr lang="en-GB" dirty="0" smtClean="0"/>
              <a:t>Data standards and Provenance</a:t>
            </a:r>
          </a:p>
          <a:p>
            <a:pPr lvl="1"/>
            <a:r>
              <a:rPr lang="en-GB" dirty="0" smtClean="0"/>
              <a:t>KPIs for CDS, EQC and products</a:t>
            </a:r>
          </a:p>
          <a:p>
            <a:pPr lvl="1"/>
            <a:r>
              <a:rPr lang="en-GB" dirty="0" smtClean="0"/>
              <a:t>…</a:t>
            </a:r>
          </a:p>
          <a:p>
            <a:r>
              <a:rPr lang="en-GB" dirty="0" smtClean="0"/>
              <a:t>EQC prototype</a:t>
            </a:r>
          </a:p>
          <a:p>
            <a:pPr lvl="1"/>
            <a:r>
              <a:rPr lang="en-GB" dirty="0" smtClean="0"/>
              <a:t>Design and status</a:t>
            </a:r>
          </a:p>
          <a:p>
            <a:pPr lvl="1"/>
            <a:r>
              <a:rPr lang="en-GB" dirty="0" smtClean="0"/>
              <a:t>Interaction with the CDS</a:t>
            </a:r>
          </a:p>
          <a:p>
            <a:r>
              <a:rPr lang="en-GB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4769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Performance in a </a:t>
            </a:r>
            <a:r>
              <a:rPr lang="es-ES" dirty="0" err="1" smtClean="0"/>
              <a:t>nutshell</a:t>
            </a:r>
            <a:endParaRPr lang="es-ES" dirty="0" smtClean="0"/>
          </a:p>
          <a:p>
            <a:pPr lvl="1" algn="just"/>
            <a:r>
              <a:rPr lang="es-ES" dirty="0" smtClean="0"/>
              <a:t>A performance </a:t>
            </a:r>
            <a:r>
              <a:rPr lang="es-ES" dirty="0" err="1" smtClean="0"/>
              <a:t>analysis</a:t>
            </a:r>
            <a:r>
              <a:rPr lang="es-ES" dirty="0" smtClean="0"/>
              <a:t> of </a:t>
            </a:r>
            <a:r>
              <a:rPr lang="es-ES" dirty="0" err="1" smtClean="0"/>
              <a:t>existing</a:t>
            </a:r>
            <a:r>
              <a:rPr lang="es-ES" dirty="0" smtClean="0"/>
              <a:t> </a:t>
            </a:r>
            <a:r>
              <a:rPr lang="es-ES" dirty="0" err="1" smtClean="0"/>
              <a:t>valiation</a:t>
            </a:r>
            <a:r>
              <a:rPr lang="es-ES" dirty="0" smtClean="0"/>
              <a:t> </a:t>
            </a:r>
            <a:r>
              <a:rPr lang="es-ES" dirty="0" err="1" smtClean="0"/>
              <a:t>tools</a:t>
            </a:r>
            <a:r>
              <a:rPr lang="es-ES" dirty="0" smtClean="0"/>
              <a:t> has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conducted</a:t>
            </a:r>
            <a:r>
              <a:rPr lang="es-ES" dirty="0" smtClean="0"/>
              <a:t>, </a:t>
            </a:r>
            <a:r>
              <a:rPr lang="es-ES" dirty="0" err="1" smtClean="0"/>
              <a:t>evaluating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performance and </a:t>
            </a:r>
            <a:r>
              <a:rPr lang="es-ES" dirty="0" err="1" smtClean="0"/>
              <a:t>efficiency</a:t>
            </a:r>
            <a:r>
              <a:rPr lang="es-ES" dirty="0" smtClean="0"/>
              <a:t> </a:t>
            </a:r>
            <a:r>
              <a:rPr lang="es-ES" dirty="0" err="1" smtClean="0"/>
              <a:t>KPIs</a:t>
            </a:r>
            <a:r>
              <a:rPr lang="es-ES" dirty="0" smtClean="0"/>
              <a:t> (</a:t>
            </a:r>
            <a:r>
              <a:rPr lang="es-ES" dirty="0" err="1" smtClean="0"/>
              <a:t>read</a:t>
            </a:r>
            <a:r>
              <a:rPr lang="es-ES" dirty="0" smtClean="0"/>
              <a:t> </a:t>
            </a:r>
            <a:r>
              <a:rPr lang="es-ES" dirty="0" err="1" smtClean="0"/>
              <a:t>further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info</a:t>
            </a:r>
            <a:r>
              <a:rPr lang="es-ES" dirty="0" smtClean="0"/>
              <a:t>).</a:t>
            </a:r>
          </a:p>
          <a:p>
            <a:pPr lvl="1" algn="just"/>
            <a:endParaRPr lang="es-ES" dirty="0"/>
          </a:p>
          <a:p>
            <a:pPr lvl="1" algn="just"/>
            <a:r>
              <a:rPr lang="es-ES" dirty="0" err="1" smtClean="0"/>
              <a:t>Parallelization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clusters</a:t>
            </a:r>
            <a:r>
              <a:rPr lang="es-ES" dirty="0" smtClean="0"/>
              <a:t> of </a:t>
            </a:r>
            <a:r>
              <a:rPr lang="es-ES" dirty="0" err="1" smtClean="0"/>
              <a:t>nodes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being</a:t>
            </a:r>
            <a:r>
              <a:rPr lang="es-ES" dirty="0" smtClean="0"/>
              <a:t> </a:t>
            </a:r>
            <a:r>
              <a:rPr lang="es-ES" dirty="0" err="1" smtClean="0"/>
              <a:t>implemented</a:t>
            </a:r>
            <a:r>
              <a:rPr lang="es-ES" dirty="0" smtClean="0"/>
              <a:t>. A </a:t>
            </a:r>
            <a:r>
              <a:rPr lang="es-ES" dirty="0" err="1" smtClean="0"/>
              <a:t>workflow</a:t>
            </a:r>
            <a:r>
              <a:rPr lang="es-ES" dirty="0" smtClean="0"/>
              <a:t> manager (</a:t>
            </a:r>
            <a:r>
              <a:rPr lang="es-ES" dirty="0" err="1" smtClean="0"/>
              <a:t>ecFlow</a:t>
            </a:r>
            <a:r>
              <a:rPr lang="es-ES" dirty="0" smtClean="0"/>
              <a:t>)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transparently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underneath</a:t>
            </a:r>
            <a:r>
              <a:rPr lang="es-ES" dirty="0" smtClean="0"/>
              <a:t>.</a:t>
            </a:r>
          </a:p>
          <a:p>
            <a:pPr lvl="1" algn="just"/>
            <a:endParaRPr lang="es-ES" dirty="0" smtClean="0"/>
          </a:p>
          <a:p>
            <a:pPr lvl="1" algn="just"/>
            <a:r>
              <a:rPr lang="es-ES" dirty="0" err="1" smtClean="0"/>
              <a:t>The</a:t>
            </a:r>
            <a:r>
              <a:rPr lang="es-ES" dirty="0" smtClean="0"/>
              <a:t> performance </a:t>
            </a:r>
            <a:r>
              <a:rPr lang="es-ES" dirty="0" err="1" smtClean="0"/>
              <a:t>analysis</a:t>
            </a:r>
            <a:r>
              <a:rPr lang="es-ES" dirty="0" smtClean="0"/>
              <a:t> and </a:t>
            </a:r>
            <a:r>
              <a:rPr lang="es-ES" dirty="0" err="1" smtClean="0"/>
              <a:t>developments</a:t>
            </a:r>
            <a:r>
              <a:rPr lang="es-ES" dirty="0" smtClean="0"/>
              <a:t> </a:t>
            </a:r>
            <a:r>
              <a:rPr lang="es-ES" dirty="0" err="1" smtClean="0"/>
              <a:t>strongly</a:t>
            </a:r>
            <a:r>
              <a:rPr lang="es-ES" dirty="0" smtClean="0"/>
              <a:t> </a:t>
            </a:r>
            <a:r>
              <a:rPr lang="es-ES" dirty="0" err="1" smtClean="0"/>
              <a:t>depend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CDS </a:t>
            </a:r>
            <a:r>
              <a:rPr lang="es-ES" dirty="0" err="1" smtClean="0"/>
              <a:t>infrastructure</a:t>
            </a:r>
            <a:r>
              <a:rPr lang="es-ES" dirty="0" smtClean="0"/>
              <a:t>.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tailor</a:t>
            </a:r>
            <a:r>
              <a:rPr lang="es-ES" dirty="0" smtClean="0"/>
              <a:t> </a:t>
            </a:r>
            <a:r>
              <a:rPr lang="es-ES" dirty="0" err="1" smtClean="0"/>
              <a:t>recommendations</a:t>
            </a:r>
            <a:r>
              <a:rPr lang="es-ES" dirty="0" smtClean="0"/>
              <a:t> as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receive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. </a:t>
            </a:r>
            <a:r>
              <a:rPr lang="es-ES" dirty="0" err="1" smtClean="0"/>
              <a:t>Regardless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provide</a:t>
            </a:r>
            <a:r>
              <a:rPr lang="es-ES" dirty="0" smtClean="0"/>
              <a:t> general </a:t>
            </a:r>
            <a:r>
              <a:rPr lang="es-ES" dirty="0" err="1" smtClean="0"/>
              <a:t>recommendations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NetCDF</a:t>
            </a:r>
            <a:r>
              <a:rPr lang="es-ES" dirty="0" smtClean="0"/>
              <a:t> </a:t>
            </a:r>
            <a:r>
              <a:rPr lang="es-ES" dirty="0" err="1" smtClean="0"/>
              <a:t>chunking</a:t>
            </a:r>
            <a:r>
              <a:rPr lang="es-ES" dirty="0" smtClean="0"/>
              <a:t>, </a:t>
            </a:r>
            <a:r>
              <a:rPr lang="es-ES" dirty="0" err="1" smtClean="0"/>
              <a:t>bringing</a:t>
            </a:r>
            <a:r>
              <a:rPr lang="es-ES" dirty="0" smtClean="0"/>
              <a:t> compute to </a:t>
            </a:r>
            <a:r>
              <a:rPr lang="es-ES" dirty="0" err="1" smtClean="0"/>
              <a:t>the</a:t>
            </a:r>
            <a:r>
              <a:rPr lang="es-ES" dirty="0" smtClean="0"/>
              <a:t> data, caché-</a:t>
            </a:r>
            <a:r>
              <a:rPr lang="es-ES" dirty="0" err="1" smtClean="0"/>
              <a:t>ing</a:t>
            </a:r>
            <a:r>
              <a:rPr lang="es-ES" dirty="0" smtClean="0"/>
              <a:t> </a:t>
            </a:r>
            <a:r>
              <a:rPr lang="es-ES" dirty="0" err="1" smtClean="0"/>
              <a:t>products</a:t>
            </a:r>
            <a:r>
              <a:rPr lang="es-ES" dirty="0" smtClean="0"/>
              <a:t>, pre-</a:t>
            </a:r>
            <a:r>
              <a:rPr lang="es-ES" dirty="0" err="1" smtClean="0"/>
              <a:t>calculation</a:t>
            </a:r>
            <a:r>
              <a:rPr lang="es-ES" dirty="0" smtClean="0"/>
              <a:t>, CPU </a:t>
            </a:r>
            <a:r>
              <a:rPr lang="es-ES" dirty="0" err="1" smtClean="0"/>
              <a:t>usage</a:t>
            </a:r>
            <a:r>
              <a:rPr lang="es-ES" dirty="0" smtClean="0"/>
              <a:t>, …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EQC FRAMEWORK - EFFICIENCY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13481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Performance in a </a:t>
            </a:r>
            <a:r>
              <a:rPr lang="es-ES" dirty="0" err="1" smtClean="0"/>
              <a:t>nutshell</a:t>
            </a:r>
            <a:endParaRPr lang="es-ES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EQC FRAMEWORK - EFFICIENCY</a:t>
            </a:r>
            <a:endParaRPr lang="es-ES_tradnl" dirty="0"/>
          </a:p>
        </p:txBody>
      </p:sp>
      <p:pic>
        <p:nvPicPr>
          <p:cNvPr id="4" name="image10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56939" y="1541720"/>
            <a:ext cx="3271520" cy="2136140"/>
          </a:xfrm>
          <a:prstGeom prst="rect">
            <a:avLst/>
          </a:prstGeom>
          <a:ln/>
        </p:spPr>
      </p:pic>
      <p:pic>
        <p:nvPicPr>
          <p:cNvPr id="5" name="image08.png" descr="parallel_speedup_panel.pdf.png"/>
          <p:cNvPicPr>
            <a:picLocks noChangeAspect="1"/>
          </p:cNvPicPr>
          <p:nvPr/>
        </p:nvPicPr>
        <p:blipFill rotWithShape="1">
          <a:blip r:embed="rId3"/>
          <a:srcRect t="50663" r="49793" b="-652"/>
          <a:stretch/>
        </p:blipFill>
        <p:spPr>
          <a:xfrm>
            <a:off x="1156940" y="3367617"/>
            <a:ext cx="3447718" cy="3161050"/>
          </a:xfrm>
          <a:prstGeom prst="rect">
            <a:avLst/>
          </a:prstGeom>
          <a:ln/>
        </p:spPr>
      </p:pic>
      <p:pic>
        <p:nvPicPr>
          <p:cNvPr id="6" name="Shape 91"/>
          <p:cNvPicPr preferRelativeResize="0"/>
          <p:nvPr/>
        </p:nvPicPr>
        <p:blipFill rotWithShape="1">
          <a:blip r:embed="rId4">
            <a:alphaModFix/>
          </a:blip>
          <a:srcRect t="10378"/>
          <a:stretch/>
        </p:blipFill>
        <p:spPr>
          <a:xfrm>
            <a:off x="4838702" y="1402935"/>
            <a:ext cx="6792686" cy="48960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145797" y="6519275"/>
            <a:ext cx="3147631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>
                <a:solidFill>
                  <a:schemeClr val="tx2"/>
                </a:solidFill>
                <a:latin typeface="Calibri" pitchFamily="34" charset="0"/>
              </a:rPr>
              <a:t>J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Bedia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GB" altLang="es-ES" sz="1600" dirty="0">
                <a:solidFill>
                  <a:schemeClr val="tx2"/>
                </a:solidFill>
                <a:latin typeface="Calibri" pitchFamily="34" charset="0"/>
              </a:rPr>
              <a:t>D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. San-Martín (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PREDICTIA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57300" y="932723"/>
            <a:ext cx="5540829" cy="5097431"/>
          </a:xfrm>
        </p:spPr>
        <p:txBody>
          <a:bodyPr>
            <a:normAutofit/>
          </a:bodyPr>
          <a:lstStyle/>
          <a:p>
            <a:r>
              <a:rPr lang="es-ES" dirty="0" err="1" smtClean="0"/>
              <a:t>Elaborated</a:t>
            </a:r>
            <a:r>
              <a:rPr lang="es-ES" dirty="0" smtClean="0"/>
              <a:t> 3 </a:t>
            </a:r>
            <a:r>
              <a:rPr lang="es-ES" dirty="0" err="1" smtClean="0"/>
              <a:t>groups</a:t>
            </a:r>
            <a:r>
              <a:rPr lang="es-ES" dirty="0" smtClean="0"/>
              <a:t> of </a:t>
            </a:r>
            <a:r>
              <a:rPr lang="es-ES" dirty="0" err="1" smtClean="0"/>
              <a:t>KPIs</a:t>
            </a:r>
            <a:r>
              <a:rPr lang="es-ES" dirty="0" smtClean="0"/>
              <a:t>:</a:t>
            </a:r>
          </a:p>
          <a:p>
            <a:pPr lvl="1" algn="just"/>
            <a:r>
              <a:rPr lang="es-ES" dirty="0" smtClean="0"/>
              <a:t>To </a:t>
            </a:r>
            <a:r>
              <a:rPr lang="es-ES" dirty="0" err="1" smtClean="0"/>
              <a:t>evaluate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CDS </a:t>
            </a:r>
            <a:r>
              <a:rPr lang="es-ES" dirty="0" err="1" smtClean="0"/>
              <a:t>service</a:t>
            </a:r>
            <a:endParaRPr lang="es-ES" dirty="0" smtClean="0"/>
          </a:p>
          <a:p>
            <a:pPr lvl="2" algn="just"/>
            <a:r>
              <a:rPr lang="es-ES" dirty="0" err="1" smtClean="0"/>
              <a:t>Availability</a:t>
            </a:r>
            <a:r>
              <a:rPr lang="es-ES" dirty="0" smtClean="0"/>
              <a:t> of </a:t>
            </a:r>
            <a:r>
              <a:rPr lang="es-ES" dirty="0" err="1" smtClean="0"/>
              <a:t>ECVs</a:t>
            </a:r>
            <a:endParaRPr lang="es-ES" dirty="0" smtClean="0"/>
          </a:p>
          <a:p>
            <a:pPr lvl="2" algn="just"/>
            <a:r>
              <a:rPr lang="es-ES" dirty="0" smtClean="0"/>
              <a:t>Performance of </a:t>
            </a:r>
            <a:r>
              <a:rPr lang="es-ES" dirty="0" err="1" smtClean="0"/>
              <a:t>requests</a:t>
            </a:r>
            <a:endParaRPr lang="es-ES" dirty="0" smtClean="0"/>
          </a:p>
          <a:p>
            <a:pPr lvl="2" algn="just"/>
            <a:r>
              <a:rPr lang="es-ES" dirty="0" err="1" smtClean="0"/>
              <a:t>Service</a:t>
            </a:r>
            <a:r>
              <a:rPr lang="es-ES" dirty="0" smtClean="0"/>
              <a:t> </a:t>
            </a:r>
            <a:r>
              <a:rPr lang="es-ES" dirty="0" err="1" smtClean="0"/>
              <a:t>availability</a:t>
            </a:r>
            <a:endParaRPr lang="es-ES" dirty="0" smtClean="0"/>
          </a:p>
          <a:p>
            <a:pPr lvl="2" algn="just"/>
            <a:endParaRPr lang="es-ES" dirty="0"/>
          </a:p>
          <a:p>
            <a:pPr lvl="1" algn="just"/>
            <a:r>
              <a:rPr lang="es-ES" dirty="0" smtClean="0"/>
              <a:t>To </a:t>
            </a:r>
            <a:r>
              <a:rPr lang="es-ES" dirty="0" err="1" smtClean="0"/>
              <a:t>evaluate</a:t>
            </a:r>
            <a:r>
              <a:rPr lang="es-ES" dirty="0" smtClean="0"/>
              <a:t> CDS and EQC </a:t>
            </a:r>
            <a:r>
              <a:rPr lang="es-ES" dirty="0" err="1" smtClean="0"/>
              <a:t>products</a:t>
            </a:r>
            <a:endParaRPr lang="es-ES" dirty="0" smtClean="0"/>
          </a:p>
          <a:p>
            <a:pPr lvl="2" algn="just"/>
            <a:r>
              <a:rPr lang="es-ES" dirty="0" err="1" smtClean="0"/>
              <a:t>Fulfillment</a:t>
            </a:r>
            <a:r>
              <a:rPr lang="es-ES" dirty="0" smtClean="0"/>
              <a:t> of </a:t>
            </a:r>
            <a:r>
              <a:rPr lang="es-ES" dirty="0" err="1" smtClean="0"/>
              <a:t>standards</a:t>
            </a:r>
            <a:endParaRPr lang="es-ES" dirty="0" smtClean="0"/>
          </a:p>
          <a:p>
            <a:pPr lvl="2" algn="just"/>
            <a:r>
              <a:rPr lang="es-ES" dirty="0" err="1" smtClean="0"/>
              <a:t>Reproducibility</a:t>
            </a:r>
            <a:endParaRPr lang="es-ES" dirty="0" smtClean="0"/>
          </a:p>
          <a:p>
            <a:pPr lvl="2" algn="just"/>
            <a:r>
              <a:rPr lang="es-ES" dirty="0" err="1" smtClean="0"/>
              <a:t>Plot</a:t>
            </a:r>
            <a:r>
              <a:rPr lang="es-ES" dirty="0" smtClean="0"/>
              <a:t> </a:t>
            </a:r>
            <a:r>
              <a:rPr lang="es-ES" dirty="0" err="1" smtClean="0"/>
              <a:t>dissemination</a:t>
            </a:r>
            <a:r>
              <a:rPr lang="es-ES" dirty="0" smtClean="0"/>
              <a:t> </a:t>
            </a:r>
            <a:r>
              <a:rPr lang="es-ES" dirty="0" err="1" smtClean="0"/>
              <a:t>quality</a:t>
            </a:r>
            <a:endParaRPr lang="es-ES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EQC FRAMEWORK – KPIS</a:t>
            </a:r>
            <a:endParaRPr lang="es-ES_tradnl" dirty="0"/>
          </a:p>
        </p:txBody>
      </p:sp>
      <p:sp>
        <p:nvSpPr>
          <p:cNvPr id="4" name="Marcador de contenido 1"/>
          <p:cNvSpPr txBox="1">
            <a:spLocks/>
          </p:cNvSpPr>
          <p:nvPr/>
        </p:nvSpPr>
        <p:spPr>
          <a:xfrm>
            <a:off x="1257296" y="5363238"/>
            <a:ext cx="10325101" cy="1146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KPIs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evaluated</a:t>
            </a:r>
            <a:r>
              <a:rPr lang="es-ES" dirty="0" smtClean="0"/>
              <a:t> at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end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contract</a:t>
            </a:r>
            <a:r>
              <a:rPr lang="es-ES" dirty="0" smtClean="0"/>
              <a:t>. </a:t>
            </a:r>
            <a:r>
              <a:rPr lang="es-ES" dirty="0" err="1" smtClean="0"/>
              <a:t>However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designed</a:t>
            </a:r>
            <a:r>
              <a:rPr lang="es-ES" dirty="0" smtClean="0"/>
              <a:t> to be </a:t>
            </a:r>
            <a:r>
              <a:rPr lang="es-ES" dirty="0" err="1" smtClean="0"/>
              <a:t>used</a:t>
            </a:r>
            <a:r>
              <a:rPr lang="es-ES" dirty="0" smtClean="0"/>
              <a:t> as a </a:t>
            </a:r>
            <a:r>
              <a:rPr lang="es-ES" dirty="0" err="1" smtClean="0"/>
              <a:t>monitoring</a:t>
            </a:r>
            <a:r>
              <a:rPr lang="es-ES" dirty="0" smtClean="0"/>
              <a:t> </a:t>
            </a:r>
            <a:r>
              <a:rPr lang="es-ES" dirty="0" err="1" smtClean="0"/>
              <a:t>tool</a:t>
            </a:r>
            <a:r>
              <a:rPr lang="es-ES" dirty="0" smtClean="0"/>
              <a:t>.</a:t>
            </a:r>
          </a:p>
        </p:txBody>
      </p:sp>
      <p:sp>
        <p:nvSpPr>
          <p:cNvPr id="5" name="Marcador de contenido 1"/>
          <p:cNvSpPr txBox="1">
            <a:spLocks/>
          </p:cNvSpPr>
          <p:nvPr/>
        </p:nvSpPr>
        <p:spPr>
          <a:xfrm>
            <a:off x="6237551" y="1428022"/>
            <a:ext cx="5540829" cy="5097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dirty="0" smtClean="0"/>
              <a:t>To </a:t>
            </a:r>
            <a:r>
              <a:rPr lang="es-ES" dirty="0" err="1" smtClean="0"/>
              <a:t>evaluate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EQC </a:t>
            </a:r>
            <a:r>
              <a:rPr lang="es-ES" dirty="0" err="1" smtClean="0"/>
              <a:t>service</a:t>
            </a:r>
            <a:endParaRPr lang="es-ES" dirty="0" smtClean="0"/>
          </a:p>
          <a:p>
            <a:pPr lvl="2" algn="just"/>
            <a:r>
              <a:rPr lang="es-ES" dirty="0" err="1" smtClean="0"/>
              <a:t>Completeness</a:t>
            </a:r>
            <a:r>
              <a:rPr lang="es-ES" dirty="0" smtClean="0"/>
              <a:t> of EQC </a:t>
            </a:r>
            <a:r>
              <a:rPr lang="es-ES" dirty="0" err="1" smtClean="0"/>
              <a:t>functionality</a:t>
            </a:r>
            <a:r>
              <a:rPr lang="es-ES" dirty="0" smtClean="0"/>
              <a:t> </a:t>
            </a:r>
            <a:r>
              <a:rPr lang="es-ES" dirty="0" err="1" smtClean="0"/>
              <a:t>provided</a:t>
            </a:r>
            <a:endParaRPr lang="es-ES" dirty="0" smtClean="0"/>
          </a:p>
          <a:p>
            <a:pPr lvl="2" algn="just"/>
            <a:r>
              <a:rPr lang="es-ES" dirty="0" smtClean="0"/>
              <a:t>Performance</a:t>
            </a:r>
          </a:p>
          <a:p>
            <a:pPr lvl="3" algn="just"/>
            <a:r>
              <a:rPr lang="es-ES" dirty="0" err="1" smtClean="0"/>
              <a:t>Wallclock</a:t>
            </a:r>
            <a:r>
              <a:rPr lang="es-ES" dirty="0" smtClean="0"/>
              <a:t> time</a:t>
            </a:r>
          </a:p>
          <a:p>
            <a:pPr lvl="3" algn="just"/>
            <a:r>
              <a:rPr lang="es-ES" dirty="0" err="1" smtClean="0"/>
              <a:t>Parallelization</a:t>
            </a:r>
            <a:r>
              <a:rPr lang="es-ES" dirty="0" smtClean="0"/>
              <a:t> </a:t>
            </a:r>
            <a:r>
              <a:rPr lang="es-ES" dirty="0" err="1" smtClean="0"/>
              <a:t>ability</a:t>
            </a:r>
            <a:endParaRPr lang="es-ES" dirty="0" smtClean="0"/>
          </a:p>
          <a:p>
            <a:pPr lvl="3" algn="just"/>
            <a:r>
              <a:rPr lang="es-ES" dirty="0" err="1" smtClean="0"/>
              <a:t>Memory</a:t>
            </a:r>
            <a:r>
              <a:rPr lang="es-ES" dirty="0" smtClean="0"/>
              <a:t> </a:t>
            </a:r>
            <a:r>
              <a:rPr lang="es-ES" dirty="0" err="1" smtClean="0"/>
              <a:t>footprint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759831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57300" y="932722"/>
            <a:ext cx="10325101" cy="6159453"/>
          </a:xfrm>
        </p:spPr>
        <p:txBody>
          <a:bodyPr>
            <a:normAutofit/>
          </a:bodyPr>
          <a:lstStyle/>
          <a:p>
            <a:r>
              <a:rPr lang="es-ES" dirty="0" err="1" smtClean="0"/>
              <a:t>Design</a:t>
            </a:r>
            <a:r>
              <a:rPr lang="es-ES" dirty="0" smtClean="0"/>
              <a:t> and status</a:t>
            </a:r>
          </a:p>
          <a:p>
            <a:pPr lvl="1" algn="just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goal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to </a:t>
            </a:r>
            <a:r>
              <a:rPr lang="es-ES" dirty="0" err="1" smtClean="0"/>
              <a:t>deliver</a:t>
            </a:r>
            <a:r>
              <a:rPr lang="es-ES" dirty="0" smtClean="0"/>
              <a:t> a set of </a:t>
            </a:r>
            <a:r>
              <a:rPr lang="es-ES" dirty="0" err="1" smtClean="0"/>
              <a:t>command</a:t>
            </a:r>
            <a:r>
              <a:rPr lang="es-ES" dirty="0" smtClean="0"/>
              <a:t> line </a:t>
            </a:r>
            <a:r>
              <a:rPr lang="es-ES" dirty="0" err="1" smtClean="0"/>
              <a:t>functions</a:t>
            </a:r>
            <a:r>
              <a:rPr lang="es-ES" dirty="0" smtClean="0"/>
              <a:t>. No </a:t>
            </a:r>
            <a:r>
              <a:rPr lang="es-ES" dirty="0" err="1" smtClean="0"/>
              <a:t>graphical</a:t>
            </a:r>
            <a:r>
              <a:rPr lang="es-ES" dirty="0" smtClean="0"/>
              <a:t> </a:t>
            </a:r>
            <a:r>
              <a:rPr lang="es-ES" dirty="0" err="1" smtClean="0"/>
              <a:t>user</a:t>
            </a:r>
            <a:r>
              <a:rPr lang="es-ES" dirty="0" smtClean="0"/>
              <a:t> interface </a:t>
            </a:r>
            <a:r>
              <a:rPr lang="es-ES" dirty="0" err="1" smtClean="0"/>
              <a:t>planned</a:t>
            </a:r>
            <a:r>
              <a:rPr lang="es-ES" dirty="0" smtClean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EQC PROTOTYPE</a:t>
            </a:r>
            <a:endParaRPr lang="es-ES_tradnl" dirty="0"/>
          </a:p>
        </p:txBody>
      </p:sp>
      <p:sp>
        <p:nvSpPr>
          <p:cNvPr id="4" name="CustomShape 3"/>
          <p:cNvSpPr/>
          <p:nvPr/>
        </p:nvSpPr>
        <p:spPr>
          <a:xfrm>
            <a:off x="3541234" y="4818443"/>
            <a:ext cx="3395662" cy="1270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67" tIns="41234" rIns="82467" bIns="41234" anchor="ctr"/>
          <a:lstStyle/>
          <a:p>
            <a:pPr algn="ctr">
              <a:defRPr/>
            </a:pPr>
            <a:r>
              <a:rPr lang="en-GB" dirty="0" err="1">
                <a:latin typeface="Calibri" panose="020F0502020204030204" pitchFamily="34" charset="0"/>
              </a:rPr>
              <a:t>downscaleR</a:t>
            </a:r>
            <a:r>
              <a:rPr lang="en-GB" dirty="0">
                <a:latin typeface="Calibri" panose="020F0502020204030204" pitchFamily="34" charset="0"/>
              </a:rPr>
              <a:t> + </a:t>
            </a:r>
            <a:r>
              <a:rPr lang="en-GB" dirty="0" err="1">
                <a:latin typeface="Calibri" panose="020F0502020204030204" pitchFamily="34" charset="0"/>
              </a:rPr>
              <a:t>loadeR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Data retrieval and homogenization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Bias adjustment, modes, downscaling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Probabilistic and deterministic scores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Visualisation of data and results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5466871" y="3567493"/>
            <a:ext cx="3332163" cy="1135063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67" tIns="41234" rIns="82467" bIns="41234" anchor="ctr"/>
          <a:lstStyle/>
          <a:p>
            <a:pPr algn="ctr">
              <a:defRPr/>
            </a:pPr>
            <a:r>
              <a:rPr lang="en-GB" dirty="0" err="1">
                <a:latin typeface="Calibri" panose="020F0502020204030204" pitchFamily="34" charset="0"/>
              </a:rPr>
              <a:t>easyVerification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Applies </a:t>
            </a:r>
            <a:r>
              <a:rPr lang="en-GB" sz="1500" dirty="0" err="1">
                <a:latin typeface="Calibri" panose="020F0502020204030204" pitchFamily="34" charset="0"/>
              </a:rPr>
              <a:t>SpecsVerification</a:t>
            </a:r>
            <a:r>
              <a:rPr lang="en-GB" sz="1500" dirty="0">
                <a:latin typeface="Calibri" panose="020F0502020204030204" pitchFamily="34" charset="0"/>
              </a:rPr>
              <a:t> scores to arrays of any dimensions, multi-core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Probabilistic and deterministic scores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CustomShape 5"/>
          <p:cNvSpPr/>
          <p:nvPr/>
        </p:nvSpPr>
        <p:spPr>
          <a:xfrm>
            <a:off x="7295671" y="4818443"/>
            <a:ext cx="3363913" cy="1270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67" tIns="41234" rIns="82467" bIns="41234" anchor="ctr"/>
          <a:lstStyle/>
          <a:p>
            <a:pPr algn="ctr">
              <a:defRPr/>
            </a:pPr>
            <a:r>
              <a:rPr lang="en-GB" dirty="0">
                <a:latin typeface="Calibri" panose="020F0502020204030204" pitchFamily="34" charset="0"/>
              </a:rPr>
              <a:t>s2dverification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Data retrieval and homogenization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Bias adjustment, filtering, modes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Probabilistic and deterministic scores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Visualisation of data and results</a:t>
            </a:r>
            <a:endParaRPr dirty="0">
              <a:latin typeface="Calibri" panose="020F0502020204030204" pitchFamily="34" charset="0"/>
            </a:endParaRPr>
          </a:p>
        </p:txBody>
      </p:sp>
      <p:pic>
        <p:nvPicPr>
          <p:cNvPr id="7" name="Imagen 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879" y="5018468"/>
            <a:ext cx="9144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stomShape 6"/>
          <p:cNvSpPr/>
          <p:nvPr/>
        </p:nvSpPr>
        <p:spPr>
          <a:xfrm>
            <a:off x="3272104" y="4342855"/>
            <a:ext cx="130175" cy="2339975"/>
          </a:xfrm>
          <a:prstGeom prst="leftBrace">
            <a:avLst>
              <a:gd name="adj1" fmla="val 1800"/>
              <a:gd name="adj2" fmla="val 10800"/>
            </a:avLst>
          </a:pr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TextShape 7"/>
          <p:cNvSpPr txBox="1">
            <a:spLocks noChangeArrowheads="1"/>
          </p:cNvSpPr>
          <p:nvPr/>
        </p:nvSpPr>
        <p:spPr bwMode="auto">
          <a:xfrm>
            <a:off x="2846654" y="4411117"/>
            <a:ext cx="392112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67" tIns="41234" rIns="82467" bIns="4123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s-ES" sz="1500">
                <a:latin typeface="Calibri" pitchFamily="34" charset="0"/>
              </a:rPr>
              <a:t>F
R
A
M
E
W
O
R
K
S</a:t>
            </a:r>
            <a:endParaRPr lang="es-ES" altLang="es-ES">
              <a:latin typeface="Calibri" pitchFamily="34" charset="0"/>
            </a:endParaRPr>
          </a:p>
        </p:txBody>
      </p:sp>
      <p:pic>
        <p:nvPicPr>
          <p:cNvPr id="10" name="Imagen 2" descr="LogoGrupo_sma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31"/>
          <a:stretch>
            <a:fillRect/>
          </a:stretch>
        </p:blipFill>
        <p:spPr bwMode="auto">
          <a:xfrm>
            <a:off x="1386809" y="5099528"/>
            <a:ext cx="14239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196" y="3859299"/>
            <a:ext cx="2409271" cy="59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stomShape 2"/>
          <p:cNvSpPr/>
          <p:nvPr/>
        </p:nvSpPr>
        <p:spPr>
          <a:xfrm>
            <a:off x="5475313" y="2271170"/>
            <a:ext cx="3332163" cy="10033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67" tIns="41234" rIns="82467" bIns="41234" anchor="ctr"/>
          <a:lstStyle/>
          <a:p>
            <a:pPr algn="ctr">
              <a:defRPr/>
            </a:pPr>
            <a:r>
              <a:rPr lang="en-GB" dirty="0" err="1">
                <a:latin typeface="Calibri" panose="020F0502020204030204" pitchFamily="34" charset="0"/>
              </a:rPr>
              <a:t>SpecsVerification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Probabilistic and deterministic scores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Works on [time x members] arrays</a:t>
            </a:r>
            <a:endParaRPr dirty="0">
              <a:latin typeface="Calibri" panose="020F0502020204030204" pitchFamily="34" charset="0"/>
            </a:endParaRPr>
          </a:p>
        </p:txBody>
      </p:sp>
      <p:pic>
        <p:nvPicPr>
          <p:cNvPr id="13" name="Imagen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170" y="2391166"/>
            <a:ext cx="202723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stomShape 8"/>
          <p:cNvSpPr/>
          <p:nvPr/>
        </p:nvSpPr>
        <p:spPr>
          <a:xfrm>
            <a:off x="9101163" y="2337845"/>
            <a:ext cx="130175" cy="2339975"/>
          </a:xfrm>
          <a:prstGeom prst="rightBrace">
            <a:avLst>
              <a:gd name="adj1" fmla="val 1800"/>
              <a:gd name="adj2" fmla="val 10800"/>
            </a:avLst>
          </a:pr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TextShape 9"/>
          <p:cNvSpPr txBox="1">
            <a:spLocks noChangeArrowheads="1"/>
          </p:cNvSpPr>
          <p:nvPr/>
        </p:nvSpPr>
        <p:spPr bwMode="auto">
          <a:xfrm>
            <a:off x="9318651" y="2423570"/>
            <a:ext cx="19526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67" tIns="41234" rIns="82467" bIns="4123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s-ES" sz="1500">
                <a:latin typeface="Calibri" pitchFamily="34" charset="0"/>
              </a:rPr>
              <a:t>SCORES</a:t>
            </a:r>
            <a:endParaRPr lang="es-ES" altLang="es-ES">
              <a:latin typeface="Calibri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00745" y="2460170"/>
            <a:ext cx="47570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ES" sz="2400" dirty="0" smtClean="0"/>
              <a:t>– </a:t>
            </a:r>
            <a:r>
              <a:rPr lang="es-ES" sz="2400" dirty="0" err="1" smtClean="0"/>
              <a:t>Development</a:t>
            </a:r>
            <a:r>
              <a:rPr lang="es-ES" sz="2400" dirty="0" smtClean="0"/>
              <a:t> </a:t>
            </a:r>
            <a:r>
              <a:rPr lang="es-ES" sz="2400" dirty="0"/>
              <a:t>plan </a:t>
            </a:r>
            <a:r>
              <a:rPr lang="es-ES" sz="2400" dirty="0" err="1" smtClean="0"/>
              <a:t>based</a:t>
            </a:r>
            <a:r>
              <a:rPr lang="es-ES" sz="2400" dirty="0" smtClean="0"/>
              <a:t>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/>
              <a:t>existing</a:t>
            </a:r>
            <a:r>
              <a:rPr lang="es-ES" sz="2400" dirty="0"/>
              <a:t> </a:t>
            </a:r>
            <a:r>
              <a:rPr lang="es-ES" sz="2400" dirty="0" smtClean="0"/>
              <a:t>open-</a:t>
            </a:r>
            <a:r>
              <a:rPr lang="es-ES" sz="2400" dirty="0" err="1" smtClean="0"/>
              <a:t>source</a:t>
            </a:r>
            <a:r>
              <a:rPr lang="es-ES" sz="2400" dirty="0" smtClean="0"/>
              <a:t> </a:t>
            </a:r>
            <a:r>
              <a:rPr lang="es-ES" sz="2400" dirty="0"/>
              <a:t>R </a:t>
            </a:r>
            <a:r>
              <a:rPr lang="es-ES" sz="2400" dirty="0" err="1"/>
              <a:t>packages</a:t>
            </a:r>
            <a:r>
              <a:rPr lang="es-ES" sz="2400" dirty="0"/>
              <a:t>,</a:t>
            </a:r>
          </a:p>
          <a:p>
            <a:pPr lvl="1" algn="just"/>
            <a:r>
              <a:rPr lang="es-ES" sz="2400" dirty="0" err="1"/>
              <a:t>using</a:t>
            </a:r>
            <a:r>
              <a:rPr lang="es-ES" sz="2400" dirty="0"/>
              <a:t> </a:t>
            </a:r>
            <a:r>
              <a:rPr lang="es-ES" sz="2400" dirty="0" err="1"/>
              <a:t>bridging</a:t>
            </a:r>
            <a:r>
              <a:rPr lang="es-ES" sz="2400" dirty="0"/>
              <a:t> </a:t>
            </a:r>
            <a:r>
              <a:rPr lang="es-ES" sz="2400" dirty="0" err="1"/>
              <a:t>functions</a:t>
            </a:r>
            <a:r>
              <a:rPr lang="es-ES" sz="2400" dirty="0"/>
              <a:t> </a:t>
            </a:r>
            <a:r>
              <a:rPr lang="es-ES" sz="2400" dirty="0" smtClean="0"/>
              <a:t>to </a:t>
            </a:r>
            <a:r>
              <a:rPr lang="es-ES" sz="2400" dirty="0" err="1" smtClean="0"/>
              <a:t>com-municate</a:t>
            </a:r>
            <a:r>
              <a:rPr lang="es-ES" sz="2400" dirty="0" smtClean="0"/>
              <a:t> </a:t>
            </a:r>
            <a:r>
              <a:rPr lang="es-ES" sz="2400" dirty="0"/>
              <a:t>data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dirty="0" err="1"/>
              <a:t>one</a:t>
            </a:r>
            <a:r>
              <a:rPr lang="es-ES" sz="2400" dirty="0"/>
              <a:t> to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other</a:t>
            </a:r>
            <a:r>
              <a:rPr lang="es-ES" sz="2400" dirty="0"/>
              <a:t>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96577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Design</a:t>
            </a:r>
            <a:r>
              <a:rPr lang="es-ES" dirty="0" smtClean="0"/>
              <a:t> and status</a:t>
            </a:r>
          </a:p>
          <a:p>
            <a:pPr lvl="1" algn="just"/>
            <a:r>
              <a:rPr lang="es-ES" dirty="0" smtClean="0"/>
              <a:t>Score and </a:t>
            </a:r>
            <a:r>
              <a:rPr lang="es-ES" dirty="0" err="1" smtClean="0"/>
              <a:t>processing</a:t>
            </a:r>
            <a:r>
              <a:rPr lang="es-ES" dirty="0" smtClean="0"/>
              <a:t> </a:t>
            </a:r>
            <a:r>
              <a:rPr lang="es-ES" dirty="0" err="1" smtClean="0"/>
              <a:t>functions</a:t>
            </a:r>
            <a:r>
              <a:rPr lang="es-ES" dirty="0" smtClean="0"/>
              <a:t> in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involved</a:t>
            </a:r>
            <a:r>
              <a:rPr lang="es-ES" dirty="0" smtClean="0"/>
              <a:t> </a:t>
            </a:r>
            <a:r>
              <a:rPr lang="es-ES" dirty="0" err="1" smtClean="0"/>
              <a:t>packages</a:t>
            </a:r>
            <a:r>
              <a:rPr lang="es-ES" dirty="0" smtClean="0"/>
              <a:t> are </a:t>
            </a:r>
            <a:r>
              <a:rPr lang="es-ES" dirty="0" err="1" smtClean="0"/>
              <a:t>being</a:t>
            </a:r>
            <a:r>
              <a:rPr lang="es-ES" dirty="0" smtClean="0"/>
              <a:t> </a:t>
            </a:r>
            <a:r>
              <a:rPr lang="es-ES" dirty="0" err="1" smtClean="0"/>
              <a:t>adapted</a:t>
            </a:r>
            <a:r>
              <a:rPr lang="es-ES" dirty="0" smtClean="0"/>
              <a:t> to </a:t>
            </a:r>
            <a:r>
              <a:rPr lang="es-ES" dirty="0" err="1" smtClean="0"/>
              <a:t>operate</a:t>
            </a:r>
            <a:r>
              <a:rPr lang="es-ES" dirty="0" smtClean="0"/>
              <a:t> </a:t>
            </a:r>
            <a:r>
              <a:rPr lang="es-ES" dirty="0" err="1" smtClean="0"/>
              <a:t>arrays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essential</a:t>
            </a:r>
            <a:r>
              <a:rPr lang="es-ES" dirty="0" smtClean="0"/>
              <a:t> </a:t>
            </a:r>
            <a:r>
              <a:rPr lang="es-ES" dirty="0" err="1" smtClean="0"/>
              <a:t>dimensions</a:t>
            </a:r>
            <a:r>
              <a:rPr lang="es-ES" dirty="0" smtClean="0"/>
              <a:t>. </a:t>
            </a:r>
            <a:r>
              <a:rPr lang="es-ES" dirty="0" err="1" smtClean="0"/>
              <a:t>Then</a:t>
            </a:r>
            <a:r>
              <a:rPr lang="es-ES" dirty="0" smtClean="0"/>
              <a:t>, </a:t>
            </a:r>
            <a:r>
              <a:rPr lang="es-ES" dirty="0" err="1" smtClean="0"/>
              <a:t>they</a:t>
            </a:r>
            <a:r>
              <a:rPr lang="es-ES" dirty="0" smtClean="0"/>
              <a:t> are </a:t>
            </a:r>
            <a:r>
              <a:rPr lang="es-ES" dirty="0" err="1" smtClean="0"/>
              <a:t>applied</a:t>
            </a:r>
            <a:r>
              <a:rPr lang="es-ES" dirty="0" smtClean="0"/>
              <a:t> </a:t>
            </a:r>
            <a:r>
              <a:rPr lang="es-ES" dirty="0" err="1" smtClean="0"/>
              <a:t>automatically</a:t>
            </a:r>
            <a:r>
              <a:rPr lang="es-ES" dirty="0" smtClean="0"/>
              <a:t> in </a:t>
            </a:r>
            <a:r>
              <a:rPr lang="es-ES" dirty="0" err="1" smtClean="0"/>
              <a:t>parallel</a:t>
            </a:r>
            <a:r>
              <a:rPr lang="es-ES" dirty="0" smtClean="0"/>
              <a:t> (</a:t>
            </a:r>
            <a:r>
              <a:rPr lang="es-ES" dirty="0" err="1" smtClean="0"/>
              <a:t>multicore</a:t>
            </a:r>
            <a:r>
              <a:rPr lang="es-ES" dirty="0" smtClean="0"/>
              <a:t>, </a:t>
            </a:r>
            <a:r>
              <a:rPr lang="es-ES" dirty="0" err="1" smtClean="0"/>
              <a:t>multinode</a:t>
            </a:r>
            <a:r>
              <a:rPr lang="es-ES" dirty="0" smtClean="0"/>
              <a:t>)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arrays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additional</a:t>
            </a:r>
            <a:r>
              <a:rPr lang="es-ES" dirty="0" smtClean="0"/>
              <a:t> </a:t>
            </a:r>
            <a:r>
              <a:rPr lang="es-ES" dirty="0" err="1" smtClean="0"/>
              <a:t>dimensions</a:t>
            </a:r>
            <a:r>
              <a:rPr lang="es-ES" dirty="0" smtClean="0"/>
              <a:t>.</a:t>
            </a:r>
          </a:p>
          <a:p>
            <a:pPr lvl="1" algn="just"/>
            <a:endParaRPr lang="es-ES" dirty="0"/>
          </a:p>
          <a:p>
            <a:pPr lvl="1" algn="just"/>
            <a:r>
              <a:rPr lang="es-ES" dirty="0"/>
              <a:t>s</a:t>
            </a:r>
            <a:r>
              <a:rPr lang="es-ES" dirty="0" smtClean="0"/>
              <a:t>2dverification and </a:t>
            </a:r>
            <a:r>
              <a:rPr lang="es-ES" dirty="0" err="1" smtClean="0"/>
              <a:t>downscaleR</a:t>
            </a:r>
            <a:r>
              <a:rPr lang="es-ES" dirty="0" smtClean="0"/>
              <a:t> are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coexisting</a:t>
            </a:r>
            <a:r>
              <a:rPr lang="es-ES" dirty="0" smtClean="0"/>
              <a:t> </a:t>
            </a:r>
            <a:r>
              <a:rPr lang="es-ES" dirty="0" err="1" smtClean="0"/>
              <a:t>frameworks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similar data </a:t>
            </a:r>
            <a:r>
              <a:rPr lang="es-ES" dirty="0" err="1" smtClean="0"/>
              <a:t>structures</a:t>
            </a:r>
            <a:r>
              <a:rPr lang="es-ES" dirty="0" smtClean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EQC PROTOTYPE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5250159" y="4207336"/>
            <a:ext cx="2086812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</a:rPr>
              <a:t>Dataset</a:t>
            </a:r>
            <a:endParaRPr lang="es-E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</a:rPr>
              <a:t>$Variable</a:t>
            </a:r>
          </a:p>
          <a:p>
            <a:r>
              <a:rPr lang="es-ES" sz="2000" dirty="0" smtClean="0">
                <a:solidFill>
                  <a:srgbClr val="C00000"/>
                </a:solidFill>
              </a:rPr>
              <a:t>$Data</a:t>
            </a:r>
          </a:p>
          <a:p>
            <a:r>
              <a:rPr lang="es-ES" sz="2000" dirty="0">
                <a:solidFill>
                  <a:srgbClr val="C00000"/>
                </a:solidFill>
              </a:rPr>
              <a:t>$Dates</a:t>
            </a:r>
          </a:p>
          <a:p>
            <a:r>
              <a:rPr lang="es-ES" sz="2000" dirty="0">
                <a:solidFill>
                  <a:srgbClr val="C00000"/>
                </a:solidFill>
              </a:rPr>
              <a:t>    $</a:t>
            </a:r>
            <a:r>
              <a:rPr lang="es-ES" sz="2000" dirty="0" err="1">
                <a:solidFill>
                  <a:srgbClr val="C00000"/>
                </a:solidFill>
              </a:rPr>
              <a:t>start</a:t>
            </a:r>
            <a:endParaRPr lang="es-ES" sz="2000" dirty="0">
              <a:solidFill>
                <a:srgbClr val="C00000"/>
              </a:solidFill>
            </a:endParaRPr>
          </a:p>
          <a:p>
            <a:r>
              <a:rPr lang="es-ES" sz="2000" dirty="0">
                <a:solidFill>
                  <a:srgbClr val="C00000"/>
                </a:solidFill>
              </a:rPr>
              <a:t>    $</a:t>
            </a:r>
            <a:r>
              <a:rPr lang="es-ES" sz="2000" dirty="0" err="1">
                <a:solidFill>
                  <a:srgbClr val="C00000"/>
                </a:solidFill>
              </a:rPr>
              <a:t>end</a:t>
            </a:r>
            <a:endParaRPr lang="es-ES" sz="2000" dirty="0">
              <a:solidFill>
                <a:srgbClr val="C00000"/>
              </a:solidFill>
            </a:endParaRPr>
          </a:p>
          <a:p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</a:rPr>
              <a:t>$</a:t>
            </a:r>
            <a:r>
              <a:rPr lang="es-ES" sz="2000" dirty="0" err="1" smtClean="0">
                <a:solidFill>
                  <a:schemeClr val="accent3">
                    <a:lumMod val="50000"/>
                  </a:schemeClr>
                </a:solidFill>
              </a:rPr>
              <a:t>xyCoords</a:t>
            </a:r>
            <a:endParaRPr lang="es-ES_tradnl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18611" y="4425044"/>
            <a:ext cx="400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err="1"/>
              <a:t>M</a:t>
            </a:r>
            <a:r>
              <a:rPr lang="es-ES" sz="1600" dirty="0" err="1" smtClean="0"/>
              <a:t>ain</a:t>
            </a:r>
            <a:r>
              <a:rPr lang="es-ES" sz="1600" dirty="0" smtClean="0"/>
              <a:t> </a:t>
            </a:r>
            <a:r>
              <a:rPr lang="es-ES" sz="1600" dirty="0" err="1" smtClean="0"/>
              <a:t>components</a:t>
            </a:r>
            <a:r>
              <a:rPr lang="es-ES" sz="1600" dirty="0" smtClean="0"/>
              <a:t> of </a:t>
            </a:r>
            <a:r>
              <a:rPr lang="es-ES" sz="1600" dirty="0" err="1" smtClean="0"/>
              <a:t>an</a:t>
            </a:r>
            <a:r>
              <a:rPr lang="es-ES" sz="1600" dirty="0" smtClean="0"/>
              <a:t> R s2dverification / </a:t>
            </a:r>
            <a:r>
              <a:rPr lang="es-ES" sz="1600" dirty="0" err="1" smtClean="0"/>
              <a:t>downscaleR</a:t>
            </a:r>
            <a:r>
              <a:rPr lang="es-ES" sz="1600" dirty="0" smtClean="0"/>
              <a:t> </a:t>
            </a:r>
            <a:r>
              <a:rPr lang="es-ES" sz="1600" dirty="0" err="1" smtClean="0"/>
              <a:t>object</a:t>
            </a:r>
            <a:r>
              <a:rPr lang="es-ES" sz="1600" dirty="0" smtClean="0"/>
              <a:t>. In </a:t>
            </a:r>
            <a:r>
              <a:rPr lang="es-ES" sz="1600" dirty="0" err="1" smtClean="0"/>
              <a:t>green</a:t>
            </a:r>
            <a:r>
              <a:rPr lang="es-ES" sz="1600" dirty="0" smtClean="0"/>
              <a:t>,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components</a:t>
            </a:r>
            <a:r>
              <a:rPr lang="es-ES" sz="1600" dirty="0" smtClean="0"/>
              <a:t> </a:t>
            </a:r>
            <a:r>
              <a:rPr lang="es-ES" sz="1600" dirty="0" err="1" smtClean="0"/>
              <a:t>that</a:t>
            </a:r>
            <a:r>
              <a:rPr lang="es-ES" sz="1600" dirty="0" smtClean="0"/>
              <a:t> </a:t>
            </a:r>
            <a:r>
              <a:rPr lang="es-ES" sz="1600" dirty="0" err="1" smtClean="0"/>
              <a:t>fully</a:t>
            </a:r>
            <a:r>
              <a:rPr lang="es-ES" sz="1600" dirty="0" smtClean="0"/>
              <a:t> match. In red,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components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which</a:t>
            </a:r>
            <a:r>
              <a:rPr lang="es-ES" sz="1600" dirty="0" smtClean="0"/>
              <a:t> </a:t>
            </a:r>
            <a:r>
              <a:rPr lang="es-ES" sz="1600" dirty="0" err="1" smtClean="0"/>
              <a:t>there</a:t>
            </a:r>
            <a:r>
              <a:rPr lang="es-ES" sz="1600" dirty="0" smtClean="0"/>
              <a:t> are </a:t>
            </a:r>
            <a:r>
              <a:rPr lang="es-ES" sz="1600" dirty="0" err="1" smtClean="0"/>
              <a:t>differences</a:t>
            </a:r>
            <a:r>
              <a:rPr lang="es-ES" sz="1600" dirty="0" smtClean="0"/>
              <a:t> </a:t>
            </a:r>
            <a:r>
              <a:rPr lang="es-ES" sz="1600" dirty="0" err="1" smtClean="0"/>
              <a:t>between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two</a:t>
            </a:r>
            <a:r>
              <a:rPr lang="es-ES" sz="1600" dirty="0" smtClean="0"/>
              <a:t> </a:t>
            </a:r>
            <a:r>
              <a:rPr lang="es-ES" sz="1600" dirty="0" err="1" smtClean="0"/>
              <a:t>frameworks</a:t>
            </a:r>
            <a:r>
              <a:rPr lang="es-ES" sz="1600" dirty="0" smtClean="0"/>
              <a:t>, </a:t>
            </a:r>
            <a:r>
              <a:rPr lang="es-ES" sz="1600" dirty="0" err="1" smtClean="0"/>
              <a:t>even</a:t>
            </a:r>
            <a:r>
              <a:rPr lang="es-ES" sz="1600" dirty="0" smtClean="0"/>
              <a:t> </a:t>
            </a:r>
            <a:r>
              <a:rPr lang="es-ES" sz="1600" dirty="0" err="1" smtClean="0"/>
              <a:t>if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existence</a:t>
            </a:r>
            <a:r>
              <a:rPr lang="es-ES" sz="1600" dirty="0" smtClean="0"/>
              <a:t> and </a:t>
            </a:r>
            <a:r>
              <a:rPr lang="es-ES" sz="1600" dirty="0" err="1" smtClean="0"/>
              <a:t>name</a:t>
            </a:r>
            <a:r>
              <a:rPr lang="es-ES" sz="1600" dirty="0" smtClean="0"/>
              <a:t>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components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common</a:t>
            </a:r>
            <a:r>
              <a:rPr lang="es-ES" sz="1600" dirty="0" smtClean="0"/>
              <a:t>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1034979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57300" y="970824"/>
            <a:ext cx="10325101" cy="5865406"/>
          </a:xfrm>
        </p:spPr>
        <p:txBody>
          <a:bodyPr>
            <a:normAutofit lnSpcReduction="10000"/>
          </a:bodyPr>
          <a:lstStyle/>
          <a:p>
            <a:r>
              <a:rPr lang="es-ES" dirty="0" err="1" smtClean="0"/>
              <a:t>Design</a:t>
            </a:r>
            <a:r>
              <a:rPr lang="es-ES" dirty="0" smtClean="0"/>
              <a:t> and status</a:t>
            </a:r>
          </a:p>
          <a:p>
            <a:pPr lvl="1" algn="just"/>
            <a:r>
              <a:rPr lang="es-ES" dirty="0" err="1" smtClean="0"/>
              <a:t>Bridging</a:t>
            </a:r>
            <a:r>
              <a:rPr lang="es-ES" dirty="0" smtClean="0"/>
              <a:t> </a:t>
            </a:r>
            <a:r>
              <a:rPr lang="es-ES" dirty="0" err="1" smtClean="0"/>
              <a:t>functions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developed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communication</a:t>
            </a:r>
            <a:r>
              <a:rPr lang="es-ES" dirty="0" smtClean="0"/>
              <a:t> s2dverification &lt;-&gt; </a:t>
            </a:r>
            <a:r>
              <a:rPr lang="es-ES" dirty="0" err="1" smtClean="0"/>
              <a:t>downscaleR</a:t>
            </a:r>
            <a:r>
              <a:rPr lang="es-ES" dirty="0" smtClean="0"/>
              <a:t>.</a:t>
            </a:r>
          </a:p>
          <a:p>
            <a:pPr lvl="1" algn="just"/>
            <a:endParaRPr lang="es-ES" dirty="0"/>
          </a:p>
          <a:p>
            <a:pPr lvl="1" algn="just"/>
            <a:r>
              <a:rPr lang="es-ES" dirty="0" err="1" smtClean="0"/>
              <a:t>Work</a:t>
            </a:r>
            <a:r>
              <a:rPr lang="es-ES" dirty="0" smtClean="0"/>
              <a:t> has </a:t>
            </a:r>
            <a:r>
              <a:rPr lang="es-ES" dirty="0" err="1" smtClean="0"/>
              <a:t>been</a:t>
            </a:r>
            <a:r>
              <a:rPr lang="es-ES" dirty="0" smtClean="0"/>
              <a:t> done in SPECS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bridging</a:t>
            </a:r>
            <a:r>
              <a:rPr lang="es-ES" dirty="0" smtClean="0"/>
              <a:t> </a:t>
            </a:r>
            <a:r>
              <a:rPr lang="es-ES" dirty="0" err="1" smtClean="0"/>
              <a:t>functions</a:t>
            </a:r>
            <a:r>
              <a:rPr lang="es-ES" dirty="0" smtClean="0"/>
              <a:t> </a:t>
            </a:r>
            <a:r>
              <a:rPr lang="es-ES" dirty="0" err="1" smtClean="0"/>
              <a:t>downscaleR</a:t>
            </a:r>
            <a:r>
              <a:rPr lang="es-ES" dirty="0" smtClean="0"/>
              <a:t> &lt;-&gt; </a:t>
            </a:r>
            <a:r>
              <a:rPr lang="es-ES" dirty="0" err="1" smtClean="0"/>
              <a:t>esd</a:t>
            </a:r>
            <a:r>
              <a:rPr lang="es-ES" dirty="0" smtClean="0"/>
              <a:t>.</a:t>
            </a:r>
          </a:p>
          <a:p>
            <a:pPr lvl="1" algn="just"/>
            <a:endParaRPr lang="es-ES" dirty="0"/>
          </a:p>
          <a:p>
            <a:pPr lvl="1" algn="just"/>
            <a:r>
              <a:rPr lang="es-ES" dirty="0" err="1" smtClean="0"/>
              <a:t>Each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involved</a:t>
            </a:r>
            <a:r>
              <a:rPr lang="es-ES" dirty="0" smtClean="0"/>
              <a:t> </a:t>
            </a:r>
            <a:r>
              <a:rPr lang="es-ES" dirty="0" err="1" smtClean="0"/>
              <a:t>packages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being</a:t>
            </a:r>
            <a:r>
              <a:rPr lang="es-ES" dirty="0" smtClean="0"/>
              <a:t> </a:t>
            </a:r>
            <a:r>
              <a:rPr lang="es-ES" dirty="0" err="1" smtClean="0"/>
              <a:t>evolved</a:t>
            </a:r>
            <a:r>
              <a:rPr lang="es-ES" dirty="0" smtClean="0"/>
              <a:t> to </a:t>
            </a:r>
            <a:r>
              <a:rPr lang="es-ES" dirty="0" err="1" smtClean="0"/>
              <a:t>implement</a:t>
            </a:r>
            <a:r>
              <a:rPr lang="es-ES" dirty="0" smtClean="0"/>
              <a:t> METACLIP.</a:t>
            </a:r>
          </a:p>
          <a:p>
            <a:pPr lvl="1" algn="just"/>
            <a:endParaRPr lang="es-ES" dirty="0"/>
          </a:p>
          <a:p>
            <a:pPr lvl="1" algn="just"/>
            <a:r>
              <a:rPr lang="es-ES" dirty="0" smtClean="0"/>
              <a:t>New individual </a:t>
            </a:r>
            <a:r>
              <a:rPr lang="es-ES" dirty="0" err="1" smtClean="0"/>
              <a:t>processing</a:t>
            </a:r>
            <a:r>
              <a:rPr lang="es-ES" dirty="0" smtClean="0"/>
              <a:t> </a:t>
            </a:r>
            <a:r>
              <a:rPr lang="es-ES" dirty="0" err="1" smtClean="0"/>
              <a:t>functions</a:t>
            </a:r>
            <a:r>
              <a:rPr lang="es-ES" dirty="0" smtClean="0"/>
              <a:t> can </a:t>
            </a:r>
            <a:r>
              <a:rPr lang="es-ES" dirty="0" err="1" smtClean="0"/>
              <a:t>optionally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attributes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key</a:t>
            </a:r>
            <a:r>
              <a:rPr lang="es-ES" dirty="0" smtClean="0"/>
              <a:t> METACLIP </a:t>
            </a:r>
            <a:r>
              <a:rPr lang="es-ES" dirty="0" err="1" smtClean="0"/>
              <a:t>information</a:t>
            </a:r>
            <a:r>
              <a:rPr lang="es-ES" dirty="0" smtClean="0"/>
              <a:t> to be </a:t>
            </a:r>
            <a:r>
              <a:rPr lang="es-ES" dirty="0" err="1" smtClean="0"/>
              <a:t>fully</a:t>
            </a:r>
            <a:r>
              <a:rPr lang="es-ES" dirty="0" smtClean="0"/>
              <a:t> </a:t>
            </a:r>
            <a:r>
              <a:rPr lang="es-ES" dirty="0" err="1" smtClean="0"/>
              <a:t>recognized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provenance</a:t>
            </a:r>
            <a:r>
              <a:rPr lang="es-ES" dirty="0" smtClean="0"/>
              <a:t> </a:t>
            </a:r>
            <a:r>
              <a:rPr lang="es-ES" dirty="0" err="1" smtClean="0"/>
              <a:t>engine</a:t>
            </a:r>
            <a:r>
              <a:rPr lang="es-ES" dirty="0" smtClean="0"/>
              <a:t>.</a:t>
            </a:r>
          </a:p>
          <a:p>
            <a:pPr lvl="1" algn="just"/>
            <a:endParaRPr lang="es-ES" dirty="0"/>
          </a:p>
          <a:p>
            <a:pPr lvl="1" algn="just"/>
            <a:r>
              <a:rPr lang="es-ES" dirty="0" err="1" smtClean="0"/>
              <a:t>Expected</a:t>
            </a:r>
            <a:r>
              <a:rPr lang="es-ES" dirty="0" smtClean="0"/>
              <a:t> </a:t>
            </a:r>
            <a:r>
              <a:rPr lang="es-ES" dirty="0" err="1" smtClean="0"/>
              <a:t>result</a:t>
            </a:r>
            <a:r>
              <a:rPr lang="es-ES" dirty="0" smtClean="0"/>
              <a:t>: </a:t>
            </a:r>
            <a:r>
              <a:rPr lang="es-ES" dirty="0" err="1" smtClean="0"/>
              <a:t>framework</a:t>
            </a:r>
            <a:r>
              <a:rPr lang="es-ES" dirty="0" smtClean="0"/>
              <a:t> to </a:t>
            </a:r>
            <a:r>
              <a:rPr lang="es-ES" dirty="0" err="1" smtClean="0"/>
              <a:t>process</a:t>
            </a:r>
            <a:r>
              <a:rPr lang="es-ES" dirty="0" smtClean="0"/>
              <a:t> (</a:t>
            </a:r>
            <a:r>
              <a:rPr lang="es-ES" dirty="0" err="1" smtClean="0"/>
              <a:t>large</a:t>
            </a:r>
            <a:r>
              <a:rPr lang="es-ES" dirty="0" smtClean="0"/>
              <a:t>) multidimensional </a:t>
            </a:r>
            <a:r>
              <a:rPr lang="es-ES" dirty="0" err="1" smtClean="0"/>
              <a:t>arrays</a:t>
            </a:r>
            <a:r>
              <a:rPr lang="es-ES" dirty="0" smtClean="0"/>
              <a:t>, in a </a:t>
            </a:r>
            <a:r>
              <a:rPr lang="es-ES" dirty="0" err="1" smtClean="0"/>
              <a:t>delayed-operation</a:t>
            </a:r>
            <a:r>
              <a:rPr lang="es-ES" dirty="0" smtClean="0"/>
              <a:t> </a:t>
            </a:r>
            <a:r>
              <a:rPr lang="es-ES" dirty="0" err="1" smtClean="0"/>
              <a:t>mode</a:t>
            </a:r>
            <a:r>
              <a:rPr lang="es-ES" dirty="0" smtClean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EQC PROTOTYPE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35874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57300" y="932723"/>
            <a:ext cx="10325101" cy="5696678"/>
          </a:xfrm>
        </p:spPr>
        <p:txBody>
          <a:bodyPr>
            <a:normAutofit/>
          </a:bodyPr>
          <a:lstStyle/>
          <a:p>
            <a:r>
              <a:rPr lang="es-ES" dirty="0" err="1" smtClean="0"/>
              <a:t>Design</a:t>
            </a:r>
            <a:r>
              <a:rPr lang="es-ES" dirty="0" smtClean="0"/>
              <a:t> and status</a:t>
            </a:r>
          </a:p>
          <a:p>
            <a:pPr lvl="1" algn="just"/>
            <a:r>
              <a:rPr lang="es-ES" dirty="0" smtClean="0"/>
              <a:t>Time series </a:t>
            </a:r>
            <a:r>
              <a:rPr lang="es-ES" dirty="0" err="1" smtClean="0"/>
              <a:t>plotting</a:t>
            </a:r>
            <a:r>
              <a:rPr lang="es-ES" dirty="0" smtClean="0"/>
              <a:t>:</a:t>
            </a:r>
          </a:p>
          <a:p>
            <a:pPr lvl="2" algn="just"/>
            <a:r>
              <a:rPr lang="es-ES" dirty="0" smtClean="0"/>
              <a:t>A </a:t>
            </a:r>
            <a:r>
              <a:rPr lang="es-ES" dirty="0" err="1" smtClean="0"/>
              <a:t>generic</a:t>
            </a:r>
            <a:r>
              <a:rPr lang="es-ES" dirty="0" smtClean="0"/>
              <a:t> time-series </a:t>
            </a:r>
            <a:r>
              <a:rPr lang="es-ES" dirty="0" err="1" smtClean="0"/>
              <a:t>plotting</a:t>
            </a:r>
            <a:r>
              <a:rPr lang="es-ES" dirty="0" smtClean="0"/>
              <a:t> </a:t>
            </a:r>
            <a:r>
              <a:rPr lang="es-ES" dirty="0" err="1" smtClean="0"/>
              <a:t>engine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development</a:t>
            </a:r>
            <a:r>
              <a:rPr lang="es-ES" dirty="0" smtClean="0"/>
              <a:t>.</a:t>
            </a:r>
          </a:p>
          <a:p>
            <a:pPr lvl="2" algn="just"/>
            <a:r>
              <a:rPr lang="es-ES" dirty="0" smtClean="0"/>
              <a:t>Uses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welll</a:t>
            </a:r>
            <a:r>
              <a:rPr lang="es-ES" dirty="0" smtClean="0"/>
              <a:t> </a:t>
            </a:r>
            <a:r>
              <a:rPr lang="es-ES" dirty="0" err="1" smtClean="0"/>
              <a:t>known</a:t>
            </a:r>
            <a:r>
              <a:rPr lang="es-ES" dirty="0" smtClean="0"/>
              <a:t> R </a:t>
            </a:r>
            <a:r>
              <a:rPr lang="es-ES" dirty="0" err="1" smtClean="0"/>
              <a:t>package</a:t>
            </a:r>
            <a:r>
              <a:rPr lang="es-ES" dirty="0" smtClean="0"/>
              <a:t> ggplot2.</a:t>
            </a:r>
          </a:p>
          <a:p>
            <a:pPr lvl="2" algn="just"/>
            <a:r>
              <a:rPr lang="es-ES" dirty="0" err="1"/>
              <a:t>P</a:t>
            </a:r>
            <a:r>
              <a:rPr lang="es-ES" dirty="0" err="1" smtClean="0"/>
              <a:t>lots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kinds</a:t>
            </a:r>
            <a:r>
              <a:rPr lang="es-ES" dirty="0" smtClean="0"/>
              <a:t> of time series </a:t>
            </a:r>
            <a:r>
              <a:rPr lang="es-ES" dirty="0" err="1" smtClean="0"/>
              <a:t>automatically</a:t>
            </a:r>
            <a:r>
              <a:rPr lang="es-ES" dirty="0" smtClean="0"/>
              <a:t> (</a:t>
            </a:r>
            <a:r>
              <a:rPr lang="es-ES" dirty="0" err="1" smtClean="0"/>
              <a:t>anticipates</a:t>
            </a:r>
            <a:r>
              <a:rPr lang="es-ES" dirty="0" smtClean="0"/>
              <a:t> </a:t>
            </a:r>
            <a:r>
              <a:rPr lang="es-ES" dirty="0" err="1" smtClean="0"/>
              <a:t>user’s</a:t>
            </a:r>
            <a:r>
              <a:rPr lang="es-ES" dirty="0" smtClean="0"/>
              <a:t> </a:t>
            </a:r>
            <a:r>
              <a:rPr lang="es-ES" dirty="0" err="1" smtClean="0"/>
              <a:t>needs</a:t>
            </a:r>
            <a:r>
              <a:rPr lang="es-ES" dirty="0" smtClean="0"/>
              <a:t>) and </a:t>
            </a:r>
            <a:r>
              <a:rPr lang="es-ES" dirty="0" err="1" smtClean="0"/>
              <a:t>plots</a:t>
            </a:r>
            <a:r>
              <a:rPr lang="es-ES" dirty="0" smtClean="0"/>
              <a:t> </a:t>
            </a:r>
            <a:r>
              <a:rPr lang="es-ES" dirty="0" err="1" smtClean="0"/>
              <a:t>titles</a:t>
            </a:r>
            <a:r>
              <a:rPr lang="es-ES" dirty="0" smtClean="0"/>
              <a:t>, </a:t>
            </a:r>
            <a:r>
              <a:rPr lang="es-ES" dirty="0" err="1" smtClean="0"/>
              <a:t>units</a:t>
            </a:r>
            <a:r>
              <a:rPr lang="es-ES" dirty="0" smtClean="0"/>
              <a:t> and </a:t>
            </a:r>
            <a:r>
              <a:rPr lang="es-ES" dirty="0" err="1" smtClean="0"/>
              <a:t>legends</a:t>
            </a:r>
            <a:r>
              <a:rPr lang="es-ES" dirty="0" smtClean="0"/>
              <a:t> </a:t>
            </a:r>
            <a:r>
              <a:rPr lang="es-ES" dirty="0" err="1" smtClean="0"/>
              <a:t>according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available</a:t>
            </a:r>
            <a:r>
              <a:rPr lang="es-ES" dirty="0" smtClean="0"/>
              <a:t> </a:t>
            </a:r>
            <a:r>
              <a:rPr lang="es-ES" dirty="0" err="1" smtClean="0"/>
              <a:t>metadata</a:t>
            </a:r>
            <a:r>
              <a:rPr lang="es-ES" dirty="0" smtClean="0"/>
              <a:t>.</a:t>
            </a:r>
          </a:p>
          <a:p>
            <a:pPr lvl="2" algn="just"/>
            <a:endParaRPr lang="es-ES" dirty="0" smtClean="0"/>
          </a:p>
          <a:p>
            <a:pPr marL="1219170" lvl="2" indent="0" algn="just">
              <a:buNone/>
            </a:pPr>
            <a:endParaRPr lang="es-ES" dirty="0"/>
          </a:p>
          <a:p>
            <a:pPr marL="1219170" lvl="2" indent="0" algn="just">
              <a:buNone/>
            </a:pPr>
            <a:endParaRPr lang="es-ES" dirty="0"/>
          </a:p>
          <a:p>
            <a:pPr lvl="2" algn="just"/>
            <a:endParaRPr lang="es-ES" dirty="0"/>
          </a:p>
          <a:p>
            <a:pPr lvl="1" algn="just"/>
            <a:r>
              <a:rPr lang="es-ES" dirty="0" err="1" smtClean="0"/>
              <a:t>Map</a:t>
            </a:r>
            <a:r>
              <a:rPr lang="es-ES" dirty="0" smtClean="0"/>
              <a:t> </a:t>
            </a:r>
            <a:r>
              <a:rPr lang="es-ES" dirty="0" err="1" smtClean="0"/>
              <a:t>plotting</a:t>
            </a:r>
            <a:r>
              <a:rPr lang="es-ES" dirty="0" smtClean="0"/>
              <a:t>:</a:t>
            </a:r>
          </a:p>
          <a:p>
            <a:pPr lvl="2" algn="just"/>
            <a:r>
              <a:rPr lang="es-ES" dirty="0" err="1" smtClean="0"/>
              <a:t>Various</a:t>
            </a:r>
            <a:r>
              <a:rPr lang="es-ES" dirty="0" smtClean="0"/>
              <a:t> </a:t>
            </a:r>
            <a:r>
              <a:rPr lang="es-ES" dirty="0" err="1" smtClean="0"/>
              <a:t>map</a:t>
            </a:r>
            <a:r>
              <a:rPr lang="es-ES" dirty="0" smtClean="0"/>
              <a:t> </a:t>
            </a:r>
            <a:r>
              <a:rPr lang="es-ES" dirty="0" err="1" smtClean="0"/>
              <a:t>plotting</a:t>
            </a:r>
            <a:r>
              <a:rPr lang="es-ES" dirty="0" smtClean="0"/>
              <a:t> </a:t>
            </a:r>
            <a:r>
              <a:rPr lang="es-ES" dirty="0" err="1" smtClean="0"/>
              <a:t>functions</a:t>
            </a:r>
            <a:r>
              <a:rPr lang="es-ES" dirty="0" smtClean="0"/>
              <a:t> </a:t>
            </a:r>
            <a:r>
              <a:rPr lang="es-ES" dirty="0" err="1" smtClean="0"/>
              <a:t>coming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multiple</a:t>
            </a:r>
            <a:r>
              <a:rPr lang="es-ES" dirty="0" smtClean="0"/>
              <a:t> </a:t>
            </a:r>
            <a:r>
              <a:rPr lang="es-ES" dirty="0" err="1" smtClean="0"/>
              <a:t>packages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considered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prototype</a:t>
            </a:r>
            <a:r>
              <a:rPr lang="es-ES" dirty="0" smtClean="0"/>
              <a:t>.</a:t>
            </a:r>
          </a:p>
          <a:p>
            <a:pPr lvl="2" algn="just"/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clear</a:t>
            </a:r>
            <a:r>
              <a:rPr lang="es-ES" dirty="0" smtClean="0"/>
              <a:t> </a:t>
            </a:r>
            <a:r>
              <a:rPr lang="es-ES" dirty="0" err="1" smtClean="0"/>
              <a:t>yet</a:t>
            </a:r>
            <a:r>
              <a:rPr lang="es-ES" dirty="0" smtClean="0"/>
              <a:t> </a:t>
            </a:r>
            <a:r>
              <a:rPr lang="es-ES" dirty="0" err="1" smtClean="0"/>
              <a:t>how</a:t>
            </a:r>
            <a:r>
              <a:rPr lang="es-ES" dirty="0" smtClean="0"/>
              <a:t> to </a:t>
            </a:r>
            <a:r>
              <a:rPr lang="es-ES" dirty="0" err="1" smtClean="0"/>
              <a:t>easily</a:t>
            </a:r>
            <a:r>
              <a:rPr lang="es-ES" dirty="0" smtClean="0"/>
              <a:t> </a:t>
            </a:r>
            <a:r>
              <a:rPr lang="es-ES" dirty="0" err="1" smtClean="0"/>
              <a:t>homogenize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look.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EQC PROTOTYPE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33127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57300" y="932723"/>
            <a:ext cx="10325101" cy="5696678"/>
          </a:xfrm>
        </p:spPr>
        <p:txBody>
          <a:bodyPr>
            <a:normAutofit/>
          </a:bodyPr>
          <a:lstStyle/>
          <a:p>
            <a:r>
              <a:rPr lang="es-ES" dirty="0" err="1" smtClean="0"/>
              <a:t>Interaction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CDS</a:t>
            </a:r>
          </a:p>
          <a:p>
            <a:pPr lvl="1"/>
            <a:r>
              <a:rPr lang="es-ES" dirty="0" err="1" smtClean="0"/>
              <a:t>Each</a:t>
            </a:r>
            <a:r>
              <a:rPr lang="es-ES" dirty="0" smtClean="0"/>
              <a:t> EQC </a:t>
            </a:r>
            <a:r>
              <a:rPr lang="es-ES" dirty="0" err="1" smtClean="0"/>
              <a:t>framework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define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own</a:t>
            </a:r>
            <a:r>
              <a:rPr lang="es-ES" dirty="0" smtClean="0"/>
              <a:t> </a:t>
            </a:r>
            <a:r>
              <a:rPr lang="es-ES" dirty="0" err="1" smtClean="0"/>
              <a:t>strategy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data </a:t>
            </a:r>
            <a:r>
              <a:rPr lang="es-ES" dirty="0" err="1" smtClean="0"/>
              <a:t>provenance</a:t>
            </a:r>
            <a:r>
              <a:rPr lang="es-ES" dirty="0" smtClean="0"/>
              <a:t>.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possible</a:t>
            </a:r>
            <a:r>
              <a:rPr lang="es-ES" dirty="0" smtClean="0"/>
              <a:t>, a </a:t>
            </a:r>
            <a:r>
              <a:rPr lang="es-ES" dirty="0" err="1" smtClean="0"/>
              <a:t>common</a:t>
            </a:r>
            <a:r>
              <a:rPr lang="es-ES" dirty="0" smtClean="0"/>
              <a:t> </a:t>
            </a:r>
            <a:r>
              <a:rPr lang="es-ES" dirty="0" err="1" smtClean="0"/>
              <a:t>framework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established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a “data </a:t>
            </a:r>
            <a:r>
              <a:rPr lang="es-ES" dirty="0" err="1" smtClean="0"/>
              <a:t>standards</a:t>
            </a:r>
            <a:r>
              <a:rPr lang="es-ES" dirty="0" smtClean="0"/>
              <a:t>” </a:t>
            </a:r>
            <a:r>
              <a:rPr lang="es-ES" dirty="0" err="1" smtClean="0"/>
              <a:t>working</a:t>
            </a:r>
            <a:r>
              <a:rPr lang="es-ES" dirty="0" smtClean="0"/>
              <a:t> </a:t>
            </a:r>
            <a:r>
              <a:rPr lang="es-ES" dirty="0" err="1" smtClean="0"/>
              <a:t>group</a:t>
            </a:r>
            <a:r>
              <a:rPr lang="es-ES" dirty="0" smtClean="0"/>
              <a:t>.</a:t>
            </a:r>
          </a:p>
          <a:p>
            <a:pPr lvl="1"/>
            <a:endParaRPr lang="es-ES" dirty="0"/>
          </a:p>
          <a:p>
            <a:pPr lvl="1"/>
            <a:r>
              <a:rPr lang="es-ES" dirty="0" err="1" smtClean="0"/>
              <a:t>Current</a:t>
            </a:r>
            <a:r>
              <a:rPr lang="es-ES" dirty="0" smtClean="0"/>
              <a:t> </a:t>
            </a:r>
            <a:r>
              <a:rPr lang="es-ES" dirty="0" err="1" smtClean="0"/>
              <a:t>knowledge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CDS:</a:t>
            </a:r>
          </a:p>
          <a:p>
            <a:pPr lvl="2"/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provide</a:t>
            </a:r>
            <a:r>
              <a:rPr lang="es-ES" dirty="0" smtClean="0"/>
              <a:t> pointers to THREDDS servers </a:t>
            </a:r>
            <a:r>
              <a:rPr lang="es-ES" dirty="0" err="1" smtClean="0"/>
              <a:t>distributed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Europe</a:t>
            </a:r>
            <a:r>
              <a:rPr lang="es-ES" dirty="0" smtClean="0"/>
              <a:t>.</a:t>
            </a:r>
          </a:p>
          <a:p>
            <a:pPr lvl="2"/>
            <a:r>
              <a:rPr lang="es-ES" dirty="0" err="1" smtClean="0"/>
              <a:t>The</a:t>
            </a:r>
            <a:r>
              <a:rPr lang="es-ES" dirty="0" smtClean="0"/>
              <a:t> CDS </a:t>
            </a:r>
            <a:r>
              <a:rPr lang="es-ES" dirty="0" err="1" smtClean="0"/>
              <a:t>toolbox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provide</a:t>
            </a:r>
            <a:r>
              <a:rPr lang="es-ES" dirty="0" smtClean="0"/>
              <a:t> a </a:t>
            </a:r>
            <a:r>
              <a:rPr lang="es-ES" dirty="0" err="1" smtClean="0"/>
              <a:t>python</a:t>
            </a:r>
            <a:r>
              <a:rPr lang="es-ES" dirty="0" smtClean="0"/>
              <a:t> </a:t>
            </a:r>
            <a:r>
              <a:rPr lang="es-ES" dirty="0" err="1" smtClean="0"/>
              <a:t>framework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allow</a:t>
            </a:r>
            <a:r>
              <a:rPr lang="es-ES" dirty="0" smtClean="0"/>
              <a:t> </a:t>
            </a:r>
            <a:r>
              <a:rPr lang="es-ES" dirty="0" err="1" smtClean="0"/>
              <a:t>creating</a:t>
            </a:r>
            <a:r>
              <a:rPr lang="es-ES" dirty="0" smtClean="0"/>
              <a:t> “use cases”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call</a:t>
            </a:r>
            <a:r>
              <a:rPr lang="es-ES" dirty="0" smtClean="0"/>
              <a:t> </a:t>
            </a:r>
            <a:r>
              <a:rPr lang="es-ES" dirty="0" err="1" smtClean="0"/>
              <a:t>functionality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EQC </a:t>
            </a:r>
            <a:r>
              <a:rPr lang="es-ES" dirty="0" err="1" smtClean="0"/>
              <a:t>prototypes</a:t>
            </a:r>
            <a:r>
              <a:rPr lang="es-ES" dirty="0" smtClean="0"/>
              <a:t>. A </a:t>
            </a:r>
            <a:r>
              <a:rPr lang="es-ES" dirty="0" err="1" smtClean="0"/>
              <a:t>loading</a:t>
            </a:r>
            <a:r>
              <a:rPr lang="es-ES" dirty="0" smtClean="0"/>
              <a:t> </a:t>
            </a:r>
            <a:r>
              <a:rPr lang="es-ES" dirty="0" err="1" smtClean="0"/>
              <a:t>function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made</a:t>
            </a:r>
            <a:r>
              <a:rPr lang="es-ES" dirty="0" smtClean="0"/>
              <a:t> </a:t>
            </a:r>
            <a:r>
              <a:rPr lang="es-ES" dirty="0" err="1" smtClean="0"/>
              <a:t>available</a:t>
            </a:r>
            <a:r>
              <a:rPr lang="es-ES" dirty="0" smtClean="0"/>
              <a:t>. (</a:t>
            </a:r>
            <a:r>
              <a:rPr lang="es-ES" dirty="0" err="1" smtClean="0"/>
              <a:t>confirmation</a:t>
            </a:r>
            <a:r>
              <a:rPr lang="es-ES" dirty="0" smtClean="0"/>
              <a:t> </a:t>
            </a:r>
            <a:r>
              <a:rPr lang="es-ES" dirty="0" err="1" smtClean="0"/>
              <a:t>required</a:t>
            </a:r>
            <a:r>
              <a:rPr lang="es-ES" dirty="0" smtClean="0"/>
              <a:t>)</a:t>
            </a:r>
          </a:p>
          <a:p>
            <a:pPr lvl="2"/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focus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graphical</a:t>
            </a:r>
            <a:r>
              <a:rPr lang="es-ES" dirty="0" smtClean="0"/>
              <a:t> interface,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provided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CDS </a:t>
            </a:r>
            <a:r>
              <a:rPr lang="es-ES" dirty="0" err="1" smtClean="0"/>
              <a:t>toolbox</a:t>
            </a:r>
            <a:r>
              <a:rPr lang="es-ES" dirty="0" smtClean="0"/>
              <a:t> in a </a:t>
            </a:r>
            <a:r>
              <a:rPr lang="es-ES" dirty="0" err="1" smtClean="0"/>
              <a:t>shiny-like</a:t>
            </a:r>
            <a:r>
              <a:rPr lang="es-ES" dirty="0" smtClean="0"/>
              <a:t> </a:t>
            </a:r>
            <a:r>
              <a:rPr lang="es-ES" dirty="0" err="1" smtClean="0"/>
              <a:t>fashion</a:t>
            </a:r>
            <a:r>
              <a:rPr lang="es-ES" dirty="0" smtClean="0"/>
              <a:t>.</a:t>
            </a:r>
          </a:p>
          <a:p>
            <a:pPr lvl="2"/>
            <a:r>
              <a:rPr lang="es-ES" dirty="0" smtClean="0"/>
              <a:t>Workshop </a:t>
            </a:r>
            <a:r>
              <a:rPr lang="es-ES" dirty="0" err="1" smtClean="0"/>
              <a:t>taking</a:t>
            </a:r>
            <a:r>
              <a:rPr lang="es-ES" dirty="0" smtClean="0"/>
              <a:t> place </a:t>
            </a:r>
            <a:r>
              <a:rPr lang="es-ES" dirty="0" err="1" smtClean="0"/>
              <a:t>soon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early</a:t>
            </a:r>
            <a:r>
              <a:rPr lang="es-ES" dirty="0" smtClean="0"/>
              <a:t> </a:t>
            </a:r>
            <a:r>
              <a:rPr lang="es-ES" dirty="0" err="1" smtClean="0"/>
              <a:t>release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CDS </a:t>
            </a:r>
            <a:r>
              <a:rPr lang="es-ES" dirty="0" err="1" smtClean="0"/>
              <a:t>toolbox</a:t>
            </a:r>
            <a:r>
              <a:rPr lang="es-ES" dirty="0" smtClean="0"/>
              <a:t>.</a:t>
            </a:r>
          </a:p>
          <a:p>
            <a:pPr lvl="1"/>
            <a:endParaRPr lang="es-ES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EQC PROTOTYPE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6541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57300" y="932723"/>
            <a:ext cx="10325101" cy="5696678"/>
          </a:xfrm>
        </p:spPr>
        <p:txBody>
          <a:bodyPr>
            <a:normAutofit/>
          </a:bodyPr>
          <a:lstStyle/>
          <a:p>
            <a:r>
              <a:rPr lang="es-ES" dirty="0" err="1" smtClean="0"/>
              <a:t>Interaction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CDS</a:t>
            </a:r>
          </a:p>
          <a:p>
            <a:pPr lvl="1"/>
            <a:r>
              <a:rPr lang="es-ES" dirty="0" err="1" smtClean="0"/>
              <a:t>Current</a:t>
            </a:r>
            <a:r>
              <a:rPr lang="es-ES" dirty="0" smtClean="0"/>
              <a:t> </a:t>
            </a:r>
            <a:r>
              <a:rPr lang="es-ES" dirty="0" err="1" smtClean="0"/>
              <a:t>assumptions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CDS:</a:t>
            </a:r>
          </a:p>
          <a:p>
            <a:pPr lvl="2"/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possible</a:t>
            </a:r>
            <a:r>
              <a:rPr lang="es-ES" dirty="0" smtClean="0"/>
              <a:t> to </a:t>
            </a:r>
            <a:r>
              <a:rPr lang="es-ES" dirty="0" err="1" smtClean="0"/>
              <a:t>call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R </a:t>
            </a:r>
            <a:r>
              <a:rPr lang="es-ES" dirty="0" err="1" smtClean="0"/>
              <a:t>packages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CDS </a:t>
            </a:r>
            <a:r>
              <a:rPr lang="es-ES" dirty="0" err="1" smtClean="0"/>
              <a:t>toolbox</a:t>
            </a:r>
            <a:r>
              <a:rPr lang="es-ES" dirty="0" smtClean="0"/>
              <a:t> use-case </a:t>
            </a:r>
            <a:r>
              <a:rPr lang="es-ES" dirty="0" err="1" smtClean="0"/>
              <a:t>definition</a:t>
            </a:r>
            <a:r>
              <a:rPr lang="es-ES" dirty="0" smtClean="0"/>
              <a:t> </a:t>
            </a:r>
            <a:r>
              <a:rPr lang="es-ES" dirty="0" err="1" smtClean="0"/>
              <a:t>environment</a:t>
            </a:r>
            <a:r>
              <a:rPr lang="es-ES" dirty="0" smtClean="0"/>
              <a:t> </a:t>
            </a:r>
            <a:r>
              <a:rPr lang="es-ES" dirty="0" err="1" smtClean="0"/>
              <a:t>via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python</a:t>
            </a:r>
            <a:r>
              <a:rPr lang="es-ES" dirty="0" smtClean="0"/>
              <a:t>-R interface rpy2.</a:t>
            </a:r>
          </a:p>
          <a:p>
            <a:pPr lvl="2"/>
            <a:r>
              <a:rPr lang="es-ES" dirty="0" err="1" smtClean="0"/>
              <a:t>The</a:t>
            </a:r>
            <a:r>
              <a:rPr lang="es-ES" dirty="0" smtClean="0"/>
              <a:t> CDS </a:t>
            </a:r>
            <a:r>
              <a:rPr lang="es-ES" dirty="0" err="1" smtClean="0"/>
              <a:t>toolbox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run </a:t>
            </a:r>
            <a:r>
              <a:rPr lang="es-ES" dirty="0" err="1" smtClean="0"/>
              <a:t>on</a:t>
            </a:r>
            <a:r>
              <a:rPr lang="es-ES" dirty="0" smtClean="0"/>
              <a:t> a </a:t>
            </a:r>
            <a:r>
              <a:rPr lang="es-ES" dirty="0" err="1" smtClean="0"/>
              <a:t>cloud</a:t>
            </a:r>
            <a:r>
              <a:rPr lang="es-ES" dirty="0" smtClean="0"/>
              <a:t> </a:t>
            </a:r>
            <a:r>
              <a:rPr lang="es-ES" dirty="0" err="1" smtClean="0"/>
              <a:t>computing</a:t>
            </a:r>
            <a:r>
              <a:rPr lang="es-ES" dirty="0" smtClean="0"/>
              <a:t> </a:t>
            </a:r>
            <a:r>
              <a:rPr lang="es-ES" dirty="0" err="1" smtClean="0"/>
              <a:t>platform</a:t>
            </a:r>
            <a:r>
              <a:rPr lang="es-ES" dirty="0" smtClean="0"/>
              <a:t>, </a:t>
            </a:r>
            <a:r>
              <a:rPr lang="es-ES" dirty="0" err="1" smtClean="0"/>
              <a:t>where</a:t>
            </a:r>
            <a:r>
              <a:rPr lang="es-ES" dirty="0" smtClean="0"/>
              <a:t> a </a:t>
            </a:r>
            <a:r>
              <a:rPr lang="es-ES" dirty="0" err="1" smtClean="0"/>
              <a:t>cluster</a:t>
            </a:r>
            <a:r>
              <a:rPr lang="es-ES" dirty="0" smtClean="0"/>
              <a:t> of </a:t>
            </a:r>
            <a:r>
              <a:rPr lang="es-ES" dirty="0" err="1" smtClean="0"/>
              <a:t>nodes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abstracted</a:t>
            </a:r>
            <a:r>
              <a:rPr lang="es-ES" dirty="0" smtClean="0"/>
              <a:t> as a single </a:t>
            </a:r>
            <a:r>
              <a:rPr lang="es-ES" dirty="0" err="1" smtClean="0"/>
              <a:t>node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multiple</a:t>
            </a:r>
            <a:r>
              <a:rPr lang="es-ES" dirty="0" smtClean="0"/>
              <a:t> </a:t>
            </a:r>
            <a:r>
              <a:rPr lang="es-ES" dirty="0" err="1" smtClean="0"/>
              <a:t>computing</a:t>
            </a:r>
            <a:r>
              <a:rPr lang="es-ES" dirty="0" smtClean="0"/>
              <a:t> </a:t>
            </a:r>
            <a:r>
              <a:rPr lang="es-ES" dirty="0" err="1" smtClean="0"/>
              <a:t>cores</a:t>
            </a:r>
            <a:r>
              <a:rPr lang="es-ES" dirty="0" smtClean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EQC PROTOTYPE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390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57300" y="932723"/>
            <a:ext cx="10325101" cy="5696678"/>
          </a:xfrm>
        </p:spPr>
        <p:txBody>
          <a:bodyPr>
            <a:normAutofit/>
          </a:bodyPr>
          <a:lstStyle/>
          <a:p>
            <a:r>
              <a:rPr lang="es-ES" dirty="0" err="1" smtClean="0"/>
              <a:t>Conclusions</a:t>
            </a:r>
            <a:r>
              <a:rPr lang="es-ES" dirty="0" smtClean="0"/>
              <a:t> / </a:t>
            </a:r>
            <a:r>
              <a:rPr lang="es-ES" dirty="0" err="1" smtClean="0"/>
              <a:t>potential</a:t>
            </a:r>
            <a:r>
              <a:rPr lang="es-ES" dirty="0" smtClean="0"/>
              <a:t> </a:t>
            </a:r>
            <a:r>
              <a:rPr lang="es-ES" dirty="0" err="1" smtClean="0"/>
              <a:t>areas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collaboration</a:t>
            </a:r>
            <a:endParaRPr lang="es-ES" dirty="0" smtClean="0"/>
          </a:p>
          <a:p>
            <a:pPr lvl="1" algn="just"/>
            <a:r>
              <a:rPr lang="en-US" dirty="0"/>
              <a:t>Work has been done on collation of user requirements. Potential collaboration framework defined for other EQCs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lvl="1" algn="just"/>
            <a:r>
              <a:rPr lang="en-US" dirty="0"/>
              <a:t>KPIs ready to be evolved by other EQCs</a:t>
            </a:r>
            <a:r>
              <a:rPr lang="en-US" dirty="0" smtClean="0"/>
              <a:t>.</a:t>
            </a:r>
          </a:p>
          <a:p>
            <a:pPr lvl="1" algn="just"/>
            <a:endParaRPr lang="en-US" dirty="0"/>
          </a:p>
          <a:p>
            <a:pPr lvl="1" algn="just"/>
            <a:r>
              <a:rPr lang="en-US" dirty="0"/>
              <a:t>Provenance solution designed, with plans for climate projections. QA4Seas could provide support for its implementation in DECM</a:t>
            </a:r>
            <a:r>
              <a:rPr lang="en-US" dirty="0" smtClean="0"/>
              <a:t>.</a:t>
            </a:r>
          </a:p>
          <a:p>
            <a:pPr marL="609585" lvl="1" indent="0" algn="just">
              <a:buNone/>
            </a:pPr>
            <a:endParaRPr lang="en-US" dirty="0"/>
          </a:p>
          <a:p>
            <a:pPr lvl="1" algn="just"/>
            <a:r>
              <a:rPr lang="en-US" dirty="0"/>
              <a:t>Development of bridging functions seems a first viable working approach to unify EQC software.</a:t>
            </a:r>
            <a:endParaRPr lang="es-ES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EQC PROTOTYPE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8101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57300" y="932723"/>
            <a:ext cx="10325101" cy="1832779"/>
          </a:xfrm>
        </p:spPr>
        <p:txBody>
          <a:bodyPr/>
          <a:lstStyle/>
          <a:p>
            <a:pPr algn="just"/>
            <a:r>
              <a:rPr lang="es-ES" dirty="0" smtClean="0"/>
              <a:t>QA4Seas </a:t>
            </a:r>
            <a:r>
              <a:rPr lang="es-ES" dirty="0" err="1" smtClean="0"/>
              <a:t>aims</a:t>
            </a:r>
            <a:r>
              <a:rPr lang="es-ES" dirty="0" smtClean="0"/>
              <a:t> at </a:t>
            </a:r>
            <a:r>
              <a:rPr lang="es-ES" dirty="0" err="1" smtClean="0"/>
              <a:t>developing</a:t>
            </a:r>
            <a:r>
              <a:rPr lang="es-ES" dirty="0" smtClean="0"/>
              <a:t> a </a:t>
            </a:r>
            <a:r>
              <a:rPr lang="es-ES" dirty="0" err="1" smtClean="0"/>
              <a:t>strategy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evaluation</a:t>
            </a:r>
            <a:r>
              <a:rPr lang="es-ES" dirty="0" smtClean="0"/>
              <a:t> and </a:t>
            </a:r>
            <a:r>
              <a:rPr lang="es-ES" dirty="0" err="1" smtClean="0"/>
              <a:t>quality</a:t>
            </a:r>
            <a:r>
              <a:rPr lang="es-ES" dirty="0" smtClean="0"/>
              <a:t> control (EQC)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multi-model</a:t>
            </a:r>
            <a:r>
              <a:rPr lang="es-ES" dirty="0" smtClean="0"/>
              <a:t> </a:t>
            </a:r>
            <a:r>
              <a:rPr lang="es-ES" dirty="0" err="1" smtClean="0"/>
              <a:t>seasonal</a:t>
            </a:r>
            <a:r>
              <a:rPr lang="es-ES" dirty="0" smtClean="0"/>
              <a:t> </a:t>
            </a:r>
            <a:r>
              <a:rPr lang="es-ES" dirty="0" err="1" smtClean="0"/>
              <a:t>forecasts</a:t>
            </a:r>
            <a:r>
              <a:rPr lang="es-ES" dirty="0" smtClean="0"/>
              <a:t> </a:t>
            </a:r>
            <a:r>
              <a:rPr lang="es-ES" dirty="0" err="1" smtClean="0"/>
              <a:t>provided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C3S to </a:t>
            </a:r>
            <a:r>
              <a:rPr lang="es-ES" dirty="0" err="1" smtClean="0"/>
              <a:t>respond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needs</a:t>
            </a:r>
            <a:r>
              <a:rPr lang="es-ES" dirty="0" smtClean="0"/>
              <a:t> </a:t>
            </a:r>
            <a:r>
              <a:rPr lang="es-ES" dirty="0" err="1" smtClean="0"/>
              <a:t>identified</a:t>
            </a:r>
            <a:r>
              <a:rPr lang="es-ES" dirty="0" smtClean="0"/>
              <a:t> </a:t>
            </a:r>
            <a:r>
              <a:rPr lang="es-ES" dirty="0" err="1" smtClean="0"/>
              <a:t>among</a:t>
            </a:r>
            <a:r>
              <a:rPr lang="es-ES" dirty="0" smtClean="0"/>
              <a:t> a </a:t>
            </a:r>
            <a:r>
              <a:rPr lang="es-ES" dirty="0" err="1" smtClean="0"/>
              <a:t>wide</a:t>
            </a:r>
            <a:r>
              <a:rPr lang="es-ES" dirty="0" smtClean="0"/>
              <a:t> </a:t>
            </a:r>
            <a:r>
              <a:rPr lang="es-ES" dirty="0" err="1" smtClean="0"/>
              <a:t>range</a:t>
            </a:r>
            <a:r>
              <a:rPr lang="es-ES" dirty="0" smtClean="0"/>
              <a:t> of </a:t>
            </a:r>
            <a:r>
              <a:rPr lang="es-ES" dirty="0" err="1" smtClean="0"/>
              <a:t>stakeholders</a:t>
            </a:r>
            <a:r>
              <a:rPr lang="es-ES" dirty="0" smtClean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QA4SEAS OVERVIEW</a:t>
            </a:r>
            <a:endParaRPr lang="es-ES_tradnl" dirty="0"/>
          </a:p>
        </p:txBody>
      </p:sp>
      <p:sp>
        <p:nvSpPr>
          <p:cNvPr id="4" name="Marcador de contenido 1"/>
          <p:cNvSpPr txBox="1">
            <a:spLocks/>
          </p:cNvSpPr>
          <p:nvPr/>
        </p:nvSpPr>
        <p:spPr>
          <a:xfrm>
            <a:off x="1253586" y="2902772"/>
            <a:ext cx="8447975" cy="3810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To </a:t>
            </a:r>
            <a:r>
              <a:rPr lang="es-ES" dirty="0" err="1" smtClean="0"/>
              <a:t>achieve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objective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consortium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:</a:t>
            </a:r>
            <a:br>
              <a:rPr lang="es-ES" dirty="0" smtClean="0"/>
            </a:br>
            <a:endParaRPr lang="es-ES" dirty="0" smtClean="0"/>
          </a:p>
          <a:p>
            <a:pPr lvl="1" algn="just"/>
            <a:r>
              <a:rPr lang="es-ES" dirty="0" smtClean="0"/>
              <a:t>Be </a:t>
            </a:r>
            <a:r>
              <a:rPr lang="es-ES" dirty="0" err="1" smtClean="0"/>
              <a:t>user-driven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a </a:t>
            </a:r>
            <a:r>
              <a:rPr lang="es-ES" b="1" dirty="0" err="1" smtClean="0"/>
              <a:t>two</a:t>
            </a:r>
            <a:r>
              <a:rPr lang="es-ES" b="1" dirty="0" smtClean="0"/>
              <a:t> </a:t>
            </a:r>
            <a:r>
              <a:rPr lang="es-ES" b="1" dirty="0" err="1" smtClean="0"/>
              <a:t>stage</a:t>
            </a:r>
            <a:r>
              <a:rPr lang="es-ES" b="1" dirty="0" smtClean="0"/>
              <a:t> </a:t>
            </a:r>
            <a:r>
              <a:rPr lang="es-ES" b="1" dirty="0" err="1" smtClean="0"/>
              <a:t>consultation</a:t>
            </a:r>
            <a:r>
              <a:rPr lang="es-ES" b="1" dirty="0" smtClean="0"/>
              <a:t> </a:t>
            </a:r>
            <a:r>
              <a:rPr lang="es-ES" dirty="0" err="1" smtClean="0"/>
              <a:t>process</a:t>
            </a:r>
            <a:r>
              <a:rPr lang="es-ES" dirty="0" smtClean="0"/>
              <a:t> (</a:t>
            </a:r>
            <a:r>
              <a:rPr lang="es-ES" dirty="0" err="1" smtClean="0"/>
              <a:t>coordinated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lots</a:t>
            </a:r>
            <a:r>
              <a:rPr lang="es-ES" dirty="0" smtClean="0"/>
              <a:t>).</a:t>
            </a:r>
          </a:p>
          <a:p>
            <a:pPr marL="609585" lvl="1" indent="0" algn="just">
              <a:buNone/>
            </a:pPr>
            <a:endParaRPr lang="es-ES" dirty="0" smtClean="0"/>
          </a:p>
          <a:p>
            <a:pPr lvl="1" algn="just"/>
            <a:r>
              <a:rPr lang="es-ES" dirty="0" err="1" smtClean="0"/>
              <a:t>Perform</a:t>
            </a:r>
            <a:r>
              <a:rPr lang="es-ES" dirty="0" smtClean="0"/>
              <a:t> a </a:t>
            </a:r>
            <a:r>
              <a:rPr lang="es-ES" b="1" dirty="0" smtClean="0"/>
              <a:t>gap </a:t>
            </a:r>
            <a:r>
              <a:rPr lang="es-ES" b="1" dirty="0" err="1" smtClean="0"/>
              <a:t>analysis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current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available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users</a:t>
            </a:r>
            <a:r>
              <a:rPr lang="es-ES" dirty="0" smtClean="0"/>
              <a:t> + </a:t>
            </a:r>
            <a:r>
              <a:rPr lang="es-ES" dirty="0" err="1" smtClean="0"/>
              <a:t>elaborate</a:t>
            </a:r>
            <a:r>
              <a:rPr lang="es-ES" dirty="0" smtClean="0"/>
              <a:t> a </a:t>
            </a:r>
            <a:r>
              <a:rPr lang="es-ES" b="1" dirty="0" err="1" smtClean="0"/>
              <a:t>verification</a:t>
            </a:r>
            <a:r>
              <a:rPr lang="es-ES" b="1" dirty="0" smtClean="0"/>
              <a:t> </a:t>
            </a:r>
            <a:r>
              <a:rPr lang="es-ES" b="1" dirty="0" err="1" smtClean="0"/>
              <a:t>framework</a:t>
            </a:r>
            <a:r>
              <a:rPr lang="es-ES" dirty="0" smtClean="0"/>
              <a:t> </a:t>
            </a:r>
            <a:r>
              <a:rPr lang="es-ES" dirty="0" err="1" smtClean="0"/>
              <a:t>considering</a:t>
            </a:r>
            <a:r>
              <a:rPr lang="es-ES" dirty="0" smtClean="0"/>
              <a:t> </a:t>
            </a:r>
            <a:r>
              <a:rPr lang="es-ES" dirty="0" err="1" smtClean="0"/>
              <a:t>recent</a:t>
            </a:r>
            <a:r>
              <a:rPr lang="es-ES" dirty="0" smtClean="0"/>
              <a:t> </a:t>
            </a:r>
            <a:r>
              <a:rPr lang="es-ES" dirty="0" err="1" smtClean="0"/>
              <a:t>methods</a:t>
            </a:r>
            <a:r>
              <a:rPr lang="es-ES" dirty="0" smtClean="0"/>
              <a:t> </a:t>
            </a:r>
            <a:r>
              <a:rPr lang="es-ES" dirty="0" err="1" smtClean="0"/>
              <a:t>developed</a:t>
            </a:r>
            <a:r>
              <a:rPr lang="es-ES" dirty="0" smtClean="0"/>
              <a:t> in </a:t>
            </a:r>
            <a:r>
              <a:rPr lang="es-ES" dirty="0" err="1" smtClean="0"/>
              <a:t>research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evaluation</a:t>
            </a:r>
            <a:r>
              <a:rPr lang="es-ES" dirty="0" smtClean="0"/>
              <a:t> of </a:t>
            </a:r>
            <a:r>
              <a:rPr lang="es-ES" dirty="0" err="1" smtClean="0"/>
              <a:t>multi-faceted</a:t>
            </a:r>
            <a:r>
              <a:rPr lang="es-ES" dirty="0" smtClean="0"/>
              <a:t> </a:t>
            </a:r>
            <a:r>
              <a:rPr lang="es-ES" dirty="0" err="1" smtClean="0"/>
              <a:t>quality</a:t>
            </a:r>
            <a:r>
              <a:rPr lang="es-ES" dirty="0" smtClean="0"/>
              <a:t> </a:t>
            </a:r>
            <a:r>
              <a:rPr lang="es-ES" dirty="0" err="1" smtClean="0"/>
              <a:t>aspects</a:t>
            </a:r>
            <a:r>
              <a:rPr lang="es-ES" dirty="0" smtClean="0"/>
              <a:t>.</a:t>
            </a:r>
          </a:p>
        </p:txBody>
      </p:sp>
      <p:sp>
        <p:nvSpPr>
          <p:cNvPr id="5" name="Marcador de contenido 1"/>
          <p:cNvSpPr txBox="1">
            <a:spLocks/>
          </p:cNvSpPr>
          <p:nvPr/>
        </p:nvSpPr>
        <p:spPr>
          <a:xfrm>
            <a:off x="9946887" y="3534676"/>
            <a:ext cx="2286000" cy="3100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ADAPTATION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INNOVATION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38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QA4SEAS OVERVIEW</a:t>
            </a:r>
            <a:endParaRPr lang="es-ES_tradnl" dirty="0"/>
          </a:p>
        </p:txBody>
      </p:sp>
      <p:sp>
        <p:nvSpPr>
          <p:cNvPr id="4" name="Marcador de contenido 1"/>
          <p:cNvSpPr txBox="1">
            <a:spLocks/>
          </p:cNvSpPr>
          <p:nvPr/>
        </p:nvSpPr>
        <p:spPr>
          <a:xfrm>
            <a:off x="1253586" y="940162"/>
            <a:ext cx="8447975" cy="6899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s-ES" dirty="0" err="1" smtClean="0"/>
              <a:t>Elaborate</a:t>
            </a:r>
            <a:r>
              <a:rPr lang="es-ES" dirty="0" smtClean="0"/>
              <a:t> </a:t>
            </a:r>
            <a:r>
              <a:rPr lang="es-ES" b="1" dirty="0" smtClean="0"/>
              <a:t>data </a:t>
            </a:r>
            <a:r>
              <a:rPr lang="es-ES" b="1" dirty="0" err="1" smtClean="0"/>
              <a:t>storage</a:t>
            </a:r>
            <a:r>
              <a:rPr lang="es-ES" b="1" dirty="0" smtClean="0"/>
              <a:t> </a:t>
            </a:r>
            <a:r>
              <a:rPr lang="es-ES" b="1" dirty="0" err="1" smtClean="0"/>
              <a:t>recommendations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CDS and </a:t>
            </a:r>
            <a:r>
              <a:rPr lang="es-ES" dirty="0" err="1" smtClean="0"/>
              <a:t>forecast</a:t>
            </a:r>
            <a:r>
              <a:rPr lang="es-ES" dirty="0" smtClean="0"/>
              <a:t> </a:t>
            </a:r>
            <a:r>
              <a:rPr lang="es-ES" dirty="0" err="1" smtClean="0"/>
              <a:t>providers</a:t>
            </a:r>
            <a:r>
              <a:rPr lang="es-ES" dirty="0" smtClean="0"/>
              <a:t> and </a:t>
            </a:r>
            <a:r>
              <a:rPr lang="es-ES" dirty="0" err="1" smtClean="0"/>
              <a:t>develop</a:t>
            </a:r>
            <a:r>
              <a:rPr lang="es-ES" dirty="0" smtClean="0"/>
              <a:t> a </a:t>
            </a:r>
            <a:r>
              <a:rPr lang="es-ES" b="1" dirty="0" err="1" smtClean="0"/>
              <a:t>provenance</a:t>
            </a:r>
            <a:r>
              <a:rPr lang="es-ES" b="1" dirty="0" smtClean="0"/>
              <a:t> </a:t>
            </a:r>
            <a:r>
              <a:rPr lang="es-ES" b="1" dirty="0" err="1" smtClean="0"/>
              <a:t>framework</a:t>
            </a:r>
            <a:r>
              <a:rPr lang="es-ES" dirty="0" smtClean="0"/>
              <a:t>.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ensure</a:t>
            </a:r>
            <a:r>
              <a:rPr lang="es-ES" dirty="0" smtClean="0"/>
              <a:t> a </a:t>
            </a:r>
            <a:r>
              <a:rPr lang="es-ES" dirty="0" err="1" smtClean="0"/>
              <a:t>high</a:t>
            </a:r>
            <a:r>
              <a:rPr lang="es-ES" dirty="0" smtClean="0"/>
              <a:t> </a:t>
            </a:r>
            <a:r>
              <a:rPr lang="es-ES" dirty="0" err="1" smtClean="0"/>
              <a:t>degree</a:t>
            </a:r>
            <a:r>
              <a:rPr lang="es-ES" dirty="0" smtClean="0"/>
              <a:t> of </a:t>
            </a:r>
            <a:r>
              <a:rPr lang="es-ES" dirty="0" err="1" smtClean="0"/>
              <a:t>coherence</a:t>
            </a:r>
            <a:r>
              <a:rPr lang="es-ES" dirty="0" smtClean="0"/>
              <a:t> and </a:t>
            </a:r>
            <a:r>
              <a:rPr lang="es-ES" dirty="0" err="1" smtClean="0"/>
              <a:t>make</a:t>
            </a:r>
            <a:r>
              <a:rPr lang="es-ES" dirty="0" smtClean="0"/>
              <a:t> </a:t>
            </a:r>
            <a:r>
              <a:rPr lang="es-ES" dirty="0" err="1" smtClean="0"/>
              <a:t>products</a:t>
            </a:r>
            <a:r>
              <a:rPr lang="es-ES" dirty="0" smtClean="0"/>
              <a:t> open to </a:t>
            </a:r>
            <a:r>
              <a:rPr lang="es-ES" dirty="0" err="1" smtClean="0"/>
              <a:t>scrutiny</a:t>
            </a:r>
            <a:r>
              <a:rPr lang="es-ES" dirty="0" smtClean="0"/>
              <a:t> and </a:t>
            </a:r>
            <a:r>
              <a:rPr lang="es-ES" dirty="0" err="1" smtClean="0"/>
              <a:t>comparison</a:t>
            </a:r>
            <a:r>
              <a:rPr lang="es-ES" dirty="0" smtClean="0"/>
              <a:t>, </a:t>
            </a:r>
            <a:r>
              <a:rPr lang="es-ES" dirty="0" err="1" smtClean="0"/>
              <a:t>thus</a:t>
            </a:r>
            <a:r>
              <a:rPr lang="es-ES" dirty="0" smtClean="0"/>
              <a:t> </a:t>
            </a:r>
            <a:r>
              <a:rPr lang="es-ES" dirty="0" err="1" smtClean="0"/>
              <a:t>building</a:t>
            </a:r>
            <a:r>
              <a:rPr lang="es-ES" dirty="0" smtClean="0"/>
              <a:t> trust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service</a:t>
            </a:r>
            <a:r>
              <a:rPr lang="es-ES" dirty="0" smtClean="0"/>
              <a:t>.</a:t>
            </a:r>
          </a:p>
          <a:p>
            <a:pPr marL="609585" lvl="1" indent="0" algn="just">
              <a:buNone/>
            </a:pPr>
            <a:endParaRPr lang="es-ES" dirty="0" smtClean="0"/>
          </a:p>
          <a:p>
            <a:pPr lvl="1" algn="just"/>
            <a:r>
              <a:rPr lang="es-ES" dirty="0" err="1" smtClean="0"/>
              <a:t>Develop</a:t>
            </a:r>
            <a:r>
              <a:rPr lang="es-ES" dirty="0" smtClean="0"/>
              <a:t> a </a:t>
            </a:r>
            <a:r>
              <a:rPr lang="es-ES" b="1" dirty="0" err="1" smtClean="0"/>
              <a:t>computing</a:t>
            </a:r>
            <a:r>
              <a:rPr lang="es-ES" b="1" dirty="0" smtClean="0"/>
              <a:t> performance </a:t>
            </a:r>
            <a:r>
              <a:rPr lang="es-ES" b="1" dirty="0" err="1" smtClean="0"/>
              <a:t>framework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existing</a:t>
            </a:r>
            <a:r>
              <a:rPr lang="es-ES" dirty="0" smtClean="0"/>
              <a:t> </a:t>
            </a:r>
            <a:r>
              <a:rPr lang="es-ES" dirty="0" err="1" smtClean="0"/>
              <a:t>verification</a:t>
            </a:r>
            <a:r>
              <a:rPr lang="es-ES" dirty="0" smtClean="0"/>
              <a:t> </a:t>
            </a:r>
            <a:r>
              <a:rPr lang="es-ES" dirty="0" err="1" smtClean="0"/>
              <a:t>sotware</a:t>
            </a:r>
            <a:r>
              <a:rPr lang="es-ES" dirty="0" smtClean="0"/>
              <a:t>, </a:t>
            </a:r>
            <a:r>
              <a:rPr lang="es-ES" dirty="0" err="1" smtClean="0"/>
              <a:t>recommenda-tions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efficient</a:t>
            </a:r>
            <a:r>
              <a:rPr lang="es-ES" dirty="0" smtClean="0"/>
              <a:t> use and </a:t>
            </a:r>
            <a:r>
              <a:rPr lang="es-ES" dirty="0" err="1" smtClean="0"/>
              <a:t>recommendations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CDS </a:t>
            </a:r>
            <a:r>
              <a:rPr lang="es-ES" dirty="0" err="1" smtClean="0"/>
              <a:t>infrastructure</a:t>
            </a:r>
            <a:r>
              <a:rPr lang="es-ES" dirty="0" smtClean="0"/>
              <a:t>.</a:t>
            </a:r>
          </a:p>
          <a:p>
            <a:pPr lvl="1" algn="just"/>
            <a:endParaRPr lang="es-ES" dirty="0"/>
          </a:p>
          <a:p>
            <a:pPr lvl="1" algn="just"/>
            <a:r>
              <a:rPr lang="es-ES" dirty="0" err="1" smtClean="0"/>
              <a:t>Develop</a:t>
            </a:r>
            <a:r>
              <a:rPr lang="es-ES" dirty="0" smtClean="0"/>
              <a:t> a </a:t>
            </a:r>
            <a:r>
              <a:rPr lang="es-ES" b="1" dirty="0" err="1" smtClean="0"/>
              <a:t>proof</a:t>
            </a:r>
            <a:r>
              <a:rPr lang="es-ES" b="1" dirty="0" smtClean="0"/>
              <a:t>-of-concept </a:t>
            </a:r>
            <a:r>
              <a:rPr lang="es-ES" b="1" dirty="0" err="1" smtClean="0"/>
              <a:t>prototype</a:t>
            </a:r>
            <a:r>
              <a:rPr lang="es-ES" dirty="0" smtClean="0"/>
              <a:t>, </a:t>
            </a:r>
            <a:r>
              <a:rPr lang="es-ES" dirty="0" err="1" smtClean="0"/>
              <a:t>making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of </a:t>
            </a:r>
            <a:r>
              <a:rPr lang="es-ES" dirty="0" err="1" smtClean="0"/>
              <a:t>existing</a:t>
            </a:r>
            <a:r>
              <a:rPr lang="es-ES" dirty="0" smtClean="0"/>
              <a:t> open-</a:t>
            </a:r>
            <a:r>
              <a:rPr lang="es-ES" dirty="0" err="1" smtClean="0"/>
              <a:t>source</a:t>
            </a:r>
            <a:r>
              <a:rPr lang="es-ES" dirty="0" smtClean="0"/>
              <a:t> </a:t>
            </a:r>
            <a:r>
              <a:rPr lang="es-ES" dirty="0" err="1" smtClean="0"/>
              <a:t>tools</a:t>
            </a:r>
            <a:r>
              <a:rPr lang="es-ES" dirty="0" smtClean="0"/>
              <a:t>.</a:t>
            </a:r>
          </a:p>
        </p:txBody>
      </p:sp>
      <p:sp>
        <p:nvSpPr>
          <p:cNvPr id="5" name="Marcador de contenido 1"/>
          <p:cNvSpPr txBox="1">
            <a:spLocks/>
          </p:cNvSpPr>
          <p:nvPr/>
        </p:nvSpPr>
        <p:spPr>
          <a:xfrm>
            <a:off x="9946887" y="981047"/>
            <a:ext cx="2286000" cy="4048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CONSISTENCY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EFFICIENCY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07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57300" y="932723"/>
            <a:ext cx="10325101" cy="5401170"/>
          </a:xfrm>
        </p:spPr>
        <p:txBody>
          <a:bodyPr/>
          <a:lstStyle/>
          <a:p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consultation</a:t>
            </a:r>
            <a:r>
              <a:rPr lang="es-ES" dirty="0" smtClean="0"/>
              <a:t> </a:t>
            </a:r>
            <a:r>
              <a:rPr lang="es-ES" dirty="0" err="1" smtClean="0"/>
              <a:t>stage</a:t>
            </a:r>
            <a:r>
              <a:rPr lang="es-ES" dirty="0" smtClean="0"/>
              <a:t> – </a:t>
            </a:r>
            <a:r>
              <a:rPr lang="es-ES" dirty="0" err="1" smtClean="0"/>
              <a:t>carried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endParaRPr lang="es-ES" dirty="0" smtClean="0"/>
          </a:p>
          <a:p>
            <a:pPr lvl="1"/>
            <a:r>
              <a:rPr lang="es-ES" dirty="0" err="1" smtClean="0"/>
              <a:t>Survey</a:t>
            </a:r>
            <a:endParaRPr lang="es-ES" dirty="0" smtClean="0"/>
          </a:p>
          <a:p>
            <a:pPr lvl="2"/>
            <a:r>
              <a:rPr lang="es-ES" dirty="0" smtClean="0"/>
              <a:t>A </a:t>
            </a:r>
            <a:r>
              <a:rPr lang="es-ES" dirty="0" err="1" smtClean="0"/>
              <a:t>survey</a:t>
            </a:r>
            <a:r>
              <a:rPr lang="es-ES" dirty="0" smtClean="0"/>
              <a:t> has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conducted</a:t>
            </a:r>
            <a:r>
              <a:rPr lang="es-ES" dirty="0" smtClean="0"/>
              <a:t>,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following</a:t>
            </a:r>
            <a:r>
              <a:rPr lang="es-ES" dirty="0" smtClean="0"/>
              <a:t> </a:t>
            </a:r>
            <a:r>
              <a:rPr lang="es-ES" dirty="0" err="1" smtClean="0"/>
              <a:t>themes</a:t>
            </a:r>
            <a:r>
              <a:rPr lang="es-ES" dirty="0" smtClean="0"/>
              <a:t>:</a:t>
            </a:r>
          </a:p>
          <a:p>
            <a:pPr lvl="3"/>
            <a:r>
              <a:rPr lang="es-ES" dirty="0" err="1" smtClean="0"/>
              <a:t>Organization</a:t>
            </a:r>
            <a:r>
              <a:rPr lang="es-ES" dirty="0" smtClean="0"/>
              <a:t> and role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participant</a:t>
            </a:r>
            <a:endParaRPr lang="es-ES" dirty="0" smtClean="0"/>
          </a:p>
          <a:p>
            <a:pPr lvl="3"/>
            <a:r>
              <a:rPr lang="es-ES" dirty="0" smtClean="0"/>
              <a:t>Use of </a:t>
            </a:r>
            <a:r>
              <a:rPr lang="es-ES" dirty="0" err="1" smtClean="0"/>
              <a:t>ECVs</a:t>
            </a:r>
            <a:r>
              <a:rPr lang="es-ES" dirty="0" smtClean="0"/>
              <a:t> and </a:t>
            </a:r>
            <a:r>
              <a:rPr lang="es-ES" dirty="0" err="1" smtClean="0"/>
              <a:t>CIIs</a:t>
            </a:r>
            <a:endParaRPr lang="es-ES" dirty="0" smtClean="0"/>
          </a:p>
          <a:p>
            <a:pPr lvl="3"/>
            <a:r>
              <a:rPr lang="es-ES" dirty="0" err="1" smtClean="0"/>
              <a:t>Using</a:t>
            </a:r>
            <a:r>
              <a:rPr lang="es-ES" dirty="0" smtClean="0"/>
              <a:t> and </a:t>
            </a:r>
            <a:r>
              <a:rPr lang="es-ES" dirty="0" err="1" smtClean="0"/>
              <a:t>accessing</a:t>
            </a:r>
            <a:r>
              <a:rPr lang="es-ES" dirty="0" smtClean="0"/>
              <a:t> </a:t>
            </a:r>
            <a:r>
              <a:rPr lang="es-ES" dirty="0" err="1" smtClean="0"/>
              <a:t>climate</a:t>
            </a:r>
            <a:r>
              <a:rPr lang="es-ES" dirty="0" smtClean="0"/>
              <a:t> </a:t>
            </a:r>
            <a:r>
              <a:rPr lang="es-ES" dirty="0" err="1" smtClean="0"/>
              <a:t>forecasts</a:t>
            </a:r>
            <a:endParaRPr lang="es-ES" dirty="0" smtClean="0"/>
          </a:p>
          <a:p>
            <a:pPr lvl="3"/>
            <a:r>
              <a:rPr lang="es-ES" dirty="0" smtClean="0"/>
              <a:t>Post-</a:t>
            </a:r>
            <a:r>
              <a:rPr lang="es-ES" dirty="0" err="1" smtClean="0"/>
              <a:t>processing</a:t>
            </a:r>
            <a:endParaRPr lang="es-ES" dirty="0" smtClean="0"/>
          </a:p>
          <a:p>
            <a:pPr lvl="3"/>
            <a:r>
              <a:rPr lang="es-ES" dirty="0" err="1" smtClean="0"/>
              <a:t>Uncertainty</a:t>
            </a:r>
            <a:endParaRPr lang="es-ES" dirty="0" smtClean="0"/>
          </a:p>
          <a:p>
            <a:pPr lvl="3"/>
            <a:r>
              <a:rPr lang="es-ES" dirty="0" err="1" smtClean="0"/>
              <a:t>Metadata</a:t>
            </a:r>
            <a:r>
              <a:rPr lang="es-ES" dirty="0" smtClean="0"/>
              <a:t> and software </a:t>
            </a:r>
            <a:r>
              <a:rPr lang="es-ES" dirty="0" err="1" smtClean="0"/>
              <a:t>tools</a:t>
            </a:r>
            <a:endParaRPr lang="es-ES" dirty="0" smtClean="0"/>
          </a:p>
          <a:p>
            <a:pPr lvl="2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survey</a:t>
            </a:r>
            <a:r>
              <a:rPr lang="es-ES" dirty="0" smtClean="0"/>
              <a:t> </a:t>
            </a:r>
            <a:r>
              <a:rPr lang="es-ES" dirty="0" err="1" smtClean="0"/>
              <a:t>focuses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respondents</a:t>
            </a:r>
            <a:r>
              <a:rPr lang="es-ES" dirty="0" smtClean="0"/>
              <a:t> </a:t>
            </a:r>
            <a:r>
              <a:rPr lang="es-ES" dirty="0" err="1" smtClean="0"/>
              <a:t>currently</a:t>
            </a:r>
            <a:r>
              <a:rPr lang="es-ES" dirty="0" smtClean="0"/>
              <a:t> do.</a:t>
            </a:r>
          </a:p>
          <a:p>
            <a:pPr lvl="1"/>
            <a:r>
              <a:rPr lang="es-ES" dirty="0" smtClean="0"/>
              <a:t>Interviews</a:t>
            </a:r>
          </a:p>
          <a:p>
            <a:pPr lvl="2"/>
            <a:r>
              <a:rPr lang="es-ES" dirty="0" err="1" smtClean="0"/>
              <a:t>An</a:t>
            </a:r>
            <a:r>
              <a:rPr lang="es-ES" dirty="0" smtClean="0"/>
              <a:t> interview </a:t>
            </a:r>
            <a:r>
              <a:rPr lang="es-ES" dirty="0" err="1" smtClean="0"/>
              <a:t>protocol</a:t>
            </a:r>
            <a:r>
              <a:rPr lang="es-ES" dirty="0" smtClean="0"/>
              <a:t> has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established</a:t>
            </a:r>
            <a:r>
              <a:rPr lang="es-ES" dirty="0" smtClean="0"/>
              <a:t>.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themes</a:t>
            </a:r>
            <a:r>
              <a:rPr lang="es-ES" dirty="0" smtClean="0"/>
              <a:t> as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survey</a:t>
            </a:r>
            <a:r>
              <a:rPr lang="es-ES" dirty="0" smtClean="0"/>
              <a:t>.</a:t>
            </a:r>
          </a:p>
          <a:p>
            <a:pPr lvl="2"/>
            <a:r>
              <a:rPr lang="es-ES" dirty="0" err="1" smtClean="0"/>
              <a:t>Feedback</a:t>
            </a:r>
            <a:r>
              <a:rPr lang="es-ES" dirty="0" smtClean="0"/>
              <a:t> </a:t>
            </a:r>
            <a:r>
              <a:rPr lang="es-ES" dirty="0" err="1" smtClean="0"/>
              <a:t>requested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a </a:t>
            </a:r>
            <a:r>
              <a:rPr lang="es-ES" dirty="0" err="1" smtClean="0"/>
              <a:t>drafted</a:t>
            </a:r>
            <a:r>
              <a:rPr lang="es-ES" dirty="0" smtClean="0"/>
              <a:t> </a:t>
            </a:r>
            <a:r>
              <a:rPr lang="es-ES" dirty="0" err="1" smtClean="0"/>
              <a:t>list</a:t>
            </a:r>
            <a:r>
              <a:rPr lang="es-ES" dirty="0" smtClean="0"/>
              <a:t> of </a:t>
            </a:r>
            <a:r>
              <a:rPr lang="es-ES" dirty="0" err="1" smtClean="0"/>
              <a:t>functional</a:t>
            </a:r>
            <a:r>
              <a:rPr lang="es-ES" dirty="0" smtClean="0"/>
              <a:t> </a:t>
            </a:r>
            <a:r>
              <a:rPr lang="es-ES" dirty="0" err="1" smtClean="0"/>
              <a:t>requirements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EQC </a:t>
            </a:r>
            <a:r>
              <a:rPr lang="es-ES" dirty="0" err="1" smtClean="0"/>
              <a:t>prototype</a:t>
            </a:r>
            <a:r>
              <a:rPr lang="es-ES" dirty="0" smtClean="0"/>
              <a:t>.</a:t>
            </a:r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SURVEYS AND INTERVIEWS - ADAPTATION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2637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consultation</a:t>
            </a:r>
            <a:r>
              <a:rPr lang="es-ES" dirty="0" smtClean="0"/>
              <a:t> </a:t>
            </a:r>
            <a:r>
              <a:rPr lang="es-ES" dirty="0" err="1" smtClean="0"/>
              <a:t>stage</a:t>
            </a:r>
            <a:r>
              <a:rPr lang="es-ES" dirty="0" smtClean="0"/>
              <a:t> – </a:t>
            </a:r>
            <a:r>
              <a:rPr lang="es-ES" dirty="0" err="1" smtClean="0"/>
              <a:t>carried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endParaRPr lang="es-ES" dirty="0" smtClean="0"/>
          </a:p>
          <a:p>
            <a:pPr lvl="1"/>
            <a:r>
              <a:rPr lang="es-ES" dirty="0" err="1" smtClean="0"/>
              <a:t>Respondent</a:t>
            </a:r>
            <a:r>
              <a:rPr lang="es-ES" dirty="0" smtClean="0"/>
              <a:t> </a:t>
            </a:r>
            <a:r>
              <a:rPr lang="es-ES" dirty="0" err="1" smtClean="0"/>
              <a:t>summary</a:t>
            </a:r>
            <a:endParaRPr lang="es-ES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SURVEYS AND INTERVIEWS - ADAPTATION</a:t>
            </a:r>
            <a:endParaRPr lang="es-ES_tradnl" dirty="0"/>
          </a:p>
        </p:txBody>
      </p:sp>
      <p:graphicFrame>
        <p:nvGraphicFramePr>
          <p:cNvPr id="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166995"/>
              </p:ext>
            </p:extLst>
          </p:nvPr>
        </p:nvGraphicFramePr>
        <p:xfrm>
          <a:off x="2801281" y="2151853"/>
          <a:ext cx="7001302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954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Survey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Interviews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NMHS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Research Institutes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4 (JRC, ETH, CNR, IRI)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Private 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1 (Swiss Re)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International </a:t>
                      </a:r>
                      <a:r>
                        <a:rPr lang="en-US" sz="2000" dirty="0" err="1" smtClean="0"/>
                        <a:t>organisations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2 (WMO, WFP)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Gov. agency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1 (</a:t>
                      </a:r>
                      <a:r>
                        <a:rPr lang="en-US" sz="2000" dirty="0" err="1" smtClean="0"/>
                        <a:t>Alvac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Other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 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183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54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SURVEYS AND INTERVIEWS - ADAPTATION</a:t>
            </a:r>
            <a:endParaRPr lang="es-ES_trad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87" y="734163"/>
            <a:ext cx="10772775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54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consultation</a:t>
            </a:r>
            <a:r>
              <a:rPr lang="es-ES" dirty="0" smtClean="0"/>
              <a:t> </a:t>
            </a:r>
            <a:r>
              <a:rPr lang="es-ES" dirty="0" err="1" smtClean="0"/>
              <a:t>stage</a:t>
            </a:r>
            <a:r>
              <a:rPr lang="es-ES" dirty="0"/>
              <a:t> </a:t>
            </a:r>
            <a:r>
              <a:rPr lang="es-ES" dirty="0" smtClean="0"/>
              <a:t>– </a:t>
            </a:r>
            <a:r>
              <a:rPr lang="es-ES" dirty="0" err="1" smtClean="0"/>
              <a:t>carried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SURVEYS AND INTERVIEWS - ADAPTATION</a:t>
            </a:r>
            <a:endParaRPr lang="es-ES_tradnl" dirty="0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990108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M.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Soares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, A. Taylor (Univ. Leeds)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8" name="Chart 19"/>
          <p:cNvGraphicFramePr/>
          <p:nvPr>
            <p:extLst/>
          </p:nvPr>
        </p:nvGraphicFramePr>
        <p:xfrm>
          <a:off x="1689228" y="1793926"/>
          <a:ext cx="50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20"/>
          <p:cNvGraphicFramePr/>
          <p:nvPr>
            <p:extLst/>
          </p:nvPr>
        </p:nvGraphicFramePr>
        <p:xfrm>
          <a:off x="6976906" y="1793926"/>
          <a:ext cx="4962895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539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SURVEYS AND INTERVIEWS - ADAPTATION</a:t>
            </a:r>
            <a:endParaRPr lang="es-ES_tradnl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990108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M.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Soares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, A. Taylor (Univ. Leeds)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5" name="Chart 9"/>
          <p:cNvGraphicFramePr>
            <a:graphicFrameLocks/>
          </p:cNvGraphicFramePr>
          <p:nvPr>
            <p:extLst/>
          </p:nvPr>
        </p:nvGraphicFramePr>
        <p:xfrm>
          <a:off x="1888205" y="591751"/>
          <a:ext cx="7284730" cy="289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10"/>
          <p:cNvGraphicFramePr>
            <a:graphicFrameLocks/>
          </p:cNvGraphicFramePr>
          <p:nvPr>
            <p:extLst/>
          </p:nvPr>
        </p:nvGraphicFramePr>
        <p:xfrm>
          <a:off x="1896436" y="3350251"/>
          <a:ext cx="7488832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8299523"/>
      </p:ext>
    </p:extLst>
  </p:cSld>
  <p:clrMapOvr>
    <a:masterClrMapping/>
  </p:clrMapOvr>
</p:sld>
</file>

<file path=ppt/theme/theme1.xml><?xml version="1.0" encoding="utf-8"?>
<a:theme xmlns:a="http://schemas.openxmlformats.org/drawingml/2006/main" name="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2060</Words>
  <Application>Microsoft Office PowerPoint</Application>
  <PresentationFormat>Panorámica</PresentationFormat>
  <Paragraphs>300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Times New Roman</vt:lpstr>
      <vt:lpstr>Climate Change</vt:lpstr>
      <vt:lpstr>Presentación de PowerPoint</vt:lpstr>
      <vt:lpstr>OUTLINE</vt:lpstr>
      <vt:lpstr>QA4SEAS OVERVIEW</vt:lpstr>
      <vt:lpstr>QA4SEAS OVERVIEW</vt:lpstr>
      <vt:lpstr>SURVEYS AND INTERVIEWS - ADAPTATION</vt:lpstr>
      <vt:lpstr>SURVEYS AND INTERVIEWS - ADAPTATION</vt:lpstr>
      <vt:lpstr>SURVEYS AND INTERVIEWS - ADAPTATION</vt:lpstr>
      <vt:lpstr>SURVEYS AND INTERVIEWS - ADAPTATION</vt:lpstr>
      <vt:lpstr>SURVEYS AND INTERVIEWS - ADAPTATION</vt:lpstr>
      <vt:lpstr>SURVEYS AND INTERVIEWS - ADAPTATION</vt:lpstr>
      <vt:lpstr>SURVEYS AND INTERVIEWS - ADAPTATION</vt:lpstr>
      <vt:lpstr>SURVEYS AND INTERVIEWS - ADAPTATION</vt:lpstr>
      <vt:lpstr>EQC FRAMEWORK - INNOVATION</vt:lpstr>
      <vt:lpstr>EQC FRAMEWORK - INNOVATION</vt:lpstr>
      <vt:lpstr>EQC FRAMEWORK - CONSISTENCY</vt:lpstr>
      <vt:lpstr>EQC FRAMEWORK - CONSISTENCY</vt:lpstr>
      <vt:lpstr>EQC FRAMEWORK - CONSISTENCY</vt:lpstr>
      <vt:lpstr>EQC FRAMEWORK - CONSISTENCY</vt:lpstr>
      <vt:lpstr>EQC FRAMEWORK - CONSISTENCY</vt:lpstr>
      <vt:lpstr>EQC FRAMEWORK - EFFICIENCY</vt:lpstr>
      <vt:lpstr>EQC FRAMEWORK - EFFICIENCY</vt:lpstr>
      <vt:lpstr>EQC FRAMEWORK – KPIS</vt:lpstr>
      <vt:lpstr>EQC PROTOTYPE</vt:lpstr>
      <vt:lpstr>EQC PROTOTYPE</vt:lpstr>
      <vt:lpstr>EQC PROTOTYPE</vt:lpstr>
      <vt:lpstr>EQC PROTOTYPE</vt:lpstr>
      <vt:lpstr>EQC PROTOTYPE</vt:lpstr>
      <vt:lpstr>EQC PROTOTYPE</vt:lpstr>
      <vt:lpstr>EQC PROTOTYPE</vt:lpstr>
    </vt:vector>
  </TitlesOfParts>
  <Company>ECMWF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Armstrong-</dc:creator>
  <cp:lastModifiedBy>user1</cp:lastModifiedBy>
  <cp:revision>35</cp:revision>
  <dcterms:created xsi:type="dcterms:W3CDTF">2016-12-07T14:25:16Z</dcterms:created>
  <dcterms:modified xsi:type="dcterms:W3CDTF">2017-10-11T23:05:04Z</dcterms:modified>
</cp:coreProperties>
</file>