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9"/>
  </p:notesMasterIdLst>
  <p:sldIdLst>
    <p:sldId id="438" r:id="rId3"/>
    <p:sldId id="380" r:id="rId4"/>
    <p:sldId id="396" r:id="rId5"/>
    <p:sldId id="397" r:id="rId6"/>
    <p:sldId id="398" r:id="rId7"/>
    <p:sldId id="385" r:id="rId8"/>
    <p:sldId id="386" r:id="rId9"/>
    <p:sldId id="387" r:id="rId10"/>
    <p:sldId id="388" r:id="rId11"/>
    <p:sldId id="394" r:id="rId12"/>
    <p:sldId id="395" r:id="rId13"/>
    <p:sldId id="390" r:id="rId14"/>
    <p:sldId id="391" r:id="rId15"/>
    <p:sldId id="392" r:id="rId16"/>
    <p:sldId id="393" r:id="rId17"/>
    <p:sldId id="399" r:id="rId18"/>
    <p:sldId id="434" r:id="rId19"/>
    <p:sldId id="433" r:id="rId20"/>
    <p:sldId id="408" r:id="rId21"/>
    <p:sldId id="420" r:id="rId22"/>
    <p:sldId id="435" r:id="rId23"/>
    <p:sldId id="436" r:id="rId24"/>
    <p:sldId id="421" r:id="rId25"/>
    <p:sldId id="439" r:id="rId26"/>
    <p:sldId id="422" r:id="rId27"/>
    <p:sldId id="440" r:id="rId28"/>
    <p:sldId id="442" r:id="rId29"/>
    <p:sldId id="424" r:id="rId30"/>
    <p:sldId id="429" r:id="rId31"/>
    <p:sldId id="425" r:id="rId32"/>
    <p:sldId id="426" r:id="rId33"/>
    <p:sldId id="432" r:id="rId34"/>
    <p:sldId id="427" r:id="rId35"/>
    <p:sldId id="428" r:id="rId36"/>
    <p:sldId id="430" r:id="rId37"/>
    <p:sldId id="416"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00" autoAdjust="0"/>
    <p:restoredTop sz="90929"/>
  </p:normalViewPr>
  <p:slideViewPr>
    <p:cSldViewPr>
      <p:cViewPr varScale="1">
        <p:scale>
          <a:sx n="67" d="100"/>
          <a:sy n="67" d="100"/>
        </p:scale>
        <p:origin x="94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6A83D-E3A2-43DE-A186-B5AF841E99C1}" type="datetimeFigureOut">
              <a:rPr lang="en-US" smtClean="0"/>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BE0EED-570E-472A-B604-07BFC1A2F7FC}" type="slidenum">
              <a:rPr lang="en-US" smtClean="0"/>
              <a:t>‹#›</a:t>
            </a:fld>
            <a:endParaRPr lang="en-US"/>
          </a:p>
        </p:txBody>
      </p:sp>
    </p:spTree>
    <p:extLst>
      <p:ext uri="{BB962C8B-B14F-4D97-AF65-F5344CB8AC3E}">
        <p14:creationId xmlns:p14="http://schemas.microsoft.com/office/powerpoint/2010/main" val="305860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1</a:t>
            </a:fld>
            <a:endParaRPr lang="en-US"/>
          </a:p>
        </p:txBody>
      </p:sp>
    </p:spTree>
    <p:extLst>
      <p:ext uri="{BB962C8B-B14F-4D97-AF65-F5344CB8AC3E}">
        <p14:creationId xmlns:p14="http://schemas.microsoft.com/office/powerpoint/2010/main" val="2282408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30</a:t>
            </a:fld>
            <a:endParaRPr lang="en-US"/>
          </a:p>
        </p:txBody>
      </p:sp>
    </p:spTree>
    <p:extLst>
      <p:ext uri="{BB962C8B-B14F-4D97-AF65-F5344CB8AC3E}">
        <p14:creationId xmlns:p14="http://schemas.microsoft.com/office/powerpoint/2010/main" val="263845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31</a:t>
            </a:fld>
            <a:endParaRPr lang="en-US"/>
          </a:p>
        </p:txBody>
      </p:sp>
    </p:spTree>
    <p:extLst>
      <p:ext uri="{BB962C8B-B14F-4D97-AF65-F5344CB8AC3E}">
        <p14:creationId xmlns:p14="http://schemas.microsoft.com/office/powerpoint/2010/main" val="171035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32</a:t>
            </a:fld>
            <a:endParaRPr lang="en-US"/>
          </a:p>
        </p:txBody>
      </p:sp>
    </p:spTree>
    <p:extLst>
      <p:ext uri="{BB962C8B-B14F-4D97-AF65-F5344CB8AC3E}">
        <p14:creationId xmlns:p14="http://schemas.microsoft.com/office/powerpoint/2010/main" val="1473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33</a:t>
            </a:fld>
            <a:endParaRPr lang="en-US"/>
          </a:p>
        </p:txBody>
      </p:sp>
    </p:spTree>
    <p:extLst>
      <p:ext uri="{BB962C8B-B14F-4D97-AF65-F5344CB8AC3E}">
        <p14:creationId xmlns:p14="http://schemas.microsoft.com/office/powerpoint/2010/main" val="318706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34</a:t>
            </a:fld>
            <a:endParaRPr lang="en-US"/>
          </a:p>
        </p:txBody>
      </p:sp>
    </p:spTree>
    <p:extLst>
      <p:ext uri="{BB962C8B-B14F-4D97-AF65-F5344CB8AC3E}">
        <p14:creationId xmlns:p14="http://schemas.microsoft.com/office/powerpoint/2010/main" val="26906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t>35</a:t>
            </a:fld>
            <a:endParaRPr lang="en-US" dirty="0"/>
          </a:p>
        </p:txBody>
      </p:sp>
    </p:spTree>
    <p:extLst>
      <p:ext uri="{BB962C8B-B14F-4D97-AF65-F5344CB8AC3E}">
        <p14:creationId xmlns:p14="http://schemas.microsoft.com/office/powerpoint/2010/main" val="360567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Projects running:</a:t>
            </a:r>
            <a:r>
              <a:rPr lang="en-ZA" baseline="0" dirty="0" smtClean="0"/>
              <a:t> Develop IT software for detecting crime in communities registered IP for this  project.  Business partners also involved in this project</a:t>
            </a:r>
            <a:endParaRPr lang="en-ZA" dirty="0"/>
          </a:p>
        </p:txBody>
      </p:sp>
      <p:sp>
        <p:nvSpPr>
          <p:cNvPr id="4" name="Slide Number Placeholder 3"/>
          <p:cNvSpPr>
            <a:spLocks noGrp="1"/>
          </p:cNvSpPr>
          <p:nvPr>
            <p:ph type="sldNum" sz="quarter" idx="10"/>
          </p:nvPr>
        </p:nvSpPr>
        <p:spPr/>
        <p:txBody>
          <a:bodyPr/>
          <a:lstStyle/>
          <a:p>
            <a:fld id="{CEE3E069-76EB-4E08-A117-E9E880E24616}" type="slidenum">
              <a:rPr lang="en-ZA" smtClean="0"/>
              <a:t>7</a:t>
            </a:fld>
            <a:endParaRPr lang="en-ZA"/>
          </a:p>
        </p:txBody>
      </p:sp>
    </p:spTree>
    <p:extLst>
      <p:ext uri="{BB962C8B-B14F-4D97-AF65-F5344CB8AC3E}">
        <p14:creationId xmlns:p14="http://schemas.microsoft.com/office/powerpoint/2010/main" val="45791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Psychology – In</a:t>
            </a:r>
            <a:r>
              <a:rPr lang="en-ZA" baseline="0" dirty="0" smtClean="0"/>
              <a:t> process of developing battery of psychology test.  Social Work – NCFAS scales</a:t>
            </a:r>
            <a:endParaRPr lang="en-ZA" dirty="0"/>
          </a:p>
        </p:txBody>
      </p:sp>
      <p:sp>
        <p:nvSpPr>
          <p:cNvPr id="4" name="Slide Number Placeholder 3"/>
          <p:cNvSpPr>
            <a:spLocks noGrp="1"/>
          </p:cNvSpPr>
          <p:nvPr>
            <p:ph type="sldNum" sz="quarter" idx="10"/>
          </p:nvPr>
        </p:nvSpPr>
        <p:spPr/>
        <p:txBody>
          <a:bodyPr/>
          <a:lstStyle/>
          <a:p>
            <a:fld id="{CEE3E069-76EB-4E08-A117-E9E880E24616}" type="slidenum">
              <a:rPr lang="en-ZA" smtClean="0"/>
              <a:t>9</a:t>
            </a:fld>
            <a:endParaRPr lang="en-ZA"/>
          </a:p>
        </p:txBody>
      </p:sp>
    </p:spTree>
    <p:extLst>
      <p:ext uri="{BB962C8B-B14F-4D97-AF65-F5344CB8AC3E}">
        <p14:creationId xmlns:p14="http://schemas.microsoft.com/office/powerpoint/2010/main" val="307212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Agronomy – Developed draught resistant seed for maize</a:t>
            </a:r>
            <a:endParaRPr lang="en-ZA" baseline="0" dirty="0" smtClean="0"/>
          </a:p>
          <a:p>
            <a:r>
              <a:rPr lang="en-ZA" baseline="0" dirty="0" smtClean="0"/>
              <a:t>Livestock – Gadget to test quality of meat</a:t>
            </a:r>
          </a:p>
          <a:p>
            <a:r>
              <a:rPr lang="en-ZA" baseline="0" dirty="0" smtClean="0"/>
              <a:t>Traction Centre – Hand held planter wheel for small farmers</a:t>
            </a:r>
            <a:endParaRPr lang="en-ZA" dirty="0"/>
          </a:p>
        </p:txBody>
      </p:sp>
      <p:sp>
        <p:nvSpPr>
          <p:cNvPr id="4" name="Slide Number Placeholder 3"/>
          <p:cNvSpPr>
            <a:spLocks noGrp="1"/>
          </p:cNvSpPr>
          <p:nvPr>
            <p:ph type="sldNum" sz="quarter" idx="10"/>
          </p:nvPr>
        </p:nvSpPr>
        <p:spPr/>
        <p:txBody>
          <a:bodyPr/>
          <a:lstStyle/>
          <a:p>
            <a:fld id="{CEE3E069-76EB-4E08-A117-E9E880E24616}" type="slidenum">
              <a:rPr lang="en-ZA" smtClean="0"/>
              <a:t>13</a:t>
            </a:fld>
            <a:endParaRPr lang="en-ZA"/>
          </a:p>
        </p:txBody>
      </p:sp>
    </p:spTree>
    <p:extLst>
      <p:ext uri="{BB962C8B-B14F-4D97-AF65-F5344CB8AC3E}">
        <p14:creationId xmlns:p14="http://schemas.microsoft.com/office/powerpoint/2010/main" val="358874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Working</a:t>
            </a:r>
            <a:r>
              <a:rPr lang="en-ZA" baseline="0" dirty="0" smtClean="0"/>
              <a:t> with Solar and Wind Energy – developed type of gear mechanism inside turbine to optimize the wind energy</a:t>
            </a:r>
            <a:endParaRPr lang="en-ZA" dirty="0"/>
          </a:p>
        </p:txBody>
      </p:sp>
      <p:sp>
        <p:nvSpPr>
          <p:cNvPr id="4" name="Slide Number Placeholder 3"/>
          <p:cNvSpPr>
            <a:spLocks noGrp="1"/>
          </p:cNvSpPr>
          <p:nvPr>
            <p:ph type="sldNum" sz="quarter" idx="10"/>
          </p:nvPr>
        </p:nvSpPr>
        <p:spPr/>
        <p:txBody>
          <a:bodyPr/>
          <a:lstStyle/>
          <a:p>
            <a:fld id="{CEE3E069-76EB-4E08-A117-E9E880E24616}" type="slidenum">
              <a:rPr lang="en-ZA" smtClean="0"/>
              <a:t>15</a:t>
            </a:fld>
            <a:endParaRPr lang="en-ZA"/>
          </a:p>
        </p:txBody>
      </p:sp>
    </p:spTree>
    <p:extLst>
      <p:ext uri="{BB962C8B-B14F-4D97-AF65-F5344CB8AC3E}">
        <p14:creationId xmlns:p14="http://schemas.microsoft.com/office/powerpoint/2010/main" val="290442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Working</a:t>
            </a:r>
            <a:r>
              <a:rPr lang="en-ZA" baseline="0" dirty="0" smtClean="0"/>
              <a:t> with scientists in physics.</a:t>
            </a:r>
            <a:endParaRPr lang="en-ZA" dirty="0"/>
          </a:p>
        </p:txBody>
      </p:sp>
      <p:sp>
        <p:nvSpPr>
          <p:cNvPr id="4" name="Slide Number Placeholder 3"/>
          <p:cNvSpPr>
            <a:spLocks noGrp="1"/>
          </p:cNvSpPr>
          <p:nvPr>
            <p:ph type="sldNum" sz="quarter" idx="10"/>
          </p:nvPr>
        </p:nvSpPr>
        <p:spPr/>
        <p:txBody>
          <a:bodyPr/>
          <a:lstStyle/>
          <a:p>
            <a:fld id="{CEE3E069-76EB-4E08-A117-E9E880E24616}" type="slidenum">
              <a:rPr lang="en-ZA" smtClean="0"/>
              <a:t>16</a:t>
            </a:fld>
            <a:endParaRPr lang="en-ZA"/>
          </a:p>
        </p:txBody>
      </p:sp>
    </p:spTree>
    <p:extLst>
      <p:ext uri="{BB962C8B-B14F-4D97-AF65-F5344CB8AC3E}">
        <p14:creationId xmlns:p14="http://schemas.microsoft.com/office/powerpoint/2010/main" val="208578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0EED-570E-472A-B604-07BFC1A2F7FC}" type="slidenum">
              <a:rPr lang="en-US" smtClean="0"/>
              <a:t>20</a:t>
            </a:fld>
            <a:endParaRPr lang="en-US"/>
          </a:p>
        </p:txBody>
      </p:sp>
    </p:spTree>
    <p:extLst>
      <p:ext uri="{BB962C8B-B14F-4D97-AF65-F5344CB8AC3E}">
        <p14:creationId xmlns:p14="http://schemas.microsoft.com/office/powerpoint/2010/main" val="56503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BE0EED-570E-472A-B604-07BFC1A2F7FC}" type="slidenum">
              <a:rPr lang="en-US" smtClean="0"/>
              <a:pPr/>
              <a:t>21</a:t>
            </a:fld>
            <a:endParaRPr lang="en-US"/>
          </a:p>
        </p:txBody>
      </p:sp>
    </p:spTree>
    <p:extLst>
      <p:ext uri="{BB962C8B-B14F-4D97-AF65-F5344CB8AC3E}">
        <p14:creationId xmlns:p14="http://schemas.microsoft.com/office/powerpoint/2010/main" val="131519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BE0EED-570E-472A-B604-07BFC1A2F7FC}" type="slidenum">
              <a:rPr lang="en-US" smtClean="0"/>
              <a:t>29</a:t>
            </a:fld>
            <a:endParaRPr lang="en-US"/>
          </a:p>
        </p:txBody>
      </p:sp>
    </p:spTree>
    <p:extLst>
      <p:ext uri="{BB962C8B-B14F-4D97-AF65-F5344CB8AC3E}">
        <p14:creationId xmlns:p14="http://schemas.microsoft.com/office/powerpoint/2010/main" val="263681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6ECB48-9B25-4ED9-811C-2545C1218F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809C1D-BD27-4D95-8362-52656E2F413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98972E-19B5-4B3C-A8FD-EBD3C5B7850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B8234B02-FC7E-40AF-9E0E-AB55638EC114}" type="datetimeFigureOut">
              <a:rPr lang="en-US">
                <a:solidFill>
                  <a:prstClr val="black">
                    <a:tint val="75000"/>
                  </a:prstClr>
                </a:solidFill>
              </a:rPr>
              <a:pPr>
                <a:defRPr/>
              </a:pPr>
              <a:t>9/21/2017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A7DA8D-870B-4497-AE74-826EA9283457}"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588059335"/>
      </p:ext>
    </p:extLst>
  </p:cSld>
  <p:clrMapOvr>
    <a:masterClrMapping/>
  </p:clrMapOvr>
  <p:transition advTm="9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4D9552E-BC18-4948-A942-1C373AE69AD5}" type="datetimeFigureOut">
              <a:rPr lang="en-US">
                <a:solidFill>
                  <a:prstClr val="black">
                    <a:tint val="75000"/>
                  </a:prstClr>
                </a:solidFill>
              </a:rPr>
              <a:pPr>
                <a:defRPr/>
              </a:pPr>
              <a:t>9/21/2017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9A07C6-52A5-450F-B6AE-2F7FAF664902}"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46010668"/>
      </p:ext>
    </p:extLst>
  </p:cSld>
  <p:clrMapOvr>
    <a:masterClrMapping/>
  </p:clrMapOvr>
  <p:transition advTm="9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D06B31-C81D-414C-9272-2FB65D13937A}" type="datetimeFigureOut">
              <a:rPr lang="en-US">
                <a:solidFill>
                  <a:prstClr val="black">
                    <a:tint val="75000"/>
                  </a:prstClr>
                </a:solidFill>
              </a:rPr>
              <a:pPr>
                <a:defRPr/>
              </a:pPr>
              <a:t>9/21/2017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1A0652-64D9-4929-BCB2-48DC1C3DC8D0}"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448365881"/>
      </p:ext>
    </p:extLst>
  </p:cSld>
  <p:clrMapOvr>
    <a:masterClrMapping/>
  </p:clrMapOvr>
  <p:transition advTm="9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C3B14124-EA2D-474C-A7D1-DDDCEE41B69C}" type="datetimeFigureOut">
              <a:rPr lang="en-US">
                <a:solidFill>
                  <a:prstClr val="black">
                    <a:tint val="75000"/>
                  </a:prstClr>
                </a:solidFill>
              </a:rPr>
              <a:pPr>
                <a:defRPr/>
              </a:pPr>
              <a:t>9/21/2017</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B3C2E3-BC62-4A46-A36C-A6194040EE09}"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247677666"/>
      </p:ext>
    </p:extLst>
  </p:cSld>
  <p:clrMapOvr>
    <a:masterClrMapping/>
  </p:clrMapOvr>
  <p:transition advTm="9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FB211A3-A9F2-4292-B41D-62EC0AB20D63}" type="datetimeFigureOut">
              <a:rPr lang="en-US">
                <a:solidFill>
                  <a:prstClr val="black">
                    <a:tint val="75000"/>
                  </a:prstClr>
                </a:solidFill>
              </a:rPr>
              <a:pPr>
                <a:defRPr/>
              </a:pPr>
              <a:t>9/21/2017</a:t>
            </a:fld>
            <a:endParaRPr lang="en-Z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2BA4995-895F-46FA-A5F7-1174A5E16E21}"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748144731"/>
      </p:ext>
    </p:extLst>
  </p:cSld>
  <p:clrMapOvr>
    <a:masterClrMapping/>
  </p:clrMapOvr>
  <p:transition advTm="9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67AEE771-8DF4-4A50-9A4C-45D70347FA12}" type="datetimeFigureOut">
              <a:rPr lang="en-US">
                <a:solidFill>
                  <a:prstClr val="black">
                    <a:tint val="75000"/>
                  </a:prstClr>
                </a:solidFill>
              </a:rPr>
              <a:pPr>
                <a:defRPr/>
              </a:pPr>
              <a:t>9/21/2017</a:t>
            </a:fld>
            <a:endParaRPr lang="en-Z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D0FE74-8354-4E8B-91B2-2A7192F5AB19}"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509208543"/>
      </p:ext>
    </p:extLst>
  </p:cSld>
  <p:clrMapOvr>
    <a:masterClrMapping/>
  </p:clrMapOvr>
  <p:transition advTm="9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57FC39-81CC-4BDC-942E-15400D4AEB56}" type="datetimeFigureOut">
              <a:rPr lang="en-US">
                <a:solidFill>
                  <a:prstClr val="black">
                    <a:tint val="75000"/>
                  </a:prstClr>
                </a:solidFill>
              </a:rPr>
              <a:pPr>
                <a:defRPr/>
              </a:pPr>
              <a:t>9/21/2017</a:t>
            </a:fld>
            <a:endParaRPr lang="en-Z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33B4415-BC59-482F-8017-86B060B72242}"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635498268"/>
      </p:ext>
    </p:extLst>
  </p:cSld>
  <p:clrMapOvr>
    <a:masterClrMapping/>
  </p:clrMapOvr>
  <p:transition advTm="9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D96D6-61EC-46B4-8B67-51B39B595306}" type="datetimeFigureOut">
              <a:rPr lang="en-US">
                <a:solidFill>
                  <a:prstClr val="black">
                    <a:tint val="75000"/>
                  </a:prstClr>
                </a:solidFill>
              </a:rPr>
              <a:pPr>
                <a:defRPr/>
              </a:pPr>
              <a:t>9/21/2017</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454E8B-79E5-4C67-AAA5-37B73DF97666}"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4079809805"/>
      </p:ext>
    </p:extLst>
  </p:cSld>
  <p:clrMapOvr>
    <a:masterClrMapping/>
  </p:clrMapOvr>
  <p:transition advTm="9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EAB185-A460-4E19-90A9-4409B27C4EC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4DA0F9-2DAA-4BFA-A714-DF1DC3B7C30A}" type="datetimeFigureOut">
              <a:rPr lang="en-US">
                <a:solidFill>
                  <a:prstClr val="black">
                    <a:tint val="75000"/>
                  </a:prstClr>
                </a:solidFill>
              </a:rPr>
              <a:pPr>
                <a:defRPr/>
              </a:pPr>
              <a:t>9/21/2017</a:t>
            </a:fld>
            <a:endParaRPr lang="en-Z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EB67B5-5A01-4FA4-9EEC-8E55E91EF90B}"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817639697"/>
      </p:ext>
    </p:extLst>
  </p:cSld>
  <p:clrMapOvr>
    <a:masterClrMapping/>
  </p:clrMapOvr>
  <p:transition advTm="9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1F71548-5B10-4C25-A2F6-3950F58FE450}" type="datetimeFigureOut">
              <a:rPr lang="en-US">
                <a:solidFill>
                  <a:prstClr val="black">
                    <a:tint val="75000"/>
                  </a:prstClr>
                </a:solidFill>
              </a:rPr>
              <a:pPr>
                <a:defRPr/>
              </a:pPr>
              <a:t>9/21/2017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2CEC3B-DDF7-4327-B190-813F53E1171D}"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1657743184"/>
      </p:ext>
    </p:extLst>
  </p:cSld>
  <p:clrMapOvr>
    <a:masterClrMapping/>
  </p:clrMapOvr>
  <p:transition advTm="9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BDB7CB5-0D49-451B-9CC3-0540D3A47F44}" type="datetimeFigureOut">
              <a:rPr lang="en-US">
                <a:solidFill>
                  <a:prstClr val="black">
                    <a:tint val="75000"/>
                  </a:prstClr>
                </a:solidFill>
              </a:rPr>
              <a:pPr>
                <a:defRPr/>
              </a:pPr>
              <a:t>9/21/2017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55C724-6A3D-42D8-AD74-A3C3F5AEBB80}"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2160682128"/>
      </p:ext>
    </p:extLst>
  </p:cSld>
  <p:clrMapOvr>
    <a:masterClrMapping/>
  </p:clrMapOvr>
  <p:transition advTm="9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0BA941-0CE3-4C7F-88E3-545E12B68AC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6A9BD5-F774-484F-A3DF-0246E8753C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C4B6A55-8242-4866-BC23-AE733E8F99A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41AFFEB-B191-4F49-8252-794F8111774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DC466C-06F6-443E-BA7C-99C1860D734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E33584-47BE-4B92-B654-14BAF99AA4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198DB4-D3FA-461B-9950-101A55EF3AD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8759387-9E9E-48C7-BEA1-8A53BE5218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24" charset="-128"/>
        </a:defRPr>
      </a:lvl2pPr>
      <a:lvl3pPr algn="ctr" rtl="0" fontAlgn="base">
        <a:spcBef>
          <a:spcPct val="0"/>
        </a:spcBef>
        <a:spcAft>
          <a:spcPct val="0"/>
        </a:spcAft>
        <a:defRPr sz="4400">
          <a:solidFill>
            <a:schemeClr val="tx2"/>
          </a:solidFill>
          <a:latin typeface="Arial" charset="0"/>
          <a:ea typeface="ＭＳ Ｐゴシック" pitchFamily="124" charset="-128"/>
        </a:defRPr>
      </a:lvl3pPr>
      <a:lvl4pPr algn="ctr" rtl="0" fontAlgn="base">
        <a:spcBef>
          <a:spcPct val="0"/>
        </a:spcBef>
        <a:spcAft>
          <a:spcPct val="0"/>
        </a:spcAft>
        <a:defRPr sz="4400">
          <a:solidFill>
            <a:schemeClr val="tx2"/>
          </a:solidFill>
          <a:latin typeface="Arial" charset="0"/>
          <a:ea typeface="ＭＳ Ｐゴシック" pitchFamily="124" charset="-128"/>
        </a:defRPr>
      </a:lvl4pPr>
      <a:lvl5pPr algn="ctr" rtl="0" fontAlgn="base">
        <a:spcBef>
          <a:spcPct val="0"/>
        </a:spcBef>
        <a:spcAft>
          <a:spcPct val="0"/>
        </a:spcAft>
        <a:defRPr sz="4400">
          <a:solidFill>
            <a:schemeClr val="tx2"/>
          </a:solidFill>
          <a:latin typeface="Arial" charset="0"/>
          <a:ea typeface="ＭＳ Ｐゴシック" pitchFamily="124" charset="-128"/>
        </a:defRPr>
      </a:lvl5pPr>
      <a:lvl6pPr marL="457200" algn="ctr" rtl="0" fontAlgn="base">
        <a:spcBef>
          <a:spcPct val="0"/>
        </a:spcBef>
        <a:spcAft>
          <a:spcPct val="0"/>
        </a:spcAft>
        <a:defRPr sz="4400">
          <a:solidFill>
            <a:schemeClr val="tx2"/>
          </a:solidFill>
          <a:latin typeface="Arial" charset="0"/>
          <a:ea typeface="ＭＳ Ｐゴシック" pitchFamily="124" charset="-128"/>
        </a:defRPr>
      </a:lvl6pPr>
      <a:lvl7pPr marL="914400" algn="ctr" rtl="0" fontAlgn="base">
        <a:spcBef>
          <a:spcPct val="0"/>
        </a:spcBef>
        <a:spcAft>
          <a:spcPct val="0"/>
        </a:spcAft>
        <a:defRPr sz="4400">
          <a:solidFill>
            <a:schemeClr val="tx2"/>
          </a:solidFill>
          <a:latin typeface="Arial" charset="0"/>
          <a:ea typeface="ＭＳ Ｐゴシック" pitchFamily="124" charset="-128"/>
        </a:defRPr>
      </a:lvl7pPr>
      <a:lvl8pPr marL="1371600" algn="ctr" rtl="0" fontAlgn="base">
        <a:spcBef>
          <a:spcPct val="0"/>
        </a:spcBef>
        <a:spcAft>
          <a:spcPct val="0"/>
        </a:spcAft>
        <a:defRPr sz="4400">
          <a:solidFill>
            <a:schemeClr val="tx2"/>
          </a:solidFill>
          <a:latin typeface="Arial" charset="0"/>
          <a:ea typeface="ＭＳ Ｐゴシック" pitchFamily="124" charset="-128"/>
        </a:defRPr>
      </a:lvl8pPr>
      <a:lvl9pPr marL="1828800" algn="ctr"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eaLnBrk="1" hangingPunct="1">
              <a:defRPr/>
            </a:pPr>
            <a:fld id="{69D32976-A658-41F2-9FB5-A422C637DE90}" type="datetimeFigureOut">
              <a:rPr lang="en-US">
                <a:solidFill>
                  <a:prstClr val="black">
                    <a:tint val="75000"/>
                  </a:prstClr>
                </a:solidFill>
              </a:rPr>
              <a:pPr eaLnBrk="1" hangingPunct="1">
                <a:defRPr/>
              </a:pPr>
              <a:t>9/21/2017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730F90D7-092C-47ED-9EA1-DAED398015AF}" type="slidenum">
              <a:rPr lang="en-ZA">
                <a:solidFill>
                  <a:prstClr val="black">
                    <a:tint val="75000"/>
                  </a:prstClr>
                </a:solidFill>
              </a:rPr>
              <a:pPr eaLnBrk="1" hangingPunct="1">
                <a:defRPr/>
              </a:pPr>
              <a:t>‹#›</a:t>
            </a:fld>
            <a:endParaRPr lang="en-ZA">
              <a:solidFill>
                <a:prstClr val="black">
                  <a:tint val="75000"/>
                </a:prstClr>
              </a:solidFill>
            </a:endParaRPr>
          </a:p>
        </p:txBody>
      </p:sp>
    </p:spTree>
    <p:extLst>
      <p:ext uri="{BB962C8B-B14F-4D97-AF65-F5344CB8AC3E}">
        <p14:creationId xmlns:p14="http://schemas.microsoft.com/office/powerpoint/2010/main" val="2787747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9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jpg"/>
          <p:cNvPicPr>
            <a:picLocks noChangeAspect="1"/>
          </p:cNvPicPr>
          <p:nvPr/>
        </p:nvPicPr>
        <p:blipFill>
          <a:blip r:embed="rId3" cstate="print"/>
          <a:stretch>
            <a:fillRect/>
          </a:stretch>
        </p:blipFill>
        <p:spPr>
          <a:xfrm>
            <a:off x="29314" y="-31"/>
            <a:ext cx="9144000" cy="6858000"/>
          </a:xfrm>
          <a:prstGeom prst="rect">
            <a:avLst/>
          </a:prstGeom>
        </p:spPr>
      </p:pic>
      <p:sp>
        <p:nvSpPr>
          <p:cNvPr id="8" name="TextBox 7"/>
          <p:cNvSpPr txBox="1"/>
          <p:nvPr/>
        </p:nvSpPr>
        <p:spPr>
          <a:xfrm>
            <a:off x="4041304" y="866343"/>
            <a:ext cx="5148065" cy="1631216"/>
          </a:xfrm>
          <a:prstGeom prst="rect">
            <a:avLst/>
          </a:prstGeom>
          <a:noFill/>
        </p:spPr>
        <p:txBody>
          <a:bodyPr wrap="square" rtlCol="0">
            <a:spAutoFit/>
          </a:bodyPr>
          <a:lstStyle/>
          <a:p>
            <a:pPr algn="just"/>
            <a:r>
              <a:rPr lang="en-ZA" sz="2000" b="1" dirty="0" smtClean="0">
                <a:solidFill>
                  <a:schemeClr val="bg1"/>
                </a:solidFill>
              </a:rPr>
              <a:t>Seasonal </a:t>
            </a:r>
            <a:r>
              <a:rPr lang="en-ZA" sz="2000" b="1" dirty="0">
                <a:solidFill>
                  <a:schemeClr val="bg1"/>
                </a:solidFill>
              </a:rPr>
              <a:t>forecasting and crop </a:t>
            </a:r>
            <a:r>
              <a:rPr lang="en-ZA" sz="2000" b="1" dirty="0" smtClean="0">
                <a:solidFill>
                  <a:schemeClr val="bg1"/>
                </a:solidFill>
              </a:rPr>
              <a:t>modelling </a:t>
            </a:r>
            <a:r>
              <a:rPr lang="en-ZA" sz="2000" b="1" dirty="0">
                <a:solidFill>
                  <a:schemeClr val="bg1"/>
                </a:solidFill>
              </a:rPr>
              <a:t>application: A case study of small-scale farming systems in the Eastern Cape Province, South Africa</a:t>
            </a:r>
          </a:p>
          <a:p>
            <a:endParaRPr lang="en-ZA" sz="2000" b="1" dirty="0" smtClean="0">
              <a:solidFill>
                <a:schemeClr val="bg1"/>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3295"/>
            <a:ext cx="9144000" cy="764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descr="NRF%20Logo%20text%20marked%20(white%20backgroun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6190675"/>
            <a:ext cx="1558925"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 descr="DST-logo[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6190675"/>
            <a:ext cx="16383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4731893" y="2708918"/>
            <a:ext cx="4135336" cy="707886"/>
          </a:xfrm>
          <a:prstGeom prst="rect">
            <a:avLst/>
          </a:prstGeom>
          <a:noFill/>
        </p:spPr>
        <p:txBody>
          <a:bodyPr wrap="square" rtlCol="0">
            <a:spAutoFit/>
          </a:bodyPr>
          <a:lstStyle/>
          <a:p>
            <a:r>
              <a:rPr lang="en-ZA" sz="2000" b="1" dirty="0" smtClean="0">
                <a:solidFill>
                  <a:schemeClr val="bg1"/>
                </a:solidFill>
              </a:rPr>
              <a:t>L. Zhou</a:t>
            </a:r>
          </a:p>
          <a:p>
            <a:r>
              <a:rPr lang="en-ZA" sz="2000" b="1" dirty="0" smtClean="0">
                <a:solidFill>
                  <a:schemeClr val="bg1"/>
                </a:solidFill>
              </a:rPr>
              <a:t>21  September, 2017- </a:t>
            </a:r>
            <a:r>
              <a:rPr lang="en-ZA" sz="2000" b="1" smtClean="0">
                <a:solidFill>
                  <a:schemeClr val="bg1"/>
                </a:solidFill>
              </a:rPr>
              <a:t>UPC  Spain</a:t>
            </a:r>
            <a:endParaRPr lang="en-ZA" sz="2000" b="1" dirty="0">
              <a:solidFill>
                <a:schemeClr val="bg1"/>
              </a:solidFill>
            </a:endParaRPr>
          </a:p>
        </p:txBody>
      </p:sp>
    </p:spTree>
    <p:extLst>
      <p:ext uri="{BB962C8B-B14F-4D97-AF65-F5344CB8AC3E}">
        <p14:creationId xmlns:p14="http://schemas.microsoft.com/office/powerpoint/2010/main" val="678118621"/>
      </p:ext>
    </p:extLst>
  </p:cSld>
  <p:clrMapOvr>
    <a:masterClrMapping/>
  </p:clrMapOvr>
  <mc:AlternateContent xmlns:mc="http://schemas.openxmlformats.org/markup-compatibility/2006" xmlns:p14="http://schemas.microsoft.com/office/powerpoint/2010/main">
    <mc:Choice Requires="p14">
      <p:transition spd="slow" p14:dur="2000" advTm="11659"/>
    </mc:Choice>
    <mc:Fallback xmlns="">
      <p:transition spd="slow" advTm="116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Faculty of Education</a:t>
            </a:r>
            <a:endParaRPr lang="en-ZA" b="1" dirty="0"/>
          </a:p>
        </p:txBody>
      </p:sp>
      <p:sp>
        <p:nvSpPr>
          <p:cNvPr id="3" name="Content Placeholder 2"/>
          <p:cNvSpPr>
            <a:spLocks noGrp="1"/>
          </p:cNvSpPr>
          <p:nvPr>
            <p:ph idx="1"/>
          </p:nvPr>
        </p:nvSpPr>
        <p:spPr/>
        <p:txBody>
          <a:bodyPr>
            <a:noAutofit/>
          </a:bodyPr>
          <a:lstStyle/>
          <a:p>
            <a:pPr marL="0" indent="0">
              <a:buNone/>
            </a:pPr>
            <a:r>
              <a:rPr lang="en-ZA" b="1" dirty="0" smtClean="0"/>
              <a:t>Campuses</a:t>
            </a:r>
          </a:p>
          <a:p>
            <a:r>
              <a:rPr lang="en-ZA" dirty="0" smtClean="0"/>
              <a:t>Alice (</a:t>
            </a:r>
            <a:r>
              <a:rPr lang="en-US" dirty="0"/>
              <a:t>School of Further and Continuing </a:t>
            </a:r>
            <a:r>
              <a:rPr lang="en-US" dirty="0" smtClean="0"/>
              <a:t>Education)</a:t>
            </a:r>
          </a:p>
          <a:p>
            <a:r>
              <a:rPr lang="en-ZA" dirty="0" smtClean="0"/>
              <a:t>East London (</a:t>
            </a:r>
            <a:r>
              <a:rPr lang="en-US" dirty="0"/>
              <a:t>S</a:t>
            </a:r>
            <a:r>
              <a:rPr lang="en-US" dirty="0" smtClean="0"/>
              <a:t>chool </a:t>
            </a:r>
            <a:r>
              <a:rPr lang="en-US" dirty="0"/>
              <a:t>of General and Continuing </a:t>
            </a:r>
            <a:r>
              <a:rPr lang="en-US" dirty="0" smtClean="0"/>
              <a:t>Education)</a:t>
            </a:r>
            <a:endParaRPr lang="en-ZA" dirty="0" smtClean="0"/>
          </a:p>
          <a:p>
            <a:pPr lvl="1"/>
            <a:r>
              <a:rPr lang="en-US" sz="1500" dirty="0"/>
              <a:t>Nelson Mandela Institute for Education &amp; Rural Development launched by </a:t>
            </a:r>
            <a:r>
              <a:rPr lang="en-US" sz="1500" dirty="0" err="1"/>
              <a:t>Madiba</a:t>
            </a:r>
            <a:r>
              <a:rPr lang="en-US" sz="1500" dirty="0"/>
              <a:t> in 2007</a:t>
            </a:r>
            <a:endParaRPr lang="en-ZA" sz="1500" dirty="0"/>
          </a:p>
          <a:p>
            <a:pPr lvl="1"/>
            <a:r>
              <a:rPr lang="en-US" sz="1500" dirty="0"/>
              <a:t>Establishment of a transdisciplinary Early Childhood Development Centre of Excellence</a:t>
            </a:r>
            <a:endParaRPr lang="en-ZA" sz="1500" dirty="0"/>
          </a:p>
          <a:p>
            <a:pPr marL="0" indent="0">
              <a:buNone/>
            </a:pPr>
            <a:r>
              <a:rPr lang="en-ZA" b="1" dirty="0" smtClean="0"/>
              <a:t>Fields of research</a:t>
            </a:r>
          </a:p>
          <a:p>
            <a:r>
              <a:rPr lang="en-ZA" dirty="0" smtClean="0"/>
              <a:t>Early Childhood Development</a:t>
            </a:r>
          </a:p>
          <a:p>
            <a:r>
              <a:rPr lang="en-ZA" dirty="0" smtClean="0"/>
              <a:t>Early Childhood Education</a:t>
            </a:r>
            <a:endParaRPr lang="en-ZA" dirty="0"/>
          </a:p>
        </p:txBody>
      </p:sp>
    </p:spTree>
    <p:extLst>
      <p:ext uri="{BB962C8B-B14F-4D97-AF65-F5344CB8AC3E}">
        <p14:creationId xmlns:p14="http://schemas.microsoft.com/office/powerpoint/2010/main" val="3434425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Faculty of Health Sciences</a:t>
            </a:r>
            <a:endParaRPr lang="en-ZA" b="1" dirty="0"/>
          </a:p>
        </p:txBody>
      </p:sp>
      <p:sp>
        <p:nvSpPr>
          <p:cNvPr id="3" name="Content Placeholder 2"/>
          <p:cNvSpPr>
            <a:spLocks noGrp="1"/>
          </p:cNvSpPr>
          <p:nvPr>
            <p:ph idx="1"/>
          </p:nvPr>
        </p:nvSpPr>
        <p:spPr/>
        <p:txBody>
          <a:bodyPr>
            <a:noAutofit/>
          </a:bodyPr>
          <a:lstStyle/>
          <a:p>
            <a:r>
              <a:rPr lang="en-ZA" sz="2400" dirty="0"/>
              <a:t>Officially opened on 22 April 2016</a:t>
            </a:r>
          </a:p>
          <a:p>
            <a:pPr lvl="1"/>
            <a:r>
              <a:rPr lang="en-ZA" dirty="0"/>
              <a:t>Previously School of Health </a:t>
            </a:r>
            <a:r>
              <a:rPr lang="en-ZA" dirty="0" smtClean="0"/>
              <a:t>Sciences - only </a:t>
            </a:r>
            <a:r>
              <a:rPr lang="en-ZA" dirty="0"/>
              <a:t>had the </a:t>
            </a:r>
            <a:r>
              <a:rPr lang="en-ZA" dirty="0" smtClean="0"/>
              <a:t>Department of </a:t>
            </a:r>
            <a:r>
              <a:rPr lang="en-ZA" dirty="0"/>
              <a:t>Nursing </a:t>
            </a:r>
            <a:r>
              <a:rPr lang="en-ZA" dirty="0" smtClean="0"/>
              <a:t>Sciences</a:t>
            </a:r>
            <a:endParaRPr lang="en-ZA" dirty="0"/>
          </a:p>
          <a:p>
            <a:r>
              <a:rPr lang="en-ZA" sz="2400" dirty="0"/>
              <a:t>Human Movement Science</a:t>
            </a:r>
          </a:p>
          <a:p>
            <a:pPr marL="0" indent="0">
              <a:buNone/>
            </a:pPr>
            <a:r>
              <a:rPr lang="en-ZA" sz="2400" b="1" dirty="0"/>
              <a:t>	Current fields of research</a:t>
            </a:r>
          </a:p>
          <a:p>
            <a:pPr marL="1071563" lvl="2" indent="-385763">
              <a:buFont typeface="+mj-lt"/>
              <a:buAutoNum type="romanLcPeriod"/>
            </a:pPr>
            <a:r>
              <a:rPr lang="en-US" sz="1800" dirty="0"/>
              <a:t>Rural Sport Development Initiative</a:t>
            </a:r>
          </a:p>
          <a:p>
            <a:pPr lvl="3"/>
            <a:r>
              <a:rPr lang="en-US" sz="1500" dirty="0"/>
              <a:t>The impact of Long Term Athlete Development and Gross Motor Skill Development programs on social and sport development in rural areas.</a:t>
            </a:r>
          </a:p>
          <a:p>
            <a:pPr marL="1071563" lvl="2" indent="-385763">
              <a:buFont typeface="+mj-lt"/>
              <a:buAutoNum type="romanLcPeriod"/>
            </a:pPr>
            <a:r>
              <a:rPr lang="en-US" sz="1800" dirty="0"/>
              <a:t>Psychological strategies of coaching in competitive sports</a:t>
            </a:r>
            <a:endParaRPr lang="en-ZA" sz="1800" dirty="0"/>
          </a:p>
          <a:p>
            <a:pPr lvl="1"/>
            <a:endParaRPr lang="en-ZA" sz="2100" dirty="0"/>
          </a:p>
        </p:txBody>
      </p:sp>
    </p:spTree>
    <p:extLst>
      <p:ext uri="{BB962C8B-B14F-4D97-AF65-F5344CB8AC3E}">
        <p14:creationId xmlns:p14="http://schemas.microsoft.com/office/powerpoint/2010/main" val="64932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Faculty of Science </a:t>
            </a:r>
            <a:r>
              <a:rPr lang="en-ZA" b="1" dirty="0"/>
              <a:t>&amp; Agriculture</a:t>
            </a:r>
            <a:endParaRPr lang="en-ZA" dirty="0"/>
          </a:p>
        </p:txBody>
      </p:sp>
      <p:sp>
        <p:nvSpPr>
          <p:cNvPr id="3" name="Content Placeholder 2"/>
          <p:cNvSpPr>
            <a:spLocks noGrp="1"/>
          </p:cNvSpPr>
          <p:nvPr>
            <p:ph idx="1"/>
          </p:nvPr>
        </p:nvSpPr>
        <p:spPr/>
        <p:txBody>
          <a:bodyPr>
            <a:normAutofit/>
          </a:bodyPr>
          <a:lstStyle/>
          <a:p>
            <a:pPr marL="0" indent="0">
              <a:buNone/>
            </a:pPr>
            <a:r>
              <a:rPr lang="en-ZA" sz="2400" b="1" dirty="0"/>
              <a:t>Classification into three schools:</a:t>
            </a:r>
          </a:p>
          <a:p>
            <a:pPr marL="385763" indent="-385763">
              <a:buFont typeface="+mj-lt"/>
              <a:buAutoNum type="arabicPeriod"/>
            </a:pPr>
            <a:r>
              <a:rPr lang="en-ZA" sz="2400" dirty="0"/>
              <a:t>School of Agriculture &amp; Agribusiness</a:t>
            </a:r>
          </a:p>
          <a:p>
            <a:pPr marL="385763" indent="-385763">
              <a:buFont typeface="+mj-lt"/>
              <a:buAutoNum type="arabicPeriod"/>
            </a:pPr>
            <a:r>
              <a:rPr lang="en-ZA" sz="2400" dirty="0"/>
              <a:t>School Of Biological &amp; Environmental Science</a:t>
            </a:r>
          </a:p>
          <a:p>
            <a:pPr marL="385763" indent="-385763">
              <a:buFont typeface="+mj-lt"/>
              <a:buAutoNum type="arabicPeriod"/>
            </a:pPr>
            <a:r>
              <a:rPr lang="en-ZA" sz="2400" dirty="0"/>
              <a:t>School Of Physical &amp; Computational Science</a:t>
            </a:r>
          </a:p>
          <a:p>
            <a:endParaRPr lang="en-ZA" sz="2400" dirty="0"/>
          </a:p>
        </p:txBody>
      </p:sp>
    </p:spTree>
    <p:extLst>
      <p:ext uri="{BB962C8B-B14F-4D97-AF65-F5344CB8AC3E}">
        <p14:creationId xmlns:p14="http://schemas.microsoft.com/office/powerpoint/2010/main" val="366571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a:t>Faculty of Science &amp; Agriculture (cont’d)</a:t>
            </a:r>
          </a:p>
        </p:txBody>
      </p:sp>
      <p:sp>
        <p:nvSpPr>
          <p:cNvPr id="3" name="Content Placeholder 2"/>
          <p:cNvSpPr>
            <a:spLocks noGrp="1"/>
          </p:cNvSpPr>
          <p:nvPr>
            <p:ph idx="1"/>
          </p:nvPr>
        </p:nvSpPr>
        <p:spPr/>
        <p:txBody>
          <a:bodyPr/>
          <a:lstStyle/>
          <a:p>
            <a:pPr marL="385763" indent="-385763">
              <a:buFont typeface="+mj-lt"/>
              <a:buAutoNum type="arabicPeriod"/>
            </a:pPr>
            <a:r>
              <a:rPr lang="en-ZA" sz="2400" b="1" dirty="0"/>
              <a:t>School of Agriculture &amp; Agribusiness</a:t>
            </a:r>
          </a:p>
          <a:p>
            <a:r>
              <a:rPr lang="en-US" dirty="0" smtClean="0"/>
              <a:t>Agricultural </a:t>
            </a:r>
            <a:r>
              <a:rPr lang="en-US" dirty="0"/>
              <a:t>Economics and Extension</a:t>
            </a:r>
          </a:p>
          <a:p>
            <a:r>
              <a:rPr lang="en-US" dirty="0" smtClean="0">
                <a:solidFill>
                  <a:schemeClr val="tx2"/>
                </a:solidFill>
              </a:rPr>
              <a:t>Agronomy</a:t>
            </a:r>
            <a:endParaRPr lang="en-US" sz="1500" dirty="0">
              <a:solidFill>
                <a:schemeClr val="tx2"/>
              </a:solidFill>
            </a:endParaRPr>
          </a:p>
          <a:p>
            <a:r>
              <a:rPr lang="en-US" dirty="0" smtClean="0">
                <a:solidFill>
                  <a:schemeClr val="tx2"/>
                </a:solidFill>
              </a:rPr>
              <a:t>Livestock and Pasture Science</a:t>
            </a:r>
            <a:endParaRPr lang="en-US" sz="1500" u="sng" dirty="0">
              <a:solidFill>
                <a:schemeClr val="tx2"/>
              </a:solidFill>
            </a:endParaRPr>
          </a:p>
          <a:p>
            <a:r>
              <a:rPr lang="en-US" dirty="0" smtClean="0"/>
              <a:t>Agricultural </a:t>
            </a:r>
            <a:r>
              <a:rPr lang="en-US" dirty="0"/>
              <a:t>and Rural Development Research Institute (ARDRI)</a:t>
            </a:r>
          </a:p>
          <a:p>
            <a:r>
              <a:rPr lang="en-US" dirty="0" smtClean="0"/>
              <a:t>Research </a:t>
            </a:r>
            <a:r>
              <a:rPr lang="en-US" dirty="0"/>
              <a:t>Farm</a:t>
            </a:r>
          </a:p>
          <a:p>
            <a:r>
              <a:rPr lang="en-US" dirty="0" smtClean="0">
                <a:solidFill>
                  <a:schemeClr val="tx2"/>
                </a:solidFill>
              </a:rPr>
              <a:t>Traction Centre</a:t>
            </a:r>
            <a:endParaRPr lang="en-US" sz="1500" u="sng" dirty="0">
              <a:solidFill>
                <a:schemeClr val="tx2"/>
              </a:solidFill>
            </a:endParaRPr>
          </a:p>
          <a:p>
            <a:r>
              <a:rPr lang="en-US" dirty="0" err="1" smtClean="0">
                <a:solidFill>
                  <a:schemeClr val="tx2"/>
                </a:solidFill>
              </a:rPr>
              <a:t>Agri</a:t>
            </a:r>
            <a:r>
              <a:rPr lang="en-US" dirty="0" smtClean="0">
                <a:solidFill>
                  <a:schemeClr val="tx2"/>
                </a:solidFill>
              </a:rPr>
              <a:t>-park</a:t>
            </a:r>
            <a:endParaRPr lang="en-ZA" sz="1500" u="sng" dirty="0">
              <a:solidFill>
                <a:schemeClr val="tx2"/>
              </a:solidFill>
            </a:endParaRPr>
          </a:p>
        </p:txBody>
      </p:sp>
    </p:spTree>
    <p:extLst>
      <p:ext uri="{BB962C8B-B14F-4D97-AF65-F5344CB8AC3E}">
        <p14:creationId xmlns:p14="http://schemas.microsoft.com/office/powerpoint/2010/main" val="2631316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a:t>Faculty of Science &amp; Agriculture (cont’d)</a:t>
            </a:r>
          </a:p>
        </p:txBody>
      </p:sp>
      <p:sp>
        <p:nvSpPr>
          <p:cNvPr id="3" name="Content Placeholder 2"/>
          <p:cNvSpPr>
            <a:spLocks noGrp="1"/>
          </p:cNvSpPr>
          <p:nvPr>
            <p:ph idx="1"/>
          </p:nvPr>
        </p:nvSpPr>
        <p:spPr/>
        <p:txBody>
          <a:bodyPr>
            <a:noAutofit/>
          </a:bodyPr>
          <a:lstStyle/>
          <a:p>
            <a:pPr marL="385763" indent="-385763">
              <a:buFont typeface="+mj-lt"/>
              <a:buAutoNum type="arabicPeriod" startAt="2"/>
            </a:pPr>
            <a:r>
              <a:rPr lang="en-ZA" sz="2400" b="1" dirty="0"/>
              <a:t>School of Biological &amp; Environmental Science</a:t>
            </a:r>
          </a:p>
          <a:p>
            <a:r>
              <a:rPr lang="en-US" dirty="0" smtClean="0"/>
              <a:t>Biochemistry </a:t>
            </a:r>
            <a:r>
              <a:rPr lang="en-US" dirty="0"/>
              <a:t>and Microbiology</a:t>
            </a:r>
          </a:p>
          <a:p>
            <a:r>
              <a:rPr lang="en-US" dirty="0" smtClean="0"/>
              <a:t>Botany</a:t>
            </a:r>
            <a:endParaRPr lang="en-US" dirty="0"/>
          </a:p>
          <a:p>
            <a:r>
              <a:rPr lang="en-US" dirty="0" smtClean="0"/>
              <a:t>Geography </a:t>
            </a:r>
            <a:r>
              <a:rPr lang="en-US" dirty="0"/>
              <a:t>&amp; Environmental Science</a:t>
            </a:r>
          </a:p>
          <a:p>
            <a:r>
              <a:rPr lang="en-US" dirty="0" smtClean="0"/>
              <a:t>Geographic </a:t>
            </a:r>
            <a:r>
              <a:rPr lang="en-US" dirty="0"/>
              <a:t>Information Systems</a:t>
            </a:r>
          </a:p>
          <a:p>
            <a:r>
              <a:rPr lang="en-US" dirty="0" smtClean="0"/>
              <a:t>Zoology </a:t>
            </a:r>
            <a:r>
              <a:rPr lang="en-US" dirty="0"/>
              <a:t>and Entomology</a:t>
            </a:r>
          </a:p>
          <a:p>
            <a:r>
              <a:rPr lang="en-US" dirty="0" smtClean="0"/>
              <a:t>Central </a:t>
            </a:r>
            <a:r>
              <a:rPr lang="en-US" dirty="0"/>
              <a:t>Analytical Laboratory (CAL)</a:t>
            </a:r>
          </a:p>
          <a:p>
            <a:r>
              <a:rPr lang="en-US" dirty="0" smtClean="0"/>
              <a:t>Science </a:t>
            </a:r>
            <a:r>
              <a:rPr lang="en-US" dirty="0"/>
              <a:t>Workshop</a:t>
            </a:r>
            <a:endParaRPr lang="en-ZA" dirty="0"/>
          </a:p>
        </p:txBody>
      </p:sp>
    </p:spTree>
    <p:extLst>
      <p:ext uri="{BB962C8B-B14F-4D97-AF65-F5344CB8AC3E}">
        <p14:creationId xmlns:p14="http://schemas.microsoft.com/office/powerpoint/2010/main" val="100755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a:t>Faculty of Science &amp; Agriculture (cont’d)</a:t>
            </a:r>
          </a:p>
        </p:txBody>
      </p:sp>
      <p:sp>
        <p:nvSpPr>
          <p:cNvPr id="3" name="Content Placeholder 2"/>
          <p:cNvSpPr>
            <a:spLocks noGrp="1"/>
          </p:cNvSpPr>
          <p:nvPr>
            <p:ph idx="1"/>
          </p:nvPr>
        </p:nvSpPr>
        <p:spPr/>
        <p:txBody>
          <a:bodyPr>
            <a:noAutofit/>
          </a:bodyPr>
          <a:lstStyle/>
          <a:p>
            <a:pPr marL="385763" indent="-385763">
              <a:buFont typeface="+mj-lt"/>
              <a:buAutoNum type="arabicPeriod" startAt="3"/>
            </a:pPr>
            <a:r>
              <a:rPr lang="en-ZA" sz="2400" b="1" dirty="0"/>
              <a:t>School of Physical &amp; Computational Science</a:t>
            </a:r>
          </a:p>
          <a:p>
            <a:r>
              <a:rPr lang="en-US" dirty="0" smtClean="0"/>
              <a:t>Computer </a:t>
            </a:r>
            <a:r>
              <a:rPr lang="en-US" dirty="0"/>
              <a:t>Science</a:t>
            </a:r>
          </a:p>
          <a:p>
            <a:r>
              <a:rPr lang="en-US" dirty="0" smtClean="0"/>
              <a:t>Geology</a:t>
            </a:r>
            <a:endParaRPr lang="en-US" dirty="0"/>
          </a:p>
          <a:p>
            <a:r>
              <a:rPr lang="en-US" dirty="0" smtClean="0"/>
              <a:t>Pure </a:t>
            </a:r>
            <a:r>
              <a:rPr lang="en-US" dirty="0"/>
              <a:t>and Applied Mathematics</a:t>
            </a:r>
          </a:p>
          <a:p>
            <a:r>
              <a:rPr lang="en-US" dirty="0" smtClean="0"/>
              <a:t>Pure </a:t>
            </a:r>
            <a:r>
              <a:rPr lang="en-US" dirty="0"/>
              <a:t>and Applied Chemistry </a:t>
            </a:r>
          </a:p>
          <a:p>
            <a:r>
              <a:rPr lang="en-US" dirty="0" smtClean="0">
                <a:solidFill>
                  <a:schemeClr val="tx2"/>
                </a:solidFill>
              </a:rPr>
              <a:t>Physics</a:t>
            </a:r>
            <a:endParaRPr lang="en-US" dirty="0">
              <a:solidFill>
                <a:schemeClr val="tx2"/>
              </a:solidFill>
            </a:endParaRPr>
          </a:p>
          <a:p>
            <a:r>
              <a:rPr lang="en-US" dirty="0" smtClean="0"/>
              <a:t>Statistics</a:t>
            </a:r>
            <a:endParaRPr lang="en-US" dirty="0"/>
          </a:p>
        </p:txBody>
      </p:sp>
    </p:spTree>
    <p:extLst>
      <p:ext uri="{BB962C8B-B14F-4D97-AF65-F5344CB8AC3E}">
        <p14:creationId xmlns:p14="http://schemas.microsoft.com/office/powerpoint/2010/main" val="2305606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b="1" dirty="0"/>
              <a:t>Faculty of Science &amp; Agriculture (cont’d)</a:t>
            </a:r>
            <a:endParaRPr lang="en-ZA" sz="3000" dirty="0"/>
          </a:p>
        </p:txBody>
      </p:sp>
      <p:sp>
        <p:nvSpPr>
          <p:cNvPr id="3" name="Content Placeholder 2"/>
          <p:cNvSpPr>
            <a:spLocks noGrp="1"/>
          </p:cNvSpPr>
          <p:nvPr>
            <p:ph idx="1"/>
          </p:nvPr>
        </p:nvSpPr>
        <p:spPr/>
        <p:txBody>
          <a:bodyPr>
            <a:noAutofit/>
          </a:bodyPr>
          <a:lstStyle/>
          <a:p>
            <a:pPr marL="0" indent="0">
              <a:buNone/>
            </a:pPr>
            <a:r>
              <a:rPr lang="en-ZA" sz="2400" b="1" dirty="0"/>
              <a:t>Centres &amp; Institutes</a:t>
            </a:r>
          </a:p>
          <a:p>
            <a:r>
              <a:rPr lang="en-ZA" sz="1800" dirty="0"/>
              <a:t>Agricultural and Rural Development  Research Institute</a:t>
            </a:r>
          </a:p>
          <a:p>
            <a:r>
              <a:rPr lang="en-ZA" sz="1800" dirty="0"/>
              <a:t>Applied and Environmental Microbiology Research Group</a:t>
            </a:r>
          </a:p>
          <a:p>
            <a:r>
              <a:rPr lang="en-ZA" sz="1800" dirty="0"/>
              <a:t>Electron Microscopy Unit</a:t>
            </a:r>
          </a:p>
          <a:p>
            <a:r>
              <a:rPr lang="en-ZA" sz="1800" dirty="0">
                <a:solidFill>
                  <a:schemeClr val="tx2"/>
                </a:solidFill>
              </a:rPr>
              <a:t>Fort Hare Institute of Technology</a:t>
            </a:r>
          </a:p>
          <a:p>
            <a:r>
              <a:rPr lang="en-ZA" sz="1800" dirty="0"/>
              <a:t>FOSST Discovery Centre</a:t>
            </a:r>
          </a:p>
          <a:p>
            <a:r>
              <a:rPr lang="en-ZA" sz="1800" dirty="0"/>
              <a:t>Plant Stress Group</a:t>
            </a:r>
          </a:p>
          <a:p>
            <a:r>
              <a:rPr lang="en-ZA" sz="1800" dirty="0"/>
              <a:t>Risk &amp; Vulnerability Science Centre</a:t>
            </a:r>
          </a:p>
          <a:p>
            <a:r>
              <a:rPr lang="en-ZA" sz="1800" dirty="0"/>
              <a:t>Telkom Centre of Excellence in ICT for Development</a:t>
            </a:r>
          </a:p>
          <a:p>
            <a:r>
              <a:rPr lang="en-ZA" sz="1800" dirty="0"/>
              <a:t>Traction Centre</a:t>
            </a:r>
          </a:p>
        </p:txBody>
      </p:sp>
    </p:spTree>
    <p:extLst>
      <p:ext uri="{BB962C8B-B14F-4D97-AF65-F5344CB8AC3E}">
        <p14:creationId xmlns:p14="http://schemas.microsoft.com/office/powerpoint/2010/main" val="2733298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_DSC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 y="1412775"/>
            <a:ext cx="2782220" cy="403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p:cNvSpPr txBox="1">
            <a:spLocks noGrp="1" noChangeArrowheads="1"/>
          </p:cNvSpPr>
          <p:nvPr>
            <p:ph type="title"/>
          </p:nvPr>
        </p:nvSpPr>
        <p:spPr bwMode="auto">
          <a:xfrm>
            <a:off x="457200" y="274638"/>
            <a:ext cx="8229600" cy="562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700" b="1" i="0" u="none" strike="noStrike" cap="none" normalizeH="0" baseline="0" dirty="0" smtClean="0">
                <a:ln>
                  <a:noFill/>
                </a:ln>
                <a:solidFill>
                  <a:srgbClr val="006600"/>
                </a:solidFill>
                <a:effectLst/>
                <a:latin typeface="Arial Black" panose="020B0A04020102020204" pitchFamily="34" charset="0"/>
                <a:cs typeface="Arial" pitchFamily="34" charset="0"/>
              </a:rPr>
              <a:t>RISK AND  VULNERABILITY SCIENCE CENTRES (RVSC)</a:t>
            </a:r>
            <a:br>
              <a:rPr kumimoji="0" lang="en-US" altLang="en-US" sz="2700" b="1" i="0" u="none" strike="noStrike" cap="none" normalizeH="0" baseline="0" dirty="0" smtClean="0">
                <a:ln>
                  <a:noFill/>
                </a:ln>
                <a:solidFill>
                  <a:srgbClr val="006600"/>
                </a:solidFill>
                <a:effectLst/>
                <a:latin typeface="Arial Black" panose="020B0A04020102020204" pitchFamily="34" charset="0"/>
                <a:cs typeface="Arial" pitchFamily="34" charset="0"/>
              </a:rPr>
            </a:br>
            <a:r>
              <a:rPr kumimoji="0" lang="en-US" altLang="en-US" sz="2200" b="1" i="1" u="none" strike="noStrike" cap="none" normalizeH="0" baseline="0" dirty="0" smtClean="0">
                <a:ln>
                  <a:noFill/>
                </a:ln>
                <a:solidFill>
                  <a:srgbClr val="C00000"/>
                </a:solidFill>
                <a:effectLst/>
                <a:latin typeface="+mn-lt"/>
                <a:cs typeface="Arial" pitchFamily="34" charset="0"/>
              </a:rPr>
              <a:t>S</a:t>
            </a:r>
            <a:r>
              <a:rPr lang="en-US" altLang="en-US" sz="2200" b="1" i="1" dirty="0" smtClean="0">
                <a:solidFill>
                  <a:srgbClr val="C00000"/>
                </a:solidFill>
                <a:latin typeface="+mn-lt"/>
                <a:cs typeface="Arial" pitchFamily="34" charset="0"/>
              </a:rPr>
              <a:t>tudying Global Change, Tackling local Impacts</a:t>
            </a:r>
            <a:endParaRPr kumimoji="0" lang="en-US" altLang="en-US" sz="2200" b="1" i="1" u="none" strike="noStrike" cap="none" normalizeH="0" baseline="0" dirty="0" smtClean="0">
              <a:ln>
                <a:noFill/>
              </a:ln>
              <a:solidFill>
                <a:srgbClr val="C00000"/>
              </a:solidFill>
              <a:effectLst/>
              <a:latin typeface="+mn-l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556" y="1639378"/>
            <a:ext cx="3850950" cy="3360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descr="DST-log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6093296"/>
            <a:ext cx="2232248"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935" y="6093296"/>
            <a:ext cx="2088232" cy="541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1"/>
          <p:cNvSpPr txBox="1">
            <a:spLocks noChangeArrowheads="1"/>
          </p:cNvSpPr>
          <p:nvPr/>
        </p:nvSpPr>
        <p:spPr bwMode="auto">
          <a:xfrm>
            <a:off x="346123" y="5659091"/>
            <a:ext cx="2984198" cy="427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Perpetua" pitchFamily="18" charset="0"/>
                <a:cs typeface="Arial" pitchFamily="34" charset="0"/>
              </a:rPr>
              <a:t>FUNDED BY:</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13"/>
          <p:cNvGrpSpPr>
            <a:grpSpLocks/>
          </p:cNvGrpSpPr>
          <p:nvPr/>
        </p:nvGrpSpPr>
        <p:grpSpPr bwMode="auto">
          <a:xfrm>
            <a:off x="5364089" y="5889625"/>
            <a:ext cx="3779912" cy="968375"/>
            <a:chOff x="111973910" y="112942997"/>
            <a:chExt cx="3250605" cy="968538"/>
          </a:xfrm>
        </p:grpSpPr>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99563" y="112950065"/>
              <a:ext cx="1124952" cy="96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73910" y="112952046"/>
              <a:ext cx="1095958" cy="95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42623" y="112942997"/>
              <a:ext cx="1099376" cy="894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0" name="Freeform 19"/>
          <p:cNvSpPr>
            <a:spLocks/>
          </p:cNvSpPr>
          <p:nvPr/>
        </p:nvSpPr>
        <p:spPr bwMode="auto">
          <a:xfrm>
            <a:off x="0" y="5039886"/>
            <a:ext cx="9144000" cy="450850"/>
          </a:xfrm>
          <a:custGeom>
            <a:avLst/>
            <a:gdLst>
              <a:gd name="T0" fmla="*/ 0 w 9999023"/>
              <a:gd name="T1" fmla="*/ 858982 h 922317"/>
              <a:gd name="T2" fmla="*/ 3420093 w 9999023"/>
              <a:gd name="T3" fmla="*/ 823356 h 922317"/>
              <a:gd name="T4" fmla="*/ 5379522 w 9999023"/>
              <a:gd name="T5" fmla="*/ 265216 h 922317"/>
              <a:gd name="T6" fmla="*/ 5818909 w 9999023"/>
              <a:gd name="T7" fmla="*/ 122712 h 922317"/>
              <a:gd name="T8" fmla="*/ 6543304 w 9999023"/>
              <a:gd name="T9" fmla="*/ 15834 h 922317"/>
              <a:gd name="T10" fmla="*/ 6662057 w 9999023"/>
              <a:gd name="T11" fmla="*/ 27709 h 922317"/>
              <a:gd name="T12" fmla="*/ 9999023 w 9999023"/>
              <a:gd name="T13" fmla="*/ 27709 h 922317"/>
            </a:gdLst>
            <a:ahLst/>
            <a:cxnLst>
              <a:cxn ang="0">
                <a:pos x="T0" y="T1"/>
              </a:cxn>
              <a:cxn ang="0">
                <a:pos x="T2" y="T3"/>
              </a:cxn>
              <a:cxn ang="0">
                <a:pos x="T4" y="T5"/>
              </a:cxn>
              <a:cxn ang="0">
                <a:pos x="T6" y="T7"/>
              </a:cxn>
              <a:cxn ang="0">
                <a:pos x="T8" y="T9"/>
              </a:cxn>
              <a:cxn ang="0">
                <a:pos x="T10" y="T11"/>
              </a:cxn>
              <a:cxn ang="0">
                <a:pos x="T12" y="T13"/>
              </a:cxn>
            </a:cxnLst>
            <a:rect l="0" t="0" r="r" b="b"/>
            <a:pathLst>
              <a:path w="9999023" h="922317">
                <a:moveTo>
                  <a:pt x="0" y="858982"/>
                </a:moveTo>
                <a:cubicBezTo>
                  <a:pt x="1261753" y="890649"/>
                  <a:pt x="2523506" y="922317"/>
                  <a:pt x="3420093" y="823356"/>
                </a:cubicBezTo>
                <a:cubicBezTo>
                  <a:pt x="4316680" y="724395"/>
                  <a:pt x="4979719" y="381990"/>
                  <a:pt x="5379522" y="265216"/>
                </a:cubicBezTo>
                <a:cubicBezTo>
                  <a:pt x="5779325" y="148442"/>
                  <a:pt x="5624945" y="164276"/>
                  <a:pt x="5818909" y="122712"/>
                </a:cubicBezTo>
                <a:cubicBezTo>
                  <a:pt x="6012873" y="81148"/>
                  <a:pt x="6402779" y="31668"/>
                  <a:pt x="6543304" y="15834"/>
                </a:cubicBezTo>
                <a:cubicBezTo>
                  <a:pt x="6683829" y="0"/>
                  <a:pt x="6086104" y="25730"/>
                  <a:pt x="6662057" y="27709"/>
                </a:cubicBezTo>
                <a:cubicBezTo>
                  <a:pt x="7238010" y="29688"/>
                  <a:pt x="8618516" y="28698"/>
                  <a:pt x="9999023" y="27709"/>
                </a:cubicBezTo>
              </a:path>
            </a:pathLst>
          </a:custGeom>
          <a:solidFill>
            <a:srgbClr val="FFFF00"/>
          </a:solidFill>
          <a:ln w="88900">
            <a:solidFill>
              <a:srgbClr val="0070C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45720" rIns="91440" bIns="45720" anchor="t" anchorCtr="0" upright="1">
            <a:noAutofit/>
          </a:bodyPr>
          <a:lstStyle/>
          <a:p>
            <a:endParaRPr lang="en-ZA"/>
          </a:p>
        </p:txBody>
      </p:sp>
      <p:pic>
        <p:nvPicPr>
          <p:cNvPr id="21" name="Picture 2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2957" y="1412776"/>
            <a:ext cx="2521043" cy="2232248"/>
          </a:xfrm>
          <a:prstGeom prst="rect">
            <a:avLst/>
          </a:prstGeom>
          <a:noFill/>
          <a:ln>
            <a:noFill/>
          </a:ln>
          <a:effectLst/>
        </p:spPr>
      </p:pic>
      <p:sp>
        <p:nvSpPr>
          <p:cNvPr id="9" name="Text Box 18"/>
          <p:cNvSpPr txBox="1">
            <a:spLocks noChangeArrowheads="1"/>
          </p:cNvSpPr>
          <p:nvPr/>
        </p:nvSpPr>
        <p:spPr bwMode="auto">
          <a:xfrm>
            <a:off x="6228184" y="5246274"/>
            <a:ext cx="18288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Perpetua" pitchFamily="18" charset="0"/>
                <a:cs typeface="Arial" pitchFamily="34" charset="0"/>
              </a:rPr>
              <a:t>HOSTED AT:</a:t>
            </a:r>
            <a:endParaRPr kumimoji="0" lang="en-US" altLang="en-US"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65027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0" y="0"/>
            <a:ext cx="9057184" cy="850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normAutofit/>
          </a:bodyPr>
          <a:lstStyle/>
          <a:p>
            <a:pPr lvl="0"/>
            <a:r>
              <a:rPr lang="en-ZA" altLang="en-US" sz="2800" b="1" dirty="0" smtClean="0">
                <a:solidFill>
                  <a:srgbClr val="006600"/>
                </a:solidFill>
                <a:cs typeface="Arial" pitchFamily="34" charset="0"/>
              </a:rPr>
              <a:t>Risk </a:t>
            </a:r>
            <a:r>
              <a:rPr lang="en-ZA" altLang="en-US" sz="2800" b="1" dirty="0">
                <a:solidFill>
                  <a:srgbClr val="006600"/>
                </a:solidFill>
                <a:cs typeface="Arial" pitchFamily="34" charset="0"/>
              </a:rPr>
              <a:t>&amp; Vulnerability Science </a:t>
            </a:r>
            <a:r>
              <a:rPr lang="en-ZA" altLang="en-US" sz="2800" b="1" dirty="0" smtClean="0">
                <a:solidFill>
                  <a:srgbClr val="006600"/>
                </a:solidFill>
                <a:cs typeface="Arial" pitchFamily="34" charset="0"/>
              </a:rPr>
              <a:t>Centres (RVSCs)</a:t>
            </a:r>
            <a:r>
              <a:rPr lang="en-ZA" altLang="en-US" sz="2700" b="1" dirty="0">
                <a:solidFill>
                  <a:srgbClr val="006600"/>
                </a:solidFill>
                <a:latin typeface="Arial Black" panose="020B0A04020102020204" pitchFamily="34" charset="0"/>
                <a:cs typeface="Arial" pitchFamily="34" charset="0"/>
              </a:rPr>
              <a:t/>
            </a:r>
            <a:br>
              <a:rPr lang="en-ZA" altLang="en-US" sz="2700" b="1" dirty="0">
                <a:solidFill>
                  <a:srgbClr val="006600"/>
                </a:solidFill>
                <a:latin typeface="Arial Black" panose="020B0A04020102020204" pitchFamily="34" charset="0"/>
                <a:cs typeface="Arial" pitchFamily="34" charset="0"/>
              </a:rPr>
            </a:br>
            <a:r>
              <a:rPr kumimoji="0" lang="en-US" altLang="en-US" sz="2000" b="1" i="1" u="none" strike="noStrike" cap="none" normalizeH="0" baseline="0" dirty="0" smtClean="0">
                <a:ln>
                  <a:noFill/>
                </a:ln>
                <a:solidFill>
                  <a:srgbClr val="C00000"/>
                </a:solidFill>
                <a:effectLst/>
                <a:cs typeface="Arial" pitchFamily="34" charset="0"/>
              </a:rPr>
              <a:t>S</a:t>
            </a:r>
            <a:r>
              <a:rPr lang="en-US" altLang="en-US" sz="2000" b="1" i="1" dirty="0" smtClean="0">
                <a:solidFill>
                  <a:srgbClr val="C00000"/>
                </a:solidFill>
                <a:cs typeface="Arial" pitchFamily="34" charset="0"/>
              </a:rPr>
              <a:t>tudying Global Change, Tackling local Impacts</a:t>
            </a:r>
            <a:endParaRPr kumimoji="0" lang="en-US" altLang="en-US" sz="2000" b="1" i="1" u="none" strike="noStrike" cap="none" normalizeH="0" baseline="0" dirty="0" smtClean="0">
              <a:ln>
                <a:noFill/>
              </a:ln>
              <a:solidFill>
                <a:srgbClr val="C0000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3" name="Picture 9" descr="DST-log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093296"/>
            <a:ext cx="2232248"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935" y="6093296"/>
            <a:ext cx="2088232" cy="541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1"/>
          <p:cNvSpPr txBox="1">
            <a:spLocks noChangeArrowheads="1"/>
          </p:cNvSpPr>
          <p:nvPr/>
        </p:nvSpPr>
        <p:spPr bwMode="auto">
          <a:xfrm>
            <a:off x="346123" y="5659091"/>
            <a:ext cx="2984198" cy="427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Perpetua" pitchFamily="18" charset="0"/>
                <a:cs typeface="Arial" pitchFamily="34" charset="0"/>
              </a:rPr>
              <a:t>FUNDED BY:</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Group 13"/>
          <p:cNvGrpSpPr>
            <a:grpSpLocks/>
          </p:cNvGrpSpPr>
          <p:nvPr/>
        </p:nvGrpSpPr>
        <p:grpSpPr bwMode="auto">
          <a:xfrm>
            <a:off x="5364089" y="5889625"/>
            <a:ext cx="3779912" cy="968375"/>
            <a:chOff x="111973910" y="112942997"/>
            <a:chExt cx="3250605" cy="968538"/>
          </a:xfrm>
        </p:grpSpPr>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99563" y="112950065"/>
              <a:ext cx="1124952" cy="960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73910" y="112952046"/>
              <a:ext cx="1095958" cy="95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42623" y="112942997"/>
              <a:ext cx="1099376" cy="894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0" name="Freeform 19"/>
          <p:cNvSpPr>
            <a:spLocks/>
          </p:cNvSpPr>
          <p:nvPr/>
        </p:nvSpPr>
        <p:spPr bwMode="auto">
          <a:xfrm>
            <a:off x="0" y="5039886"/>
            <a:ext cx="9144000" cy="450850"/>
          </a:xfrm>
          <a:custGeom>
            <a:avLst/>
            <a:gdLst>
              <a:gd name="T0" fmla="*/ 0 w 9999023"/>
              <a:gd name="T1" fmla="*/ 858982 h 922317"/>
              <a:gd name="T2" fmla="*/ 3420093 w 9999023"/>
              <a:gd name="T3" fmla="*/ 823356 h 922317"/>
              <a:gd name="T4" fmla="*/ 5379522 w 9999023"/>
              <a:gd name="T5" fmla="*/ 265216 h 922317"/>
              <a:gd name="T6" fmla="*/ 5818909 w 9999023"/>
              <a:gd name="T7" fmla="*/ 122712 h 922317"/>
              <a:gd name="T8" fmla="*/ 6543304 w 9999023"/>
              <a:gd name="T9" fmla="*/ 15834 h 922317"/>
              <a:gd name="T10" fmla="*/ 6662057 w 9999023"/>
              <a:gd name="T11" fmla="*/ 27709 h 922317"/>
              <a:gd name="T12" fmla="*/ 9999023 w 9999023"/>
              <a:gd name="T13" fmla="*/ 27709 h 922317"/>
            </a:gdLst>
            <a:ahLst/>
            <a:cxnLst>
              <a:cxn ang="0">
                <a:pos x="T0" y="T1"/>
              </a:cxn>
              <a:cxn ang="0">
                <a:pos x="T2" y="T3"/>
              </a:cxn>
              <a:cxn ang="0">
                <a:pos x="T4" y="T5"/>
              </a:cxn>
              <a:cxn ang="0">
                <a:pos x="T6" y="T7"/>
              </a:cxn>
              <a:cxn ang="0">
                <a:pos x="T8" y="T9"/>
              </a:cxn>
              <a:cxn ang="0">
                <a:pos x="T10" y="T11"/>
              </a:cxn>
              <a:cxn ang="0">
                <a:pos x="T12" y="T13"/>
              </a:cxn>
            </a:cxnLst>
            <a:rect l="0" t="0" r="r" b="b"/>
            <a:pathLst>
              <a:path w="9999023" h="922317">
                <a:moveTo>
                  <a:pt x="0" y="858982"/>
                </a:moveTo>
                <a:cubicBezTo>
                  <a:pt x="1261753" y="890649"/>
                  <a:pt x="2523506" y="922317"/>
                  <a:pt x="3420093" y="823356"/>
                </a:cubicBezTo>
                <a:cubicBezTo>
                  <a:pt x="4316680" y="724395"/>
                  <a:pt x="4979719" y="381990"/>
                  <a:pt x="5379522" y="265216"/>
                </a:cubicBezTo>
                <a:cubicBezTo>
                  <a:pt x="5779325" y="148442"/>
                  <a:pt x="5624945" y="164276"/>
                  <a:pt x="5818909" y="122712"/>
                </a:cubicBezTo>
                <a:cubicBezTo>
                  <a:pt x="6012873" y="81148"/>
                  <a:pt x="6402779" y="31668"/>
                  <a:pt x="6543304" y="15834"/>
                </a:cubicBezTo>
                <a:cubicBezTo>
                  <a:pt x="6683829" y="0"/>
                  <a:pt x="6086104" y="25730"/>
                  <a:pt x="6662057" y="27709"/>
                </a:cubicBezTo>
                <a:cubicBezTo>
                  <a:pt x="7238010" y="29688"/>
                  <a:pt x="8618516" y="28698"/>
                  <a:pt x="9999023" y="27709"/>
                </a:cubicBezTo>
              </a:path>
            </a:pathLst>
          </a:custGeom>
          <a:solidFill>
            <a:srgbClr val="FFFF00"/>
          </a:solidFill>
          <a:ln w="88900">
            <a:solidFill>
              <a:srgbClr val="0070C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45720" rIns="91440" bIns="45720" anchor="t" anchorCtr="0" upright="1">
            <a:noAutofit/>
          </a:bodyPr>
          <a:lstStyle/>
          <a:p>
            <a:endParaRPr lang="en-ZA"/>
          </a:p>
        </p:txBody>
      </p:sp>
      <p:sp>
        <p:nvSpPr>
          <p:cNvPr id="9" name="Text Box 18"/>
          <p:cNvSpPr txBox="1">
            <a:spLocks noChangeArrowheads="1"/>
          </p:cNvSpPr>
          <p:nvPr/>
        </p:nvSpPr>
        <p:spPr bwMode="auto">
          <a:xfrm>
            <a:off x="6228184" y="5246274"/>
            <a:ext cx="18288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Perpetua" pitchFamily="18" charset="0"/>
                <a:cs typeface="Arial" pitchFamily="34" charset="0"/>
              </a:rPr>
              <a:t>HOSTED AT:</a:t>
            </a:r>
            <a:endParaRPr kumimoji="0" lang="en-US" alt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2"/>
          <p:cNvPicPr>
            <a:picLocks noChangeAspect="1" noChangeArrowheads="1"/>
          </p:cNvPicPr>
          <p:nvPr/>
        </p:nvPicPr>
        <p:blipFill>
          <a:blip r:embed="rId7" cstate="print"/>
          <a:srcRect/>
          <a:stretch>
            <a:fillRect/>
          </a:stretch>
        </p:blipFill>
        <p:spPr bwMode="auto">
          <a:xfrm>
            <a:off x="1619672" y="2708920"/>
            <a:ext cx="5328591" cy="2556391"/>
          </a:xfrm>
          <a:prstGeom prst="rect">
            <a:avLst/>
          </a:prstGeom>
          <a:noFill/>
          <a:ln w="9525">
            <a:noFill/>
            <a:miter lim="800000"/>
            <a:headEnd/>
            <a:tailEnd/>
          </a:ln>
        </p:spPr>
      </p:pic>
      <p:sp>
        <p:nvSpPr>
          <p:cNvPr id="2" name="Rectangle 1"/>
          <p:cNvSpPr/>
          <p:nvPr/>
        </p:nvSpPr>
        <p:spPr>
          <a:xfrm>
            <a:off x="403144" y="1196752"/>
            <a:ext cx="8561343" cy="1200329"/>
          </a:xfrm>
          <a:prstGeom prst="rect">
            <a:avLst/>
          </a:prstGeom>
        </p:spPr>
        <p:txBody>
          <a:bodyPr wrap="square">
            <a:spAutoFit/>
          </a:bodyPr>
          <a:lstStyle/>
          <a:p>
            <a:pPr lvl="0" algn="just" eaLnBrk="1" hangingPunct="1">
              <a:spcBef>
                <a:spcPct val="20000"/>
              </a:spcBef>
            </a:pPr>
            <a:r>
              <a:rPr lang="en-ZA" kern="0" dirty="0">
                <a:solidFill>
                  <a:srgbClr val="000000"/>
                </a:solidFill>
                <a:latin typeface="+mn-lt"/>
                <a:ea typeface="ＭＳ Ｐゴシック"/>
              </a:rPr>
              <a:t>10-Year innovation plan of Department of Science &amp; Technology on Global Change Grand Challenges (Global Change Research Programme (GCRP</a:t>
            </a:r>
            <a:r>
              <a:rPr lang="en-ZA" kern="0" dirty="0">
                <a:solidFill>
                  <a:srgbClr val="000000"/>
                </a:solidFill>
                <a:latin typeface="Arial"/>
                <a:ea typeface="ＭＳ Ｐゴシック"/>
              </a:rPr>
              <a:t>).</a:t>
            </a:r>
          </a:p>
        </p:txBody>
      </p:sp>
    </p:spTree>
    <p:extLst>
      <p:ext uri="{BB962C8B-B14F-4D97-AF65-F5344CB8AC3E}">
        <p14:creationId xmlns:p14="http://schemas.microsoft.com/office/powerpoint/2010/main" val="1412193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15"/>
            <a:ext cx="8229600" cy="485087"/>
          </a:xfrm>
        </p:spPr>
        <p:txBody>
          <a:bodyPr>
            <a:noAutofit/>
          </a:bodyPr>
          <a:lstStyle/>
          <a:p>
            <a:r>
              <a:rPr lang="en-ZA" sz="3600" b="1" dirty="0" smtClean="0">
                <a:solidFill>
                  <a:schemeClr val="accent1">
                    <a:lumMod val="75000"/>
                  </a:schemeClr>
                </a:solidFill>
              </a:rPr>
              <a:t>Vulnerability rankings</a:t>
            </a:r>
            <a:endParaRPr lang="en-ZA" sz="3600" b="1" dirty="0">
              <a:solidFill>
                <a:schemeClr val="accent1">
                  <a:lumMod val="75000"/>
                </a:schemeClr>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1" y="548679"/>
            <a:ext cx="4726882" cy="3239227"/>
          </a:xfrm>
          <a:prstGeom prst="rect">
            <a:avLst/>
          </a:prstGeom>
          <a:noFill/>
          <a:ln>
            <a:noFill/>
          </a:ln>
          <a:effectLs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52494" y="3787907"/>
            <a:ext cx="4452218" cy="3106185"/>
          </a:xfrm>
          <a:prstGeom prst="rect">
            <a:avLst/>
          </a:prstGeom>
          <a:noFill/>
          <a:ln>
            <a:noFill/>
          </a:ln>
          <a:effectLs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3856" y="3787908"/>
            <a:ext cx="4571999" cy="3096344"/>
          </a:xfrm>
          <a:prstGeom prst="rect">
            <a:avLst/>
          </a:prstGeom>
          <a:noFill/>
          <a:ln>
            <a:noFill/>
          </a:ln>
          <a:effectLst/>
          <a:extLst/>
        </p:spPr>
      </p:pic>
    </p:spTree>
    <p:extLst>
      <p:ext uri="{BB962C8B-B14F-4D97-AF65-F5344CB8AC3E}">
        <p14:creationId xmlns:p14="http://schemas.microsoft.com/office/powerpoint/2010/main" val="1248750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ZA"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ZA" smtClean="0"/>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734372"/>
      </p:ext>
    </p:extLst>
  </p:cSld>
  <p:clrMapOvr>
    <a:masterClrMapping/>
  </p:clrMapOvr>
  <p:transition advTm="9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leRoux1\Desktop\pop_extreme.JPG"/>
          <p:cNvPicPr>
            <a:picLocks noGrp="1" noChangeAspect="1" noChangeArrowheads="1"/>
          </p:cNvPicPr>
          <p:nvPr>
            <p:ph idx="1"/>
          </p:nvPr>
        </p:nvPicPr>
        <p:blipFill>
          <a:blip r:embed="rId3" cstate="print"/>
          <a:srcRect/>
          <a:stretch>
            <a:fillRect/>
          </a:stretch>
        </p:blipFill>
        <p:spPr bwMode="auto">
          <a:xfrm>
            <a:off x="0" y="404664"/>
            <a:ext cx="9144000" cy="6019800"/>
          </a:xfrm>
          <a:prstGeom prst="rect">
            <a:avLst/>
          </a:prstGeom>
          <a:noFill/>
        </p:spPr>
      </p:pic>
      <p:sp>
        <p:nvSpPr>
          <p:cNvPr id="6" name="TextBox 5"/>
          <p:cNvSpPr txBox="1"/>
          <p:nvPr/>
        </p:nvSpPr>
        <p:spPr>
          <a:xfrm>
            <a:off x="990600" y="1"/>
            <a:ext cx="7315200" cy="523220"/>
          </a:xfrm>
          <a:prstGeom prst="rect">
            <a:avLst/>
          </a:prstGeom>
          <a:noFill/>
        </p:spPr>
        <p:txBody>
          <a:bodyPr wrap="square" rtlCol="0">
            <a:spAutoFit/>
          </a:bodyPr>
          <a:lstStyle/>
          <a:p>
            <a:r>
              <a:rPr lang="en-US" sz="2800" b="1" dirty="0" smtClean="0">
                <a:solidFill>
                  <a:srgbClr val="000000"/>
                </a:solidFill>
                <a:latin typeface="Arial"/>
              </a:rPr>
              <a:t>Map showing most vulnerable Province</a:t>
            </a:r>
            <a:endParaRPr lang="en-US" sz="2800" b="1" dirty="0">
              <a:solidFill>
                <a:srgbClr val="000000"/>
              </a:solidFill>
              <a:latin typeface="Arial"/>
            </a:endParaRPr>
          </a:p>
        </p:txBody>
      </p:sp>
      <p:sp>
        <p:nvSpPr>
          <p:cNvPr id="5" name="Rectangle 4"/>
          <p:cNvSpPr/>
          <p:nvPr/>
        </p:nvSpPr>
        <p:spPr>
          <a:xfrm>
            <a:off x="251520" y="6173866"/>
            <a:ext cx="8748464" cy="707886"/>
          </a:xfrm>
          <a:prstGeom prst="rect">
            <a:avLst/>
          </a:prstGeom>
        </p:spPr>
        <p:txBody>
          <a:bodyPr wrap="square">
            <a:spAutoFit/>
          </a:bodyPr>
          <a:lstStyle/>
          <a:p>
            <a:pPr algn="just"/>
            <a:r>
              <a:rPr lang="en-US" sz="2000" b="1" dirty="0">
                <a:solidFill>
                  <a:srgbClr val="FF0000"/>
                </a:solidFill>
              </a:rPr>
              <a:t>Though rural </a:t>
            </a:r>
            <a:r>
              <a:rPr lang="en-US" sz="2000" b="1" dirty="0" smtClean="0">
                <a:solidFill>
                  <a:srgbClr val="FF0000"/>
                </a:solidFill>
              </a:rPr>
              <a:t>setting, </a:t>
            </a:r>
            <a:r>
              <a:rPr lang="en-US" sz="2000" b="1" dirty="0">
                <a:solidFill>
                  <a:srgbClr val="FF0000"/>
                </a:solidFill>
              </a:rPr>
              <a:t>there is absence of agricultural activities and income generation </a:t>
            </a:r>
            <a:r>
              <a:rPr lang="en-US" sz="2000" b="1" dirty="0" smtClean="0">
                <a:solidFill>
                  <a:srgbClr val="FF0000"/>
                </a:solidFill>
              </a:rPr>
              <a:t>projects</a:t>
            </a:r>
            <a:endParaRPr lang="en-US" sz="2000" b="1" dirty="0">
              <a:solidFill>
                <a:srgbClr val="FF0000"/>
              </a:solidFill>
            </a:endParaRPr>
          </a:p>
        </p:txBody>
      </p:sp>
    </p:spTree>
    <p:extLst>
      <p:ext uri="{BB962C8B-B14F-4D97-AF65-F5344CB8AC3E}">
        <p14:creationId xmlns:p14="http://schemas.microsoft.com/office/powerpoint/2010/main" val="406799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nt.jpg"/>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53752" y="1360427"/>
            <a:ext cx="9036496" cy="4647426"/>
          </a:xfrm>
          <a:prstGeom prst="rect">
            <a:avLst/>
          </a:prstGeom>
        </p:spPr>
        <p:txBody>
          <a:bodyPr wrap="square">
            <a:spAutoFit/>
          </a:bodyPr>
          <a:lstStyle/>
          <a:p>
            <a:pPr lvl="0" eaLnBrk="1" hangingPunct="1">
              <a:spcBef>
                <a:spcPct val="20000"/>
              </a:spcBef>
            </a:pPr>
            <a:endParaRPr lang="en-ZA" sz="2000" b="1" kern="0" dirty="0" smtClean="0">
              <a:solidFill>
                <a:srgbClr val="000000"/>
              </a:solidFill>
              <a:latin typeface="Arial"/>
              <a:ea typeface="ＭＳ Ｐゴシック"/>
            </a:endParaRPr>
          </a:p>
          <a:p>
            <a:pPr marL="342900" lvl="0" indent="-342900" algn="just" eaLnBrk="1" hangingPunct="1">
              <a:spcBef>
                <a:spcPct val="20000"/>
              </a:spcBef>
              <a:buFont typeface="Arial" panose="020B0604020202020204" pitchFamily="34" charset="0"/>
              <a:buChar char="•"/>
            </a:pPr>
            <a:r>
              <a:rPr lang="en-ZA" sz="2000" b="1" kern="0" dirty="0">
                <a:solidFill>
                  <a:srgbClr val="000000"/>
                </a:solidFill>
                <a:latin typeface="+mn-lt"/>
                <a:ea typeface="ＭＳ Ｐゴシック"/>
              </a:rPr>
              <a:t>G</a:t>
            </a:r>
            <a:r>
              <a:rPr lang="en-ZA" sz="2000" b="1" kern="0" dirty="0" smtClean="0">
                <a:solidFill>
                  <a:srgbClr val="000000"/>
                </a:solidFill>
                <a:latin typeface="+mn-lt"/>
                <a:ea typeface="ＭＳ Ｐゴシック"/>
              </a:rPr>
              <a:t>enerate </a:t>
            </a:r>
            <a:r>
              <a:rPr lang="en-ZA" sz="2000" b="1" kern="0" dirty="0">
                <a:solidFill>
                  <a:srgbClr val="000000"/>
                </a:solidFill>
                <a:latin typeface="+mn-lt"/>
                <a:ea typeface="ＭＳ Ｐゴシック"/>
              </a:rPr>
              <a:t>and disseminate knowledge on risk and vulnerability on global change challenges  </a:t>
            </a:r>
            <a:r>
              <a:rPr lang="en-ZA" sz="2000" b="1" kern="0" dirty="0" smtClean="0">
                <a:solidFill>
                  <a:srgbClr val="000000"/>
                </a:solidFill>
                <a:latin typeface="+mn-lt"/>
                <a:ea typeface="ＭＳ Ｐゴシック"/>
              </a:rPr>
              <a:t>to:</a:t>
            </a:r>
          </a:p>
          <a:p>
            <a:pPr marL="857250" lvl="1" indent="-457200" eaLnBrk="1" fontAlgn="auto" hangingPunct="1">
              <a:lnSpc>
                <a:spcPct val="80000"/>
              </a:lnSpc>
              <a:spcBef>
                <a:spcPct val="20000"/>
              </a:spcBef>
              <a:spcAft>
                <a:spcPts val="0"/>
              </a:spcAft>
              <a:buFont typeface="Wingdings" pitchFamily="2" charset="2"/>
              <a:buChar char="Ø"/>
              <a:defRPr/>
            </a:pPr>
            <a:r>
              <a:rPr lang="en-US" sz="2000" dirty="0" smtClean="0">
                <a:solidFill>
                  <a:prstClr val="black"/>
                </a:solidFill>
                <a:latin typeface="+mn-lt"/>
                <a:ea typeface="+mn-ea"/>
              </a:rPr>
              <a:t>Improve </a:t>
            </a:r>
            <a:r>
              <a:rPr lang="en-US" sz="2000" dirty="0">
                <a:solidFill>
                  <a:prstClr val="black"/>
                </a:solidFill>
                <a:latin typeface="+mn-lt"/>
                <a:ea typeface="+mn-ea"/>
              </a:rPr>
              <a:t>scientific understanding of global </a:t>
            </a:r>
            <a:r>
              <a:rPr lang="en-US" sz="2000" dirty="0" smtClean="0">
                <a:solidFill>
                  <a:prstClr val="black"/>
                </a:solidFill>
                <a:latin typeface="+mn-lt"/>
                <a:ea typeface="+mn-ea"/>
              </a:rPr>
              <a:t>changes</a:t>
            </a:r>
          </a:p>
          <a:p>
            <a:pPr marL="857250" lvl="1" indent="-457200" eaLnBrk="1" fontAlgn="auto" hangingPunct="1">
              <a:lnSpc>
                <a:spcPct val="80000"/>
              </a:lnSpc>
              <a:spcBef>
                <a:spcPct val="20000"/>
              </a:spcBef>
              <a:spcAft>
                <a:spcPts val="0"/>
              </a:spcAft>
              <a:buFont typeface="Wingdings" pitchFamily="2" charset="2"/>
              <a:buChar char="Ø"/>
              <a:defRPr/>
            </a:pPr>
            <a:r>
              <a:rPr lang="en-US" sz="2000" dirty="0" smtClean="0">
                <a:solidFill>
                  <a:prstClr val="black"/>
                </a:solidFill>
                <a:latin typeface="+mn-lt"/>
                <a:ea typeface="+mn-ea"/>
              </a:rPr>
              <a:t>Develop </a:t>
            </a:r>
            <a:r>
              <a:rPr lang="en-US" sz="2000" dirty="0">
                <a:solidFill>
                  <a:prstClr val="black"/>
                </a:solidFill>
                <a:latin typeface="+mn-lt"/>
                <a:ea typeface="+mn-ea"/>
              </a:rPr>
              <a:t>technologies and innovations to respond </a:t>
            </a:r>
            <a:r>
              <a:rPr lang="en-US" sz="2000" dirty="0" smtClean="0">
                <a:solidFill>
                  <a:prstClr val="black"/>
                </a:solidFill>
                <a:latin typeface="+mn-lt"/>
                <a:ea typeface="+mn-ea"/>
              </a:rPr>
              <a:t>to global changes </a:t>
            </a:r>
          </a:p>
          <a:p>
            <a:pPr marL="857250" lvl="1" indent="-457200" eaLnBrk="1" fontAlgn="auto" hangingPunct="1">
              <a:lnSpc>
                <a:spcPct val="80000"/>
              </a:lnSpc>
              <a:spcBef>
                <a:spcPct val="20000"/>
              </a:spcBef>
              <a:spcAft>
                <a:spcPts val="0"/>
              </a:spcAft>
              <a:buFont typeface="Wingdings" pitchFamily="2" charset="2"/>
              <a:buChar char="Ø"/>
              <a:defRPr/>
            </a:pPr>
            <a:r>
              <a:rPr lang="en-US" sz="2000" dirty="0" smtClean="0">
                <a:solidFill>
                  <a:prstClr val="black"/>
                </a:solidFill>
                <a:latin typeface="+mn-lt"/>
                <a:ea typeface="+mn-ea"/>
              </a:rPr>
              <a:t>Strengthen </a:t>
            </a:r>
            <a:r>
              <a:rPr lang="en-US" sz="2000" dirty="0">
                <a:solidFill>
                  <a:prstClr val="black"/>
                </a:solidFill>
                <a:latin typeface="+mn-lt"/>
                <a:ea typeface="+mn-ea"/>
              </a:rPr>
              <a:t>science-policy-practice </a:t>
            </a:r>
            <a:r>
              <a:rPr lang="en-US" sz="2000" dirty="0" smtClean="0">
                <a:solidFill>
                  <a:prstClr val="black"/>
                </a:solidFill>
                <a:latin typeface="+mn-lt"/>
                <a:ea typeface="+mn-ea"/>
              </a:rPr>
              <a:t>interface</a:t>
            </a:r>
          </a:p>
          <a:p>
            <a:pPr marL="400050" lvl="1" eaLnBrk="1" fontAlgn="auto" hangingPunct="1">
              <a:lnSpc>
                <a:spcPct val="80000"/>
              </a:lnSpc>
              <a:spcBef>
                <a:spcPct val="20000"/>
              </a:spcBef>
              <a:spcAft>
                <a:spcPts val="0"/>
              </a:spcAft>
              <a:defRPr/>
            </a:pPr>
            <a:endParaRPr lang="en-US" sz="2000" dirty="0">
              <a:solidFill>
                <a:prstClr val="black"/>
              </a:solidFill>
              <a:latin typeface="+mn-lt"/>
              <a:ea typeface="+mn-ea"/>
            </a:endParaRPr>
          </a:p>
          <a:p>
            <a:pPr marL="342900" lvl="0" indent="-342900" algn="just" eaLnBrk="1" hangingPunct="1">
              <a:spcBef>
                <a:spcPct val="20000"/>
              </a:spcBef>
              <a:buFont typeface="Arial" panose="020B0604020202020204" pitchFamily="34" charset="0"/>
              <a:buChar char="•"/>
            </a:pPr>
            <a:r>
              <a:rPr lang="en-ZA" altLang="en-US" sz="2000" b="1" kern="0" dirty="0" smtClean="0">
                <a:solidFill>
                  <a:srgbClr val="000000"/>
                </a:solidFill>
                <a:latin typeface="+mn-lt"/>
                <a:ea typeface="ＭＳ Ｐゴシック"/>
              </a:rPr>
              <a:t>       How?</a:t>
            </a:r>
          </a:p>
          <a:p>
            <a:pPr marL="742950" marR="0" lvl="1" indent="-285750">
              <a:spcBef>
                <a:spcPts val="0"/>
              </a:spcBef>
              <a:spcAft>
                <a:spcPts val="0"/>
              </a:spcAft>
              <a:buFont typeface="Wingdings"/>
              <a:buChar char=""/>
            </a:pPr>
            <a:r>
              <a:rPr lang="en-US" sz="2000" kern="1400" dirty="0">
                <a:solidFill>
                  <a:srgbClr val="000000"/>
                </a:solidFill>
                <a:latin typeface="+mn-lt"/>
                <a:ea typeface="Times New Roman"/>
                <a:cs typeface="Arial"/>
              </a:rPr>
              <a:t>Capacity building </a:t>
            </a:r>
            <a:endParaRPr lang="en-US" sz="2000" kern="1400" dirty="0" smtClean="0">
              <a:solidFill>
                <a:srgbClr val="000000"/>
              </a:solidFill>
              <a:latin typeface="+mn-lt"/>
              <a:ea typeface="Times New Roman"/>
              <a:cs typeface="Arial"/>
            </a:endParaRPr>
          </a:p>
          <a:p>
            <a:pPr marL="742950" marR="0" lvl="1" indent="-285750">
              <a:spcBef>
                <a:spcPts val="0"/>
              </a:spcBef>
              <a:spcAft>
                <a:spcPts val="0"/>
              </a:spcAft>
              <a:buFont typeface="Wingdings"/>
              <a:buChar char=""/>
            </a:pPr>
            <a:r>
              <a:rPr lang="en-US" sz="2000" kern="1400" dirty="0" smtClean="0">
                <a:solidFill>
                  <a:srgbClr val="000000"/>
                </a:solidFill>
                <a:latin typeface="+mn-lt"/>
                <a:ea typeface="Times New Roman"/>
                <a:cs typeface="Arial"/>
              </a:rPr>
              <a:t>Knowledge </a:t>
            </a:r>
            <a:r>
              <a:rPr lang="en-US" sz="2000" kern="1400" dirty="0">
                <a:solidFill>
                  <a:srgbClr val="000000"/>
                </a:solidFill>
                <a:latin typeface="+mn-lt"/>
                <a:ea typeface="Times New Roman"/>
                <a:cs typeface="Arial"/>
              </a:rPr>
              <a:t>generation / </a:t>
            </a:r>
            <a:r>
              <a:rPr lang="en-US" sz="2000" kern="1400" dirty="0" smtClean="0">
                <a:solidFill>
                  <a:srgbClr val="000000"/>
                </a:solidFill>
                <a:latin typeface="+mn-lt"/>
                <a:ea typeface="Times New Roman"/>
                <a:cs typeface="Arial"/>
              </a:rPr>
              <a:t>research  </a:t>
            </a:r>
            <a:endParaRPr lang="en-ZA" sz="2000" kern="1400" dirty="0">
              <a:solidFill>
                <a:srgbClr val="000000"/>
              </a:solidFill>
              <a:latin typeface="+mn-lt"/>
              <a:ea typeface="Times New Roman"/>
            </a:endParaRPr>
          </a:p>
          <a:p>
            <a:pPr marL="742950" marR="0" lvl="1" indent="-285750">
              <a:spcBef>
                <a:spcPts val="0"/>
              </a:spcBef>
              <a:spcAft>
                <a:spcPts val="0"/>
              </a:spcAft>
              <a:buFont typeface="Wingdings"/>
              <a:buChar char=""/>
            </a:pPr>
            <a:r>
              <a:rPr lang="en-US" sz="2000" kern="1400" dirty="0">
                <a:solidFill>
                  <a:srgbClr val="000000"/>
                </a:solidFill>
                <a:latin typeface="+mn-lt"/>
                <a:ea typeface="Times New Roman"/>
                <a:cs typeface="Arial"/>
              </a:rPr>
              <a:t>Data storage, utilisation and accessibility</a:t>
            </a:r>
            <a:endParaRPr lang="en-ZA" sz="2000" kern="1400" dirty="0">
              <a:solidFill>
                <a:srgbClr val="000000"/>
              </a:solidFill>
              <a:latin typeface="+mn-lt"/>
              <a:ea typeface="Times New Roman"/>
            </a:endParaRPr>
          </a:p>
          <a:p>
            <a:pPr marL="742950" marR="0" lvl="1" indent="-285750">
              <a:spcBef>
                <a:spcPts val="0"/>
              </a:spcBef>
              <a:spcAft>
                <a:spcPts val="0"/>
              </a:spcAft>
              <a:buFont typeface="Wingdings"/>
              <a:buChar char=""/>
            </a:pPr>
            <a:r>
              <a:rPr lang="en-US" sz="2000" kern="1400" dirty="0">
                <a:solidFill>
                  <a:srgbClr val="000000"/>
                </a:solidFill>
                <a:latin typeface="+mn-lt"/>
                <a:ea typeface="Times New Roman"/>
                <a:cs typeface="Arial"/>
              </a:rPr>
              <a:t>Community engagement</a:t>
            </a:r>
            <a:endParaRPr lang="en-ZA" sz="2000" kern="1400" dirty="0">
              <a:solidFill>
                <a:srgbClr val="000000"/>
              </a:solidFill>
              <a:latin typeface="+mn-lt"/>
              <a:ea typeface="Times New Roman"/>
            </a:endParaRPr>
          </a:p>
          <a:p>
            <a:pPr marL="800100" lvl="1" indent="-342900">
              <a:buFont typeface="Wingdings" panose="05000000000000000000" pitchFamily="2" charset="2"/>
              <a:buChar char="Ø"/>
            </a:pPr>
            <a:endParaRPr lang="en-US" dirty="0" smtClean="0"/>
          </a:p>
          <a:p>
            <a:endParaRPr lang="en-US" dirty="0"/>
          </a:p>
        </p:txBody>
      </p:sp>
      <p:sp>
        <p:nvSpPr>
          <p:cNvPr id="10" name="TextBox 9"/>
          <p:cNvSpPr txBox="1"/>
          <p:nvPr/>
        </p:nvSpPr>
        <p:spPr>
          <a:xfrm>
            <a:off x="53753" y="588750"/>
            <a:ext cx="8622704" cy="461665"/>
          </a:xfrm>
          <a:prstGeom prst="rect">
            <a:avLst/>
          </a:prstGeom>
          <a:noFill/>
        </p:spPr>
        <p:txBody>
          <a:bodyPr wrap="square" rtlCol="0">
            <a:spAutoFit/>
          </a:bodyPr>
          <a:lstStyle/>
          <a:p>
            <a:r>
              <a:rPr lang="en-ZA" b="1" dirty="0" smtClean="0">
                <a:solidFill>
                  <a:schemeClr val="accent6"/>
                </a:solidFill>
              </a:rPr>
              <a:t>Risk </a:t>
            </a:r>
            <a:r>
              <a:rPr lang="en-ZA" b="1" dirty="0">
                <a:solidFill>
                  <a:schemeClr val="accent6"/>
                </a:solidFill>
              </a:rPr>
              <a:t>and Vulnerability Science </a:t>
            </a:r>
            <a:r>
              <a:rPr lang="en-ZA" b="1" dirty="0" smtClean="0">
                <a:solidFill>
                  <a:schemeClr val="accent6"/>
                </a:solidFill>
              </a:rPr>
              <a:t>Centres: Mandate</a:t>
            </a:r>
            <a:r>
              <a:rPr lang="en-ZA" dirty="0" smtClean="0">
                <a:solidFill>
                  <a:schemeClr val="accent6"/>
                </a:solidFill>
              </a:rPr>
              <a:t> </a:t>
            </a:r>
            <a:endParaRPr lang="en-US" dirty="0">
              <a:solidFill>
                <a:schemeClr val="accent6"/>
              </a:solidFill>
              <a:latin typeface="Century Gothic" pitchFamily="34" charset="0"/>
            </a:endParaRPr>
          </a:p>
        </p:txBody>
      </p:sp>
    </p:spTree>
    <p:extLst>
      <p:ext uri="{BB962C8B-B14F-4D97-AF65-F5344CB8AC3E}">
        <p14:creationId xmlns:p14="http://schemas.microsoft.com/office/powerpoint/2010/main" val="2950424392"/>
      </p:ext>
    </p:extLst>
  </p:cSld>
  <p:clrMapOvr>
    <a:masterClrMapping/>
  </p:clrMapOvr>
  <mc:AlternateContent xmlns:mc="http://schemas.openxmlformats.org/markup-compatibility/2006" xmlns:p14="http://schemas.microsoft.com/office/powerpoint/2010/main">
    <mc:Choice Requires="p14">
      <p:transition spd="slow" p14:dur="2000" advTm="11064"/>
    </mc:Choice>
    <mc:Fallback xmlns="">
      <p:transition spd="slow" advTm="1106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9123362" cy="548680"/>
          </a:xfrm>
          <a:solidFill>
            <a:schemeClr val="bg1"/>
          </a:solidFill>
          <a:extLst/>
        </p:spPr>
        <p:txBody>
          <a:bodyPr>
            <a:noAutofit/>
          </a:bodyPr>
          <a:lstStyle/>
          <a:p>
            <a:pPr algn="ctr">
              <a:defRPr/>
            </a:pPr>
            <a:r>
              <a:rPr lang="en-ZA" sz="2400" b="1" dirty="0" smtClean="0">
                <a:solidFill>
                  <a:srgbClr val="006600"/>
                </a:solidFill>
              </a:rPr>
              <a:t>GLOBAL CHANGE: CHALLENGES AND RESEARCH THEMES</a:t>
            </a:r>
            <a:endParaRPr lang="en-ZA" sz="2400" b="1" dirty="0">
              <a:solidFill>
                <a:srgbClr val="006600"/>
              </a:solidFill>
            </a:endParaRPr>
          </a:p>
        </p:txBody>
      </p:sp>
      <p:graphicFrame>
        <p:nvGraphicFramePr>
          <p:cNvPr id="3" name="Table 2"/>
          <p:cNvGraphicFramePr>
            <a:graphicFrameLocks noGrp="1"/>
          </p:cNvGraphicFramePr>
          <p:nvPr>
            <p:extLst/>
          </p:nvPr>
        </p:nvGraphicFramePr>
        <p:xfrm>
          <a:off x="190945" y="692696"/>
          <a:ext cx="8773544" cy="6019128"/>
        </p:xfrm>
        <a:graphic>
          <a:graphicData uri="http://schemas.openxmlformats.org/drawingml/2006/table">
            <a:tbl>
              <a:tblPr>
                <a:tableStyleId>{5C22544A-7EE6-4342-B048-85BDC9FD1C3A}</a:tableStyleId>
              </a:tblPr>
              <a:tblGrid>
                <a:gridCol w="2166356">
                  <a:extLst>
                    <a:ext uri="{9D8B030D-6E8A-4147-A177-3AD203B41FA5}">
                      <a16:colId xmlns:a16="http://schemas.microsoft.com/office/drawing/2014/main" val="20000"/>
                    </a:ext>
                  </a:extLst>
                </a:gridCol>
                <a:gridCol w="2202396">
                  <a:extLst>
                    <a:ext uri="{9D8B030D-6E8A-4147-A177-3AD203B41FA5}">
                      <a16:colId xmlns:a16="http://schemas.microsoft.com/office/drawing/2014/main" val="20001"/>
                    </a:ext>
                  </a:extLst>
                </a:gridCol>
                <a:gridCol w="2202396">
                  <a:extLst>
                    <a:ext uri="{9D8B030D-6E8A-4147-A177-3AD203B41FA5}">
                      <a16:colId xmlns:a16="http://schemas.microsoft.com/office/drawing/2014/main" val="20002"/>
                    </a:ext>
                  </a:extLst>
                </a:gridCol>
                <a:gridCol w="2202396">
                  <a:extLst>
                    <a:ext uri="{9D8B030D-6E8A-4147-A177-3AD203B41FA5}">
                      <a16:colId xmlns:a16="http://schemas.microsoft.com/office/drawing/2014/main" val="20003"/>
                    </a:ext>
                  </a:extLst>
                </a:gridCol>
              </a:tblGrid>
              <a:tr h="490378">
                <a:tc>
                  <a:txBody>
                    <a:bodyPr/>
                    <a:lstStyle/>
                    <a:p>
                      <a:pPr algn="ctr" fontAlgn="ctr"/>
                      <a:r>
                        <a:rPr lang="en-ZA" sz="1800" b="1" i="1" u="none" strike="noStrike" dirty="0" smtClean="0">
                          <a:solidFill>
                            <a:schemeClr val="tx1"/>
                          </a:solidFill>
                          <a:effectLst/>
                          <a:latin typeface="Calibri"/>
                        </a:rPr>
                        <a:t>A</a:t>
                      </a:r>
                    </a:p>
                    <a:p>
                      <a:pPr algn="ctr" fontAlgn="ctr"/>
                      <a:r>
                        <a:rPr lang="en-ZA" sz="1800" b="1" i="0" u="none" strike="noStrike" dirty="0" smtClean="0">
                          <a:solidFill>
                            <a:schemeClr val="tx1"/>
                          </a:solidFill>
                          <a:effectLst/>
                          <a:latin typeface="Calibri"/>
                        </a:rPr>
                        <a:t>Understanding a Changing </a:t>
                      </a:r>
                      <a:r>
                        <a:rPr lang="en-ZA" sz="1800" b="1" i="0" u="none" strike="noStrike" dirty="0">
                          <a:solidFill>
                            <a:schemeClr val="tx1"/>
                          </a:solidFill>
                          <a:effectLst/>
                          <a:latin typeface="Calibri"/>
                        </a:rPr>
                        <a:t>Planet</a:t>
                      </a:r>
                    </a:p>
                  </a:txBody>
                  <a:tcPr marL="9525" marR="9525" marT="9525" marB="0" anchor="ctr"/>
                </a:tc>
                <a:tc>
                  <a:txBody>
                    <a:bodyPr/>
                    <a:lstStyle/>
                    <a:p>
                      <a:pPr algn="ctr" fontAlgn="ctr"/>
                      <a:r>
                        <a:rPr lang="en-ZA" sz="1800" b="1" i="1" u="none" strike="noStrike" dirty="0" smtClean="0">
                          <a:solidFill>
                            <a:schemeClr val="tx1"/>
                          </a:solidFill>
                          <a:effectLst/>
                          <a:latin typeface="Calibri"/>
                        </a:rPr>
                        <a:t>B</a:t>
                      </a:r>
                    </a:p>
                    <a:p>
                      <a:pPr algn="ctr" fontAlgn="ctr"/>
                      <a:r>
                        <a:rPr lang="en-ZA" sz="1800" b="1" i="0" u="none" strike="noStrike" dirty="0" smtClean="0">
                          <a:solidFill>
                            <a:schemeClr val="tx1"/>
                          </a:solidFill>
                          <a:effectLst/>
                          <a:latin typeface="Calibri"/>
                        </a:rPr>
                        <a:t>Reducing </a:t>
                      </a:r>
                      <a:r>
                        <a:rPr lang="en-ZA" sz="1800" b="1" i="0" u="none" strike="noStrike" dirty="0">
                          <a:solidFill>
                            <a:schemeClr val="tx1"/>
                          </a:solidFill>
                          <a:effectLst/>
                          <a:latin typeface="Calibri"/>
                        </a:rPr>
                        <a:t>the human </a:t>
                      </a:r>
                      <a:r>
                        <a:rPr lang="en-ZA" sz="1800" b="1" i="0" u="none" strike="noStrike" dirty="0" smtClean="0">
                          <a:solidFill>
                            <a:schemeClr val="tx1"/>
                          </a:solidFill>
                          <a:effectLst/>
                          <a:latin typeface="Calibri"/>
                        </a:rPr>
                        <a:t>footprint</a:t>
                      </a:r>
                      <a:endParaRPr lang="en-ZA" sz="1800" b="1" i="0" u="none" strike="noStrike" dirty="0">
                        <a:solidFill>
                          <a:schemeClr val="tx1"/>
                        </a:solidFill>
                        <a:effectLst/>
                        <a:latin typeface="Calibri"/>
                      </a:endParaRPr>
                    </a:p>
                  </a:txBody>
                  <a:tcPr marL="9525" marR="9525" marT="9525" marB="0" anchor="ctr"/>
                </a:tc>
                <a:tc>
                  <a:txBody>
                    <a:bodyPr/>
                    <a:lstStyle/>
                    <a:p>
                      <a:pPr algn="ctr" fontAlgn="ctr"/>
                      <a:r>
                        <a:rPr lang="en-ZA" sz="1800" b="1" i="1" u="none" strike="noStrike" dirty="0" smtClean="0">
                          <a:solidFill>
                            <a:schemeClr val="tx1"/>
                          </a:solidFill>
                          <a:effectLst/>
                          <a:latin typeface="Calibri"/>
                        </a:rPr>
                        <a:t>C</a:t>
                      </a:r>
                    </a:p>
                    <a:p>
                      <a:pPr algn="ctr" fontAlgn="ctr"/>
                      <a:r>
                        <a:rPr lang="en-ZA" sz="1800" b="1" i="0" u="none" strike="noStrike" dirty="0" smtClean="0">
                          <a:solidFill>
                            <a:schemeClr val="tx1"/>
                          </a:solidFill>
                          <a:effectLst/>
                          <a:latin typeface="Calibri"/>
                        </a:rPr>
                        <a:t>Adapting </a:t>
                      </a:r>
                      <a:r>
                        <a:rPr lang="en-ZA" sz="1800" b="1" i="0" u="none" strike="noStrike" dirty="0">
                          <a:solidFill>
                            <a:schemeClr val="tx1"/>
                          </a:solidFill>
                          <a:effectLst/>
                          <a:latin typeface="Calibri"/>
                        </a:rPr>
                        <a:t>the way </a:t>
                      </a:r>
                      <a:endParaRPr lang="en-ZA" sz="1800" b="1" i="0" u="none" strike="noStrike" dirty="0" smtClean="0">
                        <a:solidFill>
                          <a:schemeClr val="tx1"/>
                        </a:solidFill>
                        <a:effectLst/>
                        <a:latin typeface="Calibri"/>
                      </a:endParaRPr>
                    </a:p>
                    <a:p>
                      <a:pPr algn="ctr" fontAlgn="ctr"/>
                      <a:r>
                        <a:rPr lang="en-ZA" sz="1800" b="1" i="0" u="none" strike="noStrike" dirty="0" smtClean="0">
                          <a:solidFill>
                            <a:schemeClr val="tx1"/>
                          </a:solidFill>
                          <a:effectLst/>
                          <a:latin typeface="Calibri"/>
                        </a:rPr>
                        <a:t>we </a:t>
                      </a:r>
                      <a:r>
                        <a:rPr lang="en-ZA" sz="1800" b="1" i="0" u="none" strike="noStrike" dirty="0">
                          <a:solidFill>
                            <a:schemeClr val="tx1"/>
                          </a:solidFill>
                          <a:effectLst/>
                          <a:latin typeface="Calibri"/>
                        </a:rPr>
                        <a:t>live</a:t>
                      </a:r>
                    </a:p>
                  </a:txBody>
                  <a:tcPr marL="9525" marR="9525" marT="9525" marB="0" anchor="ctr"/>
                </a:tc>
                <a:tc>
                  <a:txBody>
                    <a:bodyPr/>
                    <a:lstStyle/>
                    <a:p>
                      <a:pPr algn="ctr" fontAlgn="ctr"/>
                      <a:r>
                        <a:rPr lang="en-ZA" sz="1800" b="1" i="1" u="none" strike="noStrike" dirty="0" smtClean="0">
                          <a:solidFill>
                            <a:schemeClr val="tx1"/>
                          </a:solidFill>
                          <a:effectLst/>
                          <a:latin typeface="Calibri"/>
                        </a:rPr>
                        <a:t>D</a:t>
                      </a:r>
                    </a:p>
                    <a:p>
                      <a:pPr algn="ctr" fontAlgn="ctr"/>
                      <a:r>
                        <a:rPr lang="en-ZA" sz="1800" b="1" i="0" u="none" strike="noStrike" dirty="0" smtClean="0">
                          <a:solidFill>
                            <a:schemeClr val="tx1"/>
                          </a:solidFill>
                          <a:effectLst/>
                          <a:latin typeface="Calibri"/>
                        </a:rPr>
                        <a:t>Innovation </a:t>
                      </a:r>
                      <a:r>
                        <a:rPr lang="en-ZA" sz="1800" b="1" i="0" u="none" strike="noStrike" dirty="0">
                          <a:solidFill>
                            <a:schemeClr val="tx1"/>
                          </a:solidFill>
                          <a:effectLst/>
                          <a:latin typeface="Calibri"/>
                        </a:rPr>
                        <a:t>for sustainability</a:t>
                      </a:r>
                    </a:p>
                  </a:txBody>
                  <a:tcPr marL="9525" marR="9525" marT="9525" marB="0" anchor="ctr"/>
                </a:tc>
                <a:extLst>
                  <a:ext uri="{0D108BD9-81ED-4DB2-BD59-A6C34878D82A}">
                    <a16:rowId xmlns:a16="http://schemas.microsoft.com/office/drawing/2014/main" val="10000"/>
                  </a:ext>
                </a:extLst>
              </a:tr>
              <a:tr h="1366347">
                <a:tc>
                  <a:txBody>
                    <a:bodyPr/>
                    <a:lstStyle/>
                    <a:p>
                      <a:pPr algn="l" fontAlgn="ctr"/>
                      <a:r>
                        <a:rPr lang="en-ZA" sz="1800" b="0" i="0" u="none" strike="noStrike" dirty="0" smtClean="0">
                          <a:solidFill>
                            <a:schemeClr val="tx1"/>
                          </a:solidFill>
                          <a:effectLst/>
                          <a:latin typeface="Calibri"/>
                        </a:rPr>
                        <a:t>1. </a:t>
                      </a:r>
                      <a:r>
                        <a:rPr lang="en-ZA" sz="1600" b="0" i="0" u="none" strike="noStrike" dirty="0" smtClean="0">
                          <a:solidFill>
                            <a:schemeClr val="tx1"/>
                          </a:solidFill>
                          <a:effectLst/>
                          <a:latin typeface="Calibri"/>
                        </a:rPr>
                        <a:t>Observation</a:t>
                      </a:r>
                      <a:r>
                        <a:rPr lang="en-ZA" sz="1600" b="0" i="0" u="none" strike="noStrike" dirty="0">
                          <a:solidFill>
                            <a:schemeClr val="tx1"/>
                          </a:solidFill>
                          <a:effectLst/>
                          <a:latin typeface="Calibri"/>
                        </a:rPr>
                        <a:t>, monitoring &amp; adaptive management</a:t>
                      </a:r>
                    </a:p>
                  </a:txBody>
                  <a:tcPr marL="9525" marR="9525" marT="9525" marB="0" anchor="ctr"/>
                </a:tc>
                <a:tc>
                  <a:txBody>
                    <a:bodyPr/>
                    <a:lstStyle/>
                    <a:p>
                      <a:pPr algn="l" fontAlgn="ctr"/>
                      <a:r>
                        <a:rPr lang="en-ZA" sz="1800" b="1" i="0" u="none" strike="noStrike" dirty="0" smtClean="0">
                          <a:solidFill>
                            <a:srgbClr val="92D050"/>
                          </a:solidFill>
                          <a:effectLst/>
                          <a:latin typeface="Calibri"/>
                        </a:rPr>
                        <a:t>1. </a:t>
                      </a:r>
                      <a:r>
                        <a:rPr lang="en-ZA" sz="1600" b="1" i="0" u="none" strike="noStrike" dirty="0" smtClean="0">
                          <a:solidFill>
                            <a:srgbClr val="92D050"/>
                          </a:solidFill>
                          <a:effectLst/>
                          <a:latin typeface="Calibri"/>
                        </a:rPr>
                        <a:t>Waste </a:t>
                      </a:r>
                      <a:r>
                        <a:rPr lang="en-ZA" sz="1600" b="1" i="0" u="none" strike="noStrike" dirty="0">
                          <a:solidFill>
                            <a:srgbClr val="92D050"/>
                          </a:solidFill>
                          <a:effectLst/>
                          <a:latin typeface="Calibri"/>
                        </a:rPr>
                        <a:t>minimisation methods </a:t>
                      </a:r>
                      <a:r>
                        <a:rPr lang="en-ZA" sz="1600" b="1" i="0" u="none" strike="noStrike" dirty="0" smtClean="0">
                          <a:solidFill>
                            <a:srgbClr val="92D050"/>
                          </a:solidFill>
                          <a:effectLst/>
                          <a:latin typeface="Calibri"/>
                        </a:rPr>
                        <a:t>&amp; </a:t>
                      </a:r>
                      <a:r>
                        <a:rPr lang="en-ZA" sz="1600" b="1" i="0" u="none" strike="noStrike" dirty="0">
                          <a:solidFill>
                            <a:srgbClr val="92D050"/>
                          </a:solidFill>
                          <a:effectLst/>
                          <a:latin typeface="Calibri"/>
                        </a:rPr>
                        <a:t>technologies</a:t>
                      </a:r>
                    </a:p>
                  </a:txBody>
                  <a:tcPr marL="9525" marR="9525" marT="9525" marB="0" anchor="ctr"/>
                </a:tc>
                <a:tc>
                  <a:txBody>
                    <a:bodyPr/>
                    <a:lstStyle/>
                    <a:p>
                      <a:pPr marL="342900" indent="-342900" algn="l" fontAlgn="ctr">
                        <a:buAutoNum type="arabicPeriod"/>
                      </a:pPr>
                      <a:r>
                        <a:rPr lang="en-ZA" sz="1600" b="0" i="0" u="none" strike="noStrike" dirty="0" smtClean="0">
                          <a:solidFill>
                            <a:srgbClr val="000000"/>
                          </a:solidFill>
                          <a:effectLst/>
                          <a:latin typeface="Calibri"/>
                        </a:rPr>
                        <a:t>Preparing </a:t>
                      </a:r>
                      <a:r>
                        <a:rPr lang="en-ZA" sz="1600" b="0" i="0" u="none" strike="noStrike" dirty="0">
                          <a:solidFill>
                            <a:srgbClr val="000000"/>
                          </a:solidFill>
                          <a:effectLst/>
                          <a:latin typeface="Calibri"/>
                        </a:rPr>
                        <a:t>for rapid change </a:t>
                      </a:r>
                      <a:r>
                        <a:rPr lang="en-ZA" sz="1600" b="0" i="0" u="none" strike="noStrike" dirty="0" smtClean="0">
                          <a:solidFill>
                            <a:srgbClr val="000000"/>
                          </a:solidFill>
                          <a:effectLst/>
                          <a:latin typeface="Calibri"/>
                        </a:rPr>
                        <a:t>&amp; </a:t>
                      </a:r>
                      <a:r>
                        <a:rPr lang="en-ZA" sz="1600" b="0" i="0" u="none" strike="noStrike" dirty="0">
                          <a:solidFill>
                            <a:srgbClr val="000000"/>
                          </a:solidFill>
                          <a:effectLst/>
                          <a:latin typeface="Calibri"/>
                        </a:rPr>
                        <a:t>extreme events</a:t>
                      </a:r>
                    </a:p>
                  </a:txBody>
                  <a:tcPr marL="9525" marR="9525" marT="9525" marB="0" anchor="ctr"/>
                </a:tc>
                <a:tc>
                  <a:txBody>
                    <a:bodyPr/>
                    <a:lstStyle/>
                    <a:p>
                      <a:pPr algn="l" fontAlgn="ctr"/>
                      <a:r>
                        <a:rPr lang="en-ZA" sz="1800" b="1" i="0" u="none" strike="noStrike" dirty="0" smtClean="0">
                          <a:solidFill>
                            <a:srgbClr val="000000"/>
                          </a:solidFill>
                          <a:effectLst/>
                          <a:latin typeface="Calibri"/>
                        </a:rPr>
                        <a:t>1. </a:t>
                      </a:r>
                      <a:r>
                        <a:rPr lang="en-ZA" sz="1600" b="0" i="0" u="none" strike="noStrike" dirty="0" smtClean="0">
                          <a:solidFill>
                            <a:srgbClr val="000000"/>
                          </a:solidFill>
                          <a:effectLst/>
                          <a:latin typeface="Calibri"/>
                        </a:rPr>
                        <a:t>Dynamics </a:t>
                      </a:r>
                      <a:r>
                        <a:rPr lang="en-ZA" sz="1600" b="0" i="0" u="none" strike="noStrike" dirty="0">
                          <a:solidFill>
                            <a:srgbClr val="000000"/>
                          </a:solidFill>
                          <a:effectLst/>
                          <a:latin typeface="Calibri"/>
                        </a:rPr>
                        <a:t>of transition at different scales-mechanisms of innovation &amp; learning</a:t>
                      </a:r>
                    </a:p>
                  </a:txBody>
                  <a:tcPr marL="9525" marR="9525" marT="9525" marB="0" anchor="ctr"/>
                </a:tc>
                <a:extLst>
                  <a:ext uri="{0D108BD9-81ED-4DB2-BD59-A6C34878D82A}">
                    <a16:rowId xmlns:a16="http://schemas.microsoft.com/office/drawing/2014/main" val="10001"/>
                  </a:ext>
                </a:extLst>
              </a:tr>
              <a:tr h="1138623">
                <a:tc>
                  <a:txBody>
                    <a:bodyPr/>
                    <a:lstStyle/>
                    <a:p>
                      <a:pPr algn="l" fontAlgn="ctr"/>
                      <a:r>
                        <a:rPr lang="en-ZA" sz="1800" b="1" i="0" u="none" strike="noStrike" dirty="0" smtClean="0">
                          <a:solidFill>
                            <a:srgbClr val="000000"/>
                          </a:solidFill>
                          <a:effectLst/>
                          <a:latin typeface="Calibri"/>
                        </a:rPr>
                        <a:t>2. </a:t>
                      </a:r>
                      <a:r>
                        <a:rPr lang="en-ZA" sz="1600" b="0" i="0" u="none" strike="noStrike" dirty="0" smtClean="0">
                          <a:solidFill>
                            <a:srgbClr val="000000"/>
                          </a:solidFill>
                          <a:effectLst/>
                          <a:latin typeface="Calibri"/>
                        </a:rPr>
                        <a:t>Dynamics </a:t>
                      </a:r>
                      <a:r>
                        <a:rPr lang="en-ZA" sz="1600" b="0" i="0" u="none" strike="noStrike" dirty="0">
                          <a:solidFill>
                            <a:srgbClr val="000000"/>
                          </a:solidFill>
                          <a:effectLst/>
                          <a:latin typeface="Calibri"/>
                        </a:rPr>
                        <a:t>of the oceans around southern Africa</a:t>
                      </a:r>
                    </a:p>
                  </a:txBody>
                  <a:tcPr marL="9525" marR="9525" marT="9525" marB="0" anchor="ctr"/>
                </a:tc>
                <a:tc>
                  <a:txBody>
                    <a:bodyPr/>
                    <a:lstStyle/>
                    <a:p>
                      <a:pPr algn="l" fontAlgn="ctr"/>
                      <a:r>
                        <a:rPr lang="en-ZA" sz="1800" b="1" i="0" u="none" strike="noStrike" dirty="0" smtClean="0">
                          <a:solidFill>
                            <a:srgbClr val="000000"/>
                          </a:solidFill>
                          <a:effectLst/>
                          <a:latin typeface="Calibri"/>
                        </a:rPr>
                        <a:t>2. </a:t>
                      </a:r>
                      <a:r>
                        <a:rPr lang="en-ZA" sz="1600" b="0" i="0" u="none" strike="noStrike" dirty="0" smtClean="0">
                          <a:solidFill>
                            <a:srgbClr val="000000"/>
                          </a:solidFill>
                          <a:effectLst/>
                          <a:latin typeface="Calibri"/>
                        </a:rPr>
                        <a:t>Conserving </a:t>
                      </a:r>
                      <a:r>
                        <a:rPr lang="en-ZA" sz="1600" b="0" i="0" u="none" strike="noStrike" dirty="0">
                          <a:solidFill>
                            <a:srgbClr val="000000"/>
                          </a:solidFill>
                          <a:effectLst/>
                          <a:latin typeface="Calibri"/>
                        </a:rPr>
                        <a:t>biodiversity &amp; ecosystem system </a:t>
                      </a:r>
                      <a:r>
                        <a:rPr lang="en-ZA" sz="1600" b="0" i="0" u="none" strike="noStrike" dirty="0" smtClean="0">
                          <a:solidFill>
                            <a:srgbClr val="000000"/>
                          </a:solidFill>
                          <a:effectLst/>
                          <a:latin typeface="Calibri"/>
                        </a:rPr>
                        <a:t>services</a:t>
                      </a:r>
                      <a:endParaRPr lang="en-ZA" sz="1600" b="0" i="0" u="none" strike="noStrike" dirty="0">
                        <a:solidFill>
                          <a:srgbClr val="000000"/>
                        </a:solidFill>
                        <a:effectLst/>
                        <a:latin typeface="Calibri"/>
                      </a:endParaRPr>
                    </a:p>
                  </a:txBody>
                  <a:tcPr marL="9525" marR="9525" marT="9525" marB="0" anchor="ctr"/>
                </a:tc>
                <a:tc>
                  <a:txBody>
                    <a:bodyPr/>
                    <a:lstStyle/>
                    <a:p>
                      <a:pPr algn="l" fontAlgn="ctr"/>
                      <a:r>
                        <a:rPr lang="en-ZA" sz="1800" b="1" i="0" u="none" strike="noStrike" dirty="0" smtClean="0">
                          <a:solidFill>
                            <a:srgbClr val="000000"/>
                          </a:solidFill>
                          <a:effectLst/>
                          <a:latin typeface="Calibri"/>
                        </a:rPr>
                        <a:t>2. </a:t>
                      </a:r>
                      <a:r>
                        <a:rPr lang="en-ZA" sz="1600" b="0" i="0" u="none" strike="noStrike" dirty="0" smtClean="0">
                          <a:solidFill>
                            <a:srgbClr val="000000"/>
                          </a:solidFill>
                          <a:effectLst/>
                          <a:latin typeface="Calibri"/>
                        </a:rPr>
                        <a:t>Planning </a:t>
                      </a:r>
                      <a:r>
                        <a:rPr lang="en-ZA" sz="1600" b="0" i="0" u="none" strike="noStrike" dirty="0">
                          <a:solidFill>
                            <a:srgbClr val="000000"/>
                          </a:solidFill>
                          <a:effectLst/>
                          <a:latin typeface="Calibri"/>
                        </a:rPr>
                        <a:t>for sustainable </a:t>
                      </a:r>
                      <a:r>
                        <a:rPr lang="en-ZA" sz="1600" b="0" i="0" u="none" strike="noStrike" dirty="0" smtClean="0">
                          <a:solidFill>
                            <a:srgbClr val="000000"/>
                          </a:solidFill>
                          <a:effectLst/>
                          <a:latin typeface="Calibri"/>
                        </a:rPr>
                        <a:t>         development </a:t>
                      </a:r>
                      <a:r>
                        <a:rPr lang="en-ZA" sz="1600" b="0" i="0" u="none" strike="noStrike" dirty="0">
                          <a:solidFill>
                            <a:srgbClr val="000000"/>
                          </a:solidFill>
                          <a:effectLst/>
                          <a:latin typeface="Calibri"/>
                        </a:rPr>
                        <a:t>in a Southern African context</a:t>
                      </a:r>
                    </a:p>
                  </a:txBody>
                  <a:tcPr marL="9525" marR="9525" marT="9525" marB="0" anchor="ctr"/>
                </a:tc>
                <a:tc>
                  <a:txBody>
                    <a:bodyPr/>
                    <a:lstStyle/>
                    <a:p>
                      <a:pPr algn="l" fontAlgn="ctr"/>
                      <a:r>
                        <a:rPr lang="en-ZA" sz="1800" b="1" i="0" u="none" strike="noStrike" dirty="0" smtClean="0">
                          <a:solidFill>
                            <a:srgbClr val="00B050"/>
                          </a:solidFill>
                          <a:effectLst/>
                          <a:latin typeface="Calibri"/>
                        </a:rPr>
                        <a:t>2</a:t>
                      </a:r>
                      <a:r>
                        <a:rPr lang="en-ZA" sz="1800" b="1" i="0" u="none" strike="noStrike" dirty="0" smtClean="0">
                          <a:solidFill>
                            <a:srgbClr val="92D050"/>
                          </a:solidFill>
                          <a:effectLst/>
                          <a:latin typeface="Calibri"/>
                        </a:rPr>
                        <a:t>. </a:t>
                      </a:r>
                      <a:r>
                        <a:rPr lang="en-ZA" sz="1600" b="1" i="0" u="none" strike="noStrike" dirty="0" smtClean="0">
                          <a:solidFill>
                            <a:srgbClr val="92D050"/>
                          </a:solidFill>
                          <a:effectLst/>
                          <a:latin typeface="Calibri"/>
                        </a:rPr>
                        <a:t>Resilience </a:t>
                      </a:r>
                      <a:r>
                        <a:rPr lang="en-ZA" sz="1600" b="1" i="0" u="none" strike="noStrike" dirty="0">
                          <a:solidFill>
                            <a:srgbClr val="92D050"/>
                          </a:solidFill>
                          <a:effectLst/>
                          <a:latin typeface="Calibri"/>
                        </a:rPr>
                        <a:t>and capability</a:t>
                      </a:r>
                    </a:p>
                  </a:txBody>
                  <a:tcPr marL="9525" marR="9525" marT="9525" marB="0" anchor="ctr"/>
                </a:tc>
                <a:extLst>
                  <a:ext uri="{0D108BD9-81ED-4DB2-BD59-A6C34878D82A}">
                    <a16:rowId xmlns:a16="http://schemas.microsoft.com/office/drawing/2014/main" val="10002"/>
                  </a:ext>
                </a:extLst>
              </a:tr>
              <a:tr h="1138623">
                <a:tc>
                  <a:txBody>
                    <a:bodyPr/>
                    <a:lstStyle/>
                    <a:p>
                      <a:pPr algn="l" fontAlgn="ctr"/>
                      <a:r>
                        <a:rPr lang="en-ZA" sz="1800" b="1" i="0" u="none" strike="noStrike" dirty="0" smtClean="0">
                          <a:solidFill>
                            <a:srgbClr val="000000"/>
                          </a:solidFill>
                          <a:effectLst/>
                          <a:latin typeface="Calibri"/>
                        </a:rPr>
                        <a:t>3. </a:t>
                      </a:r>
                      <a:r>
                        <a:rPr lang="en-ZA" sz="1600" b="0" i="0" u="none" strike="noStrike" dirty="0" smtClean="0">
                          <a:solidFill>
                            <a:srgbClr val="000000"/>
                          </a:solidFill>
                          <a:effectLst/>
                          <a:latin typeface="Calibri"/>
                        </a:rPr>
                        <a:t>Dynamics </a:t>
                      </a:r>
                      <a:r>
                        <a:rPr lang="en-ZA" sz="1600" b="0" i="0" u="none" strike="noStrike" dirty="0">
                          <a:solidFill>
                            <a:srgbClr val="000000"/>
                          </a:solidFill>
                          <a:effectLst/>
                          <a:latin typeface="Calibri"/>
                        </a:rPr>
                        <a:t>of the complex internal earth systems</a:t>
                      </a:r>
                    </a:p>
                  </a:txBody>
                  <a:tcPr marL="9525" marR="9525" marT="9525" marB="0" anchor="ctr"/>
                </a:tc>
                <a:tc>
                  <a:txBody>
                    <a:bodyPr/>
                    <a:lstStyle/>
                    <a:p>
                      <a:pPr algn="l" fontAlgn="ctr"/>
                      <a:r>
                        <a:rPr lang="en-ZA" sz="1800" b="1" i="0" u="none" strike="noStrike" dirty="0" smtClean="0">
                          <a:solidFill>
                            <a:srgbClr val="000000"/>
                          </a:solidFill>
                          <a:effectLst/>
                          <a:latin typeface="Calibri"/>
                        </a:rPr>
                        <a:t>3. </a:t>
                      </a:r>
                      <a:r>
                        <a:rPr lang="en-ZA" sz="1600" b="0" i="0" u="none" strike="noStrike" dirty="0" smtClean="0">
                          <a:solidFill>
                            <a:srgbClr val="000000"/>
                          </a:solidFill>
                          <a:effectLst/>
                          <a:latin typeface="Calibri"/>
                        </a:rPr>
                        <a:t>Institutional </a:t>
                      </a:r>
                      <a:r>
                        <a:rPr lang="en-ZA" sz="1600" b="0" i="0" u="none" strike="noStrike" dirty="0">
                          <a:solidFill>
                            <a:srgbClr val="000000"/>
                          </a:solidFill>
                          <a:effectLst/>
                          <a:latin typeface="Calibri"/>
                        </a:rPr>
                        <a:t>integration to manage ecosystems &amp; ecosystem services</a:t>
                      </a:r>
                    </a:p>
                  </a:txBody>
                  <a:tcPr marL="9525" marR="9525" marT="9525" marB="0" anchor="ctr"/>
                </a:tc>
                <a:tc>
                  <a:txBody>
                    <a:bodyPr/>
                    <a:lstStyle/>
                    <a:p>
                      <a:pPr algn="l" fontAlgn="ctr"/>
                      <a:r>
                        <a:rPr lang="en-ZA" sz="1800" b="1" i="0" u="none" strike="noStrike" dirty="0" smtClean="0">
                          <a:solidFill>
                            <a:srgbClr val="92D050"/>
                          </a:solidFill>
                          <a:effectLst/>
                          <a:latin typeface="Calibri"/>
                        </a:rPr>
                        <a:t>3. </a:t>
                      </a:r>
                      <a:r>
                        <a:rPr lang="en-ZA" sz="1600" b="1" i="0" u="none" strike="noStrike" dirty="0" smtClean="0">
                          <a:solidFill>
                            <a:srgbClr val="92D050"/>
                          </a:solidFill>
                          <a:effectLst/>
                          <a:latin typeface="Calibri"/>
                        </a:rPr>
                        <a:t>Water </a:t>
                      </a:r>
                      <a:r>
                        <a:rPr lang="en-ZA" sz="1600" b="1" i="0" u="none" strike="noStrike" dirty="0">
                          <a:solidFill>
                            <a:srgbClr val="92D050"/>
                          </a:solidFill>
                          <a:effectLst/>
                          <a:latin typeface="Calibri"/>
                        </a:rPr>
                        <a:t>security for South Africa</a:t>
                      </a:r>
                    </a:p>
                  </a:txBody>
                  <a:tcPr marL="9525" marR="9525" marT="9525" marB="0" anchor="ctr"/>
                </a:tc>
                <a:tc>
                  <a:txBody>
                    <a:bodyPr/>
                    <a:lstStyle/>
                    <a:p>
                      <a:pPr algn="l" fontAlgn="ctr"/>
                      <a:r>
                        <a:rPr lang="en-ZA" sz="1800" b="1" i="0" u="none" strike="noStrike" dirty="0" smtClean="0">
                          <a:solidFill>
                            <a:srgbClr val="000000"/>
                          </a:solidFill>
                          <a:effectLst/>
                          <a:latin typeface="Calibri"/>
                        </a:rPr>
                        <a:t>3. </a:t>
                      </a:r>
                      <a:r>
                        <a:rPr lang="en-ZA" sz="1600" b="0" i="0" u="none" strike="noStrike" dirty="0" smtClean="0">
                          <a:solidFill>
                            <a:srgbClr val="000000"/>
                          </a:solidFill>
                          <a:effectLst/>
                          <a:latin typeface="Calibri"/>
                        </a:rPr>
                        <a:t>Options </a:t>
                      </a:r>
                      <a:r>
                        <a:rPr lang="en-ZA" sz="1600" b="0" i="0" u="none" strike="noStrike" dirty="0">
                          <a:solidFill>
                            <a:srgbClr val="000000"/>
                          </a:solidFill>
                          <a:effectLst/>
                          <a:latin typeface="Calibri"/>
                        </a:rPr>
                        <a:t>for greening the development state</a:t>
                      </a:r>
                    </a:p>
                  </a:txBody>
                  <a:tcPr marL="9525" marR="9525" marT="9525" marB="0" anchor="ctr"/>
                </a:tc>
                <a:extLst>
                  <a:ext uri="{0D108BD9-81ED-4DB2-BD59-A6C34878D82A}">
                    <a16:rowId xmlns:a16="http://schemas.microsoft.com/office/drawing/2014/main" val="10003"/>
                  </a:ext>
                </a:extLst>
              </a:tr>
              <a:tr h="683173">
                <a:tc>
                  <a:txBody>
                    <a:bodyPr/>
                    <a:lstStyle/>
                    <a:p>
                      <a:pPr algn="l" fontAlgn="ctr"/>
                      <a:r>
                        <a:rPr lang="en-ZA" sz="1800" b="1" i="0" u="none" strike="noStrike" dirty="0" smtClean="0">
                          <a:solidFill>
                            <a:srgbClr val="000000"/>
                          </a:solidFill>
                          <a:effectLst/>
                          <a:latin typeface="Calibri"/>
                        </a:rPr>
                        <a:t>4. </a:t>
                      </a:r>
                      <a:r>
                        <a:rPr lang="en-ZA" sz="1600" b="0" i="0" u="none" strike="noStrike" dirty="0" smtClean="0">
                          <a:solidFill>
                            <a:srgbClr val="000000"/>
                          </a:solidFill>
                          <a:effectLst/>
                          <a:latin typeface="Calibri"/>
                        </a:rPr>
                        <a:t>Linking </a:t>
                      </a:r>
                      <a:r>
                        <a:rPr lang="en-ZA" sz="1600" b="0" i="0" u="none" strike="noStrike" dirty="0">
                          <a:solidFill>
                            <a:srgbClr val="000000"/>
                          </a:solidFill>
                          <a:effectLst/>
                          <a:latin typeface="Calibri"/>
                        </a:rPr>
                        <a:t>the </a:t>
                      </a:r>
                      <a:r>
                        <a:rPr lang="en-ZA" sz="1600" b="0" i="0" u="none" strike="noStrike" dirty="0" smtClean="0">
                          <a:solidFill>
                            <a:srgbClr val="000000"/>
                          </a:solidFill>
                          <a:effectLst/>
                          <a:latin typeface="Calibri"/>
                        </a:rPr>
                        <a:t>land, air &amp; </a:t>
                      </a:r>
                      <a:r>
                        <a:rPr lang="en-ZA" sz="1600" b="0" i="0" u="none" strike="noStrike" dirty="0">
                          <a:solidFill>
                            <a:srgbClr val="000000"/>
                          </a:solidFill>
                          <a:effectLst/>
                          <a:latin typeface="Calibri"/>
                        </a:rPr>
                        <a:t>sea</a:t>
                      </a:r>
                    </a:p>
                  </a:txBody>
                  <a:tcPr marL="9525" marR="9525" marT="9525" marB="0" anchor="ctr"/>
                </a:tc>
                <a:tc>
                  <a:txBody>
                    <a:bodyPr/>
                    <a:lstStyle/>
                    <a:p>
                      <a:pPr algn="l" fontAlgn="ctr"/>
                      <a:r>
                        <a:rPr lang="en-ZA" sz="1600" b="0" i="0" u="none" strike="noStrike" dirty="0">
                          <a:solidFill>
                            <a:srgbClr val="000000"/>
                          </a:solidFill>
                          <a:effectLst/>
                          <a:latin typeface="Calibri"/>
                        </a:rPr>
                        <a:t> </a:t>
                      </a:r>
                      <a:r>
                        <a:rPr lang="en-ZA" sz="1800" b="1" i="0" u="none" strike="noStrike" dirty="0" smtClean="0">
                          <a:solidFill>
                            <a:srgbClr val="000000"/>
                          </a:solidFill>
                          <a:effectLst/>
                          <a:latin typeface="Calibri"/>
                        </a:rPr>
                        <a:t>4. </a:t>
                      </a:r>
                      <a:r>
                        <a:rPr lang="en-ZA" sz="1600" b="0" i="0" u="none" strike="noStrike" dirty="0" smtClean="0">
                          <a:solidFill>
                            <a:srgbClr val="000000"/>
                          </a:solidFill>
                          <a:effectLst/>
                          <a:latin typeface="Calibri"/>
                        </a:rPr>
                        <a:t>Doing more with less</a:t>
                      </a:r>
                      <a:endParaRPr lang="en-ZA" sz="1600" b="0" i="0" u="none" strike="noStrike" dirty="0">
                        <a:solidFill>
                          <a:srgbClr val="000000"/>
                        </a:solidFill>
                        <a:effectLst/>
                        <a:latin typeface="Calibri"/>
                      </a:endParaRPr>
                    </a:p>
                  </a:txBody>
                  <a:tcPr marL="9525" marR="9525" marT="9525" marB="0" anchor="ctr"/>
                </a:tc>
                <a:tc>
                  <a:txBody>
                    <a:bodyPr/>
                    <a:lstStyle/>
                    <a:p>
                      <a:pPr algn="l" fontAlgn="ctr"/>
                      <a:r>
                        <a:rPr lang="en-ZA" sz="1800" b="1" i="0" u="none" strike="noStrike" dirty="0" smtClean="0">
                          <a:solidFill>
                            <a:srgbClr val="92D050"/>
                          </a:solidFill>
                          <a:effectLst/>
                          <a:latin typeface="Calibri"/>
                        </a:rPr>
                        <a:t>4. </a:t>
                      </a:r>
                      <a:r>
                        <a:rPr lang="en-ZA" sz="1600" b="1" i="0" u="none" strike="noStrike" dirty="0" smtClean="0">
                          <a:solidFill>
                            <a:srgbClr val="92D050"/>
                          </a:solidFill>
                          <a:effectLst/>
                          <a:latin typeface="Calibri"/>
                        </a:rPr>
                        <a:t>Food </a:t>
                      </a:r>
                      <a:r>
                        <a:rPr lang="en-ZA" sz="1600" b="1" i="0" u="none" strike="noStrike" dirty="0">
                          <a:solidFill>
                            <a:srgbClr val="92D050"/>
                          </a:solidFill>
                          <a:effectLst/>
                          <a:latin typeface="Calibri"/>
                        </a:rPr>
                        <a:t>&amp; fibre security of South Africa</a:t>
                      </a:r>
                    </a:p>
                  </a:txBody>
                  <a:tcPr marL="9525" marR="9525" marT="9525" marB="0" anchor="ctr"/>
                </a:tc>
                <a:tc>
                  <a:txBody>
                    <a:bodyPr/>
                    <a:lstStyle/>
                    <a:p>
                      <a:pPr algn="l" fontAlgn="ctr"/>
                      <a:r>
                        <a:rPr lang="en-ZA" sz="1600" b="0" i="0" u="none" strike="noStrike" dirty="0">
                          <a:solidFill>
                            <a:srgbClr val="000000"/>
                          </a:solidFill>
                          <a:effectLst/>
                          <a:latin typeface="Calibri"/>
                        </a:rPr>
                        <a:t> </a:t>
                      </a:r>
                      <a:r>
                        <a:rPr lang="en-ZA" sz="1800" b="1" i="0" u="none" strike="noStrike" dirty="0" smtClean="0">
                          <a:solidFill>
                            <a:srgbClr val="000000"/>
                          </a:solidFill>
                          <a:effectLst/>
                          <a:latin typeface="Calibri"/>
                        </a:rPr>
                        <a:t>4.</a:t>
                      </a:r>
                      <a:r>
                        <a:rPr lang="en-ZA" sz="1800" b="1" i="0" u="none" strike="noStrike" baseline="0" dirty="0" smtClean="0">
                          <a:solidFill>
                            <a:srgbClr val="000000"/>
                          </a:solidFill>
                          <a:effectLst/>
                          <a:latin typeface="Calibri"/>
                        </a:rPr>
                        <a:t> </a:t>
                      </a:r>
                      <a:r>
                        <a:rPr lang="en-ZA" sz="1600" b="0" i="0" u="none" strike="noStrike" baseline="0" dirty="0" smtClean="0">
                          <a:solidFill>
                            <a:srgbClr val="000000"/>
                          </a:solidFill>
                          <a:effectLst/>
                          <a:latin typeface="Calibri"/>
                        </a:rPr>
                        <a:t>Technological innovation for sustainable social-ecological systems</a:t>
                      </a:r>
                      <a:endParaRPr lang="en-ZA"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731071">
                <a:tc>
                  <a:txBody>
                    <a:bodyPr/>
                    <a:lstStyle/>
                    <a:p>
                      <a:pPr algn="l" fontAlgn="ctr"/>
                      <a:r>
                        <a:rPr lang="en-ZA" sz="1800" b="1" i="0" u="none" strike="noStrike" dirty="0" smtClean="0">
                          <a:solidFill>
                            <a:schemeClr val="accent6">
                              <a:lumMod val="50000"/>
                            </a:schemeClr>
                          </a:solidFill>
                          <a:effectLst/>
                          <a:latin typeface="Calibri"/>
                        </a:rPr>
                        <a:t>5</a:t>
                      </a:r>
                      <a:r>
                        <a:rPr lang="en-ZA" sz="1800" b="1" i="0" u="none" strike="noStrike" dirty="0" smtClean="0">
                          <a:solidFill>
                            <a:srgbClr val="FF0000"/>
                          </a:solidFill>
                          <a:effectLst/>
                          <a:latin typeface="Calibri"/>
                        </a:rPr>
                        <a:t>. </a:t>
                      </a:r>
                      <a:r>
                        <a:rPr lang="en-ZA" sz="1600" b="1" i="0" u="none" strike="noStrike" dirty="0" smtClean="0">
                          <a:solidFill>
                            <a:srgbClr val="0000FF"/>
                          </a:solidFill>
                          <a:effectLst/>
                          <a:latin typeface="Calibri"/>
                        </a:rPr>
                        <a:t>Improving </a:t>
                      </a:r>
                      <a:r>
                        <a:rPr lang="en-ZA" sz="1600" b="1" i="0" u="none" strike="noStrike" dirty="0">
                          <a:solidFill>
                            <a:srgbClr val="0000FF"/>
                          </a:solidFill>
                          <a:effectLst/>
                          <a:latin typeface="Calibri"/>
                        </a:rPr>
                        <a:t>model prediction different scales</a:t>
                      </a:r>
                    </a:p>
                  </a:txBody>
                  <a:tcPr marL="9525" marR="9525" marT="9525" marB="0" anchor="ctr"/>
                </a:tc>
                <a:tc>
                  <a:txBody>
                    <a:bodyPr/>
                    <a:lstStyle/>
                    <a:p>
                      <a:pPr algn="l" fontAlgn="ctr"/>
                      <a:r>
                        <a:rPr lang="en-ZA" sz="1600" b="0" i="0" u="none" strike="noStrike" dirty="0">
                          <a:solidFill>
                            <a:srgbClr val="000000"/>
                          </a:solidFill>
                          <a:effectLst/>
                          <a:latin typeface="Calibri"/>
                        </a:rPr>
                        <a:t> </a:t>
                      </a:r>
                    </a:p>
                  </a:txBody>
                  <a:tcPr marL="9525" marR="9525" marT="9525" marB="0" anchor="ctr"/>
                </a:tc>
                <a:tc>
                  <a:txBody>
                    <a:bodyPr/>
                    <a:lstStyle/>
                    <a:p>
                      <a:pPr algn="l" fontAlgn="ctr"/>
                      <a:endParaRPr lang="en-ZA" sz="1600" b="0" i="0" u="none" strike="noStrike" dirty="0">
                        <a:solidFill>
                          <a:srgbClr val="000000"/>
                        </a:solidFill>
                        <a:effectLst/>
                        <a:latin typeface="Calibri"/>
                      </a:endParaRPr>
                    </a:p>
                  </a:txBody>
                  <a:tcPr marL="9525" marR="9525" marT="9525" marB="0" anchor="ctr"/>
                </a:tc>
                <a:tc>
                  <a:txBody>
                    <a:bodyPr/>
                    <a:lstStyle/>
                    <a:p>
                      <a:pPr algn="l" fontAlgn="ctr"/>
                      <a:r>
                        <a:rPr lang="en-ZA" sz="1800" b="1" i="0" u="none" strike="noStrike" dirty="0">
                          <a:solidFill>
                            <a:srgbClr val="000000"/>
                          </a:solidFill>
                          <a:effectLst/>
                          <a:latin typeface="Calibri"/>
                        </a:rPr>
                        <a:t> </a:t>
                      </a:r>
                      <a:r>
                        <a:rPr lang="en-ZA" sz="1800" b="1" i="0" u="none" strike="noStrike" dirty="0" smtClean="0">
                          <a:solidFill>
                            <a:srgbClr val="000000"/>
                          </a:solidFill>
                          <a:effectLst/>
                          <a:latin typeface="Calibri"/>
                        </a:rPr>
                        <a:t>5. </a:t>
                      </a:r>
                      <a:r>
                        <a:rPr lang="en-ZA" sz="1600" b="0" i="0" u="none" strike="noStrike" dirty="0" smtClean="0">
                          <a:solidFill>
                            <a:srgbClr val="000000"/>
                          </a:solidFill>
                          <a:effectLst/>
                          <a:latin typeface="Calibri"/>
                        </a:rPr>
                        <a:t>Social Learning for sustainability, adaptation,</a:t>
                      </a:r>
                      <a:r>
                        <a:rPr lang="en-ZA" sz="1600" b="0" i="0" u="none" strike="noStrike" baseline="0" dirty="0" smtClean="0">
                          <a:solidFill>
                            <a:srgbClr val="000000"/>
                          </a:solidFill>
                          <a:effectLst/>
                          <a:latin typeface="Calibri"/>
                        </a:rPr>
                        <a:t> innovation and resilience.</a:t>
                      </a:r>
                      <a:endParaRPr lang="en-ZA"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3669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712968" cy="836712"/>
          </a:xfrm>
        </p:spPr>
        <p:txBody>
          <a:bodyPr/>
          <a:lstStyle/>
          <a:p>
            <a:r>
              <a:rPr lang="en-ZA" dirty="0" smtClean="0"/>
              <a:t>Research projects</a:t>
            </a:r>
            <a:endParaRPr lang="en-ZA" dirty="0"/>
          </a:p>
        </p:txBody>
      </p:sp>
      <p:sp>
        <p:nvSpPr>
          <p:cNvPr id="5" name="Rectangle 4"/>
          <p:cNvSpPr/>
          <p:nvPr/>
        </p:nvSpPr>
        <p:spPr>
          <a:xfrm>
            <a:off x="0" y="980728"/>
            <a:ext cx="8820472" cy="6211957"/>
          </a:xfrm>
          <a:prstGeom prst="rect">
            <a:avLst/>
          </a:prstGeom>
        </p:spPr>
        <p:txBody>
          <a:bodyPr wrap="square">
            <a:spAutoFit/>
          </a:bodyPr>
          <a:lstStyle/>
          <a:p>
            <a:pPr marL="342900" indent="-342900">
              <a:lnSpc>
                <a:spcPct val="115000"/>
              </a:lnSpc>
              <a:spcBef>
                <a:spcPts val="200"/>
              </a:spcBef>
              <a:spcAft>
                <a:spcPts val="0"/>
              </a:spcAft>
              <a:buFont typeface="Wingdings" panose="05000000000000000000" pitchFamily="2" charset="2"/>
              <a:buChar char="Ø"/>
            </a:pPr>
            <a:r>
              <a:rPr lang="en-US" b="1"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Project </a:t>
            </a:r>
            <a:r>
              <a:rPr lang="en-US" b="1"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Title: </a:t>
            </a:r>
            <a:r>
              <a:rPr lang="en-US" b="1"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b="1"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Impact of Climate Change on Food Security among Coastal Communities of Hamburg in the Eastern Cape, South </a:t>
            </a:r>
            <a:r>
              <a:rPr lang="en-US" b="1"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Africa</a:t>
            </a:r>
            <a:r>
              <a:rPr lang="en-US" b="1" dirty="0" smtClean="0">
                <a:solidFill>
                  <a:srgbClr val="365F91"/>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rPr>
              <a:t>The project was meant to be the catalyst to initiate a longer-term definitive programme on adaptation to climate change among coastal communities</a:t>
            </a:r>
            <a:r>
              <a:rPr lang="en-US" dirty="0" smtClean="0">
                <a:latin typeface="Times New Roman" panose="02020603050405020304" pitchFamily="18" charset="0"/>
                <a:ea typeface="Calibri" panose="020F0502020204030204" pitchFamily="34" charset="0"/>
              </a:rPr>
              <a:t>.</a:t>
            </a:r>
          </a:p>
          <a:p>
            <a:pPr>
              <a:lnSpc>
                <a:spcPct val="115000"/>
              </a:lnSpc>
              <a:spcBef>
                <a:spcPts val="200"/>
              </a:spcBef>
              <a:spcAft>
                <a:spcPts val="0"/>
              </a:spcAft>
            </a:pPr>
            <a:endParaRPr lang="en-US" dirty="0">
              <a:latin typeface="Times New Roman" panose="02020603050405020304" pitchFamily="18" charset="0"/>
              <a:ea typeface="Calibri" panose="020F0502020204030204" pitchFamily="34" charset="0"/>
            </a:endParaRPr>
          </a:p>
          <a:p>
            <a:pPr marL="342900" indent="-342900">
              <a:lnSpc>
                <a:spcPct val="115000"/>
              </a:lnSpc>
              <a:spcBef>
                <a:spcPts val="200"/>
              </a:spcBef>
              <a:spcAft>
                <a:spcPts val="0"/>
              </a:spcAft>
              <a:buFont typeface="Wingdings" panose="05000000000000000000" pitchFamily="2" charset="2"/>
              <a:buChar char="Ø"/>
            </a:pPr>
            <a:r>
              <a:rPr lang="en-US" dirty="0" smtClean="0">
                <a:latin typeface="Times New Roman" panose="02020603050405020304" pitchFamily="18" charset="0"/>
                <a:ea typeface="Calibri" panose="020F0502020204030204" pitchFamily="34" charset="0"/>
              </a:rPr>
              <a:t> </a:t>
            </a:r>
            <a:r>
              <a:rPr lang="en-US" b="1" dirty="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Project Title: Household vulnerability to disasters in the Eastern Cape: An application of the household vulnerability index (HVI</a:t>
            </a:r>
            <a:r>
              <a:rPr lang="en-US" b="1" dirty="0" smtClean="0">
                <a:solidFill>
                  <a:srgbClr val="365F91"/>
                </a:solidFill>
                <a:latin typeface="Times New Roman" panose="02020603050405020304" pitchFamily="18" charset="0"/>
                <a:ea typeface="Times New Roman" panose="02020603050405020304" pitchFamily="18" charset="0"/>
                <a:cs typeface="Times New Roman" panose="02020603050405020304" pitchFamily="18" charset="0"/>
              </a:rPr>
              <a:t>).</a:t>
            </a:r>
            <a:r>
              <a:rPr lang="en-ZA"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en-ZA" dirty="0" smtClean="0">
                <a:latin typeface="Times New Roman" panose="02020603050405020304" pitchFamily="18" charset="0"/>
                <a:ea typeface="Calibri" panose="020F0502020204030204" pitchFamily="34" charset="0"/>
              </a:rPr>
              <a:t>The </a:t>
            </a:r>
            <a:r>
              <a:rPr lang="en-ZA" dirty="0">
                <a:latin typeface="Times New Roman" panose="02020603050405020304" pitchFamily="18" charset="0"/>
                <a:ea typeface="Calibri" panose="020F0502020204030204" pitchFamily="34" charset="0"/>
              </a:rPr>
              <a:t>objective </a:t>
            </a:r>
            <a:r>
              <a:rPr lang="en-ZA" dirty="0" smtClean="0">
                <a:latin typeface="Times New Roman" panose="02020603050405020304" pitchFamily="18" charset="0"/>
                <a:ea typeface="Calibri" panose="020F0502020204030204" pitchFamily="34" charset="0"/>
              </a:rPr>
              <a:t>was </a:t>
            </a:r>
            <a:r>
              <a:rPr lang="en-ZA" dirty="0">
                <a:latin typeface="Times New Roman" panose="02020603050405020304" pitchFamily="18" charset="0"/>
                <a:ea typeface="Calibri" panose="020F0502020204030204" pitchFamily="34" charset="0"/>
              </a:rPr>
              <a:t>to assess the extent of household vulnerability to climate change related disasters using the Household Vulnerability Index (HVI </a:t>
            </a:r>
            <a:r>
              <a:rPr lang="en-ZA" dirty="0" smtClean="0">
                <a:latin typeface="Times New Roman" panose="02020603050405020304" pitchFamily="18" charset="0"/>
                <a:ea typeface="Calibri" panose="020F0502020204030204" pitchFamily="34" charset="0"/>
              </a:rPr>
              <a:t>tool) in the Eastern Cape Province &amp; Limpopo</a:t>
            </a:r>
            <a:endParaRPr lang="en-US" b="1" dirty="0">
              <a:solidFill>
                <a:srgbClr val="365F91"/>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15000"/>
              </a:lnSpc>
              <a:spcBef>
                <a:spcPts val="200"/>
              </a:spcBef>
              <a:spcAft>
                <a:spcPts val="0"/>
              </a:spcAft>
            </a:pPr>
            <a:endParaRPr lang="en-US" b="1" dirty="0" smtClean="0">
              <a:solidFill>
                <a:srgbClr val="365F91"/>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15000"/>
              </a:lnSpc>
              <a:spcBef>
                <a:spcPts val="200"/>
              </a:spcBef>
              <a:spcAft>
                <a:spcPts val="0"/>
              </a:spcAft>
            </a:pPr>
            <a:endParaRPr lang="en-ZA" sz="2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89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990656" cy="1224136"/>
          </a:xfrm>
        </p:spPr>
        <p:txBody>
          <a:bodyPr/>
          <a:lstStyle/>
          <a:p>
            <a:r>
              <a:rPr lang="en-ZA" dirty="0" smtClean="0"/>
              <a:t>Research Project </a:t>
            </a:r>
            <a:r>
              <a:rPr lang="en-ZA" dirty="0" err="1" smtClean="0"/>
              <a:t>Cont</a:t>
            </a:r>
            <a:r>
              <a:rPr lang="en-ZA" dirty="0" smtClean="0"/>
              <a:t>…</a:t>
            </a:r>
            <a:endParaRPr lang="en-ZA" dirty="0"/>
          </a:p>
        </p:txBody>
      </p:sp>
      <p:sp>
        <p:nvSpPr>
          <p:cNvPr id="3" name="Rectangle 2"/>
          <p:cNvSpPr/>
          <p:nvPr/>
        </p:nvSpPr>
        <p:spPr>
          <a:xfrm>
            <a:off x="179512" y="1052736"/>
            <a:ext cx="8856984" cy="5336846"/>
          </a:xfrm>
          <a:prstGeom prst="rect">
            <a:avLst/>
          </a:prstGeom>
        </p:spPr>
        <p:txBody>
          <a:bodyPr wrap="square">
            <a:spAutoFit/>
          </a:bodyPr>
          <a:lstStyle/>
          <a:p>
            <a:pPr marL="342900" indent="-342900" algn="just">
              <a:spcAft>
                <a:spcPts val="0"/>
              </a:spcAft>
              <a:buFont typeface="Wingdings" panose="05000000000000000000" pitchFamily="2" charset="2"/>
              <a:buChar char="Ø"/>
            </a:pPr>
            <a:r>
              <a:rPr lang="en-ZA" dirty="0">
                <a:solidFill>
                  <a:srgbClr val="0070C0"/>
                </a:solidFill>
              </a:rPr>
              <a:t>Exploring the Evidence of Water-Energy-Food Nexus Linkages to Sustainable Local Livelihoods and Wellbeing in South </a:t>
            </a:r>
            <a:r>
              <a:rPr lang="en-ZA" dirty="0" smtClean="0">
                <a:solidFill>
                  <a:srgbClr val="0070C0"/>
                </a:solidFill>
              </a:rPr>
              <a:t>Africa.</a:t>
            </a:r>
          </a:p>
          <a:p>
            <a:pPr algn="just">
              <a:spcAft>
                <a:spcPts val="0"/>
              </a:spcAft>
            </a:pPr>
            <a:r>
              <a:rPr lang="en-ZA" dirty="0" smtClean="0">
                <a:solidFill>
                  <a:srgbClr val="0000FF"/>
                </a:solidFill>
                <a:latin typeface="Arial" panose="020B0604020202020204" pitchFamily="34" charset="0"/>
                <a:ea typeface="+mn-ea"/>
                <a:cs typeface="Arial" panose="020B0604020202020204" pitchFamily="34" charset="0"/>
              </a:rPr>
              <a:t> -</a:t>
            </a:r>
            <a:r>
              <a:rPr lang="en-ZA" dirty="0" smtClean="0">
                <a:solidFill>
                  <a:prstClr val="black"/>
                </a:solidFill>
                <a:latin typeface="Arial" panose="020B0604020202020204" pitchFamily="34" charset="0"/>
                <a:ea typeface="+mn-ea"/>
                <a:cs typeface="Arial" panose="020B0604020202020204" pitchFamily="34" charset="0"/>
              </a:rPr>
              <a:t>Water-Energy- </a:t>
            </a:r>
            <a:r>
              <a:rPr lang="en-ZA" dirty="0">
                <a:solidFill>
                  <a:prstClr val="black"/>
                </a:solidFill>
                <a:latin typeface="Arial" panose="020B0604020202020204" pitchFamily="34" charset="0"/>
                <a:ea typeface="+mn-ea"/>
                <a:cs typeface="Arial" panose="020B0604020202020204" pitchFamily="34" charset="0"/>
              </a:rPr>
              <a:t>Food (WEF) Nexus research  has so </a:t>
            </a:r>
            <a:r>
              <a:rPr lang="en-ZA" dirty="0" smtClean="0">
                <a:solidFill>
                  <a:prstClr val="black"/>
                </a:solidFill>
                <a:latin typeface="Arial" panose="020B0604020202020204" pitchFamily="34" charset="0"/>
                <a:ea typeface="+mn-ea"/>
                <a:cs typeface="Arial" panose="020B0604020202020204" pitchFamily="34" charset="0"/>
              </a:rPr>
              <a:t>      far </a:t>
            </a:r>
            <a:r>
              <a:rPr lang="en-ZA" dirty="0">
                <a:solidFill>
                  <a:prstClr val="black"/>
                </a:solidFill>
                <a:latin typeface="Arial" panose="020B0604020202020204" pitchFamily="34" charset="0"/>
                <a:ea typeface="+mn-ea"/>
                <a:cs typeface="Arial" panose="020B0604020202020204" pitchFamily="34" charset="0"/>
              </a:rPr>
              <a:t>remained weak in identifying how the Nexus is interlinked with livelihoods (Biggs et al, 2014</a:t>
            </a:r>
            <a:r>
              <a:rPr lang="en-ZA" dirty="0" smtClean="0">
                <a:solidFill>
                  <a:prstClr val="black"/>
                </a:solidFill>
                <a:latin typeface="Arial" panose="020B0604020202020204" pitchFamily="34" charset="0"/>
                <a:ea typeface="+mn-ea"/>
                <a:cs typeface="Arial" panose="020B0604020202020204" pitchFamily="34" charset="0"/>
              </a:rPr>
              <a:t>).</a:t>
            </a:r>
            <a:endParaRPr lang="en-US" dirty="0">
              <a:solidFill>
                <a:prstClr val="black"/>
              </a:solidFill>
              <a:latin typeface="Arial" pitchFamily="34" charset="0"/>
              <a:ea typeface="+mn-ea"/>
              <a:cs typeface="Arial" pitchFamily="34" charset="0"/>
            </a:endParaRPr>
          </a:p>
          <a:p>
            <a:pPr lvl="0" algn="just" eaLnBrk="1" fontAlgn="auto" hangingPunct="1">
              <a:spcBef>
                <a:spcPct val="20000"/>
              </a:spcBef>
              <a:spcAft>
                <a:spcPts val="0"/>
              </a:spcAft>
            </a:pPr>
            <a:r>
              <a:rPr lang="en-ZA"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This </a:t>
            </a: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proposed project aims to fill the knowledge gap, exploring ways in which integrating WEF thinking into development planning, implementation and management </a:t>
            </a:r>
            <a:r>
              <a:rPr lang="en-ZA"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can support </a:t>
            </a:r>
            <a:r>
              <a:rPr lang="en-ZA" dirty="0">
                <a:solidFill>
                  <a:prstClr val="black"/>
                </a:solidFill>
                <a:latin typeface="Arial" panose="020B0604020202020204" pitchFamily="34" charset="0"/>
                <a:ea typeface="Times New Roman" panose="02020603050405020304" pitchFamily="18" charset="0"/>
                <a:cs typeface="Arial" panose="020B0604020202020204" pitchFamily="34" charset="0"/>
              </a:rPr>
              <a:t>more equitable sustainable development outcomes at the household level. </a:t>
            </a:r>
          </a:p>
          <a:p>
            <a:pPr marL="342900" indent="-342900" algn="just">
              <a:spcAft>
                <a:spcPts val="0"/>
              </a:spcAft>
              <a:buFont typeface="Wingdings" panose="05000000000000000000" pitchFamily="2" charset="2"/>
              <a:buChar char="Ø"/>
            </a:pPr>
            <a:endParaRPr lang="en-ZA" dirty="0"/>
          </a:p>
          <a:p>
            <a:pPr marL="342900" indent="-342900" algn="just">
              <a:spcAft>
                <a:spcPts val="0"/>
              </a:spcAft>
              <a:buFont typeface="Wingdings" panose="05000000000000000000" pitchFamily="2" charset="2"/>
              <a:buChar char="Ø"/>
            </a:pPr>
            <a:r>
              <a:rPr lang="en-ZA" dirty="0" smtClean="0"/>
              <a:t>How </a:t>
            </a:r>
            <a:r>
              <a:rPr lang="en-ZA" dirty="0"/>
              <a:t>and why a Nexus </a:t>
            </a:r>
            <a:r>
              <a:rPr lang="en-ZA" dirty="0" smtClean="0"/>
              <a:t>approach on WEF </a:t>
            </a:r>
            <a:r>
              <a:rPr lang="en-ZA" dirty="0"/>
              <a:t>could deliver more equitable development </a:t>
            </a:r>
            <a:r>
              <a:rPr lang="en-ZA" dirty="0" smtClean="0"/>
              <a:t>outcomes at household level?</a:t>
            </a:r>
            <a:endParaRPr lang="en-ZA" dirty="0">
              <a:ea typeface="Times New Roman" panose="02020603050405020304" pitchFamily="18" charset="0"/>
            </a:endParaRPr>
          </a:p>
        </p:txBody>
      </p:sp>
    </p:spTree>
    <p:extLst>
      <p:ext uri="{BB962C8B-B14F-4D97-AF65-F5344CB8AC3E}">
        <p14:creationId xmlns:p14="http://schemas.microsoft.com/office/powerpoint/2010/main" val="1928218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71"/>
            <a:ext cx="7772400" cy="1143000"/>
          </a:xfrm>
        </p:spPr>
        <p:txBody>
          <a:bodyPr/>
          <a:lstStyle/>
          <a:p>
            <a:r>
              <a:rPr lang="en-ZA" dirty="0" smtClean="0"/>
              <a:t>Research Projects Cont...</a:t>
            </a:r>
            <a:endParaRPr lang="en-ZA" dirty="0"/>
          </a:p>
        </p:txBody>
      </p:sp>
      <p:sp>
        <p:nvSpPr>
          <p:cNvPr id="3" name="Rectangle 2"/>
          <p:cNvSpPr/>
          <p:nvPr/>
        </p:nvSpPr>
        <p:spPr>
          <a:xfrm>
            <a:off x="179512" y="1268760"/>
            <a:ext cx="8964488" cy="4222694"/>
          </a:xfrm>
          <a:prstGeom prst="rect">
            <a:avLst/>
          </a:prstGeom>
        </p:spPr>
        <p:txBody>
          <a:bodyPr wrap="square">
            <a:spAutoFit/>
          </a:bodyPr>
          <a:lstStyle/>
          <a:p>
            <a:pPr algn="just">
              <a:lnSpc>
                <a:spcPct val="115000"/>
              </a:lnSpc>
              <a:spcAft>
                <a:spcPts val="800"/>
              </a:spcAft>
            </a:pPr>
            <a:r>
              <a:rPr lang="en-ZA" b="1" dirty="0" smtClean="0">
                <a:solidFill>
                  <a:srgbClr val="0070C0"/>
                </a:solidFill>
                <a:latin typeface="Times New Roman" panose="02020603050405020304" pitchFamily="18" charset="0"/>
                <a:cs typeface="Times New Roman" panose="02020603050405020304" pitchFamily="18" charset="0"/>
              </a:rPr>
              <a:t>Integrated </a:t>
            </a:r>
            <a:r>
              <a:rPr lang="en-ZA" b="1" dirty="0">
                <a:solidFill>
                  <a:srgbClr val="0070C0"/>
                </a:solidFill>
                <a:latin typeface="Times New Roman" panose="02020603050405020304" pitchFamily="18" charset="0"/>
                <a:cs typeface="Times New Roman" panose="02020603050405020304" pitchFamily="18" charset="0"/>
              </a:rPr>
              <a:t>use of seasonal forecast for community preparedness to climate </a:t>
            </a:r>
            <a:r>
              <a:rPr lang="en-ZA" b="1" dirty="0" smtClean="0">
                <a:solidFill>
                  <a:srgbClr val="0070C0"/>
                </a:solidFill>
                <a:latin typeface="Times New Roman" panose="02020603050405020304" pitchFamily="18" charset="0"/>
                <a:cs typeface="Times New Roman" panose="02020603050405020304" pitchFamily="18" charset="0"/>
              </a:rPr>
              <a:t>variability.</a:t>
            </a:r>
          </a:p>
          <a:p>
            <a:pPr algn="just">
              <a:lnSpc>
                <a:spcPct val="115000"/>
              </a:lnSpc>
              <a:spcAft>
                <a:spcPts val="800"/>
              </a:spcAft>
            </a:pPr>
            <a:r>
              <a:rPr lang="en-ZA" b="1" dirty="0">
                <a:solidFill>
                  <a:srgbClr val="0070C0"/>
                </a:solidFill>
                <a:latin typeface="Times New Roman" panose="02020603050405020304" pitchFamily="18" charset="0"/>
                <a:cs typeface="Times New Roman" panose="02020603050405020304" pitchFamily="18" charset="0"/>
              </a:rPr>
              <a:t>-</a:t>
            </a:r>
            <a:r>
              <a:rPr lang="en-US" dirty="0" smtClean="0"/>
              <a:t>The project would offer the opportunity to assess how communities respond the forecasts that may be associated with different levels of skill and consequently further improve the definition of needs and expectation at local scales, at a time scale that is requested by smallholder farming communities.</a:t>
            </a:r>
          </a:p>
          <a:p>
            <a:pPr algn="just">
              <a:lnSpc>
                <a:spcPct val="115000"/>
              </a:lnSpc>
              <a:spcAft>
                <a:spcPts val="800"/>
              </a:spcAft>
            </a:pPr>
            <a:r>
              <a:rPr lang="en-US" dirty="0" smtClean="0"/>
              <a:t> </a:t>
            </a:r>
            <a:endParaRPr lang="en-ZA" dirty="0" smtClean="0"/>
          </a:p>
          <a:p>
            <a:pPr algn="just">
              <a:lnSpc>
                <a:spcPct val="115000"/>
              </a:lnSpc>
              <a:spcAft>
                <a:spcPts val="800"/>
              </a:spcAft>
            </a:pPr>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642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55"/>
            <a:ext cx="8640960" cy="614933"/>
          </a:xfrm>
        </p:spPr>
        <p:txBody>
          <a:bodyPr/>
          <a:lstStyle/>
          <a:p>
            <a:r>
              <a:rPr lang="en-ZA" dirty="0" smtClean="0"/>
              <a:t>PhD</a:t>
            </a:r>
            <a:endParaRPr lang="en-ZA" dirty="0"/>
          </a:p>
        </p:txBody>
      </p:sp>
      <p:sp>
        <p:nvSpPr>
          <p:cNvPr id="3" name="Rectangle 2"/>
          <p:cNvSpPr/>
          <p:nvPr/>
        </p:nvSpPr>
        <p:spPr>
          <a:xfrm>
            <a:off x="179512" y="1052736"/>
            <a:ext cx="8640960" cy="7063472"/>
          </a:xfrm>
          <a:prstGeom prst="rect">
            <a:avLst/>
          </a:prstGeom>
        </p:spPr>
        <p:txBody>
          <a:bodyPr wrap="square">
            <a:spAutoFit/>
          </a:bodyPr>
          <a:lstStyle/>
          <a:p>
            <a:pPr lvl="0"/>
            <a:r>
              <a:rPr lang="en-GB" b="1" kern="1600" dirty="0" smtClean="0">
                <a:solidFill>
                  <a:srgbClr val="0070C0"/>
                </a:solidFill>
                <a:latin typeface="Arial" panose="020B0604020202020204" pitchFamily="34" charset="0"/>
                <a:ea typeface="Times New Roman" panose="02020603050405020304" pitchFamily="18" charset="0"/>
              </a:rPr>
              <a:t> Title :Communicating seasonal forecasting information and crop modelling: A case study of small-scale farming systems,</a:t>
            </a:r>
            <a:r>
              <a:rPr lang="en-GB" sz="1800" dirty="0" smtClean="0">
                <a:solidFill>
                  <a:srgbClr val="0070C0"/>
                </a:solidFill>
                <a:latin typeface="Times New Roman" panose="02020603050405020304" pitchFamily="18" charset="0"/>
                <a:ea typeface="Times New Roman" panose="02020603050405020304" pitchFamily="18" charset="0"/>
              </a:rPr>
              <a:t> </a:t>
            </a:r>
            <a:r>
              <a:rPr lang="en-GB" b="1" kern="1600" dirty="0" smtClean="0">
                <a:solidFill>
                  <a:srgbClr val="0070C0"/>
                </a:solidFill>
                <a:latin typeface="Arial" panose="020B0604020202020204" pitchFamily="34" charset="0"/>
                <a:ea typeface="Times New Roman" panose="02020603050405020304" pitchFamily="18" charset="0"/>
              </a:rPr>
              <a:t>Raymond Mhlaba Local Municipality, Eastern Cape Province, South Africa</a:t>
            </a:r>
          </a:p>
          <a:p>
            <a:pPr marL="342900" lvl="0" indent="-342900">
              <a:buFont typeface="Wingdings" panose="05000000000000000000" pitchFamily="2" charset="2"/>
              <a:buChar char="Ø"/>
            </a:pPr>
            <a:r>
              <a:rPr lang="en-ZA" dirty="0" smtClean="0"/>
              <a:t>To identify effective approaches, methods and tools to communicate the use of seasonal forecasting information and crop models in making crop management decisions among the rural small-scale farmers</a:t>
            </a:r>
          </a:p>
          <a:p>
            <a:pPr marL="342900" lvl="0" indent="-342900">
              <a:buFont typeface="Wingdings" panose="05000000000000000000" pitchFamily="2" charset="2"/>
              <a:buChar char="Ø"/>
            </a:pPr>
            <a:r>
              <a:rPr lang="en-ZA" dirty="0" smtClean="0"/>
              <a:t>To </a:t>
            </a:r>
            <a:r>
              <a:rPr lang="en-ZA" dirty="0"/>
              <a:t>demonstrate the use of seasonal forecasting information and crop models to rural </a:t>
            </a:r>
            <a:r>
              <a:rPr lang="en-ZA" dirty="0" smtClean="0"/>
              <a:t>small-scale </a:t>
            </a:r>
            <a:r>
              <a:rPr lang="en-ZA" dirty="0"/>
              <a:t>farmers in the Eastern Cape Province</a:t>
            </a:r>
          </a:p>
          <a:p>
            <a:pPr marL="342900" lvl="0" indent="-342900">
              <a:buFont typeface="Wingdings" panose="05000000000000000000" pitchFamily="2" charset="2"/>
              <a:buChar char="Ø"/>
            </a:pPr>
            <a:r>
              <a:rPr lang="en-ZA" dirty="0"/>
              <a:t>To examine challenges and opportunities of communicating seasonal forecasting information and crop models to rural small -scale farmers in the Eastern Cape province</a:t>
            </a:r>
          </a:p>
          <a:p>
            <a:pPr marL="342900" lvl="0" indent="-342900">
              <a:buFont typeface="Wingdings" panose="05000000000000000000" pitchFamily="2" charset="2"/>
              <a:buChar char="Ø"/>
            </a:pPr>
            <a:r>
              <a:rPr lang="en-ZA" dirty="0"/>
              <a:t>To develop a framework for communicating information to rural small -scale farmers</a:t>
            </a:r>
          </a:p>
          <a:p>
            <a:pPr algn="just">
              <a:lnSpc>
                <a:spcPct val="115000"/>
              </a:lnSpc>
              <a:spcAft>
                <a:spcPts val="0"/>
              </a:spcAft>
            </a:pPr>
            <a:endParaRPr lang="en-GB" b="1" kern="1600" dirty="0" smtClean="0">
              <a:latin typeface="Arial" panose="020B0604020202020204" pitchFamily="34" charset="0"/>
              <a:ea typeface="Times New Roman" panose="02020603050405020304" pitchFamily="18" charset="0"/>
            </a:endParaRPr>
          </a:p>
          <a:p>
            <a:pPr algn="just">
              <a:lnSpc>
                <a:spcPct val="115000"/>
              </a:lnSpc>
              <a:spcAft>
                <a:spcPts val="0"/>
              </a:spcAft>
            </a:pPr>
            <a:endParaRPr lang="en-ZA" sz="1800" dirty="0" smtClean="0">
              <a:latin typeface="Times New Roman" panose="02020603050405020304" pitchFamily="18" charset="0"/>
              <a:ea typeface="Times New Roman" panose="02020603050405020304" pitchFamily="18" charset="0"/>
            </a:endParaRPr>
          </a:p>
          <a:p>
            <a:pPr algn="just">
              <a:lnSpc>
                <a:spcPct val="115000"/>
              </a:lnSpc>
              <a:spcAft>
                <a:spcPts val="0"/>
              </a:spcAft>
            </a:pPr>
            <a:r>
              <a:rPr lang="en-GB" sz="1800" dirty="0" smtClean="0">
                <a:solidFill>
                  <a:srgbClr val="000000"/>
                </a:solidFill>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0842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458200" cy="1224136"/>
          </a:xfrm>
        </p:spPr>
        <p:txBody>
          <a:bodyPr/>
          <a:lstStyle/>
          <a:p>
            <a:r>
              <a:rPr lang="en-ZA" dirty="0" smtClean="0"/>
              <a:t>Masters student</a:t>
            </a:r>
            <a:endParaRPr lang="en-ZA" dirty="0"/>
          </a:p>
        </p:txBody>
      </p:sp>
      <p:sp>
        <p:nvSpPr>
          <p:cNvPr id="4" name="Rectangle 3"/>
          <p:cNvSpPr/>
          <p:nvPr/>
        </p:nvSpPr>
        <p:spPr>
          <a:xfrm>
            <a:off x="251520" y="980728"/>
            <a:ext cx="8568952" cy="6571030"/>
          </a:xfrm>
          <a:prstGeom prst="rect">
            <a:avLst/>
          </a:prstGeom>
        </p:spPr>
        <p:txBody>
          <a:bodyPr wrap="square">
            <a:spAutoFit/>
          </a:bodyPr>
          <a:lstStyle/>
          <a:p>
            <a:pPr lvl="0"/>
            <a:r>
              <a:rPr lang="en-ZA" b="1"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Title: Integrating </a:t>
            </a:r>
            <a:r>
              <a:rPr lang="en-ZA" b="1" dirty="0">
                <a:solidFill>
                  <a:srgbClr val="0070C0"/>
                </a:solidFill>
                <a:latin typeface="Arial" panose="020B0604020202020204" pitchFamily="34" charset="0"/>
                <a:ea typeface="Calibri" panose="020F0502020204030204" pitchFamily="34" charset="0"/>
                <a:cs typeface="Times New Roman" panose="02020603050405020304" pitchFamily="18" charset="0"/>
              </a:rPr>
              <a:t>Indigenous Knowledge with Scientific Seasonal Forecasts for Climate Risk Management in Nkonkobe local Municipality, Eastern </a:t>
            </a:r>
            <a:r>
              <a:rPr lang="en-ZA" b="1" dirty="0" smtClean="0">
                <a:solidFill>
                  <a:srgbClr val="0070C0"/>
                </a:solidFill>
                <a:latin typeface="Arial" panose="020B0604020202020204" pitchFamily="34" charset="0"/>
                <a:ea typeface="Calibri" panose="020F0502020204030204" pitchFamily="34" charset="0"/>
                <a:cs typeface="Times New Roman" panose="02020603050405020304" pitchFamily="18" charset="0"/>
              </a:rPr>
              <a:t>Cape</a:t>
            </a:r>
          </a:p>
          <a:p>
            <a:pPr lvl="0"/>
            <a:endParaRPr lang="en-ZA" b="1" dirty="0">
              <a:latin typeface="Arial" panose="020B0604020202020204" pitchFamily="34" charset="0"/>
              <a:cs typeface="Times New Roman" panose="02020603050405020304" pitchFamily="18" charset="0"/>
            </a:endParaRPr>
          </a:p>
          <a:p>
            <a:pPr marL="342900" lvl="0" indent="-342900">
              <a:buFont typeface="Wingdings" panose="05000000000000000000" pitchFamily="2" charset="2"/>
              <a:buChar char="Ø"/>
            </a:pPr>
            <a:r>
              <a:rPr lang="en-ZA" dirty="0" smtClean="0"/>
              <a:t>Document </a:t>
            </a:r>
            <a:r>
              <a:rPr lang="en-ZA" dirty="0"/>
              <a:t>existing indigenous knowledge indicators that are used to predict weather and </a:t>
            </a:r>
            <a:r>
              <a:rPr lang="en-ZA" dirty="0" smtClean="0"/>
              <a:t>climate</a:t>
            </a:r>
          </a:p>
          <a:p>
            <a:pPr marL="342900" lvl="0" indent="-342900">
              <a:buFont typeface="Wingdings" panose="05000000000000000000" pitchFamily="2" charset="2"/>
              <a:buChar char="Ø"/>
            </a:pPr>
            <a:endParaRPr lang="en-ZA" dirty="0" smtClean="0"/>
          </a:p>
          <a:p>
            <a:pPr marL="342900" lvl="0" indent="-342900">
              <a:buFont typeface="Wingdings" panose="05000000000000000000" pitchFamily="2" charset="2"/>
              <a:buChar char="Ø"/>
            </a:pPr>
            <a:r>
              <a:rPr lang="en-ZA" dirty="0" smtClean="0"/>
              <a:t>Understand </a:t>
            </a:r>
            <a:r>
              <a:rPr lang="en-ZA" dirty="0"/>
              <a:t>farmers perceptions on climate change and variability and link it to empirical </a:t>
            </a:r>
            <a:r>
              <a:rPr lang="en-ZA" dirty="0" smtClean="0"/>
              <a:t>evidence</a:t>
            </a:r>
          </a:p>
          <a:p>
            <a:pPr marL="342900" lvl="0" indent="-342900">
              <a:buFont typeface="Wingdings" panose="05000000000000000000" pitchFamily="2" charset="2"/>
              <a:buChar char="Ø"/>
            </a:pPr>
            <a:endParaRPr lang="en-ZA" dirty="0"/>
          </a:p>
          <a:p>
            <a:pPr marL="342900" lvl="0" indent="-342900">
              <a:buFont typeface="Wingdings" panose="05000000000000000000" pitchFamily="2" charset="2"/>
              <a:buChar char="Ø"/>
            </a:pPr>
            <a:r>
              <a:rPr lang="en-ZA" dirty="0"/>
              <a:t>To link IK indicators with Scientific Seasonal Forecasts.</a:t>
            </a:r>
          </a:p>
          <a:p>
            <a:pPr algn="just">
              <a:spcAft>
                <a:spcPts val="1000"/>
              </a:spcAft>
            </a:pPr>
            <a:endParaRPr lang="en-ZA" kern="0" dirty="0" smtClean="0">
              <a:solidFill>
                <a:srgbClr val="000000"/>
              </a:solidFill>
              <a:latin typeface="Arial"/>
              <a:ea typeface="ＭＳ Ｐゴシック"/>
            </a:endParaRPr>
          </a:p>
          <a:p>
            <a:pPr algn="just">
              <a:spcAft>
                <a:spcPts val="1000"/>
              </a:spcAft>
            </a:pPr>
            <a:r>
              <a:rPr lang="en-ZA" kern="0" dirty="0" smtClean="0">
                <a:solidFill>
                  <a:srgbClr val="000000"/>
                </a:solidFill>
                <a:latin typeface="Arial"/>
                <a:ea typeface="ＭＳ Ｐゴシック"/>
              </a:rPr>
              <a:t> </a:t>
            </a:r>
            <a:r>
              <a:rPr lang="en-ZA" kern="0" dirty="0">
                <a:solidFill>
                  <a:srgbClr val="000000"/>
                </a:solidFill>
                <a:latin typeface="Arial"/>
                <a:ea typeface="ＭＳ Ｐゴシック"/>
              </a:rPr>
              <a:t>Rural farmers also have traditional ways of coping and adapting to climate change effects (Mkuhlani et al., 2017). </a:t>
            </a:r>
            <a:endParaRPr lang="en-ZA" sz="20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n-ZA" sz="2000" b="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ZA" sz="2000" dirty="0" smtClean="0">
                <a:effectLst/>
                <a:latin typeface="Calibri" panose="020F0502020204030204" pitchFamily="34" charset="0"/>
                <a:ea typeface="Calibri" panose="020F0502020204030204" pitchFamily="34" charset="0"/>
                <a:cs typeface="Times New Roman" panose="02020603050405020304" pitchFamily="18" charset="0"/>
              </a:rPr>
              <a:t>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006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4993" y="2653544"/>
            <a:ext cx="2507679" cy="2646288"/>
          </a:xfrm>
        </p:spPr>
      </p:pic>
      <p:sp>
        <p:nvSpPr>
          <p:cNvPr id="18" name="Title 1"/>
          <p:cNvSpPr>
            <a:spLocks noGrp="1"/>
          </p:cNvSpPr>
          <p:nvPr>
            <p:ph type="title"/>
          </p:nvPr>
        </p:nvSpPr>
        <p:spPr>
          <a:xfrm>
            <a:off x="1" y="-107949"/>
            <a:ext cx="8570118" cy="800646"/>
          </a:xfrm>
        </p:spPr>
        <p:txBody>
          <a:bodyPr/>
          <a:lstStyle/>
          <a:p>
            <a:pPr algn="ctr" eaLnBrk="1" hangingPunct="1">
              <a:defRPr/>
            </a:pPr>
            <a:r>
              <a:rPr lang="en-ZA" altLang="en-US" sz="2800" b="1" dirty="0">
                <a:solidFill>
                  <a:schemeClr val="accent6"/>
                </a:solidFill>
              </a:rPr>
              <a:t>Challenges </a:t>
            </a:r>
            <a:r>
              <a:rPr lang="en-ZA" altLang="en-US" sz="2800" b="1" dirty="0" smtClean="0">
                <a:solidFill>
                  <a:schemeClr val="accent6"/>
                </a:solidFill>
              </a:rPr>
              <a:t>faced by the </a:t>
            </a:r>
            <a:r>
              <a:rPr lang="en-ZA" altLang="en-US" sz="2800" b="1" dirty="0">
                <a:solidFill>
                  <a:schemeClr val="accent6"/>
                </a:solidFill>
              </a:rPr>
              <a:t>farmers</a:t>
            </a:r>
            <a:endParaRPr lang="en-US" altLang="en-US" sz="2800" b="1" dirty="0">
              <a:solidFill>
                <a:schemeClr val="accent6"/>
              </a:solidFill>
            </a:endParaRPr>
          </a:p>
        </p:txBody>
      </p:sp>
      <p:sp>
        <p:nvSpPr>
          <p:cNvPr id="12" name="Oval 11"/>
          <p:cNvSpPr/>
          <p:nvPr/>
        </p:nvSpPr>
        <p:spPr>
          <a:xfrm>
            <a:off x="2720304" y="692696"/>
            <a:ext cx="3104662" cy="126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Finance</a:t>
            </a:r>
            <a:endParaRPr lang="en-US" b="1" dirty="0">
              <a:solidFill>
                <a:schemeClr val="tx1"/>
              </a:solidFill>
            </a:endParaRPr>
          </a:p>
        </p:txBody>
      </p:sp>
      <p:sp>
        <p:nvSpPr>
          <p:cNvPr id="23" name="Down Arrow 22"/>
          <p:cNvSpPr/>
          <p:nvPr/>
        </p:nvSpPr>
        <p:spPr>
          <a:xfrm>
            <a:off x="4160716" y="2045351"/>
            <a:ext cx="111919" cy="573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773023" y="5645296"/>
            <a:ext cx="2834985" cy="1157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Infertile soils</a:t>
            </a:r>
            <a:endParaRPr lang="en-US" b="1" dirty="0">
              <a:solidFill>
                <a:schemeClr val="tx1"/>
              </a:solidFill>
            </a:endParaRPr>
          </a:p>
        </p:txBody>
      </p:sp>
      <p:sp>
        <p:nvSpPr>
          <p:cNvPr id="24" name="Up Arrow 23"/>
          <p:cNvSpPr/>
          <p:nvPr/>
        </p:nvSpPr>
        <p:spPr>
          <a:xfrm>
            <a:off x="4217271" y="5280315"/>
            <a:ext cx="110728" cy="5143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92869" y="3068960"/>
            <a:ext cx="2639617" cy="13681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Knowledge</a:t>
            </a:r>
            <a:endParaRPr lang="en-US" b="1" dirty="0">
              <a:solidFill>
                <a:schemeClr val="tx1"/>
              </a:solidFill>
            </a:endParaRPr>
          </a:p>
        </p:txBody>
      </p:sp>
      <p:sp>
        <p:nvSpPr>
          <p:cNvPr id="26" name="Right Arrow 25"/>
          <p:cNvSpPr/>
          <p:nvPr/>
        </p:nvSpPr>
        <p:spPr>
          <a:xfrm>
            <a:off x="2447818" y="3753035"/>
            <a:ext cx="613172" cy="134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976938" y="3220143"/>
            <a:ext cx="3167062"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Infrastructure e.g. roads, storage</a:t>
            </a:r>
            <a:endParaRPr lang="en-US" b="1" dirty="0">
              <a:solidFill>
                <a:schemeClr val="tx1"/>
              </a:solidFill>
            </a:endParaRPr>
          </a:p>
        </p:txBody>
      </p:sp>
      <p:sp>
        <p:nvSpPr>
          <p:cNvPr id="28" name="Left Arrow 27"/>
          <p:cNvSpPr/>
          <p:nvPr/>
        </p:nvSpPr>
        <p:spPr>
          <a:xfrm>
            <a:off x="5297090" y="3888406"/>
            <a:ext cx="598885" cy="2476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6435329" y="938214"/>
            <a:ext cx="2595264" cy="192823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Climate e.g. droughts; El </a:t>
            </a:r>
            <a:r>
              <a:rPr lang="en-ZA" b="1" dirty="0" err="1">
                <a:solidFill>
                  <a:schemeClr val="tx1"/>
                </a:solidFill>
              </a:rPr>
              <a:t>Ninos</a:t>
            </a:r>
            <a:r>
              <a:rPr lang="en-ZA" b="1" dirty="0">
                <a:solidFill>
                  <a:schemeClr val="tx1"/>
                </a:solidFill>
              </a:rPr>
              <a:t>; dry spells</a:t>
            </a:r>
            <a:endParaRPr lang="en-US" b="1" dirty="0">
              <a:solidFill>
                <a:schemeClr val="tx1"/>
              </a:solidFill>
            </a:endParaRPr>
          </a:p>
        </p:txBody>
      </p:sp>
      <p:cxnSp>
        <p:nvCxnSpPr>
          <p:cNvPr id="17409" name="Straight Arrow Connector 17408"/>
          <p:cNvCxnSpPr/>
          <p:nvPr/>
        </p:nvCxnSpPr>
        <p:spPr>
          <a:xfrm flipH="1">
            <a:off x="5737027" y="2082800"/>
            <a:ext cx="479822" cy="5492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0" y="938214"/>
            <a:ext cx="2546748" cy="117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Inputs e.g. fertilisers; seeds</a:t>
            </a:r>
            <a:endParaRPr lang="en-US" b="1" dirty="0">
              <a:solidFill>
                <a:schemeClr val="tx1"/>
              </a:solidFill>
            </a:endParaRPr>
          </a:p>
        </p:txBody>
      </p:sp>
      <p:cxnSp>
        <p:nvCxnSpPr>
          <p:cNvPr id="17412" name="Straight Arrow Connector 17411"/>
          <p:cNvCxnSpPr/>
          <p:nvPr/>
        </p:nvCxnSpPr>
        <p:spPr>
          <a:xfrm>
            <a:off x="2411016" y="1962150"/>
            <a:ext cx="654844" cy="395288"/>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371035" y="5640389"/>
            <a:ext cx="2659558" cy="1176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Information e.g. new technology</a:t>
            </a:r>
            <a:endParaRPr lang="en-US" b="1" dirty="0">
              <a:solidFill>
                <a:schemeClr val="tx1"/>
              </a:solidFill>
            </a:endParaRPr>
          </a:p>
        </p:txBody>
      </p:sp>
      <p:cxnSp>
        <p:nvCxnSpPr>
          <p:cNvPr id="17417" name="Straight Arrow Connector 17416"/>
          <p:cNvCxnSpPr/>
          <p:nvPr/>
        </p:nvCxnSpPr>
        <p:spPr>
          <a:xfrm flipH="1" flipV="1">
            <a:off x="5576509" y="5191921"/>
            <a:ext cx="539354" cy="5143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1520" y="5337175"/>
            <a:ext cx="2394049" cy="13589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b="1" dirty="0">
                <a:solidFill>
                  <a:schemeClr val="tx1"/>
                </a:solidFill>
              </a:rPr>
              <a:t>Markets</a:t>
            </a:r>
            <a:endParaRPr lang="en-US" b="1" dirty="0">
              <a:solidFill>
                <a:schemeClr val="tx1"/>
              </a:solidFill>
            </a:endParaRPr>
          </a:p>
        </p:txBody>
      </p:sp>
      <p:cxnSp>
        <p:nvCxnSpPr>
          <p:cNvPr id="17419" name="Straight Arrow Connector 17418"/>
          <p:cNvCxnSpPr/>
          <p:nvPr/>
        </p:nvCxnSpPr>
        <p:spPr>
          <a:xfrm flipV="1">
            <a:off x="2632472" y="5283201"/>
            <a:ext cx="433388" cy="417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848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2" descr="Image result for Africa smallholder far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445" y="5180232"/>
            <a:ext cx="1477366" cy="160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AutoShape 12" descr="Image result for Focus group discussions Africa"/>
          <p:cNvSpPr>
            <a:spLocks noChangeAspect="1" noChangeArrowheads="1"/>
          </p:cNvSpPr>
          <p:nvPr/>
        </p:nvSpPr>
        <p:spPr bwMode="auto">
          <a:xfrm>
            <a:off x="108347"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0" fontAlgn="base" hangingPunct="0">
              <a:lnSpc>
                <a:spcPct val="100000"/>
              </a:lnSpc>
              <a:spcBef>
                <a:spcPct val="0"/>
              </a:spcBef>
              <a:spcAft>
                <a:spcPct val="0"/>
              </a:spcAft>
              <a:buFontTx/>
              <a:buNone/>
            </a:pPr>
            <a:endParaRPr lang="en-US" altLang="en-US" sz="1800">
              <a:solidFill>
                <a:prstClr val="black"/>
              </a:solidFill>
            </a:endParaRPr>
          </a:p>
        </p:txBody>
      </p:sp>
      <p:pic>
        <p:nvPicPr>
          <p:cNvPr id="8195" name="Picture 10" descr="Image result for Weather forecast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8" y="2287722"/>
            <a:ext cx="1326437" cy="1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a:spLocks noGrp="1"/>
          </p:cNvSpPr>
          <p:nvPr>
            <p:ph type="title"/>
          </p:nvPr>
        </p:nvSpPr>
        <p:spPr>
          <a:xfrm>
            <a:off x="-35567" y="35793"/>
            <a:ext cx="9148911" cy="857418"/>
          </a:xfrm>
        </p:spPr>
        <p:txBody>
          <a:bodyPr/>
          <a:lstStyle/>
          <a:p>
            <a:r>
              <a:rPr lang="en-ZA" sz="2800" dirty="0" smtClean="0">
                <a:latin typeface="Arial" panose="020B0604020202020204" pitchFamily="34" charset="0"/>
                <a:cs typeface="Arial" panose="020B0604020202020204" pitchFamily="34" charset="0"/>
              </a:rPr>
              <a:t>Application</a:t>
            </a:r>
            <a:r>
              <a:rPr lang="en-ZA" dirty="0" smtClean="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grpSp>
        <p:nvGrpSpPr>
          <p:cNvPr id="17" name="Group 16"/>
          <p:cNvGrpSpPr/>
          <p:nvPr/>
        </p:nvGrpSpPr>
        <p:grpSpPr>
          <a:xfrm>
            <a:off x="157939" y="634183"/>
            <a:ext cx="8955406" cy="6223817"/>
            <a:chOff x="157939" y="634183"/>
            <a:chExt cx="8955406" cy="6223817"/>
          </a:xfrm>
        </p:grpSpPr>
        <p:cxnSp>
          <p:nvCxnSpPr>
            <p:cNvPr id="11" name="Straight Arrow Connector 10"/>
            <p:cNvCxnSpPr/>
            <p:nvPr/>
          </p:nvCxnSpPr>
          <p:spPr>
            <a:xfrm>
              <a:off x="2241651" y="2907395"/>
              <a:ext cx="810672" cy="4059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8198" name="Picture 4" descr="http://bulletin.ipm.illinois.edu/photos/drought_stressed_pla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2311" y="764705"/>
              <a:ext cx="1446567" cy="134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083707"/>
              <a:ext cx="1707356"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576" name="Straight Arrow Connector 24575"/>
            <p:cNvCxnSpPr/>
            <p:nvPr/>
          </p:nvCxnSpPr>
          <p:spPr>
            <a:xfrm flipV="1">
              <a:off x="2465184" y="4337151"/>
              <a:ext cx="587139" cy="52426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4584" name="Rectangle 24583"/>
            <p:cNvSpPr/>
            <p:nvPr/>
          </p:nvSpPr>
          <p:spPr>
            <a:xfrm>
              <a:off x="157939" y="1723880"/>
              <a:ext cx="1823147" cy="3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ZA" b="1" dirty="0">
                  <a:solidFill>
                    <a:srgbClr val="70AD47">
                      <a:lumMod val="50000"/>
                    </a:srgbClr>
                  </a:solidFill>
                </a:rPr>
                <a:t>Seasonal forecast</a:t>
              </a:r>
              <a:endParaRPr lang="en-US" b="1" dirty="0">
                <a:solidFill>
                  <a:srgbClr val="70AD47">
                    <a:lumMod val="50000"/>
                  </a:srgbClr>
                </a:solidFill>
              </a:endParaRPr>
            </a:p>
          </p:txBody>
        </p:sp>
        <p:sp>
          <p:nvSpPr>
            <p:cNvPr id="42" name="Rectangle 41"/>
            <p:cNvSpPr/>
            <p:nvPr/>
          </p:nvSpPr>
          <p:spPr>
            <a:xfrm>
              <a:off x="2987824" y="4792882"/>
              <a:ext cx="2117723" cy="38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xh-ZA" dirty="0" smtClean="0">
                  <a:solidFill>
                    <a:prstClr val="white"/>
                  </a:solidFill>
                </a:rPr>
                <a:t>I</a:t>
              </a:r>
              <a:r>
                <a:rPr lang="xh-ZA" b="1" dirty="0" smtClean="0">
                  <a:solidFill>
                    <a:srgbClr val="70AD47">
                      <a:lumMod val="50000"/>
                    </a:srgbClr>
                  </a:solidFill>
                </a:rPr>
                <a:t>Small scale farm</a:t>
              </a:r>
              <a:r>
                <a:rPr lang="en-ZA" b="1" dirty="0" smtClean="0">
                  <a:solidFill>
                    <a:srgbClr val="70AD47">
                      <a:lumMod val="50000"/>
                    </a:srgbClr>
                  </a:solidFill>
                </a:rPr>
                <a:t> </a:t>
              </a:r>
              <a:endParaRPr lang="en-US" b="1" dirty="0">
                <a:solidFill>
                  <a:srgbClr val="70AD47">
                    <a:lumMod val="50000"/>
                  </a:srgbClr>
                </a:solidFill>
              </a:endParaRPr>
            </a:p>
          </p:txBody>
        </p:sp>
        <p:sp>
          <p:nvSpPr>
            <p:cNvPr id="43" name="Rectangle 42"/>
            <p:cNvSpPr/>
            <p:nvPr/>
          </p:nvSpPr>
          <p:spPr>
            <a:xfrm>
              <a:off x="404648" y="4454916"/>
              <a:ext cx="1576438" cy="388937"/>
            </a:xfrm>
            <a:prstGeom prst="rect">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ZA" b="1" dirty="0">
                  <a:solidFill>
                    <a:srgbClr val="70AD47">
                      <a:lumMod val="50000"/>
                    </a:srgbClr>
                  </a:solidFill>
                </a:rPr>
                <a:t>Crop models</a:t>
              </a:r>
              <a:endParaRPr lang="en-US" b="1" dirty="0">
                <a:solidFill>
                  <a:srgbClr val="70AD47">
                    <a:lumMod val="50000"/>
                  </a:srgbClr>
                </a:solidFill>
              </a:endParaRPr>
            </a:p>
          </p:txBody>
        </p:sp>
        <p:pic>
          <p:nvPicPr>
            <p:cNvPr id="8208" name="Picture 14" descr="Image result for maize fie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5470" y="2907395"/>
              <a:ext cx="1737875" cy="160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3139578" y="2608014"/>
              <a:ext cx="1720454" cy="38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ZA" b="1" dirty="0">
                  <a:solidFill>
                    <a:srgbClr val="70AD47">
                      <a:lumMod val="50000"/>
                    </a:srgbClr>
                  </a:solidFill>
                </a:rPr>
                <a:t>Farmer strategies</a:t>
              </a:r>
              <a:endParaRPr lang="en-US" b="1" dirty="0">
                <a:solidFill>
                  <a:srgbClr val="70AD47">
                    <a:lumMod val="50000"/>
                  </a:srgbClr>
                </a:solidFill>
              </a:endParaRPr>
            </a:p>
          </p:txBody>
        </p:sp>
        <p:sp>
          <p:nvSpPr>
            <p:cNvPr id="65" name="Rectangle 64"/>
            <p:cNvSpPr/>
            <p:nvPr/>
          </p:nvSpPr>
          <p:spPr>
            <a:xfrm rot="5400000">
              <a:off x="6328454" y="1093556"/>
              <a:ext cx="1482308" cy="563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xh-ZA" b="1" dirty="0" smtClean="0">
                  <a:solidFill>
                    <a:srgbClr val="70AD47">
                      <a:lumMod val="50000"/>
                    </a:srgbClr>
                  </a:solidFill>
                </a:rPr>
                <a:t>Low rainfall</a:t>
              </a:r>
              <a:endParaRPr lang="en-US" b="1" dirty="0">
                <a:solidFill>
                  <a:srgbClr val="70AD47">
                    <a:lumMod val="50000"/>
                  </a:srgbClr>
                </a:solidFill>
              </a:endParaRPr>
            </a:p>
          </p:txBody>
        </p:sp>
        <p:sp>
          <p:nvSpPr>
            <p:cNvPr id="66" name="Rectangle 65"/>
            <p:cNvSpPr/>
            <p:nvPr/>
          </p:nvSpPr>
          <p:spPr>
            <a:xfrm rot="5400000">
              <a:off x="6556116" y="5889789"/>
              <a:ext cx="1385560" cy="55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xh-ZA" b="1" dirty="0" smtClean="0">
                  <a:solidFill>
                    <a:srgbClr val="70AD47">
                      <a:lumMod val="50000"/>
                    </a:srgbClr>
                  </a:solidFill>
                </a:rPr>
                <a:t>High rainfall</a:t>
              </a:r>
              <a:endParaRPr lang="en-US" b="1" dirty="0">
                <a:solidFill>
                  <a:srgbClr val="70AD47">
                    <a:lumMod val="50000"/>
                  </a:srgbClr>
                </a:solidFill>
              </a:endParaRPr>
            </a:p>
          </p:txBody>
        </p:sp>
        <p:sp>
          <p:nvSpPr>
            <p:cNvPr id="12" name="Up Arrow 11"/>
            <p:cNvSpPr/>
            <p:nvPr/>
          </p:nvSpPr>
          <p:spPr>
            <a:xfrm rot="2280000">
              <a:off x="5020760" y="2121260"/>
              <a:ext cx="504000" cy="9898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Down Arrow 13"/>
            <p:cNvSpPr/>
            <p:nvPr/>
          </p:nvSpPr>
          <p:spPr>
            <a:xfrm rot="-3300000">
              <a:off x="5264245" y="4403312"/>
              <a:ext cx="504000" cy="1320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Down Arrow 14"/>
            <p:cNvSpPr/>
            <p:nvPr/>
          </p:nvSpPr>
          <p:spPr>
            <a:xfrm rot="-3180000">
              <a:off x="7067477" y="1975215"/>
              <a:ext cx="714783" cy="11608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Up Arrow 15"/>
            <p:cNvSpPr/>
            <p:nvPr/>
          </p:nvSpPr>
          <p:spPr>
            <a:xfrm rot="3420000">
              <a:off x="7164328" y="4373407"/>
              <a:ext cx="720000" cy="11668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4" name="Content Placeholder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4648" y="5448949"/>
              <a:ext cx="1751012" cy="106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Image result for Weather forecast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80" y="2245060"/>
              <a:ext cx="1326437" cy="14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Plus 17"/>
          <p:cNvSpPr/>
          <p:nvPr/>
        </p:nvSpPr>
        <p:spPr>
          <a:xfrm>
            <a:off x="971600" y="3836182"/>
            <a:ext cx="576064" cy="64220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Content Placeholder 1"/>
          <p:cNvSpPr>
            <a:spLocks noGrp="1"/>
          </p:cNvSpPr>
          <p:nvPr>
            <p:ph idx="1"/>
          </p:nvPr>
        </p:nvSpPr>
        <p:spPr>
          <a:xfrm>
            <a:off x="222647" y="1981200"/>
            <a:ext cx="8235553" cy="4114800"/>
          </a:xfrm>
        </p:spPr>
        <p:txBody>
          <a:bodyPr/>
          <a:lstStyle/>
          <a:p>
            <a:endParaRPr lang="en-ZA" dirty="0"/>
          </a:p>
        </p:txBody>
      </p:sp>
    </p:spTree>
    <p:extLst>
      <p:ext uri="{BB962C8B-B14F-4D97-AF65-F5344CB8AC3E}">
        <p14:creationId xmlns:p14="http://schemas.microsoft.com/office/powerpoint/2010/main" val="154256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Three campuses : Alice</a:t>
            </a:r>
            <a:endParaRPr lang="en-ZA" dirty="0"/>
          </a:p>
        </p:txBody>
      </p:sp>
      <p:pic>
        <p:nvPicPr>
          <p:cNvPr id="4" name="Content Placeholder 3" descr="University of Fort Hare | Flickr - Photo Sha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228" y="2327671"/>
            <a:ext cx="4369544" cy="3263504"/>
          </a:xfrm>
        </p:spPr>
      </p:pic>
      <p:pic>
        <p:nvPicPr>
          <p:cNvPr id="5"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528" y="2340769"/>
            <a:ext cx="4369544" cy="3263504"/>
          </a:xfrm>
          <a:prstGeom prst="rect">
            <a:avLst/>
          </a:prstGeom>
        </p:spPr>
      </p:pic>
      <p:pic>
        <p:nvPicPr>
          <p:cNvPr id="6"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528" y="2327671"/>
            <a:ext cx="4369544" cy="3263504"/>
          </a:xfrm>
          <a:prstGeom prst="rect">
            <a:avLst/>
          </a:prstGeom>
        </p:spPr>
      </p:pic>
      <p:pic>
        <p:nvPicPr>
          <p:cNvPr id="7"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528" y="2441971"/>
            <a:ext cx="4369544" cy="3263504"/>
          </a:xfrm>
          <a:prstGeom prst="rect">
            <a:avLst/>
          </a:prstGeom>
        </p:spPr>
      </p:pic>
      <p:pic>
        <p:nvPicPr>
          <p:cNvPr id="8"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828" y="2543174"/>
            <a:ext cx="4369544" cy="3263504"/>
          </a:xfrm>
          <a:prstGeom prst="rect">
            <a:avLst/>
          </a:prstGeom>
        </p:spPr>
      </p:pic>
      <p:pic>
        <p:nvPicPr>
          <p:cNvPr id="9"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128" y="2657474"/>
            <a:ext cx="4369544" cy="3263504"/>
          </a:xfrm>
          <a:prstGeom prst="rect">
            <a:avLst/>
          </a:prstGeom>
        </p:spPr>
      </p:pic>
      <p:pic>
        <p:nvPicPr>
          <p:cNvPr id="10"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428" y="2771774"/>
            <a:ext cx="4369544" cy="3263504"/>
          </a:xfrm>
          <a:prstGeom prst="rect">
            <a:avLst/>
          </a:prstGeom>
        </p:spPr>
      </p:pic>
      <p:pic>
        <p:nvPicPr>
          <p:cNvPr id="11" name="Content Placeholder 3" descr="University of Fort Hare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975" y="2002350"/>
            <a:ext cx="4398035" cy="3284783"/>
          </a:xfrm>
          <a:prstGeom prst="rect">
            <a:avLst/>
          </a:prstGeom>
        </p:spPr>
      </p:pic>
    </p:spTree>
    <p:extLst>
      <p:ext uri="{BB962C8B-B14F-4D97-AF65-F5344CB8AC3E}">
        <p14:creationId xmlns:p14="http://schemas.microsoft.com/office/powerpoint/2010/main" val="329487204"/>
      </p:ext>
    </p:extLst>
  </p:cSld>
  <p:clrMapOvr>
    <a:masterClrMapping/>
  </p:clrMapOvr>
  <p:transition advTm="9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nt.jpg"/>
          <p:cNvPicPr>
            <a:picLocks noChangeAspect="1"/>
          </p:cNvPicPr>
          <p:nvPr/>
        </p:nvPicPr>
        <p:blipFill>
          <a:blip r:embed="rId3"/>
          <a:stretch>
            <a:fillRect/>
          </a:stretch>
        </p:blipFill>
        <p:spPr>
          <a:xfrm>
            <a:off x="0" y="0"/>
            <a:ext cx="9144000" cy="6858000"/>
          </a:xfrm>
          <a:prstGeom prst="rect">
            <a:avLst/>
          </a:prstGeom>
        </p:spPr>
      </p:pic>
      <p:sp>
        <p:nvSpPr>
          <p:cNvPr id="2" name="Rectangle 1"/>
          <p:cNvSpPr/>
          <p:nvPr/>
        </p:nvSpPr>
        <p:spPr>
          <a:xfrm>
            <a:off x="179512" y="830661"/>
            <a:ext cx="8856984" cy="5509200"/>
          </a:xfrm>
          <a:prstGeom prst="rect">
            <a:avLst/>
          </a:prstGeom>
        </p:spPr>
        <p:txBody>
          <a:bodyPr wrap="square">
            <a:spAutoFit/>
          </a:bodyPr>
          <a:lstStyle/>
          <a:p>
            <a:pPr marL="342900" indent="-342900" algn="just">
              <a:buFont typeface="Arial" panose="020B0604020202020204" pitchFamily="34" charset="0"/>
              <a:buChar char="•"/>
            </a:pPr>
            <a:endParaRPr lang="en-ZA" sz="2000" dirty="0" smtClean="0">
              <a:latin typeface="Arial" pitchFamily="34" charset="0"/>
              <a:cs typeface="Arial" panose="020B0604020202020204" pitchFamily="34" charset="0"/>
            </a:endParaRPr>
          </a:p>
          <a:p>
            <a:pPr marL="342900" indent="-342900" algn="just">
              <a:buFont typeface="Arial" panose="020B0604020202020204" pitchFamily="34" charset="0"/>
              <a:buChar char="•"/>
            </a:pPr>
            <a:endParaRPr lang="en-ZA" sz="2000" dirty="0">
              <a:latin typeface="Arial" pitchFamily="34" charset="0"/>
              <a:cs typeface="Arial" panose="020B0604020202020204" pitchFamily="34" charset="0"/>
            </a:endParaRPr>
          </a:p>
          <a:p>
            <a:pPr marL="342900" indent="-342900" algn="just">
              <a:buFont typeface="Arial" panose="020B0604020202020204" pitchFamily="34" charset="0"/>
              <a:buChar char="•"/>
            </a:pPr>
            <a:r>
              <a:rPr lang="en-ZA" sz="2000" dirty="0" smtClean="0">
                <a:latin typeface="Arial" pitchFamily="34" charset="0"/>
                <a:cs typeface="Arial" panose="020B0604020202020204" pitchFamily="34" charset="0"/>
              </a:rPr>
              <a:t>Climate change and variability is considered to be the principal source of fluctuations in global food production, particularly in the semi-arid tropics (Cline 2007).</a:t>
            </a:r>
          </a:p>
          <a:p>
            <a:pPr algn="just"/>
            <a:endParaRPr lang="en-ZA" sz="2000" dirty="0">
              <a:latin typeface="Arial" pitchFamily="34" charset="0"/>
              <a:cs typeface="Arial" panose="020B0604020202020204" pitchFamily="34" charset="0"/>
            </a:endParaRPr>
          </a:p>
          <a:p>
            <a:pPr marL="457200" indent="-457200" algn="just">
              <a:buFont typeface="Arial" pitchFamily="34" charset="0"/>
              <a:buChar char="•"/>
            </a:pPr>
            <a:r>
              <a:rPr lang="en-ZA" sz="2000" dirty="0">
                <a:latin typeface="Arial" pitchFamily="34" charset="0"/>
                <a:ea typeface="Calibri"/>
                <a:cs typeface="Arial" pitchFamily="34" charset="0"/>
              </a:rPr>
              <a:t>There is need to improve the understanding and interpretation of the climate forecast information to minimise the risk on crop production. </a:t>
            </a:r>
          </a:p>
          <a:p>
            <a:pPr algn="just"/>
            <a:endParaRPr lang="en-ZA" sz="2000" dirty="0">
              <a:latin typeface="Arial" pitchFamily="34" charset="0"/>
              <a:ea typeface="Calibri"/>
              <a:cs typeface="Arial" pitchFamily="34" charset="0"/>
            </a:endParaRPr>
          </a:p>
          <a:p>
            <a:pPr marL="457200" indent="-457200" algn="just">
              <a:buFont typeface="Arial" pitchFamily="34" charset="0"/>
              <a:buChar char="•"/>
            </a:pPr>
            <a:r>
              <a:rPr lang="en-ZA" sz="2000" dirty="0">
                <a:latin typeface="Arial" panose="020B0604020202020204" pitchFamily="34" charset="0"/>
                <a:cs typeface="Arial" panose="020B0604020202020204" pitchFamily="34" charset="0"/>
              </a:rPr>
              <a:t>Empirical studies among African </a:t>
            </a:r>
            <a:r>
              <a:rPr lang="en-ZA" sz="2000" dirty="0" smtClean="0">
                <a:latin typeface="Arial" panose="020B0604020202020204" pitchFamily="34" charset="0"/>
                <a:cs typeface="Arial" panose="020B0604020202020204" pitchFamily="34" charset="0"/>
              </a:rPr>
              <a:t>farmers show </a:t>
            </a:r>
            <a:r>
              <a:rPr lang="en-ZA" sz="2000" dirty="0">
                <a:latin typeface="Arial" panose="020B0604020202020204" pitchFamily="34" charset="0"/>
                <a:cs typeface="Arial" panose="020B0604020202020204" pitchFamily="34" charset="0"/>
              </a:rPr>
              <a:t>that seasonal forecasts information  and crop </a:t>
            </a:r>
            <a:r>
              <a:rPr lang="en-ZA" sz="2000" dirty="0" smtClean="0">
                <a:latin typeface="Arial" panose="020B0604020202020204" pitchFamily="34" charset="0"/>
                <a:cs typeface="Arial" panose="020B0604020202020204" pitchFamily="34" charset="0"/>
              </a:rPr>
              <a:t>modelling </a:t>
            </a:r>
            <a:r>
              <a:rPr lang="en-ZA" sz="2000" dirty="0">
                <a:latin typeface="Arial" panose="020B0604020202020204" pitchFamily="34" charset="0"/>
                <a:cs typeface="Arial" panose="020B0604020202020204" pitchFamily="34" charset="0"/>
              </a:rPr>
              <a:t>can help farmers reduce their vulnerability to climate extremes, </a:t>
            </a:r>
            <a:r>
              <a:rPr lang="en-ZA" sz="2000" dirty="0" smtClean="0">
                <a:latin typeface="Arial" panose="020B0604020202020204" pitchFamily="34" charset="0"/>
                <a:cs typeface="Arial" panose="020B0604020202020204" pitchFamily="34" charset="0"/>
              </a:rPr>
              <a:t>and to </a:t>
            </a:r>
            <a:r>
              <a:rPr lang="en-ZA" sz="2000" dirty="0">
                <a:latin typeface="Arial" panose="020B0604020202020204" pitchFamily="34" charset="0"/>
                <a:cs typeface="Arial" panose="020B0604020202020204" pitchFamily="34" charset="0"/>
              </a:rPr>
              <a:t>allowing them to maximize opportunities when favourable rainfall conditions are predicted (</a:t>
            </a:r>
            <a:r>
              <a:rPr lang="en-ZA" sz="2000" dirty="0" err="1">
                <a:latin typeface="Arial" panose="020B0604020202020204" pitchFamily="34" charset="0"/>
                <a:cs typeface="Arial" panose="020B0604020202020204" pitchFamily="34" charset="0"/>
              </a:rPr>
              <a:t>Patt</a:t>
            </a:r>
            <a:r>
              <a:rPr lang="en-ZA" sz="2000" dirty="0">
                <a:latin typeface="Arial" panose="020B0604020202020204" pitchFamily="34" charset="0"/>
                <a:cs typeface="Arial" panose="020B0604020202020204" pitchFamily="34" charset="0"/>
              </a:rPr>
              <a:t> et al., 2005, Phillips et al., 2001 and </a:t>
            </a:r>
            <a:r>
              <a:rPr lang="en-ZA" sz="2000" dirty="0" err="1">
                <a:latin typeface="Arial" panose="020B0604020202020204" pitchFamily="34" charset="0"/>
                <a:cs typeface="Arial" panose="020B0604020202020204" pitchFamily="34" charset="0"/>
              </a:rPr>
              <a:t>Roncoli</a:t>
            </a:r>
            <a:r>
              <a:rPr lang="en-ZA" sz="2000" dirty="0">
                <a:latin typeface="Arial" panose="020B0604020202020204" pitchFamily="34" charset="0"/>
                <a:cs typeface="Arial" panose="020B0604020202020204" pitchFamily="34" charset="0"/>
              </a:rPr>
              <a:t> et al., 2009</a:t>
            </a:r>
            <a:r>
              <a:rPr lang="en-ZA" sz="2000" dirty="0" smtClean="0">
                <a:latin typeface="Arial" panose="020B0604020202020204" pitchFamily="34" charset="0"/>
                <a:cs typeface="Arial" panose="020B0604020202020204" pitchFamily="34" charset="0"/>
              </a:rPr>
              <a:t>).</a:t>
            </a:r>
          </a:p>
          <a:p>
            <a:pPr marL="457200" indent="-457200">
              <a:buFont typeface="Arial" pitchFamily="34" charset="0"/>
              <a:buChar char="•"/>
            </a:pPr>
            <a:endParaRPr lang="en-US" dirty="0"/>
          </a:p>
          <a:p>
            <a:endParaRPr lang="en-US" dirty="0" smtClean="0"/>
          </a:p>
          <a:p>
            <a:endParaRPr lang="en-US" dirty="0"/>
          </a:p>
        </p:txBody>
      </p:sp>
      <p:sp>
        <p:nvSpPr>
          <p:cNvPr id="10" name="TextBox 9"/>
          <p:cNvSpPr txBox="1"/>
          <p:nvPr/>
        </p:nvSpPr>
        <p:spPr>
          <a:xfrm>
            <a:off x="0" y="338218"/>
            <a:ext cx="9036496" cy="492443"/>
          </a:xfrm>
          <a:prstGeom prst="rect">
            <a:avLst/>
          </a:prstGeom>
          <a:noFill/>
        </p:spPr>
        <p:txBody>
          <a:bodyPr wrap="square" rtlCol="0">
            <a:spAutoFit/>
          </a:bodyPr>
          <a:lstStyle/>
          <a:p>
            <a:r>
              <a:rPr lang="en-US" sz="2600" b="1" dirty="0" smtClean="0"/>
              <a:t> Seasonal forecasting &amp; Crop modeling application</a:t>
            </a:r>
            <a:endParaRPr lang="en-US" sz="2600" dirty="0">
              <a:latin typeface="Century Gothic"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720" y="-526473"/>
            <a:ext cx="1411356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258161"/>
      </p:ext>
    </p:extLst>
  </p:cSld>
  <p:clrMapOvr>
    <a:masterClrMapping/>
  </p:clrMapOvr>
  <mc:AlternateContent xmlns:mc="http://schemas.openxmlformats.org/markup-compatibility/2006" xmlns:p14="http://schemas.microsoft.com/office/powerpoint/2010/main">
    <mc:Choice Requires="p14">
      <p:transition spd="slow" p14:dur="2000" advTm="11064"/>
    </mc:Choice>
    <mc:Fallback xmlns="">
      <p:transition spd="slow" advTm="1106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nt.jpg"/>
          <p:cNvPicPr>
            <a:picLocks noChangeAspect="1"/>
          </p:cNvPicPr>
          <p:nvPr/>
        </p:nvPicPr>
        <p:blipFill>
          <a:blip r:embed="rId3"/>
          <a:stretch>
            <a:fillRect/>
          </a:stretch>
        </p:blipFill>
        <p:spPr>
          <a:xfrm>
            <a:off x="-59409" y="-171400"/>
            <a:ext cx="9144000" cy="6858000"/>
          </a:xfrm>
          <a:prstGeom prst="rect">
            <a:avLst/>
          </a:prstGeom>
        </p:spPr>
      </p:pic>
      <p:sp>
        <p:nvSpPr>
          <p:cNvPr id="6" name="TextBox 5"/>
          <p:cNvSpPr txBox="1"/>
          <p:nvPr/>
        </p:nvSpPr>
        <p:spPr>
          <a:xfrm>
            <a:off x="251520" y="716722"/>
            <a:ext cx="8833071" cy="7294305"/>
          </a:xfrm>
          <a:prstGeom prst="rect">
            <a:avLst/>
          </a:prstGeom>
          <a:noFill/>
        </p:spPr>
        <p:txBody>
          <a:bodyPr wrap="square" rtlCol="0">
            <a:spAutoFit/>
          </a:bodyPr>
          <a:lstStyle/>
          <a:p>
            <a:pPr marL="342900" indent="-342900" algn="just">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Less </a:t>
            </a:r>
            <a:r>
              <a:rPr lang="en-ZA" dirty="0">
                <a:latin typeface="Arial" panose="020B0604020202020204" pitchFamily="34" charset="0"/>
                <a:cs typeface="Arial" panose="020B0604020202020204" pitchFamily="34" charset="0"/>
              </a:rPr>
              <a:t>progress has been made in assessments of the extent and impact of forecast and crop model use, particularly among vulnerable populations, such as rural small-scale farmers in Africa (Meza et al., 2008</a:t>
            </a:r>
            <a:r>
              <a:rPr lang="en-ZA" dirty="0" smtClean="0">
                <a:latin typeface="Arial" panose="020B0604020202020204" pitchFamily="34" charset="0"/>
                <a:cs typeface="Arial" panose="020B0604020202020204" pitchFamily="34" charset="0"/>
              </a:rPr>
              <a:t>)</a:t>
            </a:r>
            <a:r>
              <a:rPr lang="en-ZA" dirty="0"/>
              <a:t> </a:t>
            </a:r>
            <a:endParaRPr lang="en-ZA" dirty="0" smtClean="0"/>
          </a:p>
          <a:p>
            <a:pPr algn="just"/>
            <a:r>
              <a:rPr lang="en-ZA" dirty="0" smtClean="0">
                <a:latin typeface="Arial" pitchFamily="34" charset="0"/>
                <a:ea typeface="Calibri"/>
                <a:cs typeface="Arial" pitchFamily="34" charset="0"/>
              </a:rPr>
              <a:t> </a:t>
            </a:r>
            <a:endParaRPr lang="en-ZA" dirty="0">
              <a:latin typeface="Arial" pitchFamily="34" charset="0"/>
              <a:ea typeface="Calibri"/>
              <a:cs typeface="Arial" pitchFamily="34" charset="0"/>
            </a:endParaRPr>
          </a:p>
          <a:p>
            <a:pPr marL="342900" lvl="0" indent="-342900" algn="just">
              <a:buFont typeface="Arial" panose="020B0604020202020204" pitchFamily="34" charset="0"/>
              <a:buChar char="•"/>
            </a:pPr>
            <a:r>
              <a:rPr lang="en-ZA" dirty="0" smtClean="0">
                <a:latin typeface="Arial" panose="020B0604020202020204" pitchFamily="34" charset="0"/>
                <a:cs typeface="Arial" panose="020B0604020202020204" pitchFamily="34" charset="0"/>
              </a:rPr>
              <a:t>To contribute towards a better understanding and in catalysing further action to </a:t>
            </a:r>
            <a:r>
              <a:rPr lang="en-ZA" dirty="0" smtClean="0">
                <a:latin typeface="Arial" pitchFamily="34" charset="0"/>
                <a:ea typeface="Calibri"/>
                <a:cs typeface="Arial" pitchFamily="34" charset="0"/>
              </a:rPr>
              <a:t>empower rural communities (smallholder farmers)</a:t>
            </a:r>
            <a:r>
              <a:rPr lang="en-ZA" dirty="0" smtClean="0"/>
              <a:t> a participatory approach was conducted with rural small-scale farmers in the Eastern  Cape, South Africa </a:t>
            </a:r>
          </a:p>
          <a:p>
            <a:pPr marL="342900" lvl="0" indent="-342900" algn="just">
              <a:buFont typeface="Arial" panose="020B0604020202020204" pitchFamily="34" charset="0"/>
              <a:buChar char="•"/>
            </a:pPr>
            <a:r>
              <a:rPr lang="en-ZA" dirty="0" smtClean="0"/>
              <a:t>To </a:t>
            </a:r>
            <a:r>
              <a:rPr lang="en-ZA" dirty="0"/>
              <a:t>improve the uptake of seasonal </a:t>
            </a:r>
            <a:r>
              <a:rPr lang="en-ZA" dirty="0" smtClean="0"/>
              <a:t>forecast &amp; crop </a:t>
            </a:r>
            <a:r>
              <a:rPr lang="en-ZA" dirty="0" err="1" smtClean="0"/>
              <a:t>modeling</a:t>
            </a:r>
            <a:r>
              <a:rPr lang="en-ZA" dirty="0" smtClean="0"/>
              <a:t> </a:t>
            </a:r>
            <a:r>
              <a:rPr lang="en-ZA" dirty="0"/>
              <a:t>information among smallholder farmers</a:t>
            </a:r>
          </a:p>
          <a:p>
            <a:pPr marL="342900" indent="-342900" algn="just">
              <a:buFont typeface="Arial" panose="020B0604020202020204" pitchFamily="34" charset="0"/>
              <a:buChar char="•"/>
            </a:pPr>
            <a:endParaRPr lang="en-ZA" dirty="0" smtClean="0"/>
          </a:p>
          <a:p>
            <a:pPr marL="342900" indent="-342900" algn="just">
              <a:buFont typeface="Arial" panose="020B0604020202020204" pitchFamily="34" charset="0"/>
              <a:buChar char="•"/>
            </a:pPr>
            <a:endParaRPr lang="en-ZA" dirty="0" smtClean="0"/>
          </a:p>
          <a:p>
            <a:pPr marL="342900" indent="-342900" algn="just">
              <a:buFont typeface="Arial" panose="020B0604020202020204" pitchFamily="34" charset="0"/>
              <a:buChar char="•"/>
            </a:pPr>
            <a:endParaRPr lang="en-ZA" dirty="0">
              <a:latin typeface="Arial" pitchFamily="34" charset="0"/>
              <a:ea typeface="Calibri"/>
              <a:cs typeface="Arial" pitchFamily="34" charset="0"/>
            </a:endParaRPr>
          </a:p>
          <a:p>
            <a:pPr algn="just"/>
            <a:endParaRPr lang="en-US" b="1" dirty="0" smtClean="0">
              <a:latin typeface="+mn-lt"/>
            </a:endParaRPr>
          </a:p>
          <a:p>
            <a:pPr algn="just"/>
            <a:endParaRPr lang="en-US" b="1" dirty="0">
              <a:latin typeface="+mn-lt"/>
            </a:endParaRPr>
          </a:p>
          <a:p>
            <a:endParaRPr lang="en-US" sz="1800" b="1" dirty="0" smtClean="0">
              <a:latin typeface="Century Gothic" pitchFamily="34" charset="0"/>
            </a:endParaRPr>
          </a:p>
          <a:p>
            <a:endParaRPr lang="en-US" sz="1800" dirty="0">
              <a:latin typeface="Century Gothic" pitchFamily="34" charset="0"/>
            </a:endParaRPr>
          </a:p>
        </p:txBody>
      </p:sp>
      <p:sp>
        <p:nvSpPr>
          <p:cNvPr id="2" name="TextBox 1"/>
          <p:cNvSpPr txBox="1"/>
          <p:nvPr/>
        </p:nvSpPr>
        <p:spPr>
          <a:xfrm>
            <a:off x="251520" y="193502"/>
            <a:ext cx="8527776" cy="523220"/>
          </a:xfrm>
          <a:prstGeom prst="rect">
            <a:avLst/>
          </a:prstGeom>
          <a:noFill/>
        </p:spPr>
        <p:txBody>
          <a:bodyPr wrap="square" rtlCol="0">
            <a:spAutoFit/>
          </a:bodyPr>
          <a:lstStyle/>
          <a:p>
            <a:r>
              <a:rPr lang="en-US" sz="2800" b="1" dirty="0" smtClean="0"/>
              <a:t>Seasonal forecasting...</a:t>
            </a:r>
            <a:endParaRPr lang="en-US" sz="2800" b="1" dirty="0"/>
          </a:p>
        </p:txBody>
      </p:sp>
    </p:spTree>
    <p:extLst>
      <p:ext uri="{BB962C8B-B14F-4D97-AF65-F5344CB8AC3E}">
        <p14:creationId xmlns:p14="http://schemas.microsoft.com/office/powerpoint/2010/main" val="2843048618"/>
      </p:ext>
    </p:extLst>
  </p:cSld>
  <p:clrMapOvr>
    <a:masterClrMapping/>
  </p:clrMapOvr>
  <mc:AlternateContent xmlns:mc="http://schemas.openxmlformats.org/markup-compatibility/2006" xmlns:p14="http://schemas.microsoft.com/office/powerpoint/2010/main">
    <mc:Choice Requires="p14">
      <p:transition spd="slow" p14:dur="2000" advTm="8649"/>
    </mc:Choice>
    <mc:Fallback xmlns="">
      <p:transition spd="slow" advTm="864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nt.jpg"/>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251520" y="332656"/>
            <a:ext cx="9001000" cy="523220"/>
          </a:xfrm>
          <a:prstGeom prst="rect">
            <a:avLst/>
          </a:prstGeom>
          <a:noFill/>
        </p:spPr>
        <p:txBody>
          <a:bodyPr wrap="square" rtlCol="0">
            <a:spAutoFit/>
          </a:bodyPr>
          <a:lstStyle/>
          <a:p>
            <a:pPr algn="ctr"/>
            <a:r>
              <a:rPr lang="en-US" sz="2800" b="1" dirty="0" smtClean="0">
                <a:latin typeface="+mj-lt"/>
              </a:rPr>
              <a:t>Importance of seasonal forecasts</a:t>
            </a:r>
            <a:endParaRPr lang="en-US" sz="2800" b="1" dirty="0">
              <a:latin typeface="+mj-lt"/>
            </a:endParaRPr>
          </a:p>
        </p:txBody>
      </p:sp>
      <p:sp>
        <p:nvSpPr>
          <p:cNvPr id="2" name="Rectangle 1"/>
          <p:cNvSpPr/>
          <p:nvPr/>
        </p:nvSpPr>
        <p:spPr>
          <a:xfrm>
            <a:off x="251520" y="855876"/>
            <a:ext cx="8640960" cy="6370975"/>
          </a:xfrm>
          <a:prstGeom prst="rect">
            <a:avLst/>
          </a:prstGeom>
        </p:spPr>
        <p:txBody>
          <a:bodyPr wrap="square">
            <a:spAutoFit/>
          </a:bodyPr>
          <a:lstStyle/>
          <a:p>
            <a:pPr lvl="0" algn="just">
              <a:lnSpc>
                <a:spcPct val="150000"/>
              </a:lnSpc>
              <a:spcAft>
                <a:spcPts val="0"/>
              </a:spcAft>
            </a:pPr>
            <a:endParaRPr lang="en-ZA" i="1" dirty="0" smtClean="0">
              <a:latin typeface="+mn-lt"/>
              <a:ea typeface="Calibri"/>
              <a:cs typeface="Times New Roman"/>
            </a:endParaRPr>
          </a:p>
          <a:p>
            <a:pPr marL="285750" indent="-285750" algn="just">
              <a:lnSpc>
                <a:spcPct val="150000"/>
              </a:lnSpc>
              <a:spcAft>
                <a:spcPts val="0"/>
              </a:spcAft>
              <a:buFont typeface="Arial" panose="020B0604020202020204" pitchFamily="34" charset="0"/>
              <a:buChar char="•"/>
            </a:pPr>
            <a:r>
              <a:rPr lang="en-ZA" dirty="0"/>
              <a:t>Seasonal forecasts can be used to make farm management decisions especially forecasts land preparation, sowing time, crop types and varieties, irrigation, livestock stocking rates and borrowing money</a:t>
            </a:r>
            <a:r>
              <a:rPr lang="en-ZA" dirty="0" smtClean="0"/>
              <a:t>.</a:t>
            </a:r>
          </a:p>
          <a:p>
            <a:pPr marL="285750" indent="-285750" algn="just">
              <a:lnSpc>
                <a:spcPct val="150000"/>
              </a:lnSpc>
              <a:spcAft>
                <a:spcPts val="0"/>
              </a:spcAft>
              <a:buFont typeface="Arial" panose="020B0604020202020204" pitchFamily="34" charset="0"/>
              <a:buChar char="•"/>
            </a:pPr>
            <a:endParaRPr lang="en-ZA" i="1" dirty="0" smtClean="0">
              <a:latin typeface="+mn-lt"/>
            </a:endParaRPr>
          </a:p>
          <a:p>
            <a:pPr marL="285750" lvl="0" indent="-285750" algn="just">
              <a:lnSpc>
                <a:spcPct val="150000"/>
              </a:lnSpc>
              <a:spcAft>
                <a:spcPts val="0"/>
              </a:spcAft>
              <a:buFont typeface="Arial" panose="020B0604020202020204" pitchFamily="34" charset="0"/>
              <a:buChar char="•"/>
            </a:pPr>
            <a:r>
              <a:rPr lang="en-GB" dirty="0" smtClean="0">
                <a:latin typeface="+mn-lt"/>
              </a:rPr>
              <a:t>Sources </a:t>
            </a:r>
            <a:r>
              <a:rPr lang="en-GB" dirty="0">
                <a:latin typeface="+mn-lt"/>
              </a:rPr>
              <a:t>of forecast information are DAFF, SAWS, TV, radio and Internet</a:t>
            </a:r>
            <a:r>
              <a:rPr lang="en-GB" sz="1600" dirty="0"/>
              <a:t>. </a:t>
            </a:r>
            <a:endParaRPr lang="en-ZA" sz="1600" dirty="0"/>
          </a:p>
          <a:p>
            <a:pPr marL="342900" lvl="0" indent="-342900" algn="just">
              <a:lnSpc>
                <a:spcPct val="150000"/>
              </a:lnSpc>
              <a:spcAft>
                <a:spcPts val="0"/>
              </a:spcAft>
              <a:buFont typeface="Wingdings"/>
              <a:buChar char=""/>
            </a:pPr>
            <a:endParaRPr lang="en-ZA" sz="1600" dirty="0" smtClean="0"/>
          </a:p>
          <a:p>
            <a:pPr marL="342900" lvl="0" indent="-342900" algn="just">
              <a:lnSpc>
                <a:spcPct val="150000"/>
              </a:lnSpc>
              <a:spcAft>
                <a:spcPts val="0"/>
              </a:spcAft>
              <a:buFont typeface="Wingdings"/>
              <a:buChar char=""/>
            </a:pPr>
            <a:endParaRPr lang="en-ZA" sz="1600" dirty="0" smtClean="0"/>
          </a:p>
          <a:p>
            <a:pPr marL="342900" lvl="0" indent="-342900" algn="just">
              <a:lnSpc>
                <a:spcPct val="150000"/>
              </a:lnSpc>
              <a:spcAft>
                <a:spcPts val="0"/>
              </a:spcAft>
              <a:buFont typeface="Wingdings"/>
              <a:buChar char=""/>
            </a:pPr>
            <a:endParaRPr lang="en-ZA" sz="1600" dirty="0" smtClean="0"/>
          </a:p>
          <a:p>
            <a:pPr marL="342900" lvl="0" indent="-342900" algn="just">
              <a:lnSpc>
                <a:spcPct val="150000"/>
              </a:lnSpc>
              <a:spcAft>
                <a:spcPts val="0"/>
              </a:spcAft>
              <a:buFont typeface="Wingdings"/>
              <a:buChar char=""/>
            </a:pPr>
            <a:endParaRPr lang="en-ZA" sz="1600" dirty="0" smtClean="0"/>
          </a:p>
          <a:p>
            <a:pPr marL="342900" lvl="0" indent="-342900" algn="just">
              <a:lnSpc>
                <a:spcPct val="150000"/>
              </a:lnSpc>
              <a:spcAft>
                <a:spcPts val="0"/>
              </a:spcAft>
              <a:buFont typeface="Wingdings"/>
              <a:buChar char=""/>
            </a:pPr>
            <a:r>
              <a:rPr lang="en-ZA" sz="1600" dirty="0" smtClean="0"/>
              <a:t>. </a:t>
            </a:r>
            <a:endParaRPr lang="en-ZA" sz="1500" dirty="0">
              <a:effectLst/>
              <a:latin typeface="Calibri"/>
              <a:ea typeface="Calibri"/>
              <a:cs typeface="Times New Roman"/>
            </a:endParaRPr>
          </a:p>
        </p:txBody>
      </p:sp>
    </p:spTree>
    <p:extLst>
      <p:ext uri="{BB962C8B-B14F-4D97-AF65-F5344CB8AC3E}">
        <p14:creationId xmlns:p14="http://schemas.microsoft.com/office/powerpoint/2010/main" val="154882278"/>
      </p:ext>
    </p:extLst>
  </p:cSld>
  <p:clrMapOvr>
    <a:masterClrMapping/>
  </p:clrMapOvr>
  <mc:AlternateContent xmlns:mc="http://schemas.openxmlformats.org/markup-compatibility/2006" xmlns:p14="http://schemas.microsoft.com/office/powerpoint/2010/main">
    <mc:Choice Requires="p14">
      <p:transition spd="slow" p14:dur="2000" advTm="20235"/>
    </mc:Choice>
    <mc:Fallback xmlns="">
      <p:transition spd="slow" advTm="2023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nt.jpg"/>
          <p:cNvPicPr>
            <a:picLocks noChangeAspect="1"/>
          </p:cNvPicPr>
          <p:nvPr/>
        </p:nvPicPr>
        <p:blipFill>
          <a:blip r:embed="rId3"/>
          <a:stretch>
            <a:fillRect/>
          </a:stretch>
        </p:blipFill>
        <p:spPr>
          <a:xfrm>
            <a:off x="0" y="77822"/>
            <a:ext cx="9144000" cy="6858000"/>
          </a:xfrm>
          <a:prstGeom prst="rect">
            <a:avLst/>
          </a:prstGeom>
        </p:spPr>
      </p:pic>
      <p:sp>
        <p:nvSpPr>
          <p:cNvPr id="6" name="TextBox 5"/>
          <p:cNvSpPr txBox="1"/>
          <p:nvPr/>
        </p:nvSpPr>
        <p:spPr>
          <a:xfrm>
            <a:off x="107504" y="1601822"/>
            <a:ext cx="9144000" cy="738664"/>
          </a:xfrm>
          <a:prstGeom prst="rect">
            <a:avLst/>
          </a:prstGeom>
          <a:noFill/>
        </p:spPr>
        <p:txBody>
          <a:bodyPr wrap="square" rtlCol="0">
            <a:spAutoFit/>
          </a:bodyPr>
          <a:lstStyle/>
          <a:p>
            <a:endParaRPr lang="en-US" dirty="0" smtClean="0"/>
          </a:p>
          <a:p>
            <a:endParaRPr lang="en-US" sz="1800" dirty="0">
              <a:latin typeface="Century Gothic" pitchFamily="34" charset="0"/>
            </a:endParaRPr>
          </a:p>
        </p:txBody>
      </p:sp>
      <p:sp>
        <p:nvSpPr>
          <p:cNvPr id="3" name="TextBox 2"/>
          <p:cNvSpPr txBox="1"/>
          <p:nvPr/>
        </p:nvSpPr>
        <p:spPr>
          <a:xfrm>
            <a:off x="611559" y="4293095"/>
            <a:ext cx="8563481" cy="1446550"/>
          </a:xfrm>
          <a:prstGeom prst="rect">
            <a:avLst/>
          </a:prstGeom>
          <a:noFill/>
        </p:spPr>
        <p:txBody>
          <a:bodyPr wrap="square" rtlCol="0">
            <a:spAutoFit/>
          </a:bodyPr>
          <a:lstStyle/>
          <a:p>
            <a:r>
              <a:rPr lang="en-ZA" sz="2000" dirty="0"/>
              <a:t>M</a:t>
            </a:r>
            <a:r>
              <a:rPr lang="en-ZA" sz="2000" dirty="0" smtClean="0"/>
              <a:t>apping </a:t>
            </a:r>
            <a:r>
              <a:rPr lang="en-ZA" sz="2000" dirty="0"/>
              <a:t>activity </a:t>
            </a:r>
            <a:r>
              <a:rPr lang="en-ZA" sz="2000" dirty="0" smtClean="0"/>
              <a:t> </a:t>
            </a:r>
            <a:r>
              <a:rPr lang="en-ZA" sz="2000" dirty="0"/>
              <a:t>reflecting locations and farming activities of </a:t>
            </a:r>
            <a:r>
              <a:rPr lang="en-ZA" sz="2000" dirty="0" smtClean="0"/>
              <a:t>the </a:t>
            </a:r>
            <a:r>
              <a:rPr lang="en-ZA" sz="2000" dirty="0"/>
              <a:t>farmers. This was to enable the participants to understand the spatial distribution of the farmers in attendance in a pictorial form. </a:t>
            </a:r>
          </a:p>
          <a:p>
            <a:endParaRPr lang="en-US" sz="2800" b="1" dirty="0">
              <a:latin typeface="Century Gothic" pitchFamily="34" charset="0"/>
            </a:endParaRPr>
          </a:p>
        </p:txBody>
      </p:sp>
      <p:pic>
        <p:nvPicPr>
          <p:cNvPr id="9" name="Picture 8" descr="Untitled2"/>
          <p:cNvPicPr/>
          <p:nvPr/>
        </p:nvPicPr>
        <p:blipFill>
          <a:blip r:embed="rId4">
            <a:extLst>
              <a:ext uri="{28A0092B-C50C-407E-A947-70E740481C1C}">
                <a14:useLocalDpi xmlns:a14="http://schemas.microsoft.com/office/drawing/2010/main" val="0"/>
              </a:ext>
            </a:extLst>
          </a:blip>
          <a:srcRect/>
          <a:stretch>
            <a:fillRect/>
          </a:stretch>
        </p:blipFill>
        <p:spPr bwMode="auto">
          <a:xfrm>
            <a:off x="912734" y="364094"/>
            <a:ext cx="7115650" cy="3496954"/>
          </a:xfrm>
          <a:prstGeom prst="rect">
            <a:avLst/>
          </a:prstGeom>
          <a:noFill/>
          <a:ln>
            <a:noFill/>
          </a:ln>
        </p:spPr>
      </p:pic>
    </p:spTree>
    <p:extLst>
      <p:ext uri="{BB962C8B-B14F-4D97-AF65-F5344CB8AC3E}">
        <p14:creationId xmlns:p14="http://schemas.microsoft.com/office/powerpoint/2010/main" val="1314527643"/>
      </p:ext>
    </p:extLst>
  </p:cSld>
  <p:clrMapOvr>
    <a:masterClrMapping/>
  </p:clrMapOvr>
  <mc:AlternateContent xmlns:mc="http://schemas.openxmlformats.org/markup-compatibility/2006" xmlns:p14="http://schemas.microsoft.com/office/powerpoint/2010/main">
    <mc:Choice Requires="p14">
      <p:transition spd="slow" p14:dur="2000" advTm="8225"/>
    </mc:Choice>
    <mc:Fallback xmlns="">
      <p:transition spd="slow" advTm="822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63434"/>
            <a:ext cx="8424936" cy="461665"/>
          </a:xfrm>
          <a:prstGeom prst="rect">
            <a:avLst/>
          </a:prstGeom>
          <a:noFill/>
        </p:spPr>
        <p:txBody>
          <a:bodyPr wrap="square" rtlCol="0">
            <a:spAutoFit/>
          </a:bodyPr>
          <a:lstStyle/>
          <a:p>
            <a:r>
              <a:rPr lang="en-ZA" b="1" dirty="0" smtClean="0"/>
              <a:t>Group exercises</a:t>
            </a:r>
            <a:endParaRPr lang="en-ZA" b="1" dirty="0"/>
          </a:p>
        </p:txBody>
      </p:sp>
      <p:sp>
        <p:nvSpPr>
          <p:cNvPr id="2" name="Rectangle 1"/>
          <p:cNvSpPr/>
          <p:nvPr/>
        </p:nvSpPr>
        <p:spPr>
          <a:xfrm>
            <a:off x="0" y="778933"/>
            <a:ext cx="7524328" cy="421847"/>
          </a:xfrm>
          <a:prstGeom prst="rect">
            <a:avLst/>
          </a:prstGeom>
        </p:spPr>
        <p:txBody>
          <a:bodyPr wrap="square">
            <a:spAutoFit/>
          </a:bodyPr>
          <a:lstStyle/>
          <a:p>
            <a:pPr algn="just">
              <a:lnSpc>
                <a:spcPct val="150000"/>
              </a:lnSpc>
              <a:spcAft>
                <a:spcPts val="0"/>
              </a:spcAft>
            </a:pPr>
            <a:r>
              <a:rPr lang="en-ZA" sz="1600" dirty="0" smtClean="0"/>
              <a:t>‘? </a:t>
            </a:r>
            <a:endParaRPr lang="en-ZA" sz="1500" dirty="0">
              <a:effectLst/>
              <a:latin typeface="Calibri"/>
              <a:ea typeface="Calibri"/>
              <a:cs typeface="Times New Roman"/>
            </a:endParaRPr>
          </a:p>
        </p:txBody>
      </p:sp>
      <p:pic>
        <p:nvPicPr>
          <p:cNvPr id="6" name="Picture 5" descr="Untitled4"/>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24944"/>
            <a:ext cx="7344816" cy="3744416"/>
          </a:xfrm>
          <a:prstGeom prst="rect">
            <a:avLst/>
          </a:prstGeom>
          <a:noFill/>
          <a:ln>
            <a:noFill/>
          </a:ln>
        </p:spPr>
      </p:pic>
      <p:sp>
        <p:nvSpPr>
          <p:cNvPr id="4" name="Rectangle 3"/>
          <p:cNvSpPr/>
          <p:nvPr/>
        </p:nvSpPr>
        <p:spPr>
          <a:xfrm>
            <a:off x="971600" y="1413533"/>
            <a:ext cx="7128792" cy="1200329"/>
          </a:xfrm>
          <a:prstGeom prst="rect">
            <a:avLst/>
          </a:prstGeom>
        </p:spPr>
        <p:txBody>
          <a:bodyPr wrap="square">
            <a:spAutoFit/>
          </a:bodyPr>
          <a:lstStyle/>
          <a:p>
            <a:r>
              <a:rPr lang="en-ZA" b="1" dirty="0" smtClean="0"/>
              <a:t>Questions</a:t>
            </a:r>
            <a:r>
              <a:rPr lang="en-ZA" dirty="0" smtClean="0"/>
              <a:t>: Perception</a:t>
            </a:r>
            <a:r>
              <a:rPr lang="en-ZA" dirty="0"/>
              <a:t> </a:t>
            </a:r>
            <a:r>
              <a:rPr lang="en-ZA" dirty="0" smtClean="0"/>
              <a:t>and strategies </a:t>
            </a:r>
            <a:r>
              <a:rPr lang="en-ZA" dirty="0"/>
              <a:t>in response to climate risks &amp; awareness on seasonal forecast information</a:t>
            </a:r>
          </a:p>
        </p:txBody>
      </p:sp>
    </p:spTree>
    <p:extLst>
      <p:ext uri="{BB962C8B-B14F-4D97-AF65-F5344CB8AC3E}">
        <p14:creationId xmlns:p14="http://schemas.microsoft.com/office/powerpoint/2010/main" val="748439051"/>
      </p:ext>
    </p:extLst>
  </p:cSld>
  <p:clrMapOvr>
    <a:masterClrMapping/>
  </p:clrMapOvr>
  <mc:AlternateContent xmlns:mc="http://schemas.openxmlformats.org/markup-compatibility/2006" xmlns:p14="http://schemas.microsoft.com/office/powerpoint/2010/main">
    <mc:Choice Requires="p14">
      <p:transition spd="slow" p14:dur="2000" advTm="20235"/>
    </mc:Choice>
    <mc:Fallback xmlns="">
      <p:transition spd="slow" advTm="2023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ont.jpg"/>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475656" y="332656"/>
            <a:ext cx="7776864" cy="523220"/>
          </a:xfrm>
          <a:prstGeom prst="rect">
            <a:avLst/>
          </a:prstGeom>
          <a:noFill/>
        </p:spPr>
        <p:txBody>
          <a:bodyPr wrap="square" rtlCol="0">
            <a:spAutoFit/>
          </a:bodyPr>
          <a:lstStyle/>
          <a:p>
            <a:pPr algn="ctr"/>
            <a:r>
              <a:rPr lang="en-US" sz="2800" b="1" dirty="0" smtClean="0"/>
              <a:t>Lessons learnt</a:t>
            </a:r>
            <a:endParaRPr lang="en-US" sz="2800" b="1" dirty="0">
              <a:latin typeface="Century Gothic" pitchFamily="34" charset="0"/>
            </a:endParaRPr>
          </a:p>
        </p:txBody>
      </p:sp>
      <p:sp>
        <p:nvSpPr>
          <p:cNvPr id="2" name="Rectangle 1"/>
          <p:cNvSpPr/>
          <p:nvPr/>
        </p:nvSpPr>
        <p:spPr>
          <a:xfrm>
            <a:off x="215516" y="855876"/>
            <a:ext cx="8712968" cy="6775188"/>
          </a:xfrm>
          <a:prstGeom prst="rect">
            <a:avLst/>
          </a:prstGeom>
        </p:spPr>
        <p:txBody>
          <a:bodyPr wrap="square">
            <a:spAutoFit/>
          </a:bodyPr>
          <a:lstStyle/>
          <a:p>
            <a:pPr marL="285750" indent="-285750" algn="just">
              <a:spcAft>
                <a:spcPts val="0"/>
              </a:spcAft>
              <a:buFont typeface="Arial" panose="020B0604020202020204" pitchFamily="34" charset="0"/>
              <a:buChar char="•"/>
            </a:pPr>
            <a:r>
              <a:rPr lang="en-ZA" dirty="0" smtClean="0"/>
              <a:t>Seasonal forecasts and crop models </a:t>
            </a:r>
            <a:r>
              <a:rPr lang="en-ZA" dirty="0"/>
              <a:t>are too scientific and not easily accessible and </a:t>
            </a:r>
            <a:r>
              <a:rPr lang="en-ZA" dirty="0" smtClean="0"/>
              <a:t>understandable</a:t>
            </a:r>
          </a:p>
          <a:p>
            <a:pPr algn="just">
              <a:spcAft>
                <a:spcPts val="0"/>
              </a:spcAft>
            </a:pPr>
            <a:endParaRPr lang="en-ZA" dirty="0" smtClean="0"/>
          </a:p>
          <a:p>
            <a:pPr marL="285750" indent="-285750" algn="just">
              <a:spcAft>
                <a:spcPts val="0"/>
              </a:spcAft>
              <a:buFont typeface="Arial" panose="020B0604020202020204" pitchFamily="34" charset="0"/>
              <a:buChar char="•"/>
            </a:pPr>
            <a:r>
              <a:rPr lang="en-ZA" dirty="0" smtClean="0"/>
              <a:t>On </a:t>
            </a:r>
            <a:r>
              <a:rPr lang="en-ZA" dirty="0"/>
              <a:t>the other hand, indigenous knowledge is not well documented and faces extinction as a result of being concentrated amongst few knowledge holders and the disappearance of specific </a:t>
            </a:r>
            <a:r>
              <a:rPr lang="en-ZA" dirty="0" smtClean="0"/>
              <a:t>indicators</a:t>
            </a:r>
          </a:p>
          <a:p>
            <a:pPr algn="just">
              <a:spcAft>
                <a:spcPts val="0"/>
              </a:spcAft>
            </a:pPr>
            <a:endParaRPr lang="en-ZA" dirty="0" smtClean="0"/>
          </a:p>
          <a:p>
            <a:pPr marL="285750" indent="-285750" algn="just">
              <a:spcAft>
                <a:spcPts val="0"/>
              </a:spcAft>
              <a:buFont typeface="Arial" panose="020B0604020202020204" pitchFamily="34" charset="0"/>
              <a:buChar char="•"/>
            </a:pPr>
            <a:r>
              <a:rPr lang="en-ZA" dirty="0" smtClean="0"/>
              <a:t> </a:t>
            </a:r>
            <a:r>
              <a:rPr lang="en-ZA" dirty="0"/>
              <a:t>Considerable effort is needed to improve the understanding and interpretation of the climate forecast </a:t>
            </a:r>
            <a:r>
              <a:rPr lang="en-ZA" dirty="0" smtClean="0"/>
              <a:t>information</a:t>
            </a:r>
            <a:endParaRPr lang="en-ZA" dirty="0"/>
          </a:p>
          <a:p>
            <a:pPr marL="342900" lvl="0" indent="-342900">
              <a:lnSpc>
                <a:spcPct val="90000"/>
              </a:lnSpc>
              <a:spcBef>
                <a:spcPts val="1000"/>
              </a:spcBef>
              <a:buFont typeface="Arial" panose="020B0604020202020204" pitchFamily="34" charset="0"/>
              <a:buChar char="•"/>
            </a:pPr>
            <a:r>
              <a:rPr lang="en-ZA" dirty="0"/>
              <a:t> Need for better communication </a:t>
            </a:r>
            <a:r>
              <a:rPr lang="en-ZA" dirty="0" smtClean="0"/>
              <a:t>methods</a:t>
            </a:r>
            <a:r>
              <a:rPr lang="en-ZA" dirty="0"/>
              <a:t> Communication barriers (discussed by Moser &amp; </a:t>
            </a:r>
            <a:r>
              <a:rPr lang="en-ZA" dirty="0" err="1"/>
              <a:t>Dilling</a:t>
            </a:r>
            <a:r>
              <a:rPr lang="en-ZA" dirty="0"/>
              <a:t>, 2007) sit at the nexus of social and resource barriers as they are inﬂuenced by the perceptions, norms and discourses that individuals and </a:t>
            </a:r>
            <a:endParaRPr lang="en-ZA" dirty="0" smtClean="0"/>
          </a:p>
          <a:p>
            <a:pPr marL="342900" lvl="0" indent="-342900">
              <a:lnSpc>
                <a:spcPct val="90000"/>
              </a:lnSpc>
              <a:spcBef>
                <a:spcPts val="1000"/>
              </a:spcBef>
              <a:buFont typeface="Arial" panose="020B0604020202020204" pitchFamily="34" charset="0"/>
              <a:buChar char="•"/>
            </a:pPr>
            <a:endParaRPr lang="en-GB" dirty="0"/>
          </a:p>
          <a:p>
            <a:pPr marL="285750" indent="-285750" algn="just">
              <a:spcAft>
                <a:spcPts val="0"/>
              </a:spcAft>
              <a:buFont typeface="Arial" panose="020B0604020202020204" pitchFamily="34" charset="0"/>
              <a:buChar char="•"/>
            </a:pPr>
            <a:endParaRPr lang="en-ZA" dirty="0" smtClean="0"/>
          </a:p>
          <a:p>
            <a:pPr marL="285750" indent="-285750" algn="just">
              <a:spcAft>
                <a:spcPts val="0"/>
              </a:spcAft>
              <a:buFont typeface="Arial" panose="020B0604020202020204" pitchFamily="34" charset="0"/>
              <a:buChar char="•"/>
            </a:pPr>
            <a:endParaRPr lang="en-ZA" dirty="0">
              <a:effectLst/>
              <a:latin typeface="Calibri"/>
              <a:ea typeface="Calibri"/>
              <a:cs typeface="Times New Roman"/>
            </a:endParaRPr>
          </a:p>
        </p:txBody>
      </p:sp>
    </p:spTree>
    <p:extLst>
      <p:ext uri="{BB962C8B-B14F-4D97-AF65-F5344CB8AC3E}">
        <p14:creationId xmlns:p14="http://schemas.microsoft.com/office/powerpoint/2010/main" val="1112716565"/>
      </p:ext>
    </p:extLst>
  </p:cSld>
  <p:clrMapOvr>
    <a:masterClrMapping/>
  </p:clrMapOvr>
  <mc:AlternateContent xmlns:mc="http://schemas.openxmlformats.org/markup-compatibility/2006" xmlns:p14="http://schemas.microsoft.com/office/powerpoint/2010/main">
    <mc:Choice Requires="p14">
      <p:transition spd="slow" p14:dur="2000" advTm="17409"/>
    </mc:Choice>
    <mc:Fallback xmlns="">
      <p:transition spd="slow" advTm="1740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8533"/>
            <a:ext cx="9324528" cy="1143000"/>
          </a:xfrm>
        </p:spPr>
        <p:txBody>
          <a:bodyPr/>
          <a:lstStyle/>
          <a:p>
            <a:r>
              <a:rPr lang="en-ZA" sz="2000" dirty="0" smtClean="0"/>
              <a:t>South Africa Adaptation Think Tank Network</a:t>
            </a:r>
            <a:endParaRPr lang="en-ZA" sz="2000" dirty="0"/>
          </a:p>
        </p:txBody>
      </p:sp>
      <p:sp>
        <p:nvSpPr>
          <p:cNvPr id="3" name="Rectangle 2"/>
          <p:cNvSpPr/>
          <p:nvPr/>
        </p:nvSpPr>
        <p:spPr>
          <a:xfrm>
            <a:off x="-36512" y="1123057"/>
            <a:ext cx="9036496" cy="5478423"/>
          </a:xfrm>
          <a:prstGeom prst="rect">
            <a:avLst/>
          </a:prstGeom>
        </p:spPr>
        <p:txBody>
          <a:bodyPr wrap="square">
            <a:spAutoFit/>
          </a:bodyPr>
          <a:lstStyle/>
          <a:p>
            <a:endParaRPr lang="en-ZA" sz="1400" dirty="0" smtClean="0"/>
          </a:p>
          <a:p>
            <a:pPr marL="285750" indent="-285750">
              <a:buFont typeface="Wingdings" panose="05000000000000000000" pitchFamily="2" charset="2"/>
              <a:buChar char="Ø"/>
            </a:pPr>
            <a:r>
              <a:rPr lang="en-ZA" dirty="0" smtClean="0"/>
              <a:t>In </a:t>
            </a:r>
            <a:r>
              <a:rPr lang="en-ZA" dirty="0"/>
              <a:t>May 2017 the Department of Environmental Science at Rhodes University in partnership with the Adaptation Network </a:t>
            </a:r>
            <a:r>
              <a:rPr lang="en-ZA" dirty="0" smtClean="0"/>
              <a:t>hosted </a:t>
            </a:r>
            <a:r>
              <a:rPr lang="en-ZA" dirty="0"/>
              <a:t>a multi-stakeholder ‘Think Tank</a:t>
            </a:r>
            <a:r>
              <a:rPr lang="en-ZA" dirty="0" smtClean="0"/>
              <a:t>’</a:t>
            </a:r>
          </a:p>
          <a:p>
            <a:pPr marL="285750" indent="-285750">
              <a:buFont typeface="Wingdings" panose="05000000000000000000" pitchFamily="2" charset="2"/>
              <a:buChar char="Ø"/>
            </a:pPr>
            <a:r>
              <a:rPr lang="en-ZA" dirty="0" smtClean="0"/>
              <a:t>Aim:   </a:t>
            </a:r>
            <a:r>
              <a:rPr lang="en-ZA" dirty="0"/>
              <a:t>T</a:t>
            </a:r>
            <a:r>
              <a:rPr lang="en-ZA" dirty="0" smtClean="0"/>
              <a:t>o </a:t>
            </a:r>
            <a:r>
              <a:rPr lang="en-ZA" dirty="0"/>
              <a:t>further the conversation regarding how to better link CCA and DRR in policy, practice and research. The Think Tank comprised a diverse set of participants, including representatives from the National and Provincial Department of Environmental Affairs, the National Disaster Management Centre, GIZ, District and Local Municipalities, tertiary education institutions, </a:t>
            </a:r>
            <a:r>
              <a:rPr lang="en-ZA" dirty="0" smtClean="0"/>
              <a:t>SANBI</a:t>
            </a:r>
            <a:r>
              <a:rPr lang="en-ZA" dirty="0"/>
              <a:t>, NGOs, community members, students and the private sector. </a:t>
            </a:r>
          </a:p>
          <a:p>
            <a:endParaRPr lang="en-ZA" dirty="0" smtClean="0"/>
          </a:p>
          <a:p>
            <a:r>
              <a:rPr lang="en-ZA" dirty="0" smtClean="0"/>
              <a:t>Outcome- Developed a research  agenda for the Eastern Cape Province</a:t>
            </a:r>
            <a:endParaRPr lang="en-ZA" dirty="0"/>
          </a:p>
        </p:txBody>
      </p:sp>
    </p:spTree>
    <p:extLst>
      <p:ext uri="{BB962C8B-B14F-4D97-AF65-F5344CB8AC3E}">
        <p14:creationId xmlns:p14="http://schemas.microsoft.com/office/powerpoint/2010/main" val="1199753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East London</a:t>
            </a:r>
            <a:endParaRPr lang="en-ZA" dirty="0"/>
          </a:p>
        </p:txBody>
      </p:sp>
      <p:pic>
        <p:nvPicPr>
          <p:cNvPr id="4" name="Content Placeholder 3" descr="Recent Photos The Commons Getty Collection Galleries World Map App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6331" y="2226469"/>
            <a:ext cx="4351338" cy="3263504"/>
          </a:xfrm>
        </p:spPr>
      </p:pic>
      <p:pic>
        <p:nvPicPr>
          <p:cNvPr id="5" name="Content Placeholder 3" descr="Recent Photos The Commons Getty Collection Galleries World Map Ap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631" y="2340769"/>
            <a:ext cx="4351338" cy="3263504"/>
          </a:xfrm>
          <a:prstGeom prst="rect">
            <a:avLst/>
          </a:prstGeom>
        </p:spPr>
      </p:pic>
    </p:spTree>
    <p:extLst>
      <p:ext uri="{BB962C8B-B14F-4D97-AF65-F5344CB8AC3E}">
        <p14:creationId xmlns:p14="http://schemas.microsoft.com/office/powerpoint/2010/main" val="1028899795"/>
      </p:ext>
    </p:extLst>
  </p:cSld>
  <p:clrMapOvr>
    <a:masterClrMapping/>
  </p:clrMapOvr>
  <p:transition advTm="9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Bhisho</a:t>
            </a:r>
            <a:r>
              <a:rPr lang="en-ZA" dirty="0" smtClean="0"/>
              <a:t> campus </a:t>
            </a:r>
            <a:endParaRPr lang="en-Z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6838" y="2226469"/>
            <a:ext cx="6230324" cy="3263504"/>
          </a:xfrm>
        </p:spPr>
      </p:pic>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138" y="2340769"/>
            <a:ext cx="6230324" cy="3263504"/>
          </a:xfrm>
          <a:prstGeom prst="rect">
            <a:avLst/>
          </a:prstGeom>
        </p:spPr>
      </p:pic>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5438" y="2455069"/>
            <a:ext cx="6230324" cy="3263504"/>
          </a:xfrm>
          <a:prstGeom prst="rect">
            <a:avLst/>
          </a:prstGeom>
        </p:spPr>
      </p:pic>
    </p:spTree>
    <p:extLst>
      <p:ext uri="{BB962C8B-B14F-4D97-AF65-F5344CB8AC3E}">
        <p14:creationId xmlns:p14="http://schemas.microsoft.com/office/powerpoint/2010/main" val="4172594305"/>
      </p:ext>
    </p:extLst>
  </p:cSld>
  <p:clrMapOvr>
    <a:masterClrMapping/>
  </p:clrMapOvr>
  <p:transition advTm="9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Faculties</a:t>
            </a:r>
            <a:endParaRPr lang="en-ZA" b="1" dirty="0"/>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ZA" sz="2400" dirty="0"/>
              <a:t>Management &amp; Commerce</a:t>
            </a:r>
          </a:p>
          <a:p>
            <a:pPr marL="385763" indent="-385763">
              <a:buFont typeface="+mj-lt"/>
              <a:buAutoNum type="arabicPeriod"/>
            </a:pPr>
            <a:r>
              <a:rPr lang="en-ZA" sz="2400" dirty="0"/>
              <a:t>Social Sciences &amp; Humanities</a:t>
            </a:r>
          </a:p>
          <a:p>
            <a:pPr marL="385763" indent="-385763">
              <a:buFont typeface="+mj-lt"/>
              <a:buAutoNum type="arabicPeriod"/>
            </a:pPr>
            <a:r>
              <a:rPr lang="en-ZA" sz="2400" dirty="0"/>
              <a:t>Law</a:t>
            </a:r>
          </a:p>
          <a:p>
            <a:pPr marL="385763" indent="-385763">
              <a:buFont typeface="+mj-lt"/>
              <a:buAutoNum type="arabicPeriod"/>
            </a:pPr>
            <a:r>
              <a:rPr lang="en-ZA" sz="2400" dirty="0"/>
              <a:t>Science &amp; Agriculture</a:t>
            </a:r>
          </a:p>
          <a:p>
            <a:pPr marL="385763" indent="-385763">
              <a:buFont typeface="+mj-lt"/>
              <a:buAutoNum type="arabicPeriod"/>
            </a:pPr>
            <a:r>
              <a:rPr lang="en-ZA" sz="2400" dirty="0"/>
              <a:t>Education</a:t>
            </a:r>
          </a:p>
          <a:p>
            <a:pPr marL="385763" indent="-385763">
              <a:buFont typeface="+mj-lt"/>
              <a:buAutoNum type="arabicPeriod"/>
            </a:pPr>
            <a:r>
              <a:rPr lang="en-ZA" sz="2400" dirty="0"/>
              <a:t>Health Sciences</a:t>
            </a:r>
          </a:p>
          <a:p>
            <a:endParaRPr lang="en-ZA" sz="2700" dirty="0"/>
          </a:p>
        </p:txBody>
      </p:sp>
    </p:spTree>
    <p:extLst>
      <p:ext uri="{BB962C8B-B14F-4D97-AF65-F5344CB8AC3E}">
        <p14:creationId xmlns:p14="http://schemas.microsoft.com/office/powerpoint/2010/main" val="3748518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smtClean="0"/>
              <a:t>Faculty of Management </a:t>
            </a:r>
            <a:r>
              <a:rPr lang="en-ZA" b="1" dirty="0"/>
              <a:t>&amp; </a:t>
            </a:r>
            <a:r>
              <a:rPr lang="en-ZA" b="1" dirty="0" smtClean="0"/>
              <a:t>Commerce</a:t>
            </a:r>
            <a:endParaRPr lang="en-ZA" b="1" dirty="0"/>
          </a:p>
        </p:txBody>
      </p:sp>
      <p:sp>
        <p:nvSpPr>
          <p:cNvPr id="3" name="Content Placeholder 2"/>
          <p:cNvSpPr>
            <a:spLocks noGrp="1"/>
          </p:cNvSpPr>
          <p:nvPr>
            <p:ph idx="1"/>
          </p:nvPr>
        </p:nvSpPr>
        <p:spPr/>
        <p:txBody>
          <a:bodyPr/>
          <a:lstStyle/>
          <a:p>
            <a:pPr marL="0" indent="0">
              <a:buNone/>
            </a:pPr>
            <a:r>
              <a:rPr lang="en-US" sz="2400" b="1" dirty="0"/>
              <a:t>Departments</a:t>
            </a:r>
          </a:p>
          <a:p>
            <a:r>
              <a:rPr lang="en-US" dirty="0"/>
              <a:t>Accounting</a:t>
            </a:r>
          </a:p>
          <a:p>
            <a:r>
              <a:rPr lang="en-US" dirty="0"/>
              <a:t>Business Management</a:t>
            </a:r>
          </a:p>
          <a:p>
            <a:r>
              <a:rPr lang="en-US" dirty="0"/>
              <a:t>Development Studies</a:t>
            </a:r>
          </a:p>
          <a:p>
            <a:r>
              <a:rPr lang="en-US" dirty="0"/>
              <a:t>Economics</a:t>
            </a:r>
          </a:p>
          <a:p>
            <a:r>
              <a:rPr lang="en-US" dirty="0"/>
              <a:t>Industrial Psychology</a:t>
            </a:r>
          </a:p>
          <a:p>
            <a:r>
              <a:rPr lang="en-US" dirty="0">
                <a:solidFill>
                  <a:schemeClr val="tx2"/>
                </a:solidFill>
              </a:rPr>
              <a:t>Information Systems</a:t>
            </a:r>
          </a:p>
          <a:p>
            <a:r>
              <a:rPr lang="en-US" dirty="0"/>
              <a:t>Public Administration</a:t>
            </a:r>
            <a:endParaRPr lang="en-ZA" dirty="0"/>
          </a:p>
        </p:txBody>
      </p:sp>
    </p:spTree>
    <p:extLst>
      <p:ext uri="{BB962C8B-B14F-4D97-AF65-F5344CB8AC3E}">
        <p14:creationId xmlns:p14="http://schemas.microsoft.com/office/powerpoint/2010/main" val="156632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88" y="1131094"/>
            <a:ext cx="8242362" cy="994172"/>
          </a:xfrm>
        </p:spPr>
        <p:txBody>
          <a:bodyPr>
            <a:normAutofit fontScale="90000"/>
          </a:bodyPr>
          <a:lstStyle/>
          <a:p>
            <a:pPr algn="ctr"/>
            <a:r>
              <a:rPr lang="en-ZA" b="1" dirty="0" smtClean="0"/>
              <a:t>Faculty of Social </a:t>
            </a:r>
            <a:r>
              <a:rPr lang="en-ZA" b="1" dirty="0"/>
              <a:t>Sciences &amp; </a:t>
            </a:r>
            <a:r>
              <a:rPr lang="en-ZA" b="1" dirty="0" smtClean="0"/>
              <a:t>Humanities</a:t>
            </a:r>
            <a:endParaRPr lang="en-ZA" b="1" dirty="0"/>
          </a:p>
        </p:txBody>
      </p:sp>
      <p:sp>
        <p:nvSpPr>
          <p:cNvPr id="3" name="Content Placeholder 2"/>
          <p:cNvSpPr>
            <a:spLocks noGrp="1"/>
          </p:cNvSpPr>
          <p:nvPr>
            <p:ph idx="1"/>
          </p:nvPr>
        </p:nvSpPr>
        <p:spPr/>
        <p:txBody>
          <a:bodyPr>
            <a:noAutofit/>
          </a:bodyPr>
          <a:lstStyle/>
          <a:p>
            <a:pPr marL="0" indent="0">
              <a:buNone/>
            </a:pPr>
            <a:r>
              <a:rPr lang="en-US" sz="2400" b="1" dirty="0"/>
              <a:t>Departments</a:t>
            </a:r>
          </a:p>
          <a:p>
            <a:r>
              <a:rPr lang="en-US" dirty="0"/>
              <a:t>African Languages</a:t>
            </a:r>
          </a:p>
          <a:p>
            <a:r>
              <a:rPr lang="en-US" dirty="0"/>
              <a:t>Afrikaans</a:t>
            </a:r>
          </a:p>
          <a:p>
            <a:r>
              <a:rPr lang="en-US" dirty="0"/>
              <a:t>Communication </a:t>
            </a:r>
          </a:p>
          <a:p>
            <a:r>
              <a:rPr lang="en-US" dirty="0"/>
              <a:t>Criminology</a:t>
            </a:r>
          </a:p>
          <a:p>
            <a:r>
              <a:rPr lang="en-US" dirty="0"/>
              <a:t>English</a:t>
            </a:r>
          </a:p>
          <a:p>
            <a:r>
              <a:rPr lang="en-US" dirty="0"/>
              <a:t>Fine Art</a:t>
            </a:r>
          </a:p>
          <a:p>
            <a:r>
              <a:rPr lang="en-US" dirty="0" smtClean="0"/>
              <a:t>History</a:t>
            </a:r>
            <a:endParaRPr lang="en-US" dirty="0"/>
          </a:p>
        </p:txBody>
      </p:sp>
    </p:spTree>
    <p:extLst>
      <p:ext uri="{BB962C8B-B14F-4D97-AF65-F5344CB8AC3E}">
        <p14:creationId xmlns:p14="http://schemas.microsoft.com/office/powerpoint/2010/main" val="3663045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06" y="1131094"/>
            <a:ext cx="8462638" cy="994172"/>
          </a:xfrm>
        </p:spPr>
        <p:txBody>
          <a:bodyPr>
            <a:normAutofit/>
          </a:bodyPr>
          <a:lstStyle/>
          <a:p>
            <a:r>
              <a:rPr lang="en-ZA" sz="2775" b="1" dirty="0"/>
              <a:t>Faculty of Social Sciences &amp; Humanities (cont’d)</a:t>
            </a:r>
            <a:endParaRPr lang="en-ZA" sz="2775" dirty="0"/>
          </a:p>
        </p:txBody>
      </p:sp>
      <p:sp>
        <p:nvSpPr>
          <p:cNvPr id="3" name="Content Placeholder 2"/>
          <p:cNvSpPr>
            <a:spLocks noGrp="1"/>
          </p:cNvSpPr>
          <p:nvPr>
            <p:ph idx="1"/>
          </p:nvPr>
        </p:nvSpPr>
        <p:spPr/>
        <p:txBody>
          <a:bodyPr/>
          <a:lstStyle/>
          <a:p>
            <a:r>
              <a:rPr lang="en-US" dirty="0"/>
              <a:t>Library and Information Science</a:t>
            </a:r>
          </a:p>
          <a:p>
            <a:r>
              <a:rPr lang="en-US" dirty="0"/>
              <a:t>Music</a:t>
            </a:r>
          </a:p>
          <a:p>
            <a:r>
              <a:rPr lang="en-US" dirty="0"/>
              <a:t>Philosophy</a:t>
            </a:r>
          </a:p>
          <a:p>
            <a:r>
              <a:rPr lang="en-US" dirty="0"/>
              <a:t>Political Science and International Relations</a:t>
            </a:r>
          </a:p>
          <a:p>
            <a:r>
              <a:rPr lang="en-US" dirty="0">
                <a:solidFill>
                  <a:schemeClr val="tx2"/>
                </a:solidFill>
              </a:rPr>
              <a:t>Psychology</a:t>
            </a:r>
          </a:p>
          <a:p>
            <a:r>
              <a:rPr lang="en-US" dirty="0">
                <a:solidFill>
                  <a:schemeClr val="tx2"/>
                </a:solidFill>
              </a:rPr>
              <a:t>Social Work &amp; Social Development</a:t>
            </a:r>
          </a:p>
          <a:p>
            <a:r>
              <a:rPr lang="en-US" dirty="0"/>
              <a:t>Sociology &amp; Anthropology</a:t>
            </a:r>
          </a:p>
          <a:p>
            <a:r>
              <a:rPr lang="en-US" dirty="0"/>
              <a:t>Theology</a:t>
            </a:r>
            <a:endParaRPr lang="en-ZA" dirty="0"/>
          </a:p>
          <a:p>
            <a:endParaRPr lang="en-ZA" dirty="0"/>
          </a:p>
        </p:txBody>
      </p:sp>
    </p:spTree>
    <p:extLst>
      <p:ext uri="{BB962C8B-B14F-4D97-AF65-F5344CB8AC3E}">
        <p14:creationId xmlns:p14="http://schemas.microsoft.com/office/powerpoint/2010/main" val="1772165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4613</TotalTime>
  <Words>1806</Words>
  <Application>Microsoft Office PowerPoint</Application>
  <PresentationFormat>On-screen Show (4:3)</PresentationFormat>
  <Paragraphs>271</Paragraphs>
  <Slides>36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ＭＳ Ｐゴシック</vt:lpstr>
      <vt:lpstr>Arial</vt:lpstr>
      <vt:lpstr>Arial Black</vt:lpstr>
      <vt:lpstr>Calibri</vt:lpstr>
      <vt:lpstr>Cambria</vt:lpstr>
      <vt:lpstr>Century Gothic</vt:lpstr>
      <vt:lpstr>Perpetua</vt:lpstr>
      <vt:lpstr>Times New Roman</vt:lpstr>
      <vt:lpstr>Wingdings</vt:lpstr>
      <vt:lpstr>Blank Presentation</vt:lpstr>
      <vt:lpstr>Office Theme</vt:lpstr>
      <vt:lpstr>PowerPoint Presentation</vt:lpstr>
      <vt:lpstr>PowerPoint Presentation</vt:lpstr>
      <vt:lpstr>Three campuses : Alice</vt:lpstr>
      <vt:lpstr>East London</vt:lpstr>
      <vt:lpstr>Bhisho campus </vt:lpstr>
      <vt:lpstr>Faculties</vt:lpstr>
      <vt:lpstr>Faculty of Management &amp; Commerce</vt:lpstr>
      <vt:lpstr>Faculty of Social Sciences &amp; Humanities</vt:lpstr>
      <vt:lpstr>Faculty of Social Sciences &amp; Humanities (cont’d)</vt:lpstr>
      <vt:lpstr>Faculty of Education</vt:lpstr>
      <vt:lpstr>Faculty of Health Sciences</vt:lpstr>
      <vt:lpstr>Faculty of Science &amp; Agriculture</vt:lpstr>
      <vt:lpstr>Faculty of Science &amp; Agriculture (cont’d)</vt:lpstr>
      <vt:lpstr>Faculty of Science &amp; Agriculture (cont’d)</vt:lpstr>
      <vt:lpstr>Faculty of Science &amp; Agriculture (cont’d)</vt:lpstr>
      <vt:lpstr>Faculty of Science &amp; Agriculture (cont’d)</vt:lpstr>
      <vt:lpstr>RISK AND  VULNERABILITY SCIENCE CENTRES (RVSC) Studying Global Change, Tackling local Impacts </vt:lpstr>
      <vt:lpstr>Risk &amp; Vulnerability Science Centres (RVSCs) Studying Global Change, Tackling local Impacts </vt:lpstr>
      <vt:lpstr>Vulnerability rankings</vt:lpstr>
      <vt:lpstr>PowerPoint Presentation</vt:lpstr>
      <vt:lpstr>PowerPoint Presentation</vt:lpstr>
      <vt:lpstr>GLOBAL CHANGE: CHALLENGES AND RESEARCH THEMES</vt:lpstr>
      <vt:lpstr>Research projects</vt:lpstr>
      <vt:lpstr>Research Project Cont…</vt:lpstr>
      <vt:lpstr>Research Projects Cont...</vt:lpstr>
      <vt:lpstr>PhD</vt:lpstr>
      <vt:lpstr>Masters student</vt:lpstr>
      <vt:lpstr>Challenges faced by the farmers</vt:lpstr>
      <vt:lpstr>Application </vt:lpstr>
      <vt:lpstr>PowerPoint Presentation</vt:lpstr>
      <vt:lpstr>PowerPoint Presentation</vt:lpstr>
      <vt:lpstr>PowerPoint Presentation</vt:lpstr>
      <vt:lpstr>PowerPoint Presentation</vt:lpstr>
      <vt:lpstr>PowerPoint Presentation</vt:lpstr>
      <vt:lpstr>PowerPoint Presentation</vt:lpstr>
      <vt:lpstr>South Africa Adaptation Think Tank Network</vt:lpstr>
    </vt:vector>
  </TitlesOfParts>
  <Company>openform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Zhou, Leocadia</cp:lastModifiedBy>
  <cp:revision>296</cp:revision>
  <dcterms:created xsi:type="dcterms:W3CDTF">2007-10-23T16:04:00Z</dcterms:created>
  <dcterms:modified xsi:type="dcterms:W3CDTF">2017-09-21T12:43:28Z</dcterms:modified>
</cp:coreProperties>
</file>