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9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_rels/notesSlide8.xml.rels" ContentType="application/vnd.openxmlformats-package.relationships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17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180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_rels/slideLayout180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9.xml" ContentType="application/vnd.openxmlformats-officedocument.theme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10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85.png" ContentType="image/png"/>
  <Override PartName="/ppt/media/image84.png" ContentType="image/png"/>
  <Override PartName="/ppt/media/image82.png" ContentType="image/png"/>
  <Override PartName="/ppt/media/image80.png" ContentType="image/png"/>
  <Override PartName="/ppt/media/image78.png" ContentType="image/png"/>
  <Override PartName="/ppt/media/image76.jpeg" ContentType="image/jpeg"/>
  <Override PartName="/ppt/media/image75.png" ContentType="image/png"/>
  <Override PartName="/ppt/media/image74.png" ContentType="image/png"/>
  <Override PartName="/ppt/media/image73.png" ContentType="image/png"/>
  <Override PartName="/ppt/media/image72.png" ContentType="image/png"/>
  <Override PartName="/ppt/media/image68.jpeg" ContentType="image/jpeg"/>
  <Override PartName="/ppt/media/image69.png" ContentType="image/png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jpeg" ContentType="image/jpeg"/>
  <Override PartName="/ppt/media/image62.png" ContentType="image/png"/>
  <Override PartName="/ppt/media/image60.png" ContentType="image/png"/>
  <Override PartName="/ppt/media/image59.png" ContentType="image/png"/>
  <Override PartName="/ppt/media/image58.jpeg" ContentType="image/jpeg"/>
  <Override PartName="/ppt/media/image57.png" ContentType="image/png"/>
  <Override PartName="/ppt/media/image53.jpeg" ContentType="image/jpeg"/>
  <Override PartName="/ppt/media/image52.png" ContentType="image/png"/>
  <Override PartName="/ppt/media/image50.png" ContentType="image/png"/>
  <Override PartName="/ppt/media/image48.jpeg" ContentType="image/jpeg"/>
  <Override PartName="/ppt/media/image45.png" ContentType="image/png"/>
  <Override PartName="/ppt/media/image44.png" ContentType="image/png"/>
  <Override PartName="/ppt/media/image43.jpeg" ContentType="image/jpeg"/>
  <Override PartName="/ppt/media/image41.png" ContentType="image/png"/>
  <Override PartName="/ppt/media/image83.png" ContentType="image/png"/>
  <Override PartName="/ppt/media/image38.jpeg" ContentType="image/jpeg"/>
  <Override PartName="/ppt/media/image36.png" ContentType="image/png"/>
  <Override PartName="/ppt/media/image39.png" ContentType="image/png"/>
  <Override PartName="/ppt/media/image35.png" ContentType="image/png"/>
  <Override PartName="/ppt/media/image49.png" ContentType="image/png"/>
  <Override PartName="/ppt/media/image33.jpeg" ContentType="image/jpeg"/>
  <Override PartName="/ppt/media/image32.png" ContentType="image/png"/>
  <Override PartName="/ppt/media/image77.png" ContentType="image/png"/>
  <Override PartName="/ppt/media/image55.png" ContentType="image/png"/>
  <Override PartName="/ppt/media/image31.png" ContentType="image/png"/>
  <Override PartName="/ppt/media/image37.png" ContentType="image/png"/>
  <Override PartName="/ppt/media/image71.png" ContentType="image/png"/>
  <Override PartName="/ppt/media/image30.jpeg" ContentType="image/jpeg"/>
  <Override PartName="/ppt/media/image26.png" ContentType="image/png"/>
  <Override PartName="/ppt/media/image28.png" ContentType="image/png"/>
  <Override PartName="/ppt/media/image25.png" ContentType="image/png"/>
  <Override PartName="/ppt/media/image23.png" ContentType="image/png"/>
  <Override PartName="/ppt/media/image24.png" ContentType="image/png"/>
  <Override PartName="/ppt/media/image21.png" ContentType="image/png"/>
  <Override PartName="/ppt/media/image54.png" ContentType="image/png"/>
  <Override PartName="/ppt/media/image61.png" ContentType="image/png"/>
  <Override PartName="/ppt/media/image20.png" ContentType="image/png"/>
  <Override PartName="/ppt/media/image19.png" ContentType="image/png"/>
  <Override PartName="/ppt/media/image42.png" ContentType="image/png"/>
  <Override PartName="/ppt/media/image81.png" ContentType="image/png"/>
  <Override PartName="/ppt/media/image17.jpeg" ContentType="image/jpeg"/>
  <Override PartName="/ppt/media/image14.png" ContentType="image/png"/>
  <Override PartName="/ppt/media/image16.png" ContentType="image/png"/>
  <Override PartName="/ppt/media/image13.png" ContentType="image/png"/>
  <Override PartName="/ppt/media/image46.png" ContentType="image/png"/>
  <Override PartName="/ppt/media/image10.png" ContentType="image/png"/>
  <Override PartName="/ppt/media/image22.jpeg" ContentType="image/jpeg"/>
  <Override PartName="/ppt/media/image9.png" ContentType="image/png"/>
  <Override PartName="/ppt/media/image15.png" ContentType="image/png"/>
  <Override PartName="/ppt/media/image29.png" ContentType="image/png"/>
  <Override PartName="/ppt/media/image8.png" ContentType="image/png"/>
  <Override PartName="/ppt/media/image40.png" ContentType="image/png"/>
  <Override PartName="/ppt/media/image34.png" ContentType="image/png"/>
  <Override PartName="/ppt/media/image6.png" ContentType="image/png"/>
  <Override PartName="/ppt/media/image27.jpeg" ContentType="image/jpeg"/>
  <Override PartName="/ppt/media/image5.png" ContentType="image/png"/>
  <Override PartName="/ppt/media/image56.png" ContentType="image/png"/>
  <Override PartName="/ppt/media/image12.jpeg" ContentType="image/jpeg"/>
  <Override PartName="/ppt/media/image51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79.png" ContentType="image/png"/>
  <Override PartName="/ppt/media/image3.jpeg" ContentType="image/jpeg"/>
  <Override PartName="/ppt/media/image47.png" ContentType="image/png"/>
  <Override PartName="/ppt/media/image70.png" ContentType="image/png"/>
  <Override PartName="/ppt/media/image2.png" ContentType="image/png"/>
  <Override PartName="/ppt/media/image1.png" ContentType="image/png"/>
  <Override PartName="/ppt/media/image11.png" ContentType="image/png"/>
  <Override PartName="/ppt/slideMasters/_rels/slideMaster15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  <p:sldMasterId id="2147483804" r:id="rId14"/>
    <p:sldMasterId id="2147483817" r:id="rId15"/>
    <p:sldMasterId id="2147483830" r:id="rId16"/>
  </p:sldMasterIdLst>
  <p:notesMasterIdLst>
    <p:notesMasterId r:id="rId17"/>
  </p:notes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</p:sldIdLst>
  <p:sldSz cx="9144000" cy="7019925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notesMaster" Target="notesMasters/notesMaster1.xml"/><Relationship Id="rId18" Type="http://schemas.openxmlformats.org/officeDocument/2006/relationships/slide" Target="slides/slide1.xml"/><Relationship Id="rId19" Type="http://schemas.openxmlformats.org/officeDocument/2006/relationships/slide" Target="slides/slide2.xml"/><Relationship Id="rId20" Type="http://schemas.openxmlformats.org/officeDocument/2006/relationships/slide" Target="slides/slide3.xml"/><Relationship Id="rId21" Type="http://schemas.openxmlformats.org/officeDocument/2006/relationships/slide" Target="slides/slide4.xml"/><Relationship Id="rId22" Type="http://schemas.openxmlformats.org/officeDocument/2006/relationships/slide" Target="slides/slide5.xml"/><Relationship Id="rId23" Type="http://schemas.openxmlformats.org/officeDocument/2006/relationships/slide" Target="slides/slide6.xml"/><Relationship Id="rId24" Type="http://schemas.openxmlformats.org/officeDocument/2006/relationships/slide" Target="slides/slide7.xml"/><Relationship Id="rId25" Type="http://schemas.openxmlformats.org/officeDocument/2006/relationships/slide" Target="slides/slide8.xml"/><Relationship Id="rId26" Type="http://schemas.openxmlformats.org/officeDocument/2006/relationships/slide" Target="slides/slide9.xml"/><Relationship Id="rId27" Type="http://schemas.openxmlformats.org/officeDocument/2006/relationships/slide" Target="slides/slide10.xml"/><Relationship Id="rId28" Type="http://schemas.openxmlformats.org/officeDocument/2006/relationships/slide" Target="slides/slide11.xml"/><Relationship Id="rId29" Type="http://schemas.openxmlformats.org/officeDocument/2006/relationships/slide" Target="slides/slide12.xml"/><Relationship Id="rId30" Type="http://schemas.openxmlformats.org/officeDocument/2006/relationships/slide" Target="slides/slide13.xml"/><Relationship Id="rId31" Type="http://schemas.openxmlformats.org/officeDocument/2006/relationships/slide" Target="slides/slide14.xml"/><Relationship Id="rId32" Type="http://schemas.openxmlformats.org/officeDocument/2006/relationships/slide" Target="slides/slide15.xml"/><Relationship Id="rId33" Type="http://schemas.openxmlformats.org/officeDocument/2006/relationships/slide" Target="slides/slide16.xml"/><Relationship Id="rId34" Type="http://schemas.openxmlformats.org/officeDocument/2006/relationships/slide" Target="slides/slide17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9360">
            <a:noFill/>
          </a:ln>
        </p:spPr>
      </p:sp>
      <p:sp>
        <p:nvSpPr>
          <p:cNvPr id="586" name="CustomShape 2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7" name="Custom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8" name="CustomShape 4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9" name="CustomShape 5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0" name="CustomShape 6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1" name="CustomShape 7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2" name="CustomShape 8"/>
          <p:cNvSpPr/>
          <p:nvPr/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3" name="PlaceHolder 9"/>
          <p:cNvSpPr>
            <a:spLocks noGrp="1"/>
          </p:cNvSpPr>
          <p:nvPr>
            <p:ph type="dt"/>
          </p:nvPr>
        </p:nvSpPr>
        <p:spPr>
          <a:xfrm>
            <a:off x="3884760" y="0"/>
            <a:ext cx="2962080" cy="447840"/>
          </a:xfrm>
          <a:prstGeom prst="rect">
            <a:avLst/>
          </a:prstGeom>
        </p:spPr>
        <p:txBody>
          <a:bodyPr lIns="90000" rIns="90000" tIns="46800" bIns="46800"/>
          <a:p>
            <a:pPr algn="r">
              <a:lnSpc>
                <a:spcPct val="100000"/>
              </a:lnSpc>
            </a:pPr>
            <a:r>
              <a:rPr lang="en-GB" sz="1200">
                <a:solidFill>
                  <a:srgbClr val="000000"/>
                </a:solidFill>
                <a:latin typeface="Times New Roman"/>
                <a:ea typeface="DejaVu Sans"/>
              </a:rPr>
              <a:t>&lt;date/time&gt;</a:t>
            </a:r>
            <a:endParaRPr/>
          </a:p>
        </p:txBody>
      </p:sp>
      <p:sp>
        <p:nvSpPr>
          <p:cNvPr id="594" name="PlaceHolder 10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77040" cy="4105440"/>
          </a:xfrm>
          <a:prstGeom prst="rect">
            <a:avLst/>
          </a:prstGeom>
        </p:spPr>
        <p:txBody>
          <a:bodyPr lIns="90000" rIns="90000" tIns="46800" bIns="46800"/>
          <a:p>
            <a:r>
              <a:rPr lang="en-GB" sz="1200">
                <a:latin typeface="Times New Roman"/>
              </a:rPr>
              <a:t>Click to edit the notes format</a:t>
            </a:r>
            <a:endParaRPr/>
          </a:p>
        </p:txBody>
      </p:sp>
      <p:sp>
        <p:nvSpPr>
          <p:cNvPr id="595" name="CustomShape 11"/>
          <p:cNvSpPr/>
          <p:nvPr/>
        </p:nvSpPr>
        <p:spPr>
          <a:xfrm>
            <a:off x="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6" name="PlaceHolder 12"/>
          <p:cNvSpPr>
            <a:spLocks noGrp="1"/>
          </p:cNvSpPr>
          <p:nvPr>
            <p:ph type="sldNum"/>
          </p:nvPr>
        </p:nvSpPr>
        <p:spPr>
          <a:xfrm>
            <a:off x="3884760" y="8685000"/>
            <a:ext cx="2962080" cy="447480"/>
          </a:xfrm>
          <a:prstGeom prst="rect">
            <a:avLst/>
          </a:prstGeom>
        </p:spPr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9FFA0127-4A54-4C56-A38E-3A6DBD7B92C7}" type="slidenum">
              <a:rPr lang="en-US" sz="1200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CustomShape 1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5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/>
            <a:fld id="{A4A7565D-CF9D-456A-9B14-587BF55D0BE9}" type="slidenum">
              <a:rPr lang="en-US" sz="1200">
                <a:latin typeface="Arial"/>
              </a:rPr>
              <a:t>&lt;number&gt;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CustomShape 1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CustomShape 1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CustomShape 1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CustomShape 1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CustomShape 1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CustomShape 1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CustomShape 1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CustomShape 1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4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8542E6C8-23CF-461E-8E08-DF50B03A03A7}" type="slidenum">
              <a:rPr lang="en-US" sz="1200">
                <a:latin typeface="Arial"/>
                <a:ea typeface="DejaVu Sans"/>
              </a:rPr>
              <a:t>&lt;number&gt;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CustomShape 1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CustomShape 1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8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B6CF495C-AFD9-4CCE-9522-67ABB4955F0B}" type="slidenum">
              <a:rPr lang="en-US" sz="1200">
                <a:latin typeface="Arial"/>
                <a:ea typeface="DejaVu Sans"/>
              </a:rPr>
              <a:t>&lt;number&gt;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CustomShape 1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CustomShape 1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CustomShape 1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CustomShape 1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CustomShape 1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4" name="CustomShape 2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>
              <a:lnSpc>
                <a:spcPct val="100000"/>
              </a:lnSpc>
            </a:pPr>
            <a:fld id="{A1B1C446-57D3-4B32-B63B-B854E11EBC77}" type="slidenum">
              <a:rPr lang="en-US" sz="1200">
                <a:latin typeface="Arial"/>
                <a:ea typeface="DejaVu Sans"/>
              </a:rPr>
              <a:t>&lt;number&gt;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CustomShape 1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1.png"/><Relationship Id="rId3" Type="http://schemas.openxmlformats.org/officeDocument/2006/relationships/image" Target="../media/image42.png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6.png"/><Relationship Id="rId3" Type="http://schemas.openxmlformats.org/officeDocument/2006/relationships/image" Target="../media/image47.png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1.png"/><Relationship Id="rId3" Type="http://schemas.openxmlformats.org/officeDocument/2006/relationships/image" Target="../media/image52.png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61.png"/><Relationship Id="rId3" Type="http://schemas.openxmlformats.org/officeDocument/2006/relationships/image" Target="../media/image62.png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66.png"/><Relationship Id="rId3" Type="http://schemas.openxmlformats.org/officeDocument/2006/relationships/image" Target="../media/image67.png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71.png"/><Relationship Id="rId3" Type="http://schemas.openxmlformats.org/officeDocument/2006/relationships/image" Target="../media/image72.png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0.png"/><Relationship Id="rId3" Type="http://schemas.openxmlformats.org/officeDocument/2006/relationships/image" Target="../media/image21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36.png"/><Relationship Id="rId3" Type="http://schemas.openxmlformats.org/officeDocument/2006/relationships/image" Target="../media/image37.png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6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4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38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339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5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5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6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5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9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0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3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4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1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2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2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33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6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377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88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9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3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6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7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3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4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5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17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8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9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420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26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6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7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39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0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1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5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1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2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3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56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57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458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69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79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0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3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4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8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7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8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1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5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6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9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99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500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501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09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4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19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0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3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4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7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28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3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4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5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6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9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540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541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2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5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57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2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3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6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67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9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0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1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4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7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7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8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9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8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2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583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584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74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75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50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151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7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4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88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189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4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1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25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226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1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8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1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262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263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69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subTitle"/>
          </p:nvPr>
        </p:nvSpPr>
        <p:spPr>
          <a:xfrm>
            <a:off x="457200" y="280080"/>
            <a:ext cx="8229240" cy="5433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0" name="PlaceHolder 4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3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4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457200" y="3769560"/>
            <a:ext cx="822924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4674240" y="164268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467424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6" name="PlaceHolder 5"/>
          <p:cNvSpPr>
            <a:spLocks noGrp="1"/>
          </p:cNvSpPr>
          <p:nvPr>
            <p:ph type="body"/>
          </p:nvPr>
        </p:nvSpPr>
        <p:spPr>
          <a:xfrm>
            <a:off x="457200" y="3769560"/>
            <a:ext cx="4015800" cy="1941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00" name="" descr=""/>
          <p:cNvPicPr/>
          <p:nvPr/>
        </p:nvPicPr>
        <p:blipFill>
          <a:blip r:embed="rId2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  <p:pic>
        <p:nvPicPr>
          <p:cNvPr id="301" name="" descr=""/>
          <p:cNvPicPr/>
          <p:nvPr/>
        </p:nvPicPr>
        <p:blipFill>
          <a:blip r:embed="rId3"/>
          <a:stretch/>
        </p:blipFill>
        <p:spPr>
          <a:xfrm>
            <a:off x="2020320" y="1642320"/>
            <a:ext cx="5102640" cy="4071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7" name="PlaceHolder 2"/>
          <p:cNvSpPr>
            <a:spLocks noGrp="1"/>
          </p:cNvSpPr>
          <p:nvPr>
            <p:ph type="subTitle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43.jpe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1.xml"/><Relationship Id="rId8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16.xml"/><Relationship Id="rId13" Type="http://schemas.openxmlformats.org/officeDocument/2006/relationships/slideLayout" Target="../slideLayouts/slideLayout117.xml"/><Relationship Id="rId14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19.xml"/><Relationship Id="rId16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48.jpe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image" Target="../media/image53.jpe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0.xml"/><Relationship Id="rId13" Type="http://schemas.openxmlformats.org/officeDocument/2006/relationships/slideLayout" Target="../slideLayouts/slideLayout141.xml"/><Relationship Id="rId14" Type="http://schemas.openxmlformats.org/officeDocument/2006/relationships/slideLayout" Target="../slideLayouts/slideLayout142.xml"/><Relationship Id="rId15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44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58.jpe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3.xml"/><Relationship Id="rId14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55.xml"/><Relationship Id="rId16" Type="http://schemas.openxmlformats.org/officeDocument/2006/relationships/slideLayout" Target="../slideLayouts/slideLayout156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63.jpe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59.xml"/><Relationship Id="rId8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66.xml"/><Relationship Id="rId15" Type="http://schemas.openxmlformats.org/officeDocument/2006/relationships/slideLayout" Target="../slideLayouts/slideLayout167.xml"/><Relationship Id="rId16" Type="http://schemas.openxmlformats.org/officeDocument/2006/relationships/slideLayout" Target="../slideLayouts/slideLayout16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68.jpe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1.xml"/><Relationship Id="rId8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76.xml"/><Relationship Id="rId13" Type="http://schemas.openxmlformats.org/officeDocument/2006/relationships/slideLayout" Target="../slideLayouts/slideLayout177.xml"/><Relationship Id="rId14" Type="http://schemas.openxmlformats.org/officeDocument/2006/relationships/slideLayout" Target="../slideLayouts/slideLayout178.xml"/><Relationship Id="rId15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8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30.jpeg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33.jpe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8.xml"/><Relationship Id="rId9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38.jpe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slideLayout" Target="../slideLayouts/slideLayout97.xml"/><Relationship Id="rId6" Type="http://schemas.openxmlformats.org/officeDocument/2006/relationships/slideLayout" Target="../slideLayouts/slideLayout98.xml"/><Relationship Id="rId7" Type="http://schemas.openxmlformats.org/officeDocument/2006/relationships/slideLayout" Target="../slideLayouts/slideLayout99.xml"/><Relationship Id="rId8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" descr=""/>
          <p:cNvPicPr/>
          <p:nvPr/>
        </p:nvPicPr>
        <p:blipFill>
          <a:blip r:embed="rId2"/>
          <a:stretch/>
        </p:blipFill>
        <p:spPr>
          <a:xfrm>
            <a:off x="1440" y="0"/>
            <a:ext cx="9141120" cy="7020000"/>
          </a:xfrm>
          <a:prstGeom prst="rect">
            <a:avLst/>
          </a:prstGeom>
          <a:ln>
            <a:noFill/>
          </a:ln>
        </p:spPr>
      </p:pic>
      <p:sp>
        <p:nvSpPr>
          <p:cNvPr id="341" name="CustomShape 1"/>
          <p:cNvSpPr/>
          <p:nvPr/>
        </p:nvSpPr>
        <p:spPr>
          <a:xfrm>
            <a:off x="76320" y="182520"/>
            <a:ext cx="160020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/>
          <a:p>
            <a:pPr algn="ctr"/>
            <a:r>
              <a:rPr lang="es-ES">
                <a:solidFill>
                  <a:srgbClr val="ffffff"/>
                </a:solidFill>
                <a:latin typeface="Arial"/>
              </a:rPr>
              <a:t>www.bsc.es</a:t>
            </a:r>
            <a:endParaRPr/>
          </a:p>
        </p:txBody>
      </p:sp>
      <p:pic>
        <p:nvPicPr>
          <p:cNvPr id="342" name="" descr=""/>
          <p:cNvPicPr/>
          <p:nvPr/>
        </p:nvPicPr>
        <p:blipFill>
          <a:blip r:embed="rId3"/>
          <a:stretch/>
        </p:blipFill>
        <p:spPr>
          <a:xfrm>
            <a:off x="2843280" y="2016000"/>
            <a:ext cx="3306600" cy="992160"/>
          </a:xfrm>
          <a:prstGeom prst="rect">
            <a:avLst/>
          </a:prstGeom>
          <a:ln>
            <a:noFill/>
          </a:ln>
        </p:spPr>
      </p:pic>
      <p:pic>
        <p:nvPicPr>
          <p:cNvPr id="343" name="" descr=""/>
          <p:cNvPicPr/>
          <p:nvPr/>
        </p:nvPicPr>
        <p:blipFill>
          <a:blip r:embed="rId4"/>
          <a:stretch/>
        </p:blipFill>
        <p:spPr>
          <a:xfrm>
            <a:off x="5435640" y="2006640"/>
            <a:ext cx="830160" cy="4316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" descr=""/>
          <p:cNvPicPr/>
          <p:nvPr/>
        </p:nvPicPr>
        <p:blipFill>
          <a:blip r:embed="rId2"/>
          <a:stretch/>
        </p:blipFill>
        <p:spPr>
          <a:xfrm>
            <a:off x="-38160" y="0"/>
            <a:ext cx="9290160" cy="841320"/>
          </a:xfrm>
          <a:prstGeom prst="rect">
            <a:avLst/>
          </a:prstGeom>
          <a:ln>
            <a:noFill/>
          </a:ln>
        </p:spPr>
      </p:pic>
      <p:sp>
        <p:nvSpPr>
          <p:cNvPr id="379" name="CustomShape 1"/>
          <p:cNvSpPr/>
          <p:nvPr/>
        </p:nvSpPr>
        <p:spPr>
          <a:xfrm>
            <a:off x="8458200" y="6505560"/>
            <a:ext cx="533520" cy="5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r"/>
            <a:fld id="{AE202CCD-BED5-40BF-8862-DADD50C3A38D}" type="slidenum">
              <a:rPr lang="en-US" sz="1000">
                <a:solidFill>
                  <a:srgbClr val="23589c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380" name="" descr=""/>
          <p:cNvPicPr/>
          <p:nvPr/>
        </p:nvPicPr>
        <p:blipFill>
          <a:blip r:embed="rId3"/>
          <a:stretch/>
        </p:blipFill>
        <p:spPr>
          <a:xfrm>
            <a:off x="6732720" y="144360"/>
            <a:ext cx="1936440" cy="581040"/>
          </a:xfrm>
          <a:prstGeom prst="rect">
            <a:avLst/>
          </a:prstGeom>
          <a:ln>
            <a:noFill/>
          </a:ln>
        </p:spPr>
      </p:pic>
      <p:pic>
        <p:nvPicPr>
          <p:cNvPr id="381" name="" descr=""/>
          <p:cNvPicPr/>
          <p:nvPr/>
        </p:nvPicPr>
        <p:blipFill>
          <a:blip r:embed="rId4"/>
          <a:stretch/>
        </p:blipFill>
        <p:spPr>
          <a:xfrm>
            <a:off x="8245440" y="125280"/>
            <a:ext cx="574560" cy="300240"/>
          </a:xfrm>
          <a:prstGeom prst="rect">
            <a:avLst/>
          </a:prstGeom>
          <a:ln>
            <a:noFill/>
          </a:ln>
        </p:spPr>
      </p:pic>
      <p:sp>
        <p:nvSpPr>
          <p:cNvPr id="382" name="PlaceHolder 2"/>
          <p:cNvSpPr>
            <a:spLocks noGrp="1"/>
          </p:cNvSpPr>
          <p:nvPr>
            <p:ph type="title"/>
          </p:nvPr>
        </p:nvSpPr>
        <p:spPr>
          <a:xfrm>
            <a:off x="457200" y="279000"/>
            <a:ext cx="8223120" cy="116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3120" cy="4065480"/>
          </a:xfrm>
          <a:prstGeom prst="rect">
            <a:avLst/>
          </a:prstGeom>
        </p:spPr>
        <p:txBody>
          <a:bodyPr lIns="0" rIns="0" tIns="0" bIns="0"/>
          <a:p>
            <a:pPr/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/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384" name="PlaceHolder 4"/>
          <p:cNvSpPr>
            <a:spLocks noGrp="1"/>
          </p:cNvSpPr>
          <p:nvPr>
            <p:ph type="dt"/>
          </p:nvPr>
        </p:nvSpPr>
        <p:spPr>
          <a:xfrm>
            <a:off x="457200" y="6394320"/>
            <a:ext cx="2124000" cy="4780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3000"/>
              </a:lnSpc>
            </a:pPr>
            <a:r>
              <a:rPr lang="en-GB" sz="1400">
                <a:solidFill>
                  <a:srgbClr val="000000"/>
                </a:solidFill>
                <a:latin typeface="Times New Roman"/>
                <a:ea typeface="DejaVu Sans"/>
              </a:rPr>
              <a:t>&lt;date/time&gt;</a:t>
            </a:r>
            <a:endParaRPr/>
          </a:p>
        </p:txBody>
      </p:sp>
      <p:sp>
        <p:nvSpPr>
          <p:cNvPr id="385" name="PlaceHolder 5"/>
          <p:cNvSpPr>
            <a:spLocks noGrp="1"/>
          </p:cNvSpPr>
          <p:nvPr>
            <p:ph type="ftr"/>
          </p:nvPr>
        </p:nvSpPr>
        <p:spPr>
          <a:xfrm>
            <a:off x="3126960" y="6394320"/>
            <a:ext cx="2892600" cy="478080"/>
          </a:xfrm>
          <a:prstGeom prst="rect">
            <a:avLst/>
          </a:prstGeom>
        </p:spPr>
        <p:txBody>
          <a:bodyPr lIns="0" rIns="0" tIns="0" bIns="0"/>
          <a:p>
            <a:pPr algn="ctr">
              <a:lnSpc>
                <a:spcPct val="93000"/>
              </a:lnSpc>
            </a:pPr>
            <a:r>
              <a:rPr lang="en-GB" sz="140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/>
          </a:p>
        </p:txBody>
      </p:sp>
      <p:sp>
        <p:nvSpPr>
          <p:cNvPr id="386" name="PlaceHolder 6"/>
          <p:cNvSpPr>
            <a:spLocks noGrp="1"/>
          </p:cNvSpPr>
          <p:nvPr>
            <p:ph type="sldNum"/>
          </p:nvPr>
        </p:nvSpPr>
        <p:spPr>
          <a:xfrm>
            <a:off x="6556320" y="6394320"/>
            <a:ext cx="2124000" cy="47808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93000"/>
              </a:lnSpc>
            </a:pPr>
            <a:fld id="{533CF13E-D7EE-4FFC-9627-5971C9C0D2B8}" type="slidenum">
              <a:rPr lang="en-GB" sz="1400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" descr=""/>
          <p:cNvPicPr/>
          <p:nvPr/>
        </p:nvPicPr>
        <p:blipFill>
          <a:blip r:embed="rId2"/>
          <a:stretch/>
        </p:blipFill>
        <p:spPr>
          <a:xfrm>
            <a:off x="-38160" y="0"/>
            <a:ext cx="9290160" cy="841320"/>
          </a:xfrm>
          <a:prstGeom prst="rect">
            <a:avLst/>
          </a:prstGeom>
          <a:ln>
            <a:noFill/>
          </a:ln>
        </p:spPr>
      </p:pic>
      <p:sp>
        <p:nvSpPr>
          <p:cNvPr id="422" name="CustomShape 1"/>
          <p:cNvSpPr/>
          <p:nvPr/>
        </p:nvSpPr>
        <p:spPr>
          <a:xfrm>
            <a:off x="8458200" y="6505560"/>
            <a:ext cx="533520" cy="5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r"/>
            <a:fld id="{BA5B0738-B747-4D8A-AA80-EC5A40EEC610}" type="slidenum">
              <a:rPr lang="en-US" sz="1000">
                <a:solidFill>
                  <a:srgbClr val="23589c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423" name="" descr=""/>
          <p:cNvPicPr/>
          <p:nvPr/>
        </p:nvPicPr>
        <p:blipFill>
          <a:blip r:embed="rId3"/>
          <a:stretch/>
        </p:blipFill>
        <p:spPr>
          <a:xfrm>
            <a:off x="6732720" y="144360"/>
            <a:ext cx="1936440" cy="581040"/>
          </a:xfrm>
          <a:prstGeom prst="rect">
            <a:avLst/>
          </a:prstGeom>
          <a:ln>
            <a:noFill/>
          </a:ln>
        </p:spPr>
      </p:pic>
      <p:pic>
        <p:nvPicPr>
          <p:cNvPr id="424" name="" descr=""/>
          <p:cNvPicPr/>
          <p:nvPr/>
        </p:nvPicPr>
        <p:blipFill>
          <a:blip r:embed="rId4"/>
          <a:stretch/>
        </p:blipFill>
        <p:spPr>
          <a:xfrm>
            <a:off x="8245440" y="125280"/>
            <a:ext cx="574560" cy="3002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" descr=""/>
          <p:cNvPicPr/>
          <p:nvPr/>
        </p:nvPicPr>
        <p:blipFill>
          <a:blip r:embed="rId2"/>
          <a:stretch/>
        </p:blipFill>
        <p:spPr>
          <a:xfrm>
            <a:off x="-38160" y="0"/>
            <a:ext cx="9290160" cy="841320"/>
          </a:xfrm>
          <a:prstGeom prst="rect">
            <a:avLst/>
          </a:prstGeom>
          <a:ln>
            <a:noFill/>
          </a:ln>
        </p:spPr>
      </p:pic>
      <p:sp>
        <p:nvSpPr>
          <p:cNvPr id="460" name="CustomShape 1"/>
          <p:cNvSpPr/>
          <p:nvPr/>
        </p:nvSpPr>
        <p:spPr>
          <a:xfrm>
            <a:off x="8458200" y="6505560"/>
            <a:ext cx="533520" cy="5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r"/>
            <a:fld id="{ED005B4A-E5A6-4519-88BA-D2FD46FD5E1C}" type="slidenum">
              <a:rPr lang="en-US" sz="1000">
                <a:solidFill>
                  <a:srgbClr val="23589c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461" name="" descr=""/>
          <p:cNvPicPr/>
          <p:nvPr/>
        </p:nvPicPr>
        <p:blipFill>
          <a:blip r:embed="rId3"/>
          <a:stretch/>
        </p:blipFill>
        <p:spPr>
          <a:xfrm>
            <a:off x="6732720" y="144360"/>
            <a:ext cx="1936440" cy="581040"/>
          </a:xfrm>
          <a:prstGeom prst="rect">
            <a:avLst/>
          </a:prstGeom>
          <a:ln>
            <a:noFill/>
          </a:ln>
        </p:spPr>
      </p:pic>
      <p:pic>
        <p:nvPicPr>
          <p:cNvPr id="462" name="" descr=""/>
          <p:cNvPicPr/>
          <p:nvPr/>
        </p:nvPicPr>
        <p:blipFill>
          <a:blip r:embed="rId4"/>
          <a:stretch/>
        </p:blipFill>
        <p:spPr>
          <a:xfrm>
            <a:off x="8245440" y="125280"/>
            <a:ext cx="574560" cy="300240"/>
          </a:xfrm>
          <a:prstGeom prst="rect">
            <a:avLst/>
          </a:prstGeom>
          <a:ln>
            <a:noFill/>
          </a:ln>
        </p:spPr>
      </p:pic>
      <p:sp>
        <p:nvSpPr>
          <p:cNvPr id="463" name="PlaceHolder 2"/>
          <p:cNvSpPr>
            <a:spLocks noGrp="1"/>
          </p:cNvSpPr>
          <p:nvPr>
            <p:ph type="title"/>
          </p:nvPr>
        </p:nvSpPr>
        <p:spPr>
          <a:xfrm>
            <a:off x="457200" y="279000"/>
            <a:ext cx="8223120" cy="1165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3120" cy="4065480"/>
          </a:xfrm>
          <a:prstGeom prst="rect">
            <a:avLst/>
          </a:prstGeom>
        </p:spPr>
        <p:txBody>
          <a:bodyPr lIns="0" rIns="0" tIns="0" bIns="0"/>
          <a:p>
            <a:pPr/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/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465" name="PlaceHolder 4"/>
          <p:cNvSpPr>
            <a:spLocks noGrp="1"/>
          </p:cNvSpPr>
          <p:nvPr>
            <p:ph type="dt"/>
          </p:nvPr>
        </p:nvSpPr>
        <p:spPr>
          <a:xfrm>
            <a:off x="457200" y="6394320"/>
            <a:ext cx="2124000" cy="47808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3000"/>
              </a:lnSpc>
            </a:pPr>
            <a:r>
              <a:rPr lang="en-GB" sz="1400">
                <a:solidFill>
                  <a:srgbClr val="000000"/>
                </a:solidFill>
                <a:latin typeface="Times New Roman"/>
                <a:ea typeface="DejaVu Sans"/>
              </a:rPr>
              <a:t>&lt;date/time&gt;</a:t>
            </a:r>
            <a:endParaRPr/>
          </a:p>
        </p:txBody>
      </p:sp>
      <p:sp>
        <p:nvSpPr>
          <p:cNvPr id="466" name="PlaceHolder 5"/>
          <p:cNvSpPr>
            <a:spLocks noGrp="1"/>
          </p:cNvSpPr>
          <p:nvPr>
            <p:ph type="ftr"/>
          </p:nvPr>
        </p:nvSpPr>
        <p:spPr>
          <a:xfrm>
            <a:off x="3126960" y="6394320"/>
            <a:ext cx="2892600" cy="478080"/>
          </a:xfrm>
          <a:prstGeom prst="rect">
            <a:avLst/>
          </a:prstGeom>
        </p:spPr>
        <p:txBody>
          <a:bodyPr lIns="0" rIns="0" tIns="0" bIns="0"/>
          <a:p>
            <a:pPr algn="ctr">
              <a:lnSpc>
                <a:spcPct val="93000"/>
              </a:lnSpc>
            </a:pPr>
            <a:r>
              <a:rPr lang="en-GB" sz="140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/>
          </a:p>
        </p:txBody>
      </p:sp>
      <p:sp>
        <p:nvSpPr>
          <p:cNvPr id="467" name="PlaceHolder 6"/>
          <p:cNvSpPr>
            <a:spLocks noGrp="1"/>
          </p:cNvSpPr>
          <p:nvPr>
            <p:ph type="sldNum"/>
          </p:nvPr>
        </p:nvSpPr>
        <p:spPr>
          <a:xfrm>
            <a:off x="6556320" y="6394320"/>
            <a:ext cx="2124000" cy="47808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93000"/>
              </a:lnSpc>
            </a:pPr>
            <a:fld id="{AB43EFA1-E466-4824-BF75-D2AE5FB4A07F}" type="slidenum">
              <a:rPr lang="en-GB" sz="1400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" descr=""/>
          <p:cNvPicPr/>
          <p:nvPr/>
        </p:nvPicPr>
        <p:blipFill>
          <a:blip r:embed="rId2"/>
          <a:stretch/>
        </p:blipFill>
        <p:spPr>
          <a:xfrm>
            <a:off x="-38160" y="0"/>
            <a:ext cx="9290160" cy="841320"/>
          </a:xfrm>
          <a:prstGeom prst="rect">
            <a:avLst/>
          </a:prstGeom>
          <a:ln>
            <a:noFill/>
          </a:ln>
        </p:spPr>
      </p:pic>
      <p:sp>
        <p:nvSpPr>
          <p:cNvPr id="503" name="CustomShape 1"/>
          <p:cNvSpPr/>
          <p:nvPr/>
        </p:nvSpPr>
        <p:spPr>
          <a:xfrm>
            <a:off x="8458200" y="6505560"/>
            <a:ext cx="533520" cy="5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r"/>
            <a:fld id="{46554CBB-EC90-4F01-A650-6C9FE6CE3868}" type="slidenum">
              <a:rPr lang="en-US" sz="1000">
                <a:solidFill>
                  <a:srgbClr val="23589c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504" name="" descr=""/>
          <p:cNvPicPr/>
          <p:nvPr/>
        </p:nvPicPr>
        <p:blipFill>
          <a:blip r:embed="rId3"/>
          <a:stretch/>
        </p:blipFill>
        <p:spPr>
          <a:xfrm>
            <a:off x="6732720" y="144360"/>
            <a:ext cx="1936440" cy="581040"/>
          </a:xfrm>
          <a:prstGeom prst="rect">
            <a:avLst/>
          </a:prstGeom>
          <a:ln>
            <a:noFill/>
          </a:ln>
        </p:spPr>
      </p:pic>
      <p:pic>
        <p:nvPicPr>
          <p:cNvPr id="505" name="" descr=""/>
          <p:cNvPicPr/>
          <p:nvPr/>
        </p:nvPicPr>
        <p:blipFill>
          <a:blip r:embed="rId4"/>
          <a:stretch/>
        </p:blipFill>
        <p:spPr>
          <a:xfrm>
            <a:off x="8245440" y="125280"/>
            <a:ext cx="574560" cy="300240"/>
          </a:xfrm>
          <a:prstGeom prst="rect">
            <a:avLst/>
          </a:prstGeom>
          <a:ln>
            <a:noFill/>
          </a:ln>
        </p:spPr>
      </p:pic>
      <p:sp>
        <p:nvSpPr>
          <p:cNvPr id="506" name="PlaceHolder 2"/>
          <p:cNvSpPr>
            <a:spLocks noGrp="1"/>
          </p:cNvSpPr>
          <p:nvPr>
            <p:ph type="title"/>
          </p:nvPr>
        </p:nvSpPr>
        <p:spPr>
          <a:xfrm>
            <a:off x="457200" y="280080"/>
            <a:ext cx="8229240" cy="117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07" name="PlaceHolder 3"/>
          <p:cNvSpPr>
            <a:spLocks noGrp="1"/>
          </p:cNvSpPr>
          <p:nvPr>
            <p:ph type="body"/>
          </p:nvPr>
        </p:nvSpPr>
        <p:spPr>
          <a:xfrm>
            <a:off x="457200" y="1642680"/>
            <a:ext cx="8229240" cy="4071240"/>
          </a:xfrm>
          <a:prstGeom prst="rect">
            <a:avLst/>
          </a:prstGeom>
        </p:spPr>
        <p:txBody>
          <a:bodyPr lIns="0" rIns="0" tIns="0" bIns="0"/>
          <a:p>
            <a:pPr/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/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" descr=""/>
          <p:cNvPicPr/>
          <p:nvPr/>
        </p:nvPicPr>
        <p:blipFill>
          <a:blip r:embed="rId2"/>
          <a:stretch/>
        </p:blipFill>
        <p:spPr>
          <a:xfrm>
            <a:off x="-38160" y="0"/>
            <a:ext cx="9290160" cy="841320"/>
          </a:xfrm>
          <a:prstGeom prst="rect">
            <a:avLst/>
          </a:prstGeom>
          <a:ln>
            <a:noFill/>
          </a:ln>
        </p:spPr>
      </p:pic>
      <p:sp>
        <p:nvSpPr>
          <p:cNvPr id="543" name="CustomShape 1"/>
          <p:cNvSpPr/>
          <p:nvPr/>
        </p:nvSpPr>
        <p:spPr>
          <a:xfrm>
            <a:off x="8458200" y="6505560"/>
            <a:ext cx="533520" cy="5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r"/>
            <a:fld id="{3D564E8C-8083-435C-ABB7-4A5C6569A2D8}" type="slidenum">
              <a:rPr lang="en-US" sz="1000">
                <a:solidFill>
                  <a:srgbClr val="23589c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544" name="" descr=""/>
          <p:cNvPicPr/>
          <p:nvPr/>
        </p:nvPicPr>
        <p:blipFill>
          <a:blip r:embed="rId3"/>
          <a:stretch/>
        </p:blipFill>
        <p:spPr>
          <a:xfrm>
            <a:off x="6732720" y="144360"/>
            <a:ext cx="1936440" cy="581040"/>
          </a:xfrm>
          <a:prstGeom prst="rect">
            <a:avLst/>
          </a:prstGeom>
          <a:ln>
            <a:noFill/>
          </a:ln>
        </p:spPr>
      </p:pic>
      <p:pic>
        <p:nvPicPr>
          <p:cNvPr id="545" name="" descr=""/>
          <p:cNvPicPr/>
          <p:nvPr/>
        </p:nvPicPr>
        <p:blipFill>
          <a:blip r:embed="rId4"/>
          <a:stretch/>
        </p:blipFill>
        <p:spPr>
          <a:xfrm>
            <a:off x="8245440" y="125280"/>
            <a:ext cx="574560" cy="300240"/>
          </a:xfrm>
          <a:prstGeom prst="rect">
            <a:avLst/>
          </a:prstGeom>
          <a:ln>
            <a:noFill/>
          </a:ln>
        </p:spPr>
      </p:pic>
      <p:sp>
        <p:nvSpPr>
          <p:cNvPr id="546" name="PlaceHolder 2"/>
          <p:cNvSpPr>
            <a:spLocks noGrp="1"/>
          </p:cNvSpPr>
          <p:nvPr>
            <p:ph type="title"/>
          </p:nvPr>
        </p:nvSpPr>
        <p:spPr>
          <a:xfrm>
            <a:off x="456840" y="279360"/>
            <a:ext cx="8226360" cy="1168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en-GB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547" name="PlaceHolder 3"/>
          <p:cNvSpPr>
            <a:spLocks noGrp="1"/>
          </p:cNvSpPr>
          <p:nvPr>
            <p:ph type="body"/>
          </p:nvPr>
        </p:nvSpPr>
        <p:spPr>
          <a:xfrm>
            <a:off x="456840" y="1643040"/>
            <a:ext cx="8226360" cy="4068720"/>
          </a:xfrm>
          <a:prstGeom prst="rect">
            <a:avLst/>
          </a:prstGeom>
        </p:spPr>
        <p:txBody>
          <a:bodyPr lIns="0" rIns="0" tIns="0" bIns="0"/>
          <a:p>
            <a:pPr/>
            <a:r>
              <a:rPr lang="en-GB" sz="3200">
                <a:latin typeface="Arial"/>
              </a:rPr>
              <a:t>Click to edit the outline text format</a:t>
            </a:r>
            <a:endParaRPr/>
          </a:p>
          <a:p>
            <a:pPr lvl="1"/>
            <a:r>
              <a:rPr lang="en-GB" sz="2800">
                <a:latin typeface="Arial"/>
              </a:rPr>
              <a:t>Second Outline Level</a:t>
            </a:r>
            <a:endParaRPr/>
          </a:p>
          <a:p>
            <a:pPr lvl="2">
              <a:buFont typeface="Times New Roman"/>
              <a:buChar char="•"/>
            </a:pPr>
            <a:r>
              <a:rPr lang="en-GB" sz="2400">
                <a:latin typeface="Arial"/>
              </a:rPr>
              <a:t>Third Outline Level</a:t>
            </a:r>
            <a:endParaRPr/>
          </a:p>
          <a:p>
            <a:pPr lvl="3">
              <a:buFont typeface="Times New Roman"/>
              <a:buChar char="–"/>
            </a:pPr>
            <a:r>
              <a:rPr lang="en-GB" sz="2000">
                <a:latin typeface="Arial"/>
              </a:rPr>
              <a:t>Fourth Outline Level</a:t>
            </a:r>
            <a:endParaRPr/>
          </a:p>
          <a:p>
            <a:pPr lvl="4">
              <a:buFont typeface="Times New Roman"/>
              <a:buChar char="»"/>
            </a:pPr>
            <a:r>
              <a:rPr lang="en-GB" sz="2000">
                <a:latin typeface="Arial"/>
              </a:rPr>
              <a:t>Fifth Outline Level</a:t>
            </a:r>
            <a:endParaRPr/>
          </a:p>
          <a:p>
            <a:pPr lvl="5">
              <a:buFont typeface="Times New Roman"/>
              <a:buChar char="»"/>
            </a:pPr>
            <a:r>
              <a:rPr lang="en-GB" sz="2000">
                <a:latin typeface="Arial"/>
              </a:rPr>
              <a:t>Sixth Outline Level</a:t>
            </a:r>
            <a:endParaRPr/>
          </a:p>
          <a:p>
            <a:pPr lvl="6">
              <a:buFont typeface="Times New Roman"/>
              <a:buChar char="»"/>
            </a:pPr>
            <a:r>
              <a:rPr lang="en-GB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548" name="PlaceHolder 4"/>
          <p:cNvSpPr>
            <a:spLocks noGrp="1"/>
          </p:cNvSpPr>
          <p:nvPr>
            <p:ph type="dt"/>
          </p:nvPr>
        </p:nvSpPr>
        <p:spPr>
          <a:xfrm>
            <a:off x="456840" y="6393960"/>
            <a:ext cx="2127240" cy="481320"/>
          </a:xfrm>
          <a:prstGeom prst="rect">
            <a:avLst/>
          </a:prstGeom>
        </p:spPr>
        <p:txBody>
          <a:bodyPr lIns="0" rIns="0" tIns="0" bIns="0"/>
          <a:p>
            <a:pPr>
              <a:lnSpc>
                <a:spcPct val="93000"/>
              </a:lnSpc>
            </a:pPr>
            <a:r>
              <a:rPr lang="en-GB" sz="1400">
                <a:solidFill>
                  <a:srgbClr val="000000"/>
                </a:solidFill>
                <a:latin typeface="Times New Roman"/>
                <a:ea typeface="DejaVu Sans"/>
              </a:rPr>
              <a:t>&lt;date/time&gt;</a:t>
            </a:r>
            <a:endParaRPr/>
          </a:p>
        </p:txBody>
      </p:sp>
      <p:sp>
        <p:nvSpPr>
          <p:cNvPr id="549" name="PlaceHolder 5"/>
          <p:cNvSpPr>
            <a:spLocks noGrp="1"/>
          </p:cNvSpPr>
          <p:nvPr>
            <p:ph type="ftr"/>
          </p:nvPr>
        </p:nvSpPr>
        <p:spPr>
          <a:xfrm>
            <a:off x="3126960" y="6393960"/>
            <a:ext cx="2895480" cy="481320"/>
          </a:xfrm>
          <a:prstGeom prst="rect">
            <a:avLst/>
          </a:prstGeom>
        </p:spPr>
        <p:txBody>
          <a:bodyPr lIns="0" rIns="0" tIns="0" bIns="0"/>
          <a:p>
            <a:pPr algn="ctr">
              <a:lnSpc>
                <a:spcPct val="93000"/>
              </a:lnSpc>
            </a:pPr>
            <a:r>
              <a:rPr lang="en-GB" sz="1400">
                <a:solidFill>
                  <a:srgbClr val="000000"/>
                </a:solidFill>
                <a:latin typeface="Times New Roman"/>
                <a:ea typeface="DejaVu Sans"/>
              </a:rPr>
              <a:t>&lt;footer&gt;</a:t>
            </a:r>
            <a:endParaRPr/>
          </a:p>
        </p:txBody>
      </p:sp>
      <p:sp>
        <p:nvSpPr>
          <p:cNvPr id="550" name="PlaceHolder 6"/>
          <p:cNvSpPr>
            <a:spLocks noGrp="1"/>
          </p:cNvSpPr>
          <p:nvPr>
            <p:ph type="sldNum"/>
          </p:nvPr>
        </p:nvSpPr>
        <p:spPr>
          <a:xfrm>
            <a:off x="6555960" y="6393960"/>
            <a:ext cx="2127240" cy="481320"/>
          </a:xfrm>
          <a:prstGeom prst="rect">
            <a:avLst/>
          </a:prstGeom>
        </p:spPr>
        <p:txBody>
          <a:bodyPr lIns="0" rIns="0" tIns="0" bIns="0"/>
          <a:p>
            <a:pPr algn="r">
              <a:lnSpc>
                <a:spcPct val="93000"/>
              </a:lnSpc>
            </a:pPr>
            <a:fld id="{C1EF7840-B91C-42B2-8432-FD5893E38225}" type="slidenum">
              <a:rPr lang="en-GB" sz="1400">
                <a:solidFill>
                  <a:srgbClr val="000000"/>
                </a:solidFill>
                <a:latin typeface="Times New Roman"/>
                <a:ea typeface="DejaVu Sans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  <p:sldLayoutId id="2147483840" r:id="rId14"/>
    <p:sldLayoutId id="2147483841" r:id="rId15"/>
    <p:sldLayoutId id="2147483842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3240" y="0"/>
            <a:ext cx="9140760" cy="7020000"/>
          </a:xfrm>
          <a:prstGeom prst="rect">
            <a:avLst/>
          </a:prstGeom>
          <a:ln>
            <a:noFill/>
          </a:ln>
        </p:spPr>
      </p:pic>
      <p:sp>
        <p:nvSpPr>
          <p:cNvPr id="35" name="CustomShape 1"/>
          <p:cNvSpPr/>
          <p:nvPr/>
        </p:nvSpPr>
        <p:spPr>
          <a:xfrm>
            <a:off x="76320" y="182520"/>
            <a:ext cx="160020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/>
          <a:p>
            <a:pPr algn="ctr"/>
            <a:r>
              <a:rPr lang="es-ES">
                <a:solidFill>
                  <a:srgbClr val="ffffff"/>
                </a:solidFill>
                <a:latin typeface="Arial"/>
              </a:rPr>
              <a:t>www.bsc.es</a:t>
            </a:r>
            <a:endParaRPr/>
          </a:p>
        </p:txBody>
      </p:sp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960640" y="270000"/>
            <a:ext cx="3276720" cy="982440"/>
          </a:xfrm>
          <a:prstGeom prst="rect">
            <a:avLst/>
          </a:prstGeom>
          <a:ln>
            <a:noFill/>
          </a:ln>
        </p:spPr>
      </p:pic>
      <p:pic>
        <p:nvPicPr>
          <p:cNvPr id="37" name="" descr=""/>
          <p:cNvPicPr/>
          <p:nvPr/>
        </p:nvPicPr>
        <p:blipFill>
          <a:blip r:embed="rId4"/>
          <a:stretch/>
        </p:blipFill>
        <p:spPr>
          <a:xfrm>
            <a:off x="5427720" y="338040"/>
            <a:ext cx="904680" cy="47160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5"/>
          <a:stretch/>
        </p:blipFill>
        <p:spPr>
          <a:xfrm>
            <a:off x="5538960" y="6386400"/>
            <a:ext cx="425160" cy="33192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6"/>
          <a:stretch/>
        </p:blipFill>
        <p:spPr>
          <a:xfrm>
            <a:off x="6227640" y="6389640"/>
            <a:ext cx="393840" cy="33336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7"/>
          <a:stretch/>
        </p:blipFill>
        <p:spPr>
          <a:xfrm>
            <a:off x="6878520" y="6386400"/>
            <a:ext cx="447840" cy="331920"/>
          </a:xfrm>
          <a:prstGeom prst="rect">
            <a:avLst/>
          </a:prstGeom>
          <a:ln>
            <a:noFill/>
          </a:ln>
        </p:spPr>
      </p:pic>
      <p:pic>
        <p:nvPicPr>
          <p:cNvPr id="41" name="" descr=""/>
          <p:cNvPicPr/>
          <p:nvPr/>
        </p:nvPicPr>
        <p:blipFill>
          <a:blip r:embed="rId8"/>
          <a:stretch/>
        </p:blipFill>
        <p:spPr>
          <a:xfrm>
            <a:off x="7480440" y="6386400"/>
            <a:ext cx="763560" cy="33192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-38160" y="0"/>
            <a:ext cx="9290160" cy="84132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8458200" y="6505560"/>
            <a:ext cx="533520" cy="5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r"/>
            <a:fld id="{FC8832C1-CF77-41E2-873F-8896749642CF}" type="slidenum">
              <a:rPr lang="en-US" sz="1000">
                <a:solidFill>
                  <a:srgbClr val="23589c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6732720" y="144360"/>
            <a:ext cx="1936440" cy="58104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4"/>
          <a:stretch/>
        </p:blipFill>
        <p:spPr>
          <a:xfrm>
            <a:off x="8245440" y="125280"/>
            <a:ext cx="574560" cy="3002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-38160" y="0"/>
            <a:ext cx="9290160" cy="841320"/>
          </a:xfrm>
          <a:prstGeom prst="rect">
            <a:avLst/>
          </a:prstGeom>
          <a:ln>
            <a:noFill/>
          </a:ln>
        </p:spPr>
      </p:pic>
      <p:sp>
        <p:nvSpPr>
          <p:cNvPr id="115" name="CustomShape 1"/>
          <p:cNvSpPr/>
          <p:nvPr/>
        </p:nvSpPr>
        <p:spPr>
          <a:xfrm>
            <a:off x="8458200" y="6505560"/>
            <a:ext cx="533520" cy="5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r"/>
            <a:fld id="{B8A3208E-3628-4DDF-8E14-5BFDC8C0A4DE}" type="slidenum">
              <a:rPr lang="en-US" sz="1000">
                <a:solidFill>
                  <a:srgbClr val="23589c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6732720" y="144360"/>
            <a:ext cx="1936440" cy="58104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4"/>
          <a:stretch/>
        </p:blipFill>
        <p:spPr>
          <a:xfrm>
            <a:off x="8245440" y="125280"/>
            <a:ext cx="574560" cy="3002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" descr=""/>
          <p:cNvPicPr/>
          <p:nvPr/>
        </p:nvPicPr>
        <p:blipFill>
          <a:blip r:embed="rId2"/>
          <a:stretch/>
        </p:blipFill>
        <p:spPr>
          <a:xfrm>
            <a:off x="-38160" y="0"/>
            <a:ext cx="9290160" cy="841320"/>
          </a:xfrm>
          <a:prstGeom prst="rect">
            <a:avLst/>
          </a:prstGeom>
          <a:ln>
            <a:noFill/>
          </a:ln>
        </p:spPr>
      </p:pic>
      <p:sp>
        <p:nvSpPr>
          <p:cNvPr id="153" name="CustomShape 1"/>
          <p:cNvSpPr/>
          <p:nvPr/>
        </p:nvSpPr>
        <p:spPr>
          <a:xfrm>
            <a:off x="8458200" y="6505560"/>
            <a:ext cx="533520" cy="5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r"/>
            <a:fld id="{F7878B86-DFE5-4251-8D42-996B3EBA6090}" type="slidenum">
              <a:rPr lang="en-US" sz="1000">
                <a:solidFill>
                  <a:srgbClr val="23589c"/>
                </a:solidFill>
                <a:latin typeface="Arial"/>
              </a:rPr>
              <a:t>&lt;number&gt;</a:t>
            </a:fld>
            <a:endParaRPr/>
          </a:p>
        </p:txBody>
      </p:sp>
      <p:pic>
        <p:nvPicPr>
          <p:cNvPr id="154" name="" descr=""/>
          <p:cNvPicPr/>
          <p:nvPr/>
        </p:nvPicPr>
        <p:blipFill>
          <a:blip r:embed="rId3"/>
          <a:stretch/>
        </p:blipFill>
        <p:spPr>
          <a:xfrm>
            <a:off x="6732720" y="144360"/>
            <a:ext cx="1936440" cy="581040"/>
          </a:xfrm>
          <a:prstGeom prst="rect">
            <a:avLst/>
          </a:prstGeom>
          <a:ln>
            <a:noFill/>
          </a:ln>
        </p:spPr>
      </p:pic>
      <p:pic>
        <p:nvPicPr>
          <p:cNvPr id="155" name="" descr=""/>
          <p:cNvPicPr/>
          <p:nvPr/>
        </p:nvPicPr>
        <p:blipFill>
          <a:blip r:embed="rId4"/>
          <a:stretch/>
        </p:blipFill>
        <p:spPr>
          <a:xfrm>
            <a:off x="8245440" y="125280"/>
            <a:ext cx="574560" cy="30024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685800" y="2181240"/>
            <a:ext cx="7772400" cy="15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/>
            <a:r>
              <a:rPr lang="es-ES" sz="2800">
                <a:solidFill>
                  <a:srgbClr val="ffffff"/>
                </a:solidFill>
                <a:latin typeface="Arial"/>
              </a:rPr>
              <a:t>FUTURE PLANS</a:t>
            </a:r>
            <a:endParaRPr/>
          </a:p>
        </p:txBody>
      </p:sp>
      <p:pic>
        <p:nvPicPr>
          <p:cNvPr id="191" name="" descr=""/>
          <p:cNvPicPr/>
          <p:nvPr/>
        </p:nvPicPr>
        <p:blipFill>
          <a:blip r:embed="rId2"/>
          <a:stretch/>
        </p:blipFill>
        <p:spPr>
          <a:xfrm>
            <a:off x="1440" y="0"/>
            <a:ext cx="9141120" cy="7020000"/>
          </a:xfrm>
          <a:prstGeom prst="rect">
            <a:avLst/>
          </a:prstGeom>
          <a:ln>
            <a:noFill/>
          </a:ln>
        </p:spPr>
      </p:pic>
      <p:sp>
        <p:nvSpPr>
          <p:cNvPr id="192" name="CustomShape 2"/>
          <p:cNvSpPr/>
          <p:nvPr/>
        </p:nvSpPr>
        <p:spPr>
          <a:xfrm>
            <a:off x="838080" y="2333520"/>
            <a:ext cx="7772400" cy="15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/>
            <a:r>
              <a:rPr lang="es-ES" sz="2800">
                <a:solidFill>
                  <a:srgbClr val="ffffff"/>
                </a:solidFill>
                <a:latin typeface="Arial"/>
              </a:rPr>
              <a:t>MAIN RESEARCH LINES &amp; RESULTS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685800" y="2181240"/>
            <a:ext cx="7772400" cy="150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/>
            <a:r>
              <a:rPr lang="es-ES" sz="2800">
                <a:solidFill>
                  <a:srgbClr val="ffffff"/>
                </a:solidFill>
                <a:latin typeface="Arial"/>
              </a:rPr>
              <a:t>FUTURE PLANS</a:t>
            </a:r>
            <a:endParaRPr/>
          </a:p>
        </p:txBody>
      </p:sp>
      <p:pic>
        <p:nvPicPr>
          <p:cNvPr id="228" name="" descr=""/>
          <p:cNvPicPr/>
          <p:nvPr/>
        </p:nvPicPr>
        <p:blipFill>
          <a:blip r:embed="rId2"/>
          <a:stretch/>
        </p:blipFill>
        <p:spPr>
          <a:xfrm>
            <a:off x="1440" y="0"/>
            <a:ext cx="9141120" cy="7020000"/>
          </a:xfrm>
          <a:prstGeom prst="rect">
            <a:avLst/>
          </a:prstGeom>
          <a:ln>
            <a:noFill/>
          </a:ln>
        </p:spPr>
      </p:pic>
      <p:sp>
        <p:nvSpPr>
          <p:cNvPr id="229" name="CustomShape 2"/>
          <p:cNvSpPr/>
          <p:nvPr/>
        </p:nvSpPr>
        <p:spPr>
          <a:xfrm>
            <a:off x="838080" y="2333520"/>
            <a:ext cx="7772400" cy="1505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/>
            <a:r>
              <a:rPr lang="es-ES" sz="2800">
                <a:solidFill>
                  <a:srgbClr val="ffffff"/>
                </a:solidFill>
                <a:latin typeface="Arial"/>
              </a:rPr>
              <a:t>FUTURE PLANS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" descr=""/>
          <p:cNvPicPr/>
          <p:nvPr/>
        </p:nvPicPr>
        <p:blipFill>
          <a:blip r:embed="rId2"/>
          <a:stretch/>
        </p:blipFill>
        <p:spPr>
          <a:xfrm>
            <a:off x="1440" y="0"/>
            <a:ext cx="9141120" cy="7020000"/>
          </a:xfrm>
          <a:prstGeom prst="rect">
            <a:avLst/>
          </a:prstGeom>
          <a:ln>
            <a:noFill/>
          </a:ln>
        </p:spPr>
      </p:pic>
      <p:sp>
        <p:nvSpPr>
          <p:cNvPr id="265" name="CustomShape 1"/>
          <p:cNvSpPr/>
          <p:nvPr/>
        </p:nvSpPr>
        <p:spPr>
          <a:xfrm>
            <a:off x="76320" y="182520"/>
            <a:ext cx="160020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/>
          <a:p>
            <a:pPr algn="ctr"/>
            <a:r>
              <a:rPr lang="es-ES">
                <a:solidFill>
                  <a:srgbClr val="ffffff"/>
                </a:solidFill>
                <a:latin typeface="Arial"/>
              </a:rPr>
              <a:t>www.bsc.es</a:t>
            </a:r>
            <a:endParaRPr/>
          </a:p>
        </p:txBody>
      </p:sp>
      <p:pic>
        <p:nvPicPr>
          <p:cNvPr id="266" name="" descr=""/>
          <p:cNvPicPr/>
          <p:nvPr/>
        </p:nvPicPr>
        <p:blipFill>
          <a:blip r:embed="rId3"/>
          <a:stretch/>
        </p:blipFill>
        <p:spPr>
          <a:xfrm>
            <a:off x="5292720" y="185760"/>
            <a:ext cx="3306600" cy="992160"/>
          </a:xfrm>
          <a:prstGeom prst="rect">
            <a:avLst/>
          </a:prstGeom>
          <a:ln>
            <a:noFill/>
          </a:ln>
        </p:spPr>
      </p:pic>
      <p:pic>
        <p:nvPicPr>
          <p:cNvPr id="267" name="" descr=""/>
          <p:cNvPicPr/>
          <p:nvPr/>
        </p:nvPicPr>
        <p:blipFill>
          <a:blip r:embed="rId4"/>
          <a:stretch/>
        </p:blipFill>
        <p:spPr>
          <a:xfrm>
            <a:off x="7885080" y="176040"/>
            <a:ext cx="830160" cy="43200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" descr=""/>
          <p:cNvPicPr/>
          <p:nvPr/>
        </p:nvPicPr>
        <p:blipFill>
          <a:blip r:embed="rId2"/>
          <a:stretch/>
        </p:blipFill>
        <p:spPr>
          <a:xfrm>
            <a:off x="1440" y="0"/>
            <a:ext cx="9141120" cy="7020000"/>
          </a:xfrm>
          <a:prstGeom prst="rect">
            <a:avLst/>
          </a:prstGeom>
          <a:ln>
            <a:noFill/>
          </a:ln>
        </p:spPr>
      </p:pic>
      <p:pic>
        <p:nvPicPr>
          <p:cNvPr id="303" name="" descr=""/>
          <p:cNvPicPr/>
          <p:nvPr/>
        </p:nvPicPr>
        <p:blipFill>
          <a:blip r:embed="rId3"/>
          <a:stretch/>
        </p:blipFill>
        <p:spPr>
          <a:xfrm>
            <a:off x="1476360" y="1584360"/>
            <a:ext cx="6191280" cy="1857240"/>
          </a:xfrm>
          <a:prstGeom prst="rect">
            <a:avLst/>
          </a:prstGeom>
          <a:ln>
            <a:noFill/>
          </a:ln>
        </p:spPr>
      </p:pic>
      <p:pic>
        <p:nvPicPr>
          <p:cNvPr id="304" name="" descr=""/>
          <p:cNvPicPr/>
          <p:nvPr/>
        </p:nvPicPr>
        <p:blipFill>
          <a:blip r:embed="rId4"/>
          <a:stretch/>
        </p:blipFill>
        <p:spPr>
          <a:xfrm>
            <a:off x="6200640" y="1690560"/>
            <a:ext cx="1555920" cy="808200"/>
          </a:xfrm>
          <a:prstGeom prst="rect">
            <a:avLst/>
          </a:prstGeom>
          <a:ln>
            <a:noFill/>
          </a:ln>
        </p:spPr>
      </p:pic>
      <p:sp>
        <p:nvSpPr>
          <p:cNvPr id="305" name="CustomShape 1"/>
          <p:cNvSpPr/>
          <p:nvPr/>
        </p:nvSpPr>
        <p:spPr>
          <a:xfrm>
            <a:off x="76320" y="182520"/>
            <a:ext cx="160020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/>
          <a:p>
            <a:pPr algn="ctr"/>
            <a:r>
              <a:rPr lang="es-ES">
                <a:solidFill>
                  <a:srgbClr val="ffffff"/>
                </a:solidFill>
                <a:latin typeface="Arial"/>
              </a:rPr>
              <a:t>www.bsc.es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6.jpeg"/><Relationship Id="rId2" Type="http://schemas.openxmlformats.org/officeDocument/2006/relationships/image" Target="../media/image77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image" Target="../media/image81.png"/><Relationship Id="rId3" Type="http://schemas.openxmlformats.org/officeDocument/2006/relationships/image" Target="../media/image82.png"/><Relationship Id="rId4" Type="http://schemas.openxmlformats.org/officeDocument/2006/relationships/slideLayout" Target="../slideLayouts/slideLayout133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3.png"/><Relationship Id="rId2" Type="http://schemas.openxmlformats.org/officeDocument/2006/relationships/slideLayout" Target="../slideLayouts/slideLayout145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slideLayout" Target="../slideLayouts/slideLayout145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5.png"/><Relationship Id="rId2" Type="http://schemas.openxmlformats.org/officeDocument/2006/relationships/slideLayout" Target="../slideLayouts/slideLayout133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7.xml"/><Relationship Id="rId2" Type="http://schemas.openxmlformats.org/officeDocument/2006/relationships/notesSlide" Target="../notesSlides/notesSlide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4.png"/><Relationship Id="rId2" Type="http://schemas.openxmlformats.org/officeDocument/2006/relationships/slideLayout" Target="../slideLayouts/slideLayout12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slideLayout" Target="../slideLayouts/slideLayout169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CustomShape 1"/>
          <p:cNvSpPr/>
          <p:nvPr/>
        </p:nvSpPr>
        <p:spPr>
          <a:xfrm>
            <a:off x="1292400" y="4680000"/>
            <a:ext cx="6480000" cy="77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Ctr="1"/>
          <a:p>
            <a:pPr algn="ctr">
              <a:lnSpc>
                <a:spcPct val="100000"/>
              </a:lnSpc>
            </a:pPr>
            <a:r>
              <a:rPr lang="en-GB" sz="2000">
                <a:solidFill>
                  <a:srgbClr val="ffffff"/>
                </a:solidFill>
                <a:latin typeface="Calibri"/>
              </a:rPr>
              <a:t>Eleftheria Exarchou 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2000">
                <a:solidFill>
                  <a:srgbClr val="ffffff"/>
                </a:solidFill>
                <a:latin typeface="Calibri"/>
              </a:rPr>
              <a:t>(on behalf of F. J. Doblas Reyes) 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2000">
                <a:solidFill>
                  <a:srgbClr val="ffffff"/>
                </a:solidFill>
                <a:latin typeface="Calibri"/>
              </a:rPr>
              <a:t>BSC, Climate Prediction Group, Earth Sciences Department, Barcelona, Spain</a:t>
            </a:r>
            <a:endParaRPr/>
          </a:p>
        </p:txBody>
      </p:sp>
      <p:sp>
        <p:nvSpPr>
          <p:cNvPr id="598" name="CustomShape 2"/>
          <p:cNvSpPr/>
          <p:nvPr/>
        </p:nvSpPr>
        <p:spPr>
          <a:xfrm>
            <a:off x="25560" y="2565360"/>
            <a:ext cx="9047160" cy="1947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GB" sz="4400">
                <a:solidFill>
                  <a:srgbClr val="ffffff"/>
                </a:solidFill>
                <a:latin typeface="Calibri"/>
              </a:rPr>
              <a:t>Impact of ocean resolution and</a:t>
            </a:r>
            <a:endParaRPr/>
          </a:p>
          <a:p>
            <a:pPr algn="ctr">
              <a:lnSpc>
                <a:spcPct val="100000"/>
              </a:lnSpc>
            </a:pPr>
            <a:r>
              <a:rPr lang="en-GB" sz="4400">
                <a:solidFill>
                  <a:srgbClr val="ffffff"/>
                </a:solidFill>
                <a:latin typeface="Calibri"/>
              </a:rPr>
              <a:t>initialisation in climate seasonal predictions</a:t>
            </a:r>
            <a:endParaRPr/>
          </a:p>
        </p:txBody>
      </p:sp>
      <p:pic>
        <p:nvPicPr>
          <p:cNvPr id="599" name="" descr=""/>
          <p:cNvPicPr/>
          <p:nvPr/>
        </p:nvPicPr>
        <p:blipFill>
          <a:blip r:embed="rId1"/>
          <a:stretch/>
        </p:blipFill>
        <p:spPr>
          <a:xfrm>
            <a:off x="2951280" y="6465960"/>
            <a:ext cx="1079280" cy="403200"/>
          </a:xfrm>
          <a:prstGeom prst="rect">
            <a:avLst/>
          </a:prstGeom>
          <a:ln>
            <a:noFill/>
          </a:ln>
        </p:spPr>
      </p:pic>
      <p:sp>
        <p:nvSpPr>
          <p:cNvPr id="600" name="CustomShape 3"/>
          <p:cNvSpPr/>
          <p:nvPr/>
        </p:nvSpPr>
        <p:spPr>
          <a:xfrm>
            <a:off x="1224000" y="6408720"/>
            <a:ext cx="3456000" cy="415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r">
              <a:lnSpc>
                <a:spcPct val="100000"/>
              </a:lnSpc>
            </a:pPr>
            <a:r>
              <a:rPr lang="en-US">
                <a:solidFill>
                  <a:srgbClr val="ffffff"/>
                </a:solidFill>
                <a:latin typeface="Calibri"/>
              </a:rPr>
              <a:t>Leon, 21</a:t>
            </a:r>
            <a:r>
              <a:rPr lang="en-US" baseline="33000">
                <a:solidFill>
                  <a:srgbClr val="ffffff"/>
                </a:solidFill>
                <a:latin typeface="Calibri"/>
              </a:rPr>
              <a:t>st</a:t>
            </a:r>
            <a:r>
              <a:rPr lang="en-US">
                <a:solidFill>
                  <a:srgbClr val="ffffff"/>
                </a:solidFill>
                <a:latin typeface="Calibri"/>
              </a:rPr>
              <a:t> September 2016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CustomShape 1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ffff"/>
                </a:solidFill>
                <a:latin typeface="Calibri"/>
              </a:rPr>
              <a:t>Modelling framework</a:t>
            </a:r>
            <a:endParaRPr/>
          </a:p>
        </p:txBody>
      </p:sp>
      <p:sp>
        <p:nvSpPr>
          <p:cNvPr id="697" name="CustomShape 2"/>
          <p:cNvSpPr/>
          <p:nvPr/>
        </p:nvSpPr>
        <p:spPr>
          <a:xfrm>
            <a:off x="311040" y="2157480"/>
            <a:ext cx="4405320" cy="40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000">
                <a:solidFill>
                  <a:srgbClr val="000308"/>
                </a:solidFill>
                <a:latin typeface="Calibri"/>
              </a:rPr>
              <a:t>Standard resolution T255ORCA1</a:t>
            </a:r>
            <a:endParaRPr/>
          </a:p>
          <a:p>
            <a:pPr>
              <a:lnSpc>
                <a:spcPct val="100000"/>
              </a:lnSpc>
            </a:pPr>
            <a:r>
              <a:rPr lang="en-GB" sz="2000">
                <a:solidFill>
                  <a:srgbClr val="000308"/>
                </a:solidFill>
                <a:latin typeface="Calibri"/>
              </a:rPr>
              <a:t>~ 80 km atmosphere </a:t>
            </a:r>
            <a:endParaRPr/>
          </a:p>
          <a:p>
            <a:pPr>
              <a:lnSpc>
                <a:spcPct val="100000"/>
              </a:lnSpc>
            </a:pPr>
            <a:r>
              <a:rPr lang="en-GB" sz="2000">
                <a:solidFill>
                  <a:srgbClr val="000308"/>
                </a:solidFill>
                <a:latin typeface="Calibri"/>
              </a:rPr>
              <a:t>~ 100 km ocean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000">
                <a:solidFill>
                  <a:srgbClr val="000308"/>
                </a:solidFill>
                <a:latin typeface="Calibri"/>
              </a:rPr>
              <a:t>High-resolution T511ORCA0.25</a:t>
            </a:r>
            <a:endParaRPr/>
          </a:p>
          <a:p>
            <a:pPr>
              <a:lnSpc>
                <a:spcPct val="100000"/>
              </a:lnSpc>
            </a:pPr>
            <a:r>
              <a:rPr lang="en-GB" sz="2000">
                <a:solidFill>
                  <a:srgbClr val="000308"/>
                </a:solidFill>
                <a:latin typeface="Calibri"/>
              </a:rPr>
              <a:t>~ 40 km atmosphere </a:t>
            </a:r>
            <a:endParaRPr/>
          </a:p>
          <a:p>
            <a:pPr>
              <a:lnSpc>
                <a:spcPct val="100000"/>
              </a:lnSpc>
            </a:pPr>
            <a:r>
              <a:rPr lang="en-GB" sz="2000">
                <a:solidFill>
                  <a:srgbClr val="000308"/>
                </a:solidFill>
                <a:latin typeface="Calibri"/>
              </a:rPr>
              <a:t>~ 25 km ocean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000">
                <a:solidFill>
                  <a:srgbClr val="000308"/>
                </a:solidFill>
                <a:latin typeface="Calibri"/>
              </a:rPr>
              <a:t>Now testing T1279ORCA0.12</a:t>
            </a:r>
            <a:endParaRPr/>
          </a:p>
          <a:p>
            <a:pPr>
              <a:lnSpc>
                <a:spcPct val="100000"/>
              </a:lnSpc>
            </a:pPr>
            <a:r>
              <a:rPr lang="en-GB" sz="2000">
                <a:solidFill>
                  <a:srgbClr val="000308"/>
                </a:solidFill>
                <a:latin typeface="Calibri"/>
              </a:rPr>
              <a:t>~ 16 km atmosphere </a:t>
            </a:r>
            <a:endParaRPr/>
          </a:p>
          <a:p>
            <a:pPr>
              <a:lnSpc>
                <a:spcPct val="100000"/>
              </a:lnSpc>
            </a:pPr>
            <a:r>
              <a:rPr lang="en-GB" sz="2000">
                <a:solidFill>
                  <a:srgbClr val="000308"/>
                </a:solidFill>
                <a:latin typeface="Calibri"/>
              </a:rPr>
              <a:t>~ 12 km ocean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2000">
                <a:solidFill>
                  <a:srgbClr val="000308"/>
                </a:solidFill>
                <a:latin typeface="Calibri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698" name="" descr=""/>
          <p:cNvPicPr/>
          <p:nvPr/>
        </p:nvPicPr>
        <p:blipFill>
          <a:blip r:embed="rId1"/>
          <a:stretch/>
        </p:blipFill>
        <p:spPr>
          <a:xfrm>
            <a:off x="723960" y="1036800"/>
            <a:ext cx="2211480" cy="1152360"/>
          </a:xfrm>
          <a:prstGeom prst="rect">
            <a:avLst/>
          </a:prstGeom>
          <a:ln>
            <a:noFill/>
          </a:ln>
        </p:spPr>
      </p:pic>
      <p:pic>
        <p:nvPicPr>
          <p:cNvPr id="699" name="" descr=""/>
          <p:cNvPicPr/>
          <p:nvPr/>
        </p:nvPicPr>
        <p:blipFill>
          <a:blip r:embed="rId2"/>
          <a:stretch/>
        </p:blipFill>
        <p:spPr>
          <a:xfrm>
            <a:off x="4481640" y="2430360"/>
            <a:ext cx="4464000" cy="2970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CustomShape 1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ffff"/>
                </a:solidFill>
                <a:latin typeface="Calibri"/>
              </a:rPr>
              <a:t>High-resolution forecasting </a:t>
            </a:r>
            <a:endParaRPr/>
          </a:p>
        </p:txBody>
      </p:sp>
      <p:sp>
        <p:nvSpPr>
          <p:cNvPr id="701" name="CustomShape 2"/>
          <p:cNvSpPr/>
          <p:nvPr/>
        </p:nvSpPr>
        <p:spPr>
          <a:xfrm>
            <a:off x="27000" y="6573960"/>
            <a:ext cx="3182760" cy="3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6760" rIns="86760" tIns="43560" bIns="43560"/>
          <a:p>
            <a:pPr>
              <a:lnSpc>
                <a:spcPct val="104000"/>
              </a:lnSpc>
            </a:pPr>
            <a:r>
              <a:rPr lang="en-GB" sz="1600">
                <a:latin typeface="Calibri"/>
              </a:rPr>
              <a:t>E. Exarchou (BSC)</a:t>
            </a:r>
            <a:endParaRPr/>
          </a:p>
        </p:txBody>
      </p:sp>
      <p:sp>
        <p:nvSpPr>
          <p:cNvPr id="702" name="CustomShape 3"/>
          <p:cNvSpPr/>
          <p:nvPr/>
        </p:nvSpPr>
        <p:spPr>
          <a:xfrm>
            <a:off x="82440" y="988920"/>
            <a:ext cx="860436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400">
                <a:latin typeface="Calibri"/>
              </a:rPr>
              <a:t>In high resolution more ocean dynamics are resolved</a:t>
            </a:r>
            <a:endParaRPr/>
          </a:p>
        </p:txBody>
      </p:sp>
      <p:pic>
        <p:nvPicPr>
          <p:cNvPr id="703" name="" descr=""/>
          <p:cNvPicPr/>
          <p:nvPr/>
        </p:nvPicPr>
        <p:blipFill>
          <a:blip r:embed="rId1"/>
          <a:stretch/>
        </p:blipFill>
        <p:spPr>
          <a:xfrm>
            <a:off x="4248000" y="1655640"/>
            <a:ext cx="4032360" cy="4643640"/>
          </a:xfrm>
          <a:prstGeom prst="rect">
            <a:avLst/>
          </a:prstGeom>
          <a:ln>
            <a:noFill/>
          </a:ln>
        </p:spPr>
      </p:pic>
      <p:sp>
        <p:nvSpPr>
          <p:cNvPr id="704" name="CustomShape 4"/>
          <p:cNvSpPr/>
          <p:nvPr/>
        </p:nvSpPr>
        <p:spPr>
          <a:xfrm>
            <a:off x="144360" y="3095640"/>
            <a:ext cx="331164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000">
                <a:latin typeface="Calibri"/>
              </a:rPr>
              <a:t>Sea surface temperature field in a high resolution run </a:t>
            </a:r>
            <a:endParaRPr/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CustomShape 1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ffff"/>
                </a:solidFill>
                <a:latin typeface="Calibri"/>
              </a:rPr>
              <a:t>High-resolution forecasting </a:t>
            </a:r>
            <a:endParaRPr/>
          </a:p>
        </p:txBody>
      </p:sp>
      <p:sp>
        <p:nvSpPr>
          <p:cNvPr id="706" name="CustomShape 2"/>
          <p:cNvSpPr/>
          <p:nvPr/>
        </p:nvSpPr>
        <p:spPr>
          <a:xfrm>
            <a:off x="27000" y="6573960"/>
            <a:ext cx="3182760" cy="3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6760" rIns="86760" tIns="43560" bIns="43560"/>
          <a:p>
            <a:pPr>
              <a:lnSpc>
                <a:spcPct val="104000"/>
              </a:lnSpc>
            </a:pPr>
            <a:r>
              <a:rPr lang="en-GB" sz="1600">
                <a:latin typeface="Calibri"/>
              </a:rPr>
              <a:t>F. Massonet (BSC)</a:t>
            </a:r>
            <a:endParaRPr/>
          </a:p>
        </p:txBody>
      </p:sp>
      <p:sp>
        <p:nvSpPr>
          <p:cNvPr id="707" name="CustomShape 3"/>
          <p:cNvSpPr/>
          <p:nvPr/>
        </p:nvSpPr>
        <p:spPr>
          <a:xfrm>
            <a:off x="82440" y="988920"/>
            <a:ext cx="8604360" cy="82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400">
                <a:latin typeface="Calibri"/>
              </a:rPr>
              <a:t>In high resolution smaller-scale processes in sea ice edges and in marginal seas are better represented</a:t>
            </a:r>
            <a:endParaRPr/>
          </a:p>
        </p:txBody>
      </p:sp>
      <p:pic>
        <p:nvPicPr>
          <p:cNvPr id="708" name="" descr=""/>
          <p:cNvPicPr/>
          <p:nvPr/>
        </p:nvPicPr>
        <p:blipFill>
          <a:blip r:embed="rId1"/>
          <a:stretch/>
        </p:blipFill>
        <p:spPr>
          <a:xfrm>
            <a:off x="71280" y="2087640"/>
            <a:ext cx="8999640" cy="3251160"/>
          </a:xfrm>
          <a:prstGeom prst="rect">
            <a:avLst/>
          </a:prstGeom>
          <a:ln>
            <a:noFill/>
          </a:ln>
        </p:spPr>
      </p:pic>
      <p:sp>
        <p:nvSpPr>
          <p:cNvPr id="709" name="CustomShape 4"/>
          <p:cNvSpPr/>
          <p:nvPr/>
        </p:nvSpPr>
        <p:spPr>
          <a:xfrm>
            <a:off x="287280" y="5543640"/>
            <a:ext cx="87123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000">
                <a:latin typeface="Calibri"/>
              </a:rPr>
              <a:t>December sea ice concentration (fractional) for three different horizontal resolutions </a:t>
            </a:r>
            <a:endParaRPr/>
          </a:p>
        </p:txBody>
      </p:sp>
    </p:spTree>
  </p:cSld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CustomShape 1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ffff"/>
                </a:solidFill>
                <a:latin typeface="Calibri"/>
              </a:rPr>
              <a:t>High-resolution forecasting </a:t>
            </a:r>
            <a:endParaRPr/>
          </a:p>
        </p:txBody>
      </p:sp>
      <p:sp>
        <p:nvSpPr>
          <p:cNvPr id="711" name="CustomShape 2"/>
          <p:cNvSpPr/>
          <p:nvPr/>
        </p:nvSpPr>
        <p:spPr>
          <a:xfrm>
            <a:off x="27000" y="6573960"/>
            <a:ext cx="3182760" cy="3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6760" rIns="86760" tIns="43560" bIns="43560"/>
          <a:p>
            <a:pPr>
              <a:lnSpc>
                <a:spcPct val="104000"/>
              </a:lnSpc>
            </a:pPr>
            <a:r>
              <a:rPr lang="en-GB" sz="1600">
                <a:latin typeface="Calibri"/>
              </a:rPr>
              <a:t>C. Prodhomme (BSC)</a:t>
            </a:r>
            <a:endParaRPr/>
          </a:p>
        </p:txBody>
      </p:sp>
      <p:sp>
        <p:nvSpPr>
          <p:cNvPr id="712" name="CustomShape 3"/>
          <p:cNvSpPr/>
          <p:nvPr/>
        </p:nvSpPr>
        <p:spPr>
          <a:xfrm>
            <a:off x="82440" y="988920"/>
            <a:ext cx="8604360" cy="82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400">
                <a:latin typeface="Calibri"/>
              </a:rPr>
              <a:t>In high resolution model biases in sea surface temperature are reduced</a:t>
            </a:r>
            <a:endParaRPr/>
          </a:p>
        </p:txBody>
      </p:sp>
      <p:pic>
        <p:nvPicPr>
          <p:cNvPr id="713" name="" descr=""/>
          <p:cNvPicPr/>
          <p:nvPr/>
        </p:nvPicPr>
        <p:blipFill>
          <a:blip r:embed="rId1"/>
          <a:stretch/>
        </p:blipFill>
        <p:spPr>
          <a:xfrm>
            <a:off x="4397400" y="1619280"/>
            <a:ext cx="3954600" cy="2457360"/>
          </a:xfrm>
          <a:prstGeom prst="rect">
            <a:avLst/>
          </a:prstGeom>
          <a:ln>
            <a:noFill/>
          </a:ln>
        </p:spPr>
      </p:pic>
      <p:pic>
        <p:nvPicPr>
          <p:cNvPr id="714" name="" descr=""/>
          <p:cNvPicPr/>
          <p:nvPr/>
        </p:nvPicPr>
        <p:blipFill>
          <a:blip r:embed="rId2"/>
          <a:stretch/>
        </p:blipFill>
        <p:spPr>
          <a:xfrm>
            <a:off x="4464000" y="4103640"/>
            <a:ext cx="4068720" cy="2016000"/>
          </a:xfrm>
          <a:prstGeom prst="rect">
            <a:avLst/>
          </a:prstGeom>
          <a:ln>
            <a:noFill/>
          </a:ln>
        </p:spPr>
      </p:pic>
      <p:pic>
        <p:nvPicPr>
          <p:cNvPr id="715" name="" descr=""/>
          <p:cNvPicPr/>
          <p:nvPr/>
        </p:nvPicPr>
        <p:blipFill>
          <a:blip r:embed="rId3"/>
          <a:stretch/>
        </p:blipFill>
        <p:spPr>
          <a:xfrm>
            <a:off x="4591080" y="6327720"/>
            <a:ext cx="3760920" cy="439920"/>
          </a:xfrm>
          <a:prstGeom prst="rect">
            <a:avLst/>
          </a:prstGeom>
          <a:ln>
            <a:noFill/>
          </a:ln>
        </p:spPr>
      </p:pic>
      <p:sp>
        <p:nvSpPr>
          <p:cNvPr id="716" name="CustomShape 4"/>
          <p:cNvSpPr/>
          <p:nvPr/>
        </p:nvSpPr>
        <p:spPr>
          <a:xfrm>
            <a:off x="216000" y="2700360"/>
            <a:ext cx="3600360" cy="283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000">
                <a:latin typeface="Calibri"/>
              </a:rPr>
              <a:t>Mean model biases in sea surface temperatures in June-July- August with respect to ESA in the standard resolution experiment (top). Differences in high resolution minus standard resolution temperatures (bottom). </a:t>
            </a:r>
            <a:endParaRPr/>
          </a:p>
        </p:txBody>
      </p:sp>
    </p:spTree>
  </p:cSld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CustomShape 1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ffff"/>
                </a:solidFill>
                <a:latin typeface="Calibri"/>
              </a:rPr>
              <a:t>High-resolution forecasting </a:t>
            </a:r>
            <a:endParaRPr/>
          </a:p>
        </p:txBody>
      </p:sp>
      <p:sp>
        <p:nvSpPr>
          <p:cNvPr id="718" name="CustomShape 2"/>
          <p:cNvSpPr/>
          <p:nvPr/>
        </p:nvSpPr>
        <p:spPr>
          <a:xfrm>
            <a:off x="249120" y="1434960"/>
            <a:ext cx="8894880" cy="82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4990"/>
                </a:solidFill>
                <a:latin typeface="Calibri"/>
              </a:rPr>
              <a:t>Observational uncertainty similar magnitude as improvements.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719" name="CustomShape 3"/>
          <p:cNvSpPr/>
          <p:nvPr/>
        </p:nvSpPr>
        <p:spPr>
          <a:xfrm>
            <a:off x="174600" y="6551640"/>
            <a:ext cx="3183120" cy="3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6760" rIns="86760" tIns="43560" bIns="43560"/>
          <a:p>
            <a:pPr>
              <a:lnSpc>
                <a:spcPct val="104000"/>
              </a:lnSpc>
            </a:pPr>
            <a:r>
              <a:rPr lang="en-GB" sz="1600">
                <a:latin typeface="Calibri"/>
              </a:rPr>
              <a:t>O. Bellprat  (BSC)</a:t>
            </a:r>
            <a:endParaRPr/>
          </a:p>
        </p:txBody>
      </p:sp>
      <p:sp>
        <p:nvSpPr>
          <p:cNvPr id="720" name="CustomShape 4"/>
          <p:cNvSpPr/>
          <p:nvPr/>
        </p:nvSpPr>
        <p:spPr>
          <a:xfrm>
            <a:off x="258840" y="946080"/>
            <a:ext cx="8604000" cy="459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400">
                <a:latin typeface="Calibri"/>
              </a:rPr>
              <a:t>High horizontal resolution improves ENSO predictions.</a:t>
            </a:r>
            <a:endParaRPr/>
          </a:p>
        </p:txBody>
      </p:sp>
      <p:pic>
        <p:nvPicPr>
          <p:cNvPr id="721" name="" descr=""/>
          <p:cNvPicPr/>
          <p:nvPr/>
        </p:nvPicPr>
        <p:blipFill>
          <a:blip r:embed="rId1"/>
          <a:stretch/>
        </p:blipFill>
        <p:spPr>
          <a:xfrm>
            <a:off x="539640" y="2589120"/>
            <a:ext cx="7869240" cy="2811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1" dur="indefinite" restart="never" nodeType="tmRoot">
          <p:childTnLst>
            <p:seq>
              <p:cTn id="32" dur="indefinite" nodeType="mainSeq">
                <p:childTnLst>
                  <p:par>
                    <p:cTn id="33" dur="indefinite" fill="hold">
                      <p:stCondLst>
                        <p:cond delay="0"/>
                      </p:stCondLst>
                      <p:childTnLst>
                        <p:par>
                          <p:cTn id="34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35" dur="indefinite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CustomShape 1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ffff"/>
                </a:solidFill>
                <a:latin typeface="Calibri"/>
              </a:rPr>
              <a:t>Impact of ocean initialization </a:t>
            </a:r>
            <a:endParaRPr/>
          </a:p>
        </p:txBody>
      </p:sp>
      <p:sp>
        <p:nvSpPr>
          <p:cNvPr id="723" name="CustomShape 2"/>
          <p:cNvSpPr/>
          <p:nvPr/>
        </p:nvSpPr>
        <p:spPr>
          <a:xfrm>
            <a:off x="174600" y="6551640"/>
            <a:ext cx="3183120" cy="3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6760" rIns="86760" tIns="43560" bIns="43560"/>
          <a:p>
            <a:pPr>
              <a:lnSpc>
                <a:spcPct val="104000"/>
              </a:lnSpc>
            </a:pPr>
            <a:r>
              <a:rPr lang="en-GB" sz="1600">
                <a:latin typeface="Calibri"/>
              </a:rPr>
              <a:t>E. Exarchou (BSC)</a:t>
            </a:r>
            <a:endParaRPr/>
          </a:p>
        </p:txBody>
      </p:sp>
      <p:sp>
        <p:nvSpPr>
          <p:cNvPr id="724" name="CustomShape 3"/>
          <p:cNvSpPr/>
          <p:nvPr/>
        </p:nvSpPr>
        <p:spPr>
          <a:xfrm>
            <a:off x="258840" y="946080"/>
            <a:ext cx="8604000" cy="82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400">
                <a:latin typeface="Calibri"/>
              </a:rPr>
              <a:t>Initialization from different observational estimates impacts ENSO prediction </a:t>
            </a:r>
            <a:endParaRPr/>
          </a:p>
        </p:txBody>
      </p:sp>
      <p:pic>
        <p:nvPicPr>
          <p:cNvPr id="725" name="" descr=""/>
          <p:cNvPicPr/>
          <p:nvPr/>
        </p:nvPicPr>
        <p:blipFill>
          <a:blip r:embed="rId1"/>
          <a:stretch/>
        </p:blipFill>
        <p:spPr>
          <a:xfrm rot="5400000">
            <a:off x="2169360" y="1011600"/>
            <a:ext cx="3959280" cy="6120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" descr=""/>
          <p:cNvPicPr/>
          <p:nvPr/>
        </p:nvPicPr>
        <p:blipFill>
          <a:blip r:embed="rId1"/>
          <a:stretch/>
        </p:blipFill>
        <p:spPr>
          <a:xfrm>
            <a:off x="1063800" y="1085760"/>
            <a:ext cx="6975360" cy="4970520"/>
          </a:xfrm>
          <a:prstGeom prst="rect">
            <a:avLst/>
          </a:prstGeom>
          <a:ln>
            <a:noFill/>
          </a:ln>
        </p:spPr>
      </p:pic>
      <p:sp>
        <p:nvSpPr>
          <p:cNvPr id="727" name="CustomShape 1"/>
          <p:cNvSpPr/>
          <p:nvPr/>
        </p:nvSpPr>
        <p:spPr>
          <a:xfrm>
            <a:off x="393840" y="841320"/>
            <a:ext cx="8111880" cy="26319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8" name="CustomShape 2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ffff"/>
                </a:solidFill>
                <a:latin typeface="Calibri"/>
              </a:rPr>
              <a:t>Impact of land initialization </a:t>
            </a:r>
            <a:endParaRPr/>
          </a:p>
        </p:txBody>
      </p:sp>
      <p:sp>
        <p:nvSpPr>
          <p:cNvPr id="729" name="CustomShape 3"/>
          <p:cNvSpPr/>
          <p:nvPr/>
        </p:nvSpPr>
        <p:spPr>
          <a:xfrm>
            <a:off x="7920" y="6586560"/>
            <a:ext cx="6826320" cy="3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6760" rIns="86760" tIns="43560" bIns="43560"/>
          <a:p>
            <a:pPr>
              <a:lnSpc>
                <a:spcPct val="104000"/>
              </a:lnSpc>
            </a:pPr>
            <a:r>
              <a:rPr lang="en-GB" sz="1600">
                <a:latin typeface="Calibri"/>
              </a:rPr>
              <a:t>C. Prodhomme (BSC)</a:t>
            </a:r>
            <a:endParaRPr/>
          </a:p>
        </p:txBody>
      </p:sp>
      <p:sp>
        <p:nvSpPr>
          <p:cNvPr id="730" name="CustomShape 4"/>
          <p:cNvSpPr/>
          <p:nvPr/>
        </p:nvSpPr>
        <p:spPr>
          <a:xfrm>
            <a:off x="611280" y="1362240"/>
            <a:ext cx="8505720" cy="218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004990"/>
                </a:solidFill>
                <a:latin typeface="Calibri"/>
              </a:rPr>
              <a:t>Seasonal prediction of Russian heat wave initializing observed land-surface (INIT) conditions and climatological (CLIM) conditions. Land-surface initialisation matters. </a:t>
            </a:r>
            <a:endParaRPr/>
          </a:p>
        </p:txBody>
      </p:sp>
      <p:sp>
        <p:nvSpPr>
          <p:cNvPr id="731" name="CustomShape 5"/>
          <p:cNvSpPr/>
          <p:nvPr/>
        </p:nvSpPr>
        <p:spPr>
          <a:xfrm>
            <a:off x="1417680" y="3032280"/>
            <a:ext cx="68929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/>
            <a:r>
              <a:rPr b="1" lang="en-US">
                <a:solidFill>
                  <a:srgbClr val="000000"/>
                </a:solidFill>
                <a:latin typeface="Arial"/>
              </a:rPr>
              <a:t>Observed</a:t>
            </a:r>
            <a:r>
              <a:rPr b="1" lang="en-US">
                <a:solidFill>
                  <a:srgbClr val="000000"/>
                </a:solidFill>
                <a:latin typeface="Arial"/>
              </a:rPr>
              <a:t>	</a:t>
            </a:r>
            <a:r>
              <a:rPr b="1" lang="en-US">
                <a:solidFill>
                  <a:srgbClr val="000000"/>
                </a:solidFill>
                <a:latin typeface="Arial"/>
              </a:rPr>
              <a:t>	</a:t>
            </a:r>
            <a:r>
              <a:rPr b="1" lang="en-US">
                <a:solidFill>
                  <a:srgbClr val="000000"/>
                </a:solidFill>
                <a:latin typeface="Arial"/>
              </a:rPr>
              <a:t>CLIM</a:t>
            </a:r>
            <a:r>
              <a:rPr b="1" lang="en-US">
                <a:solidFill>
                  <a:srgbClr val="000000"/>
                </a:solidFill>
                <a:latin typeface="Arial"/>
              </a:rPr>
              <a:t>	</a:t>
            </a:r>
            <a:r>
              <a:rPr b="1" lang="en-US">
                <a:solidFill>
                  <a:srgbClr val="000000"/>
                </a:solidFill>
                <a:latin typeface="Arial"/>
              </a:rPr>
              <a:t>	</a:t>
            </a:r>
            <a:r>
              <a:rPr b="1" lang="en-US">
                <a:solidFill>
                  <a:srgbClr val="000000"/>
                </a:solidFill>
                <a:latin typeface="Arial"/>
              </a:rPr>
              <a:t>          INIT</a:t>
            </a:r>
            <a:endParaRPr/>
          </a:p>
        </p:txBody>
      </p:sp>
    </p:spTree>
  </p:cSld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CustomShape 1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ffff"/>
                </a:solidFill>
                <a:latin typeface="Calibri"/>
              </a:rPr>
              <a:t>Summary</a:t>
            </a:r>
            <a:endParaRPr/>
          </a:p>
        </p:txBody>
      </p:sp>
      <p:sp>
        <p:nvSpPr>
          <p:cNvPr id="733" name="CustomShape 2"/>
          <p:cNvSpPr/>
          <p:nvPr/>
        </p:nvSpPr>
        <p:spPr>
          <a:xfrm>
            <a:off x="84240" y="1060560"/>
            <a:ext cx="8964360" cy="408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004990"/>
                </a:solidFill>
                <a:latin typeface="Calibri"/>
              </a:rPr>
              <a:t>Improve our forecast systems</a:t>
            </a:r>
            <a:r>
              <a:rPr b="1" lang="en-US" sz="2200">
                <a:solidFill>
                  <a:srgbClr val="004990"/>
                </a:solidFill>
                <a:latin typeface="Calibri"/>
              </a:rPr>
              <a:t> </a:t>
            </a:r>
            <a:r>
              <a:rPr lang="en-US" sz="2200">
                <a:solidFill>
                  <a:srgbClr val="004990"/>
                </a:solidFill>
                <a:latin typeface="Calibri"/>
              </a:rPr>
              <a:t>with better process representation: new parameterizations, higher resolution, better land use estimates, better use of the existing observations, better knowledge of the physical processes, etc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200">
                <a:solidFill>
                  <a:srgbClr val="004990"/>
                </a:solidFill>
                <a:latin typeface="Calibri"/>
              </a:rPr>
              <a:t>Increasing model resolution allows for better representation for smaller scale processes, and better resolving of dynamics. It improves model quality and reduces model errors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200">
                <a:solidFill>
                  <a:srgbClr val="004990"/>
                </a:solidFill>
                <a:latin typeface="Calibri"/>
              </a:rPr>
              <a:t>Even if more technically challenging and computationally demanding, increasing resolution is essential in future model development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GB" sz="2200">
                <a:solidFill>
                  <a:srgbClr val="004990"/>
                </a:solidFill>
                <a:latin typeface="Calibri"/>
              </a:rPr>
              <a:t>Increasing resolution is not panacea: other aspects (i.e.better ocean/land-surface initialization) also important for improving forecast quality</a:t>
            </a:r>
            <a:endParaRPr/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CustomShape 1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ffff"/>
                </a:solidFill>
                <a:latin typeface="Calibri"/>
              </a:rPr>
              <a:t>BSC Earth Sciences Department</a:t>
            </a:r>
            <a:endParaRPr/>
          </a:p>
        </p:txBody>
      </p:sp>
      <p:sp>
        <p:nvSpPr>
          <p:cNvPr id="602" name="CustomShape 2"/>
          <p:cNvSpPr/>
          <p:nvPr/>
        </p:nvSpPr>
        <p:spPr>
          <a:xfrm>
            <a:off x="4643280" y="3067200"/>
            <a:ext cx="4249800" cy="3827160"/>
          </a:xfrm>
          <a:prstGeom prst="rect">
            <a:avLst/>
          </a:prstGeom>
          <a:solidFill>
            <a:srgbClr val="004990"/>
          </a:solidFill>
          <a:ln w="936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03" name="CustomShape 3"/>
          <p:cNvSpPr/>
          <p:nvPr/>
        </p:nvSpPr>
        <p:spPr>
          <a:xfrm>
            <a:off x="179280" y="1003320"/>
            <a:ext cx="4248360" cy="2001960"/>
          </a:xfrm>
          <a:prstGeom prst="rect">
            <a:avLst/>
          </a:prstGeom>
          <a:solidFill>
            <a:srgbClr val="00499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000" u="sng">
                <a:solidFill>
                  <a:srgbClr val="ffffff"/>
                </a:solidFill>
                <a:latin typeface="Calibri"/>
              </a:rPr>
              <a:t>What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Environmental modelling and forecasting</a:t>
            </a:r>
            <a:endParaRPr/>
          </a:p>
        </p:txBody>
      </p:sp>
      <p:sp>
        <p:nvSpPr>
          <p:cNvPr id="604" name="CustomShape 4"/>
          <p:cNvSpPr/>
          <p:nvPr/>
        </p:nvSpPr>
        <p:spPr>
          <a:xfrm>
            <a:off x="179280" y="3078000"/>
            <a:ext cx="4249800" cy="3816360"/>
          </a:xfrm>
          <a:prstGeom prst="rect">
            <a:avLst/>
          </a:prstGeom>
          <a:solidFill>
            <a:srgbClr val="00499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000" u="sng">
                <a:solidFill>
                  <a:srgbClr val="ffffff"/>
                </a:solidFill>
                <a:latin typeface="Calibri"/>
              </a:rPr>
              <a:t>How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>
                <a:solidFill>
                  <a:srgbClr val="ffffff"/>
                </a:solidFill>
                <a:latin typeface="Calibri"/>
              </a:rPr>
              <a:t>Develop a capability to model air quality processes from urban to global and the impacts on weather, health and ecosystems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>
                <a:solidFill>
                  <a:srgbClr val="ffffff"/>
                </a:solidFill>
                <a:latin typeface="Calibri"/>
              </a:rPr>
              <a:t>Implement climate prediction system for subseasonal-to-decadal climate prediction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>
                <a:solidFill>
                  <a:srgbClr val="ffffff"/>
                </a:solidFill>
                <a:latin typeface="Calibri"/>
              </a:rPr>
              <a:t>Develop user-oriented services that favour both technology transfer and adaptation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GB" sz="1600">
                <a:solidFill>
                  <a:srgbClr val="ffffff"/>
                </a:solidFill>
                <a:latin typeface="Calibri"/>
              </a:rPr>
              <a:t>Use cutting-edge HPC and Big Data technologies for the efficiency and user-friendliness of Earth system models</a:t>
            </a:r>
            <a:endParaRPr/>
          </a:p>
        </p:txBody>
      </p:sp>
      <p:sp>
        <p:nvSpPr>
          <p:cNvPr id="605" name="CustomShape 5"/>
          <p:cNvSpPr/>
          <p:nvPr/>
        </p:nvSpPr>
        <p:spPr>
          <a:xfrm>
            <a:off x="4643280" y="988920"/>
            <a:ext cx="4248360" cy="2016360"/>
          </a:xfrm>
          <a:prstGeom prst="rect">
            <a:avLst/>
          </a:prstGeom>
          <a:solidFill>
            <a:srgbClr val="004990"/>
          </a:solidFill>
          <a:ln w="936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000" u="sng">
                <a:solidFill>
                  <a:srgbClr val="ffffff"/>
                </a:solidFill>
                <a:latin typeface="Calibri"/>
              </a:rPr>
              <a:t>Why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1600">
                <a:solidFill>
                  <a:srgbClr val="ffffff"/>
                </a:solidFill>
                <a:latin typeface="Calibri"/>
              </a:rPr>
              <a:t>Our strength …</a:t>
            </a:r>
            <a:endParaRPr/>
          </a:p>
          <a:p>
            <a:pPr lvl="1">
              <a:lnSpc>
                <a:spcPct val="100000"/>
              </a:lnSpc>
            </a:pPr>
            <a:r>
              <a:rPr lang="en-US" sz="1600" strike="noStrike">
                <a:solidFill>
                  <a:srgbClr val="ffffff"/>
                </a:solidFill>
                <a:latin typeface="Calibri"/>
                <a:ea typeface="ＭＳ Ｐゴシック"/>
              </a:rPr>
              <a:t>… </a:t>
            </a:r>
            <a:r>
              <a:rPr lang="en-US" sz="1600" strike="noStrike">
                <a:solidFill>
                  <a:srgbClr val="ffffff"/>
                </a:solidFill>
                <a:latin typeface="Calibri"/>
                <a:ea typeface="ＭＳ Ｐゴシック"/>
              </a:rPr>
              <a:t>research …</a:t>
            </a:r>
            <a:endParaRPr/>
          </a:p>
          <a:p>
            <a:pPr lvl="1">
              <a:lnSpc>
                <a:spcPct val="100000"/>
              </a:lnSpc>
            </a:pPr>
            <a:r>
              <a:rPr lang="en-US" sz="1600" strike="noStrike">
                <a:solidFill>
                  <a:srgbClr val="ffffff"/>
                </a:solidFill>
                <a:latin typeface="Calibri"/>
                <a:ea typeface="ＭＳ Ｐゴシック"/>
              </a:rPr>
              <a:t>… </a:t>
            </a:r>
            <a:r>
              <a:rPr lang="en-US" sz="1600" strike="noStrike">
                <a:solidFill>
                  <a:srgbClr val="ffffff"/>
                </a:solidFill>
                <a:latin typeface="Calibri"/>
                <a:ea typeface="ＭＳ Ｐゴシック"/>
              </a:rPr>
              <a:t>operations …</a:t>
            </a:r>
            <a:endParaRPr/>
          </a:p>
          <a:p>
            <a:pPr lvl="1">
              <a:lnSpc>
                <a:spcPct val="100000"/>
              </a:lnSpc>
            </a:pPr>
            <a:r>
              <a:rPr lang="en-US" sz="1600" strike="noStrike">
                <a:solidFill>
                  <a:srgbClr val="ffffff"/>
                </a:solidFill>
                <a:latin typeface="Calibri"/>
                <a:ea typeface="ＭＳ Ｐゴシック"/>
              </a:rPr>
              <a:t>… </a:t>
            </a:r>
            <a:r>
              <a:rPr lang="en-US" sz="1600" strike="noStrike">
                <a:solidFill>
                  <a:srgbClr val="ffffff"/>
                </a:solidFill>
                <a:latin typeface="Calibri"/>
                <a:ea typeface="ＭＳ Ｐゴシック"/>
              </a:rPr>
              <a:t>services …</a:t>
            </a:r>
            <a:endParaRPr/>
          </a:p>
          <a:p>
            <a:pPr lvl="1">
              <a:lnSpc>
                <a:spcPct val="100000"/>
              </a:lnSpc>
            </a:pPr>
            <a:r>
              <a:rPr lang="en-US" sz="1600" strike="noStrike">
                <a:solidFill>
                  <a:srgbClr val="ffffff"/>
                </a:solidFill>
                <a:latin typeface="Calibri"/>
                <a:ea typeface="ＭＳ Ｐゴシック"/>
              </a:rPr>
              <a:t>… </a:t>
            </a:r>
            <a:r>
              <a:rPr lang="en-US" sz="1600" strike="noStrike">
                <a:solidFill>
                  <a:srgbClr val="ffffff"/>
                </a:solidFill>
                <a:latin typeface="Calibri"/>
                <a:ea typeface="ＭＳ Ｐゴシック"/>
              </a:rPr>
              <a:t>high resolution …</a:t>
            </a:r>
            <a:endParaRPr/>
          </a:p>
          <a:p>
            <a:pPr lvl="1">
              <a:lnSpc>
                <a:spcPct val="100000"/>
              </a:lnSpc>
            </a:pPr>
            <a:endParaRPr/>
          </a:p>
        </p:txBody>
      </p:sp>
      <p:sp>
        <p:nvSpPr>
          <p:cNvPr id="606" name="CustomShape 6"/>
          <p:cNvSpPr/>
          <p:nvPr/>
        </p:nvSpPr>
        <p:spPr>
          <a:xfrm>
            <a:off x="6405480" y="4492800"/>
            <a:ext cx="720720" cy="736560"/>
          </a:xfrm>
          <a:prstGeom prst="rect">
            <a:avLst/>
          </a:prstGeom>
          <a:gradFill>
            <a:gsLst>
              <a:gs pos="0">
                <a:srgbClr val="f8f8f8"/>
              </a:gs>
              <a:gs pos="100000">
                <a:srgbClr val="bdbdbd"/>
              </a:gs>
            </a:gsLst>
            <a:lin ang="5400000"/>
          </a:gradFill>
          <a:ln w="7632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07" name="CustomShape 7"/>
          <p:cNvSpPr/>
          <p:nvPr/>
        </p:nvSpPr>
        <p:spPr>
          <a:xfrm>
            <a:off x="4716360" y="3941640"/>
            <a:ext cx="2016360" cy="811440"/>
          </a:xfrm>
          <a:prstGeom prst="roundRect">
            <a:avLst>
              <a:gd name="adj" fmla="val 3600"/>
            </a:avLst>
          </a:prstGeom>
          <a:solidFill>
            <a:srgbClr val="40b0ff">
              <a:alpha val="70000"/>
            </a:srgbClr>
          </a:solidFill>
          <a:ln w="936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en-GB">
                <a:latin typeface="Calibri"/>
                <a:ea typeface="DejaVu Sans"/>
              </a:rPr>
              <a:t>Earth system services</a:t>
            </a:r>
            <a:endParaRPr/>
          </a:p>
        </p:txBody>
      </p:sp>
      <p:sp>
        <p:nvSpPr>
          <p:cNvPr id="608" name="CustomShape 8"/>
          <p:cNvSpPr/>
          <p:nvPr/>
        </p:nvSpPr>
        <p:spPr>
          <a:xfrm>
            <a:off x="4716360" y="4973760"/>
            <a:ext cx="2006640" cy="801720"/>
          </a:xfrm>
          <a:prstGeom prst="roundRect">
            <a:avLst>
              <a:gd name="adj" fmla="val 3600"/>
            </a:avLst>
          </a:prstGeom>
          <a:solidFill>
            <a:srgbClr val="a6a6a6">
              <a:alpha val="70000"/>
            </a:srgbClr>
          </a:solidFill>
          <a:ln w="936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en-GB">
                <a:latin typeface="Calibri"/>
                <a:ea typeface="DejaVu Sans"/>
              </a:rPr>
              <a:t>Atmospheric composition</a:t>
            </a:r>
            <a:endParaRPr/>
          </a:p>
        </p:txBody>
      </p:sp>
      <p:sp>
        <p:nvSpPr>
          <p:cNvPr id="609" name="CustomShape 9"/>
          <p:cNvSpPr/>
          <p:nvPr/>
        </p:nvSpPr>
        <p:spPr>
          <a:xfrm>
            <a:off x="6804000" y="4973760"/>
            <a:ext cx="2006640" cy="801720"/>
          </a:xfrm>
          <a:prstGeom prst="roundRect">
            <a:avLst>
              <a:gd name="adj" fmla="val 3600"/>
            </a:avLst>
          </a:prstGeom>
          <a:solidFill>
            <a:srgbClr val="ffff00">
              <a:alpha val="50000"/>
            </a:srgbClr>
          </a:solidFill>
          <a:ln w="936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en-GB">
                <a:latin typeface="Calibri"/>
                <a:ea typeface="DejaVu Sans"/>
              </a:rPr>
              <a:t>Computational Earth sciences</a:t>
            </a:r>
            <a:endParaRPr/>
          </a:p>
        </p:txBody>
      </p:sp>
      <p:sp>
        <p:nvSpPr>
          <p:cNvPr id="610" name="CustomShape 10"/>
          <p:cNvSpPr/>
          <p:nvPr/>
        </p:nvSpPr>
        <p:spPr>
          <a:xfrm>
            <a:off x="6804000" y="3941640"/>
            <a:ext cx="2016000" cy="811440"/>
          </a:xfrm>
          <a:prstGeom prst="roundRect">
            <a:avLst>
              <a:gd name="adj" fmla="val 3600"/>
            </a:avLst>
          </a:prstGeom>
          <a:solidFill>
            <a:srgbClr val="ccffcc">
              <a:alpha val="70000"/>
            </a:srgbClr>
          </a:solidFill>
          <a:ln w="9360">
            <a:solidFill>
              <a:srgbClr val="f9f9f9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lang="en-GB">
                <a:latin typeface="Calibri"/>
                <a:ea typeface="DejaVu Sans"/>
              </a:rPr>
              <a:t>Climate prediction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CustomShape 1"/>
          <p:cNvSpPr/>
          <p:nvPr/>
        </p:nvSpPr>
        <p:spPr>
          <a:xfrm>
            <a:off x="266760" y="1433520"/>
            <a:ext cx="8964720" cy="551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 sz="2400">
                <a:solidFill>
                  <a:srgbClr val="004990"/>
                </a:solidFill>
                <a:latin typeface="Calibri"/>
              </a:rPr>
              <a:t>Between initial-value problems (weather forecasting) and multi-decadal to century projections as a forced boundary condition problem.</a:t>
            </a:r>
            <a:endParaRPr/>
          </a:p>
        </p:txBody>
      </p:sp>
      <p:sp>
        <p:nvSpPr>
          <p:cNvPr id="612" name="CustomShape 2"/>
          <p:cNvSpPr/>
          <p:nvPr/>
        </p:nvSpPr>
        <p:spPr>
          <a:xfrm>
            <a:off x="74520" y="13500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ffff"/>
                </a:solidFill>
                <a:latin typeface="Calibri"/>
              </a:rPr>
              <a:t>Climate prediction time scales</a:t>
            </a:r>
            <a:endParaRPr/>
          </a:p>
        </p:txBody>
      </p:sp>
      <p:sp>
        <p:nvSpPr>
          <p:cNvPr id="613" name="CustomShape 3"/>
          <p:cNvSpPr/>
          <p:nvPr/>
        </p:nvSpPr>
        <p:spPr>
          <a:xfrm>
            <a:off x="12600" y="6576840"/>
            <a:ext cx="3949920" cy="3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6760" rIns="86760" tIns="43560" bIns="43560"/>
          <a:p>
            <a:pPr>
              <a:lnSpc>
                <a:spcPct val="104000"/>
              </a:lnSpc>
            </a:pPr>
            <a:r>
              <a:rPr lang="en-GB" sz="1600">
                <a:latin typeface="Calibri"/>
              </a:rPr>
              <a:t>Adapted from Meehl et al. (2009)</a:t>
            </a:r>
            <a:endParaRPr/>
          </a:p>
        </p:txBody>
      </p:sp>
      <p:sp>
        <p:nvSpPr>
          <p:cNvPr id="614" name="CustomShape 4"/>
          <p:cNvSpPr/>
          <p:nvPr/>
        </p:nvSpPr>
        <p:spPr>
          <a:xfrm>
            <a:off x="1527120" y="3206880"/>
            <a:ext cx="4626000" cy="2842920"/>
          </a:xfrm>
          <a:prstGeom prst="rect">
            <a:avLst/>
          </a:prstGeom>
          <a:noFill/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615" name="CustomShape 5"/>
          <p:cNvSpPr/>
          <p:nvPr/>
        </p:nvSpPr>
        <p:spPr>
          <a:xfrm>
            <a:off x="266760" y="4556160"/>
            <a:ext cx="8047080" cy="7110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0000"/>
              </a:gs>
            </a:gsLst>
            <a:lin ang="1080000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6" name="CustomShape 6"/>
          <p:cNvSpPr/>
          <p:nvPr/>
        </p:nvSpPr>
        <p:spPr>
          <a:xfrm rot="10800000">
            <a:off x="8678880" y="6046920"/>
            <a:ext cx="7507440" cy="71136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0000"/>
              </a:gs>
            </a:gsLst>
            <a:lin ang="0"/>
          </a:gra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17" name="Line 7"/>
          <p:cNvSpPr/>
          <p:nvPr/>
        </p:nvSpPr>
        <p:spPr>
          <a:xfrm>
            <a:off x="266760" y="4241880"/>
            <a:ext cx="8497800" cy="34920"/>
          </a:xfrm>
          <a:prstGeom prst="line">
            <a:avLst/>
          </a:prstGeom>
          <a:ln w="57240">
            <a:solidFill>
              <a:srgbClr val="004990"/>
            </a:solidFill>
            <a:miter/>
            <a:tailEnd len="med" type="triangle" w="med"/>
          </a:ln>
        </p:spPr>
      </p:sp>
      <p:sp>
        <p:nvSpPr>
          <p:cNvPr id="618" name="CustomShape 8"/>
          <p:cNvSpPr/>
          <p:nvPr/>
        </p:nvSpPr>
        <p:spPr>
          <a:xfrm>
            <a:off x="312840" y="4735440"/>
            <a:ext cx="2511360" cy="33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alibri"/>
              </a:rPr>
              <a:t>Initial-value driven</a:t>
            </a:r>
            <a:endParaRPr/>
          </a:p>
        </p:txBody>
      </p:sp>
      <p:sp>
        <p:nvSpPr>
          <p:cNvPr id="619" name="CustomShape 9"/>
          <p:cNvSpPr/>
          <p:nvPr/>
        </p:nvSpPr>
        <p:spPr>
          <a:xfrm>
            <a:off x="5037120" y="5546880"/>
            <a:ext cx="3500280" cy="33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GB" sz="1600">
                <a:solidFill>
                  <a:srgbClr val="ffffff"/>
                </a:solidFill>
                <a:latin typeface="Calibri"/>
              </a:rPr>
              <a:t>Boundary-condition driven</a:t>
            </a:r>
            <a:endParaRPr/>
          </a:p>
        </p:txBody>
      </p:sp>
      <p:sp>
        <p:nvSpPr>
          <p:cNvPr id="620" name="CustomShape 10"/>
          <p:cNvSpPr/>
          <p:nvPr/>
        </p:nvSpPr>
        <p:spPr>
          <a:xfrm>
            <a:off x="7650000" y="4330800"/>
            <a:ext cx="1249560" cy="33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GB" sz="1600">
                <a:latin typeface="Calibri"/>
              </a:rPr>
              <a:t>Time</a:t>
            </a:r>
            <a:endParaRPr/>
          </a:p>
        </p:txBody>
      </p:sp>
      <p:sp>
        <p:nvSpPr>
          <p:cNvPr id="621" name="CustomShape 11"/>
          <p:cNvSpPr/>
          <p:nvPr/>
        </p:nvSpPr>
        <p:spPr>
          <a:xfrm>
            <a:off x="222120" y="3611520"/>
            <a:ext cx="1249560" cy="58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GB" sz="1600">
                <a:latin typeface="Calibri"/>
              </a:rPr>
              <a:t>Weather forecasts</a:t>
            </a:r>
            <a:endParaRPr/>
          </a:p>
        </p:txBody>
      </p:sp>
      <p:sp>
        <p:nvSpPr>
          <p:cNvPr id="622" name="CustomShape 12"/>
          <p:cNvSpPr/>
          <p:nvPr/>
        </p:nvSpPr>
        <p:spPr>
          <a:xfrm>
            <a:off x="1573200" y="3160800"/>
            <a:ext cx="2374920" cy="82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GB" sz="1600">
                <a:latin typeface="Calibri"/>
              </a:rPr>
              <a:t>Subseasonal to seasonal forecasts (2 weeks-18 months)</a:t>
            </a:r>
            <a:endParaRPr/>
          </a:p>
        </p:txBody>
      </p:sp>
      <p:sp>
        <p:nvSpPr>
          <p:cNvPr id="623" name="CustomShape 13"/>
          <p:cNvSpPr/>
          <p:nvPr/>
        </p:nvSpPr>
        <p:spPr>
          <a:xfrm>
            <a:off x="3959280" y="3386160"/>
            <a:ext cx="2239920" cy="58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GB" sz="1600">
                <a:latin typeface="Calibri"/>
              </a:rPr>
              <a:t>Decadal forecasts (18 months-30 years)</a:t>
            </a:r>
            <a:endParaRPr/>
          </a:p>
        </p:txBody>
      </p:sp>
      <p:sp>
        <p:nvSpPr>
          <p:cNvPr id="624" name="CustomShape 14"/>
          <p:cNvSpPr/>
          <p:nvPr/>
        </p:nvSpPr>
        <p:spPr>
          <a:xfrm>
            <a:off x="6253200" y="3365640"/>
            <a:ext cx="2239920" cy="58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b="1" lang="en-GB" sz="1600">
                <a:latin typeface="Calibri"/>
              </a:rPr>
              <a:t>Climate-change projections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CustomShape 1"/>
          <p:cNvSpPr/>
          <p:nvPr/>
        </p:nvSpPr>
        <p:spPr>
          <a:xfrm>
            <a:off x="108000" y="1658880"/>
            <a:ext cx="8964720" cy="375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308"/>
                </a:solidFill>
                <a:latin typeface="Calibri"/>
              </a:rPr>
              <a:t>Memory on interannual to centennial timescales in the </a:t>
            </a:r>
            <a:r>
              <a:rPr b="1" i="1" lang="en-US" sz="2400">
                <a:solidFill>
                  <a:srgbClr val="000308"/>
                </a:solidFill>
                <a:latin typeface="Calibri"/>
              </a:rPr>
              <a:t>ocean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>
                <a:solidFill>
                  <a:srgbClr val="000308"/>
                </a:solidFill>
                <a:latin typeface="Calibri"/>
              </a:rPr>
              <a:t>Memory on seasonal to interannual timescales in the </a:t>
            </a:r>
            <a:r>
              <a:rPr b="1" i="1" lang="en-US" sz="2400">
                <a:solidFill>
                  <a:srgbClr val="000308"/>
                </a:solidFill>
                <a:latin typeface="Calibri"/>
              </a:rPr>
              <a:t>sea ice </a:t>
            </a:r>
            <a:r>
              <a:rPr lang="en-US" sz="2400">
                <a:solidFill>
                  <a:srgbClr val="000308"/>
                </a:solidFill>
                <a:latin typeface="Calibri"/>
              </a:rPr>
              <a:t>and</a:t>
            </a:r>
            <a:r>
              <a:rPr b="1" lang="en-US" sz="2400">
                <a:solidFill>
                  <a:srgbClr val="000308"/>
                </a:solidFill>
                <a:latin typeface="Calibri"/>
              </a:rPr>
              <a:t> </a:t>
            </a:r>
            <a:r>
              <a:rPr b="1" i="1" lang="en-US" sz="2400">
                <a:solidFill>
                  <a:srgbClr val="000308"/>
                </a:solidFill>
                <a:latin typeface="Calibri"/>
              </a:rPr>
              <a:t>land surface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b="1" i="1" lang="en-US" sz="2400">
                <a:solidFill>
                  <a:srgbClr val="000308"/>
                </a:solidFill>
                <a:latin typeface="Calibri"/>
              </a:rPr>
              <a:t>External radiative forcings </a:t>
            </a:r>
            <a:r>
              <a:rPr lang="en-US" sz="2400">
                <a:solidFill>
                  <a:srgbClr val="000308"/>
                </a:solidFill>
                <a:latin typeface="Calibri"/>
              </a:rPr>
              <a:t>(solar activity, greenhouse gases, aerosols)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26" name="CustomShape 2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ffff"/>
                </a:solidFill>
                <a:latin typeface="Calibri"/>
              </a:rPr>
              <a:t>Climate predictability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CustomShape 1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ffff"/>
                </a:solidFill>
                <a:latin typeface="Calibri"/>
              </a:rPr>
              <a:t>Climate prediction hindcasts</a:t>
            </a:r>
            <a:endParaRPr/>
          </a:p>
        </p:txBody>
      </p:sp>
      <p:sp>
        <p:nvSpPr>
          <p:cNvPr id="628" name="CustomShape 2"/>
          <p:cNvSpPr/>
          <p:nvPr/>
        </p:nvSpPr>
        <p:spPr>
          <a:xfrm>
            <a:off x="466560" y="2259000"/>
            <a:ext cx="8426520" cy="3456000"/>
          </a:xfrm>
          <a:prstGeom prst="rect">
            <a:avLst/>
          </a:prstGeom>
          <a:noFill/>
          <a:ln w="57240">
            <a:solidFill>
              <a:srgbClr val="00030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29" name="Line 3"/>
          <p:cNvSpPr/>
          <p:nvPr/>
        </p:nvSpPr>
        <p:spPr>
          <a:xfrm flipV="1">
            <a:off x="4716360" y="4497120"/>
            <a:ext cx="216000" cy="1587240"/>
          </a:xfrm>
          <a:prstGeom prst="line">
            <a:avLst/>
          </a:prstGeom>
          <a:ln w="9360">
            <a:solidFill>
              <a:srgbClr val="000308"/>
            </a:solidFill>
            <a:miter/>
            <a:tailEnd len="med" type="triangle" w="med"/>
          </a:ln>
        </p:spPr>
      </p:sp>
      <p:sp>
        <p:nvSpPr>
          <p:cNvPr id="630" name="CustomShape 4"/>
          <p:cNvSpPr/>
          <p:nvPr/>
        </p:nvSpPr>
        <p:spPr>
          <a:xfrm>
            <a:off x="36360" y="3654360"/>
            <a:ext cx="1187640" cy="9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GB">
                <a:solidFill>
                  <a:srgbClr val="0070c0"/>
                </a:solidFill>
                <a:latin typeface="Calibri"/>
              </a:rPr>
              <a:t>Prediction started 1 May1990</a:t>
            </a:r>
            <a:endParaRPr/>
          </a:p>
        </p:txBody>
      </p:sp>
      <p:sp>
        <p:nvSpPr>
          <p:cNvPr id="631" name="CustomShape 5"/>
          <p:cNvSpPr/>
          <p:nvPr/>
        </p:nvSpPr>
        <p:spPr>
          <a:xfrm>
            <a:off x="679320" y="4791240"/>
            <a:ext cx="1155960" cy="720720"/>
          </a:xfrm>
          <a:prstGeom prst="rect">
            <a:avLst/>
          </a:prstGeom>
          <a:noFill/>
          <a:ln w="28440">
            <a:solidFill>
              <a:srgbClr val="00499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2" name="CustomShape 6"/>
          <p:cNvSpPr/>
          <p:nvPr/>
        </p:nvSpPr>
        <p:spPr>
          <a:xfrm>
            <a:off x="679320" y="5372280"/>
            <a:ext cx="1148040" cy="139680"/>
          </a:xfrm>
          <a:prstGeom prst="rect">
            <a:avLst/>
          </a:prstGeom>
          <a:noFill/>
          <a:ln w="28440">
            <a:solidFill>
              <a:srgbClr val="00499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3" name="CustomShape 7"/>
          <p:cNvSpPr/>
          <p:nvPr/>
        </p:nvSpPr>
        <p:spPr>
          <a:xfrm>
            <a:off x="679320" y="4508640"/>
            <a:ext cx="1148040" cy="1003320"/>
          </a:xfrm>
          <a:prstGeom prst="rect">
            <a:avLst/>
          </a:prstGeom>
          <a:noFill/>
          <a:ln w="28440">
            <a:solidFill>
              <a:srgbClr val="00499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4" name="CustomShape 8"/>
          <p:cNvSpPr/>
          <p:nvPr/>
        </p:nvSpPr>
        <p:spPr>
          <a:xfrm>
            <a:off x="679320" y="4775040"/>
            <a:ext cx="1148040" cy="736920"/>
          </a:xfrm>
          <a:prstGeom prst="rect">
            <a:avLst/>
          </a:prstGeom>
          <a:noFill/>
          <a:ln w="28440">
            <a:solidFill>
              <a:srgbClr val="00499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5" name="CustomShape 9"/>
          <p:cNvSpPr/>
          <p:nvPr/>
        </p:nvSpPr>
        <p:spPr>
          <a:xfrm>
            <a:off x="679320" y="4791240"/>
            <a:ext cx="1155960" cy="738000"/>
          </a:xfrm>
          <a:prstGeom prst="rect">
            <a:avLst/>
          </a:prstGeom>
          <a:noFill/>
          <a:ln w="28440">
            <a:solidFill>
              <a:srgbClr val="00499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CustomShape 10"/>
          <p:cNvSpPr/>
          <p:nvPr/>
        </p:nvSpPr>
        <p:spPr>
          <a:xfrm>
            <a:off x="3689280" y="6093000"/>
            <a:ext cx="19447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>
                <a:solidFill>
                  <a:srgbClr val="000308"/>
                </a:solidFill>
                <a:latin typeface="Calibri"/>
              </a:rPr>
              <a:t>Observations</a:t>
            </a:r>
            <a:endParaRPr/>
          </a:p>
        </p:txBody>
      </p:sp>
      <p:sp>
        <p:nvSpPr>
          <p:cNvPr id="637" name="CustomShape 11"/>
          <p:cNvSpPr/>
          <p:nvPr/>
        </p:nvSpPr>
        <p:spPr>
          <a:xfrm>
            <a:off x="17640" y="5878440"/>
            <a:ext cx="9349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>
                <a:latin typeface="Calibri"/>
              </a:rPr>
              <a:t> </a:t>
            </a:r>
            <a:r>
              <a:rPr lang="en-GB">
                <a:solidFill>
                  <a:srgbClr val="000308"/>
                </a:solidFill>
                <a:latin typeface="Calibri"/>
              </a:rPr>
              <a:t>1990</a:t>
            </a:r>
            <a:endParaRPr/>
          </a:p>
        </p:txBody>
      </p:sp>
      <p:sp>
        <p:nvSpPr>
          <p:cNvPr id="638" name="CustomShape 12"/>
          <p:cNvSpPr/>
          <p:nvPr/>
        </p:nvSpPr>
        <p:spPr>
          <a:xfrm>
            <a:off x="7867800" y="5878440"/>
            <a:ext cx="9349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>
                <a:solidFill>
                  <a:srgbClr val="000308"/>
                </a:solidFill>
                <a:latin typeface="Calibri"/>
              </a:rPr>
              <a:t> </a:t>
            </a:r>
            <a:r>
              <a:rPr lang="en-GB">
                <a:solidFill>
                  <a:srgbClr val="000308"/>
                </a:solidFill>
                <a:latin typeface="Calibri"/>
              </a:rPr>
              <a:t>2005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CustomShape 1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ffff"/>
                </a:solidFill>
                <a:latin typeface="Calibri"/>
              </a:rPr>
              <a:t>Climate prediction hindcasts</a:t>
            </a:r>
            <a:endParaRPr/>
          </a:p>
        </p:txBody>
      </p:sp>
      <p:sp>
        <p:nvSpPr>
          <p:cNvPr id="640" name="CustomShape 2"/>
          <p:cNvSpPr/>
          <p:nvPr/>
        </p:nvSpPr>
        <p:spPr>
          <a:xfrm>
            <a:off x="466560" y="2259000"/>
            <a:ext cx="8426520" cy="3456000"/>
          </a:xfrm>
          <a:prstGeom prst="rect">
            <a:avLst/>
          </a:prstGeom>
          <a:noFill/>
          <a:ln w="57240">
            <a:solidFill>
              <a:srgbClr val="00030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1" name="CustomShape 3"/>
          <p:cNvSpPr/>
          <p:nvPr/>
        </p:nvSpPr>
        <p:spPr>
          <a:xfrm>
            <a:off x="1944720" y="2751120"/>
            <a:ext cx="1546200" cy="9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GB">
                <a:solidFill>
                  <a:srgbClr val="cc0000"/>
                </a:solidFill>
                <a:latin typeface="Calibri"/>
              </a:rPr>
              <a:t>Prediction started 1 May 1991</a:t>
            </a:r>
            <a:endParaRPr/>
          </a:p>
        </p:txBody>
      </p:sp>
      <p:sp>
        <p:nvSpPr>
          <p:cNvPr id="642" name="CustomShape 4"/>
          <p:cNvSpPr/>
          <p:nvPr/>
        </p:nvSpPr>
        <p:spPr>
          <a:xfrm>
            <a:off x="679320" y="4508640"/>
            <a:ext cx="1148040" cy="1003320"/>
          </a:xfrm>
          <a:prstGeom prst="rect">
            <a:avLst/>
          </a:prstGeom>
          <a:noFill/>
          <a:ln w="28440">
            <a:solidFill>
              <a:srgbClr val="00499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3" name="CustomShape 5"/>
          <p:cNvSpPr/>
          <p:nvPr/>
        </p:nvSpPr>
        <p:spPr>
          <a:xfrm>
            <a:off x="2266920" y="4365720"/>
            <a:ext cx="936720" cy="865080"/>
          </a:xfrm>
          <a:prstGeom prst="rect">
            <a:avLst/>
          </a:prstGeom>
          <a:noFill/>
          <a:ln w="2844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4" name="CustomShape 6"/>
          <p:cNvSpPr/>
          <p:nvPr/>
        </p:nvSpPr>
        <p:spPr>
          <a:xfrm>
            <a:off x="2266920" y="4549680"/>
            <a:ext cx="936720" cy="681120"/>
          </a:xfrm>
          <a:prstGeom prst="rect">
            <a:avLst/>
          </a:prstGeom>
          <a:noFill/>
          <a:ln w="2844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5" name="CustomShape 7"/>
          <p:cNvSpPr/>
          <p:nvPr/>
        </p:nvSpPr>
        <p:spPr>
          <a:xfrm>
            <a:off x="2266920" y="4468680"/>
            <a:ext cx="919080" cy="762120"/>
          </a:xfrm>
          <a:prstGeom prst="rect">
            <a:avLst/>
          </a:prstGeom>
          <a:noFill/>
          <a:ln w="2844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6" name="Line 8"/>
          <p:cNvSpPr/>
          <p:nvPr/>
        </p:nvSpPr>
        <p:spPr>
          <a:xfrm flipV="1">
            <a:off x="4716360" y="4497120"/>
            <a:ext cx="216000" cy="1587240"/>
          </a:xfrm>
          <a:prstGeom prst="line">
            <a:avLst/>
          </a:prstGeom>
          <a:ln w="9360">
            <a:solidFill>
              <a:srgbClr val="000308"/>
            </a:solidFill>
            <a:miter/>
            <a:tailEnd len="med" type="triangle" w="med"/>
          </a:ln>
        </p:spPr>
      </p:sp>
      <p:sp>
        <p:nvSpPr>
          <p:cNvPr id="647" name="CustomShape 9"/>
          <p:cNvSpPr/>
          <p:nvPr/>
        </p:nvSpPr>
        <p:spPr>
          <a:xfrm>
            <a:off x="38160" y="3684600"/>
            <a:ext cx="1187280" cy="9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GB">
                <a:solidFill>
                  <a:srgbClr val="0070c0"/>
                </a:solidFill>
                <a:latin typeface="Calibri"/>
              </a:rPr>
              <a:t>Prediction started 1 May1990</a:t>
            </a:r>
            <a:endParaRPr/>
          </a:p>
        </p:txBody>
      </p:sp>
      <p:sp>
        <p:nvSpPr>
          <p:cNvPr id="648" name="CustomShape 10"/>
          <p:cNvSpPr/>
          <p:nvPr/>
        </p:nvSpPr>
        <p:spPr>
          <a:xfrm>
            <a:off x="588960" y="4735440"/>
            <a:ext cx="1155600" cy="720720"/>
          </a:xfrm>
          <a:prstGeom prst="rect">
            <a:avLst/>
          </a:prstGeom>
          <a:noFill/>
          <a:ln w="28440">
            <a:solidFill>
              <a:srgbClr val="00499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49" name="CustomShape 11"/>
          <p:cNvSpPr/>
          <p:nvPr/>
        </p:nvSpPr>
        <p:spPr>
          <a:xfrm>
            <a:off x="588960" y="5316480"/>
            <a:ext cx="1147680" cy="139680"/>
          </a:xfrm>
          <a:prstGeom prst="rect">
            <a:avLst/>
          </a:prstGeom>
          <a:noFill/>
          <a:ln w="28440">
            <a:solidFill>
              <a:srgbClr val="00499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0" name="CustomShape 12"/>
          <p:cNvSpPr/>
          <p:nvPr/>
        </p:nvSpPr>
        <p:spPr>
          <a:xfrm>
            <a:off x="588960" y="4719600"/>
            <a:ext cx="1147680" cy="736560"/>
          </a:xfrm>
          <a:prstGeom prst="rect">
            <a:avLst/>
          </a:prstGeom>
          <a:noFill/>
          <a:ln w="28440">
            <a:solidFill>
              <a:srgbClr val="00499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1" name="CustomShape 13"/>
          <p:cNvSpPr/>
          <p:nvPr/>
        </p:nvSpPr>
        <p:spPr>
          <a:xfrm>
            <a:off x="588960" y="4735440"/>
            <a:ext cx="1155600" cy="738360"/>
          </a:xfrm>
          <a:prstGeom prst="rect">
            <a:avLst/>
          </a:prstGeom>
          <a:noFill/>
          <a:ln w="28440">
            <a:solidFill>
              <a:srgbClr val="00499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2" name="CustomShape 14"/>
          <p:cNvSpPr/>
          <p:nvPr/>
        </p:nvSpPr>
        <p:spPr>
          <a:xfrm>
            <a:off x="3689280" y="6093000"/>
            <a:ext cx="19447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>
                <a:solidFill>
                  <a:srgbClr val="000308"/>
                </a:solidFill>
                <a:latin typeface="Calibri"/>
              </a:rPr>
              <a:t>Observations</a:t>
            </a:r>
            <a:endParaRPr/>
          </a:p>
        </p:txBody>
      </p:sp>
      <p:sp>
        <p:nvSpPr>
          <p:cNvPr id="653" name="CustomShape 15"/>
          <p:cNvSpPr/>
          <p:nvPr/>
        </p:nvSpPr>
        <p:spPr>
          <a:xfrm>
            <a:off x="17640" y="5878440"/>
            <a:ext cx="9349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>
                <a:latin typeface="Calibri"/>
              </a:rPr>
              <a:t> </a:t>
            </a:r>
            <a:r>
              <a:rPr lang="en-GB">
                <a:solidFill>
                  <a:srgbClr val="000308"/>
                </a:solidFill>
                <a:latin typeface="Calibri"/>
              </a:rPr>
              <a:t>1990</a:t>
            </a:r>
            <a:endParaRPr/>
          </a:p>
        </p:txBody>
      </p:sp>
      <p:sp>
        <p:nvSpPr>
          <p:cNvPr id="654" name="CustomShape 16"/>
          <p:cNvSpPr/>
          <p:nvPr/>
        </p:nvSpPr>
        <p:spPr>
          <a:xfrm>
            <a:off x="7867800" y="5878440"/>
            <a:ext cx="9349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>
                <a:solidFill>
                  <a:srgbClr val="000308"/>
                </a:solidFill>
                <a:latin typeface="Calibri"/>
              </a:rPr>
              <a:t> </a:t>
            </a:r>
            <a:r>
              <a:rPr lang="en-GB">
                <a:solidFill>
                  <a:srgbClr val="000308"/>
                </a:solidFill>
                <a:latin typeface="Calibri"/>
              </a:rPr>
              <a:t>2005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CustomShape 1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ffff"/>
                </a:solidFill>
                <a:latin typeface="Calibri"/>
              </a:rPr>
              <a:t>Climate prediction hindcasts</a:t>
            </a:r>
            <a:endParaRPr/>
          </a:p>
        </p:txBody>
      </p:sp>
      <p:sp>
        <p:nvSpPr>
          <p:cNvPr id="656" name="CustomShape 2"/>
          <p:cNvSpPr/>
          <p:nvPr/>
        </p:nvSpPr>
        <p:spPr>
          <a:xfrm>
            <a:off x="466560" y="2259000"/>
            <a:ext cx="8426520" cy="3456000"/>
          </a:xfrm>
          <a:prstGeom prst="rect">
            <a:avLst/>
          </a:prstGeom>
          <a:noFill/>
          <a:ln w="57240">
            <a:solidFill>
              <a:srgbClr val="00030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7" name="CustomShape 3"/>
          <p:cNvSpPr/>
          <p:nvPr/>
        </p:nvSpPr>
        <p:spPr>
          <a:xfrm>
            <a:off x="6875640" y="960480"/>
            <a:ext cx="1403280" cy="9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GB">
                <a:solidFill>
                  <a:srgbClr val="990099"/>
                </a:solidFill>
                <a:latin typeface="Calibri"/>
              </a:rPr>
              <a:t>Prediction started 1 May 2005</a:t>
            </a:r>
            <a:endParaRPr/>
          </a:p>
        </p:txBody>
      </p:sp>
      <p:sp>
        <p:nvSpPr>
          <p:cNvPr id="658" name="Line 4"/>
          <p:cNvSpPr/>
          <p:nvPr/>
        </p:nvSpPr>
        <p:spPr>
          <a:xfrm flipV="1">
            <a:off x="4716360" y="4497120"/>
            <a:ext cx="216000" cy="1587240"/>
          </a:xfrm>
          <a:prstGeom prst="line">
            <a:avLst/>
          </a:prstGeom>
          <a:ln w="9360">
            <a:solidFill>
              <a:srgbClr val="000308"/>
            </a:solidFill>
            <a:miter/>
            <a:tailEnd len="med" type="triangle" w="med"/>
          </a:ln>
        </p:spPr>
      </p:sp>
      <p:sp>
        <p:nvSpPr>
          <p:cNvPr id="659" name="CustomShape 5"/>
          <p:cNvSpPr/>
          <p:nvPr/>
        </p:nvSpPr>
        <p:spPr>
          <a:xfrm>
            <a:off x="3456000" y="2546280"/>
            <a:ext cx="1546200" cy="9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GB">
                <a:solidFill>
                  <a:srgbClr val="009900"/>
                </a:solidFill>
                <a:latin typeface="Calibri"/>
              </a:rPr>
              <a:t>Prediction started </a:t>
            </a:r>
            <a:r>
              <a:rPr lang="en-GB">
                <a:solidFill>
                  <a:srgbClr val="009900"/>
                </a:solidFill>
                <a:latin typeface="Calibri"/>
              </a:rPr>
              <a:t>
</a:t>
            </a:r>
            <a:r>
              <a:rPr lang="en-GB">
                <a:solidFill>
                  <a:srgbClr val="009900"/>
                </a:solidFill>
                <a:latin typeface="Calibri"/>
              </a:rPr>
              <a:t>1 May 1992</a:t>
            </a:r>
            <a:endParaRPr/>
          </a:p>
        </p:txBody>
      </p:sp>
      <p:sp>
        <p:nvSpPr>
          <p:cNvPr id="660" name="CustomShape 6"/>
          <p:cNvSpPr/>
          <p:nvPr/>
        </p:nvSpPr>
        <p:spPr>
          <a:xfrm>
            <a:off x="679320" y="4791240"/>
            <a:ext cx="1155960" cy="720720"/>
          </a:xfrm>
          <a:prstGeom prst="rect">
            <a:avLst/>
          </a:prstGeom>
          <a:noFill/>
          <a:ln w="28440">
            <a:solidFill>
              <a:srgbClr val="00499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1" name="CustomShape 7"/>
          <p:cNvSpPr/>
          <p:nvPr/>
        </p:nvSpPr>
        <p:spPr>
          <a:xfrm>
            <a:off x="679320" y="5372280"/>
            <a:ext cx="1148040" cy="139680"/>
          </a:xfrm>
          <a:prstGeom prst="rect">
            <a:avLst/>
          </a:prstGeom>
          <a:noFill/>
          <a:ln w="28440">
            <a:solidFill>
              <a:srgbClr val="00499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2" name="CustomShape 8"/>
          <p:cNvSpPr/>
          <p:nvPr/>
        </p:nvSpPr>
        <p:spPr>
          <a:xfrm>
            <a:off x="679320" y="4508640"/>
            <a:ext cx="1148040" cy="1003320"/>
          </a:xfrm>
          <a:prstGeom prst="rect">
            <a:avLst/>
          </a:prstGeom>
          <a:noFill/>
          <a:ln w="28440">
            <a:solidFill>
              <a:srgbClr val="00499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3" name="CustomShape 9"/>
          <p:cNvSpPr/>
          <p:nvPr/>
        </p:nvSpPr>
        <p:spPr>
          <a:xfrm>
            <a:off x="679320" y="4775040"/>
            <a:ext cx="1148040" cy="736920"/>
          </a:xfrm>
          <a:prstGeom prst="rect">
            <a:avLst/>
          </a:prstGeom>
          <a:noFill/>
          <a:ln w="28440">
            <a:solidFill>
              <a:srgbClr val="00499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4" name="CustomShape 10"/>
          <p:cNvSpPr/>
          <p:nvPr/>
        </p:nvSpPr>
        <p:spPr>
          <a:xfrm>
            <a:off x="679320" y="4791240"/>
            <a:ext cx="1155960" cy="738000"/>
          </a:xfrm>
          <a:prstGeom prst="rect">
            <a:avLst/>
          </a:prstGeom>
          <a:noFill/>
          <a:ln w="28440">
            <a:solidFill>
              <a:srgbClr val="00499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5" name="CustomShape 11"/>
          <p:cNvSpPr/>
          <p:nvPr/>
        </p:nvSpPr>
        <p:spPr>
          <a:xfrm>
            <a:off x="2266920" y="4365720"/>
            <a:ext cx="936720" cy="865080"/>
          </a:xfrm>
          <a:prstGeom prst="rect">
            <a:avLst/>
          </a:prstGeom>
          <a:noFill/>
          <a:ln w="2844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6" name="CustomShape 12"/>
          <p:cNvSpPr/>
          <p:nvPr/>
        </p:nvSpPr>
        <p:spPr>
          <a:xfrm>
            <a:off x="2266920" y="4549680"/>
            <a:ext cx="936720" cy="681120"/>
          </a:xfrm>
          <a:prstGeom prst="rect">
            <a:avLst/>
          </a:prstGeom>
          <a:noFill/>
          <a:ln w="2844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7" name="CustomShape 13"/>
          <p:cNvSpPr/>
          <p:nvPr/>
        </p:nvSpPr>
        <p:spPr>
          <a:xfrm>
            <a:off x="2266920" y="5013360"/>
            <a:ext cx="936720" cy="382680"/>
          </a:xfrm>
          <a:prstGeom prst="rect">
            <a:avLst/>
          </a:prstGeom>
          <a:noFill/>
          <a:ln w="2844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8" name="CustomShape 14"/>
          <p:cNvSpPr/>
          <p:nvPr/>
        </p:nvSpPr>
        <p:spPr>
          <a:xfrm>
            <a:off x="2266920" y="4468680"/>
            <a:ext cx="919080" cy="762120"/>
          </a:xfrm>
          <a:prstGeom prst="rect">
            <a:avLst/>
          </a:prstGeom>
          <a:noFill/>
          <a:ln w="2844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69" name="CustomShape 15"/>
          <p:cNvSpPr/>
          <p:nvPr/>
        </p:nvSpPr>
        <p:spPr>
          <a:xfrm>
            <a:off x="2266920" y="4749840"/>
            <a:ext cx="936720" cy="480960"/>
          </a:xfrm>
          <a:prstGeom prst="rect">
            <a:avLst/>
          </a:prstGeom>
          <a:noFill/>
          <a:ln w="2844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0" name="CustomShape 16"/>
          <p:cNvSpPr/>
          <p:nvPr/>
        </p:nvSpPr>
        <p:spPr>
          <a:xfrm>
            <a:off x="3745080" y="4167360"/>
            <a:ext cx="1042920" cy="834840"/>
          </a:xfrm>
          <a:prstGeom prst="rect">
            <a:avLst/>
          </a:prstGeom>
          <a:noFill/>
          <a:ln w="28440">
            <a:solidFill>
              <a:srgbClr val="0099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1" name="CustomShape 17"/>
          <p:cNvSpPr/>
          <p:nvPr/>
        </p:nvSpPr>
        <p:spPr>
          <a:xfrm>
            <a:off x="3745080" y="5119560"/>
            <a:ext cx="1008000" cy="397080"/>
          </a:xfrm>
          <a:prstGeom prst="rect">
            <a:avLst/>
          </a:prstGeom>
          <a:noFill/>
          <a:ln w="28440">
            <a:solidFill>
              <a:srgbClr val="0099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2" name="CustomShape 18"/>
          <p:cNvSpPr/>
          <p:nvPr/>
        </p:nvSpPr>
        <p:spPr>
          <a:xfrm>
            <a:off x="3600360" y="4892760"/>
            <a:ext cx="1079640" cy="361800"/>
          </a:xfrm>
          <a:prstGeom prst="rect">
            <a:avLst/>
          </a:prstGeom>
          <a:noFill/>
          <a:ln w="28440">
            <a:solidFill>
              <a:srgbClr val="0099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3" name="CustomShape 19"/>
          <p:cNvSpPr/>
          <p:nvPr/>
        </p:nvSpPr>
        <p:spPr>
          <a:xfrm>
            <a:off x="3600360" y="4502160"/>
            <a:ext cx="1079640" cy="500040"/>
          </a:xfrm>
          <a:prstGeom prst="rect">
            <a:avLst/>
          </a:prstGeom>
          <a:noFill/>
          <a:ln w="28440">
            <a:solidFill>
              <a:srgbClr val="0099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4" name="CustomShape 20"/>
          <p:cNvSpPr/>
          <p:nvPr/>
        </p:nvSpPr>
        <p:spPr>
          <a:xfrm>
            <a:off x="3600360" y="5033880"/>
            <a:ext cx="1044720" cy="112680"/>
          </a:xfrm>
          <a:prstGeom prst="rect">
            <a:avLst/>
          </a:prstGeom>
          <a:noFill/>
          <a:ln w="28440">
            <a:solidFill>
              <a:srgbClr val="0099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5" name="CustomShape 21"/>
          <p:cNvSpPr/>
          <p:nvPr/>
        </p:nvSpPr>
        <p:spPr>
          <a:xfrm>
            <a:off x="7956720" y="1268280"/>
            <a:ext cx="863280" cy="1295640"/>
          </a:xfrm>
          <a:prstGeom prst="rect">
            <a:avLst/>
          </a:prstGeom>
          <a:noFill/>
          <a:ln w="28440">
            <a:solidFill>
              <a:srgbClr val="99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6" name="CustomShape 22"/>
          <p:cNvSpPr/>
          <p:nvPr/>
        </p:nvSpPr>
        <p:spPr>
          <a:xfrm>
            <a:off x="8028000" y="2184480"/>
            <a:ext cx="841320" cy="403200"/>
          </a:xfrm>
          <a:prstGeom prst="rect">
            <a:avLst/>
          </a:prstGeom>
          <a:noFill/>
          <a:ln w="28440">
            <a:solidFill>
              <a:srgbClr val="99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7" name="CustomShape 23"/>
          <p:cNvSpPr/>
          <p:nvPr/>
        </p:nvSpPr>
        <p:spPr>
          <a:xfrm>
            <a:off x="7956720" y="1987560"/>
            <a:ext cx="863280" cy="814320"/>
          </a:xfrm>
          <a:prstGeom prst="rect">
            <a:avLst/>
          </a:prstGeom>
          <a:noFill/>
          <a:ln w="28440">
            <a:solidFill>
              <a:srgbClr val="99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8" name="CustomShape 24"/>
          <p:cNvSpPr/>
          <p:nvPr/>
        </p:nvSpPr>
        <p:spPr>
          <a:xfrm>
            <a:off x="7956720" y="1554120"/>
            <a:ext cx="917280" cy="1009800"/>
          </a:xfrm>
          <a:prstGeom prst="rect">
            <a:avLst/>
          </a:prstGeom>
          <a:noFill/>
          <a:ln w="28440">
            <a:solidFill>
              <a:srgbClr val="99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79" name="CustomShape 25"/>
          <p:cNvSpPr/>
          <p:nvPr/>
        </p:nvSpPr>
        <p:spPr>
          <a:xfrm>
            <a:off x="7956720" y="2563920"/>
            <a:ext cx="863280" cy="226800"/>
          </a:xfrm>
          <a:prstGeom prst="rect">
            <a:avLst/>
          </a:prstGeom>
          <a:noFill/>
          <a:ln w="28440">
            <a:solidFill>
              <a:srgbClr val="9900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0" name="CustomShape 26"/>
          <p:cNvSpPr/>
          <p:nvPr/>
        </p:nvSpPr>
        <p:spPr>
          <a:xfrm>
            <a:off x="5003640" y="2475000"/>
            <a:ext cx="25927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>
                <a:latin typeface="Calibri"/>
              </a:rPr>
              <a:t>… </a:t>
            </a:r>
            <a:r>
              <a:rPr lang="en-GB">
                <a:latin typeface="Calibri"/>
              </a:rPr>
              <a:t>every year …</a:t>
            </a:r>
            <a:endParaRPr/>
          </a:p>
        </p:txBody>
      </p:sp>
      <p:sp>
        <p:nvSpPr>
          <p:cNvPr id="681" name="CustomShape 27"/>
          <p:cNvSpPr/>
          <p:nvPr/>
        </p:nvSpPr>
        <p:spPr>
          <a:xfrm>
            <a:off x="1946160" y="2781360"/>
            <a:ext cx="1546200" cy="9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GB">
                <a:solidFill>
                  <a:srgbClr val="cc0000"/>
                </a:solidFill>
                <a:latin typeface="Calibri"/>
              </a:rPr>
              <a:t>Prediction started 1 May 1991</a:t>
            </a:r>
            <a:endParaRPr/>
          </a:p>
        </p:txBody>
      </p:sp>
      <p:sp>
        <p:nvSpPr>
          <p:cNvPr id="682" name="CustomShape 28"/>
          <p:cNvSpPr/>
          <p:nvPr/>
        </p:nvSpPr>
        <p:spPr>
          <a:xfrm>
            <a:off x="39600" y="3714840"/>
            <a:ext cx="1187640" cy="91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>
              <a:lnSpc>
                <a:spcPct val="100000"/>
              </a:lnSpc>
            </a:pPr>
            <a:r>
              <a:rPr lang="en-GB">
                <a:solidFill>
                  <a:srgbClr val="0070c0"/>
                </a:solidFill>
                <a:latin typeface="Calibri"/>
              </a:rPr>
              <a:t>Prediction started 1 May1990</a:t>
            </a:r>
            <a:endParaRPr/>
          </a:p>
        </p:txBody>
      </p:sp>
      <p:sp>
        <p:nvSpPr>
          <p:cNvPr id="683" name="CustomShape 29"/>
          <p:cNvSpPr/>
          <p:nvPr/>
        </p:nvSpPr>
        <p:spPr>
          <a:xfrm>
            <a:off x="5313240" y="4408560"/>
            <a:ext cx="3565800" cy="119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70e"/>
                </a:solidFill>
                <a:latin typeface="Calibri"/>
              </a:rPr>
              <a:t>Focus on </a:t>
            </a:r>
            <a:r>
              <a:rPr lang="en-US" sz="2400">
                <a:solidFill>
                  <a:srgbClr val="000308"/>
                </a:solidFill>
                <a:latin typeface="Calibri"/>
              </a:rPr>
              <a:t>statistics </a:t>
            </a:r>
            <a:r>
              <a:rPr lang="en-US" sz="2400">
                <a:solidFill>
                  <a:srgbClr val="00070e"/>
                </a:solidFill>
                <a:latin typeface="Calibri"/>
              </a:rPr>
              <a:t>over forecast periods (e.g. months 2-4 for seasonal)</a:t>
            </a:r>
            <a:endParaRPr/>
          </a:p>
        </p:txBody>
      </p:sp>
      <p:sp>
        <p:nvSpPr>
          <p:cNvPr id="684" name="CustomShape 30"/>
          <p:cNvSpPr/>
          <p:nvPr/>
        </p:nvSpPr>
        <p:spPr>
          <a:xfrm>
            <a:off x="3689280" y="6093000"/>
            <a:ext cx="19447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>
                <a:solidFill>
                  <a:srgbClr val="000308"/>
                </a:solidFill>
                <a:latin typeface="Calibri"/>
              </a:rPr>
              <a:t>Observations</a:t>
            </a:r>
            <a:endParaRPr/>
          </a:p>
        </p:txBody>
      </p:sp>
      <p:sp>
        <p:nvSpPr>
          <p:cNvPr id="685" name="CustomShape 31"/>
          <p:cNvSpPr/>
          <p:nvPr/>
        </p:nvSpPr>
        <p:spPr>
          <a:xfrm>
            <a:off x="17640" y="5878440"/>
            <a:ext cx="9349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>
                <a:latin typeface="Calibri"/>
              </a:rPr>
              <a:t> </a:t>
            </a:r>
            <a:r>
              <a:rPr lang="en-GB">
                <a:solidFill>
                  <a:srgbClr val="000308"/>
                </a:solidFill>
                <a:latin typeface="Calibri"/>
              </a:rPr>
              <a:t>1990</a:t>
            </a:r>
            <a:endParaRPr/>
          </a:p>
        </p:txBody>
      </p:sp>
      <p:sp>
        <p:nvSpPr>
          <p:cNvPr id="686" name="CustomShape 32"/>
          <p:cNvSpPr/>
          <p:nvPr/>
        </p:nvSpPr>
        <p:spPr>
          <a:xfrm>
            <a:off x="7867800" y="5878440"/>
            <a:ext cx="934920" cy="36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>
                <a:solidFill>
                  <a:srgbClr val="000308"/>
                </a:solidFill>
                <a:latin typeface="Calibri"/>
              </a:rPr>
              <a:t> </a:t>
            </a:r>
            <a:r>
              <a:rPr lang="en-GB">
                <a:solidFill>
                  <a:srgbClr val="000308"/>
                </a:solidFill>
                <a:latin typeface="Calibri"/>
              </a:rPr>
              <a:t>2005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CustomShape 1"/>
          <p:cNvSpPr/>
          <p:nvPr/>
        </p:nvSpPr>
        <p:spPr>
          <a:xfrm>
            <a:off x="71280" y="846000"/>
            <a:ext cx="8964720" cy="551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just">
              <a:lnSpc>
                <a:spcPct val="100000"/>
              </a:lnSpc>
            </a:pPr>
            <a:r>
              <a:rPr lang="en-GB" sz="2400">
                <a:solidFill>
                  <a:srgbClr val="004990"/>
                </a:solidFill>
                <a:latin typeface="Calibri"/>
              </a:rPr>
              <a:t>Climate prediction allows running jobs independently and simultaneously by wrapping together ensemble members for different start dates.</a:t>
            </a:r>
            <a:endParaRPr/>
          </a:p>
          <a:p>
            <a:pPr algn="just">
              <a:lnSpc>
                <a:spcPct val="100000"/>
              </a:lnSpc>
            </a:pPr>
            <a:r>
              <a:rPr lang="en-GB" sz="2400">
                <a:solidFill>
                  <a:srgbClr val="004990"/>
                </a:solidFill>
                <a:latin typeface="Calibri"/>
              </a:rPr>
              <a:t>A workflow manager is required.</a:t>
            </a:r>
            <a:endParaRPr/>
          </a:p>
        </p:txBody>
      </p:sp>
      <p:sp>
        <p:nvSpPr>
          <p:cNvPr id="688" name="CustomShape 2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US" sz="2800">
                <a:solidFill>
                  <a:srgbClr val="ffffff"/>
                </a:solidFill>
                <a:latin typeface="Calibri"/>
              </a:rPr>
              <a:t>Running climate predictions</a:t>
            </a:r>
            <a:endParaRPr/>
          </a:p>
        </p:txBody>
      </p:sp>
      <p:pic>
        <p:nvPicPr>
          <p:cNvPr id="689" name="" descr=""/>
          <p:cNvPicPr/>
          <p:nvPr/>
        </p:nvPicPr>
        <p:blipFill>
          <a:blip r:embed="rId1"/>
          <a:stretch/>
        </p:blipFill>
        <p:spPr>
          <a:xfrm>
            <a:off x="139680" y="2852640"/>
            <a:ext cx="8817120" cy="3762360"/>
          </a:xfrm>
          <a:prstGeom prst="rect">
            <a:avLst/>
          </a:prstGeom>
          <a:ln>
            <a:noFill/>
          </a:ln>
        </p:spPr>
      </p:pic>
      <p:sp>
        <p:nvSpPr>
          <p:cNvPr id="690" name="CustomShape 3"/>
          <p:cNvSpPr/>
          <p:nvPr/>
        </p:nvSpPr>
        <p:spPr>
          <a:xfrm flipH="1" rot="19680000">
            <a:off x="85320" y="2882160"/>
            <a:ext cx="8904240" cy="1361160"/>
          </a:xfrm>
          <a:prstGeom prst="rect">
            <a:avLst/>
          </a:prstGeom>
          <a:solidFill>
            <a:srgbClr val="d9d9d9">
              <a:alpha val="70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9000" anchor="b"/>
          <a:p>
            <a:pPr algn="ctr">
              <a:lnSpc>
                <a:spcPct val="100000"/>
              </a:lnSpc>
            </a:pPr>
            <a:r>
              <a:rPr b="1" lang="en-GB" sz="3400">
                <a:solidFill>
                  <a:srgbClr val="ff0000"/>
                </a:solidFill>
                <a:latin typeface="Century Gothic"/>
              </a:rPr>
              <a:t>CMIP6 DCPP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GB" sz="3400">
                <a:solidFill>
                  <a:srgbClr val="ff0000"/>
                </a:solidFill>
                <a:latin typeface="Century Gothic"/>
              </a:rPr>
              <a:t>5,500 simulated years -&gt; 1.4 PB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dur="indefinite" fill="hold">
                      <p:stCondLst>
                        <p:cond delay="indefinite"/>
                      </p:stCondLst>
                      <p:childTnLst>
                        <p:par>
                          <p:cTn id="18" dur="indefinite" fill="hold">
                            <p:stCondLst>
                              <p:cond delay="0"/>
                            </p:stCondLst>
                            <p:childTnLst>
                              <p:par>
                                <p:cTn id="19" dur="indefinite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CustomShape 1"/>
          <p:cNvSpPr/>
          <p:nvPr/>
        </p:nvSpPr>
        <p:spPr>
          <a:xfrm>
            <a:off x="396720" y="144360"/>
            <a:ext cx="6191280" cy="69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lang="en-GB" sz="2800">
                <a:solidFill>
                  <a:srgbClr val="ffffff"/>
                </a:solidFill>
                <a:latin typeface="Calibri"/>
              </a:rPr>
              <a:t>Workflow management - Autosubmit</a:t>
            </a:r>
            <a:endParaRPr/>
          </a:p>
        </p:txBody>
      </p:sp>
      <p:sp>
        <p:nvSpPr>
          <p:cNvPr id="692" name="CustomShape 2"/>
          <p:cNvSpPr/>
          <p:nvPr/>
        </p:nvSpPr>
        <p:spPr>
          <a:xfrm>
            <a:off x="7920" y="6586560"/>
            <a:ext cx="6826320" cy="33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6760" rIns="86760" tIns="43560" bIns="43560"/>
          <a:p>
            <a:pPr>
              <a:lnSpc>
                <a:spcPct val="104000"/>
              </a:lnSpc>
            </a:pPr>
            <a:r>
              <a:rPr lang="en-GB" sz="1600">
                <a:latin typeface="Calibri"/>
              </a:rPr>
              <a:t>Domingo Manubens, Javier Vegas (BSC)</a:t>
            </a:r>
            <a:endParaRPr/>
          </a:p>
        </p:txBody>
      </p:sp>
      <p:pic>
        <p:nvPicPr>
          <p:cNvPr id="693" name="" descr=""/>
          <p:cNvPicPr/>
          <p:nvPr/>
        </p:nvPicPr>
        <p:blipFill>
          <a:blip r:embed="rId1"/>
          <a:stretch/>
        </p:blipFill>
        <p:spPr>
          <a:xfrm>
            <a:off x="4319640" y="4248000"/>
            <a:ext cx="4680000" cy="2664000"/>
          </a:xfrm>
          <a:prstGeom prst="rect">
            <a:avLst/>
          </a:prstGeom>
          <a:ln>
            <a:noFill/>
          </a:ln>
        </p:spPr>
      </p:pic>
      <p:sp>
        <p:nvSpPr>
          <p:cNvPr id="694" name="CustomShape 3"/>
          <p:cNvSpPr/>
          <p:nvPr/>
        </p:nvSpPr>
        <p:spPr>
          <a:xfrm>
            <a:off x="-1440" y="809640"/>
            <a:ext cx="9145440" cy="375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>
              <a:lnSpc>
                <a:spcPct val="100000"/>
              </a:lnSpc>
            </a:pPr>
            <a:r>
              <a:rPr b="1" lang="en-US" sz="2000">
                <a:latin typeface="Calibri"/>
              </a:rPr>
              <a:t>What is Autosubmit:</a:t>
            </a:r>
            <a:r>
              <a:rPr lang="en-US" sz="2000">
                <a:latin typeface="Calibri"/>
              </a:rPr>
              <a:t> a python-based tool to create, manage and monitor experiments. It has support for experiments running in more than one HPC and for different workflow configurations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n-US" sz="2000">
                <a:latin typeface="Calibri"/>
              </a:rPr>
              <a:t>Why Autosubmit is needed: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latin typeface="Calibri"/>
              </a:rPr>
              <a:t>Automatisation:  No user intervention is needed in submission to machines and dependencies between jobs. 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latin typeface="Calibri"/>
              </a:rPr>
              <a:t>Data provenance: Assigns unique identifiers for each experiment, model version, experiment configuration etc. 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latin typeface="Calibri"/>
              </a:rPr>
              <a:t>Failure tolerance: Automatic retrials in case of corrupted or missing data.</a:t>
            </a:r>
            <a:endParaRPr/>
          </a:p>
          <a:p>
            <a:pPr>
              <a:lnSpc>
                <a:spcPct val="100000"/>
              </a:lnSpc>
              <a:buSzPct val="45000"/>
              <a:buFont typeface="Wingdings" charset="2"/>
              <a:buChar char=""/>
            </a:pPr>
            <a:r>
              <a:rPr lang="en-US" sz="2000">
                <a:latin typeface="Calibri"/>
              </a:rPr>
              <a:t>Versatility: Runs different models in different HPC platforms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695" name="CustomShape 4"/>
          <p:cNvSpPr/>
          <p:nvPr/>
        </p:nvSpPr>
        <p:spPr>
          <a:xfrm>
            <a:off x="198360" y="4635360"/>
            <a:ext cx="3113280" cy="166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500">
                <a:latin typeface="Calibri"/>
              </a:rPr>
              <a:t>Workflow of an experiment monitored with Autosubmit:</a:t>
            </a:r>
            <a:endParaRPr/>
          </a:p>
          <a:p>
            <a:pPr>
              <a:lnSpc>
                <a:spcPct val="100000"/>
              </a:lnSpc>
            </a:pPr>
            <a:r>
              <a:rPr lang="en-US" sz="1500">
                <a:latin typeface="Calibri"/>
              </a:rPr>
              <a:t>Yellow = completed </a:t>
            </a:r>
            <a:endParaRPr/>
          </a:p>
          <a:p>
            <a:pPr>
              <a:lnSpc>
                <a:spcPct val="100000"/>
              </a:lnSpc>
            </a:pPr>
            <a:r>
              <a:rPr lang="en-US" sz="1500">
                <a:latin typeface="Calibri"/>
              </a:rPr>
              <a:t>Red = failed </a:t>
            </a:r>
            <a:endParaRPr/>
          </a:p>
          <a:p>
            <a:pPr>
              <a:lnSpc>
                <a:spcPct val="100000"/>
              </a:lnSpc>
            </a:pPr>
            <a:r>
              <a:rPr lang="en-US" sz="1500">
                <a:latin typeface="Calibri"/>
              </a:rPr>
              <a:t>Green = running  </a:t>
            </a:r>
            <a:endParaRPr/>
          </a:p>
          <a:p>
            <a:pPr>
              <a:lnSpc>
                <a:spcPct val="100000"/>
              </a:lnSpc>
            </a:pPr>
            <a:r>
              <a:rPr lang="en-US" sz="1500">
                <a:latin typeface="Calibri"/>
              </a:rPr>
              <a:t>Blue = submitted </a:t>
            </a:r>
            <a:endParaRPr/>
          </a:p>
          <a:p>
            <a:pPr>
              <a:lnSpc>
                <a:spcPct val="100000"/>
              </a:lnSpc>
            </a:pPr>
            <a:r>
              <a:rPr lang="en-US" sz="1500">
                <a:latin typeface="Calibri"/>
              </a:rPr>
              <a:t>… 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