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4"/>
    <p:sldMasterId id="2147483673" r:id="rId5"/>
    <p:sldMasterId id="2147483674" r:id="rId6"/>
    <p:sldMasterId id="2147483675" r:id="rId7"/>
    <p:sldMasterId id="2147483676" r:id="rId8"/>
    <p:sldMasterId id="214748367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</p:sldIdLst>
  <p:sldSz cy="6858000" cx="9144000"/>
  <p:notesSz cx="6858000" cy="9144000"/>
  <p:embeddedFontLst>
    <p:embeddedFont>
      <p:font typeface="Cantarell"/>
      <p:regular r:id="rId55"/>
      <p:bold r:id="rId56"/>
      <p:italic r:id="rId57"/>
      <p:boldItalic r:id="rId58"/>
    </p:embeddedFont>
    <p:embeddedFont>
      <p:font typeface="Questrial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FF86046-3620-4FB6-8B1D-A52AE8D906E6}">
  <a:tblStyle styleId="{CFF86046-3620-4FB6-8B1D-A52AE8D906E6}" styleName="Table_0">
    <a:wholeTbl>
      <a:tcStyle>
        <a:tcBdr>
          <a:left>
            <a:ln cap="flat" cmpd="sng" w="127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font" Target="fonts/Cantarell-regular.fntdata"/><Relationship Id="rId10" Type="http://schemas.openxmlformats.org/officeDocument/2006/relationships/notesMaster" Target="notesMasters/notesMaster1.xml"/><Relationship Id="rId54" Type="http://schemas.openxmlformats.org/officeDocument/2006/relationships/slide" Target="slides/slide44.xml"/><Relationship Id="rId13" Type="http://schemas.openxmlformats.org/officeDocument/2006/relationships/slide" Target="slides/slide3.xml"/><Relationship Id="rId57" Type="http://schemas.openxmlformats.org/officeDocument/2006/relationships/font" Target="fonts/Cantarell-italic.fntdata"/><Relationship Id="rId12" Type="http://schemas.openxmlformats.org/officeDocument/2006/relationships/slide" Target="slides/slide2.xml"/><Relationship Id="rId56" Type="http://schemas.openxmlformats.org/officeDocument/2006/relationships/font" Target="fonts/Cantarell-bold.fntdata"/><Relationship Id="rId15" Type="http://schemas.openxmlformats.org/officeDocument/2006/relationships/slide" Target="slides/slide5.xml"/><Relationship Id="rId59" Type="http://schemas.openxmlformats.org/officeDocument/2006/relationships/font" Target="fonts/Questrial-regular.fntdata"/><Relationship Id="rId14" Type="http://schemas.openxmlformats.org/officeDocument/2006/relationships/slide" Target="slides/slide4.xml"/><Relationship Id="rId58" Type="http://schemas.openxmlformats.org/officeDocument/2006/relationships/font" Target="fonts/Cantarell-bold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Pegasus, Kepler, Taverna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2649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We need to be fast! (i.e. we want to maximize the throughput SYPD &gt;= 4) → increase #proc, even if we waste resources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We need to reduce queue time! → increase size of chunk (maximizing the execution time once the job is running, to avoid unnecessary wait time between jobs)</a:t>
            </a:r>
          </a:p>
        </p:txBody>
      </p:sp>
      <p:sp>
        <p:nvSpPr>
          <p:cNvPr id="461" name="Shape 46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We need to be fast! (i.e. we want to maximize the throughput SYPD &gt;= 4) → increase #proc, even if we waste resources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We need to reduce queue time! → increase size of chunk (maximizing the execution time once the job is running, to avoid unnecessary wait time between jobs)</a:t>
            </a:r>
          </a:p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2649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2" marL="1371600" rtl="0">
              <a:spcBef>
                <a:spcPts val="360"/>
              </a:spcBef>
              <a:buClr>
                <a:srgbClr val="9900FF"/>
              </a:buClr>
              <a:buChar char="-"/>
            </a:pPr>
            <a:r>
              <a:rPr lang="es">
                <a:solidFill>
                  <a:srgbClr val="9900FF"/>
                </a:solidFill>
              </a:rPr>
              <a:t>We need to be efficient! → avoid using resources that don’t improve substantially the model execution time</a:t>
            </a:r>
          </a:p>
          <a:p>
            <a:pPr indent="-342900" lvl="2" marL="1371600" rtl="0">
              <a:spcBef>
                <a:spcPts val="360"/>
              </a:spcBef>
              <a:buClr>
                <a:srgbClr val="9900FF"/>
              </a:buClr>
              <a:buChar char="-"/>
            </a:pPr>
            <a:r>
              <a:rPr lang="es">
                <a:solidFill>
                  <a:srgbClr val="9900FF"/>
                </a:solidFill>
              </a:rPr>
              <a:t>We need to reduce queue time! → Try to help the scheduler to run the job, asking for the less resources the better</a:t>
            </a:r>
          </a:p>
          <a:p>
            <a:pPr indent="-342900" lvl="2" marL="1371600" rtl="0">
              <a:spcBef>
                <a:spcPts val="360"/>
              </a:spcBef>
              <a:buClr>
                <a:srgbClr val="9900FF"/>
              </a:buClr>
              <a:buChar char="-"/>
            </a:pPr>
            <a:r>
              <a:rPr lang="es">
                <a:solidFill>
                  <a:srgbClr val="9900FF"/>
                </a:solidFill>
              </a:rPr>
              <a:t>Find a compromise!</a:t>
            </a:r>
          </a:p>
        </p:txBody>
      </p:sp>
      <p:sp>
        <p:nvSpPr>
          <p:cNvPr id="569" name="Shape 56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36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x="1142648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2649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2649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2649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2649" y="685800"/>
            <a:ext cx="4572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1" Type="http://schemas.openxmlformats.org/officeDocument/2006/relationships/hyperlink" Target="https://www.youtube.com/user/BSCCNS" TargetMode="External"/><Relationship Id="rId10" Type="http://schemas.openxmlformats.org/officeDocument/2006/relationships/image" Target="../media/image58.png"/><Relationship Id="rId12" Type="http://schemas.openxmlformats.org/officeDocument/2006/relationships/image" Target="../media/image61.png"/><Relationship Id="rId9" Type="http://schemas.openxmlformats.org/officeDocument/2006/relationships/hyperlink" Target="https://twitter.com/bsc_cns" TargetMode="External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76200" y="178351"/>
            <a:ext cx="1600200" cy="48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811111"/>
            <a:ext cx="4603800" cy="13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825" y="1001869"/>
            <a:ext cx="1012800" cy="5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8787" y="6239198"/>
            <a:ext cx="425400" cy="3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7762" y="6242300"/>
            <a:ext cx="393600" cy="3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8638" y="6239198"/>
            <a:ext cx="447600" cy="3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80300" y="6239198"/>
            <a:ext cx="763500" cy="3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bjective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3" y="0"/>
            <a:ext cx="9139500" cy="8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8458200" y="6355514"/>
            <a:ext cx="533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1130"/>
            <a:ext cx="1936800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2520"/>
            <a:ext cx="574800" cy="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ext-pictur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68" name="Shape 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604"/>
            <a:ext cx="9144000" cy="8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8458200" y="6355514"/>
            <a:ext cx="533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1130"/>
            <a:ext cx="1936800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2520"/>
            <a:ext cx="574800" cy="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4572000" y="3147611"/>
            <a:ext cx="41529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-graphic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8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8458200" y="6355514"/>
            <a:ext cx="533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" sz="1000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588" y="141130"/>
            <a:ext cx="1936800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475" y="122520"/>
            <a:ext cx="574800" cy="2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/>
          <p:nvPr>
            <p:ph idx="2" type="chart"/>
          </p:nvPr>
        </p:nvSpPr>
        <p:spPr>
          <a:xfrm>
            <a:off x="4572000" y="1951711"/>
            <a:ext cx="4152900" cy="4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hank-yo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7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6200" y="178351"/>
            <a:ext cx="1600200" cy="48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3" y="1969620"/>
            <a:ext cx="3306900" cy="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1960314"/>
            <a:ext cx="830400" cy="4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future-pla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5800" y="213091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7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838200" y="2279796"/>
            <a:ext cx="7772400" cy="146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RESEARCH LINES &amp; RESULTS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uture-pla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685800" y="213091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7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838200" y="2279796"/>
            <a:ext cx="7772400" cy="146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ansition slide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7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76200" y="178351"/>
            <a:ext cx="1600200" cy="48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181453"/>
            <a:ext cx="3306900" cy="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13" y="172148"/>
            <a:ext cx="830400" cy="4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type="title"/>
          </p:nvPr>
        </p:nvSpPr>
        <p:spPr>
          <a:xfrm>
            <a:off x="457200" y="3103713"/>
            <a:ext cx="8229600" cy="65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ansition-slide-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7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bermude\Documents\Laura\PWP BSC\img_ok\logo.pn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547780"/>
            <a:ext cx="6191400" cy="18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775" y="1651689"/>
            <a:ext cx="1555800" cy="7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6200" y="178351"/>
            <a:ext cx="1600200" cy="48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819339" y="4695245"/>
            <a:ext cx="47628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hank-you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-graphic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/>
          <p:nvPr>
            <p:ph idx="2" type="chart"/>
          </p:nvPr>
        </p:nvSpPr>
        <p:spPr>
          <a:xfrm>
            <a:off x="4572000" y="1951711"/>
            <a:ext cx="4152900" cy="4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bjective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theme" Target="../theme/theme5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2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3.xml"/><Relationship Id="rId5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jpg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7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6200" y="178350"/>
            <a:ext cx="1600200" cy="48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3211" y="1969620"/>
            <a:ext cx="3306900" cy="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600" y="1960314"/>
            <a:ext cx="830400" cy="421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75" y="0"/>
            <a:ext cx="914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76200" y="178350"/>
            <a:ext cx="1600200" cy="4872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117" name="Shape 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9800" y="811110"/>
            <a:ext cx="4603800" cy="13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8825" y="1001869"/>
            <a:ext cx="1012800" cy="5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8787" y="6239197"/>
            <a:ext cx="425400" cy="3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7762" y="6242299"/>
            <a:ext cx="393600" cy="3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8636" y="6239197"/>
            <a:ext cx="447600" cy="3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80300" y="6239197"/>
            <a:ext cx="763500" cy="323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25" name="Shape 1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8100" y="0"/>
            <a:ext cx="9290100" cy="8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8458200" y="6355514"/>
            <a:ext cx="533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586" y="141129"/>
            <a:ext cx="1936800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475" y="122519"/>
            <a:ext cx="574800" cy="293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134" name="Shape 1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8100" y="0"/>
            <a:ext cx="9290100" cy="8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8458200" y="6355514"/>
            <a:ext cx="533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ct val="25000"/>
              <a:buFont typeface="Arial"/>
              <a:buNone/>
            </a:pPr>
            <a:fld id="{00000000-1234-1234-1234-123412341234}" type="slidenum">
              <a:rPr b="0" i="0" lang="e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136" name="Shape 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586" y="141129"/>
            <a:ext cx="1936800" cy="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475" y="122519"/>
            <a:ext cx="574800" cy="293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8.png"/><Relationship Id="rId4" Type="http://schemas.openxmlformats.org/officeDocument/2006/relationships/hyperlink" Target="https://goo.gl/IKqIjV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1.png"/><Relationship Id="rId4" Type="http://schemas.openxmlformats.org/officeDocument/2006/relationships/hyperlink" Target="https://goo.gl/TNv3uJ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7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hyperlink" Target="ftp://autosubmit:sgH_123jHS$Q@bscesftp.bsc.es/Autosubmit_EC-Earth_Hands_On.ova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jpg"/><Relationship Id="rId10" Type="http://schemas.openxmlformats.org/officeDocument/2006/relationships/image" Target="../media/image29.jpg"/><Relationship Id="rId13" Type="http://schemas.openxmlformats.org/officeDocument/2006/relationships/image" Target="../media/image33.jpg"/><Relationship Id="rId1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0.jpg"/><Relationship Id="rId15" Type="http://schemas.openxmlformats.org/officeDocument/2006/relationships/image" Target="../media/image35.jpg"/><Relationship Id="rId14" Type="http://schemas.openxmlformats.org/officeDocument/2006/relationships/image" Target="../media/image36.jpg"/><Relationship Id="rId17" Type="http://schemas.openxmlformats.org/officeDocument/2006/relationships/image" Target="../media/image40.jpg"/><Relationship Id="rId16" Type="http://schemas.openxmlformats.org/officeDocument/2006/relationships/image" Target="../media/image34.jpg"/><Relationship Id="rId5" Type="http://schemas.openxmlformats.org/officeDocument/2006/relationships/image" Target="../media/image25.jpg"/><Relationship Id="rId6" Type="http://schemas.openxmlformats.org/officeDocument/2006/relationships/image" Target="../media/image28.jpg"/><Relationship Id="rId7" Type="http://schemas.openxmlformats.org/officeDocument/2006/relationships/image" Target="../media/image26.jpg"/><Relationship Id="rId8" Type="http://schemas.openxmlformats.org/officeDocument/2006/relationships/image" Target="../media/image3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1.png"/><Relationship Id="rId4" Type="http://schemas.openxmlformats.org/officeDocument/2006/relationships/image" Target="../media/image74.png"/><Relationship Id="rId5" Type="http://schemas.openxmlformats.org/officeDocument/2006/relationships/image" Target="../media/image7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6.png"/><Relationship Id="rId4" Type="http://schemas.openxmlformats.org/officeDocument/2006/relationships/image" Target="../media/image75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0" Type="http://schemas.openxmlformats.org/officeDocument/2006/relationships/hyperlink" Target="http://autosubmit.readthedocs.io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ocs.google.com/presentation/d/1SfB6OauQDyu2hM98tOqbHuKztLXzJDFWnvBtoHY5taE/edit?usp=sharing" TargetMode="External"/><Relationship Id="rId4" Type="http://schemas.openxmlformats.org/officeDocument/2006/relationships/image" Target="../media/image79.jpg"/><Relationship Id="rId9" Type="http://schemas.openxmlformats.org/officeDocument/2006/relationships/hyperlink" Target="https://pypi.python.org/pypi/autosubmit" TargetMode="External"/><Relationship Id="rId5" Type="http://schemas.openxmlformats.org/officeDocument/2006/relationships/hyperlink" Target="https://pypi.python.org/pypi/autosubmit" TargetMode="External"/><Relationship Id="rId6" Type="http://schemas.openxmlformats.org/officeDocument/2006/relationships/image" Target="../media/image80.png"/><Relationship Id="rId7" Type="http://schemas.openxmlformats.org/officeDocument/2006/relationships/hyperlink" Target="https://earth.bsc.es/gitlab/es/autosubmit" TargetMode="External"/><Relationship Id="rId8" Type="http://schemas.openxmlformats.org/officeDocument/2006/relationships/hyperlink" Target="mailto:autosubmit@bsc.es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hyperlink" Target="mailto:domingo.manubens@bsc.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49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3.png"/><Relationship Id="rId8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ran.r-project.org/web/packages/s2dverification/" TargetMode="External"/><Relationship Id="rId4" Type="http://schemas.openxmlformats.org/officeDocument/2006/relationships/image" Target="../media/image53.jpg"/><Relationship Id="rId5" Type="http://schemas.openxmlformats.org/officeDocument/2006/relationships/image" Target="../media/image46.png"/><Relationship Id="rId6" Type="http://schemas.openxmlformats.org/officeDocument/2006/relationships/image" Target="../media/image48.png"/><Relationship Id="rId7" Type="http://schemas.openxmlformats.org/officeDocument/2006/relationships/image" Target="../media/image4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gif"/><Relationship Id="rId4" Type="http://schemas.openxmlformats.org/officeDocument/2006/relationships/image" Target="../media/image55.png"/><Relationship Id="rId5" Type="http://schemas.openxmlformats.org/officeDocument/2006/relationships/image" Target="../media/image51.png"/><Relationship Id="rId6" Type="http://schemas.openxmlformats.org/officeDocument/2006/relationships/image" Target="../media/image5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50.png"/><Relationship Id="rId5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6548437" y="192309"/>
            <a:ext cx="2447999" cy="40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0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ergen</a:t>
            </a:r>
            <a:r>
              <a:rPr b="0" i="0" lang="e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6/05/2017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85800" y="251191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s" sz="3200">
                <a:solidFill>
                  <a:srgbClr val="FFFFFF"/>
                </a:solidFill>
              </a:rPr>
              <a:t>Autosubmit Workflow Management System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371600" y="3632165"/>
            <a:ext cx="6400800" cy="6450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1775101" y="3981900"/>
            <a:ext cx="5673300" cy="4887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i="1" lang="es" sz="1800">
                <a:solidFill>
                  <a:srgbClr val="FFFFFF"/>
                </a:solidFill>
              </a:rPr>
              <a:t>A versatile tool for managing Earth system models on HPC platforms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371612" y="5183017"/>
            <a:ext cx="6480300" cy="4887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1800" u="sng">
                <a:solidFill>
                  <a:srgbClr val="FFFFFF"/>
                </a:solidFill>
              </a:rPr>
              <a:t>Domingo Manubens</a:t>
            </a:r>
            <a:r>
              <a:rPr lang="es" sz="1800">
                <a:solidFill>
                  <a:srgbClr val="FFFFFF"/>
                </a:solidFill>
              </a:rPr>
              <a:t>, </a:t>
            </a:r>
            <a:r>
              <a:rPr lang="es" sz="1800">
                <a:solidFill>
                  <a:schemeClr val="accent1"/>
                </a:solidFill>
              </a:rPr>
              <a:t>Joan López De La Franca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96874" y="-87500"/>
            <a:ext cx="6384300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Data and computing infrastructures for climate modelling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898000"/>
            <a:ext cx="7680590" cy="573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8" y="974200"/>
            <a:ext cx="1002042" cy="6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685800" y="3036523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s" sz="3200">
                <a:solidFill>
                  <a:schemeClr val="accent1"/>
                </a:solidFill>
              </a:rPr>
              <a:t>Models and workflows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96875" y="-87500"/>
            <a:ext cx="7056900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Why are we doing research on 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workflows 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from 2017-05-09 18-27-28.png" id="325" name="Shape 325"/>
          <p:cNvPicPr preferRelativeResize="0"/>
          <p:nvPr/>
        </p:nvPicPr>
        <p:blipFill rotWithShape="1">
          <a:blip r:embed="rId3">
            <a:alphaModFix/>
          </a:blip>
          <a:srcRect b="11196" l="20641" r="21910" t="23593"/>
          <a:stretch/>
        </p:blipFill>
        <p:spPr>
          <a:xfrm>
            <a:off x="68524" y="1015506"/>
            <a:ext cx="9144000" cy="583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96874" y="141100"/>
            <a:ext cx="6445799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Processing and data workflows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from 2017-05-09 18-27-12.png" id="331" name="Shape 331"/>
          <p:cNvPicPr preferRelativeResize="0"/>
          <p:nvPr/>
        </p:nvPicPr>
        <p:blipFill rotWithShape="1">
          <a:blip r:embed="rId3">
            <a:alphaModFix/>
          </a:blip>
          <a:srcRect b="6064" l="16158" r="15804" t="9346"/>
          <a:stretch/>
        </p:blipFill>
        <p:spPr>
          <a:xfrm>
            <a:off x="-16300" y="841275"/>
            <a:ext cx="8067923" cy="56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96874" y="141100"/>
            <a:ext cx="6445799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Processing and data workflows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from 2017-05-09 18-27-12.png" id="337" name="Shape 337"/>
          <p:cNvPicPr preferRelativeResize="0"/>
          <p:nvPr/>
        </p:nvPicPr>
        <p:blipFill rotWithShape="1">
          <a:blip r:embed="rId3">
            <a:alphaModFix/>
          </a:blip>
          <a:srcRect b="6064" l="16158" r="15804" t="9346"/>
          <a:stretch/>
        </p:blipFill>
        <p:spPr>
          <a:xfrm>
            <a:off x="-16300" y="841275"/>
            <a:ext cx="8067923" cy="56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6560100" y="3941350"/>
            <a:ext cx="3232800" cy="3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es" sz="1800">
                <a:solidFill>
                  <a:schemeClr val="dk1"/>
                </a:solidFill>
              </a:rPr>
              <a:t>What files </a:t>
            </a:r>
            <a:br>
              <a:rPr lang="es" sz="1800">
                <a:solidFill>
                  <a:schemeClr val="dk1"/>
                </a:solidFill>
              </a:rPr>
            </a:br>
            <a:r>
              <a:rPr lang="es" sz="1800">
                <a:solidFill>
                  <a:schemeClr val="dk1"/>
                </a:solidFill>
              </a:rPr>
              <a:t>or environment</a:t>
            </a:r>
            <a:br>
              <a:rPr lang="es" sz="1800">
                <a:solidFill>
                  <a:schemeClr val="dk1"/>
                </a:solidFill>
              </a:rPr>
            </a:br>
            <a:r>
              <a:rPr lang="es" sz="1800">
                <a:solidFill>
                  <a:schemeClr val="dk1"/>
                </a:solidFill>
              </a:rPr>
              <a:t>it needs to run ?</a:t>
            </a:r>
            <a:br>
              <a:rPr lang="es" sz="1800">
                <a:solidFill>
                  <a:schemeClr val="dk1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es" sz="1800">
                <a:solidFill>
                  <a:schemeClr val="dk1"/>
                </a:solidFill>
              </a:rPr>
              <a:t>What it produces ?</a:t>
            </a:r>
            <a:br>
              <a:rPr lang="es" sz="1800">
                <a:solidFill>
                  <a:schemeClr val="dk1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es" sz="1800">
                <a:solidFill>
                  <a:schemeClr val="dk1"/>
                </a:solidFill>
              </a:rPr>
              <a:t>When it might </a:t>
            </a:r>
            <a:br>
              <a:rPr lang="es" sz="1800">
                <a:solidFill>
                  <a:schemeClr val="dk1"/>
                </a:solidFill>
              </a:rPr>
            </a:br>
            <a:r>
              <a:rPr lang="es" sz="1800">
                <a:solidFill>
                  <a:schemeClr val="dk1"/>
                </a:solidFill>
              </a:rPr>
              <a:t>need to run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96874" y="-87500"/>
            <a:ext cx="6445799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Multiple High Performance Computing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infrastructures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574400"/>
            <a:ext cx="7705725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>
            <p:ph idx="1" type="body"/>
          </p:nvPr>
        </p:nvSpPr>
        <p:spPr>
          <a:xfrm>
            <a:off x="166925" y="1222400"/>
            <a:ext cx="8547600" cy="94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/>
              <a:t>Computing resources funded by: National / EU / International projects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96874" y="-87500"/>
            <a:ext cx="6461100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Workflow Management Systems for weather and climate</a:t>
            </a:r>
          </a:p>
        </p:txBody>
      </p:sp>
      <p:pic>
        <p:nvPicPr>
          <p:cNvPr descr="Screenshot from 2017-05-11 16-38-44.png" id="351" name="Shape 351"/>
          <p:cNvPicPr preferRelativeResize="0"/>
          <p:nvPr/>
        </p:nvPicPr>
        <p:blipFill rotWithShape="1">
          <a:blip r:embed="rId3">
            <a:alphaModFix/>
          </a:blip>
          <a:srcRect b="17179" l="2764" r="1568" t="38983"/>
          <a:stretch/>
        </p:blipFill>
        <p:spPr>
          <a:xfrm>
            <a:off x="420387" y="1387449"/>
            <a:ext cx="8455625" cy="2178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1097500" y="3642250"/>
            <a:ext cx="69678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400">
                <a:solidFill>
                  <a:schemeClr val="dk1"/>
                </a:solidFill>
              </a:rPr>
              <a:t>Report </a:t>
            </a:r>
            <a:r>
              <a:rPr lang="es" sz="2400">
                <a:solidFill>
                  <a:schemeClr val="dk1"/>
                </a:solidFill>
              </a:rPr>
              <a:t>available here:   </a:t>
            </a:r>
            <a:r>
              <a:rPr lang="es" sz="3000" u="sng">
                <a:solidFill>
                  <a:schemeClr val="hlink"/>
                </a:solidFill>
                <a:hlinkClick r:id="rId4"/>
              </a:rPr>
              <a:t>https://goo.gl/IKqIjV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-533400" y="4648200"/>
            <a:ext cx="9849900" cy="20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914400" rtl="0">
              <a:lnSpc>
                <a:spcPct val="16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  <a:t>D. Manubens-Gil, J. Vegas-Regidor, C. Prodhomme, O. Mula-Valls and F. J. Doblas-Reyes,</a:t>
            </a:r>
            <a:b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  <a:t>    "Seamless management of ensemble climate prediction  experiments on HPC platforms", </a:t>
            </a:r>
            <a:b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  <a:t>    2016 International Conference on High Performance Computing &amp; Simulation (HPCS), </a:t>
            </a:r>
            <a:b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s">
                <a:solidFill>
                  <a:srgbClr val="5C5C5C"/>
                </a:solidFill>
                <a:latin typeface="Consolas"/>
                <a:ea typeface="Consolas"/>
                <a:cs typeface="Consolas"/>
                <a:sym typeface="Consolas"/>
              </a:rPr>
              <a:t>    Innsbruck, 2016, pp. 895-900. doi: 10.1109/HPCSim.2016.7568429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Autosubmit in a nutshell ...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50" y="1540524"/>
            <a:ext cx="8708800" cy="42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Multi-member climate experiment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166925" y="6099200"/>
            <a:ext cx="5003400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i="1" lang="es"/>
              <a:t>Computing cost: </a:t>
            </a:r>
            <a:r>
              <a:rPr i="1" lang="es"/>
              <a:t>~ 12000 CHPSY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911918"/>
            <a:ext cx="8188657" cy="503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Autosubmit monitoring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43000"/>
            <a:ext cx="8705850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BSC Earth Sciences Department</a:t>
            </a:r>
          </a:p>
        </p:txBody>
      </p:sp>
      <p:sp>
        <p:nvSpPr>
          <p:cNvPr id="155" name="Shape 155"/>
          <p:cNvSpPr/>
          <p:nvPr/>
        </p:nvSpPr>
        <p:spPr>
          <a:xfrm>
            <a:off x="4681450" y="3146123"/>
            <a:ext cx="4325400" cy="35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">
            <a:off x="4800599" y="4090987"/>
            <a:ext cx="41148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85650" y="917975"/>
            <a:ext cx="4325400" cy="210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 u="sng">
                <a:solidFill>
                  <a:srgbClr val="FFFFFF"/>
                </a:solidFill>
              </a:rPr>
              <a:t>What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 u="sng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Environmental forecasting</a:t>
            </a:r>
          </a:p>
        </p:txBody>
      </p:sp>
      <p:sp>
        <p:nvSpPr>
          <p:cNvPr id="158" name="Shape 158"/>
          <p:cNvSpPr/>
          <p:nvPr/>
        </p:nvSpPr>
        <p:spPr>
          <a:xfrm>
            <a:off x="4681450" y="917975"/>
            <a:ext cx="4325400" cy="210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 u="sng">
                <a:solidFill>
                  <a:srgbClr val="FFFFFF"/>
                </a:solidFill>
              </a:rPr>
              <a:t>Why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 u="sng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Our strength …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… research …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… operations …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… services …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… 60 people ...</a:t>
            </a:r>
          </a:p>
        </p:txBody>
      </p:sp>
      <p:sp>
        <p:nvSpPr>
          <p:cNvPr id="159" name="Shape 159"/>
          <p:cNvSpPr/>
          <p:nvPr/>
        </p:nvSpPr>
        <p:spPr>
          <a:xfrm>
            <a:off x="185650" y="3143125"/>
            <a:ext cx="4325400" cy="358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 u="sng">
                <a:solidFill>
                  <a:srgbClr val="FFFFFF"/>
                </a:solidFill>
              </a:rPr>
              <a:t>How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 u="sng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Develop a capability to model air quality processes from urban to global and the impacts on weather, health and ecosystems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Implement a climate prediction system for subseasonal-to-decadal climate prediction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Develop user-oriented services that favour both technology transfer and adaptation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FFFFFF"/>
                </a:solidFill>
              </a:rPr>
              <a:t>Use cutting-edge HPC and Big Data technologies for the efficiency and user-friendliness of Earth system models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96876" y="-82226"/>
            <a:ext cx="6191399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Multi-model multi-member climate experiment workflow</a:t>
            </a:r>
          </a:p>
        </p:txBody>
      </p:sp>
      <p:pic>
        <p:nvPicPr>
          <p:cNvPr descr="Screenshot from 2017-05-15 13-26-04.png"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00" y="954863"/>
            <a:ext cx="8888199" cy="40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0" y="5451625"/>
            <a:ext cx="91440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b="1" lang="es" sz="2400">
                <a:solidFill>
                  <a:schemeClr val="dk1"/>
                </a:solidFill>
              </a:rPr>
              <a:t>Experiment run from </a:t>
            </a:r>
            <a:r>
              <a:rPr lang="es" sz="2400">
                <a:solidFill>
                  <a:schemeClr val="dk1"/>
                </a:solidFill>
              </a:rPr>
              <a:t>B</a:t>
            </a:r>
            <a:r>
              <a:rPr lang="es" sz="2400">
                <a:solidFill>
                  <a:schemeClr val="dk1"/>
                </a:solidFill>
              </a:rPr>
              <a:t>SC, CERFACS, SMHI on MareNostrum 3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997750" y="4983625"/>
            <a:ext cx="71496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s" sz="2400">
                <a:solidFill>
                  <a:schemeClr val="dk1"/>
                </a:solidFill>
              </a:rPr>
              <a:t>Report available here:   </a:t>
            </a:r>
            <a:r>
              <a:rPr lang="es" sz="3000" u="sng">
                <a:solidFill>
                  <a:schemeClr val="hlink"/>
                </a:solidFill>
                <a:hlinkClick r:id="rId4"/>
              </a:rPr>
              <a:t>https://goo.gl/TNv3uJ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Autosubmit monitoring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6426"/>
            <a:ext cx="9143999" cy="209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6299" y="3126054"/>
            <a:ext cx="6191400" cy="338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825" y="4952946"/>
            <a:ext cx="2993324" cy="182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0" y="3433975"/>
            <a:ext cx="1966536" cy="14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685800" y="3188923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s" sz="3200">
                <a:solidFill>
                  <a:schemeClr val="accent1"/>
                </a:solidFill>
              </a:rPr>
              <a:t>Prepare an experiment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s" sz="3200">
                <a:solidFill>
                  <a:schemeClr val="accent1"/>
                </a:solidFill>
              </a:rPr>
              <a:t>step-by-step with Autosubmit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E</a:t>
            </a:r>
            <a:r>
              <a:rPr lang="es"/>
              <a:t>xample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471725" y="2905000"/>
            <a:ext cx="8329500" cy="277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/>
              <a:t>1- Configure Autosubmit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2- Run 2 months simulation (199311-199312, hindcast)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3- Post-process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4- Transfer results locally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  <p:sp>
        <p:nvSpPr>
          <p:cNvPr id="403" name="Shape 403"/>
          <p:cNvSpPr txBox="1"/>
          <p:nvPr/>
        </p:nvSpPr>
        <p:spPr>
          <a:xfrm>
            <a:off x="912125" y="1463900"/>
            <a:ext cx="72963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ftp://autosubmit:sgH_123jHS$Q@bscesftp.bsc.es/Autosubmit_EC-Earth_Hands_On.ova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Configure Autosubmit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395525" y="897999"/>
            <a:ext cx="8329500" cy="553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b="1" lang="es" sz="1100">
                <a:solidFill>
                  <a:srgbClr val="000000"/>
                </a:solidFill>
              </a:rPr>
              <a:t>Replace</a:t>
            </a:r>
            <a:r>
              <a:rPr lang="es" sz="1100">
                <a:solidFill>
                  <a:srgbClr val="000000"/>
                </a:solidFill>
              </a:rPr>
              <a:t> your user-ID in the </a:t>
            </a:r>
            <a:r>
              <a:rPr b="1" lang="es" sz="1100">
                <a:solidFill>
                  <a:srgbClr val="000000"/>
                </a:solidFill>
              </a:rPr>
              <a:t>~/.ssh/config</a:t>
            </a:r>
            <a:r>
              <a:rPr lang="es" sz="1100">
                <a:solidFill>
                  <a:srgbClr val="000000"/>
                </a:solidFill>
              </a:rPr>
              <a:t> in the following lines: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s" sz="1100">
                <a:solidFill>
                  <a:srgbClr val="000000"/>
                </a:solidFill>
              </a:rPr>
              <a:t>Now check you can login to MN3 without password. To do it, run the next command: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b="1" lang="es" sz="1100">
                <a:solidFill>
                  <a:srgbClr val="000000"/>
                </a:solidFill>
              </a:rPr>
              <a:t>First step: create EC-Earth experiment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0" lvl="0" marL="9144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1100">
                <a:solidFill>
                  <a:srgbClr val="000000"/>
                </a:solidFill>
              </a:rPr>
              <a:t>Now you can check that in </a:t>
            </a:r>
            <a:r>
              <a:rPr b="1" lang="es" sz="1100">
                <a:solidFill>
                  <a:srgbClr val="000000"/>
                </a:solidFill>
              </a:rPr>
              <a:t>~/autosubmit</a:t>
            </a:r>
            <a:r>
              <a:rPr lang="es" sz="1100">
                <a:solidFill>
                  <a:srgbClr val="000000"/>
                </a:solidFill>
              </a:rPr>
              <a:t> there is a new folder named </a:t>
            </a:r>
            <a:r>
              <a:rPr b="1" lang="es" sz="1100">
                <a:solidFill>
                  <a:srgbClr val="000000"/>
                </a:solidFill>
              </a:rPr>
              <a:t>‘a002’</a:t>
            </a:r>
            <a:r>
              <a:rPr lang="es" sz="1100">
                <a:solidFill>
                  <a:srgbClr val="000000"/>
                </a:solidFill>
              </a:rPr>
              <a:t> that will be the one that will store your experiment configuration and monitoring files.</a:t>
            </a:r>
          </a:p>
          <a:p>
            <a:pPr indent="0" lvl="0" marL="9144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b="1" lang="es" sz="1100">
                <a:solidFill>
                  <a:srgbClr val="000000"/>
                </a:solidFill>
              </a:rPr>
              <a:t>Configure platform. </a:t>
            </a:r>
            <a:r>
              <a:rPr lang="es" sz="1100">
                <a:solidFill>
                  <a:srgbClr val="000000"/>
                </a:solidFill>
              </a:rPr>
              <a:t>Y</a:t>
            </a:r>
            <a:r>
              <a:rPr b="1" lang="es" sz="1100">
                <a:solidFill>
                  <a:srgbClr val="000000"/>
                </a:solidFill>
              </a:rPr>
              <a:t>ou have to edit</a:t>
            </a:r>
            <a:r>
              <a:rPr lang="es" sz="1100">
                <a:solidFill>
                  <a:srgbClr val="000000"/>
                </a:solidFill>
              </a:rPr>
              <a:t> the file: </a:t>
            </a:r>
            <a:r>
              <a:rPr b="1" lang="es" sz="1100">
                <a:solidFill>
                  <a:srgbClr val="000000"/>
                </a:solidFill>
              </a:rPr>
              <a:t>~/autosubmit/a002/conf/platforms_a002.conf</a:t>
            </a:r>
            <a:r>
              <a:rPr lang="es" sz="1100">
                <a:solidFill>
                  <a:srgbClr val="000000"/>
                </a:solidFill>
              </a:rPr>
              <a:t> with your prefered text editor. You will have to use this configuration:</a:t>
            </a:r>
            <a:br>
              <a:rPr b="1" lang="es" sz="1100">
                <a:solidFill>
                  <a:srgbClr val="000000"/>
                </a:solidFill>
              </a:rPr>
            </a:b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663875" y="4925875"/>
            <a:ext cx="8061000" cy="1838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[marenostrum3]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TYPE = LSF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HOST = mn1.bsc.es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PROJECT = nct01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BUDGET = nct01:ESE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USER = </a:t>
            </a:r>
            <a:r>
              <a:rPr b="1" lang="es" sz="1200">
                <a:latin typeface="Consolas"/>
                <a:ea typeface="Consolas"/>
                <a:cs typeface="Consolas"/>
                <a:sym typeface="Consolas"/>
              </a:rPr>
              <a:t>user-here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QUEUE = training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SCRATCH_DIR = /gpfs/scratch</a:t>
            </a:r>
          </a:p>
          <a:p>
            <a:pPr indent="0" lvl="0" marL="9144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PROCESSORS_PER_NODE = 16</a:t>
            </a:r>
          </a:p>
        </p:txBody>
      </p:sp>
      <p:sp>
        <p:nvSpPr>
          <p:cNvPr id="411" name="Shape 411"/>
          <p:cNvSpPr/>
          <p:nvPr/>
        </p:nvSpPr>
        <p:spPr>
          <a:xfrm>
            <a:off x="663875" y="3173275"/>
            <a:ext cx="8061000" cy="505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$ autosubmit expid -y a000 -H marenostrum3 -d “Test for EC-Earth &amp; Autosubmit training”</a:t>
            </a:r>
          </a:p>
        </p:txBody>
      </p:sp>
      <p:sp>
        <p:nvSpPr>
          <p:cNvPr id="412" name="Shape 412"/>
          <p:cNvSpPr/>
          <p:nvPr/>
        </p:nvSpPr>
        <p:spPr>
          <a:xfrm>
            <a:off x="663875" y="1192075"/>
            <a:ext cx="8061000" cy="1019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marL="1371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Host mn3</a:t>
            </a:r>
          </a:p>
          <a:p>
            <a:pPr indent="457200" lvl="0" marL="18288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HostName mn1.bsc.es</a:t>
            </a:r>
          </a:p>
          <a:p>
            <a:pPr indent="457200" lvl="0" marL="18288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User </a:t>
            </a: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1" i="1" lang="es" sz="1100">
                <a:latin typeface="Consolas"/>
                <a:ea typeface="Consolas"/>
                <a:cs typeface="Consolas"/>
                <a:sym typeface="Consolas"/>
              </a:rPr>
              <a:t>mn3 user-ID</a:t>
            </a: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indent="457200" lvl="0" marL="18288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1100">
                <a:latin typeface="Consolas"/>
                <a:ea typeface="Consolas"/>
                <a:cs typeface="Consolas"/>
                <a:sym typeface="Consolas"/>
              </a:rPr>
              <a:t>IdentityFile ~/.ssh/id_rsa</a:t>
            </a:r>
          </a:p>
        </p:txBody>
      </p:sp>
      <p:sp>
        <p:nvSpPr>
          <p:cNvPr id="413" name="Shape 413"/>
          <p:cNvSpPr/>
          <p:nvPr/>
        </p:nvSpPr>
        <p:spPr>
          <a:xfrm>
            <a:off x="663875" y="2487475"/>
            <a:ext cx="8061000" cy="283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$ ssh mn3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Configure Autosubmit</a:t>
            </a:r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 startAt="5"/>
            </a:pPr>
            <a:r>
              <a:rPr b="1" lang="es" sz="1100">
                <a:solidFill>
                  <a:srgbClr val="000000"/>
                </a:solidFill>
              </a:rPr>
              <a:t>Configure jobs. </a:t>
            </a:r>
            <a:r>
              <a:rPr lang="es" sz="1100">
                <a:solidFill>
                  <a:srgbClr val="000000"/>
                </a:solidFill>
              </a:rPr>
              <a:t>Now you need to configure the workflow. To do that, edit the file: </a:t>
            </a:r>
            <a:r>
              <a:rPr b="1" lang="es" sz="1100">
                <a:solidFill>
                  <a:srgbClr val="000000"/>
                </a:solidFill>
              </a:rPr>
              <a:t>conf/jobs_a002.conf</a:t>
            </a:r>
            <a:r>
              <a:rPr lang="es" sz="1100">
                <a:solidFill>
                  <a:srgbClr val="000000"/>
                </a:solidFill>
              </a:rPr>
              <a:t>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30475" y="1268275"/>
            <a:ext cx="4488600" cy="5393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[LOCAL_SETUP]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FILE = runtime/autosubmit/copy-runtime.sh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PLATFORM = LOCAL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[SIM]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FILE = runtime/autosubmit/ece-ifs+nemo.sh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DEPENDENCIES = LOCAL_SETUP SIM-1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RUNNING = chunk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WALLCLOCK = 01:00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PROCESSORS = 130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CHECK = False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[POST_ATM]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FILE = runtime/autosubmit/post-ifs-cmor.sh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DEPENDENCIES = SIM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RUNNING = chunk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WALLCLOCK = 00:20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PROCESSORS = 1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612700" y="1268275"/>
            <a:ext cx="4417200" cy="5393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[POST_OCE]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FILE = runtime/autosubmit/post-nemo-cmor.sh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DEPENDENCIES = SIM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RUNNING = chunk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WALLCLOCK = 00:10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PROCESSORS = 1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[LOCAL_TRANSFER]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FILE = runtime/autosubmit/transfer.sh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PLATFORM = LOCAL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DEPENDENCIES = POST_ATM POST_OCE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RUNNING = member</a:t>
            </a:r>
          </a:p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Create experiment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6"/>
            </a:pPr>
            <a:r>
              <a:rPr lang="es" sz="1100">
                <a:solidFill>
                  <a:srgbClr val="000000"/>
                </a:solidFill>
              </a:rPr>
              <a:t>Autosubmit</a:t>
            </a:r>
            <a:r>
              <a:rPr b="1" lang="es" sz="1100">
                <a:solidFill>
                  <a:srgbClr val="000000"/>
                </a:solidFill>
              </a:rPr>
              <a:t> create. </a:t>
            </a:r>
            <a:r>
              <a:rPr lang="es" sz="1100">
                <a:solidFill>
                  <a:srgbClr val="000000"/>
                </a:solidFill>
              </a:rPr>
              <a:t>This command prepares the experiment to run.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br>
              <a:rPr lang="es" sz="1100">
                <a:solidFill>
                  <a:srgbClr val="000000"/>
                </a:solidFill>
              </a:rPr>
            </a:br>
            <a:br>
              <a:rPr b="1" lang="es" sz="1100">
                <a:solidFill>
                  <a:srgbClr val="000000"/>
                </a:solidFill>
              </a:rPr>
            </a:br>
            <a:r>
              <a:rPr lang="es" sz="1100">
                <a:solidFill>
                  <a:srgbClr val="000000"/>
                </a:solidFill>
              </a:rPr>
              <a:t>If everything has worked well, you’ll see something like this:</a:t>
            </a:r>
            <a:br>
              <a:rPr lang="es" sz="1100">
                <a:solidFill>
                  <a:srgbClr val="000000"/>
                </a:solidFill>
              </a:rPr>
            </a:b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663875" y="1268275"/>
            <a:ext cx="8061000" cy="340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$ autosubmit create a002</a:t>
            </a:r>
          </a:p>
        </p:txBody>
      </p:sp>
      <p:pic>
        <p:nvPicPr>
          <p:cNvPr descr="autosubmit-tuto4.png"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550" y="2148350"/>
            <a:ext cx="57340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Run experiment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s" sz="1100">
                <a:solidFill>
                  <a:srgbClr val="000000"/>
                </a:solidFill>
              </a:rPr>
              <a:t>Then you will see the tree of your experiment’s jobs in PDF format: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AutoNum type="arabicPeriod" startAt="7"/>
            </a:pPr>
            <a:r>
              <a:rPr b="1" lang="es" sz="1100">
                <a:solidFill>
                  <a:srgbClr val="000000"/>
                </a:solidFill>
              </a:rPr>
              <a:t>Autosubmit run. </a:t>
            </a:r>
            <a:r>
              <a:rPr lang="es" sz="1100">
                <a:solidFill>
                  <a:srgbClr val="000000"/>
                </a:solidFill>
              </a:rPr>
              <a:t>Now the experiment will start:</a:t>
            </a: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br>
              <a:rPr lang="es" sz="1100">
                <a:solidFill>
                  <a:srgbClr val="000000"/>
                </a:solidFill>
              </a:rPr>
            </a:br>
            <a:br>
              <a:rPr lang="es" sz="1100">
                <a:solidFill>
                  <a:srgbClr val="000000"/>
                </a:solidFill>
              </a:rPr>
            </a:b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757825" y="3811050"/>
            <a:ext cx="8061000" cy="340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sz="1100">
                <a:latin typeface="Consolas"/>
                <a:ea typeface="Consolas"/>
                <a:cs typeface="Consolas"/>
                <a:sym typeface="Consolas"/>
              </a:rPr>
              <a:t>$ autosubmit run a002</a:t>
            </a:r>
          </a:p>
        </p:txBody>
      </p:sp>
      <p:pic>
        <p:nvPicPr>
          <p:cNvPr descr="monitor.png" id="437" name="Shape 437"/>
          <p:cNvPicPr preferRelativeResize="0"/>
          <p:nvPr/>
        </p:nvPicPr>
        <p:blipFill rotWithShape="1">
          <a:blip r:embed="rId3">
            <a:alphaModFix/>
          </a:blip>
          <a:srcRect b="15951" l="4326" r="4581" t="23555"/>
          <a:stretch/>
        </p:blipFill>
        <p:spPr>
          <a:xfrm>
            <a:off x="1309924" y="1304800"/>
            <a:ext cx="5914449" cy="221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tosubmit-tuto6.png" id="438" name="Shape 438"/>
          <p:cNvPicPr preferRelativeResize="0"/>
          <p:nvPr/>
        </p:nvPicPr>
        <p:blipFill rotWithShape="1">
          <a:blip r:embed="rId4">
            <a:alphaModFix/>
          </a:blip>
          <a:srcRect b="55492" l="0" r="0" t="0"/>
          <a:stretch/>
        </p:blipFill>
        <p:spPr>
          <a:xfrm>
            <a:off x="1297975" y="4301650"/>
            <a:ext cx="4086225" cy="25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685800" y="3036523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s" sz="3200">
                <a:solidFill>
                  <a:schemeClr val="accent1"/>
                </a:solidFill>
              </a:rPr>
              <a:t>Techniques to improve the experiment throughput with Autosubmit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Waiting time on queues reduces too much the throughput in some situations. We need to be faster !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96875" y="141130"/>
            <a:ext cx="6191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/>
              <a:t>Computational Earth Sciences Group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19487" l="0" r="79836" t="40676"/>
          <a:stretch/>
        </p:blipFill>
        <p:spPr>
          <a:xfrm>
            <a:off x="3312950" y="4156046"/>
            <a:ext cx="1154100" cy="22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1" type="body"/>
          </p:nvPr>
        </p:nvSpPr>
        <p:spPr>
          <a:xfrm>
            <a:off x="395287" y="963098"/>
            <a:ext cx="7993200" cy="5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Multidisciplinary team with different IT profiles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Currently, 17 members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Managers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engineers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Postdoc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PhD student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Master student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Intern</a:t>
            </a:r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STRILLO, MIGUEL's picture" id="167" name="Shape 167" title="CASTRILLO, MIGUEL's pictur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925" y="4156046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875" y="4156046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7875" y="1942998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1900" y="3045297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3925" y="3045297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03925" y="5266795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40900" y="4156046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14850" y="1942998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22775" y="5266795"/>
            <a:ext cx="964925" cy="105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03925" y="1934548"/>
            <a:ext cx="1052646" cy="105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77875" y="3045297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40900" y="5259175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14850" y="3045297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640900" y="3052917"/>
            <a:ext cx="1052645" cy="105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79740" l="40117" r="39718" t="0"/>
          <a:stretch/>
        </p:blipFill>
        <p:spPr>
          <a:xfrm>
            <a:off x="5590140" y="1888789"/>
            <a:ext cx="1127400" cy="11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Waiting time on queues reduces too much the throughput in some situations. We need to be faster !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A) Long integration of dependent jobs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pic>
        <p:nvPicPr>
          <p:cNvPr descr="a0ez.png"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1912"/>
          <a:stretch/>
        </p:blipFill>
        <p:spPr>
          <a:xfrm>
            <a:off x="152400" y="1282640"/>
            <a:ext cx="8635309" cy="453038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/>
          <p:nvPr/>
        </p:nvSpPr>
        <p:spPr>
          <a:xfrm>
            <a:off x="5381100" y="1096461"/>
            <a:ext cx="36105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100-150 years integration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 member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1-5 year chunks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7276225" y="5916333"/>
            <a:ext cx="1751100" cy="79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240"/>
              </a:spcBef>
              <a:buNone/>
            </a:pPr>
            <a:r>
              <a:rPr lang="es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E. Exarchou</a:t>
            </a:r>
          </a:p>
          <a:p>
            <a:pPr lvl="0" rtl="0">
              <a:spcBef>
                <a:spcPts val="240"/>
              </a:spcBef>
              <a:buNone/>
            </a:pPr>
            <a:r>
              <a:rPr lang="es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E. Toruigny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pic>
        <p:nvPicPr>
          <p:cNvPr descr="a0ez.png" id="473" name="Shape 473"/>
          <p:cNvPicPr preferRelativeResize="0"/>
          <p:nvPr/>
        </p:nvPicPr>
        <p:blipFill rotWithShape="1">
          <a:blip r:embed="rId3">
            <a:alphaModFix/>
          </a:blip>
          <a:srcRect b="0" l="0" r="0" t="1912"/>
          <a:stretch/>
        </p:blipFill>
        <p:spPr>
          <a:xfrm>
            <a:off x="152400" y="1282640"/>
            <a:ext cx="8635309" cy="453038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5381100" y="1096461"/>
            <a:ext cx="36105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100-150 years integration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 member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1-5 year chunks</a:t>
            </a:r>
          </a:p>
        </p:txBody>
      </p:sp>
      <p:pic>
        <p:nvPicPr>
          <p:cNvPr descr="23f1.png" id="475" name="Shape 4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74" y="1360428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76" name="Shape 4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674" y="1509312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77" name="Shape 4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474" y="1658197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78" name="Shape 4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274" y="1807082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79" name="Shape 4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074" y="1955966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0" name="Shape 4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874" y="2104851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1" name="Shape 4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674" y="2253736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2" name="Shape 4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474" y="2402620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3" name="Shape 4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274" y="2551505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4" name="Shape 4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74" y="2700390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5" name="Shape 4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0874" y="2849274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6" name="Shape 4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674" y="2998159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7" name="Shape 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474" y="3147044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8" name="Shape 4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274" y="3295928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89" name="Shape 4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074" y="3444813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90" name="Shape 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874" y="3593698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91" name="Shape 4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674" y="3742582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92" name="Shape 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474" y="3891467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f1.png"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274" y="4040352"/>
            <a:ext cx="184273" cy="184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4688074-minuterie-jeux-d-ic-nes-chronom-tre-couleur-rouge-Banque-d'images.jpg" id="494" name="Shape 4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674" y="4187259"/>
            <a:ext cx="1259095" cy="15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3552300" y="4520808"/>
            <a:ext cx="12888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  ASYPD</a:t>
            </a:r>
          </a:p>
        </p:txBody>
      </p:sp>
      <p:sp>
        <p:nvSpPr>
          <p:cNvPr id="496" name="Shape 496"/>
          <p:cNvSpPr/>
          <p:nvPr/>
        </p:nvSpPr>
        <p:spPr>
          <a:xfrm>
            <a:off x="2720450" y="5097028"/>
            <a:ext cx="373200" cy="453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3177650" y="5097028"/>
            <a:ext cx="373200" cy="453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Waiting time on queues reduces too much the throughput in some situations. We need to be faster !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A) Long integration of dependent jobs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B) Large ensemble of small independent jobs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     that need to synchronize with data assimilation job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pic>
        <p:nvPicPr>
          <p:cNvPr descr="a0by.png"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3021"/>
            <a:ext cx="8635312" cy="546084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 txBox="1"/>
          <p:nvPr/>
        </p:nvSpPr>
        <p:spPr>
          <a:xfrm>
            <a:off x="6144000" y="904151"/>
            <a:ext cx="30000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35 years integration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20 - 50 members, EnKF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 month chunks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265825" y="6065218"/>
            <a:ext cx="1751100" cy="79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240"/>
              </a:spcBef>
              <a:buNone/>
            </a:pPr>
            <a:r>
              <a:rPr lang="es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F. Massonnet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pic>
        <p:nvPicPr>
          <p:cNvPr descr="a0by.png" id="520" name="Shape 5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3021"/>
            <a:ext cx="8635312" cy="546084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 txBox="1"/>
          <p:nvPr/>
        </p:nvSpPr>
        <p:spPr>
          <a:xfrm>
            <a:off x="6144000" y="904151"/>
            <a:ext cx="30000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35 years integration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20 - 50 members, EnKF</a:t>
            </a:r>
          </a:p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1 month chunks</a:t>
            </a:r>
          </a:p>
        </p:txBody>
      </p:sp>
      <p:pic>
        <p:nvPicPr>
          <p:cNvPr descr="Hourglass_rotates.gif" id="522" name="Shape 5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450" y="1914472"/>
            <a:ext cx="585126" cy="56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_rotates.gif" id="523" name="Shape 5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130" y="1914472"/>
            <a:ext cx="585126" cy="56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_rotates.gif" id="524" name="Shape 5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610" y="1914472"/>
            <a:ext cx="585126" cy="56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_rotates.gif" id="525" name="Shape 5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291" y="1914472"/>
            <a:ext cx="585126" cy="56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_rotates.gif" id="526" name="Shape 5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0708" y="1914472"/>
            <a:ext cx="585126" cy="56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rglass_rotates.gif" id="527" name="Shape 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610" y="2679448"/>
            <a:ext cx="585126" cy="563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Why are we doing research on this ?</a:t>
            </a:r>
          </a:p>
        </p:txBody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Waiting time on queues reduces too much the throughput in some situations. We need to be faster !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A) Long integration of dependent jobs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B) Large ensemble of small independent jobs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s"/>
              <a:t>     that need to synchronize with data assimilation job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Optional functionality to improve throughput using Autosubmit (adjusting parameters is enough)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Case A) MareNostrum3 - a0ez</a:t>
            </a:r>
          </a:p>
        </p:txBody>
      </p:sp>
      <p:pic>
        <p:nvPicPr>
          <p:cNvPr descr="a0ez3.png"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0810"/>
            <a:ext cx="5888371" cy="573830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5205775" y="2030971"/>
            <a:ext cx="3873000" cy="4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480"/>
              </a:spcBef>
              <a:buClr>
                <a:schemeClr val="dk1"/>
              </a:buClr>
              <a:buSzPct val="100000"/>
              <a:buChar char="-"/>
            </a:pPr>
            <a:r>
              <a:rPr lang="es" sz="2400">
                <a:solidFill>
                  <a:schemeClr val="dk1"/>
                </a:solidFill>
              </a:rPr>
              <a:t>Configuration for 1 simulation job: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Number of proc = </a:t>
            </a:r>
            <a:r>
              <a:rPr b="1" lang="es" sz="2000">
                <a:solidFill>
                  <a:schemeClr val="dk1"/>
                </a:solidFill>
              </a:rPr>
              <a:t>2032</a:t>
            </a:r>
            <a:r>
              <a:rPr lang="es" sz="2000">
                <a:solidFill>
                  <a:schemeClr val="dk1"/>
                </a:solidFill>
              </a:rPr>
              <a:t> (high resolution)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Size of chunk = </a:t>
            </a:r>
            <a:r>
              <a:rPr b="1" lang="es" sz="2000">
                <a:solidFill>
                  <a:schemeClr val="dk1"/>
                </a:solidFill>
              </a:rPr>
              <a:t>1 year </a:t>
            </a:r>
            <a:r>
              <a:rPr lang="es" sz="2000">
                <a:solidFill>
                  <a:schemeClr val="dk1"/>
                </a:solidFill>
              </a:rPr>
              <a:t>(we need restarts for each year)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Wallclock time = </a:t>
            </a:r>
            <a:r>
              <a:rPr b="1" lang="es" sz="2000">
                <a:solidFill>
                  <a:schemeClr val="dk1"/>
                </a:solidFill>
              </a:rPr>
              <a:t>14h</a:t>
            </a:r>
            <a:r>
              <a:rPr lang="es" sz="2000">
                <a:solidFill>
                  <a:schemeClr val="dk1"/>
                </a:solidFill>
              </a:rPr>
              <a:t> (there is room for more!)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2221325" y="821918"/>
            <a:ext cx="7086300" cy="19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s" sz="2400">
                <a:solidFill>
                  <a:schemeClr val="dk1"/>
                </a:solidFill>
              </a:rPr>
              <a:t>16th march 2017 → MareNostrum3 shutdown !</a:t>
            </a:r>
          </a:p>
          <a:p>
            <a:pPr indent="-381000" lvl="0" marL="457200" rtl="0">
              <a:spcBef>
                <a:spcPts val="480"/>
              </a:spcBef>
              <a:buClr>
                <a:schemeClr val="dk1"/>
              </a:buClr>
              <a:buSzPct val="100000"/>
              <a:buChar char="-"/>
            </a:pPr>
            <a:r>
              <a:rPr lang="es" sz="2400">
                <a:solidFill>
                  <a:schemeClr val="dk1"/>
                </a:solidFill>
              </a:rPr>
              <a:t>few days left to complete EC-Earth spin-up HR</a:t>
            </a:r>
          </a:p>
          <a:p>
            <a:pPr indent="-381000" lvl="0" marL="457200" rtl="0">
              <a:spcBef>
                <a:spcPts val="480"/>
              </a:spcBef>
              <a:buClr>
                <a:schemeClr val="dk1"/>
              </a:buClr>
              <a:buSzPct val="100000"/>
              <a:buChar char="-"/>
            </a:pPr>
            <a:r>
              <a:rPr lang="es" sz="2400">
                <a:solidFill>
                  <a:schemeClr val="dk1"/>
                </a:solidFill>
              </a:rPr>
              <a:t>queues on PRACE project full</a:t>
            </a:r>
          </a:p>
          <a:p>
            <a:pPr indent="-381000" lvl="0" marL="457200" rtl="0">
              <a:spcBef>
                <a:spcPts val="480"/>
              </a:spcBef>
              <a:buClr>
                <a:schemeClr val="dk1"/>
              </a:buClr>
              <a:buSzPct val="100000"/>
              <a:buChar char="-"/>
            </a:pPr>
            <a:r>
              <a:rPr lang="es" sz="2400">
                <a:solidFill>
                  <a:schemeClr val="dk1"/>
                </a:solidFill>
              </a:rPr>
              <a:t>we needed as much SYPD as we could.</a:t>
            </a:r>
          </a:p>
        </p:txBody>
      </p:sp>
      <p:sp>
        <p:nvSpPr>
          <p:cNvPr id="544" name="Shape 544"/>
          <p:cNvSpPr/>
          <p:nvPr/>
        </p:nvSpPr>
        <p:spPr>
          <a:xfrm>
            <a:off x="208575" y="2471226"/>
            <a:ext cx="1523700" cy="792900"/>
          </a:xfrm>
          <a:prstGeom prst="ellipse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45" name="Shape 545"/>
          <p:cNvCxnSpPr>
            <a:stCxn id="544" idx="6"/>
          </p:cNvCxnSpPr>
          <p:nvPr/>
        </p:nvCxnSpPr>
        <p:spPr>
          <a:xfrm>
            <a:off x="1732275" y="2867676"/>
            <a:ext cx="3465000" cy="81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0ez2.png" id="551" name="Shape 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49104"/>
            <a:ext cx="8784197" cy="473668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Case A) - Vertical wrapper</a:t>
            </a:r>
          </a:p>
        </p:txBody>
      </p:sp>
      <p:sp>
        <p:nvSpPr>
          <p:cNvPr id="553" name="Shape 553"/>
          <p:cNvSpPr/>
          <p:nvPr/>
        </p:nvSpPr>
        <p:spPr>
          <a:xfrm rot="1337841">
            <a:off x="601991" y="2772678"/>
            <a:ext cx="5296860" cy="818288"/>
          </a:xfrm>
          <a:prstGeom prst="rect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 txBox="1"/>
          <p:nvPr/>
        </p:nvSpPr>
        <p:spPr>
          <a:xfrm>
            <a:off x="5111875" y="1363237"/>
            <a:ext cx="3602400" cy="19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s" sz="2400">
                <a:solidFill>
                  <a:schemeClr val="dk1"/>
                </a:solidFill>
              </a:rPr>
              <a:t>Vertical wrapper, creating a job of </a:t>
            </a:r>
            <a:r>
              <a:rPr b="1" lang="es" sz="2400">
                <a:solidFill>
                  <a:schemeClr val="dk1"/>
                </a:solidFill>
              </a:rPr>
              <a:t>72h</a:t>
            </a:r>
            <a:r>
              <a:rPr lang="es" sz="2400">
                <a:solidFill>
                  <a:schemeClr val="dk1"/>
                </a:solidFill>
              </a:rPr>
              <a:t> wallclock (maximum allowed)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0ez4.png"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1084"/>
            <a:ext cx="8933079" cy="493133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Case A) - Vertical wrapper</a:t>
            </a:r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422175" y="813785"/>
            <a:ext cx="8226600" cy="3099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Additionally: </a:t>
            </a:r>
            <a:r>
              <a:rPr lang="es" sz="2000"/>
              <a:t>The sooner a job is submitted the better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 sz="2000"/>
              <a:t>More priority for jobs having been for long time in queue (even if dependencies weren’t satisfied)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 txBox="1"/>
          <p:nvPr/>
        </p:nvSpPr>
        <p:spPr>
          <a:xfrm>
            <a:off x="4139475" y="1811772"/>
            <a:ext cx="4737900" cy="214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55600" lvl="0" marL="4572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Dependencies have to be defined in the header (for the scheduler to know).</a:t>
            </a:r>
          </a:p>
          <a:p>
            <a:pPr indent="-355600" lvl="0" marL="4572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Change status of all SIM jobs to READY and submit.</a:t>
            </a:r>
          </a:p>
          <a:p>
            <a:pPr indent="457200" lvl="0" marL="457200" rtl="0">
              <a:spcBef>
                <a:spcPts val="48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6455375" y="3463888"/>
            <a:ext cx="26913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spcBef>
                <a:spcPts val="480"/>
              </a:spcBef>
              <a:buNone/>
            </a:pPr>
            <a:r>
              <a:rPr lang="es" sz="2000">
                <a:solidFill>
                  <a:schemeClr val="dk1"/>
                </a:solidFill>
              </a:rPr>
              <a:t>Autosubmit won’t see   waiting jobs anymore, but queuing</a:t>
            </a:r>
          </a:p>
        </p:txBody>
      </p:sp>
      <p:sp>
        <p:nvSpPr>
          <p:cNvPr id="565" name="Shape 565"/>
          <p:cNvSpPr/>
          <p:nvPr/>
        </p:nvSpPr>
        <p:spPr>
          <a:xfrm rot="1337816">
            <a:off x="1361405" y="3861726"/>
            <a:ext cx="8000388" cy="818288"/>
          </a:xfrm>
          <a:prstGeom prst="rect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96875" y="141130"/>
            <a:ext cx="6191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</p:txBody>
      </p:sp>
      <p:grpSp>
        <p:nvGrpSpPr>
          <p:cNvPr id="188" name="Shape 188"/>
          <p:cNvGrpSpPr/>
          <p:nvPr/>
        </p:nvGrpSpPr>
        <p:grpSpPr>
          <a:xfrm>
            <a:off x="251519" y="1028453"/>
            <a:ext cx="8640941" cy="5425291"/>
            <a:chOff x="0" y="0"/>
            <a:chExt cx="8640941" cy="5553578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E6E6E6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1901741" y="0"/>
              <a:ext cx="6739200" cy="17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rIns="99050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Performance Team</a:t>
              </a: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b="0" i="0" lang="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HPC Services such as performance analysis or optimizations for parallel computing </a:t>
              </a: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b="0" i="0" lang="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Apply and develop new computational methods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173548" y="173548"/>
              <a:ext cx="1728300" cy="138840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12999" r="-12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3818078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FDFDFD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1909039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F1F1F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0by3.png" id="571" name="Shape 5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12892"/>
            <a:ext cx="8435602" cy="308750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Shape 572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Case B) MareNostrum3 - a0by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5358175" y="1963416"/>
            <a:ext cx="3873000" cy="38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480"/>
              </a:spcBef>
              <a:buClr>
                <a:schemeClr val="dk1"/>
              </a:buClr>
              <a:buSzPct val="100000"/>
              <a:buChar char="-"/>
            </a:pPr>
            <a:r>
              <a:rPr lang="es" sz="2400">
                <a:solidFill>
                  <a:schemeClr val="dk1"/>
                </a:solidFill>
              </a:rPr>
              <a:t>Configuration for 1 simulation job: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Number of proc = </a:t>
            </a:r>
            <a:r>
              <a:rPr b="1" lang="es" sz="2000">
                <a:solidFill>
                  <a:schemeClr val="dk1"/>
                </a:solidFill>
              </a:rPr>
              <a:t>432</a:t>
            </a:r>
            <a:r>
              <a:rPr lang="es" sz="2000">
                <a:solidFill>
                  <a:schemeClr val="dk1"/>
                </a:solidFill>
              </a:rPr>
              <a:t> (standard resolution)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Size of chunk = </a:t>
            </a:r>
            <a:r>
              <a:rPr b="1" lang="es" sz="2000">
                <a:solidFill>
                  <a:schemeClr val="dk1"/>
                </a:solidFill>
              </a:rPr>
              <a:t>1 month </a:t>
            </a:r>
            <a:r>
              <a:rPr lang="es" sz="2000">
                <a:solidFill>
                  <a:schemeClr val="dk1"/>
                </a:solidFill>
              </a:rPr>
              <a:t>(ideally few days)</a:t>
            </a:r>
          </a:p>
          <a:p>
            <a:pPr indent="-355600" lvl="1" marL="914400" rtl="0">
              <a:spcBef>
                <a:spcPts val="400"/>
              </a:spcBef>
              <a:buClr>
                <a:schemeClr val="dk1"/>
              </a:buClr>
              <a:buSzPct val="100000"/>
              <a:buChar char="-"/>
            </a:pPr>
            <a:r>
              <a:rPr lang="es" sz="2000">
                <a:solidFill>
                  <a:schemeClr val="dk1"/>
                </a:solidFill>
              </a:rPr>
              <a:t>Wallclock time = </a:t>
            </a:r>
            <a:r>
              <a:rPr b="1" lang="es" sz="2000">
                <a:solidFill>
                  <a:schemeClr val="dk1"/>
                </a:solidFill>
              </a:rPr>
              <a:t>20 min</a:t>
            </a:r>
            <a:r>
              <a:rPr lang="es" sz="2000">
                <a:solidFill>
                  <a:schemeClr val="dk1"/>
                </a:solidFill>
              </a:rPr>
              <a:t> (even less ~10 min)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65425" y="776735"/>
            <a:ext cx="89787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b="1" lang="es" sz="2400">
                <a:solidFill>
                  <a:schemeClr val="dk1"/>
                </a:solidFill>
              </a:rPr>
              <a:t>24 independent members</a:t>
            </a:r>
            <a:r>
              <a:rPr lang="es" sz="2400">
                <a:solidFill>
                  <a:schemeClr val="dk1"/>
                </a:solidFill>
              </a:rPr>
              <a:t>, SIM, at ORCA1, EC-Earth 3.2, it takes between 2 hours and 5 hours of physical time (depending on load on machine) to complete a full SIM-EnKF cycle. Expect at least 3 physical days to finish one year (0.3 ASYPD).</a:t>
            </a:r>
          </a:p>
        </p:txBody>
      </p:sp>
      <p:sp>
        <p:nvSpPr>
          <p:cNvPr id="575" name="Shape 575"/>
          <p:cNvSpPr/>
          <p:nvPr/>
        </p:nvSpPr>
        <p:spPr>
          <a:xfrm>
            <a:off x="2716625" y="4262483"/>
            <a:ext cx="1523700" cy="792900"/>
          </a:xfrm>
          <a:prstGeom prst="ellipse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76" name="Shape 576"/>
          <p:cNvCxnSpPr>
            <a:stCxn id="575" idx="0"/>
          </p:cNvCxnSpPr>
          <p:nvPr/>
        </p:nvCxnSpPr>
        <p:spPr>
          <a:xfrm flipH="1" rot="10800000">
            <a:off x="3478475" y="2837783"/>
            <a:ext cx="1904100" cy="14247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Case B) - Horizontal wrapper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0by3.png" id="583" name="Shape 5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75" y="2293644"/>
            <a:ext cx="8435602" cy="308750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/>
          <p:nvPr/>
        </p:nvSpPr>
        <p:spPr>
          <a:xfrm>
            <a:off x="5111875" y="991025"/>
            <a:ext cx="3602400" cy="19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s" sz="2400">
                <a:solidFill>
                  <a:schemeClr val="dk1"/>
                </a:solidFill>
              </a:rPr>
              <a:t>Horizontal wrapper, creating a job of </a:t>
            </a:r>
            <a:r>
              <a:rPr b="1" lang="es" sz="2400">
                <a:solidFill>
                  <a:schemeClr val="dk1"/>
                </a:solidFill>
              </a:rPr>
              <a:t>2160 </a:t>
            </a:r>
            <a:r>
              <a:rPr lang="es" sz="2400">
                <a:solidFill>
                  <a:schemeClr val="dk1"/>
                </a:solidFill>
              </a:rPr>
              <a:t> proc</a:t>
            </a:r>
          </a:p>
        </p:txBody>
      </p:sp>
      <p:sp>
        <p:nvSpPr>
          <p:cNvPr id="585" name="Shape 585"/>
          <p:cNvSpPr/>
          <p:nvPr/>
        </p:nvSpPr>
        <p:spPr>
          <a:xfrm rot="-342">
            <a:off x="28474" y="4250285"/>
            <a:ext cx="9042300" cy="570300"/>
          </a:xfrm>
          <a:prstGeom prst="rect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184099" y="141100"/>
            <a:ext cx="6404100" cy="68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Summary: a</a:t>
            </a:r>
            <a:r>
              <a:rPr lang="es"/>
              <a:t>dvantages of Autosubmit</a:t>
            </a:r>
          </a:p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407250" y="1496052"/>
            <a:ext cx="8329500" cy="419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SzPct val="100000"/>
            </a:pPr>
            <a:r>
              <a:rPr b="1" lang="es" sz="1800"/>
              <a:t>Automatisation:</a:t>
            </a:r>
            <a:r>
              <a:rPr lang="es" sz="1800"/>
              <a:t> Preparing and running the model(s), postprocessing, online CMORization and transferring the outputs managed by Autosubmit. No user intervention needed.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b="1" lang="es" sz="1800"/>
              <a:t>Provenance:</a:t>
            </a:r>
            <a:r>
              <a:rPr lang="es" sz="1800"/>
              <a:t> Assigns unique identifiers for each experiment and stores information about model version, its configuration options and computing facilities used in overall process.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b="1" lang="es" sz="1800"/>
              <a:t>Failure tolerance</a:t>
            </a:r>
            <a:r>
              <a:rPr b="1" i="1" lang="es" sz="1800"/>
              <a:t>:</a:t>
            </a:r>
            <a:r>
              <a:rPr i="1" lang="es" sz="1800"/>
              <a:t> </a:t>
            </a:r>
            <a:r>
              <a:rPr lang="es" sz="1800"/>
              <a:t>Automatic retrials and ability to rerun chunks in case of corrupted or missing data, repeating postprocessing and transfers if needed.</a:t>
            </a:r>
          </a:p>
          <a:p>
            <a:pPr lvl="0">
              <a:spcBef>
                <a:spcPts val="0"/>
              </a:spcBef>
              <a:buSzPct val="100000"/>
            </a:pPr>
            <a:r>
              <a:rPr b="1" lang="es" sz="1800"/>
              <a:t>Versatility:</a:t>
            </a:r>
            <a:r>
              <a:rPr lang="es" sz="1800"/>
              <a:t> Currently used to run EC-Earth, NEMO and NMMB models on several platforms.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b="1" lang="es" sz="1800"/>
              <a:t>Throughput:  </a:t>
            </a:r>
            <a:r>
              <a:rPr lang="es" sz="1800"/>
              <a:t>Packing simulations into a single executable to reduce queuing time.</a:t>
            </a:r>
            <a:r>
              <a:rPr lang="es" sz="1800">
                <a:solidFill>
                  <a:srgbClr val="FF0000"/>
                </a:solidFill>
              </a:rPr>
              <a:t> Paper in preparation.</a:t>
            </a:r>
            <a:br>
              <a:rPr lang="es" sz="1800"/>
            </a:br>
          </a:p>
          <a:p>
            <a:pPr indent="127000" lvl="0" rtl="0">
              <a:spcBef>
                <a:spcPts val="40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Q &amp; A</a:t>
            </a:r>
          </a:p>
        </p:txBody>
      </p:sp>
      <p:pic>
        <p:nvPicPr>
          <p:cNvPr descr="Resultado de imagen de Q&amp;A" id="598" name="Shape 59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387" y="1387326"/>
            <a:ext cx="2517777" cy="2517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.png" id="599" name="Shape 59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4350" y="5330825"/>
            <a:ext cx="2921699" cy="1055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0" name="Shape 600"/>
          <p:cNvGraphicFramePr/>
          <p:nvPr/>
        </p:nvGraphicFramePr>
        <p:xfrm>
          <a:off x="1169250" y="409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{CFF86046-3620-4FB6-8B1D-A52AE8D906E6}</a:tableStyleId>
              </a:tblPr>
              <a:tblGrid>
                <a:gridCol w="3406425"/>
                <a:gridCol w="3406425"/>
              </a:tblGrid>
              <a:tr h="292100"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s"/>
                        <a:t>Get involved or contact us: </a:t>
                      </a:r>
                    </a:p>
                  </a:txBody>
                  <a:tcPr marT="63500" marB="63500" marR="63500" marL="63500" anchor="ctr"/>
                </a:tc>
                <a:tc hMerge="1"/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Autosubmit GitLab: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" u="sng">
                          <a:solidFill>
                            <a:srgbClr val="1155CC"/>
                          </a:solidFill>
                          <a:hlinkClick r:id="rId7"/>
                        </a:rPr>
                        <a:t>https://earth.bsc.es/gitlab/es/autosubmit</a:t>
                      </a:r>
                      <a:r>
                        <a:rPr lang="es"/>
                        <a:t> 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Autosubmit Mailing List: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" u="sng">
                          <a:solidFill>
                            <a:srgbClr val="1155CC"/>
                          </a:solidFill>
                          <a:hlinkClick r:id="rId8"/>
                        </a:rPr>
                        <a:t>autosubmit@bsc.es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601" name="Shape 601"/>
          <p:cNvSpPr txBox="1"/>
          <p:nvPr/>
        </p:nvSpPr>
        <p:spPr>
          <a:xfrm>
            <a:off x="1146850" y="5629425"/>
            <a:ext cx="3731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u="sng">
                <a:solidFill>
                  <a:schemeClr val="hlink"/>
                </a:solidFill>
                <a:hlinkClick r:id="rId9"/>
              </a:rPr>
              <a:t>https://pypi.python.org/pypi/autosubmit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s" u="sng">
                <a:solidFill>
                  <a:srgbClr val="1155CC"/>
                </a:solidFill>
                <a:hlinkClick r:id="rId10"/>
              </a:rPr>
              <a:t>http://autosubmit.readthedocs.io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/>
        </p:nvSpPr>
        <p:spPr>
          <a:xfrm>
            <a:off x="1350962" y="4651094"/>
            <a:ext cx="6480300" cy="1020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further information please contact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" sz="2000" u="sng">
                <a:solidFill>
                  <a:schemeClr val="hlink"/>
                </a:solidFill>
                <a:hlinkClick r:id="rId3"/>
              </a:rPr>
              <a:t>domingo.manubens@bsc.es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1371600" y="3632165"/>
            <a:ext cx="6400800" cy="645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Performance activities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88600"/>
            <a:ext cx="8839200" cy="49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5" y="866775"/>
            <a:ext cx="37909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5875" y="890587"/>
            <a:ext cx="35242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0650" y="3671887"/>
            <a:ext cx="37719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262" y="3671887"/>
            <a:ext cx="41814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07476" y="5257800"/>
            <a:ext cx="105727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Shape 205"/>
          <p:cNvCxnSpPr/>
          <p:nvPr/>
        </p:nvCxnSpPr>
        <p:spPr>
          <a:xfrm>
            <a:off x="4664050" y="942975"/>
            <a:ext cx="15300" cy="55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6" name="Shape 206"/>
          <p:cNvCxnSpPr/>
          <p:nvPr/>
        </p:nvCxnSpPr>
        <p:spPr>
          <a:xfrm>
            <a:off x="398900" y="3555325"/>
            <a:ext cx="8560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7" name="Shape 207"/>
          <p:cNvSpPr txBox="1"/>
          <p:nvPr/>
        </p:nvSpPr>
        <p:spPr>
          <a:xfrm>
            <a:off x="7397750" y="6442363"/>
            <a:ext cx="18987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75" rIns="86875" tIns="43425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Castrillo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(BSC)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96875" y="141130"/>
            <a:ext cx="6191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</p:txBody>
      </p:sp>
      <p:grpSp>
        <p:nvGrpSpPr>
          <p:cNvPr id="214" name="Shape 214"/>
          <p:cNvGrpSpPr/>
          <p:nvPr/>
        </p:nvGrpSpPr>
        <p:grpSpPr>
          <a:xfrm>
            <a:off x="251519" y="1028453"/>
            <a:ext cx="8640941" cy="5425291"/>
            <a:chOff x="0" y="0"/>
            <a:chExt cx="8640941" cy="5553578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E6E6E6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1901741" y="0"/>
              <a:ext cx="6739200" cy="17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rIns="99050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Performance Team</a:t>
              </a: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b="0" i="0" lang="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HPC Services such as performance analysis or optimizations for parallel computing </a:t>
              </a: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b="0" i="0" lang="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Apply and develop new computational methods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73548" y="173548"/>
              <a:ext cx="1728300" cy="138840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12999" r="-12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1909039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F1F1F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0" y="3818078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FDFDFD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Shape 220"/>
          <p:cNvSpPr txBox="1"/>
          <p:nvPr/>
        </p:nvSpPr>
        <p:spPr>
          <a:xfrm>
            <a:off x="2153261" y="2893459"/>
            <a:ext cx="6739200" cy="169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rIns="99050" tIns="9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and Diagnostics Team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91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Data in Earth Sciences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Provision of data services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Visualization </a:t>
            </a:r>
          </a:p>
        </p:txBody>
      </p:sp>
      <p:sp>
        <p:nvSpPr>
          <p:cNvPr id="221" name="Shape 221"/>
          <p:cNvSpPr/>
          <p:nvPr/>
        </p:nvSpPr>
        <p:spPr>
          <a:xfrm>
            <a:off x="396868" y="3062949"/>
            <a:ext cx="1728300" cy="1356300"/>
          </a:xfrm>
          <a:prstGeom prst="roundRect">
            <a:avLst>
              <a:gd fmla="val 10000" name="adj"/>
            </a:avLst>
          </a:prstGeom>
          <a:blipFill rotWithShape="1">
            <a:blip r:embed="rId4">
              <a:alphaModFix/>
            </a:blip>
            <a:stretch>
              <a:fillRect b="-16998" l="0" r="0" t="-16998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/>
              <a:t>V</a:t>
            </a:r>
            <a:r>
              <a:rPr b="0" i="0" lang="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erification and visualisation tools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95535" y="962661"/>
            <a:ext cx="8329500" cy="5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s2dverification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tools to verify forecasts through the computation of typical prediction scores against one or more observational datasets or reanalyses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https://cran.r-project.org/web/packages/s2dverification/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Shape 228"/>
          <p:cNvGrpSpPr/>
          <p:nvPr/>
        </p:nvGrpSpPr>
        <p:grpSpPr>
          <a:xfrm>
            <a:off x="394463" y="2373852"/>
            <a:ext cx="8281527" cy="4417155"/>
            <a:chOff x="134938" y="1992313"/>
            <a:chExt cx="8877187" cy="4802299"/>
          </a:xfrm>
        </p:grpSpPr>
        <p:sp>
          <p:nvSpPr>
            <p:cNvPr id="229" name="Shape 229"/>
            <p:cNvSpPr txBox="1"/>
            <p:nvPr/>
          </p:nvSpPr>
          <p:spPr>
            <a:xfrm>
              <a:off x="1649413" y="6513512"/>
              <a:ext cx="6592800" cy="2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Questrial"/>
                <a:buChar char="•"/>
              </a:pPr>
              <a:r>
                <a:rPr lang="es" sz="9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C3S Climate Projections Workshop: Near-term predictions and projections, 21 April 2015</a:t>
              </a:r>
            </a:p>
          </p:txBody>
        </p:sp>
        <p:sp>
          <p:nvSpPr>
            <p:cNvPr id="230" name="Shape 230"/>
            <p:cNvSpPr/>
            <p:nvPr/>
          </p:nvSpPr>
          <p:spPr>
            <a:xfrm rot="5400000">
              <a:off x="7696088" y="3697324"/>
              <a:ext cx="1200300" cy="162000"/>
            </a:xfrm>
            <a:prstGeom prst="rightArrow">
              <a:avLst>
                <a:gd fmla="val 19769" name="adj1"/>
                <a:gd fmla="val 32324" name="adj2"/>
              </a:avLst>
            </a:prstGeom>
            <a:solidFill>
              <a:srgbClr val="99CC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468312" y="3124200"/>
              <a:ext cx="1077900" cy="261900"/>
            </a:xfrm>
            <a:prstGeom prst="ellipse">
              <a:avLst/>
            </a:prstGeom>
            <a:solidFill>
              <a:srgbClr val="CFE7F5">
                <a:alpha val="4980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468312" y="3017838"/>
              <a:ext cx="1077900" cy="261900"/>
            </a:xfrm>
            <a:prstGeom prst="ellipse">
              <a:avLst/>
            </a:prstGeom>
            <a:solidFill>
              <a:srgbClr val="CFE7F5">
                <a:alpha val="4980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468312" y="2913063"/>
              <a:ext cx="1077900" cy="261900"/>
            </a:xfrm>
            <a:prstGeom prst="ellipse">
              <a:avLst/>
            </a:prstGeom>
            <a:solidFill>
              <a:srgbClr val="CFE7F5">
                <a:alpha val="4980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468312" y="2808288"/>
              <a:ext cx="1077900" cy="261900"/>
            </a:xfrm>
            <a:prstGeom prst="ellipse">
              <a:avLst/>
            </a:prstGeom>
            <a:solidFill>
              <a:srgbClr val="CFE7F5">
                <a:alpha val="4980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179388" y="3465512"/>
              <a:ext cx="17271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225" lIns="82450" rIns="82450" tIns="55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LOCAL STORAGE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34938" y="5165725"/>
              <a:ext cx="1916100" cy="100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225" lIns="82450" rIns="82450" tIns="55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ESGF NODE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OPeNDAP SERVER</a:t>
              </a:r>
            </a:p>
          </p:txBody>
        </p:sp>
        <p:cxnSp>
          <p:nvCxnSpPr>
            <p:cNvPr id="237" name="Shape 237"/>
            <p:cNvCxnSpPr/>
            <p:nvPr/>
          </p:nvCxnSpPr>
          <p:spPr>
            <a:xfrm>
              <a:off x="1960563" y="4848225"/>
              <a:ext cx="636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Shape 238"/>
            <p:cNvCxnSpPr/>
            <p:nvPr/>
          </p:nvCxnSpPr>
          <p:spPr>
            <a:xfrm>
              <a:off x="2024063" y="4179887"/>
              <a:ext cx="2619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239" name="Shape 239"/>
            <p:cNvCxnSpPr/>
            <p:nvPr/>
          </p:nvCxnSpPr>
          <p:spPr>
            <a:xfrm flipH="1" rot="10800000">
              <a:off x="2024063" y="3073425"/>
              <a:ext cx="1500" cy="1774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0" name="Shape 240"/>
            <p:cNvSpPr/>
            <p:nvPr/>
          </p:nvSpPr>
          <p:spPr>
            <a:xfrm>
              <a:off x="879475" y="2913063"/>
              <a:ext cx="308100" cy="52500"/>
            </a:xfrm>
            <a:prstGeom prst="ellipse">
              <a:avLst/>
            </a:prstGeom>
            <a:solidFill>
              <a:srgbClr val="000000">
                <a:alpha val="49800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1" name="Shape 241"/>
            <p:cNvCxnSpPr/>
            <p:nvPr/>
          </p:nvCxnSpPr>
          <p:spPr>
            <a:xfrm>
              <a:off x="1960563" y="3071813"/>
              <a:ext cx="636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2" name="Shape 242"/>
            <p:cNvSpPr txBox="1"/>
            <p:nvPr/>
          </p:nvSpPr>
          <p:spPr>
            <a:xfrm>
              <a:off x="2089150" y="2273300"/>
              <a:ext cx="67263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225" lIns="82450" rIns="82450" tIns="4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5C8526"/>
                  </a:solidFill>
                  <a:latin typeface="Calibri"/>
                  <a:ea typeface="Calibri"/>
                  <a:cs typeface="Calibri"/>
                  <a:sym typeface="Calibri"/>
                </a:rPr>
                <a:t>s2dverification package</a:t>
              </a:r>
            </a:p>
          </p:txBody>
        </p:sp>
        <p:cxnSp>
          <p:nvCxnSpPr>
            <p:cNvPr id="243" name="Shape 243"/>
            <p:cNvCxnSpPr/>
            <p:nvPr/>
          </p:nvCxnSpPr>
          <p:spPr>
            <a:xfrm flipH="1">
              <a:off x="2282725" y="2439988"/>
              <a:ext cx="1930500" cy="1500"/>
            </a:xfrm>
            <a:prstGeom prst="straightConnector1">
              <a:avLst/>
            </a:prstGeom>
            <a:noFill/>
            <a:ln cap="flat" cmpd="sng" w="9525">
              <a:solidFill>
                <a:srgbClr val="008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Shape 244"/>
            <p:cNvCxnSpPr/>
            <p:nvPr/>
          </p:nvCxnSpPr>
          <p:spPr>
            <a:xfrm flipH="1" rot="10800000">
              <a:off x="2155825" y="2539888"/>
              <a:ext cx="1500" cy="4014900"/>
            </a:xfrm>
            <a:prstGeom prst="straightConnector1">
              <a:avLst/>
            </a:prstGeom>
            <a:noFill/>
            <a:ln cap="flat" cmpd="sng" w="9525">
              <a:solidFill>
                <a:srgbClr val="008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Shape 245"/>
            <p:cNvCxnSpPr/>
            <p:nvPr/>
          </p:nvCxnSpPr>
          <p:spPr>
            <a:xfrm flipH="1">
              <a:off x="6692963" y="2439988"/>
              <a:ext cx="1960500" cy="1500"/>
            </a:xfrm>
            <a:prstGeom prst="straightConnector1">
              <a:avLst/>
            </a:prstGeom>
            <a:noFill/>
            <a:ln cap="flat" cmpd="sng" w="9525">
              <a:solidFill>
                <a:srgbClr val="008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Shape 246"/>
            <p:cNvCxnSpPr/>
            <p:nvPr/>
          </p:nvCxnSpPr>
          <p:spPr>
            <a:xfrm flipH="1" rot="10800000">
              <a:off x="8783638" y="2522488"/>
              <a:ext cx="15900" cy="4032300"/>
            </a:xfrm>
            <a:prstGeom prst="straightConnector1">
              <a:avLst/>
            </a:prstGeom>
            <a:noFill/>
            <a:ln cap="flat" cmpd="sng" w="9525">
              <a:solidFill>
                <a:srgbClr val="008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2293938" y="6648450"/>
              <a:ext cx="6326099" cy="1500"/>
            </a:xfrm>
            <a:prstGeom prst="straightConnector1">
              <a:avLst/>
            </a:prstGeom>
            <a:noFill/>
            <a:ln cap="flat" cmpd="sng" w="9525">
              <a:solidFill>
                <a:srgbClr val="008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8" name="Shape 248"/>
            <p:cNvSpPr/>
            <p:nvPr/>
          </p:nvSpPr>
          <p:spPr>
            <a:xfrm>
              <a:off x="2303463" y="2673350"/>
              <a:ext cx="2660700" cy="3811500"/>
            </a:xfrm>
            <a:prstGeom prst="rect">
              <a:avLst/>
            </a:prstGeom>
            <a:noFill/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225" lIns="82450" rIns="82450" tIns="4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5224462" y="2673350"/>
              <a:ext cx="3395700" cy="468300"/>
            </a:xfrm>
            <a:prstGeom prst="rect">
              <a:avLst/>
            </a:prstGeom>
            <a:noFill/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225" lIns="82450" rIns="82450" tIns="4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BASIC STATISTICS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5224462" y="3409950"/>
              <a:ext cx="3397200" cy="735000"/>
            </a:xfrm>
            <a:prstGeom prst="rect">
              <a:avLst/>
            </a:prstGeom>
            <a:solidFill>
              <a:srgbClr val="FFFF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225" lIns="82450" rIns="82450" tIns="4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SCORES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EXTREMES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5224462" y="4411662"/>
              <a:ext cx="3397200" cy="2073300"/>
            </a:xfrm>
            <a:prstGeom prst="rect">
              <a:avLst/>
            </a:prstGeom>
            <a:noFill/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225" lIns="82450" rIns="82450" tIns="412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PLOTS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4997450" y="2808288"/>
              <a:ext cx="195300" cy="166800"/>
            </a:xfrm>
            <a:prstGeom prst="rightArrow">
              <a:avLst>
                <a:gd fmla="val 20963" name="adj1"/>
                <a:gd fmla="val 33923" name="adj2"/>
              </a:avLst>
            </a:prstGeom>
            <a:solidFill>
              <a:srgbClr val="99CC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4995862" y="3676650"/>
              <a:ext cx="195300" cy="166800"/>
            </a:xfrm>
            <a:prstGeom prst="rightArrow">
              <a:avLst>
                <a:gd fmla="val 20963" name="adj1"/>
                <a:gd fmla="val 33922" name="adj2"/>
              </a:avLst>
            </a:prstGeom>
            <a:solidFill>
              <a:srgbClr val="99CC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4995862" y="5414962"/>
              <a:ext cx="195300" cy="166800"/>
            </a:xfrm>
            <a:prstGeom prst="rightArrow">
              <a:avLst>
                <a:gd fmla="val 20963" name="adj1"/>
                <a:gd fmla="val 33923" name="adj2"/>
              </a:avLst>
            </a:prstGeom>
            <a:solidFill>
              <a:srgbClr val="99CC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 rot="5400000">
              <a:off x="6792838" y="3195638"/>
              <a:ext cx="200100" cy="162000"/>
            </a:xfrm>
            <a:prstGeom prst="rightArrow">
              <a:avLst>
                <a:gd fmla="val 20963" name="adj1"/>
                <a:gd fmla="val 34131" name="adj2"/>
              </a:avLst>
            </a:prstGeom>
            <a:solidFill>
              <a:srgbClr val="99CC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 rot="5400000">
              <a:off x="6792838" y="4198937"/>
              <a:ext cx="200100" cy="162000"/>
            </a:xfrm>
            <a:prstGeom prst="rightArrow">
              <a:avLst>
                <a:gd fmla="val 20963" name="adj1"/>
                <a:gd fmla="val 34131" name="adj2"/>
              </a:avLst>
            </a:prstGeom>
            <a:solidFill>
              <a:srgbClr val="99CCFF">
                <a:alpha val="6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Shape 2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7800" y="4922837"/>
              <a:ext cx="3332100" cy="156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Shape 258"/>
            <p:cNvSpPr txBox="1"/>
            <p:nvPr/>
          </p:nvSpPr>
          <p:spPr>
            <a:xfrm>
              <a:off x="5910262" y="4410075"/>
              <a:ext cx="2711400" cy="5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225" lIns="82450" rIns="82450" tIns="41225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" sz="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Anomaly Correlation Coefficient. 10M Wind Speed ECMWF S4 1 month lead with start dates once a year on first of November and Era-Interim in DJF from 1981 to 2011. Simple bias correction with cross-validation.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5192712" y="4511675"/>
              <a:ext cx="9144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225" lIns="82450" rIns="82450" tIns="412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PLOTS</a:t>
              </a:r>
            </a:p>
          </p:txBody>
        </p:sp>
        <p:cxnSp>
          <p:nvCxnSpPr>
            <p:cNvPr id="260" name="Shape 260"/>
            <p:cNvCxnSpPr/>
            <p:nvPr/>
          </p:nvCxnSpPr>
          <p:spPr>
            <a:xfrm>
              <a:off x="1227137" y="4852987"/>
              <a:ext cx="195300" cy="1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261" name="Shape 261"/>
            <p:cNvSpPr/>
            <p:nvPr/>
          </p:nvSpPr>
          <p:spPr>
            <a:xfrm>
              <a:off x="1490662" y="4681537"/>
              <a:ext cx="417599" cy="330300"/>
            </a:xfrm>
            <a:prstGeom prst="cloudCallout">
              <a:avLst>
                <a:gd fmla="val -2814815" name="adj1"/>
                <a:gd fmla="val 13597" name="adj2"/>
              </a:avLst>
            </a:prstGeom>
            <a:solidFill>
              <a:srgbClr val="CFE7F5">
                <a:alpha val="49800"/>
              </a:srgbClr>
            </a:solidFill>
            <a:ln cap="flat" cmpd="sng" w="9525">
              <a:solidFill>
                <a:srgbClr val="80808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1875" lIns="83775" rIns="83775" tIns="4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Shape 2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9112" y="4297362"/>
              <a:ext cx="816000" cy="10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Shape 2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7025" y="4505325"/>
              <a:ext cx="615900" cy="63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Shape 264"/>
            <p:cNvSpPr txBox="1"/>
            <p:nvPr/>
          </p:nvSpPr>
          <p:spPr>
            <a:xfrm>
              <a:off x="2303463" y="2789238"/>
              <a:ext cx="2660700" cy="208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225" lIns="82450" rIns="82450" tIns="41225">
              <a:noAutofit/>
            </a:bodyPr>
            <a:lstStyle/>
            <a:p>
              <a:pPr indent="-117475" lvl="0" marL="1174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Noto Sans Symbols"/>
                <a:buChar char="●"/>
              </a:pPr>
              <a:r>
                <a:rPr lang="e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Supports datasets stored locally or in ESGF (OPeNDAP) servers.</a:t>
              </a:r>
            </a:p>
            <a:p>
              <a:pPr indent="-117475" lvl="0" marL="1174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Noto Sans Symbols"/>
                <a:buChar char="●"/>
              </a:pPr>
              <a:r>
                <a:rPr lang="e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Exploits multi-core capabilities</a:t>
              </a:r>
            </a:p>
            <a:p>
              <a:pPr indent="-117475" lvl="0" marL="1174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Noto Sans Symbols"/>
                <a:buChar char="●"/>
              </a:pPr>
              <a:r>
                <a:rPr lang="e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API available</a:t>
              </a:r>
            </a:p>
            <a:p>
              <a:pPr indent="-117475" lvl="0" marL="1174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Noto Sans Symbols"/>
                <a:buChar char="●"/>
              </a:pPr>
              <a:r>
                <a:rPr lang="e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Collects observational and experimental datasets stored in multiple conventions:</a:t>
              </a:r>
            </a:p>
            <a:p>
              <a:pPr indent="-131762" lvl="1" marL="233362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Noto Sans Symbols"/>
                <a:buChar char="●"/>
              </a:pPr>
              <a:r>
                <a:rPr b="0" i="0" lang="e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NetCDF3, NetCDF4</a:t>
              </a:r>
            </a:p>
            <a:p>
              <a:pPr indent="-131762" lvl="1" marL="233362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Noto Sans Symbols"/>
                <a:buChar char="●"/>
              </a:pPr>
              <a:r>
                <a:rPr b="0" i="0" lang="e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Supports specific folder and file naming conventions</a:t>
              </a:r>
              <a:r>
                <a:rPr b="0" i="0" lang="e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</a:p>
          </p:txBody>
        </p:sp>
        <p:pic>
          <p:nvPicPr>
            <p:cNvPr id="265" name="Shape 2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416925" y="1992313"/>
              <a:ext cx="5952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Shape 266"/>
          <p:cNvSpPr txBox="1"/>
          <p:nvPr/>
        </p:nvSpPr>
        <p:spPr>
          <a:xfrm>
            <a:off x="82550" y="6442363"/>
            <a:ext cx="18987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75" rIns="86875" tIns="43425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Manubens (BSC)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96876" y="141100"/>
            <a:ext cx="6191399" cy="6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Online diagnostics for climate models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193" y="1269867"/>
            <a:ext cx="866400" cy="634800"/>
          </a:xfrm>
          <a:prstGeom prst="ellipse">
            <a:avLst/>
          </a:prstGeom>
          <a:noFill/>
          <a:ln cap="rnd" cmpd="sng" w="2857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631" y="1365142"/>
            <a:ext cx="1421700" cy="732300"/>
          </a:xfrm>
          <a:prstGeom prst="ellipse">
            <a:avLst/>
          </a:prstGeom>
          <a:noFill/>
          <a:ln cap="rnd" cmpd="sng" w="38100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274" name="Shape 274"/>
          <p:cNvSpPr txBox="1"/>
          <p:nvPr/>
        </p:nvSpPr>
        <p:spPr>
          <a:xfrm>
            <a:off x="39997" y="2478871"/>
            <a:ext cx="16530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Models</a:t>
            </a:r>
          </a:p>
        </p:txBody>
      </p:sp>
      <p:sp>
        <p:nvSpPr>
          <p:cNvPr id="275" name="Shape 275"/>
          <p:cNvSpPr/>
          <p:nvPr/>
        </p:nvSpPr>
        <p:spPr>
          <a:xfrm>
            <a:off x="2483767" y="1622076"/>
            <a:ext cx="765000" cy="376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AFD6FF"/>
              </a:gs>
              <a:gs pos="35000">
                <a:srgbClr val="C4DFFF"/>
              </a:gs>
              <a:gs pos="100000">
                <a:srgbClr val="E6F1FF"/>
              </a:gs>
            </a:gsLst>
            <a:lin ang="16200038" scaled="0"/>
          </a:gradFill>
          <a:ln cap="flat" cmpd="sng" w="9525">
            <a:solidFill>
              <a:srgbClr val="86ADDE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HPC</a:t>
            </a:r>
          </a:p>
        </p:txBody>
      </p:sp>
      <p:sp>
        <p:nvSpPr>
          <p:cNvPr id="276" name="Shape 276"/>
          <p:cNvSpPr/>
          <p:nvPr/>
        </p:nvSpPr>
        <p:spPr>
          <a:xfrm>
            <a:off x="3338862" y="1485826"/>
            <a:ext cx="990110" cy="791404"/>
          </a:xfrm>
          <a:prstGeom prst="flowChartMagneticDisk">
            <a:avLst/>
          </a:prstGeom>
          <a:solidFill>
            <a:schemeClr val="accent1"/>
          </a:solidFill>
          <a:ln cap="flat" cmpd="sng" w="25400">
            <a:solidFill>
              <a:srgbClr val="BABA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 outputs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123727" y="1121287"/>
            <a:ext cx="2974799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approach: offline diagnostics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9353" y="1448454"/>
            <a:ext cx="821100" cy="8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 rot="10800000">
            <a:off x="6849338" y="1698050"/>
            <a:ext cx="765000" cy="2244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AFD6FF"/>
              </a:gs>
              <a:gs pos="35000">
                <a:srgbClr val="C4DFFF"/>
              </a:gs>
              <a:gs pos="100000">
                <a:srgbClr val="E6F1FF"/>
              </a:gs>
            </a:gsLst>
            <a:lin ang="16200038" scaled="0"/>
          </a:gradFill>
          <a:ln cap="flat" cmpd="sng" w="9525">
            <a:solidFill>
              <a:srgbClr val="86ADDE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626077" y="2615409"/>
            <a:ext cx="990110" cy="791404"/>
          </a:xfrm>
          <a:prstGeom prst="flowChartMagneticDisk">
            <a:avLst/>
          </a:prstGeom>
          <a:solidFill>
            <a:schemeClr val="accent1"/>
          </a:solidFill>
          <a:ln cap="flat" cmpd="sng" w="25400">
            <a:solidFill>
              <a:srgbClr val="BABA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 outputs</a:t>
            </a:r>
          </a:p>
        </p:txBody>
      </p:sp>
      <p:sp>
        <p:nvSpPr>
          <p:cNvPr id="281" name="Shape 281"/>
          <p:cNvSpPr/>
          <p:nvPr/>
        </p:nvSpPr>
        <p:spPr>
          <a:xfrm>
            <a:off x="3444046" y="2956059"/>
            <a:ext cx="1052400" cy="51450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BA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2555775" y="2327965"/>
            <a:ext cx="2834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approach: online diagnostics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3107" y="2762103"/>
            <a:ext cx="821100" cy="8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 rot="10800000">
            <a:off x="4659267" y="3060582"/>
            <a:ext cx="765000" cy="2244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AFD6FF"/>
              </a:gs>
              <a:gs pos="35000">
                <a:srgbClr val="C4DFFF"/>
              </a:gs>
              <a:gs pos="100000">
                <a:srgbClr val="E6F1FF"/>
              </a:gs>
            </a:gsLst>
            <a:lin ang="16200038" scaled="0"/>
          </a:gradFill>
          <a:ln cap="flat" cmpd="sng" w="9525">
            <a:solidFill>
              <a:srgbClr val="86ADDE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5679121" y="1549905"/>
            <a:ext cx="1052400" cy="51450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BA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7659342" y="2215159"/>
            <a:ext cx="1020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need diagnostics for their analyses</a:t>
            </a:r>
          </a:p>
        </p:txBody>
      </p:sp>
      <p:sp>
        <p:nvSpPr>
          <p:cNvPr id="287" name="Shape 287"/>
          <p:cNvSpPr/>
          <p:nvPr/>
        </p:nvSpPr>
        <p:spPr>
          <a:xfrm>
            <a:off x="4463987" y="1619042"/>
            <a:ext cx="1125000" cy="376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AFD6FF"/>
              </a:gs>
              <a:gs pos="35000">
                <a:srgbClr val="C4DFFF"/>
              </a:gs>
              <a:gs pos="100000">
                <a:srgbClr val="E6F1FF"/>
              </a:gs>
            </a:gsLst>
            <a:lin ang="16200038" scaled="0"/>
          </a:gradFill>
          <a:ln cap="flat" cmpd="sng" w="9525">
            <a:solidFill>
              <a:srgbClr val="86ADDE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Serial node</a:t>
            </a:r>
          </a:p>
        </p:txBody>
      </p:sp>
      <p:sp>
        <p:nvSpPr>
          <p:cNvPr id="288" name="Shape 288"/>
          <p:cNvSpPr/>
          <p:nvPr/>
        </p:nvSpPr>
        <p:spPr>
          <a:xfrm rot="2048899">
            <a:off x="1808037" y="2469121"/>
            <a:ext cx="759436" cy="37950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AFD6FF"/>
              </a:gs>
              <a:gs pos="35000">
                <a:srgbClr val="C4DFFF"/>
              </a:gs>
              <a:gs pos="100000">
                <a:srgbClr val="E6F1FF"/>
              </a:gs>
            </a:gsLst>
            <a:lin ang="16200038" scaled="0"/>
          </a:gradFill>
          <a:ln cap="flat" cmpd="sng" w="9525">
            <a:solidFill>
              <a:srgbClr val="86ADDE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HPC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193" y="1698020"/>
            <a:ext cx="1065000" cy="730500"/>
          </a:xfrm>
          <a:prstGeom prst="ellipse">
            <a:avLst/>
          </a:prstGeom>
          <a:noFill/>
          <a:ln cap="rnd" cmpd="sng" w="28575">
            <a:solidFill>
              <a:srgbClr val="333333"/>
            </a:solidFill>
            <a:prstDash val="solid"/>
            <a:round/>
            <a:headEnd len="med" w="med" type="none"/>
            <a:tailEnd len="med" w="med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290" name="Shape 290"/>
          <p:cNvSpPr txBox="1"/>
          <p:nvPr>
            <p:ph idx="1" type="body"/>
          </p:nvPr>
        </p:nvSpPr>
        <p:spPr>
          <a:xfrm>
            <a:off x="260710" y="3801211"/>
            <a:ext cx="85785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Diagnostics computed as Analytics as a Service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Diagnostics online (during model run)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data traffic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Diagnostics possible on the computing nodes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diagnostics (data mining of extremes) possible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user gets the results faster</a:t>
            </a:r>
            <a:r>
              <a:rPr lang="es"/>
              <a:t>,</a:t>
            </a:r>
            <a:r>
              <a:rPr b="0" i="0" lang="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crucial to adapt to climate change and to develop climate services (public and private)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82550" y="6442363"/>
            <a:ext cx="18987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75" rIns="86875" tIns="43425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Vegas</a:t>
            </a: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(BSC)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96875" y="141130"/>
            <a:ext cx="61914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</p:txBody>
      </p:sp>
      <p:grpSp>
        <p:nvGrpSpPr>
          <p:cNvPr id="298" name="Shape 298"/>
          <p:cNvGrpSpPr/>
          <p:nvPr/>
        </p:nvGrpSpPr>
        <p:grpSpPr>
          <a:xfrm>
            <a:off x="251519" y="1028453"/>
            <a:ext cx="8640941" cy="5425291"/>
            <a:chOff x="0" y="0"/>
            <a:chExt cx="8640941" cy="5553578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E6E6E6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1901741" y="0"/>
              <a:ext cx="6739200" cy="17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050" lIns="99050" rIns="99050" tIns="99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Performance Team</a:t>
              </a: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b="0" i="0" lang="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HPC Services such as performance analysis or optimizations for parallel computing </a:t>
              </a: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rial"/>
                <a:buChar char="•"/>
              </a:pPr>
              <a:r>
                <a:rPr b="0" i="0" lang="e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Apply and develop new computational methods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173548" y="173548"/>
              <a:ext cx="1728300" cy="138840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12999" r="-12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0" y="1909039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F1F1F1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3818078"/>
              <a:ext cx="8640900" cy="1735500"/>
            </a:xfrm>
            <a:prstGeom prst="roundRect">
              <a:avLst>
                <a:gd fmla="val 10000" name="adj"/>
              </a:avLst>
            </a:prstGeom>
            <a:solidFill>
              <a:srgbClr val="FDFDFD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Shape 304"/>
          <p:cNvSpPr txBox="1"/>
          <p:nvPr/>
        </p:nvSpPr>
        <p:spPr>
          <a:xfrm>
            <a:off x="2153261" y="2893459"/>
            <a:ext cx="6739200" cy="169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rIns="99050" tIns="9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and Diagnostics Team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91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Data in Earth Sciences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Provision of data services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Visualization </a:t>
            </a:r>
          </a:p>
        </p:txBody>
      </p:sp>
      <p:sp>
        <p:nvSpPr>
          <p:cNvPr id="305" name="Shape 305"/>
          <p:cNvSpPr/>
          <p:nvPr/>
        </p:nvSpPr>
        <p:spPr>
          <a:xfrm>
            <a:off x="396868" y="3062949"/>
            <a:ext cx="1728300" cy="1356300"/>
          </a:xfrm>
          <a:prstGeom prst="roundRect">
            <a:avLst>
              <a:gd fmla="val 10000" name="adj"/>
            </a:avLst>
          </a:prstGeom>
          <a:blipFill rotWithShape="1">
            <a:blip r:embed="rId4">
              <a:alphaModFix/>
            </a:blip>
            <a:stretch>
              <a:fillRect b="-16998" l="0" r="0" t="-16998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2153261" y="4798393"/>
            <a:ext cx="6739200" cy="16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9050" lIns="99050" rIns="99050" tIns="9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Models and Workflows Team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91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of HPC user-friendly software framework </a:t>
            </a:r>
          </a:p>
          <a:p>
            <a:pPr indent="-228600" lvl="1" marL="228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the development of atmospheric research software</a:t>
            </a:r>
          </a:p>
        </p:txBody>
      </p:sp>
      <p:sp>
        <p:nvSpPr>
          <p:cNvPr id="307" name="Shape 307"/>
          <p:cNvSpPr/>
          <p:nvPr/>
        </p:nvSpPr>
        <p:spPr>
          <a:xfrm>
            <a:off x="425068" y="4967933"/>
            <a:ext cx="1728300" cy="1356300"/>
          </a:xfrm>
          <a:prstGeom prst="roundRect">
            <a:avLst>
              <a:gd fmla="val 10000" name="adj"/>
            </a:avLst>
          </a:prstGeom>
          <a:blipFill rotWithShape="1">
            <a:blip r:embed="rId5">
              <a:alphaModFix/>
            </a:blip>
            <a:stretch>
              <a:fillRect b="-4999" l="0" r="0" t="-4999"/>
            </a:stretch>
          </a:blip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SC_PPT_templat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9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