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72" r:id="rId3"/>
    <p:sldId id="290" r:id="rId4"/>
    <p:sldId id="300" r:id="rId5"/>
    <p:sldId id="298" r:id="rId6"/>
    <p:sldId id="297" r:id="rId7"/>
    <p:sldId id="292" r:id="rId8"/>
    <p:sldId id="304" r:id="rId9"/>
    <p:sldId id="286" r:id="rId10"/>
    <p:sldId id="302" r:id="rId11"/>
    <p:sldId id="265" r:id="rId12"/>
  </p:sldIdLst>
  <p:sldSz cx="12192000" cy="6858000"/>
  <p:notesSz cx="12192000" cy="6858000"/>
  <p:defaultTextStyle>
    <a:defPPr>
      <a:defRPr lang="es-ES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rodrig1 (MAR RODRIGUEZ RODRIGO)" initials="m(RR" lastIdx="2" clrIdx="0"/>
  <p:cmAuthor id="2" name="dchmiele (DOROTA JOUET)" initials="d(J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C80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48" y="30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11897B-4D05-48C5-8C3E-069A767E5716}" type="datetimeFigureOut">
              <a:rPr lang="en-GB" smtClean="0"/>
              <a:t>26/03/2025</a:t>
            </a:fld>
            <a:endParaRPr lang="en-GB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5DB3B4-CA76-4988-980A-80B9928A8556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66719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Portada">
    <p:bg>
      <p:bgPr>
        <a:blipFill>
          <a:blip r:embed="rId2">
            <a:lum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 userDrawn="1"/>
        </p:nvSpPr>
        <p:spPr bwMode="auto">
          <a:xfrm>
            <a:off x="4064000" y="6095686"/>
            <a:ext cx="8128000" cy="487533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s-ES" sz="1800"/>
          </a:p>
        </p:txBody>
      </p:sp>
      <p:sp>
        <p:nvSpPr>
          <p:cNvPr id="11" name="Rectángulo 10"/>
          <p:cNvSpPr/>
          <p:nvPr userDrawn="1"/>
        </p:nvSpPr>
        <p:spPr bwMode="auto">
          <a:xfrm>
            <a:off x="1" y="6095686"/>
            <a:ext cx="4064000" cy="487533"/>
          </a:xfrm>
          <a:prstGeom prst="rect">
            <a:avLst/>
          </a:prstGeom>
          <a:solidFill>
            <a:srgbClr val="00489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s-ES" sz="1600">
              <a:solidFill>
                <a:schemeClr val="bg1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 bwMode="auto">
          <a:xfrm>
            <a:off x="4963889" y="1631730"/>
            <a:ext cx="6702593" cy="299882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5200" b="1">
                <a:solidFill>
                  <a:srgbClr val="004890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7" name="Subtitle 2"/>
          <p:cNvSpPr>
            <a:spLocks noGrp="1"/>
          </p:cNvSpPr>
          <p:nvPr>
            <p:ph type="subTitle" idx="1" hasCustomPrompt="1"/>
          </p:nvPr>
        </p:nvSpPr>
        <p:spPr bwMode="auto">
          <a:xfrm>
            <a:off x="4963889" y="4762500"/>
            <a:ext cx="6702593" cy="1085850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s-ES"/>
              <a:t>Name</a:t>
            </a:r>
          </a:p>
          <a:p>
            <a:pPr>
              <a:defRPr/>
            </a:pPr>
            <a:r>
              <a:rPr lang="es-ES"/>
              <a:t>Position</a:t>
            </a:r>
          </a:p>
        </p:txBody>
      </p:sp>
      <p:sp>
        <p:nvSpPr>
          <p:cNvPr id="8" name="Marcador de texto 14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325968" y="6095686"/>
            <a:ext cx="3255433" cy="48753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>
              <a:defRPr/>
            </a:pPr>
            <a:r>
              <a:rPr lang="es-ES"/>
              <a:t>day/month/year</a:t>
            </a:r>
          </a:p>
        </p:txBody>
      </p:sp>
      <p:sp>
        <p:nvSpPr>
          <p:cNvPr id="9" name="Marcador de texto 16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4963888" y="6095685"/>
            <a:ext cx="6702595" cy="48753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>
                <a:solidFill>
                  <a:srgbClr val="004890"/>
                </a:solidFill>
              </a:defRPr>
            </a:lvl1pPr>
          </a:lstStyle>
          <a:p>
            <a:pPr lvl="0">
              <a:defRPr/>
            </a:pPr>
            <a:r>
              <a:rPr lang="es-ES"/>
              <a:t>Venue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Título y objetos">
    <p:bg>
      <p:bgPr>
        <a:blipFill>
          <a:blip r:embed="rId2">
            <a:lum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Marcador de título 1"/>
          <p:cNvSpPr>
            <a:spLocks noGrp="1"/>
          </p:cNvSpPr>
          <p:nvPr>
            <p:ph type="title"/>
          </p:nvPr>
        </p:nvSpPr>
        <p:spPr bwMode="auto">
          <a:xfrm>
            <a:off x="0" y="256068"/>
            <a:ext cx="12192000" cy="80094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b="1"/>
            </a:lvl1pPr>
          </a:lstStyle>
          <a:p>
            <a:pPr>
              <a:defRPr/>
            </a:pPr>
            <a:r>
              <a:rPr lang="es-ES"/>
              <a:t>Haga clic para modificar el estilo de título del patrón</a:t>
            </a:r>
          </a:p>
        </p:txBody>
      </p:sp>
      <p:sp>
        <p:nvSpPr>
          <p:cNvPr id="8" name="Marcador de texto 2"/>
          <p:cNvSpPr>
            <a:spLocks noGrp="1"/>
          </p:cNvSpPr>
          <p:nvPr>
            <p:ph idx="1"/>
          </p:nvPr>
        </p:nvSpPr>
        <p:spPr bwMode="auto">
          <a:xfrm>
            <a:off x="603656" y="1514475"/>
            <a:ext cx="10984685" cy="46624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>
              <a:defRPr/>
            </a:pPr>
            <a:r>
              <a:rPr lang="es-ES"/>
              <a:t>Editar el estilo de texto del patrón</a:t>
            </a:r>
            <a:endParaRPr/>
          </a:p>
          <a:p>
            <a:pPr lvl="1">
              <a:defRPr/>
            </a:pPr>
            <a:r>
              <a:rPr lang="es-ES"/>
              <a:t>Segundo nivel</a:t>
            </a:r>
            <a:endParaRPr/>
          </a:p>
          <a:p>
            <a:pPr lvl="2">
              <a:defRPr/>
            </a:pPr>
            <a:r>
              <a:rPr lang="es-ES"/>
              <a:t>Tercer nivel</a:t>
            </a:r>
            <a:endParaRPr/>
          </a:p>
          <a:p>
            <a:pPr lvl="3">
              <a:defRPr/>
            </a:pPr>
            <a:r>
              <a:rPr lang="es-ES"/>
              <a:t>Cuarto nivel</a:t>
            </a:r>
            <a:endParaRPr/>
          </a:p>
          <a:p>
            <a:pPr lvl="4">
              <a:defRPr/>
            </a:pPr>
            <a:r>
              <a:rPr lang="es-ES"/>
              <a:t>Quinto nivel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ítulo, subtítulo y objetos">
    <p:bg>
      <p:bgPr>
        <a:blipFill>
          <a:blip r:embed="rId2">
            <a:lum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s-ES"/>
              <a:t>Haga clic para modificar el estilo de título del patrón</a:t>
            </a:r>
          </a:p>
        </p:txBody>
      </p:sp>
      <p:sp>
        <p:nvSpPr>
          <p:cNvPr id="8" name="Marcador de contenido 2"/>
          <p:cNvSpPr>
            <a:spLocks noGrp="1"/>
          </p:cNvSpPr>
          <p:nvPr>
            <p:ph idx="1"/>
          </p:nvPr>
        </p:nvSpPr>
        <p:spPr bwMode="auto">
          <a:xfrm>
            <a:off x="595618" y="1569411"/>
            <a:ext cx="10996916" cy="456627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>
              <a:defRPr/>
            </a:pPr>
            <a:r>
              <a:rPr lang="es-ES"/>
              <a:t>Editar el estilo de texto del patrón</a:t>
            </a:r>
            <a:endParaRPr/>
          </a:p>
          <a:p>
            <a:pPr lvl="1">
              <a:defRPr/>
            </a:pPr>
            <a:r>
              <a:rPr lang="es-ES"/>
              <a:t>Segundo nivel</a:t>
            </a:r>
            <a:endParaRPr/>
          </a:p>
          <a:p>
            <a:pPr lvl="2">
              <a:defRPr/>
            </a:pPr>
            <a:r>
              <a:rPr lang="es-ES"/>
              <a:t>Tercer nivel</a:t>
            </a:r>
            <a:endParaRPr/>
          </a:p>
          <a:p>
            <a:pPr lvl="3">
              <a:defRPr/>
            </a:pPr>
            <a:r>
              <a:rPr lang="es-ES"/>
              <a:t>Cuarto nivel</a:t>
            </a:r>
            <a:endParaRPr/>
          </a:p>
          <a:p>
            <a:pPr lvl="4">
              <a:defRPr/>
            </a:pPr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0" y="1057275"/>
            <a:ext cx="12192000" cy="512763"/>
          </a:xfrm>
        </p:spPr>
        <p:txBody>
          <a:bodyPr/>
          <a:lstStyle>
            <a:lvl1pPr marL="0" indent="0" algn="ctr">
              <a:buNone/>
              <a:defRPr b="1"/>
            </a:lvl1pPr>
          </a:lstStyle>
          <a:p>
            <a:pPr lvl="0">
              <a:defRPr/>
            </a:pPr>
            <a:r>
              <a:rPr lang="es-ES"/>
              <a:t>Subtítulo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Separador">
    <p:bg>
      <p:bgPr>
        <a:blipFill>
          <a:blip r:embed="rId2">
            <a:lum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 bwMode="auto">
          <a:xfrm>
            <a:off x="603658" y="3028528"/>
            <a:ext cx="10984684" cy="80094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Contraportada">
    <p:bg>
      <p:bgPr>
        <a:blipFill>
          <a:blip r:embed="rId2">
            <a:lum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 userDrawn="1"/>
        </p:nvSpPr>
        <p:spPr bwMode="auto">
          <a:xfrm>
            <a:off x="4064000" y="6095686"/>
            <a:ext cx="8128000" cy="487533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s-ES" sz="180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auto">
          <a:xfrm>
            <a:off x="4963889" y="1631730"/>
            <a:ext cx="6702593" cy="299882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8000" b="1">
                <a:solidFill>
                  <a:srgbClr val="004890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s-ES"/>
              <a:t>Thank you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auto">
          <a:xfrm>
            <a:off x="4963889" y="4900141"/>
            <a:ext cx="6702593" cy="822742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s-ES"/>
              <a:t>Haga click aquí para modificar el subtítulo</a:t>
            </a:r>
            <a:endParaRPr/>
          </a:p>
        </p:txBody>
      </p:sp>
      <p:sp>
        <p:nvSpPr>
          <p:cNvPr id="13" name="Rectángulo 12"/>
          <p:cNvSpPr/>
          <p:nvPr userDrawn="1"/>
        </p:nvSpPr>
        <p:spPr bwMode="auto">
          <a:xfrm>
            <a:off x="1" y="6095686"/>
            <a:ext cx="4064000" cy="487533"/>
          </a:xfrm>
          <a:prstGeom prst="rect">
            <a:avLst/>
          </a:prstGeom>
          <a:solidFill>
            <a:srgbClr val="00489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s-ES" sz="1600">
              <a:solidFill>
                <a:schemeClr val="bg1"/>
              </a:solidFill>
            </a:endParaRPr>
          </a:p>
        </p:txBody>
      </p:sp>
      <p:sp>
        <p:nvSpPr>
          <p:cNvPr id="17" name="Marcador de texto 16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4963888" y="6095685"/>
            <a:ext cx="6702595" cy="48753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>
                <a:solidFill>
                  <a:srgbClr val="004890"/>
                </a:solidFill>
              </a:defRPr>
            </a:lvl1pPr>
          </a:lstStyle>
          <a:p>
            <a:pPr lvl="0">
              <a:defRPr/>
            </a:pPr>
            <a:r>
              <a:rPr lang="es-ES"/>
              <a:t>YourEmail@bsc.es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>
          <a:blip r:embed="rId7">
            <a:lum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 bwMode="auto">
          <a:xfrm>
            <a:off x="0" y="256068"/>
            <a:ext cx="12192000" cy="80094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>
              <a:defRPr/>
            </a:pPr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 bwMode="auto">
          <a:xfrm>
            <a:off x="603656" y="1514475"/>
            <a:ext cx="10984685" cy="46624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s-ES"/>
              <a:t>Editar el estilo de texto del patrón</a:t>
            </a:r>
            <a:endParaRPr/>
          </a:p>
          <a:p>
            <a:pPr lvl="1">
              <a:defRPr/>
            </a:pPr>
            <a:r>
              <a:rPr lang="es-ES"/>
              <a:t>Segundo nivel</a:t>
            </a:r>
            <a:endParaRPr/>
          </a:p>
          <a:p>
            <a:pPr lvl="2">
              <a:defRPr/>
            </a:pPr>
            <a:r>
              <a:rPr lang="es-ES"/>
              <a:t>Tercer nivel</a:t>
            </a:r>
            <a:endParaRPr/>
          </a:p>
          <a:p>
            <a:pPr lvl="3">
              <a:defRPr/>
            </a:pPr>
            <a:r>
              <a:rPr lang="es-ES"/>
              <a:t>Cuarto nivel</a:t>
            </a:r>
            <a:endParaRPr/>
          </a:p>
          <a:p>
            <a:pPr lvl="4">
              <a:defRPr/>
            </a:pPr>
            <a:r>
              <a:rPr lang="es-ES"/>
              <a:t>Quinto nivel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 algn="ctr" defTabSz="914400">
        <a:lnSpc>
          <a:spcPct val="90000"/>
        </a:lnSpc>
        <a:spcBef>
          <a:spcPts val="0"/>
        </a:spcBef>
        <a:buNone/>
        <a:defRPr sz="4000" b="1">
          <a:solidFill>
            <a:srgbClr val="124484"/>
          </a:solidFill>
          <a:latin typeface="Calibri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hyperlink" Target="https://earth.bsc.es/wiki/doku.php?id=projects:projects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bsc.es/discover-bsc/organisation/support-structure/project-management-office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jpeg"/><Relationship Id="rId1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sc.es/discover-bsc/organisation/support-structure/project-management-office" TargetMode="Externa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bsc.es/discover-bsc/organisation/support-structure/technology-transfer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10" Type="http://schemas.openxmlformats.org/officeDocument/2006/relationships/hyperlink" Target="https://www.bsc.es/discover-bsc/organisation/support-structure/technology-transfer" TargetMode="External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hyperlink" Target="https://earth.bsc.es/wiki/doku.php?id=research_groups_and_staff:research_groups_and_staff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hyperlink" Target="https://earth.bsc.es/wiki/doku.php?id=projects:pmo:open_and_future_research_calls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hyperlink" Target="https://earth.bsc.es/wiki/doku.php?id=projects:projects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 bwMode="auto"/>
        <p:txBody>
          <a:bodyPr>
            <a:normAutofit fontScale="90000"/>
          </a:bodyPr>
          <a:lstStyle/>
          <a:p>
            <a:pPr>
              <a:defRPr/>
            </a:pPr>
            <a:r>
              <a:rPr lang="es-ES" dirty="0" smtClean="0"/>
              <a:t>ES-PMO </a:t>
            </a:r>
            <a:br>
              <a:rPr lang="es-ES" dirty="0" smtClean="0"/>
            </a:br>
            <a:r>
              <a:rPr lang="en-GB" dirty="0" smtClean="0"/>
              <a:t>Earth Science </a:t>
            </a:r>
            <a:r>
              <a:rPr lang="es-ES" dirty="0" smtClean="0"/>
              <a:t>Project Management Office</a:t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n-GB" dirty="0" smtClean="0"/>
              <a:t>Brief description</a:t>
            </a:r>
            <a:endParaRPr lang="en-GB" dirty="0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es-ES" dirty="0"/>
              <a:t>BSC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ES-PMO support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03657" y="1097756"/>
            <a:ext cx="10984685" cy="4662488"/>
          </a:xfrm>
        </p:spPr>
        <p:txBody>
          <a:bodyPr>
            <a:normAutofit/>
          </a:bodyPr>
          <a:lstStyle/>
          <a:p>
            <a:r>
              <a:rPr lang="en-GB" sz="2400" dirty="0" smtClean="0"/>
              <a:t>Specific section in </a:t>
            </a:r>
            <a:r>
              <a:rPr lang="en-GB" sz="2400" dirty="0"/>
              <a:t>the </a:t>
            </a:r>
            <a:r>
              <a:rPr lang="en-GB" sz="2400" dirty="0" smtClean="0"/>
              <a:t>section </a:t>
            </a:r>
            <a:r>
              <a:rPr lang="en-GB" sz="2400" i="1" dirty="0" smtClean="0">
                <a:hlinkClick r:id="rId2"/>
              </a:rPr>
              <a:t>Projects and proposals</a:t>
            </a:r>
            <a:r>
              <a:rPr lang="en-GB" sz="2400" i="1" dirty="0" smtClean="0"/>
              <a:t> =&gt; ES PMO Support</a:t>
            </a:r>
            <a:endParaRPr lang="en-GB" sz="2400" i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2821" y="1988840"/>
            <a:ext cx="7766358" cy="3947826"/>
          </a:xfrm>
          <a:prstGeom prst="rect">
            <a:avLst/>
          </a:prstGeom>
        </p:spPr>
      </p:pic>
      <p:sp>
        <p:nvSpPr>
          <p:cNvPr id="5" name="Rectángulo redondeado 4"/>
          <p:cNvSpPr/>
          <p:nvPr/>
        </p:nvSpPr>
        <p:spPr>
          <a:xfrm>
            <a:off x="2495600" y="3501008"/>
            <a:ext cx="3600400" cy="648072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7251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r>
              <a:rPr lang="en-GB"/>
              <a:t>Thanks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es-ES"/>
              <a:t>ES-PMO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416" y="256068"/>
            <a:ext cx="10585176" cy="800945"/>
          </a:xfrm>
        </p:spPr>
        <p:txBody>
          <a:bodyPr/>
          <a:lstStyle/>
          <a:p>
            <a:pPr algn="l"/>
            <a:r>
              <a:rPr lang="en-GB" dirty="0"/>
              <a:t>INDEX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3200" dirty="0"/>
              <a:t>PMO: chart, </a:t>
            </a:r>
            <a:r>
              <a:rPr lang="en-GB" sz="3200" dirty="0" smtClean="0"/>
              <a:t>interactions, duties </a:t>
            </a:r>
            <a:r>
              <a:rPr lang="en-GB" sz="3200" dirty="0"/>
              <a:t>and </a:t>
            </a:r>
            <a:r>
              <a:rPr lang="en-GB" sz="3200" dirty="0" smtClean="0"/>
              <a:t>figures</a:t>
            </a:r>
            <a:endParaRPr lang="en-GB" sz="3200" dirty="0"/>
          </a:p>
          <a:p>
            <a:r>
              <a:rPr lang="en-GB" sz="3200" dirty="0" smtClean="0"/>
              <a:t>PMO: wiki and contacts</a:t>
            </a:r>
          </a:p>
          <a:p>
            <a:r>
              <a:rPr lang="en-GB" sz="3200" dirty="0" smtClean="0"/>
              <a:t>Proposals </a:t>
            </a:r>
            <a:r>
              <a:rPr lang="en-GB" sz="3200" dirty="0"/>
              <a:t>preparation process</a:t>
            </a:r>
          </a:p>
          <a:p>
            <a:endParaRPr lang="en-GB" sz="3200" dirty="0" smtClean="0"/>
          </a:p>
          <a:p>
            <a:pPr marL="0" indent="0">
              <a:buNone/>
            </a:pPr>
            <a:endParaRPr lang="en-GB" sz="3200" dirty="0" smtClean="0"/>
          </a:p>
          <a:p>
            <a:endParaRPr lang="en-GB" sz="3200" dirty="0"/>
          </a:p>
          <a:p>
            <a:pPr marL="0" indent="0">
              <a:buNone/>
            </a:pPr>
            <a:endParaRPr lang="en-GB" sz="3200" dirty="0"/>
          </a:p>
          <a:p>
            <a:pPr marL="0" indent="0">
              <a:buNone/>
            </a:pP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702400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PMO in BSC Organisation Chart</a:t>
            </a:r>
            <a:br>
              <a:rPr lang="en-GB" dirty="0"/>
            </a:br>
            <a:endParaRPr lang="en-GB" dirty="0"/>
          </a:p>
        </p:txBody>
      </p:sp>
      <p:grpSp>
        <p:nvGrpSpPr>
          <p:cNvPr id="4" name="Group 2"/>
          <p:cNvGrpSpPr/>
          <p:nvPr/>
        </p:nvGrpSpPr>
        <p:grpSpPr>
          <a:xfrm>
            <a:off x="1775520" y="1412776"/>
            <a:ext cx="8213725" cy="4611053"/>
            <a:chOff x="2095091" y="1168400"/>
            <a:chExt cx="8213725" cy="4611053"/>
          </a:xfrm>
        </p:grpSpPr>
        <p:pic>
          <p:nvPicPr>
            <p:cNvPr id="5" name="Picture 7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320"/>
            <a:stretch/>
          </p:blipFill>
          <p:spPr bwMode="auto">
            <a:xfrm>
              <a:off x="2095091" y="1168400"/>
              <a:ext cx="8058150" cy="46110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Oval 5"/>
            <p:cNvSpPr/>
            <p:nvPr/>
          </p:nvSpPr>
          <p:spPr>
            <a:xfrm>
              <a:off x="7356066" y="3458528"/>
              <a:ext cx="2952750" cy="1400175"/>
            </a:xfrm>
            <a:prstGeom prst="ellipse">
              <a:avLst/>
            </a:prstGeom>
            <a:noFill/>
            <a:ln w="25400" cap="flat" cmpd="sng" algn="ctr">
              <a:solidFill>
                <a:srgbClr val="548DD4">
                  <a:lumMod val="75000"/>
                  <a:alpha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rgbClr val="004990"/>
                </a:solidFill>
                <a:effectLst/>
                <a:uLnTx/>
                <a:uFillTx/>
                <a:latin typeface="Arial"/>
                <a:ea typeface="DejaVu Sans"/>
                <a:cs typeface="DejaVu Sans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7825966" y="3690303"/>
              <a:ext cx="1901825" cy="936625"/>
            </a:xfrm>
            <a:prstGeom prst="rect">
              <a:avLst/>
            </a:prstGeom>
            <a:solidFill>
              <a:srgbClr val="64A0B6"/>
            </a:solid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DejaVu Sans"/>
                  <a:cs typeface="DejaVu Sans"/>
                </a:rPr>
                <a:t>Directors’ Office</a:t>
              </a:r>
            </a:p>
          </p:txBody>
        </p:sp>
        <p:sp>
          <p:nvSpPr>
            <p:cNvPr id="8" name="Rectangle 7"/>
            <p:cNvSpPr/>
            <p:nvPr/>
          </p:nvSpPr>
          <p:spPr>
            <a:xfrm>
              <a:off x="7927566" y="3979228"/>
              <a:ext cx="1727200" cy="576262"/>
            </a:xfrm>
            <a:prstGeom prst="rect">
              <a:avLst/>
            </a:prstGeom>
            <a:solidFill>
              <a:srgbClr val="64A0B6"/>
            </a:solidFill>
            <a:ln w="25400" cap="flat" cmpd="sng" algn="ctr">
              <a:solidFill>
                <a:srgbClr val="002060"/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DejaVu Sans"/>
                  <a:cs typeface="DejaVu Sans"/>
                </a:rPr>
                <a:t>Project Management, Innovation and Dissemination Area </a:t>
              </a:r>
              <a:endParaRPr kumimoji="0" lang="en-GB" sz="1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DejaVu Sans"/>
                <a:cs typeface="DejaVu Sans"/>
              </a:endParaRPr>
            </a:p>
          </p:txBody>
        </p:sp>
        <p:pic>
          <p:nvPicPr>
            <p:cNvPr id="9" name="Picture 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92962" y="3429953"/>
              <a:ext cx="2879725" cy="1257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CuadroTexto 9"/>
          <p:cNvSpPr txBox="1"/>
          <p:nvPr/>
        </p:nvSpPr>
        <p:spPr>
          <a:xfrm>
            <a:off x="8832304" y="2572296"/>
            <a:ext cx="31683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PMID: </a:t>
            </a:r>
            <a:r>
              <a:rPr lang="en-GB" sz="1600" dirty="0" smtClean="0">
                <a:hlinkClick r:id="rId4"/>
              </a:rPr>
              <a:t>Project Management, Innovation and Dissemination  Area</a:t>
            </a:r>
            <a:endParaRPr lang="en-GB" sz="1600" dirty="0" smtClean="0"/>
          </a:p>
        </p:txBody>
      </p:sp>
    </p:spTree>
    <p:extLst>
      <p:ext uri="{BB962C8B-B14F-4D97-AF65-F5344CB8AC3E}">
        <p14:creationId xmlns:p14="http://schemas.microsoft.com/office/powerpoint/2010/main" val="3327051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1" y="0"/>
            <a:ext cx="12192000" cy="50641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4000" b="1" baseline="0">
                <a:solidFill>
                  <a:srgbClr val="124484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24484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 PMID </a:t>
            </a:r>
            <a:r>
              <a:rPr kumimoji="0" lang="en-GB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24484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staff</a:t>
            </a:r>
            <a:endParaRPr kumimoji="0" lang="en-GB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124484"/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+mj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433378" y="558800"/>
            <a:ext cx="1868487" cy="666750"/>
          </a:xfrm>
          <a:prstGeom prst="rect">
            <a:avLst/>
          </a:prstGeom>
          <a:solidFill>
            <a:srgbClr val="64A0B6">
              <a:alpha val="70000"/>
            </a:srgbClr>
          </a:solidFill>
          <a:ln w="25400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algn="ctr" defTabSz="8932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DejaVu Sans"/>
                <a:cs typeface="Calibri" panose="020F0502020204030204" pitchFamily="34" charset="0"/>
              </a:rPr>
              <a:t>Head of Area</a:t>
            </a:r>
          </a:p>
          <a:p>
            <a:pPr marL="0" marR="0" lvl="0" indent="0" algn="ctr" defTabSz="8932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DejaVu Sans"/>
                <a:cs typeface="Calibri" panose="020F0502020204030204" pitchFamily="34" charset="0"/>
              </a:rPr>
              <a:t>Eugene</a:t>
            </a:r>
          </a:p>
        </p:txBody>
      </p:sp>
      <p:sp>
        <p:nvSpPr>
          <p:cNvPr id="6" name="Rectangle 5"/>
          <p:cNvSpPr/>
          <p:nvPr/>
        </p:nvSpPr>
        <p:spPr>
          <a:xfrm>
            <a:off x="9595786" y="1609725"/>
            <a:ext cx="1868488" cy="839788"/>
          </a:xfrm>
          <a:prstGeom prst="rect">
            <a:avLst/>
          </a:prstGeom>
          <a:solidFill>
            <a:srgbClr val="64A0B6">
              <a:alpha val="70000"/>
            </a:srgbClr>
          </a:solidFill>
          <a:ln w="25400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algn="l" defTabSz="8932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DejaVu Sans"/>
                <a:cs typeface="Calibri" panose="020F0502020204030204" pitchFamily="34" charset="0"/>
              </a:rPr>
              <a:t>Project </a:t>
            </a:r>
          </a:p>
          <a:p>
            <a:pPr marL="0" marR="0" lvl="0" indent="0" algn="l" defTabSz="8932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DejaVu Sans"/>
                <a:cs typeface="Calibri" panose="020F0502020204030204" pitchFamily="34" charset="0"/>
              </a:rPr>
              <a:t>Innovation</a:t>
            </a:r>
          </a:p>
          <a:p>
            <a:pPr marL="0" marR="0" lvl="0" indent="0" algn="l" defTabSz="8932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DejaVu Sans"/>
                <a:cs typeface="Calibri" panose="020F0502020204030204" pitchFamily="34" charset="0"/>
              </a:rPr>
              <a:t>Vanessa </a:t>
            </a: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DejaVu Sans"/>
                <a:cs typeface="Calibri" panose="020F0502020204030204" pitchFamily="34" charset="0"/>
              </a:rPr>
              <a:t> I (3)</a:t>
            </a:r>
            <a:endParaRPr kumimoji="0" lang="en-GB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DejaVu Sans"/>
              <a:cs typeface="Calibri" panose="020F050202020403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479608" y="1609725"/>
            <a:ext cx="1922882" cy="839788"/>
          </a:xfrm>
          <a:prstGeom prst="rect">
            <a:avLst/>
          </a:prstGeom>
          <a:solidFill>
            <a:srgbClr val="64A0B6">
              <a:alpha val="7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35170" rIns="35170"/>
          <a:lstStyle/>
          <a:p>
            <a:pPr marL="0" marR="0" lvl="0" indent="0" algn="l" defTabSz="8932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DejaVu Sans"/>
                <a:cs typeface="Calibri" panose="020F0502020204030204" pitchFamily="34" charset="0"/>
              </a:rPr>
              <a:t>Project Dissemination</a:t>
            </a:r>
          </a:p>
          <a:p>
            <a:pPr marL="0" marR="0" lvl="0" indent="0" algn="l" defTabSz="8932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DejaVu Sans"/>
                <a:cs typeface="Calibri" panose="020F0502020204030204" pitchFamily="34" charset="0"/>
              </a:rPr>
              <a:t>Renata (7)</a:t>
            </a:r>
          </a:p>
          <a:p>
            <a:pPr marL="0" marR="0" lvl="0" indent="0" algn="l" defTabSz="8932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DejaVu Sans"/>
              <a:cs typeface="Calibri" panose="020F050202020403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546888" y="3355065"/>
            <a:ext cx="1981086" cy="836457"/>
          </a:xfrm>
          <a:prstGeom prst="rect">
            <a:avLst/>
          </a:prstGeom>
          <a:solidFill>
            <a:srgbClr val="64A0B6">
              <a:alpha val="70000"/>
            </a:srgbClr>
          </a:solidFill>
          <a:ln w="25400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algn="l" defTabSz="8932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DejaVu Sans"/>
                <a:cs typeface="Calibri" panose="020F0502020204030204" pitchFamily="34" charset="0"/>
              </a:rPr>
              <a:t>CASE </a:t>
            </a:r>
          </a:p>
          <a:p>
            <a:pPr marL="0" marR="0" lvl="0" indent="0" algn="l" defTabSz="8932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DejaVu Sans"/>
                <a:cs typeface="Calibri" panose="020F0502020204030204" pitchFamily="34" charset="0"/>
              </a:rPr>
              <a:t>SPM: David </a:t>
            </a:r>
            <a:b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DejaVu Sans"/>
                <a:cs typeface="Calibri" panose="020F0502020204030204" pitchFamily="34" charset="0"/>
              </a:rPr>
            </a:br>
            <a:r>
              <a:rPr kumimoji="0" lang="en-GB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DejaVu Sans"/>
                <a:cs typeface="Calibri" panose="020F0502020204030204" pitchFamily="34" charset="0"/>
              </a:rPr>
              <a:t>(5)</a:t>
            </a:r>
            <a:endParaRPr kumimoji="0" lang="en-GB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DejaVu Sans"/>
              <a:cs typeface="Calibri" panose="020F0502020204030204" pitchFamily="34" charset="0"/>
            </a:endParaRPr>
          </a:p>
          <a:p>
            <a:pPr marL="0" marR="0" lvl="0" indent="0" algn="l" defTabSz="8932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DejaVu Sans"/>
              <a:cs typeface="Calibri" panose="020F050202020403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814272" y="3353873"/>
            <a:ext cx="1694279" cy="837649"/>
          </a:xfrm>
          <a:prstGeom prst="rect">
            <a:avLst/>
          </a:prstGeom>
          <a:solidFill>
            <a:srgbClr val="64A0B6">
              <a:alpha val="70000"/>
            </a:srgbClr>
          </a:solidFill>
          <a:ln w="25400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algn="l" defTabSz="8932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DejaVu Sans"/>
                <a:cs typeface="Calibri" panose="020F0502020204030204" pitchFamily="34" charset="0"/>
              </a:rPr>
              <a:t>Life Science</a:t>
            </a:r>
          </a:p>
          <a:p>
            <a:pPr marL="0" marR="0" lvl="0" indent="0" algn="l" defTabSz="8932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DejaVu Sans"/>
                <a:cs typeface="Calibri" panose="020F0502020204030204" pitchFamily="34" charset="0"/>
              </a:rPr>
              <a:t>SPM: </a:t>
            </a:r>
            <a:r>
              <a:rPr kumimoji="0" lang="en-GB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DejaVu Sans"/>
                <a:cs typeface="Calibri" panose="020F0502020204030204" pitchFamily="34" charset="0"/>
              </a:rPr>
              <a:t>Raquel </a:t>
            </a: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DejaVu Sans"/>
                <a:cs typeface="Calibri" panose="020F0502020204030204" pitchFamily="34" charset="0"/>
              </a:rPr>
              <a:t/>
            </a:r>
            <a:b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DejaVu Sans"/>
                <a:cs typeface="Calibri" panose="020F0502020204030204" pitchFamily="34" charset="0"/>
              </a:rPr>
            </a:b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DejaVu Sans"/>
                <a:cs typeface="Calibri" panose="020F0502020204030204" pitchFamily="34" charset="0"/>
              </a:rPr>
              <a:t>(5)</a:t>
            </a:r>
          </a:p>
        </p:txBody>
      </p:sp>
      <p:sp>
        <p:nvSpPr>
          <p:cNvPr id="10" name="Rectangle 9"/>
          <p:cNvSpPr/>
          <p:nvPr/>
        </p:nvSpPr>
        <p:spPr>
          <a:xfrm>
            <a:off x="5338128" y="3360896"/>
            <a:ext cx="1745511" cy="830626"/>
          </a:xfrm>
          <a:prstGeom prst="rect">
            <a:avLst/>
          </a:prstGeom>
          <a:solidFill>
            <a:srgbClr val="64A0B6">
              <a:alpha val="70000"/>
            </a:srgbClr>
          </a:solidFill>
          <a:ln w="25400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algn="l" defTabSz="8932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DejaVu Sans"/>
                <a:cs typeface="Calibri" panose="020F0502020204030204" pitchFamily="34" charset="0"/>
              </a:rPr>
              <a:t>Institutional</a:t>
            </a:r>
          </a:p>
          <a:p>
            <a:pPr marL="0" marR="0" lvl="0" indent="0" algn="l" defTabSz="8932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DejaVu Sans"/>
                <a:cs typeface="Calibri" panose="020F0502020204030204" pitchFamily="34" charset="0"/>
              </a:rPr>
              <a:t>SPM: Marta</a:t>
            </a:r>
            <a:b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DejaVu Sans"/>
                <a:cs typeface="Calibri" panose="020F0502020204030204" pitchFamily="34" charset="0"/>
              </a:rPr>
            </a:b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DejaVu Sans"/>
                <a:cs typeface="Calibri" panose="020F0502020204030204" pitchFamily="34" charset="0"/>
              </a:rPr>
              <a:t>(4) </a:t>
            </a:r>
          </a:p>
          <a:p>
            <a:pPr marL="0" marR="0" lvl="0" indent="0" algn="l" defTabSz="8932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DejaVu Sans"/>
              <a:cs typeface="Calibri" panose="020F0502020204030204" pitchFamily="34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7" t="4558" r="60002" b="48901"/>
          <a:stretch>
            <a:fillRect/>
          </a:stretch>
        </p:blipFill>
        <p:spPr bwMode="auto">
          <a:xfrm>
            <a:off x="2848102" y="1848508"/>
            <a:ext cx="513968" cy="555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0728" y="506413"/>
            <a:ext cx="787400" cy="77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3105086" y="4588820"/>
            <a:ext cx="258623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SPM: Senior Project </a:t>
            </a:r>
            <a:r>
              <a:rPr kumimoji="0" lang="en-GB" altLang="en-US" sz="12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Manager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sz="1200" i="1" kern="1200" dirty="0" smtClean="0">
                <a:solidFill>
                  <a:srgbClr val="000000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PM: Project Manager</a:t>
            </a:r>
            <a:r>
              <a:rPr kumimoji="0" lang="en-GB" altLang="en-US" sz="12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 </a:t>
            </a:r>
            <a:endParaRPr kumimoji="0" lang="en-GB" altLang="en-US" sz="12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DejaVu Sans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5394351" y="1609725"/>
            <a:ext cx="1962124" cy="839788"/>
          </a:xfrm>
          <a:prstGeom prst="rect">
            <a:avLst/>
          </a:prstGeom>
          <a:solidFill>
            <a:srgbClr val="64A0B6">
              <a:alpha val="70000"/>
            </a:srgbClr>
          </a:solidFill>
          <a:ln w="25400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algn="l" defTabSz="8932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DejaVu Sans"/>
                <a:cs typeface="Calibri" panose="020F0502020204030204" pitchFamily="34" charset="0"/>
              </a:rPr>
              <a:t>Project Management </a:t>
            </a:r>
          </a:p>
          <a:p>
            <a:pPr marL="0" marR="0" lvl="0" indent="0" algn="l" defTabSz="8932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DejaVu Sans"/>
                <a:cs typeface="Calibri" panose="020F0502020204030204" pitchFamily="34" charset="0"/>
              </a:rPr>
              <a:t>Office</a:t>
            </a:r>
            <a:endParaRPr kumimoji="0" lang="en-GB" sz="1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DejaVu Sans"/>
              <a:cs typeface="Calibri" panose="020F0502020204030204" pitchFamily="34" charset="0"/>
            </a:endParaRPr>
          </a:p>
          <a:p>
            <a:pPr marL="0" marR="0" lvl="0" indent="0" algn="l" defTabSz="8932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DejaVu Sans"/>
                <a:cs typeface="Calibri" panose="020F0502020204030204" pitchFamily="34" charset="0"/>
              </a:rPr>
              <a:t>Marta (</a:t>
            </a:r>
            <a:r>
              <a:rPr kumimoji="0" lang="en-GB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DejaVu Sans"/>
                <a:cs typeface="Calibri" panose="020F0502020204030204" pitchFamily="34" charset="0"/>
              </a:rPr>
              <a:t>28)</a:t>
            </a:r>
            <a:endParaRPr kumimoji="0" lang="en-GB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DejaVu Sans"/>
              <a:cs typeface="Calibri" panose="020F0502020204030204" pitchFamily="34" charset="0"/>
            </a:endParaRPr>
          </a:p>
          <a:p>
            <a:pPr marL="0" marR="0" lvl="0" indent="0" algn="l" defTabSz="8932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DejaVu Sans"/>
              <a:cs typeface="Calibri" panose="020F0502020204030204" pitchFamily="34" charset="0"/>
            </a:endParaRPr>
          </a:p>
          <a:p>
            <a:pPr marL="0" marR="0" lvl="0" indent="0" algn="ctr" defTabSz="8932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DejaVu Sans"/>
              <a:cs typeface="Calibri" panose="020F0502020204030204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3044999" y="3355065"/>
            <a:ext cx="1987187" cy="836457"/>
          </a:xfrm>
          <a:prstGeom prst="rect">
            <a:avLst/>
          </a:prstGeom>
          <a:solidFill>
            <a:srgbClr val="64A0B6">
              <a:alpha val="70000"/>
            </a:srgbClr>
          </a:solidFill>
          <a:ln w="25400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algn="l" defTabSz="8932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DejaVu Sans"/>
                <a:cs typeface="Calibri" panose="020F0502020204030204" pitchFamily="34" charset="0"/>
              </a:rPr>
              <a:t>Computer Science &amp; Operations</a:t>
            </a:r>
          </a:p>
          <a:p>
            <a:pPr marL="0" marR="0" lvl="0" indent="0" algn="l" defTabSz="8932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DejaVu Sans"/>
                <a:cs typeface="Calibri" panose="020F0502020204030204" pitchFamily="34" charset="0"/>
              </a:rPr>
              <a:t>SPM: Vanessa F</a:t>
            </a:r>
            <a:b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DejaVu Sans"/>
                <a:cs typeface="Calibri" panose="020F0502020204030204" pitchFamily="34" charset="0"/>
              </a:rPr>
            </a:br>
            <a:r>
              <a:rPr kumimoji="0" lang="en-GB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DejaVu Sans"/>
                <a:cs typeface="Calibri" panose="020F0502020204030204" pitchFamily="34" charset="0"/>
              </a:rPr>
              <a:t>(9)</a:t>
            </a:r>
            <a:endParaRPr kumimoji="0" lang="en-GB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DejaVu Sans"/>
              <a:cs typeface="Calibri" panose="020F0502020204030204" pitchFamily="34" charset="0"/>
            </a:endParaRPr>
          </a:p>
        </p:txBody>
      </p:sp>
      <p:cxnSp>
        <p:nvCxnSpPr>
          <p:cNvPr id="38" name="Elbow Connector 37"/>
          <p:cNvCxnSpPr/>
          <p:nvPr/>
        </p:nvCxnSpPr>
        <p:spPr>
          <a:xfrm rot="10800000" flipV="1">
            <a:off x="2436813" y="1292225"/>
            <a:ext cx="4316412" cy="309563"/>
          </a:xfrm>
          <a:prstGeom prst="bentConnector2">
            <a:avLst/>
          </a:prstGeom>
          <a:noFill/>
          <a:ln w="9525" cap="flat" cmpd="sng" algn="ctr">
            <a:solidFill>
              <a:srgbClr val="64A0B6"/>
            </a:solidFill>
            <a:prstDash val="solid"/>
          </a:ln>
          <a:effectLst/>
        </p:spPr>
      </p:cxnSp>
      <p:cxnSp>
        <p:nvCxnSpPr>
          <p:cNvPr id="39" name="Elbow Connector 38"/>
          <p:cNvCxnSpPr>
            <a:endCxn id="6" idx="0"/>
          </p:cNvCxnSpPr>
          <p:nvPr/>
        </p:nvCxnSpPr>
        <p:spPr>
          <a:xfrm>
            <a:off x="6753225" y="1292225"/>
            <a:ext cx="3776805" cy="317500"/>
          </a:xfrm>
          <a:prstGeom prst="bentConnector2">
            <a:avLst/>
          </a:prstGeom>
          <a:noFill/>
          <a:ln w="9525" cap="flat" cmpd="sng" algn="ctr">
            <a:solidFill>
              <a:srgbClr val="64A0B6"/>
            </a:solidFill>
            <a:prstDash val="solid"/>
          </a:ln>
          <a:effectLst/>
        </p:spPr>
      </p:cxnSp>
      <p:cxnSp>
        <p:nvCxnSpPr>
          <p:cNvPr id="40" name="Elbow Connector 64"/>
          <p:cNvCxnSpPr/>
          <p:nvPr/>
        </p:nvCxnSpPr>
        <p:spPr>
          <a:xfrm flipH="1">
            <a:off x="6372414" y="1295400"/>
            <a:ext cx="3175" cy="320675"/>
          </a:xfrm>
          <a:prstGeom prst="straightConnector1">
            <a:avLst/>
          </a:prstGeom>
          <a:noFill/>
          <a:ln w="9525" cap="flat" cmpd="sng" algn="ctr">
            <a:solidFill>
              <a:srgbClr val="64A0B6"/>
            </a:solidFill>
            <a:prstDash val="solid"/>
          </a:ln>
          <a:effectLst/>
        </p:spPr>
      </p:cxnSp>
      <p:cxnSp>
        <p:nvCxnSpPr>
          <p:cNvPr id="42" name="Elbow Connector 64"/>
          <p:cNvCxnSpPr/>
          <p:nvPr/>
        </p:nvCxnSpPr>
        <p:spPr>
          <a:xfrm flipH="1">
            <a:off x="6365240" y="1225550"/>
            <a:ext cx="0" cy="58738"/>
          </a:xfrm>
          <a:prstGeom prst="straightConnector1">
            <a:avLst/>
          </a:prstGeom>
          <a:noFill/>
          <a:ln w="9525" cap="flat" cmpd="sng" algn="ctr">
            <a:solidFill>
              <a:srgbClr val="64A0B6"/>
            </a:solidFill>
            <a:prstDash val="solid"/>
          </a:ln>
          <a:effectLst/>
        </p:spPr>
      </p:cxnSp>
      <p:cxnSp>
        <p:nvCxnSpPr>
          <p:cNvPr id="48" name="Elbow Connector 47"/>
          <p:cNvCxnSpPr>
            <a:stCxn id="27" idx="2"/>
            <a:endCxn id="9" idx="0"/>
          </p:cNvCxnSpPr>
          <p:nvPr/>
        </p:nvCxnSpPr>
        <p:spPr>
          <a:xfrm rot="16200000" flipH="1">
            <a:off x="8066232" y="758693"/>
            <a:ext cx="904360" cy="4285999"/>
          </a:xfrm>
          <a:prstGeom prst="bentConnector3">
            <a:avLst>
              <a:gd name="adj1" fmla="val 50000"/>
            </a:avLst>
          </a:prstGeom>
          <a:noFill/>
          <a:ln w="9525" cap="flat" cmpd="sng" algn="ctr">
            <a:solidFill>
              <a:srgbClr val="64A0B6"/>
            </a:solidFill>
            <a:prstDash val="solid"/>
          </a:ln>
          <a:effectLst/>
        </p:spPr>
      </p:cxnSp>
      <p:cxnSp>
        <p:nvCxnSpPr>
          <p:cNvPr id="70" name="Elbow Connector 69"/>
          <p:cNvCxnSpPr>
            <a:stCxn id="36" idx="0"/>
            <a:endCxn id="27" idx="2"/>
          </p:cNvCxnSpPr>
          <p:nvPr/>
        </p:nvCxnSpPr>
        <p:spPr>
          <a:xfrm rot="5400000" flipH="1" flipV="1">
            <a:off x="3561330" y="323420"/>
            <a:ext cx="687990" cy="4940176"/>
          </a:xfrm>
          <a:prstGeom prst="bentConnector3">
            <a:avLst>
              <a:gd name="adj1" fmla="val 34664"/>
            </a:avLst>
          </a:prstGeom>
          <a:noFill/>
          <a:ln w="9525" cap="flat" cmpd="sng" algn="ctr">
            <a:solidFill>
              <a:srgbClr val="64A0B6"/>
            </a:solidFill>
            <a:prstDash val="solid"/>
          </a:ln>
          <a:effectLst/>
        </p:spPr>
      </p:cxnSp>
      <p:pic>
        <p:nvPicPr>
          <p:cNvPr id="25" name="Picture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19809" y="1873095"/>
            <a:ext cx="505138" cy="520539"/>
          </a:xfrm>
          <a:prstGeom prst="rect">
            <a:avLst/>
          </a:prstGeom>
        </p:spPr>
      </p:pic>
      <p:pic>
        <p:nvPicPr>
          <p:cNvPr id="83" name="Picture 8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00388" y="3537516"/>
            <a:ext cx="478098" cy="54813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30922" y="3441206"/>
            <a:ext cx="612486" cy="645981"/>
          </a:xfrm>
          <a:prstGeom prst="rect">
            <a:avLst/>
          </a:prstGeom>
        </p:spPr>
      </p:pic>
      <p:pic>
        <p:nvPicPr>
          <p:cNvPr id="26" name="Picture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54" t="3340" b="9247"/>
          <a:stretch>
            <a:fillRect/>
          </a:stretch>
        </p:blipFill>
        <p:spPr bwMode="auto">
          <a:xfrm>
            <a:off x="4567042" y="3638770"/>
            <a:ext cx="433640" cy="51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8" name="Elbow Connector 87"/>
          <p:cNvCxnSpPr>
            <a:stCxn id="27" idx="2"/>
          </p:cNvCxnSpPr>
          <p:nvPr/>
        </p:nvCxnSpPr>
        <p:spPr>
          <a:xfrm rot="5400000">
            <a:off x="5932393" y="2889535"/>
            <a:ext cx="883043" cy="2999"/>
          </a:xfrm>
          <a:prstGeom prst="bentConnector3">
            <a:avLst>
              <a:gd name="adj1" fmla="val 50000"/>
            </a:avLst>
          </a:prstGeom>
          <a:noFill/>
          <a:ln w="9525" cap="flat" cmpd="sng" algn="ctr">
            <a:solidFill>
              <a:srgbClr val="64A0B6"/>
            </a:solidFill>
            <a:prstDash val="solid"/>
          </a:ln>
          <a:effectLst/>
        </p:spPr>
      </p:cxnSp>
      <p:pic>
        <p:nvPicPr>
          <p:cNvPr id="45" name="Imagen 44">
            <a:extLst>
              <a:ext uri="{FF2B5EF4-FFF2-40B4-BE49-F238E27FC236}">
                <a16:creationId xmlns:a16="http://schemas.microsoft.com/office/drawing/2014/main" id="{A70EF21F-798F-7CBD-68DD-E4A9AB71903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44555" y="1870580"/>
            <a:ext cx="557310" cy="546892"/>
          </a:xfrm>
          <a:prstGeom prst="rect">
            <a:avLst/>
          </a:prstGeom>
        </p:spPr>
      </p:pic>
      <p:pic>
        <p:nvPicPr>
          <p:cNvPr id="46" name="Imagen 45">
            <a:extLst>
              <a:ext uri="{FF2B5EF4-FFF2-40B4-BE49-F238E27FC236}">
                <a16:creationId xmlns:a16="http://schemas.microsoft.com/office/drawing/2014/main" id="{65F1C07B-B836-8EA0-EBC9-DD952BA47BB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36062" y="3557684"/>
            <a:ext cx="557310" cy="546892"/>
          </a:xfrm>
          <a:prstGeom prst="rect">
            <a:avLst/>
          </a:prstGeom>
        </p:spPr>
      </p:pic>
      <p:grpSp>
        <p:nvGrpSpPr>
          <p:cNvPr id="65" name="Grupo 64"/>
          <p:cNvGrpSpPr/>
          <p:nvPr/>
        </p:nvGrpSpPr>
        <p:grpSpPr>
          <a:xfrm>
            <a:off x="237099" y="3137503"/>
            <a:ext cx="2396275" cy="2907974"/>
            <a:chOff x="198122" y="3468863"/>
            <a:chExt cx="2396275" cy="2907974"/>
          </a:xfrm>
        </p:grpSpPr>
        <p:sp>
          <p:nvSpPr>
            <p:cNvPr id="16" name="Rectangle 15"/>
            <p:cNvSpPr/>
            <p:nvPr/>
          </p:nvSpPr>
          <p:spPr>
            <a:xfrm>
              <a:off x="408464" y="3638837"/>
              <a:ext cx="1943755" cy="836457"/>
            </a:xfrm>
            <a:prstGeom prst="rect">
              <a:avLst/>
            </a:prstGeom>
            <a:solidFill>
              <a:srgbClr val="64A0B6">
                <a:alpha val="7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algn="l" defTabSz="8932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DejaVu Sans"/>
                  <a:cs typeface="Calibri" panose="020F0502020204030204" pitchFamily="34" charset="0"/>
                </a:rPr>
                <a:t>Earth Science </a:t>
              </a:r>
            </a:p>
            <a:p>
              <a:pPr marL="0" marR="0" lvl="0" indent="0" algn="l" defTabSz="8932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DejaVu Sans"/>
                  <a:cs typeface="Calibri" panose="020F0502020204030204" pitchFamily="34" charset="0"/>
                </a:rPr>
                <a:t>SPM: Mar 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DejaVu Sans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DejaVu Sans"/>
                  <a:cs typeface="Calibri" panose="020F0502020204030204" pitchFamily="34" charset="0"/>
                </a:rPr>
                <a:t>(5)</a:t>
              </a:r>
              <a:endPara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DejaVu Sans"/>
                <a:cs typeface="Calibri" panose="020F0502020204030204" pitchFamily="34" charset="0"/>
              </a:endParaRPr>
            </a:p>
            <a:p>
              <a:pPr marL="0" marR="0" lvl="0" indent="0" algn="l" defTabSz="89327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DejaVu Sans"/>
                <a:cs typeface="Calibri" panose="020F0502020204030204" pitchFamily="34" charset="0"/>
              </a:endParaRPr>
            </a:p>
          </p:txBody>
        </p:sp>
        <p:pic>
          <p:nvPicPr>
            <p:cNvPr id="18" name="Picture 14" descr="http://www.ic3.cat/files/person/144.jp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209" t="3899" r="27968" b="37531"/>
            <a:stretch>
              <a:fillRect/>
            </a:stretch>
          </p:blipFill>
          <p:spPr bwMode="auto">
            <a:xfrm>
              <a:off x="1725010" y="3722655"/>
              <a:ext cx="562405" cy="573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9" name="Rectangle 32"/>
            <p:cNvSpPr>
              <a:spLocks noChangeArrowheads="1"/>
            </p:cNvSpPr>
            <p:nvPr/>
          </p:nvSpPr>
          <p:spPr bwMode="auto">
            <a:xfrm>
              <a:off x="1461995" y="5094031"/>
              <a:ext cx="678391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DejaVu Sans" panose="020B0603030804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DejaVu Sans" panose="020B0603030804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DejaVu Sans" panose="020B0603030804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DejaVu Sans" panose="020B0603030804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DejaVu Sans" panose="020B0603030804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DejaVu Sans" panose="020B0603030804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DejaVu Sans" panose="020B0603030804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DejaVu Sans" panose="020B0603030804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DejaVu Sans" panose="020B0603030804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Federico</a:t>
              </a:r>
              <a:endParaRPr kumimoji="0" lang="en-GB" alt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417021" y="4526337"/>
              <a:ext cx="744529" cy="638588"/>
            </a:xfrm>
            <a:prstGeom prst="rect">
              <a:avLst/>
            </a:prstGeom>
          </p:spPr>
        </p:pic>
        <p:sp>
          <p:nvSpPr>
            <p:cNvPr id="95" name="Rectangle 94"/>
            <p:cNvSpPr>
              <a:spLocks noChangeArrowheads="1"/>
            </p:cNvSpPr>
            <p:nvPr/>
          </p:nvSpPr>
          <p:spPr bwMode="auto">
            <a:xfrm>
              <a:off x="473394" y="5105712"/>
              <a:ext cx="545086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4572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DejaVu Sans" panose="020B0603030804020204" pitchFamily="34" charset="0"/>
                </a:defRPr>
              </a:lvl1pPr>
              <a:lvl2pPr marL="742950" indent="-285750" defTabSz="4572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DejaVu Sans" panose="020B0603030804020204" pitchFamily="34" charset="0"/>
                </a:defRPr>
              </a:lvl2pPr>
              <a:lvl3pPr marL="1143000" indent="-228600" defTabSz="4572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DejaVu Sans" panose="020B0603030804020204" pitchFamily="34" charset="0"/>
                </a:defRPr>
              </a:lvl3pPr>
              <a:lvl4pPr marL="1600200" indent="-228600" defTabSz="4572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DejaVu Sans" panose="020B0603030804020204" pitchFamily="34" charset="0"/>
                </a:defRPr>
              </a:lvl4pPr>
              <a:lvl5pPr marL="2057400" indent="-228600" defTabSz="4572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DejaVu Sans" panose="020B0603030804020204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DejaVu Sans" panose="020B0603030804020204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DejaVu Sans" panose="020B0603030804020204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DejaVu Sans" panose="020B0603030804020204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DejaVu Sans" panose="020B0603030804020204" pitchFamily="34" charset="0"/>
                </a:defRPr>
              </a:lvl9pPr>
            </a:lstStyle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DejaVu Sans"/>
                  <a:cs typeface="Calibri" panose="020F0502020204030204" pitchFamily="34" charset="0"/>
                </a:rPr>
                <a:t>Jolita </a:t>
              </a:r>
            </a:p>
          </p:txBody>
        </p:sp>
        <p:sp>
          <p:nvSpPr>
            <p:cNvPr id="82" name="Rectangle 81"/>
            <p:cNvSpPr>
              <a:spLocks noChangeArrowheads="1"/>
            </p:cNvSpPr>
            <p:nvPr/>
          </p:nvSpPr>
          <p:spPr bwMode="auto">
            <a:xfrm>
              <a:off x="418969" y="6071950"/>
              <a:ext cx="670376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4572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DejaVu Sans" panose="020B0603030804020204" pitchFamily="34" charset="0"/>
                </a:defRPr>
              </a:lvl1pPr>
              <a:lvl2pPr marL="742950" indent="-285750" defTabSz="4572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DejaVu Sans" panose="020B0603030804020204" pitchFamily="34" charset="0"/>
                </a:defRPr>
              </a:lvl2pPr>
              <a:lvl3pPr marL="1143000" indent="-228600" defTabSz="4572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DejaVu Sans" panose="020B0603030804020204" pitchFamily="34" charset="0"/>
                </a:defRPr>
              </a:lvl3pPr>
              <a:lvl4pPr marL="1600200" indent="-228600" defTabSz="4572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DejaVu Sans" panose="020B0603030804020204" pitchFamily="34" charset="0"/>
                </a:defRPr>
              </a:lvl4pPr>
              <a:lvl5pPr marL="2057400" indent="-228600" defTabSz="4572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DejaVu Sans" panose="020B0603030804020204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DejaVu Sans" panose="020B0603030804020204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DejaVu Sans" panose="020B0603030804020204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DejaVu Sans" panose="020B0603030804020204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DejaVu Sans" panose="020B0603030804020204" pitchFamily="34" charset="0"/>
                </a:defRPr>
              </a:lvl9pPr>
            </a:lstStyle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DejaVu Sans"/>
                  <a:cs typeface="Calibri" panose="020F0502020204030204" pitchFamily="34" charset="0"/>
                </a:rPr>
                <a:t>Arianna</a:t>
              </a:r>
              <a:endParaRPr kumimoji="0" lang="en-GB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DejaVu Sans"/>
                <a:cs typeface="Calibri" panose="020F0502020204030204" pitchFamily="34" charset="0"/>
              </a:endParaRPr>
            </a:p>
          </p:txBody>
        </p:sp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504478" y="4482105"/>
              <a:ext cx="605683" cy="649467"/>
            </a:xfrm>
            <a:prstGeom prst="rect">
              <a:avLst/>
            </a:prstGeom>
          </p:spPr>
        </p:pic>
        <p:sp>
          <p:nvSpPr>
            <p:cNvPr id="36" name="Rectángulo redondeado 35"/>
            <p:cNvSpPr/>
            <p:nvPr/>
          </p:nvSpPr>
          <p:spPr>
            <a:xfrm>
              <a:off x="198122" y="3468863"/>
              <a:ext cx="2396275" cy="2907974"/>
            </a:xfrm>
            <a:prstGeom prst="round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57" name="Imagen 56"/>
            <p:cNvPicPr>
              <a:picLocks noChangeAspect="1"/>
            </p:cNvPicPr>
            <p:nvPr/>
          </p:nvPicPr>
          <p:blipFill rotWithShape="1">
            <a:blip r:embed="rId12">
              <a:grayscl/>
            </a:blip>
            <a:srcRect l="15357" t="14443" r="9044"/>
            <a:stretch/>
          </p:blipFill>
          <p:spPr>
            <a:xfrm>
              <a:off x="470710" y="5408209"/>
              <a:ext cx="657745" cy="663741"/>
            </a:xfrm>
            <a:prstGeom prst="rect">
              <a:avLst/>
            </a:prstGeom>
          </p:spPr>
        </p:pic>
      </p:grpSp>
      <p:cxnSp>
        <p:nvCxnSpPr>
          <p:cNvPr id="103" name="Elbow Connector 69"/>
          <p:cNvCxnSpPr>
            <a:stCxn id="29" idx="0"/>
            <a:endCxn id="27" idx="2"/>
          </p:cNvCxnSpPr>
          <p:nvPr/>
        </p:nvCxnSpPr>
        <p:spPr>
          <a:xfrm rot="5400000" flipH="1" flipV="1">
            <a:off x="4754227" y="1733879"/>
            <a:ext cx="905552" cy="2336820"/>
          </a:xfrm>
          <a:prstGeom prst="bentConnector3">
            <a:avLst>
              <a:gd name="adj1" fmla="val 50000"/>
            </a:avLst>
          </a:prstGeom>
          <a:noFill/>
          <a:ln w="9525" cap="flat" cmpd="sng" algn="ctr">
            <a:solidFill>
              <a:srgbClr val="64A0B6"/>
            </a:solidFill>
            <a:prstDash val="solid"/>
          </a:ln>
          <a:effectLst/>
        </p:spPr>
      </p:cxnSp>
      <p:cxnSp>
        <p:nvCxnSpPr>
          <p:cNvPr id="104" name="Elbow Connector 69"/>
          <p:cNvCxnSpPr>
            <a:stCxn id="8" idx="0"/>
            <a:endCxn id="27" idx="2"/>
          </p:cNvCxnSpPr>
          <p:nvPr/>
        </p:nvCxnSpPr>
        <p:spPr>
          <a:xfrm rot="16200000" flipV="1">
            <a:off x="7003646" y="1821280"/>
            <a:ext cx="905552" cy="2162018"/>
          </a:xfrm>
          <a:prstGeom prst="bentConnector3">
            <a:avLst>
              <a:gd name="adj1" fmla="val 50000"/>
            </a:avLst>
          </a:prstGeom>
          <a:noFill/>
          <a:ln w="9525" cap="flat" cmpd="sng" algn="ctr">
            <a:solidFill>
              <a:srgbClr val="64A0B6"/>
            </a:solidFill>
            <a:prstDash val="solid"/>
          </a:ln>
          <a:effectLst/>
        </p:spPr>
      </p:cxnSp>
      <p:sp>
        <p:nvSpPr>
          <p:cNvPr id="110" name="Rectangle 32"/>
          <p:cNvSpPr>
            <a:spLocks noChangeArrowheads="1"/>
          </p:cNvSpPr>
          <p:nvPr/>
        </p:nvSpPr>
        <p:spPr bwMode="auto">
          <a:xfrm>
            <a:off x="1273305" y="5716886"/>
            <a:ext cx="1125629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1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Daniela Modena</a:t>
            </a:r>
            <a:endParaRPr kumimoji="0" lang="en-GB" altLang="en-US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79608" y="5110827"/>
            <a:ext cx="629763" cy="629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630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5680" y="1196752"/>
            <a:ext cx="8503906" cy="5005770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191344" y="1988840"/>
            <a:ext cx="31683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PMO: </a:t>
            </a:r>
            <a:r>
              <a:rPr lang="en-GB" sz="1600" dirty="0" smtClean="0">
                <a:hlinkClick r:id="rId3"/>
              </a:rPr>
              <a:t>Project Management Office</a:t>
            </a:r>
            <a:endParaRPr lang="en-GB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TTO: </a:t>
            </a:r>
            <a:r>
              <a:rPr lang="en-GB" sz="1600" dirty="0" smtClean="0">
                <a:hlinkClick r:id="rId4"/>
              </a:rPr>
              <a:t>Technology Transfer Office</a:t>
            </a:r>
            <a:endParaRPr lang="en-GB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PIMU</a:t>
            </a:r>
            <a:r>
              <a:rPr lang="en-GB" sz="1600" dirty="0" smtClean="0">
                <a:hlinkClick r:id="rId4"/>
              </a:rPr>
              <a:t>: Project Innovation Management Unit</a:t>
            </a:r>
            <a:endParaRPr lang="en-GB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/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1472667" y="125413"/>
            <a:ext cx="91440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3500" b="1" i="0" u="none" strike="noStrike" kern="1200" cap="none" spc="0" normalizeH="0" baseline="0" noProof="0" dirty="0">
                <a:ln>
                  <a:noFill/>
                </a:ln>
                <a:solidFill>
                  <a:srgbClr val="004990"/>
                </a:solidFill>
                <a:effectLst/>
                <a:uLnTx/>
                <a:uFillTx/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PMO duties 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695400" y="738171"/>
            <a:ext cx="5626100" cy="492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4990"/>
                </a:solidFill>
                <a:effectLst/>
                <a:uLnTx/>
                <a:uFillTx/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Main Responsibilities in Project Lifecycle</a:t>
            </a:r>
          </a:p>
        </p:txBody>
      </p:sp>
    </p:spTree>
    <p:extLst>
      <p:ext uri="{BB962C8B-B14F-4D97-AF65-F5344CB8AC3E}">
        <p14:creationId xmlns:p14="http://schemas.microsoft.com/office/powerpoint/2010/main" val="2180131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PMO interactions within BSC</a:t>
            </a:r>
          </a:p>
        </p:txBody>
      </p:sp>
      <p:sp>
        <p:nvSpPr>
          <p:cNvPr id="30" name="Elipse 29"/>
          <p:cNvSpPr/>
          <p:nvPr/>
        </p:nvSpPr>
        <p:spPr>
          <a:xfrm>
            <a:off x="5411445" y="1243519"/>
            <a:ext cx="1680637" cy="948091"/>
          </a:xfrm>
          <a:prstGeom prst="ellipse">
            <a:avLst/>
          </a:prstGeom>
          <a:solidFill>
            <a:srgbClr val="002060"/>
          </a:solidFill>
          <a:ln w="254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PMO</a:t>
            </a:r>
          </a:p>
        </p:txBody>
      </p:sp>
      <p:grpSp>
        <p:nvGrpSpPr>
          <p:cNvPr id="38" name="Grupo 37"/>
          <p:cNvGrpSpPr/>
          <p:nvPr/>
        </p:nvGrpSpPr>
        <p:grpSpPr>
          <a:xfrm>
            <a:off x="917934" y="2497758"/>
            <a:ext cx="2899909" cy="3319372"/>
            <a:chOff x="1868913" y="2723164"/>
            <a:chExt cx="2899909" cy="3319372"/>
          </a:xfrm>
        </p:grpSpPr>
        <p:sp>
          <p:nvSpPr>
            <p:cNvPr id="8" name="Proceso alternativo 7"/>
            <p:cNvSpPr/>
            <p:nvPr/>
          </p:nvSpPr>
          <p:spPr>
            <a:xfrm>
              <a:off x="2431683" y="2851385"/>
              <a:ext cx="1797067" cy="463544"/>
            </a:xfrm>
            <a:prstGeom prst="flowChartAlternateProcess">
              <a:avLst/>
            </a:prstGeom>
            <a:solidFill>
              <a:schemeClr val="bg1"/>
            </a:solidFill>
            <a:ln w="254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b="1" dirty="0">
                  <a:solidFill>
                    <a:schemeClr val="tx1"/>
                  </a:solidFill>
                </a:rPr>
                <a:t>Administration</a:t>
              </a:r>
            </a:p>
          </p:txBody>
        </p:sp>
        <p:grpSp>
          <p:nvGrpSpPr>
            <p:cNvPr id="35" name="Grupo 34"/>
            <p:cNvGrpSpPr/>
            <p:nvPr/>
          </p:nvGrpSpPr>
          <p:grpSpPr>
            <a:xfrm>
              <a:off x="1868913" y="2723164"/>
              <a:ext cx="2899909" cy="3319372"/>
              <a:chOff x="2800047" y="1950025"/>
              <a:chExt cx="2899909" cy="3319372"/>
            </a:xfrm>
          </p:grpSpPr>
          <p:grpSp>
            <p:nvGrpSpPr>
              <p:cNvPr id="22" name="Grupo 21"/>
              <p:cNvGrpSpPr/>
              <p:nvPr/>
            </p:nvGrpSpPr>
            <p:grpSpPr>
              <a:xfrm>
                <a:off x="3389306" y="2610805"/>
                <a:ext cx="1770578" cy="694474"/>
                <a:chOff x="1975174" y="4402771"/>
                <a:chExt cx="1770578" cy="694474"/>
              </a:xfrm>
            </p:grpSpPr>
            <p:sp>
              <p:nvSpPr>
                <p:cNvPr id="13" name="Proceso alternativo 12"/>
                <p:cNvSpPr/>
                <p:nvPr/>
              </p:nvSpPr>
              <p:spPr>
                <a:xfrm>
                  <a:off x="2708708" y="4461976"/>
                  <a:ext cx="1037044" cy="576064"/>
                </a:xfrm>
                <a:prstGeom prst="flowChartAlternateProcess">
                  <a:avLst/>
                </a:prstGeom>
                <a:solidFill>
                  <a:schemeClr val="bg1"/>
                </a:solidFill>
                <a:ln w="25400"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B" sz="1400" dirty="0">
                      <a:solidFill>
                        <a:schemeClr val="tx1"/>
                      </a:solidFill>
                    </a:rPr>
                    <a:t>Human Resources</a:t>
                  </a:r>
                </a:p>
              </p:txBody>
            </p:sp>
            <p:pic>
              <p:nvPicPr>
                <p:cNvPr id="21" name="Imagen 20"/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1975174" y="4402771"/>
                  <a:ext cx="694474" cy="694474"/>
                </a:xfrm>
                <a:prstGeom prst="rect">
                  <a:avLst/>
                </a:prstGeom>
              </p:spPr>
            </p:pic>
          </p:grpSp>
          <p:grpSp>
            <p:nvGrpSpPr>
              <p:cNvPr id="27" name="Grupo 26"/>
              <p:cNvGrpSpPr/>
              <p:nvPr/>
            </p:nvGrpSpPr>
            <p:grpSpPr>
              <a:xfrm>
                <a:off x="3514474" y="3606210"/>
                <a:ext cx="1531690" cy="639514"/>
                <a:chOff x="4043644" y="1398403"/>
                <a:chExt cx="1531690" cy="639514"/>
              </a:xfrm>
            </p:grpSpPr>
            <p:sp>
              <p:nvSpPr>
                <p:cNvPr id="12" name="Proceso alternativo 11"/>
                <p:cNvSpPr/>
                <p:nvPr/>
              </p:nvSpPr>
              <p:spPr>
                <a:xfrm>
                  <a:off x="4676801" y="1461853"/>
                  <a:ext cx="898533" cy="576064"/>
                </a:xfrm>
                <a:prstGeom prst="flowChartAlternateProcess">
                  <a:avLst/>
                </a:prstGeom>
                <a:solidFill>
                  <a:schemeClr val="bg1"/>
                </a:solidFill>
                <a:ln w="25400"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B" sz="1400" dirty="0">
                      <a:solidFill>
                        <a:schemeClr val="tx1"/>
                      </a:solidFill>
                    </a:rPr>
                    <a:t>Finance Projects </a:t>
                  </a:r>
                </a:p>
              </p:txBody>
            </p:sp>
            <p:pic>
              <p:nvPicPr>
                <p:cNvPr id="26" name="Imagen 25"/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4043644" y="1398403"/>
                  <a:ext cx="639514" cy="639514"/>
                </a:xfrm>
                <a:prstGeom prst="rect">
                  <a:avLst/>
                </a:prstGeom>
              </p:spPr>
            </p:pic>
          </p:grpSp>
          <p:grpSp>
            <p:nvGrpSpPr>
              <p:cNvPr id="29" name="Grupo 28"/>
              <p:cNvGrpSpPr/>
              <p:nvPr/>
            </p:nvGrpSpPr>
            <p:grpSpPr>
              <a:xfrm>
                <a:off x="3584690" y="4528351"/>
                <a:ext cx="1728192" cy="741046"/>
                <a:chOff x="7824192" y="4560620"/>
                <a:chExt cx="1728192" cy="741046"/>
              </a:xfrm>
            </p:grpSpPr>
            <p:sp>
              <p:nvSpPr>
                <p:cNvPr id="11" name="Proceso alternativo 10"/>
                <p:cNvSpPr/>
                <p:nvPr/>
              </p:nvSpPr>
              <p:spPr>
                <a:xfrm>
                  <a:off x="8688288" y="4653135"/>
                  <a:ext cx="864096" cy="504285"/>
                </a:xfrm>
                <a:prstGeom prst="flowChartAlternateProcess">
                  <a:avLst/>
                </a:prstGeom>
                <a:solidFill>
                  <a:schemeClr val="bg1"/>
                </a:solidFill>
                <a:ln w="25400"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B" sz="1400" dirty="0">
                      <a:solidFill>
                        <a:schemeClr val="tx1"/>
                      </a:solidFill>
                    </a:rPr>
                    <a:t>Finance</a:t>
                  </a:r>
                </a:p>
              </p:txBody>
            </p:sp>
            <p:pic>
              <p:nvPicPr>
                <p:cNvPr id="28" name="Imagen 27"/>
                <p:cNvPicPr>
                  <a:picLocks noChangeAspect="1"/>
                </p:cNvPicPr>
                <p:nvPr/>
              </p:nvPicPr>
              <p:blipFill rotWithShape="1">
                <a:blip r:embed="rId4"/>
                <a:srcRect l="9314" t="3972" r="13083" b="-3972"/>
                <a:stretch/>
              </p:blipFill>
              <p:spPr>
                <a:xfrm>
                  <a:off x="7824192" y="4560620"/>
                  <a:ext cx="864096" cy="741046"/>
                </a:xfrm>
                <a:prstGeom prst="rect">
                  <a:avLst/>
                </a:prstGeom>
              </p:spPr>
            </p:pic>
          </p:grpSp>
          <p:sp>
            <p:nvSpPr>
              <p:cNvPr id="34" name="Rectángulo redondeado 33"/>
              <p:cNvSpPr/>
              <p:nvPr/>
            </p:nvSpPr>
            <p:spPr>
              <a:xfrm>
                <a:off x="2800047" y="1950025"/>
                <a:ext cx="2899909" cy="3319371"/>
              </a:xfrm>
              <a:prstGeom prst="roundRect">
                <a:avLst/>
              </a:prstGeom>
              <a:noFill/>
              <a:ln w="2540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grpSp>
        <p:nvGrpSpPr>
          <p:cNvPr id="39" name="Grupo 38"/>
          <p:cNvGrpSpPr/>
          <p:nvPr/>
        </p:nvGrpSpPr>
        <p:grpSpPr>
          <a:xfrm>
            <a:off x="8565265" y="2497759"/>
            <a:ext cx="3221971" cy="3319371"/>
            <a:chOff x="7179219" y="2685934"/>
            <a:chExt cx="3221971" cy="3319371"/>
          </a:xfrm>
        </p:grpSpPr>
        <p:grpSp>
          <p:nvGrpSpPr>
            <p:cNvPr id="20" name="Grupo 19"/>
            <p:cNvGrpSpPr/>
            <p:nvPr/>
          </p:nvGrpSpPr>
          <p:grpSpPr>
            <a:xfrm>
              <a:off x="7511566" y="3685759"/>
              <a:ext cx="1285025" cy="510016"/>
              <a:chOff x="2012486" y="5808570"/>
              <a:chExt cx="1285025" cy="510016"/>
            </a:xfrm>
          </p:grpSpPr>
          <p:sp>
            <p:nvSpPr>
              <p:cNvPr id="15" name="Proceso alternativo 14"/>
              <p:cNvSpPr/>
              <p:nvPr/>
            </p:nvSpPr>
            <p:spPr>
              <a:xfrm>
                <a:off x="2584159" y="5808570"/>
                <a:ext cx="713352" cy="510016"/>
              </a:xfrm>
              <a:prstGeom prst="flowChartAlternateProcess">
                <a:avLst/>
              </a:prstGeom>
              <a:solidFill>
                <a:schemeClr val="bg1"/>
              </a:solidFill>
              <a:ln w="25400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400" dirty="0">
                    <a:solidFill>
                      <a:schemeClr val="tx1"/>
                    </a:solidFill>
                  </a:rPr>
                  <a:t>Legal team</a:t>
                </a:r>
              </a:p>
            </p:txBody>
          </p:sp>
          <p:pic>
            <p:nvPicPr>
              <p:cNvPr id="16" name="Imagen 15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012486" y="5866542"/>
                <a:ext cx="471754" cy="431331"/>
              </a:xfrm>
              <a:prstGeom prst="rect">
                <a:avLst/>
              </a:prstGeom>
            </p:spPr>
          </p:pic>
        </p:grpSp>
        <p:grpSp>
          <p:nvGrpSpPr>
            <p:cNvPr id="24" name="Grupo 23"/>
            <p:cNvGrpSpPr/>
            <p:nvPr/>
          </p:nvGrpSpPr>
          <p:grpSpPr>
            <a:xfrm>
              <a:off x="8688288" y="4318157"/>
              <a:ext cx="1477739" cy="664468"/>
              <a:chOff x="1956330" y="3348560"/>
              <a:chExt cx="1477739" cy="664468"/>
            </a:xfrm>
          </p:grpSpPr>
          <p:sp>
            <p:nvSpPr>
              <p:cNvPr id="7" name="Proceso alternativo 6"/>
              <p:cNvSpPr/>
              <p:nvPr/>
            </p:nvSpPr>
            <p:spPr>
              <a:xfrm>
                <a:off x="2689172" y="3398373"/>
                <a:ext cx="744897" cy="576064"/>
              </a:xfrm>
              <a:prstGeom prst="flowChartAlternateProcess">
                <a:avLst/>
              </a:prstGeom>
              <a:solidFill>
                <a:schemeClr val="bg1"/>
              </a:solidFill>
              <a:ln w="25400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400" dirty="0">
                    <a:solidFill>
                      <a:schemeClr val="tx1"/>
                    </a:solidFill>
                  </a:rPr>
                  <a:t>TTO</a:t>
                </a:r>
              </a:p>
            </p:txBody>
          </p:sp>
          <p:pic>
            <p:nvPicPr>
              <p:cNvPr id="23" name="Imagen 22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956330" y="3348560"/>
                <a:ext cx="664468" cy="664468"/>
              </a:xfrm>
              <a:prstGeom prst="rect">
                <a:avLst/>
              </a:prstGeom>
            </p:spPr>
          </p:pic>
        </p:grpSp>
        <p:grpSp>
          <p:nvGrpSpPr>
            <p:cNvPr id="33" name="Grupo 32"/>
            <p:cNvGrpSpPr/>
            <p:nvPr/>
          </p:nvGrpSpPr>
          <p:grpSpPr>
            <a:xfrm>
              <a:off x="7802706" y="5015920"/>
              <a:ext cx="1281626" cy="772859"/>
              <a:chOff x="6833933" y="4629583"/>
              <a:chExt cx="1281626" cy="772859"/>
            </a:xfrm>
          </p:grpSpPr>
          <p:sp>
            <p:nvSpPr>
              <p:cNvPr id="4" name="Proceso alternativo 3"/>
              <p:cNvSpPr/>
              <p:nvPr/>
            </p:nvSpPr>
            <p:spPr>
              <a:xfrm>
                <a:off x="7323471" y="4855981"/>
                <a:ext cx="792088" cy="342475"/>
              </a:xfrm>
              <a:prstGeom prst="flowChartAlternateProcess">
                <a:avLst/>
              </a:prstGeom>
              <a:solidFill>
                <a:schemeClr val="bg1"/>
              </a:solidFill>
              <a:ln w="25400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400" dirty="0">
                    <a:solidFill>
                      <a:schemeClr val="tx1"/>
                    </a:solidFill>
                  </a:rPr>
                  <a:t>PIMU</a:t>
                </a:r>
              </a:p>
            </p:txBody>
          </p:sp>
          <p:pic>
            <p:nvPicPr>
              <p:cNvPr id="32" name="Imagen 31"/>
              <p:cNvPicPr>
                <a:picLocks noChangeAspect="1"/>
              </p:cNvPicPr>
              <p:nvPr/>
            </p:nvPicPr>
            <p:blipFill rotWithShape="1">
              <a:blip r:embed="rId7"/>
              <a:srcRect l="19988" r="21235"/>
              <a:stretch/>
            </p:blipFill>
            <p:spPr>
              <a:xfrm>
                <a:off x="6833933" y="4629583"/>
                <a:ext cx="454262" cy="772859"/>
              </a:xfrm>
              <a:prstGeom prst="rect">
                <a:avLst/>
              </a:prstGeom>
            </p:spPr>
          </p:pic>
        </p:grpSp>
        <p:sp>
          <p:nvSpPr>
            <p:cNvPr id="36" name="Rectángulo redondeado 35"/>
            <p:cNvSpPr/>
            <p:nvPr/>
          </p:nvSpPr>
          <p:spPr>
            <a:xfrm>
              <a:off x="7179219" y="2685934"/>
              <a:ext cx="3221971" cy="3319371"/>
            </a:xfrm>
            <a:prstGeom prst="roundRect">
              <a:avLst>
                <a:gd name="adj" fmla="val 17592"/>
              </a:avLst>
            </a:prstGeom>
            <a:noFill/>
            <a:ln w="25400">
              <a:solidFill>
                <a:srgbClr val="FF7C8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Proceso alternativo 36"/>
            <p:cNvSpPr/>
            <p:nvPr/>
          </p:nvSpPr>
          <p:spPr>
            <a:xfrm>
              <a:off x="7570504" y="2840707"/>
              <a:ext cx="2439399" cy="463544"/>
            </a:xfrm>
            <a:prstGeom prst="flowChartAlternateProcess">
              <a:avLst/>
            </a:prstGeom>
            <a:solidFill>
              <a:schemeClr val="bg1"/>
            </a:solidFill>
            <a:ln w="25400">
              <a:solidFill>
                <a:srgbClr val="FF7C8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b="1" dirty="0">
                  <a:solidFill>
                    <a:schemeClr val="tx1"/>
                  </a:solidFill>
                </a:rPr>
                <a:t>Legal and exploitation </a:t>
              </a:r>
            </a:p>
          </p:txBody>
        </p:sp>
      </p:grpSp>
      <p:grpSp>
        <p:nvGrpSpPr>
          <p:cNvPr id="45" name="Grupo 44"/>
          <p:cNvGrpSpPr/>
          <p:nvPr/>
        </p:nvGrpSpPr>
        <p:grpSpPr>
          <a:xfrm>
            <a:off x="4234316" y="3497584"/>
            <a:ext cx="4027618" cy="1414381"/>
            <a:chOff x="4059435" y="1240651"/>
            <a:chExt cx="4027618" cy="1414381"/>
          </a:xfrm>
        </p:grpSpPr>
        <p:grpSp>
          <p:nvGrpSpPr>
            <p:cNvPr id="19" name="Grupo 18"/>
            <p:cNvGrpSpPr/>
            <p:nvPr/>
          </p:nvGrpSpPr>
          <p:grpSpPr>
            <a:xfrm>
              <a:off x="4201396" y="1704511"/>
              <a:ext cx="1770578" cy="660571"/>
              <a:chOff x="1975174" y="5107118"/>
              <a:chExt cx="1770578" cy="569788"/>
            </a:xfrm>
          </p:grpSpPr>
          <p:sp>
            <p:nvSpPr>
              <p:cNvPr id="14" name="Proceso alternativo 13"/>
              <p:cNvSpPr/>
              <p:nvPr/>
            </p:nvSpPr>
            <p:spPr>
              <a:xfrm>
                <a:off x="2565699" y="5222283"/>
                <a:ext cx="1180053" cy="454623"/>
              </a:xfrm>
              <a:prstGeom prst="flowChartAlternateProcess">
                <a:avLst/>
              </a:prstGeom>
              <a:solidFill>
                <a:schemeClr val="bg1"/>
              </a:solidFill>
              <a:ln w="25400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en-GB" sz="1400" b="1" dirty="0">
                    <a:solidFill>
                      <a:schemeClr val="tx1"/>
                    </a:solidFill>
                  </a:rPr>
                  <a:t>ES Research </a:t>
                </a:r>
              </a:p>
              <a:p>
                <a:pPr algn="just"/>
                <a:r>
                  <a:rPr lang="en-GB" sz="1400" b="1" dirty="0">
                    <a:solidFill>
                      <a:schemeClr val="tx1"/>
                    </a:solidFill>
                  </a:rPr>
                  <a:t>Groups</a:t>
                </a:r>
              </a:p>
            </p:txBody>
          </p:sp>
          <p:pic>
            <p:nvPicPr>
              <p:cNvPr id="18" name="Imagen 17"/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975174" y="5107118"/>
                <a:ext cx="569788" cy="569788"/>
              </a:xfrm>
              <a:prstGeom prst="rect">
                <a:avLst/>
              </a:prstGeom>
            </p:spPr>
          </p:pic>
        </p:grpSp>
        <p:grpSp>
          <p:nvGrpSpPr>
            <p:cNvPr id="41" name="Grupo 40"/>
            <p:cNvGrpSpPr/>
            <p:nvPr/>
          </p:nvGrpSpPr>
          <p:grpSpPr>
            <a:xfrm>
              <a:off x="6186153" y="1697860"/>
              <a:ext cx="1612586" cy="665490"/>
              <a:chOff x="6470654" y="1405445"/>
              <a:chExt cx="1612586" cy="665490"/>
            </a:xfrm>
          </p:grpSpPr>
          <p:sp>
            <p:nvSpPr>
              <p:cNvPr id="10" name="Proceso alternativo 9"/>
              <p:cNvSpPr/>
              <p:nvPr/>
            </p:nvSpPr>
            <p:spPr>
              <a:xfrm>
                <a:off x="7170926" y="1622215"/>
                <a:ext cx="912314" cy="355258"/>
              </a:xfrm>
              <a:prstGeom prst="flowChartAlternateProcess">
                <a:avLst/>
              </a:prstGeom>
              <a:solidFill>
                <a:schemeClr val="bg1"/>
              </a:solidFill>
              <a:ln w="25400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400" dirty="0">
                    <a:solidFill>
                      <a:schemeClr val="tx1"/>
                    </a:solidFill>
                  </a:rPr>
                  <a:t>Directors</a:t>
                </a:r>
              </a:p>
            </p:txBody>
          </p:sp>
          <p:pic>
            <p:nvPicPr>
              <p:cNvPr id="40" name="Imagen 39"/>
              <p:cNvPicPr>
                <a:picLocks noChangeAspect="1"/>
              </p:cNvPicPr>
              <p:nvPr/>
            </p:nvPicPr>
            <p:blipFill rotWithShape="1">
              <a:blip r:embed="rId9"/>
              <a:srcRect l="15000" t="7820" r="15000" b="30532"/>
              <a:stretch/>
            </p:blipFill>
            <p:spPr>
              <a:xfrm>
                <a:off x="6470654" y="1405445"/>
                <a:ext cx="700516" cy="665490"/>
              </a:xfrm>
              <a:prstGeom prst="rect">
                <a:avLst/>
              </a:prstGeom>
            </p:spPr>
          </p:pic>
        </p:grpSp>
        <p:sp>
          <p:nvSpPr>
            <p:cNvPr id="43" name="Rectángulo redondeado 42"/>
            <p:cNvSpPr/>
            <p:nvPr/>
          </p:nvSpPr>
          <p:spPr>
            <a:xfrm>
              <a:off x="4059435" y="1240651"/>
              <a:ext cx="4027618" cy="1414381"/>
            </a:xfrm>
            <a:prstGeom prst="roundRect">
              <a:avLst/>
            </a:prstGeom>
            <a:noFill/>
            <a:ln w="254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Proceso alternativo 43"/>
            <p:cNvSpPr/>
            <p:nvPr/>
          </p:nvSpPr>
          <p:spPr>
            <a:xfrm>
              <a:off x="5174710" y="1308479"/>
              <a:ext cx="1797067" cy="343040"/>
            </a:xfrm>
            <a:prstGeom prst="flowChartAlternateProcess">
              <a:avLst/>
            </a:prstGeom>
            <a:solidFill>
              <a:schemeClr val="bg1"/>
            </a:solidFill>
            <a:ln w="254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b="1" dirty="0">
                  <a:solidFill>
                    <a:schemeClr val="tx1"/>
                  </a:solidFill>
                </a:rPr>
                <a:t>Research</a:t>
              </a:r>
            </a:p>
          </p:txBody>
        </p:sp>
      </p:grpSp>
      <p:sp>
        <p:nvSpPr>
          <p:cNvPr id="47" name="Title 1"/>
          <p:cNvSpPr txBox="1">
            <a:spLocks/>
          </p:cNvSpPr>
          <p:nvPr/>
        </p:nvSpPr>
        <p:spPr bwMode="auto">
          <a:xfrm>
            <a:off x="318118" y="1370785"/>
            <a:ext cx="2927721" cy="492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DejaVu Sans" panose="020B0603030804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sz="2400" b="1" kern="1200" dirty="0">
                <a:solidFill>
                  <a:srgbClr val="004990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In pre-award and post-award phases</a:t>
            </a:r>
            <a:endParaRPr kumimoji="0" lang="en-GB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4990"/>
              </a:solidFill>
              <a:effectLst/>
              <a:uLnTx/>
              <a:uFillTx/>
              <a:latin typeface="Calibri" panose="020F0502020204030204" pitchFamily="34" charset="0"/>
              <a:ea typeface="DejaVu Sans"/>
              <a:cs typeface="Calibri" panose="020F0502020204030204" pitchFamily="34" charset="0"/>
            </a:endParaRPr>
          </a:p>
        </p:txBody>
      </p:sp>
      <p:cxnSp>
        <p:nvCxnSpPr>
          <p:cNvPr id="61" name="Conector recto de flecha 60"/>
          <p:cNvCxnSpPr>
            <a:stCxn id="30" idx="6"/>
            <a:endCxn id="36" idx="0"/>
          </p:cNvCxnSpPr>
          <p:nvPr/>
        </p:nvCxnSpPr>
        <p:spPr>
          <a:xfrm>
            <a:off x="7092082" y="1717565"/>
            <a:ext cx="3084169" cy="780194"/>
          </a:xfrm>
          <a:prstGeom prst="straightConnector1">
            <a:avLst/>
          </a:prstGeom>
          <a:ln w="60325"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ector recto de flecha 62"/>
          <p:cNvCxnSpPr>
            <a:stCxn id="30" idx="2"/>
            <a:endCxn id="34" idx="0"/>
          </p:cNvCxnSpPr>
          <p:nvPr/>
        </p:nvCxnSpPr>
        <p:spPr>
          <a:xfrm flipH="1">
            <a:off x="2367889" y="1717565"/>
            <a:ext cx="3043556" cy="780193"/>
          </a:xfrm>
          <a:prstGeom prst="straightConnector1">
            <a:avLst/>
          </a:prstGeom>
          <a:ln w="60325"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ector recto de flecha 63"/>
          <p:cNvCxnSpPr>
            <a:stCxn id="30" idx="4"/>
            <a:endCxn id="44" idx="0"/>
          </p:cNvCxnSpPr>
          <p:nvPr/>
        </p:nvCxnSpPr>
        <p:spPr>
          <a:xfrm flipH="1">
            <a:off x="6248125" y="2191610"/>
            <a:ext cx="3639" cy="1373802"/>
          </a:xfrm>
          <a:prstGeom prst="straightConnector1">
            <a:avLst/>
          </a:prstGeom>
          <a:ln w="60325"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uadroTexto 2"/>
          <p:cNvSpPr txBox="1"/>
          <p:nvPr/>
        </p:nvSpPr>
        <p:spPr>
          <a:xfrm>
            <a:off x="6155246" y="6076823"/>
            <a:ext cx="3919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/>
              <a:t>TTO: </a:t>
            </a:r>
            <a:r>
              <a:rPr lang="en-GB" sz="1600" dirty="0" smtClean="0">
                <a:hlinkClick r:id="rId10"/>
              </a:rPr>
              <a:t>Technology Transfer Office</a:t>
            </a:r>
            <a:endParaRPr lang="en-GB" sz="1600" dirty="0" smtClean="0"/>
          </a:p>
          <a:p>
            <a:r>
              <a:rPr lang="en-GB" sz="1600" dirty="0" smtClean="0"/>
              <a:t>PIMU</a:t>
            </a:r>
            <a:r>
              <a:rPr lang="en-GB" sz="1600" dirty="0" smtClean="0">
                <a:hlinkClick r:id="rId10"/>
              </a:rPr>
              <a:t>: Project Innovation Management Unit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2377357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27510390" name="Marcador de título 1"/>
          <p:cNvSpPr>
            <a:spLocks noGrp="1"/>
          </p:cNvSpPr>
          <p:nvPr>
            <p:ph type="title"/>
          </p:nvPr>
        </p:nvSpPr>
        <p:spPr bwMode="auto">
          <a:xfrm>
            <a:off x="0" y="256068"/>
            <a:ext cx="12191999" cy="80094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b="1"/>
            </a:lvl1pPr>
          </a:lstStyle>
          <a:p>
            <a:pPr>
              <a:defRPr/>
            </a:pPr>
            <a:r>
              <a:rPr lang="en-GB" dirty="0" smtClean="0"/>
              <a:t>Wiki and contacts</a:t>
            </a:r>
            <a:endParaRPr lang="en-GB" dirty="0"/>
          </a:p>
        </p:txBody>
      </p:sp>
      <p:sp>
        <p:nvSpPr>
          <p:cNvPr id="4" name="Rectángulo 3"/>
          <p:cNvSpPr/>
          <p:nvPr/>
        </p:nvSpPr>
        <p:spPr>
          <a:xfrm>
            <a:off x="1091444" y="994770"/>
            <a:ext cx="100091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ES- PMO main contacts in the ES wiki: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Section </a:t>
            </a:r>
            <a:r>
              <a:rPr lang="en-GB" sz="2400" i="1" dirty="0" smtClean="0"/>
              <a:t>Research groups and staff</a:t>
            </a:r>
            <a:r>
              <a:rPr lang="en-GB" sz="2400" dirty="0" smtClean="0"/>
              <a:t>: </a:t>
            </a:r>
            <a:r>
              <a:rPr lang="en-GB" sz="2400" dirty="0" smtClean="0">
                <a:hlinkClick r:id="rId2"/>
              </a:rPr>
              <a:t>link</a:t>
            </a:r>
            <a:endParaRPr lang="en-GB" sz="2400" dirty="0" smtClean="0"/>
          </a:p>
          <a:p>
            <a:pPr lvl="1"/>
            <a:endParaRPr lang="en-GB" sz="2400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3712" y="1795714"/>
            <a:ext cx="5184576" cy="4695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1967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27510390" name="Marcador de título 1"/>
          <p:cNvSpPr>
            <a:spLocks noGrp="1"/>
          </p:cNvSpPr>
          <p:nvPr>
            <p:ph type="title"/>
          </p:nvPr>
        </p:nvSpPr>
        <p:spPr bwMode="auto">
          <a:xfrm>
            <a:off x="0" y="256068"/>
            <a:ext cx="12191999" cy="80094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b="1"/>
            </a:lvl1pPr>
          </a:lstStyle>
          <a:p>
            <a:pPr>
              <a:defRPr/>
            </a:pPr>
            <a:r>
              <a:rPr lang="en-GB" dirty="0" smtClean="0"/>
              <a:t>Wiki and contacts</a:t>
            </a:r>
            <a:endParaRPr lang="en-GB" dirty="0"/>
          </a:p>
        </p:txBody>
      </p:sp>
      <p:sp>
        <p:nvSpPr>
          <p:cNvPr id="4" name="Rectángulo 3"/>
          <p:cNvSpPr/>
          <p:nvPr/>
        </p:nvSpPr>
        <p:spPr>
          <a:xfrm>
            <a:off x="1091443" y="1057012"/>
            <a:ext cx="100091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ES- PMO main contacts classified per type of call: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Section </a:t>
            </a:r>
            <a:r>
              <a:rPr lang="en-GB" sz="2400" i="1" dirty="0" smtClean="0"/>
              <a:t>Open and future calls calendar</a:t>
            </a:r>
            <a:r>
              <a:rPr lang="en-GB" sz="2400" dirty="0" smtClean="0"/>
              <a:t>: </a:t>
            </a:r>
            <a:r>
              <a:rPr lang="en-GB" sz="2400" dirty="0" smtClean="0">
                <a:hlinkClick r:id="rId2"/>
              </a:rPr>
              <a:t>link</a:t>
            </a:r>
            <a:endParaRPr lang="en-GB" sz="2400" dirty="0"/>
          </a:p>
        </p:txBody>
      </p:sp>
      <p:pic>
        <p:nvPicPr>
          <p:cNvPr id="5" name="Imagen 4"/>
          <p:cNvPicPr/>
          <p:nvPr/>
        </p:nvPicPr>
        <p:blipFill rotWithShape="1">
          <a:blip r:embed="rId3"/>
          <a:srcRect l="59881" t="19891" r="7628" b="10563"/>
          <a:stretch/>
        </p:blipFill>
        <p:spPr bwMode="auto">
          <a:xfrm>
            <a:off x="2737443" y="2060848"/>
            <a:ext cx="6717113" cy="428943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9787832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Proposals preparation process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03657" y="1097756"/>
            <a:ext cx="10984685" cy="4662488"/>
          </a:xfrm>
        </p:spPr>
        <p:txBody>
          <a:bodyPr>
            <a:normAutofit/>
          </a:bodyPr>
          <a:lstStyle/>
          <a:p>
            <a:r>
              <a:rPr lang="en-GB" sz="2400" dirty="0"/>
              <a:t>Approval process in the </a:t>
            </a:r>
            <a:r>
              <a:rPr lang="en-GB" sz="2400" dirty="0">
                <a:hlinkClick r:id="rId2"/>
              </a:rPr>
              <a:t>ES wiki</a:t>
            </a:r>
            <a:r>
              <a:rPr lang="en-GB" sz="2400" dirty="0"/>
              <a:t>.</a:t>
            </a:r>
          </a:p>
          <a:p>
            <a:r>
              <a:rPr lang="en-GB" sz="2400" dirty="0"/>
              <a:t>New step added: Researchers involved approved by GL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0422" y="2060848"/>
            <a:ext cx="7311155" cy="411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752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1891</TotalTime>
  <Words>248</Words>
  <Application>Microsoft Office PowerPoint</Application>
  <DocSecurity>0</DocSecurity>
  <PresentationFormat>Panorámica</PresentationFormat>
  <Paragraphs>75</Paragraphs>
  <Slides>11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6" baseType="lpstr">
      <vt:lpstr>Arial</vt:lpstr>
      <vt:lpstr>Calibri</vt:lpstr>
      <vt:lpstr>DejaVu Sans</vt:lpstr>
      <vt:lpstr>Times New Roman</vt:lpstr>
      <vt:lpstr>Diseño personalizado</vt:lpstr>
      <vt:lpstr>ES-PMO  Earth Science Project Management Office  Brief description</vt:lpstr>
      <vt:lpstr>INDEX</vt:lpstr>
      <vt:lpstr>PMO in BSC Organisation Chart </vt:lpstr>
      <vt:lpstr>Presentación de PowerPoint</vt:lpstr>
      <vt:lpstr>Presentación de PowerPoint</vt:lpstr>
      <vt:lpstr>PMO interactions within BSC</vt:lpstr>
      <vt:lpstr>Wiki and contacts</vt:lpstr>
      <vt:lpstr>Wiki and contacts</vt:lpstr>
      <vt:lpstr>Proposals preparation process</vt:lpstr>
      <vt:lpstr>ES-PMO support</vt:lpstr>
      <vt:lpstr>Thanks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subject/>
  <dc:creator>Gemma Ribas</dc:creator>
  <cp:keywords/>
  <dc:description/>
  <cp:lastModifiedBy>Mar Rodriguez Rodrigo</cp:lastModifiedBy>
  <cp:revision>423</cp:revision>
  <dcterms:created xsi:type="dcterms:W3CDTF">2019-06-06T09:57:11Z</dcterms:created>
  <dcterms:modified xsi:type="dcterms:W3CDTF">2025-03-26T15:52:38Z</dcterms:modified>
  <cp:category/>
  <dc:identifier/>
  <cp:contentStatus/>
  <dc:language/>
  <cp:version/>
</cp:coreProperties>
</file>