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Manrope Light"/>
      <p:regular r:id="rId41"/>
      <p:bold r:id="rId42"/>
    </p:embeddedFont>
    <p:embeddedFont>
      <p:font typeface="Roboto Medium"/>
      <p:regular r:id="rId43"/>
      <p:bold r:id="rId44"/>
      <p:italic r:id="rId45"/>
      <p:boldItalic r:id="rId46"/>
    </p:embeddedFont>
    <p:embeddedFont>
      <p:font typeface="Roboto"/>
      <p:regular r:id="rId47"/>
      <p:bold r:id="rId48"/>
      <p:italic r:id="rId49"/>
      <p:boldItalic r:id="rId50"/>
    </p:embeddedFont>
    <p:embeddedFont>
      <p:font typeface="Nunito"/>
      <p:regular r:id="rId51"/>
      <p:bold r:id="rId52"/>
      <p:italic r:id="rId53"/>
      <p:boldItalic r:id="rId54"/>
    </p:embeddedFont>
    <p:embeddedFont>
      <p:font typeface="Manrope"/>
      <p:regular r:id="rId55"/>
      <p:bold r:id="rId56"/>
    </p:embeddedFont>
    <p:embeddedFont>
      <p:font typeface="Helvetica Neue"/>
      <p:regular r:id="rId57"/>
      <p:bold r:id="rId58"/>
      <p:italic r:id="rId59"/>
      <p:boldItalic r:id="rId60"/>
    </p:embeddedFont>
    <p:embeddedFont>
      <p:font typeface="Roboto Light"/>
      <p:regular r:id="rId61"/>
      <p:bold r:id="rId62"/>
      <p:italic r:id="rId63"/>
      <p:boldItalic r:id="rId64"/>
    </p:embeddedFont>
    <p:embeddedFont>
      <p:font typeface="Helvetica Neue Light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ManropeLight-bold.fntdata"/><Relationship Id="rId41" Type="http://schemas.openxmlformats.org/officeDocument/2006/relationships/font" Target="fonts/ManropeLight-regular.fntdata"/><Relationship Id="rId44" Type="http://schemas.openxmlformats.org/officeDocument/2006/relationships/font" Target="fonts/RobotoMedium-bold.fntdata"/><Relationship Id="rId43" Type="http://schemas.openxmlformats.org/officeDocument/2006/relationships/font" Target="fonts/RobotoMedium-regular.fntdata"/><Relationship Id="rId46" Type="http://schemas.openxmlformats.org/officeDocument/2006/relationships/font" Target="fonts/RobotoMedium-boldItalic.fntdata"/><Relationship Id="rId45" Type="http://schemas.openxmlformats.org/officeDocument/2006/relationships/font" Target="fonts/Roboto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Light-bold.fntdata"/><Relationship Id="rId61" Type="http://schemas.openxmlformats.org/officeDocument/2006/relationships/font" Target="fonts/RobotoLight-regular.fntdata"/><Relationship Id="rId20" Type="http://schemas.openxmlformats.org/officeDocument/2006/relationships/slide" Target="slides/slide15.xml"/><Relationship Id="rId64" Type="http://schemas.openxmlformats.org/officeDocument/2006/relationships/font" Target="fonts/RobotoLight-boldItalic.fntdata"/><Relationship Id="rId63" Type="http://schemas.openxmlformats.org/officeDocument/2006/relationships/font" Target="fonts/RobotoLight-italic.fntdata"/><Relationship Id="rId22" Type="http://schemas.openxmlformats.org/officeDocument/2006/relationships/slide" Target="slides/slide17.xml"/><Relationship Id="rId66" Type="http://schemas.openxmlformats.org/officeDocument/2006/relationships/font" Target="fonts/HelveticaNeueLight-bold.fntdata"/><Relationship Id="rId21" Type="http://schemas.openxmlformats.org/officeDocument/2006/relationships/slide" Target="slides/slide16.xml"/><Relationship Id="rId65" Type="http://schemas.openxmlformats.org/officeDocument/2006/relationships/font" Target="fonts/HelveticaNeueLight-regular.fntdata"/><Relationship Id="rId24" Type="http://schemas.openxmlformats.org/officeDocument/2006/relationships/slide" Target="slides/slide19.xml"/><Relationship Id="rId68" Type="http://schemas.openxmlformats.org/officeDocument/2006/relationships/font" Target="fonts/HelveticaNeueLight-boldItalic.fntdata"/><Relationship Id="rId23" Type="http://schemas.openxmlformats.org/officeDocument/2006/relationships/slide" Target="slides/slide18.xml"/><Relationship Id="rId67" Type="http://schemas.openxmlformats.org/officeDocument/2006/relationships/font" Target="fonts/HelveticaNeueLight-italic.fntdata"/><Relationship Id="rId60" Type="http://schemas.openxmlformats.org/officeDocument/2006/relationships/font" Target="fonts/HelveticaNeue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Nunito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Nunito-italic.fntdata"/><Relationship Id="rId52" Type="http://schemas.openxmlformats.org/officeDocument/2006/relationships/font" Target="fonts/Nunito-bold.fntdata"/><Relationship Id="rId11" Type="http://schemas.openxmlformats.org/officeDocument/2006/relationships/slide" Target="slides/slide6.xml"/><Relationship Id="rId55" Type="http://schemas.openxmlformats.org/officeDocument/2006/relationships/font" Target="fonts/Manrope-regular.fntdata"/><Relationship Id="rId10" Type="http://schemas.openxmlformats.org/officeDocument/2006/relationships/slide" Target="slides/slide5.xml"/><Relationship Id="rId54" Type="http://schemas.openxmlformats.org/officeDocument/2006/relationships/font" Target="fonts/Nunito-boldItalic.fntdata"/><Relationship Id="rId13" Type="http://schemas.openxmlformats.org/officeDocument/2006/relationships/slide" Target="slides/slide8.xml"/><Relationship Id="rId57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56" Type="http://schemas.openxmlformats.org/officeDocument/2006/relationships/font" Target="fonts/Manrope-bold.fntdata"/><Relationship Id="rId15" Type="http://schemas.openxmlformats.org/officeDocument/2006/relationships/slide" Target="slides/slide10.xml"/><Relationship Id="rId59" Type="http://schemas.openxmlformats.org/officeDocument/2006/relationships/font" Target="fonts/HelveticaNeue-italic.fntdata"/><Relationship Id="rId14" Type="http://schemas.openxmlformats.org/officeDocument/2006/relationships/slide" Target="slides/slide9.xml"/><Relationship Id="rId58" Type="http://schemas.openxmlformats.org/officeDocument/2006/relationships/font" Target="fonts/HelveticaNeue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fbc552eaf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33fbc552eaf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3fbc552eaf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fdad2da48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3fdad2da48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3fdad2da48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fdad2da48_0_5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fdad2da48_0_5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Exercise 1: break into groups and write any effect of climate change. Then we put together and try to sort by group (temperature, biodiversity, precipitation…)</a:t>
            </a:r>
            <a:endParaRPr/>
          </a:p>
        </p:txBody>
      </p:sp>
      <p:sp>
        <p:nvSpPr>
          <p:cNvPr id="182" name="Google Shape;182;g33fdad2da48_0_5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8afcf9ec3a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8afcf9ec3a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38afcf9ec3a_0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ac9fe95c8_1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8ac9fe95c8_1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1850-2024, check them out for your location on: https://showyourstripes.info/</a:t>
            </a:r>
            <a:endParaRPr/>
          </a:p>
        </p:txBody>
      </p:sp>
      <p:sp>
        <p:nvSpPr>
          <p:cNvPr id="198" name="Google Shape;198;g38ac9fe95c8_1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8ac9fe95c8_1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8ac9fe95c8_1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play with this a bit - and try to find how it : moderate and strong cold stress stripes for Rovereto region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38ac9fe95c8_1_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8bd35c68c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8bd35c68c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play with this a bit - and try to find how it : moderate and strong cold stress stripes for Rovereto region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38bd35c68c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8ac9fe95c8_1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8ac9fe95c8_1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✅ </a:t>
            </a:r>
            <a:r>
              <a:rPr b="1" lang="en">
                <a:solidFill>
                  <a:schemeClr val="dk1"/>
                </a:solidFill>
              </a:rPr>
              <a:t>Key difference: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Climate models</a:t>
            </a:r>
            <a:r>
              <a:rPr lang="en">
                <a:solidFill>
                  <a:schemeClr val="dk1"/>
                </a:solidFill>
              </a:rPr>
              <a:t> = research tools to understand and predict climate behavior.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Digital twins</a:t>
            </a:r>
            <a:r>
              <a:rPr lang="en">
                <a:solidFill>
                  <a:schemeClr val="dk1"/>
                </a:solidFill>
              </a:rPr>
              <a:t> = interactive, data-driven platforms for managing real-world systems in real time.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First climate model (computer-based) created in 1967, now we have supercomputers running with better power, storage and network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on the fly information, impact model incorporation and high-resolution output to capture regional and </a:t>
            </a:r>
            <a:r>
              <a:rPr lang="en"/>
              <a:t>extreme events.</a:t>
            </a:r>
            <a:endParaRPr/>
          </a:p>
        </p:txBody>
      </p:sp>
      <p:sp>
        <p:nvSpPr>
          <p:cNvPr id="231" name="Google Shape;231;g38ac9fe95c8_1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8afcf9ec3a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8afcf9ec3a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predictions for current practices and better management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projections for long-term investments in infrastructure, health, economy, etc.</a:t>
            </a:r>
            <a:endParaRPr/>
          </a:p>
        </p:txBody>
      </p:sp>
      <p:sp>
        <p:nvSpPr>
          <p:cNvPr id="238" name="Google Shape;238;g38afcf9ec3a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8ac9fe95c8_1_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8ac9fe95c8_1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38ac9fe95c8_1_1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8ac9fe95c8_1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8ac9fe95c8_1_1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here is from Trento?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BE AWARE THAT NEXT SLIDE IS INTRODUCING DIGITAL TWINS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8ac9fe95c8_1_1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fbc552eaf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Topic of the day: relationship between climate change and algorithms</a:t>
            </a:r>
            <a:endParaRPr/>
          </a:p>
        </p:txBody>
      </p:sp>
      <p:sp>
        <p:nvSpPr>
          <p:cNvPr id="100" name="Google Shape;100;g33fbc552eaf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ac9fe95c8_1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8ac9fe95c8_1_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8ac9fe95c8_1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8ac9fe95c8_1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8ac9fe95c8_1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In the context of climate science, a digital twin of the Earth system integrates extensive </a:t>
            </a:r>
            <a:r>
              <a:rPr b="1" lang="en" sz="1350">
                <a:solidFill>
                  <a:srgbClr val="2B5A51"/>
                </a:solidFill>
                <a:highlight>
                  <a:schemeClr val="accent4"/>
                </a:highlight>
              </a:rPr>
              <a:t>data sets from real-world observations</a:t>
            </a: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 and </a:t>
            </a:r>
            <a:r>
              <a:rPr b="1" lang="en" sz="1350">
                <a:solidFill>
                  <a:srgbClr val="2B5A51"/>
                </a:solidFill>
                <a:highlight>
                  <a:schemeClr val="accent4"/>
                </a:highlight>
              </a:rPr>
              <a:t>simulations</a:t>
            </a: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 to create a </a:t>
            </a:r>
            <a:r>
              <a:rPr b="1" lang="en" sz="1350">
                <a:solidFill>
                  <a:srgbClr val="2B5A51"/>
                </a:solidFill>
                <a:highlight>
                  <a:schemeClr val="accent4"/>
                </a:highlight>
              </a:rPr>
              <a:t>dynamic, interactive model</a:t>
            </a: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. </a:t>
            </a:r>
            <a:b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</a:br>
            <a:b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</a:b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This virtual environment allows the</a:t>
            </a:r>
            <a:r>
              <a:rPr b="1" lang="en" sz="1350">
                <a:solidFill>
                  <a:srgbClr val="2B5A51"/>
                </a:solidFill>
                <a:highlight>
                  <a:srgbClr val="FFFFFF"/>
                </a:highlight>
              </a:rPr>
              <a:t> climate adaptation and mitigation</a:t>
            </a: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 community to </a:t>
            </a:r>
            <a:r>
              <a:rPr b="1" lang="en" sz="1350">
                <a:solidFill>
                  <a:srgbClr val="2B5A51"/>
                </a:solidFill>
                <a:highlight>
                  <a:srgbClr val="FF00FF"/>
                </a:highlight>
              </a:rPr>
              <a:t>experiment, predict, and analyse different scenarios</a:t>
            </a: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 with unprecedented</a:t>
            </a:r>
            <a:r>
              <a:rPr lang="en" sz="1350">
                <a:solidFill>
                  <a:srgbClr val="2B5A51"/>
                </a:solidFill>
                <a:highlight>
                  <a:srgbClr val="FF00FF"/>
                </a:highlight>
              </a:rPr>
              <a:t> </a:t>
            </a:r>
            <a:r>
              <a:rPr b="1" lang="en" sz="1350">
                <a:solidFill>
                  <a:srgbClr val="2B5A51"/>
                </a:solidFill>
                <a:highlight>
                  <a:srgbClr val="FF00FF"/>
                </a:highlight>
              </a:rPr>
              <a:t>detail</a:t>
            </a:r>
            <a:r>
              <a:rPr lang="en" sz="1350">
                <a:solidFill>
                  <a:srgbClr val="2B5A51"/>
                </a:solidFill>
                <a:highlight>
                  <a:srgbClr val="FF00FF"/>
                </a:highlight>
              </a:rPr>
              <a:t>, </a:t>
            </a:r>
            <a:r>
              <a:rPr b="1" lang="en" sz="1350">
                <a:solidFill>
                  <a:srgbClr val="2B5A51"/>
                </a:solidFill>
                <a:highlight>
                  <a:srgbClr val="FF00FF"/>
                </a:highlight>
              </a:rPr>
              <a:t>quality and consistency</a:t>
            </a:r>
            <a:r>
              <a:rPr lang="en" sz="1350">
                <a:solidFill>
                  <a:srgbClr val="2B5A51"/>
                </a:solidFill>
                <a:highlight>
                  <a:srgbClr val="FFFFFF"/>
                </a:highlight>
              </a:rPr>
              <a:t>, while allowing users to address relevant ‘</a:t>
            </a:r>
            <a:r>
              <a:rPr b="1" lang="en" sz="1350">
                <a:solidFill>
                  <a:srgbClr val="2B5A51"/>
                </a:solidFill>
                <a:highlight>
                  <a:srgbClr val="FF00FF"/>
                </a:highlight>
              </a:rPr>
              <a:t>what-if’ questions.</a:t>
            </a:r>
            <a:endParaRPr b="1">
              <a:highlight>
                <a:srgbClr val="FF00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8ac9fe95c8_1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8ac9fe95c8_1_1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8ac9fe95c8_1_1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Destination Earth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Destination Earth is a flagship initiative of the European Commission to develop a</a:t>
            </a:r>
            <a:r>
              <a:rPr b="1" lang="en">
                <a:solidFill>
                  <a:schemeClr val="dk1"/>
                </a:solidFill>
              </a:rPr>
              <a:t> </a:t>
            </a:r>
            <a:r>
              <a:rPr b="1" lang="en">
                <a:solidFill>
                  <a:schemeClr val="dk1"/>
                </a:solidFill>
                <a:highlight>
                  <a:schemeClr val="accent4"/>
                </a:highlight>
              </a:rPr>
              <a:t>highly-accurate digital model of the Earth</a:t>
            </a:r>
            <a:r>
              <a:rPr b="1"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(a digital twin of the Earth) to </a:t>
            </a:r>
            <a:r>
              <a:rPr b="1" lang="en">
                <a:solidFill>
                  <a:schemeClr val="dk1"/>
                </a:solidFill>
                <a:highlight>
                  <a:schemeClr val="accent4"/>
                </a:highlight>
              </a:rPr>
              <a:t>model, monitor and simulate natural phenomena, hazards and the related human activities</a:t>
            </a:r>
            <a:r>
              <a:rPr lang="en">
                <a:solidFill>
                  <a:schemeClr val="dk1"/>
                </a:solidFill>
              </a:rPr>
              <a:t>. These groundbreaking features assist users in designing accurate and actionable </a:t>
            </a:r>
            <a:r>
              <a:rPr b="1" lang="en">
                <a:solidFill>
                  <a:schemeClr val="dk1"/>
                </a:solidFill>
                <a:highlight>
                  <a:srgbClr val="C9DAF8"/>
                </a:highlight>
              </a:rPr>
              <a:t>adaptation strategies and mitigation</a:t>
            </a:r>
            <a:r>
              <a:rPr lang="en">
                <a:solidFill>
                  <a:schemeClr val="dk1"/>
                </a:solidFill>
                <a:highlight>
                  <a:srgbClr val="C9DAF8"/>
                </a:highlight>
              </a:rPr>
              <a:t> measures.</a:t>
            </a:r>
            <a:endParaRPr>
              <a:solidFill>
                <a:schemeClr val="dk1"/>
              </a:solidFill>
              <a:highlight>
                <a:srgbClr val="C9DAF8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DestinE unlocks the potential of digital modelling of the Earth system at a level that represents a real breakthrough in terms of </a:t>
            </a:r>
            <a:r>
              <a:rPr lang="en">
                <a:solidFill>
                  <a:schemeClr val="dk1"/>
                </a:solidFill>
                <a:highlight>
                  <a:srgbClr val="FF00FF"/>
                </a:highlight>
              </a:rPr>
              <a:t>accuracy, local detail, access-to-information speed and interactivity.</a:t>
            </a:r>
            <a:endParaRPr>
              <a:solidFill>
                <a:schemeClr val="dk1"/>
              </a:solidFill>
              <a:highlight>
                <a:srgbClr val="FF00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By pushing the limits of computing and climate sciences, DestinE is an essential pillar of the European Commission’s efforts towards the Green Deal and Digital Strategy.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How DestinE is used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DestinE supports tackling complex environmental challenges to: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monitor and simulate the Earth’s system developments (land, marine, atmosphere, biosphere) </a:t>
            </a:r>
            <a:r>
              <a:rPr lang="en">
                <a:solidFill>
                  <a:schemeClr val="dk1"/>
                </a:solidFill>
              </a:rPr>
              <a:t>and human interventions;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anticipate environmental disasters </a:t>
            </a:r>
            <a:r>
              <a:rPr lang="en">
                <a:solidFill>
                  <a:schemeClr val="dk1"/>
                </a:solidFill>
              </a:rPr>
              <a:t>and resultant</a:t>
            </a:r>
            <a:r>
              <a:rPr b="1" lang="en">
                <a:solidFill>
                  <a:schemeClr val="dk1"/>
                </a:solidFill>
              </a:rPr>
              <a:t> socio-economic crises</a:t>
            </a:r>
            <a:r>
              <a:rPr lang="en">
                <a:solidFill>
                  <a:schemeClr val="dk1"/>
                </a:solidFill>
              </a:rPr>
              <a:t> to save lives and avoid large economic downturns;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enable the development and testing of scenarios</a:t>
            </a:r>
            <a:r>
              <a:rPr lang="en">
                <a:solidFill>
                  <a:schemeClr val="dk1"/>
                </a:solidFill>
              </a:rPr>
              <a:t> for ever more sustainable development.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8ac9fe95c8_1_1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8afcf9ec3a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8afcf9ec3a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8afcf9ec3a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8ac9fe95c8_1_2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8ac9fe95c8_1_2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Adaptation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actions aim to </a:t>
            </a:r>
            <a:r>
              <a:rPr b="1" lang="en">
                <a:solidFill>
                  <a:schemeClr val="dk1"/>
                </a:solidFill>
              </a:rPr>
              <a:t>reduce vulnerability to the impacts of climate change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Mitigation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actions aim to </a:t>
            </a:r>
            <a:r>
              <a:rPr b="1" lang="en">
                <a:solidFill>
                  <a:schemeClr val="dk1"/>
                </a:solidFill>
              </a:rPr>
              <a:t>reduce or avoid greenhouse gas emissions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38ac9fe95c8_1_2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8ac9fe95c8_1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8ac9fe95c8_1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38ac9fe95c8_1_2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ac9fe95c8_1_2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8ac9fe95c8_1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Recueperar ex 1_ talk about the problems in the region and then start showing temperature and precipitation</a:t>
            </a:r>
            <a:endParaRPr/>
          </a:p>
        </p:txBody>
      </p:sp>
      <p:sp>
        <p:nvSpPr>
          <p:cNvPr id="344" name="Google Shape;344;g38ac9fe95c8_1_2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ac9fe95c8_1_2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8ac9fe95c8_1_2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Alpine region is being captured better by the high resolution models, showing a increased warming compared to the valley.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 Because of the ice-albedo effect.</a:t>
            </a:r>
            <a:endParaRPr/>
          </a:p>
        </p:txBody>
      </p:sp>
      <p:sp>
        <p:nvSpPr>
          <p:cNvPr id="351" name="Google Shape;351;g38ac9fe95c8_1_2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8ac9fe95c8_4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8ac9fe95c8_4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increase is stable, related to thermodynamics with well understood physical laws and a direct response to GHG</a:t>
            </a:r>
            <a:endParaRPr/>
          </a:p>
        </p:txBody>
      </p:sp>
      <p:sp>
        <p:nvSpPr>
          <p:cNvPr id="375" name="Google Shape;375;g38ac9fe95c8_4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8ac9fe95c8_4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8ac9fe95c8_4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to understand that model runs are not the same as observations, but constantly being checked and calibrated to fit them properly!</a:t>
            </a:r>
            <a:endParaRPr/>
          </a:p>
        </p:txBody>
      </p:sp>
      <p:sp>
        <p:nvSpPr>
          <p:cNvPr id="386" name="Google Shape;386;g38ac9fe95c8_4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ac9fe95c8_1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40K lapotops together </a:t>
            </a:r>
            <a:r>
              <a:rPr lang="en">
                <a:solidFill>
                  <a:schemeClr val="dk1"/>
                </a:solidFill>
              </a:rPr>
              <a:t>-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means using </a:t>
            </a:r>
            <a:r>
              <a:rPr b="1" lang="en">
                <a:solidFill>
                  <a:schemeClr val="dk1"/>
                </a:solidFill>
              </a:rPr>
              <a:t>supercomputers</a:t>
            </a:r>
            <a:r>
              <a:rPr lang="en">
                <a:solidFill>
                  <a:schemeClr val="dk1"/>
                </a:solidFill>
              </a:rPr>
              <a:t> — machines that are much more powerful than regular computers — to perform very complex calculations or analyze huge amounts of data in a short time.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example, HPC is used to </a:t>
            </a:r>
            <a:r>
              <a:rPr b="1" lang="en">
                <a:solidFill>
                  <a:schemeClr val="dk1"/>
                </a:solidFill>
              </a:rPr>
              <a:t>predict the weather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model the spread of diseases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b="1" lang="en">
                <a:solidFill>
                  <a:schemeClr val="dk1"/>
                </a:solidFill>
              </a:rPr>
              <a:t>train artificial intelligence</a:t>
            </a:r>
            <a:r>
              <a:rPr lang="en">
                <a:solidFill>
                  <a:schemeClr val="dk1"/>
                </a:solidFill>
              </a:rPr>
              <a:t>, or </a:t>
            </a:r>
            <a:r>
              <a:rPr b="1" lang="en">
                <a:solidFill>
                  <a:schemeClr val="dk1"/>
                </a:solidFill>
              </a:rPr>
              <a:t>design new materials and medicines</a:t>
            </a:r>
            <a:r>
              <a:rPr lang="en">
                <a:solidFill>
                  <a:schemeClr val="dk1"/>
                </a:solidFill>
              </a:rPr>
              <a:t>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do in </a:t>
            </a:r>
            <a:r>
              <a:rPr b="1" lang="en">
                <a:solidFill>
                  <a:schemeClr val="dk1"/>
                </a:solidFill>
              </a:rPr>
              <a:t>hours or days</a:t>
            </a:r>
            <a:r>
              <a:rPr lang="en">
                <a:solidFill>
                  <a:schemeClr val="dk1"/>
                </a:solidFill>
              </a:rPr>
              <a:t> what an ordinary computer would need </a:t>
            </a:r>
            <a:r>
              <a:rPr b="1" lang="en">
                <a:solidFill>
                  <a:schemeClr val="dk1"/>
                </a:solidFill>
              </a:rPr>
              <a:t>months or even years</a:t>
            </a:r>
            <a:r>
              <a:rPr lang="en">
                <a:solidFill>
                  <a:schemeClr val="dk1"/>
                </a:solidFill>
              </a:rPr>
              <a:t> to complete. It’s a key tool for science, innovation, and data-driven decision-making.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7" name="Google Shape;107;g38ac9fe95c8_1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8ac9fe95c8_4_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8ac9fe95c8_4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happened in 1998? Precipitation is harder to project into the future because of localized, complex and nonlinear </a:t>
            </a:r>
            <a:r>
              <a:rPr lang="en"/>
              <a:t>processes.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Such as moisture availability, atmospheric circulation, topography and weather systems.</a:t>
            </a:r>
            <a:endParaRPr/>
          </a:p>
        </p:txBody>
      </p:sp>
      <p:sp>
        <p:nvSpPr>
          <p:cNvPr id="396" name="Google Shape;396;g38ac9fe95c8_4_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ac6ed542b810ec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ac6ed542b810ec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would be interesting to see how it would relate to snow on a more local scale, using a targeted climate service approach! What if scenarios and working out seasonal trends for tourism and water management!</a:t>
            </a:r>
            <a:endParaRPr/>
          </a:p>
        </p:txBody>
      </p:sp>
      <p:sp>
        <p:nvSpPr>
          <p:cNvPr id="407" name="Google Shape;407;g3ac6ed542b810ec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8ac9fe95c8_1_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8ac9fe95c8_1_2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38ac9fe95c8_1_2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8afcf9ec3a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Topic of the day: relationship between climate change and algorithms</a:t>
            </a:r>
            <a:endParaRPr/>
          </a:p>
        </p:txBody>
      </p:sp>
      <p:sp>
        <p:nvSpPr>
          <p:cNvPr id="425" name="Google Shape;425;g38afcf9ec3a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8ac9fe95c8_1_6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8ac9fe95c8_1_6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8ac9fe95c8_1_6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8ac9fe95c8_1_2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8ac9fe95c8_1_2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could be an extreme event of interest to the Rovereto / Trento region that should be simulated in a future scenario?</a:t>
            </a:r>
            <a:endParaRPr/>
          </a:p>
        </p:txBody>
      </p:sp>
      <p:sp>
        <p:nvSpPr>
          <p:cNvPr id="442" name="Google Shape;442;g38ac9fe95c8_1_2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3fbc552eaf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3fbc552eaf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3fbc552eaf_0_1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3fbc552eaf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3fbc552eaf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33fbc552eaf_0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fbc552eaf_0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fbc552eaf_0_2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We work to connect science with society. </a:t>
            </a:r>
            <a:endParaRPr sz="120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 Light"/>
                <a:ea typeface="Manrope Light"/>
                <a:cs typeface="Manrope Light"/>
                <a:sym typeface="Manrope Light"/>
              </a:rPr>
              <a:t>Our goal is to make sure that climate and environmental knowledge doesn’t stay only in research papers or reports, but reaches the people and institutions who make real-world decisions.</a:t>
            </a:r>
            <a:endParaRPr sz="120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133" name="Google Shape;133;g33fbc552eaf_0_2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ac9fe95c8_1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ac9fe95c8_1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8ac9fe95c8_1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8ac9fe95c8_1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8ac9fe95c8_1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8ac9fe95c8_1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fdad2da48_0_5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fdad2da48_0_5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3fdad2da48_0_5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0" y="192051"/>
            <a:ext cx="9144000" cy="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3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2743" y="1135856"/>
            <a:ext cx="82386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3048000" y="4571765"/>
            <a:ext cx="6096000" cy="365700"/>
          </a:xfrm>
          <a:prstGeom prst="rect">
            <a:avLst/>
          </a:prstGeom>
          <a:solidFill>
            <a:schemeClr val="lt1">
              <a:alpha val="749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" y="4571765"/>
            <a:ext cx="3048000" cy="365700"/>
          </a:xfrm>
          <a:prstGeom prst="rect">
            <a:avLst/>
          </a:prstGeom>
          <a:solidFill>
            <a:srgbClr val="004890">
              <a:alpha val="498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3900"/>
              <a:buFont typeface="Calibri"/>
              <a:buNone/>
              <a:defRPr b="1" sz="39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722917" y="3571875"/>
            <a:ext cx="50271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244476" y="4571765"/>
            <a:ext cx="244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890"/>
              </a:buClr>
              <a:buSzPts val="1800"/>
              <a:buNone/>
              <a:defRPr>
                <a:solidFill>
                  <a:srgbClr val="004890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slide layout">
  <p:cSld name="Contents slide layou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3100"/>
              <a:buNone/>
              <a:defRPr b="0" sz="41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indent="-29845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indent="-29845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indent="-29845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indent="-29845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indent="-29845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indent="-29845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indent="-29845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>
  <p:cSld name="TITLE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1">
  <p:cSld name="TITLE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2">
  <p:cSld name="TITLE_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TITLE_AND_BODY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">
  <p:cSld name="Title &amp; Sub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sz="4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" type="body"/>
          </p:nvPr>
        </p:nvSpPr>
        <p:spPr>
          <a:xfrm>
            <a:off x="666750" y="2652713"/>
            <a:ext cx="78105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4484637" y="4905375"/>
            <a:ext cx="1701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1">
  <p:cSld name="TITLE_AND_BODY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4500563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3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hyperlink" Target="https://www.menti.com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hyperlink" Target="https://showyourstripes.info/s/europe/italy/milan" TargetMode="External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hyperlink" Target="https://thermaltrace.climate.copernicus.eu/?agg=yearly&amp;anomaly=false&amp;date=2024-01-01&amp;heat=false&amp;lat=45.89&amp;lng=11.05&amp;variable=utci_yearly_min_cat" TargetMode="External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hyperlink" Target="https://www.nytimes.com/interactive/2018/08/30/climate/how-much-hotter-is-your-hometown.html" TargetMode="External"/><Relationship Id="rId5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5" Type="http://schemas.openxmlformats.org/officeDocument/2006/relationships/hyperlink" Target="https://www.youtube.com/watch?v=Vkuh_hjAcJQ" TargetMode="External"/><Relationship Id="rId6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5" Type="http://schemas.openxmlformats.org/officeDocument/2006/relationships/hyperlink" Target="https://www.menti.com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hyperlink" Target="https://www.menti.com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Relationship Id="rId4" Type="http://schemas.openxmlformats.org/officeDocument/2006/relationships/hyperlink" Target="https://form.typeform.com/to/rQ4YZ26H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35.png"/><Relationship Id="rId6" Type="http://schemas.openxmlformats.org/officeDocument/2006/relationships/hyperlink" Target="https://climate-digitaltwin.bsc.es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tren en una biblioteca&#10;&#10;Descripción generada automáticamente con confianza media" id="90" name="Google Shape;90;p22"/>
          <p:cNvPicPr preferRelativeResize="0"/>
          <p:nvPr/>
        </p:nvPicPr>
        <p:blipFill rotWithShape="1">
          <a:blip r:embed="rId3">
            <a:alphaModFix/>
          </a:blip>
          <a:srcRect b="7990" l="0" r="0" t="8082"/>
          <a:stretch/>
        </p:blipFill>
        <p:spPr>
          <a:xfrm>
            <a:off x="-31328" y="0"/>
            <a:ext cx="9216600" cy="51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2"/>
          <p:cNvSpPr/>
          <p:nvPr/>
        </p:nvSpPr>
        <p:spPr>
          <a:xfrm>
            <a:off x="-41276" y="4781478"/>
            <a:ext cx="9226500" cy="37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028" y="4853563"/>
            <a:ext cx="1131570" cy="2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5212" y="4836222"/>
            <a:ext cx="1457328" cy="25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0692" y="4828440"/>
            <a:ext cx="1241246" cy="27631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2"/>
          <p:cNvSpPr/>
          <p:nvPr/>
        </p:nvSpPr>
        <p:spPr>
          <a:xfrm>
            <a:off x="-51225" y="0"/>
            <a:ext cx="9236400" cy="1631700"/>
          </a:xfrm>
          <a:prstGeom prst="rect">
            <a:avLst/>
          </a:prstGeom>
          <a:gradFill>
            <a:gsLst>
              <a:gs pos="0">
                <a:srgbClr val="FFFFFF">
                  <a:alpha val="57647"/>
                </a:srgbClr>
              </a:gs>
              <a:gs pos="28000">
                <a:srgbClr val="FFFFFF">
                  <a:alpha val="57647"/>
                </a:srgbClr>
              </a:gs>
              <a:gs pos="100000">
                <a:srgbClr val="E9EBF5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o&#10;&#10;Descripción generada automáticamente" id="96" name="Google Shape;9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48277" y="311577"/>
            <a:ext cx="2247448" cy="5495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pción generada automáticamente con confianza media" id="97" name="Google Shape;97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43618" y="4810736"/>
            <a:ext cx="1082387" cy="31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Mentimeter 1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76" name="Google Shape;176;p31" title="mentimeter_qr_cod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5918" y="1737988"/>
            <a:ext cx="1897676" cy="189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 txBox="1"/>
          <p:nvPr/>
        </p:nvSpPr>
        <p:spPr>
          <a:xfrm>
            <a:off x="1130406" y="1453500"/>
            <a:ext cx="4481400" cy="21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>
                <a:solidFill>
                  <a:srgbClr val="124484"/>
                </a:solidFill>
                <a:latin typeface="Manrope Light"/>
                <a:ea typeface="Manrope Light"/>
                <a:cs typeface="Manrope Light"/>
                <a:sym typeface="Manrope Light"/>
              </a:rPr>
              <a:t>Let’s get started!</a:t>
            </a:r>
            <a:endParaRPr sz="8100">
              <a:solidFill>
                <a:srgbClr val="124484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5811213" y="3793875"/>
            <a:ext cx="25071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hlinkClick r:id="rId5"/>
              </a:rPr>
              <a:t>www.menti.com</a:t>
            </a:r>
            <a:r>
              <a:rPr b="1" lang="en" sz="1800">
                <a:solidFill>
                  <a:schemeClr val="dk2"/>
                </a:solidFill>
              </a:rPr>
              <a:t> </a:t>
            </a:r>
            <a:br>
              <a:rPr b="1" lang="en" sz="1800">
                <a:solidFill>
                  <a:schemeClr val="dk2"/>
                </a:solidFill>
              </a:rPr>
            </a:br>
            <a:r>
              <a:rPr b="1" lang="en" sz="1800">
                <a:solidFill>
                  <a:schemeClr val="dk2"/>
                </a:solidFill>
              </a:rPr>
              <a:t>3455 6765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/>
        </p:nvSpPr>
        <p:spPr>
          <a:xfrm>
            <a:off x="429325" y="1937501"/>
            <a:ext cx="81045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What have you seen</a:t>
            </a:r>
            <a: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?</a:t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</a:br>
            <a:endParaRPr sz="53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Exercise 1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94" name="Google Shape;194;p33" title="GROUP PROJEC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425" y="1014657"/>
            <a:ext cx="6401150" cy="360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4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34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4" name="Google Shape;204;p34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05" name="Google Shape;205;p34" title="EUROPE-Italy-Milan-1850-2024-BK (1).png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7131" y="899976"/>
            <a:ext cx="6649738" cy="374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5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35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5" name="Google Shape;215;p35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16" name="Google Shape;216;p3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975" y="959950"/>
            <a:ext cx="7534227" cy="34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6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36"/>
          <p:cNvCxnSpPr/>
          <p:nvPr/>
        </p:nvCxnSpPr>
        <p:spPr>
          <a:xfrm>
            <a:off x="190050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36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75" y="1474700"/>
            <a:ext cx="8763901" cy="236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7"/>
          <p:cNvSpPr txBox="1"/>
          <p:nvPr/>
        </p:nvSpPr>
        <p:spPr>
          <a:xfrm>
            <a:off x="429325" y="1937501"/>
            <a:ext cx="81045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Climate models &amp; Digital Twins</a:t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8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IS A MATTER OF TIME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43" name="Google Shape;243;p38"/>
          <p:cNvSpPr txBox="1"/>
          <p:nvPr/>
        </p:nvSpPr>
        <p:spPr>
          <a:xfrm>
            <a:off x="669631" y="2931850"/>
            <a:ext cx="3815100" cy="2031900"/>
          </a:xfrm>
          <a:prstGeom prst="rect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CLIMATE PREDICTIONS</a:t>
            </a:r>
            <a:b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endParaRPr b="1"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ear-term future timescales: from 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1-4 weeks up to a decade.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They provide</a:t>
            </a:r>
            <a: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the most robust climate information currently available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Presented as the</a:t>
            </a:r>
            <a: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probability 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of certain climate conditions occurring.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" name="Google Shape;244;p38"/>
          <p:cNvSpPr txBox="1"/>
          <p:nvPr/>
        </p:nvSpPr>
        <p:spPr>
          <a:xfrm>
            <a:off x="4713006" y="2932710"/>
            <a:ext cx="3815100" cy="20319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CLIMATE PROJECTIONS</a:t>
            </a:r>
            <a:b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endParaRPr b="1"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Decades and up to the end of the century.</a:t>
            </a:r>
            <a:b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endParaRPr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Assess the global evolution of the Earth's climate and to study phenomena such as climate change.</a:t>
            </a:r>
            <a:b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b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Require scenario hypotheses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based on future projected </a:t>
            </a:r>
            <a: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levels of greenhouse gases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12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socio-economic development.</a:t>
            </a:r>
            <a:endParaRPr b="1" sz="12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5" name="Google Shape;245;p38"/>
          <p:cNvGrpSpPr/>
          <p:nvPr/>
        </p:nvGrpSpPr>
        <p:grpSpPr>
          <a:xfrm>
            <a:off x="642758" y="682325"/>
            <a:ext cx="7858484" cy="2113862"/>
            <a:chOff x="615894" y="682325"/>
            <a:chExt cx="7858484" cy="2113862"/>
          </a:xfrm>
        </p:grpSpPr>
        <p:pic>
          <p:nvPicPr>
            <p:cNvPr id="246" name="Google Shape;246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5894" y="682325"/>
              <a:ext cx="7858484" cy="2113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38"/>
            <p:cNvSpPr/>
            <p:nvPr/>
          </p:nvSpPr>
          <p:spPr>
            <a:xfrm>
              <a:off x="2188494" y="754325"/>
              <a:ext cx="4135500" cy="1024800"/>
            </a:xfrm>
            <a:prstGeom prst="rect">
              <a:avLst/>
            </a:prstGeom>
            <a:noFill/>
            <a:ln cap="flat" cmpd="sng" w="38100">
              <a:solidFill>
                <a:srgbClr val="FF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8" name="Google Shape;248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14059" y="754325"/>
              <a:ext cx="1431033" cy="102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9" name="Google Shape;249;p38"/>
            <p:cNvSpPr/>
            <p:nvPr/>
          </p:nvSpPr>
          <p:spPr>
            <a:xfrm>
              <a:off x="6414069" y="754325"/>
              <a:ext cx="1431000" cy="1024800"/>
            </a:xfrm>
            <a:prstGeom prst="rect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9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98450" lvl="0" marL="457200" rtl="0" algn="ctr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9"/>
          <p:cNvSpPr txBox="1"/>
          <p:nvPr/>
        </p:nvSpPr>
        <p:spPr>
          <a:xfrm>
            <a:off x="705375" y="1156800"/>
            <a:ext cx="7704000" cy="24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Char char="●"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A climate model is a mathematical representation of the Earth’s climate system. </a:t>
            </a:r>
            <a:b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</a:b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Char char="●"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It uses scientific equations to simulate how the atmosphere, oceans, land, and ice interact.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Char char="●"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Climate models help us understand past climates, study current trends, and project possible future changes, like temperature increases or rainfall patterns, under different scenarios.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258" name="Google Shape;2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39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39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CLIMATE MODEL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0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40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40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CLIMATE MODEL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71" name="Google Shape;271;p4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012" y="1814276"/>
            <a:ext cx="3753976" cy="17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type="ctrTitle"/>
          </p:nvPr>
        </p:nvSpPr>
        <p:spPr>
          <a:xfrm>
            <a:off x="3722917" y="1223797"/>
            <a:ext cx="5027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rPr lang="en"/>
              <a:t>A twin of the Earth to tackle Climate Change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rPr b="0" i="1" lang="en"/>
              <a:t>Un gemello della Terra per affrontare il cambiamento climatico</a:t>
            </a:r>
            <a:endParaRPr b="0" i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23"/>
          <p:cNvSpPr txBox="1"/>
          <p:nvPr>
            <p:ph idx="2" type="body"/>
          </p:nvPr>
        </p:nvSpPr>
        <p:spPr>
          <a:xfrm>
            <a:off x="244476" y="4571765"/>
            <a:ext cx="244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77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ct val="100000"/>
              <a:buNone/>
            </a:pPr>
            <a:r>
              <a:rPr lang="en"/>
              <a:t>Knowledge Integration Team</a:t>
            </a:r>
            <a:endParaRPr/>
          </a:p>
        </p:txBody>
      </p:sp>
      <p:sp>
        <p:nvSpPr>
          <p:cNvPr id="104" name="Google Shape;104;p23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4890"/>
              </a:buClr>
              <a:buSzPts val="1800"/>
              <a:buNone/>
            </a:pPr>
            <a:r>
              <a:rPr lang="en"/>
              <a:t>Clàudia Huertas, </a:t>
            </a:r>
            <a:r>
              <a:rPr lang="en"/>
              <a:t>Gerrit Versteeg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1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1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98450" lvl="0" marL="457200" rtl="0" algn="ctr">
              <a:spcBef>
                <a:spcPts val="0"/>
              </a:spcBef>
              <a:spcAft>
                <a:spcPts val="0"/>
              </a:spcAft>
              <a:buSzPts val="1100"/>
              <a:buFont typeface="Calibri"/>
              <a:buChar char="●"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705375" y="1156800"/>
            <a:ext cx="7704000" cy="24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Char char="●"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A digital twin is a virtual copy of a real-world system — for example, a city, river basin, or energy network.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Char char="●"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It continuously receives real-time data from the real system and allows people to simulate, test, and optimize decisions before acting in the real world.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Manrope Light"/>
              <a:buChar char="●"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Digital twins are interactive and can use models (including climate models) as part of their simulations.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41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Google Shape;282;p41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DIGITAL TWIN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2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1" name="Google Shape;291;p42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2" name="Google Shape;292;p42"/>
          <p:cNvSpPr txBox="1"/>
          <p:nvPr/>
        </p:nvSpPr>
        <p:spPr>
          <a:xfrm>
            <a:off x="242656" y="254613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DIGITAL TWINS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93" name="Google Shape;29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0250" y="2372950"/>
            <a:ext cx="4690174" cy="2306253"/>
          </a:xfrm>
          <a:prstGeom prst="rect">
            <a:avLst/>
          </a:prstGeom>
          <a:solidFill>
            <a:srgbClr val="124484"/>
          </a:solidFill>
          <a:ln>
            <a:noFill/>
          </a:ln>
        </p:spPr>
      </p:pic>
      <p:pic>
        <p:nvPicPr>
          <p:cNvPr id="294" name="Google Shape;294;p42"/>
          <p:cNvPicPr preferRelativeResize="0"/>
          <p:nvPr/>
        </p:nvPicPr>
        <p:blipFill rotWithShape="1">
          <a:blip r:embed="rId5">
            <a:alphaModFix/>
          </a:blip>
          <a:srcRect b="51772" l="0" r="0" t="0"/>
          <a:stretch/>
        </p:blipFill>
        <p:spPr>
          <a:xfrm>
            <a:off x="412775" y="797925"/>
            <a:ext cx="6163574" cy="13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2"/>
          <p:cNvSpPr txBox="1"/>
          <p:nvPr/>
        </p:nvSpPr>
        <p:spPr>
          <a:xfrm>
            <a:off x="341025" y="2372950"/>
            <a:ext cx="8432700" cy="24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Why are Digital Twins useful?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3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3"/>
          <p:cNvSpPr/>
          <p:nvPr/>
        </p:nvSpPr>
        <p:spPr>
          <a:xfrm>
            <a:off x="-28200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4" name="Google Shape;304;p43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5" name="Google Shape;305;p43"/>
          <p:cNvSpPr txBox="1"/>
          <p:nvPr/>
        </p:nvSpPr>
        <p:spPr>
          <a:xfrm>
            <a:off x="242656" y="254613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DESTINATION EARTH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06" name="Google Shape;306;p43"/>
          <p:cNvPicPr preferRelativeResize="0"/>
          <p:nvPr/>
        </p:nvPicPr>
        <p:blipFill rotWithShape="1">
          <a:blip r:embed="rId4">
            <a:alphaModFix/>
          </a:blip>
          <a:srcRect b="14486" l="0" r="0" t="0"/>
          <a:stretch/>
        </p:blipFill>
        <p:spPr>
          <a:xfrm>
            <a:off x="505975" y="660551"/>
            <a:ext cx="8132051" cy="25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7075" y="3505575"/>
            <a:ext cx="1836950" cy="13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/>
        </p:nvSpPr>
        <p:spPr>
          <a:xfrm>
            <a:off x="4471575" y="3490778"/>
            <a:ext cx="3547200" cy="13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quick look at different atmospheric and oceanic variables.</a:t>
            </a:r>
            <a:endParaRPr sz="1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data come from the simulation of the SSP3-7.0 scenario using the IFS-NEMO model (with a resolution of 4.4 km for the atmosphere and land and 1/12th of a degree for the ocean and sea ice).</a:t>
            </a:r>
            <a:endParaRPr sz="105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Speed: 1 day/second.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4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Mentimeter 2 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17" name="Google Shape;317;p44" title="mentimeter_qr_code (3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9600" y="1165188"/>
            <a:ext cx="1985175" cy="19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4"/>
          <p:cNvSpPr txBox="1"/>
          <p:nvPr/>
        </p:nvSpPr>
        <p:spPr>
          <a:xfrm>
            <a:off x="473700" y="564689"/>
            <a:ext cx="5604000" cy="21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>
                <a:solidFill>
                  <a:srgbClr val="124484"/>
                </a:solidFill>
                <a:latin typeface="Manrope Light"/>
                <a:ea typeface="Manrope Light"/>
                <a:cs typeface="Manrope Light"/>
                <a:sym typeface="Manrope Light"/>
              </a:rPr>
              <a:t>How to tackle </a:t>
            </a:r>
            <a:r>
              <a:rPr lang="en" sz="8100">
                <a:solidFill>
                  <a:srgbClr val="124484"/>
                </a:solidFill>
                <a:latin typeface="Manrope Light"/>
                <a:ea typeface="Manrope Light"/>
                <a:cs typeface="Manrope Light"/>
                <a:sym typeface="Manrope Light"/>
              </a:rPr>
              <a:t>climate</a:t>
            </a:r>
            <a:r>
              <a:rPr lang="en" sz="8100">
                <a:solidFill>
                  <a:srgbClr val="124484"/>
                </a:solidFill>
                <a:latin typeface="Manrope Light"/>
                <a:ea typeface="Manrope Light"/>
                <a:cs typeface="Manrope Light"/>
                <a:sym typeface="Manrope Light"/>
              </a:rPr>
              <a:t> change? </a:t>
            </a:r>
            <a:endParaRPr sz="8100">
              <a:solidFill>
                <a:srgbClr val="124484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319" name="Google Shape;319;p44"/>
          <p:cNvSpPr txBox="1"/>
          <p:nvPr/>
        </p:nvSpPr>
        <p:spPr>
          <a:xfrm>
            <a:off x="5658625" y="3444925"/>
            <a:ext cx="25071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hlinkClick r:id="rId5"/>
              </a:rPr>
              <a:t>www.menti.com</a:t>
            </a:r>
            <a:r>
              <a:rPr b="1" lang="en" sz="1800">
                <a:solidFill>
                  <a:schemeClr val="dk2"/>
                </a:solidFill>
              </a:rPr>
              <a:t> </a:t>
            </a:r>
            <a:br>
              <a:rPr b="1" lang="en" sz="1800">
                <a:solidFill>
                  <a:schemeClr val="dk2"/>
                </a:solidFill>
              </a:rPr>
            </a:br>
            <a:r>
              <a:rPr b="1" lang="en" sz="1800">
                <a:solidFill>
                  <a:schemeClr val="dk2"/>
                </a:solidFill>
              </a:rPr>
              <a:t>1853 8364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/>
          <p:nvPr/>
        </p:nvSpPr>
        <p:spPr>
          <a:xfrm>
            <a:off x="429325" y="1937501"/>
            <a:ext cx="81045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Climate adaptation and mitigation</a:t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6"/>
          <p:cNvSpPr/>
          <p:nvPr/>
        </p:nvSpPr>
        <p:spPr>
          <a:xfrm>
            <a:off x="-16600" y="-9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4" name="Google Shape;334;p46"/>
          <p:cNvSpPr txBox="1"/>
          <p:nvPr/>
        </p:nvSpPr>
        <p:spPr>
          <a:xfrm>
            <a:off x="480100" y="754555"/>
            <a:ext cx="38424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🌳ADAPTATION</a:t>
            </a:r>
            <a:endParaRPr b="1" sz="21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These actions aim to reduce vulnerability to the impacts of climate change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335" name="Google Shape;33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46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7" name="Google Shape;337;p46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HOW TO TACKLE CLIMATE CHANGE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38" name="Google Shape;338;p46"/>
          <p:cNvSpPr txBox="1"/>
          <p:nvPr/>
        </p:nvSpPr>
        <p:spPr>
          <a:xfrm>
            <a:off x="4684225" y="754555"/>
            <a:ext cx="3769500" cy="15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🚴‍♂️MITIGATION</a:t>
            </a:r>
            <a:endParaRPr b="1" sz="21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These actions aim to reduce or avoid greenhouse gas emissions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sp>
        <p:nvSpPr>
          <p:cNvPr id="339" name="Google Shape;339;p46"/>
          <p:cNvSpPr txBox="1"/>
          <p:nvPr/>
        </p:nvSpPr>
        <p:spPr>
          <a:xfrm>
            <a:off x="4792750" y="2402443"/>
            <a:ext cx="3858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Plant trees and restore forests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Bike or walk instead of using a car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Improve energy efficiency in homes and buildings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Reduce consumption of meat and animal products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Reduce, reuse, and recycle waste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0" name="Google Shape;340;p46"/>
          <p:cNvSpPr txBox="1"/>
          <p:nvPr/>
        </p:nvSpPr>
        <p:spPr>
          <a:xfrm>
            <a:off x="471850" y="2387623"/>
            <a:ext cx="38589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Create shaded areas in cities and plant more trees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Install green roofs on buildings to reduce heat and absorb water</a:t>
            </a:r>
            <a:endParaRPr sz="11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Grow crop varieties resistant to drought or extreme heat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Manage water resources better to prevent shortages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Establish early warning systems for extreme weather events</a:t>
            </a:r>
            <a:endParaRPr sz="12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7"/>
          <p:cNvSpPr txBox="1"/>
          <p:nvPr/>
        </p:nvSpPr>
        <p:spPr>
          <a:xfrm>
            <a:off x="429325" y="1937501"/>
            <a:ext cx="81045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Destination Earth:</a:t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What about Rovereto?</a:t>
            </a:r>
            <a:endParaRPr sz="53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8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ABOUT ROVERETO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56" name="Google Shape;3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713" y="1292821"/>
            <a:ext cx="4335286" cy="304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8"/>
          <p:cNvSpPr txBox="1"/>
          <p:nvPr/>
        </p:nvSpPr>
        <p:spPr>
          <a:xfrm>
            <a:off x="236713" y="808250"/>
            <a:ext cx="37032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00" lIns="86700" spcFirstLastPara="1" rIns="86700" wrap="square" tIns="86700">
            <a:noAutofit/>
          </a:bodyPr>
          <a:lstStyle/>
          <a:p>
            <a:pPr indent="-282997" lvl="0" marL="433528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3"/>
              <a:buFont typeface="Roboto Light"/>
              <a:buChar char="➢"/>
            </a:pPr>
            <a:r>
              <a:rPr lang="en" sz="1043">
                <a:latin typeface="Roboto Light"/>
                <a:ea typeface="Roboto Light"/>
                <a:cs typeface="Roboto Light"/>
                <a:sym typeface="Roboto Light"/>
              </a:rPr>
              <a:t>Mean temperature in the historical period 1990-2019.</a:t>
            </a:r>
            <a:endParaRPr sz="1043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43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043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43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58" name="Google Shape;35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1292817"/>
            <a:ext cx="4335286" cy="3042433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8"/>
          <p:cNvSpPr txBox="1"/>
          <p:nvPr/>
        </p:nvSpPr>
        <p:spPr>
          <a:xfrm>
            <a:off x="4572001" y="808250"/>
            <a:ext cx="37617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86700" lIns="86700" spcFirstLastPara="1" rIns="86700" wrap="square" tIns="86700">
            <a:noAutofit/>
          </a:bodyPr>
          <a:lstStyle/>
          <a:p>
            <a:pPr indent="-282997" lvl="0" marL="433528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3"/>
              <a:buFont typeface="Roboto Light"/>
              <a:buChar char="➢"/>
            </a:pPr>
            <a:r>
              <a:rPr lang="en" sz="1043">
                <a:latin typeface="Roboto Light"/>
                <a:ea typeface="Roboto Light"/>
                <a:cs typeface="Roboto Light"/>
                <a:sym typeface="Roboto Light"/>
              </a:rPr>
              <a:t>Mean temperature in the projection period 2020-2039.</a:t>
            </a:r>
            <a:endParaRPr sz="1043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43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043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43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60" name="Google Shape;360;p48"/>
          <p:cNvSpPr/>
          <p:nvPr/>
        </p:nvSpPr>
        <p:spPr>
          <a:xfrm>
            <a:off x="2426025" y="2919425"/>
            <a:ext cx="54900" cy="54900"/>
          </a:xfrm>
          <a:prstGeom prst="flowChartConnector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8"/>
          <p:cNvSpPr/>
          <p:nvPr/>
        </p:nvSpPr>
        <p:spPr>
          <a:xfrm>
            <a:off x="2498634" y="2687833"/>
            <a:ext cx="54900" cy="54900"/>
          </a:xfrm>
          <a:prstGeom prst="flowChartConnector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8"/>
          <p:cNvSpPr/>
          <p:nvPr/>
        </p:nvSpPr>
        <p:spPr>
          <a:xfrm>
            <a:off x="2376754" y="3378819"/>
            <a:ext cx="54900" cy="54900"/>
          </a:xfrm>
          <a:prstGeom prst="flowChartConnector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8"/>
          <p:cNvSpPr/>
          <p:nvPr/>
        </p:nvSpPr>
        <p:spPr>
          <a:xfrm>
            <a:off x="6782318" y="2938590"/>
            <a:ext cx="54900" cy="54900"/>
          </a:xfrm>
          <a:prstGeom prst="flowChartConnector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8"/>
          <p:cNvSpPr/>
          <p:nvPr/>
        </p:nvSpPr>
        <p:spPr>
          <a:xfrm>
            <a:off x="6678016" y="3381469"/>
            <a:ext cx="54900" cy="54900"/>
          </a:xfrm>
          <a:prstGeom prst="flowChartConnector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8"/>
          <p:cNvSpPr/>
          <p:nvPr/>
        </p:nvSpPr>
        <p:spPr>
          <a:xfrm>
            <a:off x="6830416" y="2689454"/>
            <a:ext cx="54900" cy="54900"/>
          </a:xfrm>
          <a:prstGeom prst="flowChartConnector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8"/>
          <p:cNvSpPr txBox="1"/>
          <p:nvPr/>
        </p:nvSpPr>
        <p:spPr>
          <a:xfrm>
            <a:off x="2426543" y="2798855"/>
            <a:ext cx="12843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Rovereto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67" name="Google Shape;367;p48"/>
          <p:cNvSpPr txBox="1"/>
          <p:nvPr/>
        </p:nvSpPr>
        <p:spPr>
          <a:xfrm>
            <a:off x="6772090" y="2810907"/>
            <a:ext cx="12843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Rovereto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68" name="Google Shape;368;p48"/>
          <p:cNvSpPr txBox="1"/>
          <p:nvPr/>
        </p:nvSpPr>
        <p:spPr>
          <a:xfrm>
            <a:off x="2505297" y="2558561"/>
            <a:ext cx="12843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Trento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69" name="Google Shape;369;p48"/>
          <p:cNvSpPr txBox="1"/>
          <p:nvPr/>
        </p:nvSpPr>
        <p:spPr>
          <a:xfrm>
            <a:off x="6820328" y="2550611"/>
            <a:ext cx="12843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Trento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70" name="Google Shape;370;p48"/>
          <p:cNvSpPr txBox="1"/>
          <p:nvPr/>
        </p:nvSpPr>
        <p:spPr>
          <a:xfrm>
            <a:off x="6674350" y="3252211"/>
            <a:ext cx="12843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Verona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371" name="Google Shape;371;p48"/>
          <p:cNvSpPr txBox="1"/>
          <p:nvPr/>
        </p:nvSpPr>
        <p:spPr>
          <a:xfrm>
            <a:off x="2377713" y="3243932"/>
            <a:ext cx="12843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Verona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9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9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ABOUT ROVERETO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80" name="Google Shape;38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462" y="3738206"/>
            <a:ext cx="6585851" cy="132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9000" y="941520"/>
            <a:ext cx="6930526" cy="27442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9"/>
          <p:cNvSpPr txBox="1"/>
          <p:nvPr/>
        </p:nvSpPr>
        <p:spPr>
          <a:xfrm>
            <a:off x="0" y="558350"/>
            <a:ext cx="62733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➢"/>
            </a:pP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C</a:t>
            </a: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ompared reference period 1990-2019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0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ABOUT ROVERETO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91" name="Google Shape;391;p50"/>
          <p:cNvSpPr txBox="1"/>
          <p:nvPr/>
        </p:nvSpPr>
        <p:spPr>
          <a:xfrm>
            <a:off x="0" y="558350"/>
            <a:ext cx="88392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 Light"/>
              <a:buChar char="➢"/>
            </a:pPr>
            <a:r>
              <a:rPr b="1"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Winter season</a:t>
            </a:r>
            <a:r>
              <a:rPr lang="en"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: December - January - February (DJF) temperature anomaly time series (compared reference period 1990-2019).</a:t>
            </a:r>
            <a:br>
              <a:rPr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92" name="Google Shape;39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71050"/>
            <a:ext cx="8839202" cy="3500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 tren en una biblioteca&#10;&#10;Descripción generada automáticamente con confianza media" id="109" name="Google Shape;109;p24"/>
          <p:cNvPicPr preferRelativeResize="0"/>
          <p:nvPr/>
        </p:nvPicPr>
        <p:blipFill rotWithShape="1">
          <a:blip r:embed="rId3">
            <a:alphaModFix/>
          </a:blip>
          <a:srcRect b="8040" l="10207" r="15239" t="8032"/>
          <a:stretch/>
        </p:blipFill>
        <p:spPr>
          <a:xfrm>
            <a:off x="2272375" y="-6087"/>
            <a:ext cx="6871625" cy="5155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4"/>
          <p:cNvSpPr/>
          <p:nvPr/>
        </p:nvSpPr>
        <p:spPr>
          <a:xfrm>
            <a:off x="-7902" y="-9175"/>
            <a:ext cx="2954400" cy="51618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49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4"/>
          <p:cNvSpPr txBox="1"/>
          <p:nvPr/>
        </p:nvSpPr>
        <p:spPr>
          <a:xfrm>
            <a:off x="334100" y="3844475"/>
            <a:ext cx="22704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r>
              <a:rPr b="1" lang="en" sz="2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Performance Computing (HPC)</a:t>
            </a:r>
            <a:endParaRPr sz="300">
              <a:solidFill>
                <a:schemeClr val="lt1"/>
              </a:solidFill>
            </a:endParaRPr>
          </a:p>
        </p:txBody>
      </p:sp>
      <p:pic>
        <p:nvPicPr>
          <p:cNvPr descr="BSC-white-small.png" id="112" name="Google Shape;11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728" y="213950"/>
            <a:ext cx="1825425" cy="45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1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1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ABOUT ROVERETO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152400" y="565217"/>
            <a:ext cx="50154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➢"/>
            </a:pP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C</a:t>
            </a: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ompared reference period 1990-2019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02" name="Google Shape;40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390" y="3711622"/>
            <a:ext cx="6786888" cy="136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5722" y="900053"/>
            <a:ext cx="6981638" cy="2766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2"/>
          <p:cNvSpPr/>
          <p:nvPr/>
        </p:nvSpPr>
        <p:spPr>
          <a:xfrm>
            <a:off x="-1871" y="-10225"/>
            <a:ext cx="9144000" cy="5319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2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ABOUT ROVERETO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12" name="Google Shape;412;p52"/>
          <p:cNvSpPr txBox="1"/>
          <p:nvPr/>
        </p:nvSpPr>
        <p:spPr>
          <a:xfrm>
            <a:off x="152399" y="1435281"/>
            <a:ext cx="83679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Char char="➢"/>
            </a:pPr>
            <a:r>
              <a:rPr b="1" lang="en"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Winter season</a:t>
            </a:r>
            <a:r>
              <a:rPr lang="en" sz="11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: December - January - February (DJF) </a:t>
            </a:r>
            <a:r>
              <a:rPr lang="en" sz="1100">
                <a:latin typeface="Roboto Light"/>
                <a:ea typeface="Roboto Light"/>
                <a:cs typeface="Roboto Light"/>
                <a:sym typeface="Roboto Light"/>
              </a:rPr>
              <a:t>Compared reference period 1990-2019.</a:t>
            </a:r>
            <a:endParaRPr sz="11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1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13" name="Google Shape;41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9" y="1933255"/>
            <a:ext cx="8839203" cy="1774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3"/>
          <p:cNvSpPr txBox="1"/>
          <p:nvPr/>
        </p:nvSpPr>
        <p:spPr>
          <a:xfrm>
            <a:off x="429325" y="864425"/>
            <a:ext cx="54822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What about now?</a:t>
            </a:r>
            <a:endParaRPr sz="53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421" name="Google Shape;421;p53" title="mentimeter_qr_code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872" y="1372947"/>
            <a:ext cx="2071976" cy="207197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3"/>
          <p:cNvSpPr txBox="1"/>
          <p:nvPr/>
        </p:nvSpPr>
        <p:spPr>
          <a:xfrm>
            <a:off x="5658625" y="3664625"/>
            <a:ext cx="25071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lt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www.menti.com</a:t>
            </a:r>
            <a:r>
              <a:rPr b="1" lang="en" sz="1800">
                <a:solidFill>
                  <a:schemeClr val="lt1"/>
                </a:solidFill>
              </a:rPr>
              <a:t> </a:t>
            </a:r>
            <a:br>
              <a:rPr b="1" lang="en" sz="1800">
                <a:solidFill>
                  <a:schemeClr val="lt1"/>
                </a:solidFill>
              </a:rPr>
            </a:br>
            <a:r>
              <a:rPr b="1" lang="en" sz="1800">
                <a:solidFill>
                  <a:schemeClr val="lt1"/>
                </a:solidFill>
              </a:rPr>
              <a:t>4680 8434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4"/>
          <p:cNvSpPr txBox="1"/>
          <p:nvPr>
            <p:ph type="ctrTitle"/>
          </p:nvPr>
        </p:nvSpPr>
        <p:spPr>
          <a:xfrm>
            <a:off x="3451775" y="1247925"/>
            <a:ext cx="5510100" cy="22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rPr lang="en"/>
              <a:t>Thanks for participating!</a:t>
            </a:r>
            <a:br>
              <a:rPr lang="en"/>
            </a:br>
            <a:br>
              <a:rPr lang="en"/>
            </a:br>
            <a:r>
              <a:rPr b="0" i="1" lang="en"/>
              <a:t>Vorremmo solo chiederti un'ultima cosa…</a:t>
            </a:r>
            <a:endParaRPr b="0" i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8" name="Google Shape;428;p54"/>
          <p:cNvSpPr txBox="1"/>
          <p:nvPr>
            <p:ph idx="2" type="body"/>
          </p:nvPr>
        </p:nvSpPr>
        <p:spPr>
          <a:xfrm>
            <a:off x="244476" y="4571765"/>
            <a:ext cx="2441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77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ct val="100000"/>
              <a:buNone/>
            </a:pPr>
            <a:r>
              <a:rPr lang="en"/>
              <a:t>Knowledge Integration Team</a:t>
            </a:r>
            <a:endParaRPr/>
          </a:p>
        </p:txBody>
      </p:sp>
      <p:sp>
        <p:nvSpPr>
          <p:cNvPr id="429" name="Google Shape;429;p54"/>
          <p:cNvSpPr txBox="1"/>
          <p:nvPr>
            <p:ph idx="3" type="body"/>
          </p:nvPr>
        </p:nvSpPr>
        <p:spPr>
          <a:xfrm>
            <a:off x="3722916" y="4571764"/>
            <a:ext cx="5027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4890"/>
              </a:buClr>
              <a:buSzPts val="1800"/>
              <a:buNone/>
            </a:pPr>
            <a:r>
              <a:rPr lang="en"/>
              <a:t>Clàudia Huertas, </a:t>
            </a:r>
            <a:r>
              <a:rPr lang="en"/>
              <a:t>Gerrit Versteeg</a:t>
            </a:r>
            <a:endParaRPr/>
          </a:p>
        </p:txBody>
      </p:sp>
      <p:pic>
        <p:nvPicPr>
          <p:cNvPr id="430" name="Google Shape;430;p54" title="Roveret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57175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4"/>
          <p:cNvSpPr txBox="1"/>
          <p:nvPr/>
        </p:nvSpPr>
        <p:spPr>
          <a:xfrm>
            <a:off x="152400" y="2817300"/>
            <a:ext cx="257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https://form.typeform.com/to/rQ4YZ26H</a:t>
            </a:r>
            <a:r>
              <a:rPr lang="en" sz="2000">
                <a:solidFill>
                  <a:schemeClr val="lt1"/>
                </a:solidFill>
              </a:rPr>
              <a:t> 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5"/>
          <p:cNvSpPr txBox="1"/>
          <p:nvPr/>
        </p:nvSpPr>
        <p:spPr>
          <a:xfrm>
            <a:off x="429325" y="1937501"/>
            <a:ext cx="8104500" cy="18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Digital Twins:</a:t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A practical case </a:t>
            </a:r>
            <a:endParaRPr sz="53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6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6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-228600" lvl="0" marL="457200" rtl="0" algn="ctr">
              <a:spcBef>
                <a:spcPts val="0"/>
              </a:spcBef>
              <a:spcAft>
                <a:spcPts val="0"/>
              </a:spcAft>
              <a:buSzPts val="1100"/>
              <a:buFont typeface="Calibri"/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https://climate-digitaltwin.bsc.es/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7" name="Google Shape;447;p56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8" name="Google Shape;448;p56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IF SCENARIOS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49" name="Google Shape;44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650" y="674398"/>
            <a:ext cx="5132424" cy="2052225"/>
          </a:xfrm>
          <a:prstGeom prst="rect">
            <a:avLst/>
          </a:prstGeom>
          <a:solidFill>
            <a:srgbClr val="124484"/>
          </a:solidFill>
          <a:ln>
            <a:noFill/>
          </a:ln>
        </p:spPr>
      </p:pic>
      <p:sp>
        <p:nvSpPr>
          <p:cNvPr id="450" name="Google Shape;450;p56"/>
          <p:cNvSpPr txBox="1"/>
          <p:nvPr/>
        </p:nvSpPr>
        <p:spPr>
          <a:xfrm>
            <a:off x="379875" y="963550"/>
            <a:ext cx="28065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What if...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the heatwave that affected Europe in 2018 occurred in a +2ºC warmer world ?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451" name="Google Shape;451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5650" y="2892253"/>
            <a:ext cx="5132424" cy="204174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6"/>
          <p:cNvSpPr txBox="1"/>
          <p:nvPr/>
        </p:nvSpPr>
        <p:spPr>
          <a:xfrm>
            <a:off x="379875" y="3017100"/>
            <a:ext cx="28065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latin typeface="Manrope Light"/>
                <a:ea typeface="Manrope Light"/>
                <a:cs typeface="Manrope Light"/>
                <a:sym typeface="Manrope Light"/>
                <a:hlinkClick r:id="rId6"/>
              </a:rPr>
              <a:t>https://climate-digitaltwin.bsc.es/</a:t>
            </a: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6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6"/>
          <p:cNvSpPr txBox="1"/>
          <p:nvPr/>
        </p:nvSpPr>
        <p:spPr>
          <a:xfrm>
            <a:off x="636200" y="1553000"/>
            <a:ext cx="7511400" cy="21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We co-design climate, air quality </a:t>
            </a:r>
            <a:endParaRPr sz="27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and health resilience services, while facilitating knowledge exchange  and technology transfer </a:t>
            </a:r>
            <a:endParaRPr sz="27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of state-of-the-art research at local, national, </a:t>
            </a:r>
            <a:endParaRPr sz="27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and international levels.</a:t>
            </a:r>
            <a:endParaRPr sz="27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127" name="Google Shape;1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p26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" name="Google Shape;129;p26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WE DO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7"/>
          <p:cNvSpPr txBox="1"/>
          <p:nvPr/>
        </p:nvSpPr>
        <p:spPr>
          <a:xfrm>
            <a:off x="429325" y="1393227"/>
            <a:ext cx="8104500" cy="24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Knowledge Integration Team</a:t>
            </a:r>
            <a:endParaRPr sz="8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8"/>
          <p:cNvSpPr/>
          <p:nvPr/>
        </p:nvSpPr>
        <p:spPr>
          <a:xfrm>
            <a:off x="-42825" y="6185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8"/>
          <p:cNvSpPr txBox="1"/>
          <p:nvPr/>
        </p:nvSpPr>
        <p:spPr>
          <a:xfrm>
            <a:off x="636200" y="1326863"/>
            <a:ext cx="5513400" cy="24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We co-create</a:t>
            </a:r>
            <a:r>
              <a:rPr b="1" lang="en" sz="2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 climate and environmental tools</a:t>
            </a: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 and services together with a wide range of actors — from scientists and policymakers to local communities.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By working together, we make scientific information more useful, understandable, and applicable in everyday life.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28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7" name="Google Shape;147;p28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💡</a:t>
            </a: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WHAT WE DO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48" name="Google Shape;148;p28"/>
          <p:cNvPicPr preferRelativeResize="0"/>
          <p:nvPr/>
        </p:nvPicPr>
        <p:blipFill rotWithShape="1">
          <a:blip r:embed="rId4">
            <a:alphaModFix/>
          </a:blip>
          <a:srcRect b="3283" l="1640" r="4100" t="2100"/>
          <a:stretch/>
        </p:blipFill>
        <p:spPr>
          <a:xfrm>
            <a:off x="6303625" y="1416413"/>
            <a:ext cx="2290800" cy="2290200"/>
          </a:xfrm>
          <a:prstGeom prst="ellipse">
            <a:avLst/>
          </a:prstGeom>
          <a:solidFill>
            <a:srgbClr val="124484"/>
          </a:solidFill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25700" lIns="51425" spcFirstLastPara="1" rIns="51425" wrap="square" tIns="25700">
            <a:normAutofit lnSpcReduction="20000"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9"/>
          <p:cNvSpPr/>
          <p:nvPr/>
        </p:nvSpPr>
        <p:spPr>
          <a:xfrm>
            <a:off x="-42825" y="-10237"/>
            <a:ext cx="9200400" cy="5143500"/>
          </a:xfrm>
          <a:prstGeom prst="rect">
            <a:avLst/>
          </a:prstGeom>
          <a:solidFill>
            <a:srgbClr val="12448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9"/>
          <p:cNvSpPr txBox="1"/>
          <p:nvPr/>
        </p:nvSpPr>
        <p:spPr>
          <a:xfrm>
            <a:off x="636200" y="1326875"/>
            <a:ext cx="7650000" cy="24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We involve users and stakeholders from the very beginning. </a:t>
            </a: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We listen to their needs, share knowledge, and develop tailored solutions together. 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This way, the services and products we create are </a:t>
            </a:r>
            <a:r>
              <a:rPr b="1" lang="en" sz="21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practical, inclusive, and ready to be used</a:t>
            </a:r>
            <a:r>
              <a:rPr lang="en" sz="2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, helping build a more resilient society in the face of climate change.</a:t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157" name="Google Shape;15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38" y="108038"/>
            <a:ext cx="1284431" cy="315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9"/>
          <p:cNvCxnSpPr/>
          <p:nvPr/>
        </p:nvCxnSpPr>
        <p:spPr>
          <a:xfrm>
            <a:off x="201656" y="521588"/>
            <a:ext cx="8763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29"/>
          <p:cNvSpPr txBox="1"/>
          <p:nvPr/>
        </p:nvSpPr>
        <p:spPr>
          <a:xfrm>
            <a:off x="224756" y="108038"/>
            <a:ext cx="54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🔧 HOW WE DO IT</a:t>
            </a:r>
            <a:endParaRPr sz="11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/>
          <p:nvPr/>
        </p:nvSpPr>
        <p:spPr>
          <a:xfrm>
            <a:off x="429325" y="1393225"/>
            <a:ext cx="8104500" cy="21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Our </a:t>
            </a:r>
            <a:endParaRPr sz="8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100">
                <a:solidFill>
                  <a:schemeClr val="lt1"/>
                </a:solidFill>
                <a:latin typeface="Manrope Light"/>
                <a:ea typeface="Manrope Light"/>
                <a:cs typeface="Manrope Light"/>
                <a:sym typeface="Manrope Light"/>
              </a:rPr>
              <a:t>goal </a:t>
            </a:r>
            <a:endParaRPr sz="8100">
              <a:solidFill>
                <a:schemeClr val="lt1"/>
              </a:solidFill>
              <a:latin typeface="Manrope Light"/>
              <a:ea typeface="Manrope Light"/>
              <a:cs typeface="Manrope Light"/>
              <a:sym typeface="Manrope Light"/>
            </a:endParaRPr>
          </a:p>
        </p:txBody>
      </p:sp>
      <p:pic>
        <p:nvPicPr>
          <p:cNvPr id="167" name="Google Shape;167;p30" title="OBSERVATION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3000" y="851150"/>
            <a:ext cx="6647102" cy="373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