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</p:sldIdLst>
  <p:sldSz cy="5143500" cx="9144000"/>
  <p:notesSz cx="6858000" cy="9144000"/>
  <p:embeddedFontLst>
    <p:embeddedFont>
      <p:font typeface="Manrope Light"/>
      <p:regular r:id="rId41"/>
      <p:bold r:id="rId42"/>
    </p:embeddedFont>
    <p:embeddedFont>
      <p:font typeface="Roboto Medium"/>
      <p:regular r:id="rId43"/>
      <p:bold r:id="rId44"/>
      <p:italic r:id="rId45"/>
      <p:boldItalic r:id="rId46"/>
    </p:embeddedFont>
    <p:embeddedFont>
      <p:font typeface="Roboto"/>
      <p:regular r:id="rId47"/>
      <p:bold r:id="rId48"/>
      <p:italic r:id="rId49"/>
      <p:boldItalic r:id="rId50"/>
    </p:embeddedFont>
    <p:embeddedFont>
      <p:font typeface="Nunito"/>
      <p:regular r:id="rId51"/>
      <p:bold r:id="rId52"/>
      <p:italic r:id="rId53"/>
      <p:boldItalic r:id="rId54"/>
    </p:embeddedFont>
    <p:embeddedFont>
      <p:font typeface="Manrope"/>
      <p:regular r:id="rId55"/>
      <p:bold r:id="rId56"/>
    </p:embeddedFont>
    <p:embeddedFont>
      <p:font typeface="Helvetica Neue"/>
      <p:regular r:id="rId57"/>
      <p:bold r:id="rId58"/>
      <p:italic r:id="rId59"/>
      <p:boldItalic r:id="rId60"/>
    </p:embeddedFont>
    <p:embeddedFont>
      <p:font typeface="Roboto Light"/>
      <p:regular r:id="rId61"/>
      <p:bold r:id="rId62"/>
      <p:italic r:id="rId63"/>
      <p:boldItalic r:id="rId64"/>
    </p:embeddedFont>
    <p:embeddedFont>
      <p:font typeface="Helvetica Neue Light"/>
      <p:regular r:id="rId65"/>
      <p:bold r:id="rId66"/>
      <p:italic r:id="rId67"/>
      <p:boldItalic r:id="rId6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font" Target="fonts/ManropeLight-bold.fntdata"/><Relationship Id="rId41" Type="http://schemas.openxmlformats.org/officeDocument/2006/relationships/font" Target="fonts/ManropeLight-regular.fntdata"/><Relationship Id="rId44" Type="http://schemas.openxmlformats.org/officeDocument/2006/relationships/font" Target="fonts/RobotoMedium-bold.fntdata"/><Relationship Id="rId43" Type="http://schemas.openxmlformats.org/officeDocument/2006/relationships/font" Target="fonts/RobotoMedium-regular.fntdata"/><Relationship Id="rId46" Type="http://schemas.openxmlformats.org/officeDocument/2006/relationships/font" Target="fonts/RobotoMedium-boldItalic.fntdata"/><Relationship Id="rId45" Type="http://schemas.openxmlformats.org/officeDocument/2006/relationships/font" Target="fonts/RobotoMedium-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font" Target="fonts/Roboto-bold.fntdata"/><Relationship Id="rId47" Type="http://schemas.openxmlformats.org/officeDocument/2006/relationships/font" Target="fonts/Roboto-regular.fntdata"/><Relationship Id="rId49" Type="http://schemas.openxmlformats.org/officeDocument/2006/relationships/font" Target="fonts/Roboto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62" Type="http://schemas.openxmlformats.org/officeDocument/2006/relationships/font" Target="fonts/RobotoLight-bold.fntdata"/><Relationship Id="rId61" Type="http://schemas.openxmlformats.org/officeDocument/2006/relationships/font" Target="fonts/RobotoLight-regular.fntdata"/><Relationship Id="rId20" Type="http://schemas.openxmlformats.org/officeDocument/2006/relationships/slide" Target="slides/slide15.xml"/><Relationship Id="rId64" Type="http://schemas.openxmlformats.org/officeDocument/2006/relationships/font" Target="fonts/RobotoLight-boldItalic.fntdata"/><Relationship Id="rId63" Type="http://schemas.openxmlformats.org/officeDocument/2006/relationships/font" Target="fonts/RobotoLight-italic.fntdata"/><Relationship Id="rId22" Type="http://schemas.openxmlformats.org/officeDocument/2006/relationships/slide" Target="slides/slide17.xml"/><Relationship Id="rId66" Type="http://schemas.openxmlformats.org/officeDocument/2006/relationships/font" Target="fonts/HelveticaNeueLight-bold.fntdata"/><Relationship Id="rId21" Type="http://schemas.openxmlformats.org/officeDocument/2006/relationships/slide" Target="slides/slide16.xml"/><Relationship Id="rId65" Type="http://schemas.openxmlformats.org/officeDocument/2006/relationships/font" Target="fonts/HelveticaNeueLight-regular.fntdata"/><Relationship Id="rId24" Type="http://schemas.openxmlformats.org/officeDocument/2006/relationships/slide" Target="slides/slide19.xml"/><Relationship Id="rId68" Type="http://schemas.openxmlformats.org/officeDocument/2006/relationships/font" Target="fonts/HelveticaNeueLight-boldItalic.fntdata"/><Relationship Id="rId23" Type="http://schemas.openxmlformats.org/officeDocument/2006/relationships/slide" Target="slides/slide18.xml"/><Relationship Id="rId67" Type="http://schemas.openxmlformats.org/officeDocument/2006/relationships/font" Target="fonts/HelveticaNeueLight-italic.fntdata"/><Relationship Id="rId60" Type="http://schemas.openxmlformats.org/officeDocument/2006/relationships/font" Target="fonts/HelveticaNeue-boldItalic.fntdata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font" Target="fonts/Nunito-regular.fntdata"/><Relationship Id="rId50" Type="http://schemas.openxmlformats.org/officeDocument/2006/relationships/font" Target="fonts/Roboto-boldItalic.fntdata"/><Relationship Id="rId53" Type="http://schemas.openxmlformats.org/officeDocument/2006/relationships/font" Target="fonts/Nunito-italic.fntdata"/><Relationship Id="rId52" Type="http://schemas.openxmlformats.org/officeDocument/2006/relationships/font" Target="fonts/Nunito-bold.fntdata"/><Relationship Id="rId11" Type="http://schemas.openxmlformats.org/officeDocument/2006/relationships/slide" Target="slides/slide6.xml"/><Relationship Id="rId55" Type="http://schemas.openxmlformats.org/officeDocument/2006/relationships/font" Target="fonts/Manrope-regular.fntdata"/><Relationship Id="rId10" Type="http://schemas.openxmlformats.org/officeDocument/2006/relationships/slide" Target="slides/slide5.xml"/><Relationship Id="rId54" Type="http://schemas.openxmlformats.org/officeDocument/2006/relationships/font" Target="fonts/Nunito-boldItalic.fntdata"/><Relationship Id="rId13" Type="http://schemas.openxmlformats.org/officeDocument/2006/relationships/slide" Target="slides/slide8.xml"/><Relationship Id="rId57" Type="http://schemas.openxmlformats.org/officeDocument/2006/relationships/font" Target="fonts/HelveticaNeue-regular.fntdata"/><Relationship Id="rId12" Type="http://schemas.openxmlformats.org/officeDocument/2006/relationships/slide" Target="slides/slide7.xml"/><Relationship Id="rId56" Type="http://schemas.openxmlformats.org/officeDocument/2006/relationships/font" Target="fonts/Manrope-bold.fntdata"/><Relationship Id="rId15" Type="http://schemas.openxmlformats.org/officeDocument/2006/relationships/slide" Target="slides/slide10.xml"/><Relationship Id="rId59" Type="http://schemas.openxmlformats.org/officeDocument/2006/relationships/font" Target="fonts/HelveticaNeue-italic.fntdata"/><Relationship Id="rId14" Type="http://schemas.openxmlformats.org/officeDocument/2006/relationships/slide" Target="slides/slide9.xml"/><Relationship Id="rId58" Type="http://schemas.openxmlformats.org/officeDocument/2006/relationships/font" Target="fonts/HelveticaNeue-bold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3fbc552eaf_0_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7" name="Google Shape;87;g33fbc552eaf_0_1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g33fbc552eaf_0_1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33fdad2da48_0_3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33fdad2da48_0_3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g33fdad2da48_0_3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33fdad2da48_0_53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33fdad2da48_0_53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Exercise 1: break into groups and write any effect of climate change. Then we put together and try to sort by group (temperature, biodiversity, precipitation…)</a:t>
            </a:r>
            <a:endParaRPr/>
          </a:p>
        </p:txBody>
      </p:sp>
      <p:sp>
        <p:nvSpPr>
          <p:cNvPr id="182" name="Google Shape;182;g33fdad2da48_0_53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38afcf9ec3a_0_16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38afcf9ec3a_0_16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g38afcf9ec3a_0_16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38ac9fe95c8_1_8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38ac9fe95c8_1_8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From 1850-2024, check them out for your location on: https://showyourstripes.info/</a:t>
            </a:r>
            <a:endParaRPr/>
          </a:p>
        </p:txBody>
      </p:sp>
      <p:sp>
        <p:nvSpPr>
          <p:cNvPr id="198" name="Google Shape;198;g38ac9fe95c8_1_8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8ac9fe95c8_1_9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38ac9fe95c8_1_9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play with this a bit - and try to find how it : moderate and strong cold stress stripes for Rovereto region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g38ac9fe95c8_1_9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8bd35c68c2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38bd35c68c2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play with this a bit - and try to find how it : moderate and strong cold stress stripes for Rovereto region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g38bd35c68c2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38ac9fe95c8_1_1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38ac9fe95c8_1_11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✅ </a:t>
            </a:r>
            <a:r>
              <a:rPr b="1" lang="en">
                <a:solidFill>
                  <a:schemeClr val="dk1"/>
                </a:solidFill>
              </a:rPr>
              <a:t>Key difference:</a:t>
            </a:r>
            <a:endParaRPr b="1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n">
                <a:solidFill>
                  <a:schemeClr val="dk1"/>
                </a:solidFill>
              </a:rPr>
              <a:t>Climate models</a:t>
            </a:r>
            <a:r>
              <a:rPr lang="en">
                <a:solidFill>
                  <a:schemeClr val="dk1"/>
                </a:solidFill>
              </a:rPr>
              <a:t> = research tools to understand and predict climate behavior.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n">
                <a:solidFill>
                  <a:schemeClr val="dk1"/>
                </a:solidFill>
              </a:rPr>
              <a:t>Digital twins</a:t>
            </a:r>
            <a:r>
              <a:rPr lang="en">
                <a:solidFill>
                  <a:schemeClr val="dk1"/>
                </a:solidFill>
              </a:rPr>
              <a:t> = interactive, data-driven platforms for managing real-world systems in real time.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First climate model (computer-based) created in 1967, now we have supercomputers running with better power, storage and network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Streaming on the fly information, impact model incorporation and high-resolution output to capture regional and </a:t>
            </a:r>
            <a:r>
              <a:rPr lang="en"/>
              <a:t>extreme events.</a:t>
            </a:r>
            <a:endParaRPr/>
          </a:p>
        </p:txBody>
      </p:sp>
      <p:sp>
        <p:nvSpPr>
          <p:cNvPr id="231" name="Google Shape;231;g38ac9fe95c8_1_11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38afcf9ec3a_0_8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38afcf9ec3a_0_8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Climate predictions for current practices and better management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Climate projections for long-term investments in infrastructure, health, economy, etc.</a:t>
            </a:r>
            <a:endParaRPr/>
          </a:p>
        </p:txBody>
      </p:sp>
      <p:sp>
        <p:nvSpPr>
          <p:cNvPr id="238" name="Google Shape;238;g38afcf9ec3a_0_8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38ac9fe95c8_1_1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38ac9fe95c8_1_11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g38ac9fe95c8_1_11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38ac9fe95c8_1_1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38ac9fe95c8_1_12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Who here is from Trento?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→ BE AWARE THAT NEXT SLIDE IS INTRODUCING DIGITAL TWINS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4" name="Google Shape;264;g38ac9fe95c8_1_12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3fbc552eaf_0_2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">
                <a:solidFill>
                  <a:srgbClr val="666666"/>
                </a:solidFill>
                <a:latin typeface="Nunito"/>
                <a:ea typeface="Nunito"/>
                <a:cs typeface="Nunito"/>
                <a:sym typeface="Nunito"/>
              </a:rPr>
              <a:t>Topic of the day: relationship between climate change and algorithms</a:t>
            </a:r>
            <a:endParaRPr/>
          </a:p>
        </p:txBody>
      </p:sp>
      <p:sp>
        <p:nvSpPr>
          <p:cNvPr id="100" name="Google Shape;100;g33fbc552eaf_0_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38ac9fe95c8_1_16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38ac9fe95c8_1_16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" name="Google Shape;275;g38ac9fe95c8_1_16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38ac9fe95c8_1_14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Google Shape;285;g38ac9fe95c8_1_14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50">
                <a:solidFill>
                  <a:srgbClr val="2B5A51"/>
                </a:solidFill>
                <a:highlight>
                  <a:srgbClr val="FFFFFF"/>
                </a:highlight>
              </a:rPr>
              <a:t>In the context of climate science, a digital twin of the Earth system integrates extensive </a:t>
            </a:r>
            <a:r>
              <a:rPr b="1" lang="en" sz="1350">
                <a:solidFill>
                  <a:srgbClr val="2B5A51"/>
                </a:solidFill>
                <a:highlight>
                  <a:schemeClr val="accent4"/>
                </a:highlight>
              </a:rPr>
              <a:t>data sets from real-world observations</a:t>
            </a:r>
            <a:r>
              <a:rPr lang="en" sz="1350">
                <a:solidFill>
                  <a:srgbClr val="2B5A51"/>
                </a:solidFill>
                <a:highlight>
                  <a:srgbClr val="FFFFFF"/>
                </a:highlight>
              </a:rPr>
              <a:t> and </a:t>
            </a:r>
            <a:r>
              <a:rPr b="1" lang="en" sz="1350">
                <a:solidFill>
                  <a:srgbClr val="2B5A51"/>
                </a:solidFill>
                <a:highlight>
                  <a:schemeClr val="accent4"/>
                </a:highlight>
              </a:rPr>
              <a:t>simulations</a:t>
            </a:r>
            <a:r>
              <a:rPr lang="en" sz="1350">
                <a:solidFill>
                  <a:srgbClr val="2B5A51"/>
                </a:solidFill>
                <a:highlight>
                  <a:srgbClr val="FFFFFF"/>
                </a:highlight>
              </a:rPr>
              <a:t> to create a </a:t>
            </a:r>
            <a:r>
              <a:rPr b="1" lang="en" sz="1350">
                <a:solidFill>
                  <a:srgbClr val="2B5A51"/>
                </a:solidFill>
                <a:highlight>
                  <a:schemeClr val="accent4"/>
                </a:highlight>
              </a:rPr>
              <a:t>dynamic, interactive model</a:t>
            </a:r>
            <a:r>
              <a:rPr lang="en" sz="1350">
                <a:solidFill>
                  <a:srgbClr val="2B5A51"/>
                </a:solidFill>
                <a:highlight>
                  <a:srgbClr val="FFFFFF"/>
                </a:highlight>
              </a:rPr>
              <a:t>. </a:t>
            </a:r>
            <a:br>
              <a:rPr lang="en" sz="1350">
                <a:solidFill>
                  <a:srgbClr val="2B5A51"/>
                </a:solidFill>
                <a:highlight>
                  <a:srgbClr val="FFFFFF"/>
                </a:highlight>
              </a:rPr>
            </a:br>
            <a:br>
              <a:rPr lang="en" sz="1350">
                <a:solidFill>
                  <a:srgbClr val="2B5A51"/>
                </a:solidFill>
                <a:highlight>
                  <a:srgbClr val="FFFFFF"/>
                </a:highlight>
              </a:rPr>
            </a:br>
            <a:r>
              <a:rPr lang="en" sz="1350">
                <a:solidFill>
                  <a:srgbClr val="2B5A51"/>
                </a:solidFill>
                <a:highlight>
                  <a:srgbClr val="FFFFFF"/>
                </a:highlight>
              </a:rPr>
              <a:t>This virtual environment allows the</a:t>
            </a:r>
            <a:r>
              <a:rPr b="1" lang="en" sz="1350">
                <a:solidFill>
                  <a:srgbClr val="2B5A51"/>
                </a:solidFill>
                <a:highlight>
                  <a:srgbClr val="FFFFFF"/>
                </a:highlight>
              </a:rPr>
              <a:t> climate adaptation and mitigation</a:t>
            </a:r>
            <a:r>
              <a:rPr lang="en" sz="1350">
                <a:solidFill>
                  <a:srgbClr val="2B5A51"/>
                </a:solidFill>
                <a:highlight>
                  <a:srgbClr val="FFFFFF"/>
                </a:highlight>
              </a:rPr>
              <a:t> community to </a:t>
            </a:r>
            <a:r>
              <a:rPr b="1" lang="en" sz="1350">
                <a:solidFill>
                  <a:srgbClr val="2B5A51"/>
                </a:solidFill>
                <a:highlight>
                  <a:srgbClr val="FF00FF"/>
                </a:highlight>
              </a:rPr>
              <a:t>experiment, predict, and analyse different scenarios</a:t>
            </a:r>
            <a:r>
              <a:rPr lang="en" sz="1350">
                <a:solidFill>
                  <a:srgbClr val="2B5A51"/>
                </a:solidFill>
                <a:highlight>
                  <a:srgbClr val="FFFFFF"/>
                </a:highlight>
              </a:rPr>
              <a:t> with unprecedented</a:t>
            </a:r>
            <a:r>
              <a:rPr lang="en" sz="1350">
                <a:solidFill>
                  <a:srgbClr val="2B5A51"/>
                </a:solidFill>
                <a:highlight>
                  <a:srgbClr val="FF00FF"/>
                </a:highlight>
              </a:rPr>
              <a:t> </a:t>
            </a:r>
            <a:r>
              <a:rPr b="1" lang="en" sz="1350">
                <a:solidFill>
                  <a:srgbClr val="2B5A51"/>
                </a:solidFill>
                <a:highlight>
                  <a:srgbClr val="FF00FF"/>
                </a:highlight>
              </a:rPr>
              <a:t>detail</a:t>
            </a:r>
            <a:r>
              <a:rPr lang="en" sz="1350">
                <a:solidFill>
                  <a:srgbClr val="2B5A51"/>
                </a:solidFill>
                <a:highlight>
                  <a:srgbClr val="FF00FF"/>
                </a:highlight>
              </a:rPr>
              <a:t>, </a:t>
            </a:r>
            <a:r>
              <a:rPr b="1" lang="en" sz="1350">
                <a:solidFill>
                  <a:srgbClr val="2B5A51"/>
                </a:solidFill>
                <a:highlight>
                  <a:srgbClr val="FF00FF"/>
                </a:highlight>
              </a:rPr>
              <a:t>quality and consistency</a:t>
            </a:r>
            <a:r>
              <a:rPr lang="en" sz="1350">
                <a:solidFill>
                  <a:srgbClr val="2B5A51"/>
                </a:solidFill>
                <a:highlight>
                  <a:srgbClr val="FFFFFF"/>
                </a:highlight>
              </a:rPr>
              <a:t>, while allowing users to address relevant ‘</a:t>
            </a:r>
            <a:r>
              <a:rPr b="1" lang="en" sz="1350">
                <a:solidFill>
                  <a:srgbClr val="2B5A51"/>
                </a:solidFill>
                <a:highlight>
                  <a:srgbClr val="FF00FF"/>
                </a:highlight>
              </a:rPr>
              <a:t>what-if’ questions.</a:t>
            </a:r>
            <a:endParaRPr b="1">
              <a:highlight>
                <a:srgbClr val="FF00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6" name="Google Shape;286;g38ac9fe95c8_1_14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38ac9fe95c8_1_18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38ac9fe95c8_1_18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</a:rPr>
              <a:t>Destination Earth</a:t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Destination Earth is a flagship initiative of the European Commission to develop a</a:t>
            </a:r>
            <a:r>
              <a:rPr b="1" lang="en">
                <a:solidFill>
                  <a:schemeClr val="dk1"/>
                </a:solidFill>
              </a:rPr>
              <a:t> </a:t>
            </a:r>
            <a:r>
              <a:rPr b="1" lang="en">
                <a:solidFill>
                  <a:schemeClr val="dk1"/>
                </a:solidFill>
                <a:highlight>
                  <a:schemeClr val="accent4"/>
                </a:highlight>
              </a:rPr>
              <a:t>highly-accurate digital model of the Earth</a:t>
            </a:r>
            <a:r>
              <a:rPr b="1" lang="en">
                <a:solidFill>
                  <a:schemeClr val="dk1"/>
                </a:solidFill>
              </a:rPr>
              <a:t> </a:t>
            </a:r>
            <a:r>
              <a:rPr lang="en">
                <a:solidFill>
                  <a:schemeClr val="dk1"/>
                </a:solidFill>
              </a:rPr>
              <a:t>(a digital twin of the Earth) to </a:t>
            </a:r>
            <a:r>
              <a:rPr b="1" lang="en">
                <a:solidFill>
                  <a:schemeClr val="dk1"/>
                </a:solidFill>
                <a:highlight>
                  <a:schemeClr val="accent4"/>
                </a:highlight>
              </a:rPr>
              <a:t>model, monitor and simulate natural phenomena, hazards and the related human activities</a:t>
            </a:r>
            <a:r>
              <a:rPr lang="en">
                <a:solidFill>
                  <a:schemeClr val="dk1"/>
                </a:solidFill>
              </a:rPr>
              <a:t>. These groundbreaking features assist users in designing accurate and actionable </a:t>
            </a:r>
            <a:r>
              <a:rPr b="1" lang="en">
                <a:solidFill>
                  <a:schemeClr val="dk1"/>
                </a:solidFill>
                <a:highlight>
                  <a:srgbClr val="C9DAF8"/>
                </a:highlight>
              </a:rPr>
              <a:t>adaptation strategies and mitigation</a:t>
            </a:r>
            <a:r>
              <a:rPr lang="en">
                <a:solidFill>
                  <a:schemeClr val="dk1"/>
                </a:solidFill>
                <a:highlight>
                  <a:srgbClr val="C9DAF8"/>
                </a:highlight>
              </a:rPr>
              <a:t> measures.</a:t>
            </a:r>
            <a:endParaRPr>
              <a:solidFill>
                <a:schemeClr val="dk1"/>
              </a:solidFill>
              <a:highlight>
                <a:srgbClr val="C9DAF8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DestinE unlocks the potential of digital modelling of the Earth system at a level that represents a real breakthrough in terms of </a:t>
            </a:r>
            <a:r>
              <a:rPr lang="en">
                <a:solidFill>
                  <a:schemeClr val="dk1"/>
                </a:solidFill>
                <a:highlight>
                  <a:srgbClr val="FF00FF"/>
                </a:highlight>
              </a:rPr>
              <a:t>accuracy, local detail, access-to-information speed and interactivity.</a:t>
            </a:r>
            <a:endParaRPr>
              <a:solidFill>
                <a:schemeClr val="dk1"/>
              </a:solidFill>
              <a:highlight>
                <a:srgbClr val="FF00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By pushing the limits of computing and climate sciences, DestinE is an essential pillar of the European Commission’s efforts towards the Green Deal and Digital Strategy.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</a:rPr>
              <a:t>How DestinE is used</a:t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DestinE supports tackling complex environmental challenges to: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n">
                <a:solidFill>
                  <a:schemeClr val="dk1"/>
                </a:solidFill>
              </a:rPr>
              <a:t>monitor and simulate the Earth’s system developments (land, marine, atmosphere, biosphere) </a:t>
            </a:r>
            <a:r>
              <a:rPr lang="en">
                <a:solidFill>
                  <a:schemeClr val="dk1"/>
                </a:solidFill>
              </a:rPr>
              <a:t>and human interventions;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n">
                <a:solidFill>
                  <a:schemeClr val="dk1"/>
                </a:solidFill>
              </a:rPr>
              <a:t>anticipate environmental disasters </a:t>
            </a:r>
            <a:r>
              <a:rPr lang="en">
                <a:solidFill>
                  <a:schemeClr val="dk1"/>
                </a:solidFill>
              </a:rPr>
              <a:t>and resultant</a:t>
            </a:r>
            <a:r>
              <a:rPr b="1" lang="en">
                <a:solidFill>
                  <a:schemeClr val="dk1"/>
                </a:solidFill>
              </a:rPr>
              <a:t> socio-economic crises</a:t>
            </a:r>
            <a:r>
              <a:rPr lang="en">
                <a:solidFill>
                  <a:schemeClr val="dk1"/>
                </a:solidFill>
              </a:rPr>
              <a:t> to save lives and avoid large economic downturns;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n">
                <a:solidFill>
                  <a:schemeClr val="dk1"/>
                </a:solidFill>
              </a:rPr>
              <a:t>enable the development and testing of scenarios</a:t>
            </a:r>
            <a:r>
              <a:rPr lang="en">
                <a:solidFill>
                  <a:schemeClr val="dk1"/>
                </a:solidFill>
              </a:rPr>
              <a:t> for ever more sustainable development.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9" name="Google Shape;299;g38ac9fe95c8_1_18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38afcf9ec3a_0_6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" name="Google Shape;311;g38afcf9ec3a_0_6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2" name="Google Shape;312;g38afcf9ec3a_0_6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g38ac9fe95c8_1_20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2" name="Google Shape;322;g38ac9fe95c8_1_20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Adaptation</a:t>
            </a:r>
            <a:endParaRPr b="1" sz="13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These actions aim to </a:t>
            </a:r>
            <a:r>
              <a:rPr b="1" lang="en">
                <a:solidFill>
                  <a:schemeClr val="dk1"/>
                </a:solidFill>
              </a:rPr>
              <a:t>reduce vulnerability to the impacts of climate change</a:t>
            </a:r>
            <a:r>
              <a:rPr lang="en">
                <a:solidFill>
                  <a:schemeClr val="dk1"/>
                </a:solidFill>
              </a:rPr>
              <a:t>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Mitigation</a:t>
            </a:r>
            <a:endParaRPr b="1" sz="13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These actions aim to </a:t>
            </a:r>
            <a:r>
              <a:rPr b="1" lang="en">
                <a:solidFill>
                  <a:schemeClr val="dk1"/>
                </a:solidFill>
              </a:rPr>
              <a:t>reduce or avoid greenhouse gas emissions</a:t>
            </a:r>
            <a:r>
              <a:rPr lang="en">
                <a:solidFill>
                  <a:schemeClr val="dk1"/>
                </a:solidFill>
              </a:rPr>
              <a:t>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3" name="Google Shape;323;g38ac9fe95c8_1_20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38ac9fe95c8_1_2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9" name="Google Shape;329;g38ac9fe95c8_1_21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0" name="Google Shape;330;g38ac9fe95c8_1_21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g38ac9fe95c8_1_25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3" name="Google Shape;343;g38ac9fe95c8_1_25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dk1"/>
                </a:solidFill>
              </a:rPr>
              <a:t>Recueperar ex 1_ talk about the problems in the region and then start showing temperature and precipitation</a:t>
            </a:r>
            <a:endParaRPr/>
          </a:p>
        </p:txBody>
      </p:sp>
      <p:sp>
        <p:nvSpPr>
          <p:cNvPr id="344" name="Google Shape;344;g38ac9fe95c8_1_25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38ac9fe95c8_1_24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0" name="Google Shape;350;g38ac9fe95c8_1_24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Alpine region is being captured better by the high resolution models, showing a increased warming compared to the valley.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Why? Because of the ice-albedo effect.</a:t>
            </a:r>
            <a:endParaRPr/>
          </a:p>
        </p:txBody>
      </p:sp>
      <p:sp>
        <p:nvSpPr>
          <p:cNvPr id="351" name="Google Shape;351;g38ac9fe95c8_1_24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38ac9fe95c8_4_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4" name="Google Shape;374;g38ac9fe95c8_4_1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Temperature increase is stable, related to thermodynamics with well understood physical laws and a direct response to GHG</a:t>
            </a:r>
            <a:endParaRPr/>
          </a:p>
        </p:txBody>
      </p:sp>
      <p:sp>
        <p:nvSpPr>
          <p:cNvPr id="375" name="Google Shape;375;g38ac9fe95c8_4_1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g38ac9fe95c8_4_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5" name="Google Shape;385;g38ac9fe95c8_4_2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Good to understand that model runs are not the same as observations, but constantly being checked and calibrated to fit them properly!</a:t>
            </a:r>
            <a:endParaRPr/>
          </a:p>
        </p:txBody>
      </p:sp>
      <p:sp>
        <p:nvSpPr>
          <p:cNvPr id="386" name="Google Shape;386;g38ac9fe95c8_4_2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8ac9fe95c8_1_4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</a:rPr>
              <a:t>40K lapotops together </a:t>
            </a:r>
            <a:r>
              <a:rPr lang="en">
                <a:solidFill>
                  <a:schemeClr val="dk1"/>
                </a:solidFill>
              </a:rPr>
              <a:t>-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means using </a:t>
            </a:r>
            <a:r>
              <a:rPr b="1" lang="en">
                <a:solidFill>
                  <a:schemeClr val="dk1"/>
                </a:solidFill>
              </a:rPr>
              <a:t>supercomputers</a:t>
            </a:r>
            <a:r>
              <a:rPr lang="en">
                <a:solidFill>
                  <a:schemeClr val="dk1"/>
                </a:solidFill>
              </a:rPr>
              <a:t> — machines that are much more powerful than regular computers — to perform very complex calculations or analyze huge amounts of data in a short time.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For example, HPC is used to </a:t>
            </a:r>
            <a:r>
              <a:rPr b="1" lang="en">
                <a:solidFill>
                  <a:schemeClr val="dk1"/>
                </a:solidFill>
              </a:rPr>
              <a:t>predict the weather</a:t>
            </a:r>
            <a:r>
              <a:rPr lang="en">
                <a:solidFill>
                  <a:schemeClr val="dk1"/>
                </a:solidFill>
              </a:rPr>
              <a:t>, </a:t>
            </a:r>
            <a:r>
              <a:rPr b="1" lang="en">
                <a:solidFill>
                  <a:schemeClr val="dk1"/>
                </a:solidFill>
              </a:rPr>
              <a:t>model the spread of diseases</a:t>
            </a:r>
            <a:r>
              <a:rPr lang="en">
                <a:solidFill>
                  <a:schemeClr val="dk1"/>
                </a:solidFill>
              </a:rPr>
              <a:t>, </a:t>
            </a:r>
            <a:r>
              <a:rPr b="1" lang="en">
                <a:solidFill>
                  <a:schemeClr val="dk1"/>
                </a:solidFill>
              </a:rPr>
              <a:t>train artificial intelligence</a:t>
            </a:r>
            <a:r>
              <a:rPr lang="en">
                <a:solidFill>
                  <a:schemeClr val="dk1"/>
                </a:solidFill>
              </a:rPr>
              <a:t>, or </a:t>
            </a:r>
            <a:r>
              <a:rPr b="1" lang="en">
                <a:solidFill>
                  <a:schemeClr val="dk1"/>
                </a:solidFill>
              </a:rPr>
              <a:t>design new materials and medicines</a:t>
            </a:r>
            <a:r>
              <a:rPr lang="en">
                <a:solidFill>
                  <a:schemeClr val="dk1"/>
                </a:solidFill>
              </a:rPr>
              <a:t>.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 do in </a:t>
            </a:r>
            <a:r>
              <a:rPr b="1" lang="en">
                <a:solidFill>
                  <a:schemeClr val="dk1"/>
                </a:solidFill>
              </a:rPr>
              <a:t>hours or days</a:t>
            </a:r>
            <a:r>
              <a:rPr lang="en">
                <a:solidFill>
                  <a:schemeClr val="dk1"/>
                </a:solidFill>
              </a:rPr>
              <a:t> what an ordinary computer would need </a:t>
            </a:r>
            <a:r>
              <a:rPr b="1" lang="en">
                <a:solidFill>
                  <a:schemeClr val="dk1"/>
                </a:solidFill>
              </a:rPr>
              <a:t>months or even years</a:t>
            </a:r>
            <a:r>
              <a:rPr lang="en">
                <a:solidFill>
                  <a:schemeClr val="dk1"/>
                </a:solidFill>
              </a:rPr>
              <a:t> to complete. It’s a key tool for science, innovation, and data-driven decision-making.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07" name="Google Shape;107;g38ac9fe95c8_1_4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g38ac9fe95c8_4_4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5" name="Google Shape;395;g38ac9fe95c8_4_4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happened in 1998? Precipitation is harder to project into the future because of localized, complex and nonlinear </a:t>
            </a:r>
            <a:r>
              <a:rPr lang="en"/>
              <a:t>processes.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Such as moisture availability, atmospheric circulation, topography and weather systems.</a:t>
            </a:r>
            <a:endParaRPr/>
          </a:p>
        </p:txBody>
      </p:sp>
      <p:sp>
        <p:nvSpPr>
          <p:cNvPr id="396" name="Google Shape;396;g38ac9fe95c8_4_4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g3ac6ed542b810ec5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6" name="Google Shape;406;g3ac6ed542b810ec5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 would be interesting to see how it would relate to snow on a more local scale, using a targeted climate service approach! What if scenarios and working out seasonal trends for tourism and water management!</a:t>
            </a:r>
            <a:endParaRPr/>
          </a:p>
        </p:txBody>
      </p:sp>
      <p:sp>
        <p:nvSpPr>
          <p:cNvPr id="407" name="Google Shape;407;g3ac6ed542b810ec5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g38ac9fe95c8_1_25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6" name="Google Shape;416;g38ac9fe95c8_1_25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7" name="Google Shape;417;g38ac9fe95c8_1_25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38afcf9ec3a_0_21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">
                <a:solidFill>
                  <a:srgbClr val="666666"/>
                </a:solidFill>
                <a:latin typeface="Nunito"/>
                <a:ea typeface="Nunito"/>
                <a:cs typeface="Nunito"/>
                <a:sym typeface="Nunito"/>
              </a:rPr>
              <a:t>Topic of the day: relationship between climate change and algorithms</a:t>
            </a:r>
            <a:endParaRPr/>
          </a:p>
        </p:txBody>
      </p:sp>
      <p:sp>
        <p:nvSpPr>
          <p:cNvPr id="425" name="Google Shape;425;g38afcf9ec3a_0_2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g38ac9fe95c8_1_6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4" name="Google Shape;434;g38ac9fe95c8_1_61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5" name="Google Shape;435;g38ac9fe95c8_1_61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g38ac9fe95c8_1_26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1" name="Google Shape;441;g38ac9fe95c8_1_26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could be an extreme event of interest to the Rovereto / Trento region that should be simulated in a future scenario?</a:t>
            </a:r>
            <a:endParaRPr/>
          </a:p>
        </p:txBody>
      </p:sp>
      <p:sp>
        <p:nvSpPr>
          <p:cNvPr id="442" name="Google Shape;442;g38ac9fe95c8_1_26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3fbc552eaf_0_1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33fbc552eaf_0_11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g33fbc552eaf_0_11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3fbc552eaf_0_1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33fbc552eaf_0_11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g33fbc552eaf_0_11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3fbc552eaf_0_2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3fbc552eaf_0_22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Manrope Light"/>
                <a:ea typeface="Manrope Light"/>
                <a:cs typeface="Manrope Light"/>
                <a:sym typeface="Manrope Light"/>
              </a:rPr>
              <a:t>We work to connect science with society. </a:t>
            </a:r>
            <a:endParaRPr sz="1200">
              <a:solidFill>
                <a:schemeClr val="dk1"/>
              </a:solidFill>
              <a:latin typeface="Manrope Light"/>
              <a:ea typeface="Manrope Light"/>
              <a:cs typeface="Manrope Light"/>
              <a:sym typeface="Manrope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Manrope Light"/>
              <a:ea typeface="Manrope Light"/>
              <a:cs typeface="Manrope Light"/>
              <a:sym typeface="Manrope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Manrope Light"/>
                <a:ea typeface="Manrope Light"/>
                <a:cs typeface="Manrope Light"/>
                <a:sym typeface="Manrope Light"/>
              </a:rPr>
              <a:t>Our goal is to make sure that climate and environmental knowledge doesn’t stay only in research papers or reports, but reaches the people and institutions who make real-world decisions.</a:t>
            </a:r>
            <a:endParaRPr sz="1200">
              <a:solidFill>
                <a:schemeClr val="dk1"/>
              </a:solidFill>
              <a:latin typeface="Manrope Light"/>
              <a:ea typeface="Manrope Light"/>
              <a:cs typeface="Manrope Light"/>
              <a:sym typeface="Manrope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Manrope Light"/>
              <a:ea typeface="Manrope Light"/>
              <a:cs typeface="Manrope Light"/>
              <a:sym typeface="Manrope Light"/>
            </a:endParaRPr>
          </a:p>
        </p:txBody>
      </p:sp>
      <p:sp>
        <p:nvSpPr>
          <p:cNvPr id="133" name="Google Shape;133;g33fbc552eaf_0_22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8ac9fe95c8_1_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38ac9fe95c8_1_1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g38ac9fe95c8_1_1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8ac9fe95c8_1_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38ac9fe95c8_1_2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g38ac9fe95c8_1_2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3fdad2da48_0_5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33fdad2da48_0_52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g33fdad2da48_0_52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>
  <p:cSld name="Título y objetos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  <a:defRPr b="1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452743" y="1135856"/>
            <a:ext cx="82386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2385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  <a:defRPr sz="1500"/>
            </a:lvl1pPr>
            <a:lvl2pPr indent="-3175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 sz="1400"/>
            </a:lvl2pPr>
            <a:lvl3pPr indent="-30480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/>
            </a:lvl3pPr>
            <a:lvl4pPr indent="-3048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/>
            </a:lvl4pPr>
            <a:lvl5pPr indent="-3048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/>
            </a:lvl5pPr>
            <a:lvl6pPr indent="-3175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indent="-317500" lvl="6" marL="3200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indent="-317500" lvl="7" marL="3657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indent="-317500" lvl="8" marL="411480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ortada">
  <p:cSld name="Portada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4"/>
          <p:cNvSpPr/>
          <p:nvPr/>
        </p:nvSpPr>
        <p:spPr>
          <a:xfrm>
            <a:off x="3048000" y="4571765"/>
            <a:ext cx="6096000" cy="365700"/>
          </a:xfrm>
          <a:prstGeom prst="rect">
            <a:avLst/>
          </a:prstGeom>
          <a:solidFill>
            <a:schemeClr val="lt1">
              <a:alpha val="74900"/>
            </a:schemeClr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14"/>
          <p:cNvSpPr/>
          <p:nvPr/>
        </p:nvSpPr>
        <p:spPr>
          <a:xfrm>
            <a:off x="1" y="4571765"/>
            <a:ext cx="3048000" cy="365700"/>
          </a:xfrm>
          <a:prstGeom prst="rect">
            <a:avLst/>
          </a:prstGeom>
          <a:solidFill>
            <a:srgbClr val="004890">
              <a:alpha val="49800"/>
            </a:srgbClr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14"/>
          <p:cNvSpPr txBox="1"/>
          <p:nvPr>
            <p:ph type="ctrTitle"/>
          </p:nvPr>
        </p:nvSpPr>
        <p:spPr>
          <a:xfrm>
            <a:off x="3722917" y="1223797"/>
            <a:ext cx="5027100" cy="224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3900"/>
              <a:buFont typeface="Calibri"/>
              <a:buNone/>
              <a:defRPr b="1" sz="39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7" name="Google Shape;57;p14"/>
          <p:cNvSpPr txBox="1"/>
          <p:nvPr>
            <p:ph idx="1" type="subTitle"/>
          </p:nvPr>
        </p:nvSpPr>
        <p:spPr>
          <a:xfrm>
            <a:off x="3722917" y="3571875"/>
            <a:ext cx="5027100" cy="81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lvl="1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58" name="Google Shape;58;p14"/>
          <p:cNvSpPr txBox="1"/>
          <p:nvPr>
            <p:ph idx="2" type="body"/>
          </p:nvPr>
        </p:nvSpPr>
        <p:spPr>
          <a:xfrm>
            <a:off x="244476" y="4571765"/>
            <a:ext cx="24414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indent="-3175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indent="-31750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indent="-3175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indent="-3175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indent="-3175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indent="-317500" lvl="6" marL="3200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indent="-317500" lvl="7" marL="3657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indent="-317500" lvl="8" marL="411480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/>
        </p:txBody>
      </p:sp>
      <p:sp>
        <p:nvSpPr>
          <p:cNvPr id="59" name="Google Shape;59;p14"/>
          <p:cNvSpPr txBox="1"/>
          <p:nvPr>
            <p:ph idx="3" type="body"/>
          </p:nvPr>
        </p:nvSpPr>
        <p:spPr>
          <a:xfrm>
            <a:off x="3722916" y="4571764"/>
            <a:ext cx="50271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4890"/>
              </a:buClr>
              <a:buSzPts val="1800"/>
              <a:buNone/>
              <a:defRPr>
                <a:solidFill>
                  <a:srgbClr val="004890"/>
                </a:solidFill>
              </a:defRPr>
            </a:lvl1pPr>
            <a:lvl2pPr indent="-3175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indent="-31750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indent="-3175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indent="-3175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indent="-3175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indent="-317500" lvl="6" marL="3200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indent="-317500" lvl="7" marL="3657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indent="-317500" lvl="8" marL="411480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s slide layout">
  <p:cSld name="Contents slide layout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5"/>
          <p:cNvSpPr txBox="1"/>
          <p:nvPr>
            <p:ph idx="1" type="body"/>
          </p:nvPr>
        </p:nvSpPr>
        <p:spPr>
          <a:xfrm>
            <a:off x="242647" y="254632"/>
            <a:ext cx="8679900" cy="5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262626"/>
              </a:buClr>
              <a:buSzPts val="3100"/>
              <a:buNone/>
              <a:defRPr b="0" sz="41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9845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/>
            </a:lvl2pPr>
            <a:lvl3pPr indent="-29845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/>
            </a:lvl3pPr>
            <a:lvl4pPr indent="-29845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/>
            </a:lvl4pPr>
            <a:lvl5pPr indent="-29845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/>
            </a:lvl5pPr>
            <a:lvl6pPr indent="-29845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/>
            </a:lvl6pPr>
            <a:lvl7pPr indent="-298450" lvl="6" marL="3200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/>
            </a:lvl7pPr>
            <a:lvl8pPr indent="-298450" lvl="7" marL="3657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/>
            </a:lvl8pPr>
            <a:lvl9pPr indent="-298450" lvl="8" marL="411480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">
  <p:cSld name="TITLE_1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6"/>
          <p:cNvSpPr txBox="1"/>
          <p:nvPr>
            <p:ph idx="1" type="body"/>
          </p:nvPr>
        </p:nvSpPr>
        <p:spPr>
          <a:xfrm>
            <a:off x="450503" y="4447448"/>
            <a:ext cx="8239200" cy="2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50" lIns="17150" spcFirstLastPara="1" rIns="17150" wrap="square" tIns="1715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Helvetica Neue"/>
              <a:buNone/>
              <a:defRPr b="1" sz="1400"/>
            </a:lvl1pPr>
            <a:lvl2pPr indent="-279400" lvl="1" marL="91440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800"/>
              <a:buChar char="○"/>
              <a:defRPr/>
            </a:lvl2pPr>
            <a:lvl3pPr indent="-279400" lvl="2" marL="137160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800"/>
              <a:buChar char="■"/>
              <a:defRPr/>
            </a:lvl3pPr>
            <a:lvl4pPr indent="-279400" lvl="3" marL="182880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800"/>
              <a:buChar char="●"/>
              <a:defRPr/>
            </a:lvl4pPr>
            <a:lvl5pPr indent="-279400" lvl="4" marL="228600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800"/>
              <a:buChar char="○"/>
              <a:defRPr/>
            </a:lvl5pPr>
            <a:lvl6pPr indent="-279400" lvl="5" marL="274320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800"/>
              <a:buChar char="■"/>
              <a:defRPr/>
            </a:lvl6pPr>
            <a:lvl7pPr indent="-279400" lvl="6" marL="320040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800"/>
              <a:buChar char="●"/>
              <a:defRPr/>
            </a:lvl7pPr>
            <a:lvl8pPr indent="-279400" lvl="7" marL="365760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800"/>
              <a:buChar char="○"/>
              <a:defRPr/>
            </a:lvl8pPr>
            <a:lvl9pPr indent="-279400" lvl="8" marL="411480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800"/>
              <a:buChar char="■"/>
              <a:defRPr/>
            </a:lvl9pPr>
          </a:lstStyle>
          <a:p/>
        </p:txBody>
      </p:sp>
      <p:sp>
        <p:nvSpPr>
          <p:cNvPr id="64" name="Google Shape;64;p16"/>
          <p:cNvSpPr txBox="1"/>
          <p:nvPr>
            <p:ph type="title"/>
          </p:nvPr>
        </p:nvSpPr>
        <p:spPr>
          <a:xfrm>
            <a:off x="452436" y="965622"/>
            <a:ext cx="8239200" cy="17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"/>
              <a:buNone/>
              <a:defRPr sz="44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9pPr>
          </a:lstStyle>
          <a:p/>
        </p:txBody>
      </p:sp>
      <p:sp>
        <p:nvSpPr>
          <p:cNvPr id="65" name="Google Shape;65;p16"/>
          <p:cNvSpPr txBox="1"/>
          <p:nvPr>
            <p:ph idx="2" type="body"/>
          </p:nvPr>
        </p:nvSpPr>
        <p:spPr>
          <a:xfrm>
            <a:off x="450503" y="2708696"/>
            <a:ext cx="8239200" cy="7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Helvetica Neue"/>
              <a:buNone/>
              <a:defRPr b="1" sz="2100"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Helvetica Neue"/>
              <a:buNone/>
              <a:defRPr b="1" sz="2100"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Helvetica Neue"/>
              <a:buNone/>
              <a:defRPr b="1" sz="2100"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Helvetica Neue"/>
              <a:buNone/>
              <a:defRPr b="1" sz="2100"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Helvetica Neue"/>
              <a:buNone/>
              <a:defRPr b="1" sz="2100"/>
            </a:lvl5pPr>
            <a:lvl6pPr indent="-279400" lvl="5" marL="274320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800"/>
              <a:buChar char="■"/>
              <a:defRPr/>
            </a:lvl6pPr>
            <a:lvl7pPr indent="-279400" lvl="6" marL="320040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800"/>
              <a:buChar char="●"/>
              <a:defRPr/>
            </a:lvl7pPr>
            <a:lvl8pPr indent="-279400" lvl="7" marL="365760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800"/>
              <a:buChar char="○"/>
              <a:defRPr/>
            </a:lvl8pPr>
            <a:lvl9pPr indent="-279400" lvl="8" marL="411480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800"/>
              <a:buChar char="■"/>
              <a:defRPr/>
            </a:lvl9pPr>
          </a:lstStyle>
          <a:p/>
        </p:txBody>
      </p:sp>
      <p:sp>
        <p:nvSpPr>
          <p:cNvPr id="66" name="Google Shape;66;p16"/>
          <p:cNvSpPr txBox="1"/>
          <p:nvPr>
            <p:ph idx="12" type="sldNum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1000"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1">
  <p:cSld name="TITLE_2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7"/>
          <p:cNvSpPr txBox="1"/>
          <p:nvPr>
            <p:ph idx="1" type="body"/>
          </p:nvPr>
        </p:nvSpPr>
        <p:spPr>
          <a:xfrm>
            <a:off x="450503" y="4447448"/>
            <a:ext cx="8239200" cy="2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50" lIns="17150" spcFirstLastPara="1" rIns="17150" wrap="square" tIns="1715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Helvetica Neue"/>
              <a:buNone/>
              <a:defRPr b="1" sz="1400"/>
            </a:lvl1pPr>
            <a:lvl2pPr indent="-279400" lvl="1" marL="91440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800"/>
              <a:buChar char="○"/>
              <a:defRPr/>
            </a:lvl2pPr>
            <a:lvl3pPr indent="-279400" lvl="2" marL="137160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800"/>
              <a:buChar char="■"/>
              <a:defRPr/>
            </a:lvl3pPr>
            <a:lvl4pPr indent="-279400" lvl="3" marL="182880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800"/>
              <a:buChar char="●"/>
              <a:defRPr/>
            </a:lvl4pPr>
            <a:lvl5pPr indent="-279400" lvl="4" marL="228600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800"/>
              <a:buChar char="○"/>
              <a:defRPr/>
            </a:lvl5pPr>
            <a:lvl6pPr indent="-279400" lvl="5" marL="274320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800"/>
              <a:buChar char="■"/>
              <a:defRPr/>
            </a:lvl6pPr>
            <a:lvl7pPr indent="-279400" lvl="6" marL="320040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800"/>
              <a:buChar char="●"/>
              <a:defRPr/>
            </a:lvl7pPr>
            <a:lvl8pPr indent="-279400" lvl="7" marL="365760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800"/>
              <a:buChar char="○"/>
              <a:defRPr/>
            </a:lvl8pPr>
            <a:lvl9pPr indent="-279400" lvl="8" marL="411480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800"/>
              <a:buChar char="■"/>
              <a:defRPr/>
            </a:lvl9pPr>
          </a:lstStyle>
          <a:p/>
        </p:txBody>
      </p:sp>
      <p:sp>
        <p:nvSpPr>
          <p:cNvPr id="69" name="Google Shape;69;p17"/>
          <p:cNvSpPr txBox="1"/>
          <p:nvPr>
            <p:ph type="title"/>
          </p:nvPr>
        </p:nvSpPr>
        <p:spPr>
          <a:xfrm>
            <a:off x="452436" y="965622"/>
            <a:ext cx="8239200" cy="17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"/>
              <a:buNone/>
              <a:defRPr sz="44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9pPr>
          </a:lstStyle>
          <a:p/>
        </p:txBody>
      </p:sp>
      <p:sp>
        <p:nvSpPr>
          <p:cNvPr id="70" name="Google Shape;70;p17"/>
          <p:cNvSpPr txBox="1"/>
          <p:nvPr>
            <p:ph idx="2" type="body"/>
          </p:nvPr>
        </p:nvSpPr>
        <p:spPr>
          <a:xfrm>
            <a:off x="450503" y="2708696"/>
            <a:ext cx="8239200" cy="7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Helvetica Neue"/>
              <a:buNone/>
              <a:defRPr b="1" sz="2100"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Helvetica Neue"/>
              <a:buNone/>
              <a:defRPr b="1" sz="2100"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Helvetica Neue"/>
              <a:buNone/>
              <a:defRPr b="1" sz="2100"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Helvetica Neue"/>
              <a:buNone/>
              <a:defRPr b="1" sz="2100"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Helvetica Neue"/>
              <a:buNone/>
              <a:defRPr b="1" sz="2100"/>
            </a:lvl5pPr>
            <a:lvl6pPr indent="-279400" lvl="5" marL="274320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800"/>
              <a:buChar char="■"/>
              <a:defRPr/>
            </a:lvl6pPr>
            <a:lvl7pPr indent="-279400" lvl="6" marL="320040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800"/>
              <a:buChar char="●"/>
              <a:defRPr/>
            </a:lvl7pPr>
            <a:lvl8pPr indent="-279400" lvl="7" marL="365760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800"/>
              <a:buChar char="○"/>
              <a:defRPr/>
            </a:lvl8pPr>
            <a:lvl9pPr indent="-279400" lvl="8" marL="411480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800"/>
              <a:buChar char="■"/>
              <a:defRPr/>
            </a:lvl9pPr>
          </a:lstStyle>
          <a:p/>
        </p:txBody>
      </p:sp>
      <p:sp>
        <p:nvSpPr>
          <p:cNvPr id="71" name="Google Shape;71;p17"/>
          <p:cNvSpPr txBox="1"/>
          <p:nvPr>
            <p:ph idx="12" type="sldNum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1000"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2">
  <p:cSld name="TITLE_3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8"/>
          <p:cNvSpPr txBox="1"/>
          <p:nvPr>
            <p:ph idx="1" type="body"/>
          </p:nvPr>
        </p:nvSpPr>
        <p:spPr>
          <a:xfrm>
            <a:off x="450503" y="4447448"/>
            <a:ext cx="8239200" cy="2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50" lIns="17150" spcFirstLastPara="1" rIns="17150" wrap="square" tIns="1715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Helvetica Neue"/>
              <a:buNone/>
              <a:defRPr b="1" sz="1400"/>
            </a:lvl1pPr>
            <a:lvl2pPr indent="-279400" lvl="1" marL="91440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800"/>
              <a:buChar char="○"/>
              <a:defRPr/>
            </a:lvl2pPr>
            <a:lvl3pPr indent="-279400" lvl="2" marL="137160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800"/>
              <a:buChar char="■"/>
              <a:defRPr/>
            </a:lvl3pPr>
            <a:lvl4pPr indent="-279400" lvl="3" marL="182880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800"/>
              <a:buChar char="●"/>
              <a:defRPr/>
            </a:lvl4pPr>
            <a:lvl5pPr indent="-279400" lvl="4" marL="228600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800"/>
              <a:buChar char="○"/>
              <a:defRPr/>
            </a:lvl5pPr>
            <a:lvl6pPr indent="-279400" lvl="5" marL="274320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800"/>
              <a:buChar char="■"/>
              <a:defRPr/>
            </a:lvl6pPr>
            <a:lvl7pPr indent="-279400" lvl="6" marL="320040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800"/>
              <a:buChar char="●"/>
              <a:defRPr/>
            </a:lvl7pPr>
            <a:lvl8pPr indent="-279400" lvl="7" marL="365760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800"/>
              <a:buChar char="○"/>
              <a:defRPr/>
            </a:lvl8pPr>
            <a:lvl9pPr indent="-279400" lvl="8" marL="411480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800"/>
              <a:buChar char="■"/>
              <a:defRPr/>
            </a:lvl9pPr>
          </a:lstStyle>
          <a:p/>
        </p:txBody>
      </p:sp>
      <p:sp>
        <p:nvSpPr>
          <p:cNvPr id="74" name="Google Shape;74;p18"/>
          <p:cNvSpPr txBox="1"/>
          <p:nvPr>
            <p:ph type="title"/>
          </p:nvPr>
        </p:nvSpPr>
        <p:spPr>
          <a:xfrm>
            <a:off x="452436" y="965622"/>
            <a:ext cx="8239200" cy="17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"/>
              <a:buNone/>
              <a:defRPr sz="44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9pPr>
          </a:lstStyle>
          <a:p/>
        </p:txBody>
      </p:sp>
      <p:sp>
        <p:nvSpPr>
          <p:cNvPr id="75" name="Google Shape;75;p18"/>
          <p:cNvSpPr txBox="1"/>
          <p:nvPr>
            <p:ph idx="2" type="body"/>
          </p:nvPr>
        </p:nvSpPr>
        <p:spPr>
          <a:xfrm>
            <a:off x="450503" y="2708696"/>
            <a:ext cx="8239200" cy="7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Helvetica Neue"/>
              <a:buNone/>
              <a:defRPr b="1" sz="2100"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Helvetica Neue"/>
              <a:buNone/>
              <a:defRPr b="1" sz="2100"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Helvetica Neue"/>
              <a:buNone/>
              <a:defRPr b="1" sz="2100"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Helvetica Neue"/>
              <a:buNone/>
              <a:defRPr b="1" sz="2100"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Helvetica Neue"/>
              <a:buNone/>
              <a:defRPr b="1" sz="2100"/>
            </a:lvl5pPr>
            <a:lvl6pPr indent="-279400" lvl="5" marL="274320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800"/>
              <a:buChar char="■"/>
              <a:defRPr/>
            </a:lvl6pPr>
            <a:lvl7pPr indent="-279400" lvl="6" marL="320040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800"/>
              <a:buChar char="●"/>
              <a:defRPr/>
            </a:lvl7pPr>
            <a:lvl8pPr indent="-279400" lvl="7" marL="365760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800"/>
              <a:buChar char="○"/>
              <a:defRPr/>
            </a:lvl8pPr>
            <a:lvl9pPr indent="-279400" lvl="8" marL="411480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800"/>
              <a:buChar char="■"/>
              <a:defRPr/>
            </a:lvl9pPr>
          </a:lstStyle>
          <a:p/>
        </p:txBody>
      </p:sp>
      <p:sp>
        <p:nvSpPr>
          <p:cNvPr id="76" name="Google Shape;76;p18"/>
          <p:cNvSpPr txBox="1"/>
          <p:nvPr>
            <p:ph idx="12" type="sldNum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1000"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o">
  <p:cSld name="TITLE_AND_BODY_1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9"/>
          <p:cNvSpPr txBox="1"/>
          <p:nvPr>
            <p:ph idx="12" type="sldNum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1000"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Subtitle">
  <p:cSld name="Title &amp; Subtitle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0"/>
          <p:cNvSpPr txBox="1"/>
          <p:nvPr>
            <p:ph type="title"/>
          </p:nvPr>
        </p:nvSpPr>
        <p:spPr>
          <a:xfrm>
            <a:off x="666750" y="862013"/>
            <a:ext cx="7810500" cy="17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b="0" sz="42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9pPr>
          </a:lstStyle>
          <a:p/>
        </p:txBody>
      </p:sp>
      <p:sp>
        <p:nvSpPr>
          <p:cNvPr id="81" name="Google Shape;81;p20"/>
          <p:cNvSpPr txBox="1"/>
          <p:nvPr>
            <p:ph idx="1" type="body"/>
          </p:nvPr>
        </p:nvSpPr>
        <p:spPr>
          <a:xfrm>
            <a:off x="666750" y="2652713"/>
            <a:ext cx="7810500" cy="5955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None/>
              <a:defRPr sz="2000"/>
            </a:lvl1pPr>
            <a:lvl2pPr indent="-228600" lvl="1" marL="9144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None/>
              <a:defRPr sz="2000"/>
            </a:lvl2pPr>
            <a:lvl3pPr indent="-228600" lvl="2" marL="1371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None/>
              <a:defRPr sz="2000"/>
            </a:lvl3pPr>
            <a:lvl4pPr indent="-228600" lvl="3" marL="1828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None/>
              <a:defRPr sz="2000"/>
            </a:lvl4pPr>
            <a:lvl5pPr indent="-228600" lvl="4" marL="22860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None/>
              <a:defRPr sz="2000"/>
            </a:lvl5pPr>
            <a:lvl6pPr indent="-279400" lvl="5" marL="274320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800"/>
              <a:buChar char="■"/>
              <a:defRPr/>
            </a:lvl6pPr>
            <a:lvl7pPr indent="-279400" lvl="6" marL="320040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800"/>
              <a:buChar char="●"/>
              <a:defRPr/>
            </a:lvl7pPr>
            <a:lvl8pPr indent="-279400" lvl="7" marL="365760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800"/>
              <a:buChar char="○"/>
              <a:defRPr/>
            </a:lvl8pPr>
            <a:lvl9pPr indent="-279400" lvl="8" marL="411480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800"/>
              <a:buChar char="■"/>
              <a:defRPr/>
            </a:lvl9pPr>
          </a:lstStyle>
          <a:p/>
        </p:txBody>
      </p:sp>
      <p:sp>
        <p:nvSpPr>
          <p:cNvPr id="82" name="Google Shape;82;p20"/>
          <p:cNvSpPr txBox="1"/>
          <p:nvPr>
            <p:ph idx="12" type="sldNum"/>
          </p:nvPr>
        </p:nvSpPr>
        <p:spPr>
          <a:xfrm>
            <a:off x="4484637" y="4905375"/>
            <a:ext cx="170100" cy="1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10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o 1">
  <p:cSld name="TITLE_AND_BODY_2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1"/>
          <p:cNvSpPr txBox="1"/>
          <p:nvPr>
            <p:ph idx="12" type="sldNum"/>
          </p:nvPr>
        </p:nvSpPr>
        <p:spPr>
          <a:xfrm>
            <a:off x="4500563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1000"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21" Type="http://schemas.openxmlformats.org/officeDocument/2006/relationships/theme" Target="../theme/theme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6" Type="http://schemas.openxmlformats.org/officeDocument/2006/relationships/slideLayout" Target="../slideLayouts/slideLayout6.xml"/><Relationship Id="rId1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jpg"/><Relationship Id="rId4" Type="http://schemas.openxmlformats.org/officeDocument/2006/relationships/image" Target="../media/image2.png"/><Relationship Id="rId5" Type="http://schemas.openxmlformats.org/officeDocument/2006/relationships/image" Target="../media/image1.png"/><Relationship Id="rId6" Type="http://schemas.openxmlformats.org/officeDocument/2006/relationships/image" Target="../media/image13.png"/><Relationship Id="rId7" Type="http://schemas.openxmlformats.org/officeDocument/2006/relationships/image" Target="../media/image5.png"/><Relationship Id="rId8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png"/><Relationship Id="rId4" Type="http://schemas.openxmlformats.org/officeDocument/2006/relationships/image" Target="../media/image12.png"/><Relationship Id="rId5" Type="http://schemas.openxmlformats.org/officeDocument/2006/relationships/hyperlink" Target="https://www.menti.com" TargetMode="Externa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.png"/><Relationship Id="rId4" Type="http://schemas.openxmlformats.org/officeDocument/2006/relationships/image" Target="../media/image3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.png"/><Relationship Id="rId4" Type="http://schemas.openxmlformats.org/officeDocument/2006/relationships/hyperlink" Target="https://showyourstripes.info/s/europe/italy/milan" TargetMode="External"/><Relationship Id="rId5" Type="http://schemas.openxmlformats.org/officeDocument/2006/relationships/image" Target="../media/image16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.png"/><Relationship Id="rId4" Type="http://schemas.openxmlformats.org/officeDocument/2006/relationships/hyperlink" Target="https://thermaltrace.climate.copernicus.eu/?agg=yearly&amp;anomaly=false&amp;date=2024-01-01&amp;heat=false&amp;lat=45.89&amp;lng=11.05&amp;variable=utci_yearly_min_cat" TargetMode="External"/><Relationship Id="rId5" Type="http://schemas.openxmlformats.org/officeDocument/2006/relationships/image" Target="../media/image14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.png"/><Relationship Id="rId4" Type="http://schemas.openxmlformats.org/officeDocument/2006/relationships/image" Target="../media/image19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8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.png"/><Relationship Id="rId4" Type="http://schemas.openxmlformats.org/officeDocument/2006/relationships/image" Target="../media/image15.png"/><Relationship Id="rId5" Type="http://schemas.openxmlformats.org/officeDocument/2006/relationships/image" Target="../media/image23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4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.png"/><Relationship Id="rId4" Type="http://schemas.openxmlformats.org/officeDocument/2006/relationships/hyperlink" Target="https://www.nytimes.com/interactive/2018/08/30/climate/how-much-hotter-is-your-hometown.html" TargetMode="External"/><Relationship Id="rId5" Type="http://schemas.openxmlformats.org/officeDocument/2006/relationships/image" Target="../media/image1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4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4.png"/><Relationship Id="rId4" Type="http://schemas.openxmlformats.org/officeDocument/2006/relationships/image" Target="../media/image20.png"/><Relationship Id="rId5" Type="http://schemas.openxmlformats.org/officeDocument/2006/relationships/image" Target="../media/image25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4.png"/><Relationship Id="rId4" Type="http://schemas.openxmlformats.org/officeDocument/2006/relationships/image" Target="../media/image31.png"/><Relationship Id="rId5" Type="http://schemas.openxmlformats.org/officeDocument/2006/relationships/hyperlink" Target="https://www.youtube.com/watch?v=Vkuh_hjAcJQ" TargetMode="External"/><Relationship Id="rId6" Type="http://schemas.openxmlformats.org/officeDocument/2006/relationships/image" Target="../media/image39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4.png"/><Relationship Id="rId4" Type="http://schemas.openxmlformats.org/officeDocument/2006/relationships/image" Target="../media/image26.png"/><Relationship Id="rId5" Type="http://schemas.openxmlformats.org/officeDocument/2006/relationships/hyperlink" Target="https://www.menti.com" TargetMode="Externa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8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4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8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4.png"/><Relationship Id="rId4" Type="http://schemas.openxmlformats.org/officeDocument/2006/relationships/image" Target="../media/image22.png"/><Relationship Id="rId5" Type="http://schemas.openxmlformats.org/officeDocument/2006/relationships/image" Target="../media/image24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4.png"/><Relationship Id="rId4" Type="http://schemas.openxmlformats.org/officeDocument/2006/relationships/image" Target="../media/image21.png"/><Relationship Id="rId5" Type="http://schemas.openxmlformats.org/officeDocument/2006/relationships/image" Target="../media/image30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4.png"/><Relationship Id="rId4" Type="http://schemas.openxmlformats.org/officeDocument/2006/relationships/image" Target="../media/image3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jpg"/><Relationship Id="rId4" Type="http://schemas.openxmlformats.org/officeDocument/2006/relationships/image" Target="../media/image17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4.png"/><Relationship Id="rId4" Type="http://schemas.openxmlformats.org/officeDocument/2006/relationships/image" Target="../media/image27.png"/><Relationship Id="rId5" Type="http://schemas.openxmlformats.org/officeDocument/2006/relationships/image" Target="../media/image34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4.png"/><Relationship Id="rId4" Type="http://schemas.openxmlformats.org/officeDocument/2006/relationships/image" Target="../media/image32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18.png"/><Relationship Id="rId4" Type="http://schemas.openxmlformats.org/officeDocument/2006/relationships/image" Target="../media/image33.png"/><Relationship Id="rId5" Type="http://schemas.openxmlformats.org/officeDocument/2006/relationships/hyperlink" Target="https://www.menti.com" TargetMode="Externa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28.png"/><Relationship Id="rId4" Type="http://schemas.openxmlformats.org/officeDocument/2006/relationships/hyperlink" Target="https://form.typeform.com/to/rQ4YZ26H" TargetMode="Externa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18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4.png"/><Relationship Id="rId4" Type="http://schemas.openxmlformats.org/officeDocument/2006/relationships/image" Target="../media/image29.png"/><Relationship Id="rId5" Type="http://schemas.openxmlformats.org/officeDocument/2006/relationships/image" Target="../media/image35.png"/><Relationship Id="rId6" Type="http://schemas.openxmlformats.org/officeDocument/2006/relationships/hyperlink" Target="https://climate-digitaltwin.bsc.es/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8.png"/><Relationship Id="rId4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Un tren en una biblioteca&#10;&#10;Descripción generada automáticamente con confianza media" id="90" name="Google Shape;90;p22"/>
          <p:cNvPicPr preferRelativeResize="0"/>
          <p:nvPr/>
        </p:nvPicPr>
        <p:blipFill rotWithShape="1">
          <a:blip r:embed="rId3">
            <a:alphaModFix/>
          </a:blip>
          <a:srcRect b="7990" l="0" r="0" t="8082"/>
          <a:stretch/>
        </p:blipFill>
        <p:spPr>
          <a:xfrm>
            <a:off x="-31328" y="0"/>
            <a:ext cx="9216600" cy="5155677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22"/>
          <p:cNvSpPr/>
          <p:nvPr/>
        </p:nvSpPr>
        <p:spPr>
          <a:xfrm>
            <a:off x="-41276" y="4781478"/>
            <a:ext cx="9226500" cy="374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2" name="Google Shape;92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0028" y="4853563"/>
            <a:ext cx="1131570" cy="226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415212" y="4836222"/>
            <a:ext cx="1457328" cy="257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2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830692" y="4828440"/>
            <a:ext cx="1241246" cy="276319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22"/>
          <p:cNvSpPr/>
          <p:nvPr/>
        </p:nvSpPr>
        <p:spPr>
          <a:xfrm>
            <a:off x="-51225" y="0"/>
            <a:ext cx="9236400" cy="1631700"/>
          </a:xfrm>
          <a:prstGeom prst="rect">
            <a:avLst/>
          </a:prstGeom>
          <a:gradFill>
            <a:gsLst>
              <a:gs pos="0">
                <a:srgbClr val="FFFFFF">
                  <a:alpha val="57647"/>
                </a:srgbClr>
              </a:gs>
              <a:gs pos="28000">
                <a:srgbClr val="FFFFFF">
                  <a:alpha val="57647"/>
                </a:srgbClr>
              </a:gs>
              <a:gs pos="100000">
                <a:srgbClr val="E9EBF5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Texto&#10;&#10;Descripción generada automáticamente" id="96" name="Google Shape;96;p2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448277" y="311577"/>
            <a:ext cx="2247448" cy="54953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exto&#10;&#10;Descripción generada automáticamente con confianza media" id="97" name="Google Shape;97;p2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543618" y="4810736"/>
            <a:ext cx="1082387" cy="3117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31"/>
          <p:cNvSpPr/>
          <p:nvPr/>
        </p:nvSpPr>
        <p:spPr>
          <a:xfrm>
            <a:off x="-1871" y="-10225"/>
            <a:ext cx="9144000" cy="531900"/>
          </a:xfrm>
          <a:prstGeom prst="rect">
            <a:avLst/>
          </a:prstGeom>
          <a:solidFill>
            <a:srgbClr val="124484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4" name="Google Shape;174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38038" y="108038"/>
            <a:ext cx="1284431" cy="315844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31"/>
          <p:cNvSpPr txBox="1"/>
          <p:nvPr/>
        </p:nvSpPr>
        <p:spPr>
          <a:xfrm>
            <a:off x="224756" y="108038"/>
            <a:ext cx="5416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Roboto Medium"/>
                <a:ea typeface="Roboto Medium"/>
                <a:cs typeface="Roboto Medium"/>
                <a:sym typeface="Roboto Medium"/>
              </a:rPr>
              <a:t>Mentimeter 1</a:t>
            </a:r>
            <a:endParaRPr sz="1100">
              <a:solidFill>
                <a:schemeClr val="lt1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pic>
        <p:nvPicPr>
          <p:cNvPr id="176" name="Google Shape;176;p31" title="mentimeter_qr_code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15918" y="1737988"/>
            <a:ext cx="1897676" cy="1897676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31"/>
          <p:cNvSpPr txBox="1"/>
          <p:nvPr/>
        </p:nvSpPr>
        <p:spPr>
          <a:xfrm>
            <a:off x="1130406" y="1453500"/>
            <a:ext cx="4481400" cy="2121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100">
                <a:solidFill>
                  <a:srgbClr val="124484"/>
                </a:solidFill>
                <a:latin typeface="Manrope Light"/>
                <a:ea typeface="Manrope Light"/>
                <a:cs typeface="Manrope Light"/>
                <a:sym typeface="Manrope Light"/>
              </a:rPr>
              <a:t>Let’s get started!</a:t>
            </a:r>
            <a:endParaRPr sz="8100">
              <a:solidFill>
                <a:srgbClr val="124484"/>
              </a:solidFill>
              <a:latin typeface="Manrope Light"/>
              <a:ea typeface="Manrope Light"/>
              <a:cs typeface="Manrope Light"/>
              <a:sym typeface="Manrope Light"/>
            </a:endParaRPr>
          </a:p>
        </p:txBody>
      </p:sp>
      <p:sp>
        <p:nvSpPr>
          <p:cNvPr id="178" name="Google Shape;178;p31"/>
          <p:cNvSpPr txBox="1"/>
          <p:nvPr/>
        </p:nvSpPr>
        <p:spPr>
          <a:xfrm>
            <a:off x="5811213" y="3793875"/>
            <a:ext cx="2507100" cy="62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 u="sng">
                <a:solidFill>
                  <a:schemeClr val="hlink"/>
                </a:solidFill>
                <a:hlinkClick r:id="rId5"/>
              </a:rPr>
              <a:t>www.menti.com</a:t>
            </a:r>
            <a:r>
              <a:rPr b="1" lang="en" sz="1800">
                <a:solidFill>
                  <a:schemeClr val="dk2"/>
                </a:solidFill>
              </a:rPr>
              <a:t> </a:t>
            </a:r>
            <a:br>
              <a:rPr b="1" lang="en" sz="1800">
                <a:solidFill>
                  <a:schemeClr val="dk2"/>
                </a:solidFill>
              </a:rPr>
            </a:br>
            <a:r>
              <a:rPr b="1" lang="en" sz="1800">
                <a:solidFill>
                  <a:schemeClr val="dk2"/>
                </a:solidFill>
              </a:rPr>
              <a:t>3455 6765</a:t>
            </a:r>
            <a:endParaRPr b="1"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Google Shape;184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18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32"/>
          <p:cNvSpPr txBox="1"/>
          <p:nvPr/>
        </p:nvSpPr>
        <p:spPr>
          <a:xfrm>
            <a:off x="429325" y="1937501"/>
            <a:ext cx="8104500" cy="18135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>
                <a:solidFill>
                  <a:schemeClr val="lt1"/>
                </a:solidFill>
                <a:latin typeface="Manrope Light"/>
                <a:ea typeface="Manrope Light"/>
                <a:cs typeface="Manrope Light"/>
                <a:sym typeface="Manrope Light"/>
              </a:rPr>
              <a:t>What have you seen</a:t>
            </a:r>
            <a:r>
              <a:rPr lang="en" sz="7200">
                <a:solidFill>
                  <a:schemeClr val="lt1"/>
                </a:solidFill>
                <a:latin typeface="Manrope Light"/>
                <a:ea typeface="Manrope Light"/>
                <a:cs typeface="Manrope Light"/>
                <a:sym typeface="Manrope Light"/>
              </a:rPr>
              <a:t>?</a:t>
            </a:r>
            <a:endParaRPr sz="7200">
              <a:solidFill>
                <a:schemeClr val="lt1"/>
              </a:solidFill>
              <a:latin typeface="Manrope Light"/>
              <a:ea typeface="Manrope Light"/>
              <a:cs typeface="Manrope Light"/>
              <a:sym typeface="Manrope Light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en" sz="7200">
                <a:solidFill>
                  <a:schemeClr val="lt1"/>
                </a:solidFill>
                <a:latin typeface="Manrope Light"/>
                <a:ea typeface="Manrope Light"/>
                <a:cs typeface="Manrope Light"/>
                <a:sym typeface="Manrope Light"/>
              </a:rPr>
            </a:br>
            <a:endParaRPr sz="5300">
              <a:solidFill>
                <a:schemeClr val="lt1"/>
              </a:solidFill>
              <a:latin typeface="Manrope Light"/>
              <a:ea typeface="Manrope Light"/>
              <a:cs typeface="Manrope Light"/>
              <a:sym typeface="Manrope Ligh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3"/>
          <p:cNvSpPr/>
          <p:nvPr/>
        </p:nvSpPr>
        <p:spPr>
          <a:xfrm>
            <a:off x="-1871" y="-10225"/>
            <a:ext cx="9144000" cy="531900"/>
          </a:xfrm>
          <a:prstGeom prst="rect">
            <a:avLst/>
          </a:prstGeom>
          <a:solidFill>
            <a:srgbClr val="124484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2" name="Google Shape;192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38038" y="108038"/>
            <a:ext cx="1284431" cy="315844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33"/>
          <p:cNvSpPr txBox="1"/>
          <p:nvPr/>
        </p:nvSpPr>
        <p:spPr>
          <a:xfrm>
            <a:off x="224756" y="108038"/>
            <a:ext cx="5416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Roboto Medium"/>
                <a:ea typeface="Roboto Medium"/>
                <a:cs typeface="Roboto Medium"/>
                <a:sym typeface="Roboto Medium"/>
              </a:rPr>
              <a:t>Exercise 1</a:t>
            </a:r>
            <a:endParaRPr sz="1100">
              <a:solidFill>
                <a:schemeClr val="lt1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pic>
        <p:nvPicPr>
          <p:cNvPr id="194" name="Google Shape;194;p33" title="GROUP PROJECT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71425" y="1014657"/>
            <a:ext cx="6401150" cy="3600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4"/>
          <p:cNvSpPr txBox="1"/>
          <p:nvPr>
            <p:ph idx="1" type="body"/>
          </p:nvPr>
        </p:nvSpPr>
        <p:spPr>
          <a:xfrm>
            <a:off x="242647" y="254632"/>
            <a:ext cx="8679900" cy="543300"/>
          </a:xfrm>
          <a:prstGeom prst="rect">
            <a:avLst/>
          </a:prstGeom>
        </p:spPr>
        <p:txBody>
          <a:bodyPr anchorCtr="0" anchor="ctr" bIns="25700" lIns="51425" spcFirstLastPara="1" rIns="51425" wrap="square" tIns="25700">
            <a:normAutofit lnSpcReduction="20000"/>
          </a:bodyPr>
          <a:lstStyle/>
          <a:p>
            <a:pPr indent="0" lvl="0" marL="0" rtl="0" algn="ctr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34"/>
          <p:cNvSpPr/>
          <p:nvPr/>
        </p:nvSpPr>
        <p:spPr>
          <a:xfrm>
            <a:off x="-42825" y="-10237"/>
            <a:ext cx="9200400" cy="5143500"/>
          </a:xfrm>
          <a:prstGeom prst="rect">
            <a:avLst/>
          </a:prstGeom>
          <a:solidFill>
            <a:srgbClr val="124484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2" name="Google Shape;202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38038" y="108038"/>
            <a:ext cx="1284431" cy="31584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3" name="Google Shape;203;p34"/>
          <p:cNvCxnSpPr/>
          <p:nvPr/>
        </p:nvCxnSpPr>
        <p:spPr>
          <a:xfrm>
            <a:off x="201656" y="521588"/>
            <a:ext cx="87639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04" name="Google Shape;204;p34"/>
          <p:cNvSpPr txBox="1"/>
          <p:nvPr/>
        </p:nvSpPr>
        <p:spPr>
          <a:xfrm>
            <a:off x="224756" y="108038"/>
            <a:ext cx="5416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lt1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pic>
        <p:nvPicPr>
          <p:cNvPr id="205" name="Google Shape;205;p34" title="EUROPE-Italy-Milan-1850-2024-BK (1).png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47131" y="899976"/>
            <a:ext cx="6649738" cy="3740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5"/>
          <p:cNvSpPr txBox="1"/>
          <p:nvPr>
            <p:ph idx="1" type="body"/>
          </p:nvPr>
        </p:nvSpPr>
        <p:spPr>
          <a:xfrm>
            <a:off x="242647" y="254632"/>
            <a:ext cx="8679900" cy="543300"/>
          </a:xfrm>
          <a:prstGeom prst="rect">
            <a:avLst/>
          </a:prstGeom>
        </p:spPr>
        <p:txBody>
          <a:bodyPr anchorCtr="0" anchor="ctr" bIns="25700" lIns="51425" spcFirstLastPara="1" rIns="51425" wrap="square" tIns="25700">
            <a:normAutofit lnSpcReduction="20000"/>
          </a:bodyPr>
          <a:lstStyle/>
          <a:p>
            <a:pPr indent="0" lvl="0" marL="0" rtl="0" algn="ctr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p35"/>
          <p:cNvSpPr/>
          <p:nvPr/>
        </p:nvSpPr>
        <p:spPr>
          <a:xfrm>
            <a:off x="-42825" y="-10237"/>
            <a:ext cx="9200400" cy="5143500"/>
          </a:xfrm>
          <a:prstGeom prst="rect">
            <a:avLst/>
          </a:prstGeom>
          <a:solidFill>
            <a:srgbClr val="124484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3" name="Google Shape;213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38038" y="108038"/>
            <a:ext cx="1284431" cy="31584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14" name="Google Shape;214;p35"/>
          <p:cNvCxnSpPr/>
          <p:nvPr/>
        </p:nvCxnSpPr>
        <p:spPr>
          <a:xfrm>
            <a:off x="201656" y="521588"/>
            <a:ext cx="87639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15" name="Google Shape;215;p35"/>
          <p:cNvSpPr txBox="1"/>
          <p:nvPr/>
        </p:nvSpPr>
        <p:spPr>
          <a:xfrm>
            <a:off x="224756" y="108038"/>
            <a:ext cx="5416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lt1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pic>
        <p:nvPicPr>
          <p:cNvPr id="216" name="Google Shape;216;p35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21975" y="959950"/>
            <a:ext cx="7534227" cy="3420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36"/>
          <p:cNvSpPr txBox="1"/>
          <p:nvPr>
            <p:ph idx="1" type="body"/>
          </p:nvPr>
        </p:nvSpPr>
        <p:spPr>
          <a:xfrm>
            <a:off x="242647" y="254632"/>
            <a:ext cx="8679900" cy="543300"/>
          </a:xfrm>
          <a:prstGeom prst="rect">
            <a:avLst/>
          </a:prstGeom>
        </p:spPr>
        <p:txBody>
          <a:bodyPr anchorCtr="0" anchor="ctr" bIns="25700" lIns="51425" spcFirstLastPara="1" rIns="51425" wrap="square" tIns="25700">
            <a:normAutofit lnSpcReduction="20000"/>
          </a:bodyPr>
          <a:lstStyle/>
          <a:p>
            <a:pPr indent="0" lvl="0" marL="0" rtl="0" algn="ctr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3" name="Google Shape;223;p36"/>
          <p:cNvSpPr/>
          <p:nvPr/>
        </p:nvSpPr>
        <p:spPr>
          <a:xfrm>
            <a:off x="-42825" y="-10237"/>
            <a:ext cx="9200400" cy="5143500"/>
          </a:xfrm>
          <a:prstGeom prst="rect">
            <a:avLst/>
          </a:prstGeom>
          <a:solidFill>
            <a:srgbClr val="124484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4" name="Google Shape;224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38038" y="108038"/>
            <a:ext cx="1284431" cy="31584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25" name="Google Shape;225;p36"/>
          <p:cNvCxnSpPr/>
          <p:nvPr/>
        </p:nvCxnSpPr>
        <p:spPr>
          <a:xfrm>
            <a:off x="190050" y="521588"/>
            <a:ext cx="87639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26" name="Google Shape;226;p36"/>
          <p:cNvSpPr txBox="1"/>
          <p:nvPr/>
        </p:nvSpPr>
        <p:spPr>
          <a:xfrm>
            <a:off x="224756" y="108038"/>
            <a:ext cx="5416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lt1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pic>
        <p:nvPicPr>
          <p:cNvPr id="227" name="Google Shape;227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8575" y="1474700"/>
            <a:ext cx="8763901" cy="23626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" name="Google Shape;233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18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p37"/>
          <p:cNvSpPr txBox="1"/>
          <p:nvPr/>
        </p:nvSpPr>
        <p:spPr>
          <a:xfrm>
            <a:off x="429325" y="1937501"/>
            <a:ext cx="8104500" cy="18135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>
                <a:solidFill>
                  <a:schemeClr val="lt1"/>
                </a:solidFill>
                <a:latin typeface="Manrope Light"/>
                <a:ea typeface="Manrope Light"/>
                <a:cs typeface="Manrope Light"/>
                <a:sym typeface="Manrope Light"/>
              </a:rPr>
              <a:t>Climate models &amp; Digital Twins</a:t>
            </a:r>
            <a:endParaRPr sz="7200">
              <a:solidFill>
                <a:schemeClr val="lt1"/>
              </a:solidFill>
              <a:latin typeface="Manrope Light"/>
              <a:ea typeface="Manrope Light"/>
              <a:cs typeface="Manrope Light"/>
              <a:sym typeface="Manrope Light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200">
              <a:solidFill>
                <a:schemeClr val="lt1"/>
              </a:solidFill>
              <a:latin typeface="Manrope Light"/>
              <a:ea typeface="Manrope Light"/>
              <a:cs typeface="Manrope Light"/>
              <a:sym typeface="Manrope Light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8"/>
          <p:cNvSpPr/>
          <p:nvPr/>
        </p:nvSpPr>
        <p:spPr>
          <a:xfrm>
            <a:off x="-1871" y="-10225"/>
            <a:ext cx="9144000" cy="531900"/>
          </a:xfrm>
          <a:prstGeom prst="rect">
            <a:avLst/>
          </a:prstGeom>
          <a:solidFill>
            <a:srgbClr val="124484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1" name="Google Shape;241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38038" y="108038"/>
            <a:ext cx="1284431" cy="315844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38"/>
          <p:cNvSpPr txBox="1"/>
          <p:nvPr/>
        </p:nvSpPr>
        <p:spPr>
          <a:xfrm>
            <a:off x="224756" y="108038"/>
            <a:ext cx="5416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Roboto Medium"/>
                <a:ea typeface="Roboto Medium"/>
                <a:cs typeface="Roboto Medium"/>
                <a:sym typeface="Roboto Medium"/>
              </a:rPr>
              <a:t>IS A MATTER OF TIME</a:t>
            </a:r>
            <a:endParaRPr sz="1100">
              <a:solidFill>
                <a:schemeClr val="lt1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243" name="Google Shape;243;p38"/>
          <p:cNvSpPr txBox="1"/>
          <p:nvPr/>
        </p:nvSpPr>
        <p:spPr>
          <a:xfrm>
            <a:off x="669631" y="2931850"/>
            <a:ext cx="3815100" cy="2031900"/>
          </a:xfrm>
          <a:prstGeom prst="rect">
            <a:avLst/>
          </a:prstGeom>
          <a:noFill/>
          <a:ln cap="flat" cmpd="sng" w="38100">
            <a:solidFill>
              <a:srgbClr val="FF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CLIMATE PREDICTIONS</a:t>
            </a:r>
            <a:br>
              <a:rPr b="1" lang="en" sz="1200">
                <a:solidFill>
                  <a:schemeClr val="dk1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</a:br>
            <a:endParaRPr b="1" sz="1200">
              <a:solidFill>
                <a:schemeClr val="dk1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N</a:t>
            </a:r>
            <a:r>
              <a:rPr lang="en" sz="1200">
                <a:solidFill>
                  <a:schemeClr val="dk1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ear-term future timescales: from </a:t>
            </a:r>
            <a:r>
              <a:rPr lang="en" sz="1200">
                <a:solidFill>
                  <a:schemeClr val="dk1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1-4 weeks up to a decade.</a:t>
            </a:r>
            <a:endParaRPr sz="1200">
              <a:solidFill>
                <a:schemeClr val="dk1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They provide</a:t>
            </a:r>
            <a:r>
              <a:rPr b="1" lang="en" sz="1200">
                <a:solidFill>
                  <a:schemeClr val="dk1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 the most robust climate information currently available</a:t>
            </a:r>
            <a:r>
              <a:rPr lang="en" sz="1200">
                <a:solidFill>
                  <a:schemeClr val="dk1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.</a:t>
            </a:r>
            <a:endParaRPr sz="1200">
              <a:solidFill>
                <a:schemeClr val="dk1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Presented as the</a:t>
            </a:r>
            <a:r>
              <a:rPr b="1" lang="en" sz="1200">
                <a:solidFill>
                  <a:schemeClr val="dk1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 probability </a:t>
            </a:r>
            <a:r>
              <a:rPr lang="en" sz="1200">
                <a:solidFill>
                  <a:schemeClr val="dk1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of certain climate conditions occurring.</a:t>
            </a:r>
            <a:endParaRPr sz="1200">
              <a:solidFill>
                <a:schemeClr val="dk1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4" name="Google Shape;244;p38"/>
          <p:cNvSpPr txBox="1"/>
          <p:nvPr/>
        </p:nvSpPr>
        <p:spPr>
          <a:xfrm>
            <a:off x="4713006" y="2932710"/>
            <a:ext cx="3815100" cy="2031900"/>
          </a:xfrm>
          <a:prstGeom prst="rect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CLIMATE PROJECTIONS</a:t>
            </a:r>
            <a:br>
              <a:rPr b="1" lang="en" sz="1200">
                <a:solidFill>
                  <a:schemeClr val="dk1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</a:br>
            <a:endParaRPr b="1" sz="1200">
              <a:solidFill>
                <a:schemeClr val="dk1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Decades and up to the end of the century.</a:t>
            </a:r>
            <a:br>
              <a:rPr lang="en" sz="1200">
                <a:solidFill>
                  <a:schemeClr val="dk1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</a:br>
            <a:endParaRPr sz="1200">
              <a:solidFill>
                <a:schemeClr val="dk1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Assess the global evolution of the Earth's climate and to study phenomena such as climate change.</a:t>
            </a:r>
            <a:br>
              <a:rPr lang="en" sz="1200">
                <a:solidFill>
                  <a:schemeClr val="dk1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</a:br>
            <a:br>
              <a:rPr lang="en" sz="1200">
                <a:solidFill>
                  <a:schemeClr val="dk1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</a:br>
            <a:r>
              <a:rPr b="1" lang="en" sz="1200">
                <a:solidFill>
                  <a:schemeClr val="dk1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Require scenario hypotheses</a:t>
            </a:r>
            <a:r>
              <a:rPr lang="en" sz="1200">
                <a:solidFill>
                  <a:schemeClr val="dk1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 based on future projected </a:t>
            </a:r>
            <a:r>
              <a:rPr b="1" lang="en" sz="1200">
                <a:solidFill>
                  <a:schemeClr val="dk1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levels of greenhouse gases</a:t>
            </a:r>
            <a:r>
              <a:rPr lang="en" sz="1200">
                <a:solidFill>
                  <a:schemeClr val="dk1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 and </a:t>
            </a:r>
            <a:r>
              <a:rPr b="1" lang="en" sz="1200">
                <a:solidFill>
                  <a:schemeClr val="dk1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socio-economic development.</a:t>
            </a:r>
            <a:endParaRPr b="1" sz="1200">
              <a:solidFill>
                <a:schemeClr val="dk1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245" name="Google Shape;245;p38"/>
          <p:cNvGrpSpPr/>
          <p:nvPr/>
        </p:nvGrpSpPr>
        <p:grpSpPr>
          <a:xfrm>
            <a:off x="642758" y="682325"/>
            <a:ext cx="7858484" cy="2113862"/>
            <a:chOff x="615894" y="682325"/>
            <a:chExt cx="7858484" cy="2113862"/>
          </a:xfrm>
        </p:grpSpPr>
        <p:pic>
          <p:nvPicPr>
            <p:cNvPr id="246" name="Google Shape;246;p38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615894" y="682325"/>
              <a:ext cx="7858484" cy="211386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7" name="Google Shape;247;p38"/>
            <p:cNvSpPr/>
            <p:nvPr/>
          </p:nvSpPr>
          <p:spPr>
            <a:xfrm>
              <a:off x="2188494" y="754325"/>
              <a:ext cx="4135500" cy="1024800"/>
            </a:xfrm>
            <a:prstGeom prst="rect">
              <a:avLst/>
            </a:prstGeom>
            <a:noFill/>
            <a:ln cap="flat" cmpd="sng" w="38100">
              <a:solidFill>
                <a:srgbClr val="FF00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248" name="Google Shape;248;p38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6414059" y="754325"/>
              <a:ext cx="1431033" cy="1024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9" name="Google Shape;249;p38"/>
            <p:cNvSpPr/>
            <p:nvPr/>
          </p:nvSpPr>
          <p:spPr>
            <a:xfrm>
              <a:off x="6414069" y="754325"/>
              <a:ext cx="1431000" cy="1024800"/>
            </a:xfrm>
            <a:prstGeom prst="rect">
              <a:avLst/>
            </a:prstGeom>
            <a:noFill/>
            <a:ln cap="flat" cmpd="sng" w="38100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39"/>
          <p:cNvSpPr txBox="1"/>
          <p:nvPr>
            <p:ph idx="1" type="body"/>
          </p:nvPr>
        </p:nvSpPr>
        <p:spPr>
          <a:xfrm>
            <a:off x="242647" y="254632"/>
            <a:ext cx="8679900" cy="543300"/>
          </a:xfrm>
          <a:prstGeom prst="rect">
            <a:avLst/>
          </a:prstGeom>
        </p:spPr>
        <p:txBody>
          <a:bodyPr anchorCtr="0" anchor="ctr" bIns="25700" lIns="51425" spcFirstLastPara="1" rIns="51425" wrap="square" tIns="25700">
            <a:normAutofit lnSpcReduction="20000"/>
          </a:bodyPr>
          <a:lstStyle/>
          <a:p>
            <a:pPr indent="0" lvl="0" marL="0" rtl="0" algn="ctr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" name="Google Shape;256;p39"/>
          <p:cNvSpPr/>
          <p:nvPr/>
        </p:nvSpPr>
        <p:spPr>
          <a:xfrm>
            <a:off x="-42825" y="-10237"/>
            <a:ext cx="9200400" cy="5143500"/>
          </a:xfrm>
          <a:prstGeom prst="rect">
            <a:avLst/>
          </a:prstGeom>
          <a:solidFill>
            <a:srgbClr val="124484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-298450" lvl="0" marL="457200" rtl="0" algn="ctr">
              <a:spcBef>
                <a:spcPts val="0"/>
              </a:spcBef>
              <a:spcAft>
                <a:spcPts val="0"/>
              </a:spcAft>
              <a:buSzPts val="1100"/>
              <a:buFont typeface="Calibri"/>
              <a:buChar char="●"/>
            </a:pPr>
            <a:r>
              <a:t/>
            </a:r>
            <a:endParaRPr sz="11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39"/>
          <p:cNvSpPr txBox="1"/>
          <p:nvPr/>
        </p:nvSpPr>
        <p:spPr>
          <a:xfrm>
            <a:off x="705375" y="1156800"/>
            <a:ext cx="7704000" cy="24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Manrope Light"/>
              <a:buChar char="●"/>
            </a:pPr>
            <a:r>
              <a:rPr lang="en" sz="2100">
                <a:solidFill>
                  <a:schemeClr val="lt1"/>
                </a:solidFill>
                <a:latin typeface="Manrope Light"/>
                <a:ea typeface="Manrope Light"/>
                <a:cs typeface="Manrope Light"/>
                <a:sym typeface="Manrope Light"/>
              </a:rPr>
              <a:t>A climate model is a mathematical representation of the Earth’s climate system. </a:t>
            </a:r>
            <a:br>
              <a:rPr lang="en" sz="2100">
                <a:solidFill>
                  <a:schemeClr val="lt1"/>
                </a:solidFill>
                <a:latin typeface="Manrope Light"/>
                <a:ea typeface="Manrope Light"/>
                <a:cs typeface="Manrope Light"/>
                <a:sym typeface="Manrope Light"/>
              </a:rPr>
            </a:br>
            <a:endParaRPr sz="2100">
              <a:solidFill>
                <a:schemeClr val="lt1"/>
              </a:solidFill>
              <a:latin typeface="Manrope Light"/>
              <a:ea typeface="Manrope Light"/>
              <a:cs typeface="Manrope Light"/>
              <a:sym typeface="Manrope Light"/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Manrope Light"/>
              <a:buChar char="●"/>
            </a:pPr>
            <a:r>
              <a:rPr lang="en" sz="2100">
                <a:solidFill>
                  <a:schemeClr val="lt1"/>
                </a:solidFill>
                <a:latin typeface="Manrope Light"/>
                <a:ea typeface="Manrope Light"/>
                <a:cs typeface="Manrope Light"/>
                <a:sym typeface="Manrope Light"/>
              </a:rPr>
              <a:t>It uses scientific equations to simulate how the atmosphere, oceans, land, and ice interact. </a:t>
            </a:r>
            <a:endParaRPr sz="2100">
              <a:solidFill>
                <a:schemeClr val="lt1"/>
              </a:solidFill>
              <a:latin typeface="Manrope Light"/>
              <a:ea typeface="Manrope Light"/>
              <a:cs typeface="Manrope Light"/>
              <a:sym typeface="Manrope Light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lt1"/>
              </a:solidFill>
              <a:latin typeface="Manrope Light"/>
              <a:ea typeface="Manrope Light"/>
              <a:cs typeface="Manrope Light"/>
              <a:sym typeface="Manrope Light"/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Manrope Light"/>
              <a:buChar char="●"/>
            </a:pPr>
            <a:r>
              <a:rPr lang="en" sz="2100">
                <a:solidFill>
                  <a:schemeClr val="lt1"/>
                </a:solidFill>
                <a:latin typeface="Manrope Light"/>
                <a:ea typeface="Manrope Light"/>
                <a:cs typeface="Manrope Light"/>
                <a:sym typeface="Manrope Light"/>
              </a:rPr>
              <a:t>Climate models help us understand past climates, study current trends, and project possible future changes, like temperature increases or rainfall patterns, under different scenarios.</a:t>
            </a:r>
            <a:endParaRPr sz="2100">
              <a:solidFill>
                <a:schemeClr val="lt1"/>
              </a:solidFill>
              <a:latin typeface="Manrope Light"/>
              <a:ea typeface="Manrope Light"/>
              <a:cs typeface="Manrope Light"/>
              <a:sym typeface="Manrope Light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lt1"/>
              </a:solidFill>
              <a:latin typeface="Manrope Light"/>
              <a:ea typeface="Manrope Light"/>
              <a:cs typeface="Manrope Light"/>
              <a:sym typeface="Manrope Light"/>
            </a:endParaRPr>
          </a:p>
        </p:txBody>
      </p:sp>
      <p:pic>
        <p:nvPicPr>
          <p:cNvPr id="258" name="Google Shape;258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38038" y="108038"/>
            <a:ext cx="1284431" cy="31584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59" name="Google Shape;259;p39"/>
          <p:cNvCxnSpPr/>
          <p:nvPr/>
        </p:nvCxnSpPr>
        <p:spPr>
          <a:xfrm>
            <a:off x="201656" y="521588"/>
            <a:ext cx="87639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60" name="Google Shape;260;p39"/>
          <p:cNvSpPr txBox="1"/>
          <p:nvPr/>
        </p:nvSpPr>
        <p:spPr>
          <a:xfrm>
            <a:off x="224756" y="108038"/>
            <a:ext cx="5416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Roboto Medium"/>
                <a:ea typeface="Roboto Medium"/>
                <a:cs typeface="Roboto Medium"/>
                <a:sym typeface="Roboto Medium"/>
              </a:rPr>
              <a:t>CLIMATE MODEL</a:t>
            </a:r>
            <a:endParaRPr sz="1100">
              <a:solidFill>
                <a:schemeClr val="lt1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40"/>
          <p:cNvSpPr txBox="1"/>
          <p:nvPr>
            <p:ph idx="1" type="body"/>
          </p:nvPr>
        </p:nvSpPr>
        <p:spPr>
          <a:xfrm>
            <a:off x="242647" y="254632"/>
            <a:ext cx="8679900" cy="543300"/>
          </a:xfrm>
          <a:prstGeom prst="rect">
            <a:avLst/>
          </a:prstGeom>
        </p:spPr>
        <p:txBody>
          <a:bodyPr anchorCtr="0" anchor="ctr" bIns="25700" lIns="51425" spcFirstLastPara="1" rIns="51425" wrap="square" tIns="25700">
            <a:normAutofit lnSpcReduction="20000"/>
          </a:bodyPr>
          <a:lstStyle/>
          <a:p>
            <a:pPr indent="0" lvl="0" marL="0" rtl="0" algn="ctr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" name="Google Shape;267;p40"/>
          <p:cNvSpPr/>
          <p:nvPr/>
        </p:nvSpPr>
        <p:spPr>
          <a:xfrm>
            <a:off x="-42825" y="-10237"/>
            <a:ext cx="9200400" cy="5143500"/>
          </a:xfrm>
          <a:prstGeom prst="rect">
            <a:avLst/>
          </a:prstGeom>
          <a:solidFill>
            <a:srgbClr val="124484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8" name="Google Shape;268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38038" y="108038"/>
            <a:ext cx="1284431" cy="31584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69" name="Google Shape;269;p40"/>
          <p:cNvCxnSpPr/>
          <p:nvPr/>
        </p:nvCxnSpPr>
        <p:spPr>
          <a:xfrm>
            <a:off x="201656" y="521588"/>
            <a:ext cx="87639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70" name="Google Shape;270;p40"/>
          <p:cNvSpPr txBox="1"/>
          <p:nvPr/>
        </p:nvSpPr>
        <p:spPr>
          <a:xfrm>
            <a:off x="224756" y="108038"/>
            <a:ext cx="5416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lt1"/>
                </a:solidFill>
                <a:latin typeface="Roboto Medium"/>
                <a:ea typeface="Roboto Medium"/>
                <a:cs typeface="Roboto Medium"/>
                <a:sym typeface="Roboto Medium"/>
              </a:rPr>
              <a:t>CLIMATE MODEL</a:t>
            </a:r>
            <a:endParaRPr sz="1100">
              <a:solidFill>
                <a:schemeClr val="lt1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pic>
        <p:nvPicPr>
          <p:cNvPr id="271" name="Google Shape;271;p40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695012" y="1814276"/>
            <a:ext cx="3753976" cy="1751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3"/>
          <p:cNvSpPr txBox="1"/>
          <p:nvPr>
            <p:ph type="ctrTitle"/>
          </p:nvPr>
        </p:nvSpPr>
        <p:spPr>
          <a:xfrm>
            <a:off x="3722917" y="1223797"/>
            <a:ext cx="5027100" cy="224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ct val="100000"/>
              <a:buFont typeface="Calibri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ct val="100000"/>
              <a:buFont typeface="Calibri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ct val="100000"/>
              <a:buFont typeface="Calibri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ct val="100000"/>
              <a:buFont typeface="Calibri"/>
              <a:buNone/>
            </a:pPr>
            <a:r>
              <a:rPr lang="en"/>
              <a:t>A twin of the Earth to tackle Climate Change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ct val="100000"/>
              <a:buFont typeface="Calibri"/>
              <a:buNone/>
            </a:pPr>
            <a:r>
              <a:rPr b="0" i="1" lang="en"/>
              <a:t>Un gemello della Terra per affrontare il cambiamento climatico</a:t>
            </a:r>
            <a:endParaRPr b="0" i="1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ct val="100000"/>
              <a:buFont typeface="Calibri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ct val="1000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03" name="Google Shape;103;p23"/>
          <p:cNvSpPr txBox="1"/>
          <p:nvPr>
            <p:ph idx="2" type="body"/>
          </p:nvPr>
        </p:nvSpPr>
        <p:spPr>
          <a:xfrm>
            <a:off x="244476" y="4571765"/>
            <a:ext cx="24414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 fontScale="775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>
                <a:schemeClr val="lt1"/>
              </a:buClr>
              <a:buSzPct val="100000"/>
              <a:buNone/>
            </a:pPr>
            <a:r>
              <a:rPr lang="en"/>
              <a:t>Knowledge Integration Team</a:t>
            </a:r>
            <a:endParaRPr/>
          </a:p>
        </p:txBody>
      </p:sp>
      <p:sp>
        <p:nvSpPr>
          <p:cNvPr id="104" name="Google Shape;104;p23"/>
          <p:cNvSpPr txBox="1"/>
          <p:nvPr>
            <p:ph idx="3" type="body"/>
          </p:nvPr>
        </p:nvSpPr>
        <p:spPr>
          <a:xfrm>
            <a:off x="3722916" y="4571764"/>
            <a:ext cx="50271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>
                <a:srgbClr val="004890"/>
              </a:buClr>
              <a:buSzPts val="1800"/>
              <a:buNone/>
            </a:pPr>
            <a:r>
              <a:rPr lang="en"/>
              <a:t>Clàudia Huertas, </a:t>
            </a:r>
            <a:r>
              <a:rPr lang="en"/>
              <a:t>Gerrit Versteeg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41"/>
          <p:cNvSpPr txBox="1"/>
          <p:nvPr>
            <p:ph idx="1" type="body"/>
          </p:nvPr>
        </p:nvSpPr>
        <p:spPr>
          <a:xfrm>
            <a:off x="242647" y="254632"/>
            <a:ext cx="8679900" cy="543300"/>
          </a:xfrm>
          <a:prstGeom prst="rect">
            <a:avLst/>
          </a:prstGeom>
        </p:spPr>
        <p:txBody>
          <a:bodyPr anchorCtr="0" anchor="ctr" bIns="25700" lIns="51425" spcFirstLastPara="1" rIns="51425" wrap="square" tIns="25700">
            <a:normAutofit lnSpcReduction="20000"/>
          </a:bodyPr>
          <a:lstStyle/>
          <a:p>
            <a:pPr indent="0" lvl="0" marL="0" rtl="0" algn="ctr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8" name="Google Shape;278;p41"/>
          <p:cNvSpPr/>
          <p:nvPr/>
        </p:nvSpPr>
        <p:spPr>
          <a:xfrm>
            <a:off x="-42825" y="-10237"/>
            <a:ext cx="9200400" cy="5143500"/>
          </a:xfrm>
          <a:prstGeom prst="rect">
            <a:avLst/>
          </a:prstGeom>
          <a:solidFill>
            <a:srgbClr val="124484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-298450" lvl="0" marL="457200" rtl="0" algn="ctr">
              <a:spcBef>
                <a:spcPts val="0"/>
              </a:spcBef>
              <a:spcAft>
                <a:spcPts val="0"/>
              </a:spcAft>
              <a:buSzPts val="1100"/>
              <a:buFont typeface="Calibri"/>
              <a:buChar char="●"/>
            </a:pPr>
            <a:r>
              <a:t/>
            </a:r>
            <a:endParaRPr sz="11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Google Shape;279;p41"/>
          <p:cNvSpPr txBox="1"/>
          <p:nvPr/>
        </p:nvSpPr>
        <p:spPr>
          <a:xfrm>
            <a:off x="705375" y="1156800"/>
            <a:ext cx="7704000" cy="24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Manrope Light"/>
              <a:buChar char="●"/>
            </a:pPr>
            <a:r>
              <a:rPr lang="en" sz="2100">
                <a:solidFill>
                  <a:schemeClr val="lt1"/>
                </a:solidFill>
                <a:latin typeface="Manrope Light"/>
                <a:ea typeface="Manrope Light"/>
                <a:cs typeface="Manrope Light"/>
                <a:sym typeface="Manrope Light"/>
              </a:rPr>
              <a:t>A digital twin is a virtual copy of a real-world system — for example, a city, river basin, or energy network. </a:t>
            </a:r>
            <a:endParaRPr sz="2100">
              <a:solidFill>
                <a:schemeClr val="lt1"/>
              </a:solidFill>
              <a:latin typeface="Manrope Light"/>
              <a:ea typeface="Manrope Light"/>
              <a:cs typeface="Manrope Light"/>
              <a:sym typeface="Manrope Light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lt1"/>
              </a:solidFill>
              <a:latin typeface="Manrope Light"/>
              <a:ea typeface="Manrope Light"/>
              <a:cs typeface="Manrope Light"/>
              <a:sym typeface="Manrope Light"/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Manrope Light"/>
              <a:buChar char="●"/>
            </a:pPr>
            <a:r>
              <a:rPr lang="en" sz="2100">
                <a:solidFill>
                  <a:schemeClr val="lt1"/>
                </a:solidFill>
                <a:latin typeface="Manrope Light"/>
                <a:ea typeface="Manrope Light"/>
                <a:cs typeface="Manrope Light"/>
                <a:sym typeface="Manrope Light"/>
              </a:rPr>
              <a:t>It continuously receives real-time data from the real system and allows people to simulate, test, and optimize decisions before acting in the real world. </a:t>
            </a:r>
            <a:endParaRPr sz="2100">
              <a:solidFill>
                <a:schemeClr val="lt1"/>
              </a:solidFill>
              <a:latin typeface="Manrope Light"/>
              <a:ea typeface="Manrope Light"/>
              <a:cs typeface="Manrope Light"/>
              <a:sym typeface="Manrope Light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lt1"/>
              </a:solidFill>
              <a:latin typeface="Manrope Light"/>
              <a:ea typeface="Manrope Light"/>
              <a:cs typeface="Manrope Light"/>
              <a:sym typeface="Manrope Light"/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Manrope Light"/>
              <a:buChar char="●"/>
            </a:pPr>
            <a:r>
              <a:rPr lang="en" sz="2100">
                <a:solidFill>
                  <a:schemeClr val="lt1"/>
                </a:solidFill>
                <a:latin typeface="Manrope Light"/>
                <a:ea typeface="Manrope Light"/>
                <a:cs typeface="Manrope Light"/>
                <a:sym typeface="Manrope Light"/>
              </a:rPr>
              <a:t>Digital twins are interactive and can use models (including climate models) as part of their simulations.</a:t>
            </a:r>
            <a:endParaRPr sz="2100">
              <a:solidFill>
                <a:schemeClr val="lt1"/>
              </a:solidFill>
              <a:latin typeface="Manrope Light"/>
              <a:ea typeface="Manrope Light"/>
              <a:cs typeface="Manrope Light"/>
              <a:sym typeface="Manrope Light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lt1"/>
              </a:solidFill>
              <a:latin typeface="Manrope Light"/>
              <a:ea typeface="Manrope Light"/>
              <a:cs typeface="Manrope Light"/>
              <a:sym typeface="Manrope Light"/>
            </a:endParaRPr>
          </a:p>
        </p:txBody>
      </p:sp>
      <p:pic>
        <p:nvPicPr>
          <p:cNvPr id="280" name="Google Shape;280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38038" y="108038"/>
            <a:ext cx="1284431" cy="31584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81" name="Google Shape;281;p41"/>
          <p:cNvCxnSpPr/>
          <p:nvPr/>
        </p:nvCxnSpPr>
        <p:spPr>
          <a:xfrm>
            <a:off x="201656" y="521588"/>
            <a:ext cx="87639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82" name="Google Shape;282;p41"/>
          <p:cNvSpPr txBox="1"/>
          <p:nvPr/>
        </p:nvSpPr>
        <p:spPr>
          <a:xfrm>
            <a:off x="224756" y="108038"/>
            <a:ext cx="5416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Roboto Medium"/>
                <a:ea typeface="Roboto Medium"/>
                <a:cs typeface="Roboto Medium"/>
                <a:sym typeface="Roboto Medium"/>
              </a:rPr>
              <a:t>DIGITAL TWIN</a:t>
            </a:r>
            <a:endParaRPr sz="1100">
              <a:solidFill>
                <a:schemeClr val="lt1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42"/>
          <p:cNvSpPr txBox="1"/>
          <p:nvPr>
            <p:ph idx="1" type="body"/>
          </p:nvPr>
        </p:nvSpPr>
        <p:spPr>
          <a:xfrm>
            <a:off x="242647" y="254632"/>
            <a:ext cx="8679900" cy="543300"/>
          </a:xfrm>
          <a:prstGeom prst="rect">
            <a:avLst/>
          </a:prstGeom>
        </p:spPr>
        <p:txBody>
          <a:bodyPr anchorCtr="0" anchor="ctr" bIns="25700" lIns="51425" spcFirstLastPara="1" rIns="51425" wrap="square" tIns="25700">
            <a:normAutofit lnSpcReduction="20000"/>
          </a:bodyPr>
          <a:lstStyle/>
          <a:p>
            <a:pPr indent="0" lvl="0" marL="0" rtl="0" algn="ctr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9" name="Google Shape;289;p42"/>
          <p:cNvSpPr/>
          <p:nvPr/>
        </p:nvSpPr>
        <p:spPr>
          <a:xfrm>
            <a:off x="-42825" y="-10237"/>
            <a:ext cx="9200400" cy="5143500"/>
          </a:xfrm>
          <a:prstGeom prst="rect">
            <a:avLst/>
          </a:prstGeom>
          <a:solidFill>
            <a:srgbClr val="124484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0" name="Google Shape;290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38038" y="108038"/>
            <a:ext cx="1284431" cy="31584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91" name="Google Shape;291;p42"/>
          <p:cNvCxnSpPr/>
          <p:nvPr/>
        </p:nvCxnSpPr>
        <p:spPr>
          <a:xfrm>
            <a:off x="201656" y="521588"/>
            <a:ext cx="87639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92" name="Google Shape;292;p42"/>
          <p:cNvSpPr txBox="1"/>
          <p:nvPr/>
        </p:nvSpPr>
        <p:spPr>
          <a:xfrm>
            <a:off x="242656" y="254613"/>
            <a:ext cx="5416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Roboto Medium"/>
                <a:ea typeface="Roboto Medium"/>
                <a:cs typeface="Roboto Medium"/>
                <a:sym typeface="Roboto Medium"/>
              </a:rPr>
              <a:t>DIGITAL TWINS</a:t>
            </a:r>
            <a:endParaRPr sz="1100">
              <a:solidFill>
                <a:schemeClr val="lt1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pic>
        <p:nvPicPr>
          <p:cNvPr id="293" name="Google Shape;293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20250" y="2372950"/>
            <a:ext cx="4690174" cy="2306253"/>
          </a:xfrm>
          <a:prstGeom prst="rect">
            <a:avLst/>
          </a:prstGeom>
          <a:solidFill>
            <a:srgbClr val="124484"/>
          </a:solidFill>
          <a:ln>
            <a:noFill/>
          </a:ln>
        </p:spPr>
      </p:pic>
      <p:pic>
        <p:nvPicPr>
          <p:cNvPr id="294" name="Google Shape;294;p42"/>
          <p:cNvPicPr preferRelativeResize="0"/>
          <p:nvPr/>
        </p:nvPicPr>
        <p:blipFill rotWithShape="1">
          <a:blip r:embed="rId5">
            <a:alphaModFix/>
          </a:blip>
          <a:srcRect b="51772" l="0" r="0" t="0"/>
          <a:stretch/>
        </p:blipFill>
        <p:spPr>
          <a:xfrm>
            <a:off x="412775" y="797925"/>
            <a:ext cx="6163574" cy="1339524"/>
          </a:xfrm>
          <a:prstGeom prst="rect">
            <a:avLst/>
          </a:prstGeom>
          <a:noFill/>
          <a:ln>
            <a:noFill/>
          </a:ln>
        </p:spPr>
      </p:pic>
      <p:sp>
        <p:nvSpPr>
          <p:cNvPr id="295" name="Google Shape;295;p42"/>
          <p:cNvSpPr txBox="1"/>
          <p:nvPr/>
        </p:nvSpPr>
        <p:spPr>
          <a:xfrm>
            <a:off x="341025" y="2372950"/>
            <a:ext cx="8432700" cy="24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lt1"/>
                </a:solidFill>
                <a:latin typeface="Manrope Light"/>
                <a:ea typeface="Manrope Light"/>
                <a:cs typeface="Manrope Light"/>
                <a:sym typeface="Manrope Light"/>
              </a:rPr>
              <a:t>Why are Digital Twins useful? </a:t>
            </a:r>
            <a:endParaRPr sz="2100">
              <a:solidFill>
                <a:schemeClr val="lt1"/>
              </a:solidFill>
              <a:latin typeface="Manrope Light"/>
              <a:ea typeface="Manrope Light"/>
              <a:cs typeface="Manrope Light"/>
              <a:sym typeface="Manrope Light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lt1"/>
              </a:solidFill>
              <a:latin typeface="Manrope Light"/>
              <a:ea typeface="Manrope Light"/>
              <a:cs typeface="Manrope Light"/>
              <a:sym typeface="Manrope Light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43"/>
          <p:cNvSpPr txBox="1"/>
          <p:nvPr>
            <p:ph idx="1" type="body"/>
          </p:nvPr>
        </p:nvSpPr>
        <p:spPr>
          <a:xfrm>
            <a:off x="242647" y="254632"/>
            <a:ext cx="8679900" cy="543300"/>
          </a:xfrm>
          <a:prstGeom prst="rect">
            <a:avLst/>
          </a:prstGeom>
        </p:spPr>
        <p:txBody>
          <a:bodyPr anchorCtr="0" anchor="ctr" bIns="25700" lIns="51425" spcFirstLastPara="1" rIns="51425" wrap="square" tIns="25700">
            <a:normAutofit lnSpcReduction="20000"/>
          </a:bodyPr>
          <a:lstStyle/>
          <a:p>
            <a:pPr indent="0" lvl="0" marL="0" rtl="0" algn="ctr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" name="Google Shape;302;p43"/>
          <p:cNvSpPr/>
          <p:nvPr/>
        </p:nvSpPr>
        <p:spPr>
          <a:xfrm>
            <a:off x="-28200" y="-10237"/>
            <a:ext cx="9200400" cy="5143500"/>
          </a:xfrm>
          <a:prstGeom prst="rect">
            <a:avLst/>
          </a:prstGeom>
          <a:solidFill>
            <a:srgbClr val="124484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3" name="Google Shape;303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38038" y="108038"/>
            <a:ext cx="1284431" cy="31584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04" name="Google Shape;304;p43"/>
          <p:cNvCxnSpPr/>
          <p:nvPr/>
        </p:nvCxnSpPr>
        <p:spPr>
          <a:xfrm>
            <a:off x="201656" y="521588"/>
            <a:ext cx="87639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05" name="Google Shape;305;p43"/>
          <p:cNvSpPr txBox="1"/>
          <p:nvPr/>
        </p:nvSpPr>
        <p:spPr>
          <a:xfrm>
            <a:off x="242656" y="254613"/>
            <a:ext cx="5416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Roboto Medium"/>
                <a:ea typeface="Roboto Medium"/>
                <a:cs typeface="Roboto Medium"/>
                <a:sym typeface="Roboto Medium"/>
              </a:rPr>
              <a:t>DESTINATION EARTH</a:t>
            </a:r>
            <a:endParaRPr sz="1100">
              <a:solidFill>
                <a:schemeClr val="lt1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pic>
        <p:nvPicPr>
          <p:cNvPr id="306" name="Google Shape;306;p43"/>
          <p:cNvPicPr preferRelativeResize="0"/>
          <p:nvPr/>
        </p:nvPicPr>
        <p:blipFill rotWithShape="1">
          <a:blip r:embed="rId4">
            <a:alphaModFix/>
          </a:blip>
          <a:srcRect b="14486" l="0" r="0" t="0"/>
          <a:stretch/>
        </p:blipFill>
        <p:spPr>
          <a:xfrm>
            <a:off x="505975" y="660551"/>
            <a:ext cx="8132051" cy="2599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" name="Google Shape;307;p43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387075" y="3505575"/>
            <a:ext cx="1836950" cy="1338525"/>
          </a:xfrm>
          <a:prstGeom prst="rect">
            <a:avLst/>
          </a:prstGeom>
          <a:noFill/>
          <a:ln>
            <a:noFill/>
          </a:ln>
        </p:spPr>
      </p:pic>
      <p:sp>
        <p:nvSpPr>
          <p:cNvPr id="308" name="Google Shape;308;p43"/>
          <p:cNvSpPr txBox="1"/>
          <p:nvPr/>
        </p:nvSpPr>
        <p:spPr>
          <a:xfrm>
            <a:off x="4471575" y="3490778"/>
            <a:ext cx="3547200" cy="13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A quick look at different atmospheric and oceanic variables.</a:t>
            </a:r>
            <a:endParaRPr sz="105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The data come from the simulation of the SSP3-7.0 scenario using the IFS-NEMO model (with a resolution of 4.4 km for the atmosphere and land and 1/12th of a degree for the ocean and sea ice).</a:t>
            </a:r>
            <a:endParaRPr sz="105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Speed: 1 day/second.</a:t>
            </a:r>
            <a:endParaRPr sz="18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44"/>
          <p:cNvSpPr/>
          <p:nvPr/>
        </p:nvSpPr>
        <p:spPr>
          <a:xfrm>
            <a:off x="-1871" y="-10225"/>
            <a:ext cx="9144000" cy="531900"/>
          </a:xfrm>
          <a:prstGeom prst="rect">
            <a:avLst/>
          </a:prstGeom>
          <a:solidFill>
            <a:srgbClr val="124484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5" name="Google Shape;315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38038" y="108038"/>
            <a:ext cx="1284431" cy="315844"/>
          </a:xfrm>
          <a:prstGeom prst="rect">
            <a:avLst/>
          </a:prstGeom>
          <a:noFill/>
          <a:ln>
            <a:noFill/>
          </a:ln>
        </p:spPr>
      </p:pic>
      <p:sp>
        <p:nvSpPr>
          <p:cNvPr id="316" name="Google Shape;316;p44"/>
          <p:cNvSpPr txBox="1"/>
          <p:nvPr/>
        </p:nvSpPr>
        <p:spPr>
          <a:xfrm>
            <a:off x="224756" y="108038"/>
            <a:ext cx="5416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Roboto Medium"/>
                <a:ea typeface="Roboto Medium"/>
                <a:cs typeface="Roboto Medium"/>
                <a:sym typeface="Roboto Medium"/>
              </a:rPr>
              <a:t>Mentimeter 2 </a:t>
            </a:r>
            <a:endParaRPr sz="1100">
              <a:solidFill>
                <a:schemeClr val="lt1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pic>
        <p:nvPicPr>
          <p:cNvPr id="317" name="Google Shape;317;p44" title="mentimeter_qr_code (3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19600" y="1165188"/>
            <a:ext cx="1985175" cy="1985175"/>
          </a:xfrm>
          <a:prstGeom prst="rect">
            <a:avLst/>
          </a:prstGeom>
          <a:noFill/>
          <a:ln>
            <a:noFill/>
          </a:ln>
        </p:spPr>
      </p:pic>
      <p:sp>
        <p:nvSpPr>
          <p:cNvPr id="318" name="Google Shape;318;p44"/>
          <p:cNvSpPr txBox="1"/>
          <p:nvPr/>
        </p:nvSpPr>
        <p:spPr>
          <a:xfrm>
            <a:off x="473700" y="564689"/>
            <a:ext cx="5604000" cy="2121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100">
                <a:solidFill>
                  <a:srgbClr val="124484"/>
                </a:solidFill>
                <a:latin typeface="Manrope Light"/>
                <a:ea typeface="Manrope Light"/>
                <a:cs typeface="Manrope Light"/>
                <a:sym typeface="Manrope Light"/>
              </a:rPr>
              <a:t>How to tackle </a:t>
            </a:r>
            <a:r>
              <a:rPr lang="en" sz="8100">
                <a:solidFill>
                  <a:srgbClr val="124484"/>
                </a:solidFill>
                <a:latin typeface="Manrope Light"/>
                <a:ea typeface="Manrope Light"/>
                <a:cs typeface="Manrope Light"/>
                <a:sym typeface="Manrope Light"/>
              </a:rPr>
              <a:t>climate</a:t>
            </a:r>
            <a:r>
              <a:rPr lang="en" sz="8100">
                <a:solidFill>
                  <a:srgbClr val="124484"/>
                </a:solidFill>
                <a:latin typeface="Manrope Light"/>
                <a:ea typeface="Manrope Light"/>
                <a:cs typeface="Manrope Light"/>
                <a:sym typeface="Manrope Light"/>
              </a:rPr>
              <a:t> change? </a:t>
            </a:r>
            <a:endParaRPr sz="8100">
              <a:solidFill>
                <a:srgbClr val="124484"/>
              </a:solidFill>
              <a:latin typeface="Manrope Light"/>
              <a:ea typeface="Manrope Light"/>
              <a:cs typeface="Manrope Light"/>
              <a:sym typeface="Manrope Light"/>
            </a:endParaRPr>
          </a:p>
        </p:txBody>
      </p:sp>
      <p:sp>
        <p:nvSpPr>
          <p:cNvPr id="319" name="Google Shape;319;p44"/>
          <p:cNvSpPr txBox="1"/>
          <p:nvPr/>
        </p:nvSpPr>
        <p:spPr>
          <a:xfrm>
            <a:off x="5658625" y="3444925"/>
            <a:ext cx="2507100" cy="62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 u="sng">
                <a:solidFill>
                  <a:schemeClr val="hlink"/>
                </a:solidFill>
                <a:hlinkClick r:id="rId5"/>
              </a:rPr>
              <a:t>www.menti.com</a:t>
            </a:r>
            <a:r>
              <a:rPr b="1" lang="en" sz="1800">
                <a:solidFill>
                  <a:schemeClr val="dk2"/>
                </a:solidFill>
              </a:rPr>
              <a:t> </a:t>
            </a:r>
            <a:br>
              <a:rPr b="1" lang="en" sz="1800">
                <a:solidFill>
                  <a:schemeClr val="dk2"/>
                </a:solidFill>
              </a:rPr>
            </a:br>
            <a:r>
              <a:rPr b="1" lang="en" sz="1800">
                <a:solidFill>
                  <a:schemeClr val="dk2"/>
                </a:solidFill>
              </a:rPr>
              <a:t>1853 8364</a:t>
            </a:r>
            <a:endParaRPr b="1"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5" name="Google Shape;325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18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326" name="Google Shape;326;p45"/>
          <p:cNvSpPr txBox="1"/>
          <p:nvPr/>
        </p:nvSpPr>
        <p:spPr>
          <a:xfrm>
            <a:off x="429325" y="1937501"/>
            <a:ext cx="8104500" cy="18135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>
                <a:solidFill>
                  <a:schemeClr val="lt1"/>
                </a:solidFill>
                <a:latin typeface="Manrope Light"/>
                <a:ea typeface="Manrope Light"/>
                <a:cs typeface="Manrope Light"/>
                <a:sym typeface="Manrope Light"/>
              </a:rPr>
              <a:t>Climate adaptation and mitigation</a:t>
            </a:r>
            <a:endParaRPr sz="7200">
              <a:solidFill>
                <a:schemeClr val="lt1"/>
              </a:solidFill>
              <a:latin typeface="Manrope Light"/>
              <a:ea typeface="Manrope Light"/>
              <a:cs typeface="Manrope Light"/>
              <a:sym typeface="Manrope Light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200">
              <a:solidFill>
                <a:schemeClr val="lt1"/>
              </a:solidFill>
              <a:latin typeface="Manrope Light"/>
              <a:ea typeface="Manrope Light"/>
              <a:cs typeface="Manrope Light"/>
              <a:sym typeface="Manrope Light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46"/>
          <p:cNvSpPr txBox="1"/>
          <p:nvPr>
            <p:ph idx="1" type="body"/>
          </p:nvPr>
        </p:nvSpPr>
        <p:spPr>
          <a:xfrm>
            <a:off x="242647" y="254632"/>
            <a:ext cx="8679900" cy="543300"/>
          </a:xfrm>
          <a:prstGeom prst="rect">
            <a:avLst/>
          </a:prstGeom>
        </p:spPr>
        <p:txBody>
          <a:bodyPr anchorCtr="0" anchor="ctr" bIns="25700" lIns="51425" spcFirstLastPara="1" rIns="51425" wrap="square" tIns="25700">
            <a:normAutofit lnSpcReduction="20000"/>
          </a:bodyPr>
          <a:lstStyle/>
          <a:p>
            <a:pPr indent="0" lvl="0" marL="0" rtl="0" algn="ctr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3" name="Google Shape;333;p46"/>
          <p:cNvSpPr/>
          <p:nvPr/>
        </p:nvSpPr>
        <p:spPr>
          <a:xfrm>
            <a:off x="-16600" y="-9"/>
            <a:ext cx="9200400" cy="5143500"/>
          </a:xfrm>
          <a:prstGeom prst="rect">
            <a:avLst/>
          </a:prstGeom>
          <a:solidFill>
            <a:srgbClr val="124484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334" name="Google Shape;334;p46"/>
          <p:cNvSpPr txBox="1"/>
          <p:nvPr/>
        </p:nvSpPr>
        <p:spPr>
          <a:xfrm>
            <a:off x="480100" y="754555"/>
            <a:ext cx="3842400" cy="15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🌳ADAPTATION</a:t>
            </a:r>
            <a:endParaRPr b="1" sz="2100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lt1"/>
                </a:solidFill>
                <a:latin typeface="Manrope Light"/>
                <a:ea typeface="Manrope Light"/>
                <a:cs typeface="Manrope Light"/>
                <a:sym typeface="Manrope Light"/>
              </a:rPr>
              <a:t>These actions aim to reduce vulnerability to the impacts of climate change</a:t>
            </a:r>
            <a:endParaRPr sz="2100">
              <a:solidFill>
                <a:schemeClr val="lt1"/>
              </a:solidFill>
              <a:latin typeface="Manrope Light"/>
              <a:ea typeface="Manrope Light"/>
              <a:cs typeface="Manrope Light"/>
              <a:sym typeface="Manrope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lt1"/>
              </a:solidFill>
              <a:latin typeface="Manrope Light"/>
              <a:ea typeface="Manrope Light"/>
              <a:cs typeface="Manrope Light"/>
              <a:sym typeface="Manrope Light"/>
            </a:endParaRPr>
          </a:p>
        </p:txBody>
      </p:sp>
      <p:pic>
        <p:nvPicPr>
          <p:cNvPr id="335" name="Google Shape;335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38038" y="108038"/>
            <a:ext cx="1284431" cy="31584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36" name="Google Shape;336;p46"/>
          <p:cNvCxnSpPr/>
          <p:nvPr/>
        </p:nvCxnSpPr>
        <p:spPr>
          <a:xfrm>
            <a:off x="201656" y="521588"/>
            <a:ext cx="87639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37" name="Google Shape;337;p46"/>
          <p:cNvSpPr txBox="1"/>
          <p:nvPr/>
        </p:nvSpPr>
        <p:spPr>
          <a:xfrm>
            <a:off x="224756" y="108038"/>
            <a:ext cx="5416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Roboto Medium"/>
                <a:ea typeface="Roboto Medium"/>
                <a:cs typeface="Roboto Medium"/>
                <a:sym typeface="Roboto Medium"/>
              </a:rPr>
              <a:t>HOW TO TACKLE CLIMATE CHANGE</a:t>
            </a:r>
            <a:endParaRPr sz="1100">
              <a:solidFill>
                <a:schemeClr val="lt1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338" name="Google Shape;338;p46"/>
          <p:cNvSpPr txBox="1"/>
          <p:nvPr/>
        </p:nvSpPr>
        <p:spPr>
          <a:xfrm>
            <a:off x="4684225" y="754555"/>
            <a:ext cx="3769500" cy="15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🚴‍♂️MITIGATION</a:t>
            </a:r>
            <a:endParaRPr b="1" sz="2100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lt1"/>
                </a:solidFill>
                <a:latin typeface="Manrope Light"/>
                <a:ea typeface="Manrope Light"/>
                <a:cs typeface="Manrope Light"/>
                <a:sym typeface="Manrope Light"/>
              </a:rPr>
              <a:t>These actions aim to reduce or avoid greenhouse gas emissions</a:t>
            </a:r>
            <a:endParaRPr sz="2100">
              <a:solidFill>
                <a:schemeClr val="lt1"/>
              </a:solidFill>
              <a:latin typeface="Manrope Light"/>
              <a:ea typeface="Manrope Light"/>
              <a:cs typeface="Manrope Light"/>
              <a:sym typeface="Manrope Light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lt1"/>
              </a:solidFill>
              <a:latin typeface="Manrope Light"/>
              <a:ea typeface="Manrope Light"/>
              <a:cs typeface="Manrope Light"/>
              <a:sym typeface="Manrope Light"/>
            </a:endParaRPr>
          </a:p>
        </p:txBody>
      </p:sp>
      <p:sp>
        <p:nvSpPr>
          <p:cNvPr id="339" name="Google Shape;339;p46"/>
          <p:cNvSpPr txBox="1"/>
          <p:nvPr/>
        </p:nvSpPr>
        <p:spPr>
          <a:xfrm>
            <a:off x="4792750" y="2402443"/>
            <a:ext cx="3858900" cy="172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Plant trees and restore forests</a:t>
            </a:r>
            <a:endParaRPr sz="1200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Bike or walk instead of using a car</a:t>
            </a:r>
            <a:endParaRPr sz="1200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Improve energy efficiency in homes and buildings</a:t>
            </a:r>
            <a:endParaRPr sz="1100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Reduce consumption of meat and animal products</a:t>
            </a:r>
            <a:endParaRPr sz="1200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2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Reduce, reuse, and recycle waste</a:t>
            </a:r>
            <a:endParaRPr sz="1200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340" name="Google Shape;340;p46"/>
          <p:cNvSpPr txBox="1"/>
          <p:nvPr/>
        </p:nvSpPr>
        <p:spPr>
          <a:xfrm>
            <a:off x="471850" y="2387623"/>
            <a:ext cx="3858900" cy="246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Create shaded areas in cities and plant more trees</a:t>
            </a:r>
            <a:endParaRPr sz="1200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Install green roofs on buildings to reduce heat and absorb water</a:t>
            </a:r>
            <a:endParaRPr sz="1100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Grow crop varieties resistant to drought or extreme heat</a:t>
            </a:r>
            <a:endParaRPr sz="1200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Manage water resources better to prevent shortages</a:t>
            </a:r>
            <a:endParaRPr sz="1200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2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Establish early warning systems for extreme weather events</a:t>
            </a:r>
            <a:endParaRPr sz="1200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6" name="Google Shape;346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18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347" name="Google Shape;347;p47"/>
          <p:cNvSpPr txBox="1"/>
          <p:nvPr/>
        </p:nvSpPr>
        <p:spPr>
          <a:xfrm>
            <a:off x="429325" y="1937501"/>
            <a:ext cx="8104500" cy="18135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>
                <a:solidFill>
                  <a:schemeClr val="lt1"/>
                </a:solidFill>
                <a:latin typeface="Manrope Light"/>
                <a:ea typeface="Manrope Light"/>
                <a:cs typeface="Manrope Light"/>
                <a:sym typeface="Manrope Light"/>
              </a:rPr>
              <a:t>Destination Earth:</a:t>
            </a:r>
            <a:endParaRPr sz="7200">
              <a:solidFill>
                <a:schemeClr val="lt1"/>
              </a:solidFill>
              <a:latin typeface="Manrope Light"/>
              <a:ea typeface="Manrope Light"/>
              <a:cs typeface="Manrope Light"/>
              <a:sym typeface="Manrope Light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300">
                <a:solidFill>
                  <a:schemeClr val="lt1"/>
                </a:solidFill>
                <a:latin typeface="Manrope Light"/>
                <a:ea typeface="Manrope Light"/>
                <a:cs typeface="Manrope Light"/>
                <a:sym typeface="Manrope Light"/>
              </a:rPr>
              <a:t>What about Rovereto?</a:t>
            </a:r>
            <a:endParaRPr sz="5300">
              <a:solidFill>
                <a:schemeClr val="lt1"/>
              </a:solidFill>
              <a:latin typeface="Manrope Light"/>
              <a:ea typeface="Manrope Light"/>
              <a:cs typeface="Manrope Light"/>
              <a:sym typeface="Manrope Light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200">
              <a:solidFill>
                <a:schemeClr val="lt1"/>
              </a:solidFill>
              <a:latin typeface="Manrope Light"/>
              <a:ea typeface="Manrope Light"/>
              <a:cs typeface="Manrope Light"/>
              <a:sym typeface="Manrope Light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48"/>
          <p:cNvSpPr/>
          <p:nvPr/>
        </p:nvSpPr>
        <p:spPr>
          <a:xfrm>
            <a:off x="-1871" y="-10225"/>
            <a:ext cx="9144000" cy="531900"/>
          </a:xfrm>
          <a:prstGeom prst="rect">
            <a:avLst/>
          </a:prstGeom>
          <a:solidFill>
            <a:srgbClr val="124484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54" name="Google Shape;354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38038" y="108038"/>
            <a:ext cx="1284431" cy="315844"/>
          </a:xfrm>
          <a:prstGeom prst="rect">
            <a:avLst/>
          </a:prstGeom>
          <a:noFill/>
          <a:ln>
            <a:noFill/>
          </a:ln>
        </p:spPr>
      </p:pic>
      <p:sp>
        <p:nvSpPr>
          <p:cNvPr id="355" name="Google Shape;355;p48"/>
          <p:cNvSpPr txBox="1"/>
          <p:nvPr/>
        </p:nvSpPr>
        <p:spPr>
          <a:xfrm>
            <a:off x="224756" y="108038"/>
            <a:ext cx="5416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Roboto Medium"/>
                <a:ea typeface="Roboto Medium"/>
                <a:cs typeface="Roboto Medium"/>
                <a:sym typeface="Roboto Medium"/>
              </a:rPr>
              <a:t>WHAT ABOUT ROVERETO</a:t>
            </a:r>
            <a:endParaRPr sz="1100">
              <a:solidFill>
                <a:schemeClr val="lt1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pic>
        <p:nvPicPr>
          <p:cNvPr id="356" name="Google Shape;356;p4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6713" y="1292821"/>
            <a:ext cx="4335286" cy="3042424"/>
          </a:xfrm>
          <a:prstGeom prst="rect">
            <a:avLst/>
          </a:prstGeom>
          <a:noFill/>
          <a:ln>
            <a:noFill/>
          </a:ln>
        </p:spPr>
      </p:pic>
      <p:sp>
        <p:nvSpPr>
          <p:cNvPr id="357" name="Google Shape;357;p48"/>
          <p:cNvSpPr txBox="1"/>
          <p:nvPr/>
        </p:nvSpPr>
        <p:spPr>
          <a:xfrm>
            <a:off x="236713" y="808250"/>
            <a:ext cx="3703200" cy="3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86700" lIns="86700" spcFirstLastPara="1" rIns="86700" wrap="square" tIns="86700">
            <a:noAutofit/>
          </a:bodyPr>
          <a:lstStyle/>
          <a:p>
            <a:pPr indent="-282997" lvl="0" marL="433528" rtl="0" algn="just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3"/>
              <a:buFont typeface="Roboto Light"/>
              <a:buChar char="➢"/>
            </a:pPr>
            <a:r>
              <a:rPr lang="en" sz="1043">
                <a:latin typeface="Roboto Light"/>
                <a:ea typeface="Roboto Light"/>
                <a:cs typeface="Roboto Light"/>
                <a:sym typeface="Roboto Light"/>
              </a:rPr>
              <a:t>Mean temperature in the historical period 1990-2019.</a:t>
            </a:r>
            <a:endParaRPr sz="1043">
              <a:latin typeface="Roboto Light"/>
              <a:ea typeface="Roboto Light"/>
              <a:cs typeface="Roboto Light"/>
              <a:sym typeface="Roboto Ligh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br>
              <a:rPr lang="en" sz="1043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rPr>
            </a:br>
            <a:endParaRPr sz="1043">
              <a:solidFill>
                <a:srgbClr val="000000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43">
              <a:solidFill>
                <a:srgbClr val="595959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pic>
        <p:nvPicPr>
          <p:cNvPr id="358" name="Google Shape;358;p4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72001" y="1292817"/>
            <a:ext cx="4335286" cy="3042433"/>
          </a:xfrm>
          <a:prstGeom prst="rect">
            <a:avLst/>
          </a:prstGeom>
          <a:noFill/>
          <a:ln>
            <a:noFill/>
          </a:ln>
        </p:spPr>
      </p:pic>
      <p:sp>
        <p:nvSpPr>
          <p:cNvPr id="359" name="Google Shape;359;p48"/>
          <p:cNvSpPr txBox="1"/>
          <p:nvPr/>
        </p:nvSpPr>
        <p:spPr>
          <a:xfrm>
            <a:off x="4572001" y="808250"/>
            <a:ext cx="3761700" cy="3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86700" lIns="86700" spcFirstLastPara="1" rIns="86700" wrap="square" tIns="86700">
            <a:noAutofit/>
          </a:bodyPr>
          <a:lstStyle/>
          <a:p>
            <a:pPr indent="-282997" lvl="0" marL="433528" rtl="0" algn="just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3"/>
              <a:buFont typeface="Roboto Light"/>
              <a:buChar char="➢"/>
            </a:pPr>
            <a:r>
              <a:rPr lang="en" sz="1043">
                <a:latin typeface="Roboto Light"/>
                <a:ea typeface="Roboto Light"/>
                <a:cs typeface="Roboto Light"/>
                <a:sym typeface="Roboto Light"/>
              </a:rPr>
              <a:t>Mean temperature in the projection period 2020-2039.</a:t>
            </a:r>
            <a:endParaRPr sz="1043">
              <a:latin typeface="Roboto Light"/>
              <a:ea typeface="Roboto Light"/>
              <a:cs typeface="Roboto Light"/>
              <a:sym typeface="Roboto Ligh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br>
              <a:rPr lang="en" sz="1043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rPr>
            </a:br>
            <a:endParaRPr sz="1043">
              <a:solidFill>
                <a:srgbClr val="000000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43">
              <a:solidFill>
                <a:srgbClr val="595959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360" name="Google Shape;360;p48"/>
          <p:cNvSpPr/>
          <p:nvPr/>
        </p:nvSpPr>
        <p:spPr>
          <a:xfrm>
            <a:off x="2426025" y="2919425"/>
            <a:ext cx="54900" cy="54900"/>
          </a:xfrm>
          <a:prstGeom prst="flowChartConnector">
            <a:avLst/>
          </a:prstGeom>
          <a:solidFill>
            <a:srgbClr val="00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1" name="Google Shape;361;p48"/>
          <p:cNvSpPr/>
          <p:nvPr/>
        </p:nvSpPr>
        <p:spPr>
          <a:xfrm>
            <a:off x="2498634" y="2687833"/>
            <a:ext cx="54900" cy="54900"/>
          </a:xfrm>
          <a:prstGeom prst="flowChartConnector">
            <a:avLst/>
          </a:prstGeom>
          <a:solidFill>
            <a:srgbClr val="00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2" name="Google Shape;362;p48"/>
          <p:cNvSpPr/>
          <p:nvPr/>
        </p:nvSpPr>
        <p:spPr>
          <a:xfrm>
            <a:off x="2376754" y="3378819"/>
            <a:ext cx="54900" cy="54900"/>
          </a:xfrm>
          <a:prstGeom prst="flowChartConnector">
            <a:avLst/>
          </a:prstGeom>
          <a:solidFill>
            <a:srgbClr val="00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3" name="Google Shape;363;p48"/>
          <p:cNvSpPr/>
          <p:nvPr/>
        </p:nvSpPr>
        <p:spPr>
          <a:xfrm>
            <a:off x="6782318" y="2938590"/>
            <a:ext cx="54900" cy="54900"/>
          </a:xfrm>
          <a:prstGeom prst="flowChartConnector">
            <a:avLst/>
          </a:prstGeom>
          <a:solidFill>
            <a:srgbClr val="00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4" name="Google Shape;364;p48"/>
          <p:cNvSpPr/>
          <p:nvPr/>
        </p:nvSpPr>
        <p:spPr>
          <a:xfrm>
            <a:off x="6678016" y="3381469"/>
            <a:ext cx="54900" cy="54900"/>
          </a:xfrm>
          <a:prstGeom prst="flowChartConnector">
            <a:avLst/>
          </a:prstGeom>
          <a:solidFill>
            <a:srgbClr val="00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5" name="Google Shape;365;p48"/>
          <p:cNvSpPr/>
          <p:nvPr/>
        </p:nvSpPr>
        <p:spPr>
          <a:xfrm>
            <a:off x="6830416" y="2689454"/>
            <a:ext cx="54900" cy="54900"/>
          </a:xfrm>
          <a:prstGeom prst="flowChartConnector">
            <a:avLst/>
          </a:prstGeom>
          <a:solidFill>
            <a:srgbClr val="00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6" name="Google Shape;366;p48"/>
          <p:cNvSpPr txBox="1"/>
          <p:nvPr/>
        </p:nvSpPr>
        <p:spPr>
          <a:xfrm>
            <a:off x="2426543" y="2798855"/>
            <a:ext cx="1284300" cy="26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</a:rPr>
              <a:t>Rovereto</a:t>
            </a:r>
            <a:endParaRPr sz="900">
              <a:solidFill>
                <a:schemeClr val="dk2"/>
              </a:solidFill>
            </a:endParaRPr>
          </a:p>
        </p:txBody>
      </p:sp>
      <p:sp>
        <p:nvSpPr>
          <p:cNvPr id="367" name="Google Shape;367;p48"/>
          <p:cNvSpPr txBox="1"/>
          <p:nvPr/>
        </p:nvSpPr>
        <p:spPr>
          <a:xfrm>
            <a:off x="6772090" y="2810907"/>
            <a:ext cx="1284300" cy="26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</a:rPr>
              <a:t>Rovereto</a:t>
            </a:r>
            <a:endParaRPr sz="900">
              <a:solidFill>
                <a:schemeClr val="dk2"/>
              </a:solidFill>
            </a:endParaRPr>
          </a:p>
        </p:txBody>
      </p:sp>
      <p:sp>
        <p:nvSpPr>
          <p:cNvPr id="368" name="Google Shape;368;p48"/>
          <p:cNvSpPr txBox="1"/>
          <p:nvPr/>
        </p:nvSpPr>
        <p:spPr>
          <a:xfrm>
            <a:off x="2505297" y="2558561"/>
            <a:ext cx="1284300" cy="26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</a:rPr>
              <a:t>Trento</a:t>
            </a:r>
            <a:endParaRPr sz="900">
              <a:solidFill>
                <a:schemeClr val="dk2"/>
              </a:solidFill>
            </a:endParaRPr>
          </a:p>
        </p:txBody>
      </p:sp>
      <p:sp>
        <p:nvSpPr>
          <p:cNvPr id="369" name="Google Shape;369;p48"/>
          <p:cNvSpPr txBox="1"/>
          <p:nvPr/>
        </p:nvSpPr>
        <p:spPr>
          <a:xfrm>
            <a:off x="6820328" y="2550611"/>
            <a:ext cx="1284300" cy="26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</a:rPr>
              <a:t>Trento</a:t>
            </a:r>
            <a:endParaRPr sz="900">
              <a:solidFill>
                <a:schemeClr val="dk2"/>
              </a:solidFill>
            </a:endParaRPr>
          </a:p>
        </p:txBody>
      </p:sp>
      <p:sp>
        <p:nvSpPr>
          <p:cNvPr id="370" name="Google Shape;370;p48"/>
          <p:cNvSpPr txBox="1"/>
          <p:nvPr/>
        </p:nvSpPr>
        <p:spPr>
          <a:xfrm>
            <a:off x="6674350" y="3252211"/>
            <a:ext cx="1284300" cy="26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</a:rPr>
              <a:t>Verona</a:t>
            </a:r>
            <a:endParaRPr sz="900">
              <a:solidFill>
                <a:schemeClr val="dk2"/>
              </a:solidFill>
            </a:endParaRPr>
          </a:p>
        </p:txBody>
      </p:sp>
      <p:sp>
        <p:nvSpPr>
          <p:cNvPr id="371" name="Google Shape;371;p48"/>
          <p:cNvSpPr txBox="1"/>
          <p:nvPr/>
        </p:nvSpPr>
        <p:spPr>
          <a:xfrm>
            <a:off x="2377713" y="3243932"/>
            <a:ext cx="1284300" cy="26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</a:rPr>
              <a:t>Verona</a:t>
            </a:r>
            <a:endParaRPr sz="9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49"/>
          <p:cNvSpPr/>
          <p:nvPr/>
        </p:nvSpPr>
        <p:spPr>
          <a:xfrm>
            <a:off x="-1871" y="-10225"/>
            <a:ext cx="9144000" cy="531900"/>
          </a:xfrm>
          <a:prstGeom prst="rect">
            <a:avLst/>
          </a:prstGeom>
          <a:solidFill>
            <a:srgbClr val="124484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78" name="Google Shape;378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38038" y="108038"/>
            <a:ext cx="1284431" cy="315844"/>
          </a:xfrm>
          <a:prstGeom prst="rect">
            <a:avLst/>
          </a:prstGeom>
          <a:noFill/>
          <a:ln>
            <a:noFill/>
          </a:ln>
        </p:spPr>
      </p:pic>
      <p:sp>
        <p:nvSpPr>
          <p:cNvPr id="379" name="Google Shape;379;p49"/>
          <p:cNvSpPr txBox="1"/>
          <p:nvPr/>
        </p:nvSpPr>
        <p:spPr>
          <a:xfrm>
            <a:off x="224756" y="108038"/>
            <a:ext cx="5416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Roboto Medium"/>
                <a:ea typeface="Roboto Medium"/>
                <a:cs typeface="Roboto Medium"/>
                <a:sym typeface="Roboto Medium"/>
              </a:rPr>
              <a:t>WHAT ABOUT ROVERETO</a:t>
            </a:r>
            <a:endParaRPr sz="1100">
              <a:solidFill>
                <a:schemeClr val="lt1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pic>
        <p:nvPicPr>
          <p:cNvPr id="380" name="Google Shape;380;p4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78462" y="3738206"/>
            <a:ext cx="6585851" cy="1322486"/>
          </a:xfrm>
          <a:prstGeom prst="rect">
            <a:avLst/>
          </a:prstGeom>
          <a:noFill/>
          <a:ln>
            <a:noFill/>
          </a:ln>
        </p:spPr>
      </p:pic>
      <p:pic>
        <p:nvPicPr>
          <p:cNvPr id="381" name="Google Shape;381;p4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49000" y="941520"/>
            <a:ext cx="6930526" cy="2744298"/>
          </a:xfrm>
          <a:prstGeom prst="rect">
            <a:avLst/>
          </a:prstGeom>
          <a:noFill/>
          <a:ln>
            <a:noFill/>
          </a:ln>
        </p:spPr>
      </p:pic>
      <p:sp>
        <p:nvSpPr>
          <p:cNvPr id="382" name="Google Shape;382;p49"/>
          <p:cNvSpPr txBox="1"/>
          <p:nvPr/>
        </p:nvSpPr>
        <p:spPr>
          <a:xfrm>
            <a:off x="0" y="558350"/>
            <a:ext cx="6273300" cy="36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just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Roboto Light"/>
              <a:buChar char="➢"/>
            </a:pPr>
            <a:r>
              <a:rPr lang="en" sz="1100">
                <a:latin typeface="Roboto Light"/>
                <a:ea typeface="Roboto Light"/>
                <a:cs typeface="Roboto Light"/>
                <a:sym typeface="Roboto Light"/>
              </a:rPr>
              <a:t>C</a:t>
            </a:r>
            <a:r>
              <a:rPr lang="en" sz="1100">
                <a:latin typeface="Roboto Light"/>
                <a:ea typeface="Roboto Light"/>
                <a:cs typeface="Roboto Light"/>
                <a:sym typeface="Roboto Light"/>
              </a:rPr>
              <a:t>ompared reference period 1990-2019</a:t>
            </a:r>
            <a:endParaRPr sz="1100">
              <a:latin typeface="Roboto Light"/>
              <a:ea typeface="Roboto Light"/>
              <a:cs typeface="Roboto Light"/>
              <a:sym typeface="Roboto Ligh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br>
              <a:rPr lang="en" sz="1100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rPr>
            </a:br>
            <a:endParaRPr sz="1100">
              <a:solidFill>
                <a:srgbClr val="000000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595959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50"/>
          <p:cNvSpPr/>
          <p:nvPr/>
        </p:nvSpPr>
        <p:spPr>
          <a:xfrm>
            <a:off x="-1871" y="-10225"/>
            <a:ext cx="9144000" cy="531900"/>
          </a:xfrm>
          <a:prstGeom prst="rect">
            <a:avLst/>
          </a:prstGeom>
          <a:solidFill>
            <a:srgbClr val="124484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89" name="Google Shape;389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38038" y="108038"/>
            <a:ext cx="1284431" cy="315844"/>
          </a:xfrm>
          <a:prstGeom prst="rect">
            <a:avLst/>
          </a:prstGeom>
          <a:noFill/>
          <a:ln>
            <a:noFill/>
          </a:ln>
        </p:spPr>
      </p:pic>
      <p:sp>
        <p:nvSpPr>
          <p:cNvPr id="390" name="Google Shape;390;p50"/>
          <p:cNvSpPr txBox="1"/>
          <p:nvPr/>
        </p:nvSpPr>
        <p:spPr>
          <a:xfrm>
            <a:off x="224756" y="108038"/>
            <a:ext cx="5416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Roboto Medium"/>
                <a:ea typeface="Roboto Medium"/>
                <a:cs typeface="Roboto Medium"/>
                <a:sym typeface="Roboto Medium"/>
              </a:rPr>
              <a:t>WHAT ABOUT ROVERETO</a:t>
            </a:r>
            <a:endParaRPr sz="1100">
              <a:solidFill>
                <a:schemeClr val="lt1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391" name="Google Shape;391;p50"/>
          <p:cNvSpPr txBox="1"/>
          <p:nvPr/>
        </p:nvSpPr>
        <p:spPr>
          <a:xfrm>
            <a:off x="0" y="558350"/>
            <a:ext cx="8839200" cy="43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Roboto Light"/>
              <a:buChar char="➢"/>
            </a:pPr>
            <a:r>
              <a:rPr b="1" lang="en" sz="11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Winter season</a:t>
            </a:r>
            <a:r>
              <a:rPr lang="en" sz="11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rPr>
              <a:t>: December - January - February (DJF) temperature anomaly time series (compared reference period 1990-2019).</a:t>
            </a:r>
            <a:br>
              <a:rPr lang="en" sz="1100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rPr>
            </a:br>
            <a:endParaRPr sz="1100">
              <a:solidFill>
                <a:srgbClr val="000000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595959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pic>
        <p:nvPicPr>
          <p:cNvPr id="392" name="Google Shape;392;p5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071050"/>
            <a:ext cx="8839202" cy="35000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Un tren en una biblioteca&#10;&#10;Descripción generada automáticamente con confianza media" id="109" name="Google Shape;109;p24"/>
          <p:cNvPicPr preferRelativeResize="0"/>
          <p:nvPr/>
        </p:nvPicPr>
        <p:blipFill rotWithShape="1">
          <a:blip r:embed="rId3">
            <a:alphaModFix/>
          </a:blip>
          <a:srcRect b="8040" l="10207" r="15239" t="8032"/>
          <a:stretch/>
        </p:blipFill>
        <p:spPr>
          <a:xfrm>
            <a:off x="2272375" y="-6087"/>
            <a:ext cx="6871625" cy="5155674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24"/>
          <p:cNvSpPr/>
          <p:nvPr/>
        </p:nvSpPr>
        <p:spPr>
          <a:xfrm>
            <a:off x="-7902" y="-9175"/>
            <a:ext cx="2954400" cy="5161800"/>
          </a:xfrm>
          <a:prstGeom prst="rect">
            <a:avLst/>
          </a:prstGeom>
          <a:solidFill>
            <a:srgbClr val="124484"/>
          </a:solidFill>
          <a:ln>
            <a:noFill/>
          </a:ln>
        </p:spPr>
        <p:txBody>
          <a:bodyPr anchorCtr="0" anchor="ctr" bIns="17150" lIns="17150" spcFirstLastPara="1" rIns="17150" wrap="square" tIns="1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00499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24"/>
          <p:cNvSpPr txBox="1"/>
          <p:nvPr/>
        </p:nvSpPr>
        <p:spPr>
          <a:xfrm>
            <a:off x="334100" y="3844475"/>
            <a:ext cx="2270400" cy="81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Helvetica Neue"/>
              <a:buNone/>
            </a:pPr>
            <a:r>
              <a:rPr b="1" lang="en" sz="21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High Performance Computing (HPC)</a:t>
            </a:r>
            <a:endParaRPr sz="300">
              <a:solidFill>
                <a:schemeClr val="lt1"/>
              </a:solidFill>
            </a:endParaRPr>
          </a:p>
        </p:txBody>
      </p:sp>
      <p:pic>
        <p:nvPicPr>
          <p:cNvPr descr="BSC-white-small.png" id="112" name="Google Shape;112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8728" y="213950"/>
            <a:ext cx="1825425" cy="456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51"/>
          <p:cNvSpPr/>
          <p:nvPr/>
        </p:nvSpPr>
        <p:spPr>
          <a:xfrm>
            <a:off x="-1871" y="-10225"/>
            <a:ext cx="9144000" cy="531900"/>
          </a:xfrm>
          <a:prstGeom prst="rect">
            <a:avLst/>
          </a:prstGeom>
          <a:solidFill>
            <a:srgbClr val="124484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99" name="Google Shape;399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38038" y="108038"/>
            <a:ext cx="1284431" cy="315844"/>
          </a:xfrm>
          <a:prstGeom prst="rect">
            <a:avLst/>
          </a:prstGeom>
          <a:noFill/>
          <a:ln>
            <a:noFill/>
          </a:ln>
        </p:spPr>
      </p:pic>
      <p:sp>
        <p:nvSpPr>
          <p:cNvPr id="400" name="Google Shape;400;p51"/>
          <p:cNvSpPr txBox="1"/>
          <p:nvPr/>
        </p:nvSpPr>
        <p:spPr>
          <a:xfrm>
            <a:off x="224756" y="108038"/>
            <a:ext cx="5416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Roboto Medium"/>
                <a:ea typeface="Roboto Medium"/>
                <a:cs typeface="Roboto Medium"/>
                <a:sym typeface="Roboto Medium"/>
              </a:rPr>
              <a:t>WHAT ABOUT ROVERETO</a:t>
            </a:r>
            <a:endParaRPr sz="1100">
              <a:solidFill>
                <a:schemeClr val="lt1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401" name="Google Shape;401;p51"/>
          <p:cNvSpPr txBox="1"/>
          <p:nvPr/>
        </p:nvSpPr>
        <p:spPr>
          <a:xfrm>
            <a:off x="152400" y="565217"/>
            <a:ext cx="5015400" cy="36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just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Roboto Light"/>
              <a:buChar char="➢"/>
            </a:pPr>
            <a:r>
              <a:rPr lang="en" sz="1100">
                <a:latin typeface="Roboto Light"/>
                <a:ea typeface="Roboto Light"/>
                <a:cs typeface="Roboto Light"/>
                <a:sym typeface="Roboto Light"/>
              </a:rPr>
              <a:t>C</a:t>
            </a:r>
            <a:r>
              <a:rPr lang="en" sz="1100">
                <a:latin typeface="Roboto Light"/>
                <a:ea typeface="Roboto Light"/>
                <a:cs typeface="Roboto Light"/>
                <a:sym typeface="Roboto Light"/>
              </a:rPr>
              <a:t>ompared reference period 1990-2019</a:t>
            </a:r>
            <a:endParaRPr sz="1100">
              <a:latin typeface="Roboto Light"/>
              <a:ea typeface="Roboto Light"/>
              <a:cs typeface="Roboto Light"/>
              <a:sym typeface="Roboto Ligh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br>
              <a:rPr lang="en" sz="1100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rPr>
            </a:br>
            <a:endParaRPr sz="1100">
              <a:solidFill>
                <a:srgbClr val="000000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595959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pic>
        <p:nvPicPr>
          <p:cNvPr id="402" name="Google Shape;402;p5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81390" y="3711622"/>
            <a:ext cx="6786888" cy="136285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3" name="Google Shape;403;p5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75722" y="900053"/>
            <a:ext cx="6981638" cy="27663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52"/>
          <p:cNvSpPr/>
          <p:nvPr/>
        </p:nvSpPr>
        <p:spPr>
          <a:xfrm>
            <a:off x="-1871" y="-10225"/>
            <a:ext cx="9144000" cy="531900"/>
          </a:xfrm>
          <a:prstGeom prst="rect">
            <a:avLst/>
          </a:prstGeom>
          <a:solidFill>
            <a:srgbClr val="124484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10" name="Google Shape;410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38038" y="108038"/>
            <a:ext cx="1284431" cy="315844"/>
          </a:xfrm>
          <a:prstGeom prst="rect">
            <a:avLst/>
          </a:prstGeom>
          <a:noFill/>
          <a:ln>
            <a:noFill/>
          </a:ln>
        </p:spPr>
      </p:pic>
      <p:sp>
        <p:nvSpPr>
          <p:cNvPr id="411" name="Google Shape;411;p52"/>
          <p:cNvSpPr txBox="1"/>
          <p:nvPr/>
        </p:nvSpPr>
        <p:spPr>
          <a:xfrm>
            <a:off x="224756" y="108038"/>
            <a:ext cx="5416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Roboto Medium"/>
                <a:ea typeface="Roboto Medium"/>
                <a:cs typeface="Roboto Medium"/>
                <a:sym typeface="Roboto Medium"/>
              </a:rPr>
              <a:t>WHAT ABOUT ROVERETO</a:t>
            </a:r>
            <a:endParaRPr sz="1100">
              <a:solidFill>
                <a:schemeClr val="lt1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412" name="Google Shape;412;p52"/>
          <p:cNvSpPr txBox="1"/>
          <p:nvPr/>
        </p:nvSpPr>
        <p:spPr>
          <a:xfrm>
            <a:off x="152399" y="1435281"/>
            <a:ext cx="8367900" cy="42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just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Roboto Light"/>
              <a:buChar char="➢"/>
            </a:pPr>
            <a:r>
              <a:rPr b="1" lang="en" sz="11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Winter season</a:t>
            </a:r>
            <a:r>
              <a:rPr lang="en" sz="11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rPr>
              <a:t>: December - January - February (DJF) </a:t>
            </a:r>
            <a:r>
              <a:rPr lang="en" sz="1100">
                <a:latin typeface="Roboto Light"/>
                <a:ea typeface="Roboto Light"/>
                <a:cs typeface="Roboto Light"/>
                <a:sym typeface="Roboto Light"/>
              </a:rPr>
              <a:t>Compared reference period 1990-2019.</a:t>
            </a:r>
            <a:endParaRPr sz="1100">
              <a:latin typeface="Roboto Light"/>
              <a:ea typeface="Roboto Light"/>
              <a:cs typeface="Roboto Light"/>
              <a:sym typeface="Roboto Ligh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br>
              <a:rPr lang="en" sz="1100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rPr>
            </a:br>
            <a:endParaRPr sz="1100">
              <a:solidFill>
                <a:srgbClr val="000000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595959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pic>
        <p:nvPicPr>
          <p:cNvPr id="413" name="Google Shape;413;p5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399" y="1933255"/>
            <a:ext cx="8839203" cy="17749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" name="Google Shape;419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18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420" name="Google Shape;420;p53"/>
          <p:cNvSpPr txBox="1"/>
          <p:nvPr/>
        </p:nvSpPr>
        <p:spPr>
          <a:xfrm>
            <a:off x="429325" y="864425"/>
            <a:ext cx="5482200" cy="18135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>
                <a:solidFill>
                  <a:schemeClr val="lt1"/>
                </a:solidFill>
                <a:latin typeface="Manrope Light"/>
                <a:ea typeface="Manrope Light"/>
                <a:cs typeface="Manrope Light"/>
                <a:sym typeface="Manrope Light"/>
              </a:rPr>
              <a:t>What about now?</a:t>
            </a:r>
            <a:endParaRPr sz="5300">
              <a:solidFill>
                <a:schemeClr val="lt1"/>
              </a:solidFill>
              <a:latin typeface="Manrope Light"/>
              <a:ea typeface="Manrope Light"/>
              <a:cs typeface="Manrope Light"/>
              <a:sym typeface="Manrope Light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200">
              <a:solidFill>
                <a:schemeClr val="lt1"/>
              </a:solidFill>
              <a:latin typeface="Manrope Light"/>
              <a:ea typeface="Manrope Light"/>
              <a:cs typeface="Manrope Light"/>
              <a:sym typeface="Manrope Light"/>
            </a:endParaRPr>
          </a:p>
        </p:txBody>
      </p:sp>
      <p:pic>
        <p:nvPicPr>
          <p:cNvPr id="421" name="Google Shape;421;p53" title="mentimeter_qr_code 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73872" y="1372947"/>
            <a:ext cx="2071976" cy="2071976"/>
          </a:xfrm>
          <a:prstGeom prst="rect">
            <a:avLst/>
          </a:prstGeom>
          <a:noFill/>
          <a:ln>
            <a:noFill/>
          </a:ln>
        </p:spPr>
      </p:pic>
      <p:sp>
        <p:nvSpPr>
          <p:cNvPr id="422" name="Google Shape;422;p53"/>
          <p:cNvSpPr txBox="1"/>
          <p:nvPr/>
        </p:nvSpPr>
        <p:spPr>
          <a:xfrm>
            <a:off x="5658625" y="3664625"/>
            <a:ext cx="2507100" cy="62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 u="sng">
                <a:solidFill>
                  <a:schemeClr val="lt1"/>
                </a:solid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www.menti.com</a:t>
            </a:r>
            <a:r>
              <a:rPr b="1" lang="en" sz="1800">
                <a:solidFill>
                  <a:schemeClr val="lt1"/>
                </a:solidFill>
              </a:rPr>
              <a:t> </a:t>
            </a:r>
            <a:br>
              <a:rPr b="1" lang="en" sz="1800">
                <a:solidFill>
                  <a:schemeClr val="lt1"/>
                </a:solidFill>
              </a:rPr>
            </a:br>
            <a:r>
              <a:rPr b="1" lang="en" sz="1800">
                <a:solidFill>
                  <a:schemeClr val="lt1"/>
                </a:solidFill>
              </a:rPr>
              <a:t>4680 8434</a:t>
            </a:r>
            <a:endParaRPr b="1" sz="18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54"/>
          <p:cNvSpPr txBox="1"/>
          <p:nvPr>
            <p:ph type="ctrTitle"/>
          </p:nvPr>
        </p:nvSpPr>
        <p:spPr>
          <a:xfrm>
            <a:off x="3451775" y="1247925"/>
            <a:ext cx="5510100" cy="224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ct val="100000"/>
              <a:buFont typeface="Calibri"/>
              <a:buNone/>
            </a:pPr>
            <a:r>
              <a:rPr lang="en"/>
              <a:t>Thanks for participating!</a:t>
            </a:r>
            <a:br>
              <a:rPr lang="en"/>
            </a:br>
            <a:br>
              <a:rPr lang="en"/>
            </a:br>
            <a:r>
              <a:rPr b="0" i="1" lang="en"/>
              <a:t>Vorremmo solo chiederti un'ultima cosa…</a:t>
            </a:r>
            <a:endParaRPr b="0" i="1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ct val="1000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428" name="Google Shape;428;p54"/>
          <p:cNvSpPr txBox="1"/>
          <p:nvPr>
            <p:ph idx="2" type="body"/>
          </p:nvPr>
        </p:nvSpPr>
        <p:spPr>
          <a:xfrm>
            <a:off x="244476" y="4571765"/>
            <a:ext cx="24414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 fontScale="775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>
                <a:schemeClr val="lt1"/>
              </a:buClr>
              <a:buSzPct val="100000"/>
              <a:buNone/>
            </a:pPr>
            <a:r>
              <a:rPr lang="en"/>
              <a:t>Knowledge Integration Team</a:t>
            </a:r>
            <a:endParaRPr/>
          </a:p>
        </p:txBody>
      </p:sp>
      <p:sp>
        <p:nvSpPr>
          <p:cNvPr id="429" name="Google Shape;429;p54"/>
          <p:cNvSpPr txBox="1"/>
          <p:nvPr>
            <p:ph idx="3" type="body"/>
          </p:nvPr>
        </p:nvSpPr>
        <p:spPr>
          <a:xfrm>
            <a:off x="3722916" y="4571764"/>
            <a:ext cx="50271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>
                <a:srgbClr val="004890"/>
              </a:buClr>
              <a:buSzPts val="1800"/>
              <a:buNone/>
            </a:pPr>
            <a:r>
              <a:rPr lang="en"/>
              <a:t>Clàudia Huertas, </a:t>
            </a:r>
            <a:r>
              <a:rPr lang="en"/>
              <a:t>Gerrit Versteeg</a:t>
            </a:r>
            <a:endParaRPr/>
          </a:p>
        </p:txBody>
      </p:sp>
      <p:pic>
        <p:nvPicPr>
          <p:cNvPr id="430" name="Google Shape;430;p54" title="Roveret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2571750" cy="2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431" name="Google Shape;431;p54"/>
          <p:cNvSpPr txBox="1"/>
          <p:nvPr/>
        </p:nvSpPr>
        <p:spPr>
          <a:xfrm>
            <a:off x="152400" y="2817300"/>
            <a:ext cx="25719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u="sng">
                <a:solidFill>
                  <a:schemeClr val="lt1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https://form.typeform.com/to/rQ4YZ26H</a:t>
            </a:r>
            <a:r>
              <a:rPr lang="en" sz="2000">
                <a:solidFill>
                  <a:schemeClr val="lt1"/>
                </a:solidFill>
              </a:rPr>
              <a:t> </a:t>
            </a:r>
            <a:endParaRPr sz="20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7" name="Google Shape;437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18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438" name="Google Shape;438;p55"/>
          <p:cNvSpPr txBox="1"/>
          <p:nvPr/>
        </p:nvSpPr>
        <p:spPr>
          <a:xfrm>
            <a:off x="429325" y="1937501"/>
            <a:ext cx="8104500" cy="18135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>
                <a:solidFill>
                  <a:schemeClr val="lt1"/>
                </a:solidFill>
                <a:latin typeface="Manrope Light"/>
                <a:ea typeface="Manrope Light"/>
                <a:cs typeface="Manrope Light"/>
                <a:sym typeface="Manrope Light"/>
              </a:rPr>
              <a:t>Digital Twins:</a:t>
            </a:r>
            <a:endParaRPr sz="7200">
              <a:solidFill>
                <a:schemeClr val="lt1"/>
              </a:solidFill>
              <a:latin typeface="Manrope Light"/>
              <a:ea typeface="Manrope Light"/>
              <a:cs typeface="Manrope Light"/>
              <a:sym typeface="Manrope Light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300">
                <a:solidFill>
                  <a:schemeClr val="lt1"/>
                </a:solidFill>
                <a:latin typeface="Manrope Light"/>
                <a:ea typeface="Manrope Light"/>
                <a:cs typeface="Manrope Light"/>
                <a:sym typeface="Manrope Light"/>
              </a:rPr>
              <a:t>A practical case </a:t>
            </a:r>
            <a:endParaRPr sz="5300">
              <a:solidFill>
                <a:schemeClr val="lt1"/>
              </a:solidFill>
              <a:latin typeface="Manrope Light"/>
              <a:ea typeface="Manrope Light"/>
              <a:cs typeface="Manrope Light"/>
              <a:sym typeface="Manrope Light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200">
              <a:solidFill>
                <a:schemeClr val="lt1"/>
              </a:solidFill>
              <a:latin typeface="Manrope Light"/>
              <a:ea typeface="Manrope Light"/>
              <a:cs typeface="Manrope Light"/>
              <a:sym typeface="Manrope Light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56"/>
          <p:cNvSpPr txBox="1"/>
          <p:nvPr>
            <p:ph idx="1" type="body"/>
          </p:nvPr>
        </p:nvSpPr>
        <p:spPr>
          <a:xfrm>
            <a:off x="242647" y="254632"/>
            <a:ext cx="8679900" cy="543300"/>
          </a:xfrm>
          <a:prstGeom prst="rect">
            <a:avLst/>
          </a:prstGeom>
        </p:spPr>
        <p:txBody>
          <a:bodyPr anchorCtr="0" anchor="ctr" bIns="25700" lIns="51425" spcFirstLastPara="1" rIns="51425" wrap="square" tIns="25700">
            <a:normAutofit lnSpcReduction="20000"/>
          </a:bodyPr>
          <a:lstStyle/>
          <a:p>
            <a:pPr indent="0" lvl="0" marL="0" rtl="0" algn="ctr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5" name="Google Shape;445;p56"/>
          <p:cNvSpPr/>
          <p:nvPr/>
        </p:nvSpPr>
        <p:spPr>
          <a:xfrm>
            <a:off x="-42825" y="-10237"/>
            <a:ext cx="9200400" cy="5143500"/>
          </a:xfrm>
          <a:prstGeom prst="rect">
            <a:avLst/>
          </a:prstGeom>
          <a:solidFill>
            <a:srgbClr val="124484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-228600" lvl="0" marL="457200" rtl="0" algn="ctr">
              <a:spcBef>
                <a:spcPts val="0"/>
              </a:spcBef>
              <a:spcAft>
                <a:spcPts val="0"/>
              </a:spcAft>
              <a:buSzPts val="1100"/>
              <a:buFont typeface="Calibri"/>
              <a:buNone/>
            </a:pPr>
            <a:r>
              <a:rPr lang="en" sz="1100">
                <a:latin typeface="Calibri"/>
                <a:ea typeface="Calibri"/>
                <a:cs typeface="Calibri"/>
                <a:sym typeface="Calibri"/>
              </a:rPr>
              <a:t>https://climate-digitaltwin.bsc.es/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46" name="Google Shape;446;p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38038" y="108038"/>
            <a:ext cx="1284431" cy="31584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47" name="Google Shape;447;p56"/>
          <p:cNvCxnSpPr/>
          <p:nvPr/>
        </p:nvCxnSpPr>
        <p:spPr>
          <a:xfrm>
            <a:off x="201656" y="521588"/>
            <a:ext cx="87639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48" name="Google Shape;448;p56"/>
          <p:cNvSpPr txBox="1"/>
          <p:nvPr/>
        </p:nvSpPr>
        <p:spPr>
          <a:xfrm>
            <a:off x="224756" y="108038"/>
            <a:ext cx="5416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Roboto Medium"/>
                <a:ea typeface="Roboto Medium"/>
                <a:cs typeface="Roboto Medium"/>
                <a:sym typeface="Roboto Medium"/>
              </a:rPr>
              <a:t>WHAT IF SCENARIOS</a:t>
            </a:r>
            <a:endParaRPr sz="1100">
              <a:solidFill>
                <a:schemeClr val="lt1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pic>
        <p:nvPicPr>
          <p:cNvPr id="449" name="Google Shape;449;p5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75650" y="674398"/>
            <a:ext cx="5132424" cy="2052225"/>
          </a:xfrm>
          <a:prstGeom prst="rect">
            <a:avLst/>
          </a:prstGeom>
          <a:solidFill>
            <a:srgbClr val="124484"/>
          </a:solidFill>
          <a:ln>
            <a:noFill/>
          </a:ln>
        </p:spPr>
      </p:pic>
      <p:sp>
        <p:nvSpPr>
          <p:cNvPr id="450" name="Google Shape;450;p56"/>
          <p:cNvSpPr txBox="1"/>
          <p:nvPr/>
        </p:nvSpPr>
        <p:spPr>
          <a:xfrm>
            <a:off x="379875" y="963550"/>
            <a:ext cx="2806500" cy="21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lt1"/>
                </a:solidFill>
                <a:latin typeface="Manrope Light"/>
                <a:ea typeface="Manrope Light"/>
                <a:cs typeface="Manrope Light"/>
                <a:sym typeface="Manrope Light"/>
              </a:rPr>
              <a:t>What if... </a:t>
            </a:r>
            <a:endParaRPr sz="2100">
              <a:solidFill>
                <a:schemeClr val="lt1"/>
              </a:solidFill>
              <a:latin typeface="Manrope Light"/>
              <a:ea typeface="Manrope Light"/>
              <a:cs typeface="Manrope Light"/>
              <a:sym typeface="Manrope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lt1"/>
              </a:solidFill>
              <a:latin typeface="Manrope Light"/>
              <a:ea typeface="Manrope Light"/>
              <a:cs typeface="Manrope Light"/>
              <a:sym typeface="Manrope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lt1"/>
                </a:solidFill>
                <a:latin typeface="Manrope Light"/>
                <a:ea typeface="Manrope Light"/>
                <a:cs typeface="Manrope Light"/>
                <a:sym typeface="Manrope Light"/>
              </a:rPr>
              <a:t>the heatwave that affected Europe in 2018 occurred in a +2ºC warmer world ?</a:t>
            </a:r>
            <a:endParaRPr sz="2100">
              <a:solidFill>
                <a:schemeClr val="lt1"/>
              </a:solidFill>
              <a:latin typeface="Manrope Light"/>
              <a:ea typeface="Manrope Light"/>
              <a:cs typeface="Manrope Light"/>
              <a:sym typeface="Manrope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lt1"/>
              </a:solidFill>
              <a:latin typeface="Manrope Light"/>
              <a:ea typeface="Manrope Light"/>
              <a:cs typeface="Manrope Light"/>
              <a:sym typeface="Manrope Light"/>
            </a:endParaRPr>
          </a:p>
        </p:txBody>
      </p:sp>
      <p:pic>
        <p:nvPicPr>
          <p:cNvPr id="451" name="Google Shape;451;p5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75650" y="2892253"/>
            <a:ext cx="5132424" cy="2041744"/>
          </a:xfrm>
          <a:prstGeom prst="rect">
            <a:avLst/>
          </a:prstGeom>
          <a:noFill/>
          <a:ln>
            <a:noFill/>
          </a:ln>
        </p:spPr>
      </p:pic>
      <p:sp>
        <p:nvSpPr>
          <p:cNvPr id="452" name="Google Shape;452;p56"/>
          <p:cNvSpPr txBox="1"/>
          <p:nvPr/>
        </p:nvSpPr>
        <p:spPr>
          <a:xfrm>
            <a:off x="379875" y="3017100"/>
            <a:ext cx="2806500" cy="21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u="sng">
                <a:solidFill>
                  <a:schemeClr val="hlink"/>
                </a:solidFill>
                <a:latin typeface="Manrope Light"/>
                <a:ea typeface="Manrope Light"/>
                <a:cs typeface="Manrope Light"/>
                <a:sym typeface="Manrope Light"/>
                <a:hlinkClick r:id="rId6"/>
              </a:rPr>
              <a:t>https://climate-digitaltwin.bsc.es/</a:t>
            </a:r>
            <a:r>
              <a:rPr lang="en" sz="2100">
                <a:solidFill>
                  <a:schemeClr val="lt1"/>
                </a:solidFill>
                <a:latin typeface="Manrope Light"/>
                <a:ea typeface="Manrope Light"/>
                <a:cs typeface="Manrope Light"/>
                <a:sym typeface="Manrope Light"/>
              </a:rPr>
              <a:t> </a:t>
            </a:r>
            <a:endParaRPr sz="2100">
              <a:solidFill>
                <a:schemeClr val="lt1"/>
              </a:solidFill>
              <a:latin typeface="Manrope Light"/>
              <a:ea typeface="Manrope Light"/>
              <a:cs typeface="Manrope Light"/>
              <a:sym typeface="Manrope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lt1"/>
              </a:solidFill>
              <a:latin typeface="Manrope Light"/>
              <a:ea typeface="Manrope Light"/>
              <a:cs typeface="Manrope Light"/>
              <a:sym typeface="Manrope Light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oogle Shape;118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6"/>
          <p:cNvSpPr txBox="1"/>
          <p:nvPr>
            <p:ph idx="1" type="body"/>
          </p:nvPr>
        </p:nvSpPr>
        <p:spPr>
          <a:xfrm>
            <a:off x="242647" y="254632"/>
            <a:ext cx="8679900" cy="543300"/>
          </a:xfrm>
          <a:prstGeom prst="rect">
            <a:avLst/>
          </a:prstGeom>
        </p:spPr>
        <p:txBody>
          <a:bodyPr anchorCtr="0" anchor="ctr" bIns="25700" lIns="51425" spcFirstLastPara="1" rIns="51425" wrap="square" tIns="25700">
            <a:normAutofit lnSpcReduction="20000"/>
          </a:bodyPr>
          <a:lstStyle/>
          <a:p>
            <a:pPr indent="0" lvl="0" marL="0" rtl="0" algn="ctr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26"/>
          <p:cNvSpPr/>
          <p:nvPr/>
        </p:nvSpPr>
        <p:spPr>
          <a:xfrm>
            <a:off x="-42825" y="-10237"/>
            <a:ext cx="9200400" cy="5143500"/>
          </a:xfrm>
          <a:prstGeom prst="rect">
            <a:avLst/>
          </a:prstGeom>
          <a:solidFill>
            <a:srgbClr val="124484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26"/>
          <p:cNvSpPr txBox="1"/>
          <p:nvPr/>
        </p:nvSpPr>
        <p:spPr>
          <a:xfrm>
            <a:off x="636200" y="1553000"/>
            <a:ext cx="7511400" cy="2178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solidFill>
                  <a:schemeClr val="lt1"/>
                </a:solidFill>
                <a:latin typeface="Manrope Light"/>
                <a:ea typeface="Manrope Light"/>
                <a:cs typeface="Manrope Light"/>
                <a:sym typeface="Manrope Light"/>
              </a:rPr>
              <a:t>We co-design climate, air quality </a:t>
            </a:r>
            <a:endParaRPr sz="2700">
              <a:solidFill>
                <a:schemeClr val="lt1"/>
              </a:solidFill>
              <a:latin typeface="Manrope Light"/>
              <a:ea typeface="Manrope Light"/>
              <a:cs typeface="Manrope Light"/>
              <a:sym typeface="Manrope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solidFill>
                  <a:schemeClr val="lt1"/>
                </a:solidFill>
                <a:latin typeface="Manrope Light"/>
                <a:ea typeface="Manrope Light"/>
                <a:cs typeface="Manrope Light"/>
                <a:sym typeface="Manrope Light"/>
              </a:rPr>
              <a:t>and health resilience services, while facilitating knowledge exchange  and technology transfer </a:t>
            </a:r>
            <a:endParaRPr sz="2700">
              <a:solidFill>
                <a:schemeClr val="lt1"/>
              </a:solidFill>
              <a:latin typeface="Manrope Light"/>
              <a:ea typeface="Manrope Light"/>
              <a:cs typeface="Manrope Light"/>
              <a:sym typeface="Manrope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solidFill>
                  <a:schemeClr val="lt1"/>
                </a:solidFill>
                <a:latin typeface="Manrope Light"/>
                <a:ea typeface="Manrope Light"/>
                <a:cs typeface="Manrope Light"/>
                <a:sym typeface="Manrope Light"/>
              </a:rPr>
              <a:t>of state-of-the-art research at local, national, </a:t>
            </a:r>
            <a:endParaRPr sz="2700">
              <a:solidFill>
                <a:schemeClr val="lt1"/>
              </a:solidFill>
              <a:latin typeface="Manrope Light"/>
              <a:ea typeface="Manrope Light"/>
              <a:cs typeface="Manrope Light"/>
              <a:sym typeface="Manrope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solidFill>
                  <a:schemeClr val="lt1"/>
                </a:solidFill>
                <a:latin typeface="Manrope Light"/>
                <a:ea typeface="Manrope Light"/>
                <a:cs typeface="Manrope Light"/>
                <a:sym typeface="Manrope Light"/>
              </a:rPr>
              <a:t>and international levels.</a:t>
            </a:r>
            <a:endParaRPr sz="2700">
              <a:solidFill>
                <a:schemeClr val="lt1"/>
              </a:solidFill>
              <a:latin typeface="Manrope Light"/>
              <a:ea typeface="Manrope Light"/>
              <a:cs typeface="Manrope Light"/>
              <a:sym typeface="Manrope Light"/>
            </a:endParaRPr>
          </a:p>
        </p:txBody>
      </p:sp>
      <p:pic>
        <p:nvPicPr>
          <p:cNvPr id="127" name="Google Shape;127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38038" y="108038"/>
            <a:ext cx="1284431" cy="31584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8" name="Google Shape;128;p26"/>
          <p:cNvCxnSpPr/>
          <p:nvPr/>
        </p:nvCxnSpPr>
        <p:spPr>
          <a:xfrm>
            <a:off x="201656" y="521588"/>
            <a:ext cx="87639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9" name="Google Shape;129;p26"/>
          <p:cNvSpPr txBox="1"/>
          <p:nvPr/>
        </p:nvSpPr>
        <p:spPr>
          <a:xfrm>
            <a:off x="224756" y="108038"/>
            <a:ext cx="5416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Roboto Medium"/>
                <a:ea typeface="Roboto Medium"/>
                <a:cs typeface="Roboto Medium"/>
                <a:sym typeface="Roboto Medium"/>
              </a:rPr>
              <a:t>WHAT WE DO</a:t>
            </a:r>
            <a:endParaRPr sz="1100">
              <a:solidFill>
                <a:schemeClr val="lt1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18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27"/>
          <p:cNvSpPr txBox="1"/>
          <p:nvPr/>
        </p:nvSpPr>
        <p:spPr>
          <a:xfrm>
            <a:off x="429325" y="1393227"/>
            <a:ext cx="8104500" cy="24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100">
                <a:solidFill>
                  <a:schemeClr val="lt1"/>
                </a:solidFill>
                <a:latin typeface="Manrope Light"/>
                <a:ea typeface="Manrope Light"/>
                <a:cs typeface="Manrope Light"/>
                <a:sym typeface="Manrope Light"/>
              </a:rPr>
              <a:t>Knowledge Integration Team</a:t>
            </a:r>
            <a:endParaRPr sz="8100">
              <a:solidFill>
                <a:schemeClr val="lt1"/>
              </a:solidFill>
              <a:latin typeface="Manrope Light"/>
              <a:ea typeface="Manrope Light"/>
              <a:cs typeface="Manrope Light"/>
              <a:sym typeface="Manrope Ligh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8"/>
          <p:cNvSpPr txBox="1"/>
          <p:nvPr>
            <p:ph idx="1" type="body"/>
          </p:nvPr>
        </p:nvSpPr>
        <p:spPr>
          <a:xfrm>
            <a:off x="242647" y="254632"/>
            <a:ext cx="8679900" cy="543300"/>
          </a:xfrm>
          <a:prstGeom prst="rect">
            <a:avLst/>
          </a:prstGeom>
        </p:spPr>
        <p:txBody>
          <a:bodyPr anchorCtr="0" anchor="ctr" bIns="25700" lIns="51425" spcFirstLastPara="1" rIns="51425" wrap="square" tIns="25700">
            <a:normAutofit lnSpcReduction="20000"/>
          </a:bodyPr>
          <a:lstStyle/>
          <a:p>
            <a:pPr indent="0" lvl="0" marL="0" rtl="0" algn="ctr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28"/>
          <p:cNvSpPr/>
          <p:nvPr/>
        </p:nvSpPr>
        <p:spPr>
          <a:xfrm>
            <a:off x="-42825" y="6185"/>
            <a:ext cx="9200400" cy="5143500"/>
          </a:xfrm>
          <a:prstGeom prst="rect">
            <a:avLst/>
          </a:prstGeom>
          <a:solidFill>
            <a:srgbClr val="124484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28"/>
          <p:cNvSpPr txBox="1"/>
          <p:nvPr/>
        </p:nvSpPr>
        <p:spPr>
          <a:xfrm>
            <a:off x="636200" y="1326863"/>
            <a:ext cx="5513400" cy="24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lt1"/>
                </a:solidFill>
                <a:latin typeface="Manrope Light"/>
                <a:ea typeface="Manrope Light"/>
                <a:cs typeface="Manrope Light"/>
                <a:sym typeface="Manrope Light"/>
              </a:rPr>
              <a:t>We co-create</a:t>
            </a:r>
            <a:r>
              <a:rPr b="1" lang="en" sz="21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 climate and environmental tools</a:t>
            </a:r>
            <a:r>
              <a:rPr lang="en" sz="2100">
                <a:solidFill>
                  <a:schemeClr val="lt1"/>
                </a:solidFill>
                <a:latin typeface="Manrope Light"/>
                <a:ea typeface="Manrope Light"/>
                <a:cs typeface="Manrope Light"/>
                <a:sym typeface="Manrope Light"/>
              </a:rPr>
              <a:t> and services together with a wide range of actors — from scientists and policymakers to local communities. </a:t>
            </a:r>
            <a:endParaRPr sz="2100">
              <a:solidFill>
                <a:schemeClr val="lt1"/>
              </a:solidFill>
              <a:latin typeface="Manrope Light"/>
              <a:ea typeface="Manrope Light"/>
              <a:cs typeface="Manrope Light"/>
              <a:sym typeface="Manrope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lt1"/>
              </a:solidFill>
              <a:latin typeface="Manrope Light"/>
              <a:ea typeface="Manrope Light"/>
              <a:cs typeface="Manrope Light"/>
              <a:sym typeface="Manrope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lt1"/>
                </a:solidFill>
                <a:latin typeface="Manrope Light"/>
                <a:ea typeface="Manrope Light"/>
                <a:cs typeface="Manrope Light"/>
                <a:sym typeface="Manrope Light"/>
              </a:rPr>
              <a:t>By working together, we make scientific information more useful, understandable, and applicable in everyday life.</a:t>
            </a:r>
            <a:endParaRPr sz="2100">
              <a:solidFill>
                <a:schemeClr val="lt1"/>
              </a:solidFill>
              <a:latin typeface="Manrope Light"/>
              <a:ea typeface="Manrope Light"/>
              <a:cs typeface="Manrope Light"/>
              <a:sym typeface="Manrope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lt1"/>
              </a:solidFill>
              <a:latin typeface="Manrope Light"/>
              <a:ea typeface="Manrope Light"/>
              <a:cs typeface="Manrope Light"/>
              <a:sym typeface="Manrope Light"/>
            </a:endParaRPr>
          </a:p>
        </p:txBody>
      </p:sp>
      <p:pic>
        <p:nvPicPr>
          <p:cNvPr id="145" name="Google Shape;145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38038" y="108038"/>
            <a:ext cx="1284431" cy="31584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6" name="Google Shape;146;p28"/>
          <p:cNvCxnSpPr/>
          <p:nvPr/>
        </p:nvCxnSpPr>
        <p:spPr>
          <a:xfrm>
            <a:off x="201656" y="521588"/>
            <a:ext cx="87639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47" name="Google Shape;147;p28"/>
          <p:cNvSpPr txBox="1"/>
          <p:nvPr/>
        </p:nvSpPr>
        <p:spPr>
          <a:xfrm>
            <a:off x="224756" y="108038"/>
            <a:ext cx="5416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Roboto Medium"/>
                <a:ea typeface="Roboto Medium"/>
                <a:cs typeface="Roboto Medium"/>
                <a:sym typeface="Roboto Medium"/>
              </a:rPr>
              <a:t>💡</a:t>
            </a:r>
            <a:r>
              <a:rPr lang="en" sz="1100">
                <a:solidFill>
                  <a:schemeClr val="lt1"/>
                </a:solidFill>
                <a:latin typeface="Roboto Medium"/>
                <a:ea typeface="Roboto Medium"/>
                <a:cs typeface="Roboto Medium"/>
                <a:sym typeface="Roboto Medium"/>
              </a:rPr>
              <a:t>WHAT WE DO</a:t>
            </a:r>
            <a:endParaRPr sz="1100">
              <a:solidFill>
                <a:schemeClr val="lt1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pic>
        <p:nvPicPr>
          <p:cNvPr id="148" name="Google Shape;148;p28"/>
          <p:cNvPicPr preferRelativeResize="0"/>
          <p:nvPr/>
        </p:nvPicPr>
        <p:blipFill rotWithShape="1">
          <a:blip r:embed="rId4">
            <a:alphaModFix/>
          </a:blip>
          <a:srcRect b="3283" l="1640" r="4100" t="2100"/>
          <a:stretch/>
        </p:blipFill>
        <p:spPr>
          <a:xfrm>
            <a:off x="6303625" y="1416413"/>
            <a:ext cx="2290800" cy="2290200"/>
          </a:xfrm>
          <a:prstGeom prst="ellipse">
            <a:avLst/>
          </a:prstGeom>
          <a:solidFill>
            <a:srgbClr val="124484"/>
          </a:solidFill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9"/>
          <p:cNvSpPr txBox="1"/>
          <p:nvPr>
            <p:ph idx="1" type="body"/>
          </p:nvPr>
        </p:nvSpPr>
        <p:spPr>
          <a:xfrm>
            <a:off x="242647" y="254632"/>
            <a:ext cx="8679900" cy="543300"/>
          </a:xfrm>
          <a:prstGeom prst="rect">
            <a:avLst/>
          </a:prstGeom>
        </p:spPr>
        <p:txBody>
          <a:bodyPr anchorCtr="0" anchor="ctr" bIns="25700" lIns="51425" spcFirstLastPara="1" rIns="51425" wrap="square" tIns="25700">
            <a:normAutofit lnSpcReduction="20000"/>
          </a:bodyPr>
          <a:lstStyle/>
          <a:p>
            <a:pPr indent="0" lvl="0" marL="0" rtl="0" algn="ctr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29"/>
          <p:cNvSpPr/>
          <p:nvPr/>
        </p:nvSpPr>
        <p:spPr>
          <a:xfrm>
            <a:off x="-42825" y="-10237"/>
            <a:ext cx="9200400" cy="5143500"/>
          </a:xfrm>
          <a:prstGeom prst="rect">
            <a:avLst/>
          </a:prstGeom>
          <a:solidFill>
            <a:srgbClr val="124484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29"/>
          <p:cNvSpPr txBox="1"/>
          <p:nvPr/>
        </p:nvSpPr>
        <p:spPr>
          <a:xfrm>
            <a:off x="636200" y="1326875"/>
            <a:ext cx="7650000" cy="24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We involve users and stakeholders from the very beginning. </a:t>
            </a:r>
            <a:r>
              <a:rPr lang="en" sz="2100">
                <a:solidFill>
                  <a:schemeClr val="lt1"/>
                </a:solidFill>
                <a:latin typeface="Manrope Light"/>
                <a:ea typeface="Manrope Light"/>
                <a:cs typeface="Manrope Light"/>
                <a:sym typeface="Manrope Light"/>
              </a:rPr>
              <a:t>We listen to their needs, share knowledge, and develop tailored solutions together. </a:t>
            </a:r>
            <a:endParaRPr sz="2100">
              <a:solidFill>
                <a:schemeClr val="lt1"/>
              </a:solidFill>
              <a:latin typeface="Manrope Light"/>
              <a:ea typeface="Manrope Light"/>
              <a:cs typeface="Manrope Light"/>
              <a:sym typeface="Manrope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lt1"/>
              </a:solidFill>
              <a:latin typeface="Manrope Light"/>
              <a:ea typeface="Manrope Light"/>
              <a:cs typeface="Manrope Light"/>
              <a:sym typeface="Manrope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lt1"/>
                </a:solidFill>
                <a:latin typeface="Manrope Light"/>
                <a:ea typeface="Manrope Light"/>
                <a:cs typeface="Manrope Light"/>
                <a:sym typeface="Manrope Light"/>
              </a:rPr>
              <a:t>This way, the services and products we create are </a:t>
            </a:r>
            <a:r>
              <a:rPr b="1" lang="en" sz="21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practical, inclusive, and ready to be used</a:t>
            </a:r>
            <a:r>
              <a:rPr lang="en" sz="2100">
                <a:solidFill>
                  <a:schemeClr val="lt1"/>
                </a:solidFill>
                <a:latin typeface="Manrope Light"/>
                <a:ea typeface="Manrope Light"/>
                <a:cs typeface="Manrope Light"/>
                <a:sym typeface="Manrope Light"/>
              </a:rPr>
              <a:t>, helping build a more resilient society in the face of climate change.</a:t>
            </a:r>
            <a:endParaRPr sz="2100">
              <a:solidFill>
                <a:schemeClr val="lt1"/>
              </a:solidFill>
              <a:latin typeface="Manrope Light"/>
              <a:ea typeface="Manrope Light"/>
              <a:cs typeface="Manrope Light"/>
              <a:sym typeface="Manrope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lt1"/>
              </a:solidFill>
              <a:latin typeface="Manrope Light"/>
              <a:ea typeface="Manrope Light"/>
              <a:cs typeface="Manrope Light"/>
              <a:sym typeface="Manrope Light"/>
            </a:endParaRPr>
          </a:p>
        </p:txBody>
      </p:sp>
      <p:pic>
        <p:nvPicPr>
          <p:cNvPr id="157" name="Google Shape;157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38038" y="108038"/>
            <a:ext cx="1284431" cy="31584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8" name="Google Shape;158;p29"/>
          <p:cNvCxnSpPr/>
          <p:nvPr/>
        </p:nvCxnSpPr>
        <p:spPr>
          <a:xfrm>
            <a:off x="201656" y="521588"/>
            <a:ext cx="87639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59" name="Google Shape;159;p29"/>
          <p:cNvSpPr txBox="1"/>
          <p:nvPr/>
        </p:nvSpPr>
        <p:spPr>
          <a:xfrm>
            <a:off x="224756" y="108038"/>
            <a:ext cx="5416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Roboto Medium"/>
                <a:ea typeface="Roboto Medium"/>
                <a:cs typeface="Roboto Medium"/>
                <a:sym typeface="Roboto Medium"/>
              </a:rPr>
              <a:t>🔧 HOW WE DO IT</a:t>
            </a:r>
            <a:endParaRPr sz="1100">
              <a:solidFill>
                <a:schemeClr val="lt1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Google Shape;165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18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30"/>
          <p:cNvSpPr txBox="1"/>
          <p:nvPr/>
        </p:nvSpPr>
        <p:spPr>
          <a:xfrm>
            <a:off x="429325" y="1393225"/>
            <a:ext cx="8104500" cy="2121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100">
                <a:solidFill>
                  <a:schemeClr val="lt1"/>
                </a:solidFill>
                <a:latin typeface="Manrope Light"/>
                <a:ea typeface="Manrope Light"/>
                <a:cs typeface="Manrope Light"/>
                <a:sym typeface="Manrope Light"/>
              </a:rPr>
              <a:t>Our </a:t>
            </a:r>
            <a:endParaRPr sz="8100">
              <a:solidFill>
                <a:schemeClr val="lt1"/>
              </a:solidFill>
              <a:latin typeface="Manrope Light"/>
              <a:ea typeface="Manrope Light"/>
              <a:cs typeface="Manrope Light"/>
              <a:sym typeface="Manrope Light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100">
                <a:solidFill>
                  <a:schemeClr val="lt1"/>
                </a:solidFill>
                <a:latin typeface="Manrope Light"/>
                <a:ea typeface="Manrope Light"/>
                <a:cs typeface="Manrope Light"/>
                <a:sym typeface="Manrope Light"/>
              </a:rPr>
              <a:t>goal </a:t>
            </a:r>
            <a:endParaRPr sz="8100">
              <a:solidFill>
                <a:schemeClr val="lt1"/>
              </a:solidFill>
              <a:latin typeface="Manrope Light"/>
              <a:ea typeface="Manrope Light"/>
              <a:cs typeface="Manrope Light"/>
              <a:sym typeface="Manrope Light"/>
            </a:endParaRPr>
          </a:p>
        </p:txBody>
      </p:sp>
      <p:pic>
        <p:nvPicPr>
          <p:cNvPr id="167" name="Google Shape;167;p30" title="OBSERVATION 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33000" y="851150"/>
            <a:ext cx="6647102" cy="3739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