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90" r:id="rId2"/>
    <p:sldId id="287" r:id="rId3"/>
    <p:sldId id="291" r:id="rId4"/>
    <p:sldId id="296" r:id="rId5"/>
    <p:sldId id="297" r:id="rId6"/>
    <p:sldId id="298" r:id="rId7"/>
    <p:sldId id="299" r:id="rId8"/>
    <p:sldId id="271" r:id="rId9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06" userDrawn="1">
          <p15:clr>
            <a:srgbClr val="A4A3A4"/>
          </p15:clr>
        </p15:guide>
        <p15:guide id="2" pos="408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EAFA"/>
    <a:srgbClr val="002369"/>
    <a:srgbClr val="213278"/>
    <a:srgbClr val="55A2B2"/>
    <a:srgbClr val="276280"/>
    <a:srgbClr val="CDDEF0"/>
    <a:srgbClr val="A9C0D4"/>
    <a:srgbClr val="426DA9"/>
    <a:srgbClr val="424242"/>
    <a:srgbClr val="CD79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3979" autoAdjust="0"/>
  </p:normalViewPr>
  <p:slideViewPr>
    <p:cSldViewPr snapToGrid="0">
      <p:cViewPr varScale="1">
        <p:scale>
          <a:sx n="61" d="100"/>
          <a:sy n="61" d="100"/>
        </p:scale>
        <p:origin x="776" y="60"/>
      </p:cViewPr>
      <p:guideLst>
        <p:guide orient="horz" pos="1706"/>
        <p:guide pos="408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F3E574-F3E4-445F-836D-3BC80B6B7FC2}" type="datetimeFigureOut">
              <a:rPr lang="en-GB" smtClean="0"/>
              <a:t>02/06/2019</a:t>
            </a:fld>
            <a:endParaRPr lang="en-GB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D24078-6EF0-4FBE-A189-5C9D521ECA0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0909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Tornar</a:t>
            </a:r>
            <a:r>
              <a:rPr lang="en-GB" dirty="0" smtClean="0"/>
              <a:t> a </a:t>
            </a:r>
            <a:r>
              <a:rPr lang="en-GB" dirty="0" err="1" smtClean="0"/>
              <a:t>repetir</a:t>
            </a:r>
            <a:r>
              <a:rPr lang="en-GB" dirty="0" smtClean="0"/>
              <a:t> conclusions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anteriors</a:t>
            </a:r>
            <a:r>
              <a:rPr lang="en-GB" baseline="0" dirty="0" smtClean="0"/>
              <a:t> de short/long term + </a:t>
            </a:r>
            <a:r>
              <a:rPr lang="en-GB" baseline="0" dirty="0" err="1" smtClean="0"/>
              <a:t>posar</a:t>
            </a:r>
            <a:r>
              <a:rPr lang="en-GB" baseline="0" dirty="0" smtClean="0"/>
              <a:t> </a:t>
            </a:r>
            <a:r>
              <a:rPr lang="en-GB" baseline="0" dirty="0" err="1" smtClean="0"/>
              <a:t>aquestes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més</a:t>
            </a:r>
            <a:r>
              <a:rPr lang="en-GB" baseline="0" dirty="0" smtClean="0"/>
              <a:t> </a:t>
            </a:r>
            <a:r>
              <a:rPr lang="en-GB" baseline="0" smtClean="0"/>
              <a:t>resumides</a:t>
            </a:r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D24078-6EF0-4FBE-A189-5C9D521ECA0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2490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Tornar</a:t>
            </a:r>
            <a:r>
              <a:rPr lang="en-GB" dirty="0" smtClean="0"/>
              <a:t> a </a:t>
            </a:r>
            <a:r>
              <a:rPr lang="en-GB" dirty="0" err="1" smtClean="0"/>
              <a:t>repetir</a:t>
            </a:r>
            <a:r>
              <a:rPr lang="en-GB" dirty="0" smtClean="0"/>
              <a:t> conclusions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anteriors</a:t>
            </a:r>
            <a:r>
              <a:rPr lang="en-GB" baseline="0" dirty="0" smtClean="0"/>
              <a:t> de short/long term + </a:t>
            </a:r>
            <a:r>
              <a:rPr lang="en-GB" baseline="0" dirty="0" err="1" smtClean="0"/>
              <a:t>posar</a:t>
            </a:r>
            <a:r>
              <a:rPr lang="en-GB" baseline="0" dirty="0" smtClean="0"/>
              <a:t> </a:t>
            </a:r>
            <a:r>
              <a:rPr lang="en-GB" baseline="0" dirty="0" err="1" smtClean="0"/>
              <a:t>aquestes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més</a:t>
            </a:r>
            <a:r>
              <a:rPr lang="en-GB" baseline="0" dirty="0" smtClean="0"/>
              <a:t> </a:t>
            </a:r>
            <a:r>
              <a:rPr lang="en-GB" baseline="0" smtClean="0"/>
              <a:t>resumides</a:t>
            </a:r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D24078-6EF0-4FBE-A189-5C9D521ECA0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6484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Tornar</a:t>
            </a:r>
            <a:r>
              <a:rPr lang="en-GB" dirty="0" smtClean="0"/>
              <a:t> a </a:t>
            </a:r>
            <a:r>
              <a:rPr lang="en-GB" dirty="0" err="1" smtClean="0"/>
              <a:t>repetir</a:t>
            </a:r>
            <a:r>
              <a:rPr lang="en-GB" dirty="0" smtClean="0"/>
              <a:t> conclusions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anteriors</a:t>
            </a:r>
            <a:r>
              <a:rPr lang="en-GB" baseline="0" dirty="0" smtClean="0"/>
              <a:t> de short/long term + </a:t>
            </a:r>
            <a:r>
              <a:rPr lang="en-GB" baseline="0" dirty="0" err="1" smtClean="0"/>
              <a:t>posar</a:t>
            </a:r>
            <a:r>
              <a:rPr lang="en-GB" baseline="0" dirty="0" smtClean="0"/>
              <a:t> </a:t>
            </a:r>
            <a:r>
              <a:rPr lang="en-GB" baseline="0" dirty="0" err="1" smtClean="0"/>
              <a:t>aquestes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més</a:t>
            </a:r>
            <a:r>
              <a:rPr lang="en-GB" baseline="0" dirty="0" smtClean="0"/>
              <a:t> </a:t>
            </a:r>
            <a:r>
              <a:rPr lang="en-GB" baseline="0" smtClean="0"/>
              <a:t>resumides</a:t>
            </a:r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D24078-6EF0-4FBE-A189-5C9D521ECA0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10005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Tornar</a:t>
            </a:r>
            <a:r>
              <a:rPr lang="en-GB" dirty="0" smtClean="0"/>
              <a:t> a </a:t>
            </a:r>
            <a:r>
              <a:rPr lang="en-GB" dirty="0" err="1" smtClean="0"/>
              <a:t>repetir</a:t>
            </a:r>
            <a:r>
              <a:rPr lang="en-GB" dirty="0" smtClean="0"/>
              <a:t> conclusions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anteriors</a:t>
            </a:r>
            <a:r>
              <a:rPr lang="en-GB" baseline="0" dirty="0" smtClean="0"/>
              <a:t> de short/long term + </a:t>
            </a:r>
            <a:r>
              <a:rPr lang="en-GB" baseline="0" dirty="0" err="1" smtClean="0"/>
              <a:t>posar</a:t>
            </a:r>
            <a:r>
              <a:rPr lang="en-GB" baseline="0" dirty="0" smtClean="0"/>
              <a:t> </a:t>
            </a:r>
            <a:r>
              <a:rPr lang="en-GB" baseline="0" dirty="0" err="1" smtClean="0"/>
              <a:t>aquestes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més</a:t>
            </a:r>
            <a:r>
              <a:rPr lang="en-GB" baseline="0" dirty="0" smtClean="0"/>
              <a:t> </a:t>
            </a:r>
            <a:r>
              <a:rPr lang="en-GB" baseline="0" smtClean="0"/>
              <a:t>resumides</a:t>
            </a:r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D24078-6EF0-4FBE-A189-5C9D521ECA0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68420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Tornar</a:t>
            </a:r>
            <a:r>
              <a:rPr lang="en-GB" dirty="0" smtClean="0"/>
              <a:t> a </a:t>
            </a:r>
            <a:r>
              <a:rPr lang="en-GB" dirty="0" err="1" smtClean="0"/>
              <a:t>repetir</a:t>
            </a:r>
            <a:r>
              <a:rPr lang="en-GB" dirty="0" smtClean="0"/>
              <a:t> conclusions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anteriors</a:t>
            </a:r>
            <a:r>
              <a:rPr lang="en-GB" baseline="0" dirty="0" smtClean="0"/>
              <a:t> de short/long term + </a:t>
            </a:r>
            <a:r>
              <a:rPr lang="en-GB" baseline="0" dirty="0" err="1" smtClean="0"/>
              <a:t>posar</a:t>
            </a:r>
            <a:r>
              <a:rPr lang="en-GB" baseline="0" dirty="0" smtClean="0"/>
              <a:t> </a:t>
            </a:r>
            <a:r>
              <a:rPr lang="en-GB" baseline="0" dirty="0" err="1" smtClean="0"/>
              <a:t>aquestes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més</a:t>
            </a:r>
            <a:r>
              <a:rPr lang="en-GB" baseline="0" dirty="0" smtClean="0"/>
              <a:t> </a:t>
            </a:r>
            <a:r>
              <a:rPr lang="en-GB" baseline="0" smtClean="0"/>
              <a:t>resumides</a:t>
            </a:r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D24078-6EF0-4FBE-A189-5C9D521ECA0B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56908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Tornar</a:t>
            </a:r>
            <a:r>
              <a:rPr lang="en-GB" dirty="0" smtClean="0"/>
              <a:t> a </a:t>
            </a:r>
            <a:r>
              <a:rPr lang="en-GB" dirty="0" err="1" smtClean="0"/>
              <a:t>repetir</a:t>
            </a:r>
            <a:r>
              <a:rPr lang="en-GB" dirty="0" smtClean="0"/>
              <a:t> conclusions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anteriors</a:t>
            </a:r>
            <a:r>
              <a:rPr lang="en-GB" baseline="0" dirty="0" smtClean="0"/>
              <a:t> de short/long term + </a:t>
            </a:r>
            <a:r>
              <a:rPr lang="en-GB" baseline="0" dirty="0" err="1" smtClean="0"/>
              <a:t>posar</a:t>
            </a:r>
            <a:r>
              <a:rPr lang="en-GB" baseline="0" dirty="0" smtClean="0"/>
              <a:t> </a:t>
            </a:r>
            <a:r>
              <a:rPr lang="en-GB" baseline="0" dirty="0" err="1" smtClean="0"/>
              <a:t>aquestes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més</a:t>
            </a:r>
            <a:r>
              <a:rPr lang="en-GB" baseline="0" dirty="0" smtClean="0"/>
              <a:t> </a:t>
            </a:r>
            <a:r>
              <a:rPr lang="en-GB" baseline="0" smtClean="0"/>
              <a:t>resumides</a:t>
            </a:r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D24078-6EF0-4FBE-A189-5C9D521ECA0B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78329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Tornar</a:t>
            </a:r>
            <a:r>
              <a:rPr lang="en-GB" dirty="0" smtClean="0"/>
              <a:t> a </a:t>
            </a:r>
            <a:r>
              <a:rPr lang="en-GB" dirty="0" err="1" smtClean="0"/>
              <a:t>repetir</a:t>
            </a:r>
            <a:r>
              <a:rPr lang="en-GB" dirty="0" smtClean="0"/>
              <a:t> conclusions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anteriors</a:t>
            </a:r>
            <a:r>
              <a:rPr lang="en-GB" baseline="0" dirty="0" smtClean="0"/>
              <a:t> de short/long term + </a:t>
            </a:r>
            <a:r>
              <a:rPr lang="en-GB" baseline="0" dirty="0" err="1" smtClean="0"/>
              <a:t>posar</a:t>
            </a:r>
            <a:r>
              <a:rPr lang="en-GB" baseline="0" dirty="0" smtClean="0"/>
              <a:t> </a:t>
            </a:r>
            <a:r>
              <a:rPr lang="en-GB" baseline="0" dirty="0" err="1" smtClean="0"/>
              <a:t>aquestes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més</a:t>
            </a:r>
            <a:r>
              <a:rPr lang="en-GB" baseline="0" dirty="0" smtClean="0"/>
              <a:t> </a:t>
            </a:r>
            <a:r>
              <a:rPr lang="en-GB" baseline="0" smtClean="0"/>
              <a:t>resumides</a:t>
            </a:r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D24078-6EF0-4FBE-A189-5C9D521ECA0B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4109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7B83A-AD33-45B3-A28D-778A0678FCA6}" type="datetimeFigureOut">
              <a:rPr lang="pt-PT" smtClean="0"/>
              <a:t>02/06/2019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CDDE9-7A8D-4D85-B9DA-20F871FF966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34565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7B83A-AD33-45B3-A28D-778A0678FCA6}" type="datetimeFigureOut">
              <a:rPr lang="pt-PT" smtClean="0"/>
              <a:t>02/06/2019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CDDE9-7A8D-4D85-B9DA-20F871FF966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877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7B83A-AD33-45B3-A28D-778A0678FCA6}" type="datetimeFigureOut">
              <a:rPr lang="pt-PT" smtClean="0"/>
              <a:t>02/06/2019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CDDE9-7A8D-4D85-B9DA-20F871FF966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56018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7B83A-AD33-45B3-A28D-778A0678FCA6}" type="datetimeFigureOut">
              <a:rPr lang="pt-PT" smtClean="0"/>
              <a:t>02/06/2019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CDDE9-7A8D-4D85-B9DA-20F871FF966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94445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7B83A-AD33-45B3-A28D-778A0678FCA6}" type="datetimeFigureOut">
              <a:rPr lang="pt-PT" smtClean="0"/>
              <a:t>02/06/2019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CDDE9-7A8D-4D85-B9DA-20F871FF966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0874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7B83A-AD33-45B3-A28D-778A0678FCA6}" type="datetimeFigureOut">
              <a:rPr lang="pt-PT" smtClean="0"/>
              <a:t>02/06/2019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CDDE9-7A8D-4D85-B9DA-20F871FF966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89996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7B83A-AD33-45B3-A28D-778A0678FCA6}" type="datetimeFigureOut">
              <a:rPr lang="pt-PT" smtClean="0"/>
              <a:t>02/06/2019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CDDE9-7A8D-4D85-B9DA-20F871FF966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62265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7B83A-AD33-45B3-A28D-778A0678FCA6}" type="datetimeFigureOut">
              <a:rPr lang="pt-PT" smtClean="0"/>
              <a:t>02/06/2019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CDDE9-7A8D-4D85-B9DA-20F871FF966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67261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7B83A-AD33-45B3-A28D-778A0678FCA6}" type="datetimeFigureOut">
              <a:rPr lang="pt-PT" smtClean="0"/>
              <a:t>02/06/2019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CDDE9-7A8D-4D85-B9DA-20F871FF966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83201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7B83A-AD33-45B3-A28D-778A0678FCA6}" type="datetimeFigureOut">
              <a:rPr lang="pt-PT" smtClean="0"/>
              <a:t>02/06/2019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CDDE9-7A8D-4D85-B9DA-20F871FF966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15119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7B83A-AD33-45B3-A28D-778A0678FCA6}" type="datetimeFigureOut">
              <a:rPr lang="pt-PT" smtClean="0"/>
              <a:t>02/06/2019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CDDE9-7A8D-4D85-B9DA-20F871FF966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96961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F7B83A-AD33-45B3-A28D-778A0678FCA6}" type="datetimeFigureOut">
              <a:rPr lang="pt-PT" smtClean="0"/>
              <a:t>02/06/2019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BCDDE9-7A8D-4D85-B9DA-20F871FF966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37938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1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11.png"/><Relationship Id="rId24" Type="http://schemas.openxmlformats.org/officeDocument/2006/relationships/image" Target="../media/image5.jpeg"/><Relationship Id="rId5" Type="http://schemas.openxmlformats.org/officeDocument/2006/relationships/image" Target="../media/image3.jpeg"/><Relationship Id="rId15" Type="http://schemas.openxmlformats.org/officeDocument/2006/relationships/image" Target="../media/image15.png"/><Relationship Id="rId23" Type="http://schemas.openxmlformats.org/officeDocument/2006/relationships/image" Target="../media/image23.jpe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2.emf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28.png"/><Relationship Id="rId3" Type="http://schemas.openxmlformats.org/officeDocument/2006/relationships/image" Target="../media/image1.png"/><Relationship Id="rId7" Type="http://schemas.openxmlformats.org/officeDocument/2006/relationships/image" Target="../media/image25.png"/><Relationship Id="rId12" Type="http://schemas.openxmlformats.org/officeDocument/2006/relationships/slide" Target="slide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time_continue=5&amp;v=0Pwe3hBRU5s" TargetMode="External"/><Relationship Id="rId11" Type="http://schemas.openxmlformats.org/officeDocument/2006/relationships/image" Target="../media/image27.png"/><Relationship Id="rId5" Type="http://schemas.openxmlformats.org/officeDocument/2006/relationships/image" Target="../media/image24.png"/><Relationship Id="rId15" Type="http://schemas.openxmlformats.org/officeDocument/2006/relationships/image" Target="../media/image29.jpg"/><Relationship Id="rId10" Type="http://schemas.openxmlformats.org/officeDocument/2006/relationships/slide" Target="slide5.xml"/><Relationship Id="rId4" Type="http://schemas.openxmlformats.org/officeDocument/2006/relationships/image" Target="../media/image2.emf"/><Relationship Id="rId9" Type="http://schemas.openxmlformats.org/officeDocument/2006/relationships/image" Target="../media/image26.jpeg"/><Relationship Id="rId14" Type="http://schemas.openxmlformats.org/officeDocument/2006/relationships/slide" Target="slide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4.png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hyperlink" Target="https://blogs.helmholtz.de/polarpredictionmatters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4.png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4.png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hyperlink" Target="https://www.apecs.is/events/upcoming-event-highlights/applicate-online-course-2019.htm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24.png"/><Relationship Id="rId4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164227" cy="770467"/>
          </a:xfrm>
          <a:prstGeom prst="rect">
            <a:avLst/>
          </a:prstGeom>
        </p:spPr>
      </p:pic>
      <p:pic>
        <p:nvPicPr>
          <p:cNvPr id="3" name="Picture 2" descr="ecca-logo-strapline.eps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2"/>
            <a:ext cx="3426587" cy="852906"/>
          </a:xfrm>
          <a:prstGeom prst="rect">
            <a:avLst/>
          </a:prstGeom>
        </p:spPr>
      </p:pic>
      <p:sp>
        <p:nvSpPr>
          <p:cNvPr id="17" name="CuadroTexto 16"/>
          <p:cNvSpPr txBox="1"/>
          <p:nvPr/>
        </p:nvSpPr>
        <p:spPr>
          <a:xfrm>
            <a:off x="1216626" y="934173"/>
            <a:ext cx="24176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>
                <a:solidFill>
                  <a:srgbClr val="426D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Conclusions</a:t>
            </a:r>
            <a:endParaRPr lang="en-GB" sz="3200" dirty="0">
              <a:solidFill>
                <a:srgbClr val="426DA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132"/>
          <a:stretch/>
        </p:blipFill>
        <p:spPr>
          <a:xfrm>
            <a:off x="0" y="0"/>
            <a:ext cx="4204138" cy="6858000"/>
          </a:xfrm>
          <a:prstGeom prst="rect">
            <a:avLst/>
          </a:prstGeom>
        </p:spPr>
      </p:pic>
      <p:pic>
        <p:nvPicPr>
          <p:cNvPr id="43" name="Imagen 4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896" y="105506"/>
            <a:ext cx="3724345" cy="1657334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-1111" y="6431889"/>
            <a:ext cx="4204138" cy="444012"/>
          </a:xfrm>
          <a:prstGeom prst="rect">
            <a:avLst/>
          </a:prstGeom>
          <a:solidFill>
            <a:srgbClr val="55A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CuadroTexto 3"/>
          <p:cNvSpPr txBox="1"/>
          <p:nvPr/>
        </p:nvSpPr>
        <p:spPr>
          <a:xfrm>
            <a:off x="1900857" y="6488668"/>
            <a:ext cx="21421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WWW.APPLICATE.EU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64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04" y="6456694"/>
            <a:ext cx="536683" cy="367021"/>
          </a:xfrm>
          <a:prstGeom prst="rect">
            <a:avLst/>
          </a:prstGeom>
        </p:spPr>
      </p:pic>
      <p:sp>
        <p:nvSpPr>
          <p:cNvPr id="29" name="Subtítulo 7"/>
          <p:cNvSpPr txBox="1">
            <a:spLocks/>
          </p:cNvSpPr>
          <p:nvPr/>
        </p:nvSpPr>
        <p:spPr>
          <a:xfrm>
            <a:off x="4632110" y="4478669"/>
            <a:ext cx="3438911" cy="779487"/>
          </a:xfrm>
          <a:prstGeom prst="rect">
            <a:avLst/>
          </a:prstGeom>
        </p:spPr>
        <p:txBody>
          <a:bodyPr vert="horz" lIns="0" tIns="0" rIns="9144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PT" sz="1600" b="1" dirty="0" smtClean="0">
                <a:solidFill>
                  <a:srgbClr val="002369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rPr>
              <a:t>Dragana Bojovic</a:t>
            </a:r>
          </a:p>
          <a:p>
            <a:pPr marL="0" indent="0">
              <a:buNone/>
            </a:pPr>
            <a:r>
              <a:rPr lang="pt-PT" sz="1600" b="1" dirty="0" smtClean="0">
                <a:solidFill>
                  <a:srgbClr val="002369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rPr>
              <a:t>Marta Terrado</a:t>
            </a:r>
          </a:p>
          <a:p>
            <a:pPr marL="0" indent="0">
              <a:buNone/>
            </a:pPr>
            <a:r>
              <a:rPr lang="pt-PT" sz="1600" b="1" dirty="0" smtClean="0">
                <a:solidFill>
                  <a:srgbClr val="002369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rPr>
              <a:t>Barcelona Supercomputing Center </a:t>
            </a:r>
          </a:p>
        </p:txBody>
      </p:sp>
      <p:pic>
        <p:nvPicPr>
          <p:cNvPr id="30" name="Imagen 2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110" y="5742755"/>
            <a:ext cx="3044102" cy="74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20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164227" cy="770467"/>
          </a:xfrm>
          <a:prstGeom prst="rect">
            <a:avLst/>
          </a:prstGeom>
        </p:spPr>
      </p:pic>
      <p:pic>
        <p:nvPicPr>
          <p:cNvPr id="3" name="Picture 2" descr="ecca-logo-strapline.eps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2"/>
            <a:ext cx="3426587" cy="852906"/>
          </a:xfrm>
          <a:prstGeom prst="rect">
            <a:avLst/>
          </a:prstGeom>
        </p:spPr>
      </p:pic>
      <p:sp>
        <p:nvSpPr>
          <p:cNvPr id="17" name="CuadroTexto 16"/>
          <p:cNvSpPr txBox="1"/>
          <p:nvPr/>
        </p:nvSpPr>
        <p:spPr>
          <a:xfrm>
            <a:off x="1216626" y="934173"/>
            <a:ext cx="24176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>
                <a:solidFill>
                  <a:srgbClr val="426D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Conclusions</a:t>
            </a:r>
            <a:endParaRPr lang="en-GB" sz="3200" dirty="0">
              <a:solidFill>
                <a:srgbClr val="426DA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Inhaltsplatzhalter 2"/>
          <p:cNvSpPr txBox="1">
            <a:spLocks/>
          </p:cNvSpPr>
          <p:nvPr/>
        </p:nvSpPr>
        <p:spPr>
          <a:xfrm>
            <a:off x="4611006" y="877939"/>
            <a:ext cx="7067221" cy="214726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1717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de-DE" sz="2400" dirty="0" smtClean="0"/>
              <a:t>Develop enhanced predictive capacity for weather and climate in the Arctic and beyond and determine the influence of Arctic climate change on Northern Hemisphere mid-latitudes, </a:t>
            </a:r>
            <a:r>
              <a:rPr lang="de-DE" sz="2400" b="1" dirty="0" smtClean="0"/>
              <a:t>for the benefit of policy makers, businesses and society</a:t>
            </a:r>
            <a:r>
              <a:rPr lang="de-DE" sz="2000" dirty="0" smtClean="0"/>
              <a:t>.</a:t>
            </a:r>
            <a:endParaRPr lang="de-DE" sz="20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132"/>
          <a:stretch/>
        </p:blipFill>
        <p:spPr>
          <a:xfrm>
            <a:off x="0" y="0"/>
            <a:ext cx="4204138" cy="6858000"/>
          </a:xfrm>
          <a:prstGeom prst="rect">
            <a:avLst/>
          </a:prstGeom>
        </p:spPr>
      </p:pic>
      <p:pic>
        <p:nvPicPr>
          <p:cNvPr id="43" name="Imagen 4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896" y="105506"/>
            <a:ext cx="3724345" cy="1657334"/>
          </a:xfrm>
          <a:prstGeom prst="rect">
            <a:avLst/>
          </a:prstGeom>
        </p:spPr>
      </p:pic>
      <p:grpSp>
        <p:nvGrpSpPr>
          <p:cNvPr id="46" name="Group 27"/>
          <p:cNvGrpSpPr>
            <a:grpSpLocks noChangeAspect="1"/>
          </p:cNvGrpSpPr>
          <p:nvPr/>
        </p:nvGrpSpPr>
        <p:grpSpPr>
          <a:xfrm>
            <a:off x="4627940" y="4090213"/>
            <a:ext cx="4064601" cy="2340000"/>
            <a:chOff x="647827" y="4557231"/>
            <a:chExt cx="3620575" cy="2084374"/>
          </a:xfrm>
        </p:grpSpPr>
        <p:pic>
          <p:nvPicPr>
            <p:cNvPr id="47" name="Bild 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9354" y="4715878"/>
              <a:ext cx="522683" cy="372380"/>
            </a:xfrm>
            <a:prstGeom prst="rect">
              <a:avLst/>
            </a:prstGeom>
          </p:spPr>
        </p:pic>
        <p:pic>
          <p:nvPicPr>
            <p:cNvPr id="48" name="Bild 8" descr="ucl_logo.gif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62630" y="5783487"/>
              <a:ext cx="373350" cy="294473"/>
            </a:xfrm>
            <a:prstGeom prst="rect">
              <a:avLst/>
            </a:prstGeom>
          </p:spPr>
        </p:pic>
        <p:pic>
          <p:nvPicPr>
            <p:cNvPr id="49" name="Bild 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47827" y="5858235"/>
              <a:ext cx="541854" cy="225529"/>
            </a:xfrm>
            <a:prstGeom prst="rect">
              <a:avLst/>
            </a:prstGeom>
          </p:spPr>
        </p:pic>
        <p:pic>
          <p:nvPicPr>
            <p:cNvPr id="50" name="Bild 10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867284" y="6262150"/>
              <a:ext cx="1375016" cy="379455"/>
            </a:xfrm>
            <a:prstGeom prst="rect">
              <a:avLst/>
            </a:prstGeom>
          </p:spPr>
        </p:pic>
        <p:pic>
          <p:nvPicPr>
            <p:cNvPr id="51" name="Bild 11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47827" y="5338344"/>
              <a:ext cx="923265" cy="195057"/>
            </a:xfrm>
            <a:prstGeom prst="rect">
              <a:avLst/>
            </a:prstGeom>
          </p:spPr>
        </p:pic>
        <p:pic>
          <p:nvPicPr>
            <p:cNvPr id="52" name="Bild 12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862586" y="5200893"/>
              <a:ext cx="405816" cy="394676"/>
            </a:xfrm>
            <a:prstGeom prst="rect">
              <a:avLst/>
            </a:prstGeom>
          </p:spPr>
        </p:pic>
        <p:pic>
          <p:nvPicPr>
            <p:cNvPr id="53" name="Bild 13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426388" y="5783487"/>
              <a:ext cx="782916" cy="260972"/>
            </a:xfrm>
            <a:prstGeom prst="rect">
              <a:avLst/>
            </a:prstGeom>
          </p:spPr>
        </p:pic>
        <p:pic>
          <p:nvPicPr>
            <p:cNvPr id="54" name="Bild 14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717447" y="5215758"/>
              <a:ext cx="385160" cy="364946"/>
            </a:xfrm>
            <a:prstGeom prst="rect">
              <a:avLst/>
            </a:prstGeom>
          </p:spPr>
        </p:pic>
        <p:pic>
          <p:nvPicPr>
            <p:cNvPr id="55" name="Bild 15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47827" y="6281230"/>
              <a:ext cx="778561" cy="256954"/>
            </a:xfrm>
            <a:prstGeom prst="rect">
              <a:avLst/>
            </a:prstGeom>
          </p:spPr>
        </p:pic>
        <p:pic>
          <p:nvPicPr>
            <p:cNvPr id="56" name="Bild 16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177321" y="5161179"/>
              <a:ext cx="508935" cy="474104"/>
            </a:xfrm>
            <a:prstGeom prst="rect">
              <a:avLst/>
            </a:prstGeom>
          </p:spPr>
        </p:pic>
        <p:pic>
          <p:nvPicPr>
            <p:cNvPr id="57" name="Bild 17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662754" y="6199248"/>
              <a:ext cx="374102" cy="356574"/>
            </a:xfrm>
            <a:prstGeom prst="rect">
              <a:avLst/>
            </a:prstGeom>
          </p:spPr>
        </p:pic>
        <p:pic>
          <p:nvPicPr>
            <p:cNvPr id="58" name="Bild 18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238696" y="5857040"/>
              <a:ext cx="920264" cy="141788"/>
            </a:xfrm>
            <a:prstGeom prst="rect">
              <a:avLst/>
            </a:prstGeom>
          </p:spPr>
        </p:pic>
        <p:pic>
          <p:nvPicPr>
            <p:cNvPr id="59" name="Bild 20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207905" y="4683467"/>
              <a:ext cx="649499" cy="291304"/>
            </a:xfrm>
            <a:prstGeom prst="rect">
              <a:avLst/>
            </a:prstGeom>
          </p:spPr>
        </p:pic>
        <p:pic>
          <p:nvPicPr>
            <p:cNvPr id="60" name="Bild 21"/>
            <p:cNvPicPr>
              <a:picLocks noChangeAspect="1"/>
            </p:cNvPicPr>
            <p:nvPr/>
          </p:nvPicPr>
          <p:blipFill>
            <a:blip r:embed="rId20" cstate="print">
              <a:clrChange>
                <a:clrFrom>
                  <a:srgbClr val="EEF9F0"/>
                </a:clrFrom>
                <a:clrTo>
                  <a:srgbClr val="EEF9F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379311" y="4646762"/>
              <a:ext cx="667112" cy="371556"/>
            </a:xfrm>
            <a:prstGeom prst="rect">
              <a:avLst/>
            </a:prstGeom>
          </p:spPr>
        </p:pic>
        <p:pic>
          <p:nvPicPr>
            <p:cNvPr id="61" name="Bild 19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467785" y="5169113"/>
              <a:ext cx="418764" cy="411591"/>
            </a:xfrm>
            <a:prstGeom prst="rect">
              <a:avLst/>
            </a:prstGeom>
          </p:spPr>
        </p:pic>
        <p:pic>
          <p:nvPicPr>
            <p:cNvPr id="62" name="Bild 2" descr="MGO_lat.jpg"/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3686" y="4557231"/>
              <a:ext cx="463575" cy="506894"/>
            </a:xfrm>
            <a:prstGeom prst="rect">
              <a:avLst/>
            </a:prstGeom>
          </p:spPr>
        </p:pic>
        <p:pic>
          <p:nvPicPr>
            <p:cNvPr id="63" name="Bild 4" descr="MFBLANC-RVB.jpg"/>
            <p:cNvPicPr>
              <a:picLocks noChangeAspect="1"/>
            </p:cNvPicPr>
            <p:nvPr/>
          </p:nvPicPr>
          <p:blipFill rotWithShape="1"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083" t="15113" r="13021" b="15569"/>
            <a:stretch/>
          </p:blipFill>
          <p:spPr>
            <a:xfrm>
              <a:off x="2313455" y="6224439"/>
              <a:ext cx="417405" cy="391544"/>
            </a:xfrm>
            <a:prstGeom prst="rect">
              <a:avLst/>
            </a:prstGeom>
          </p:spPr>
        </p:pic>
      </p:grpSp>
      <p:sp>
        <p:nvSpPr>
          <p:cNvPr id="8" name="Rectángulo 7"/>
          <p:cNvSpPr/>
          <p:nvPr/>
        </p:nvSpPr>
        <p:spPr>
          <a:xfrm>
            <a:off x="-1111" y="6431889"/>
            <a:ext cx="4204138" cy="444012"/>
          </a:xfrm>
          <a:prstGeom prst="rect">
            <a:avLst/>
          </a:prstGeom>
          <a:solidFill>
            <a:srgbClr val="55A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CuadroTexto 3"/>
          <p:cNvSpPr txBox="1"/>
          <p:nvPr/>
        </p:nvSpPr>
        <p:spPr>
          <a:xfrm>
            <a:off x="1900857" y="6488668"/>
            <a:ext cx="21421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WWW.APPLICATE.EU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64" name="Picture 8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04" y="6456694"/>
            <a:ext cx="536683" cy="367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237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164227" cy="770467"/>
          </a:xfrm>
          <a:prstGeom prst="rect">
            <a:avLst/>
          </a:prstGeom>
        </p:spPr>
      </p:pic>
      <p:pic>
        <p:nvPicPr>
          <p:cNvPr id="3" name="Picture 2" descr="ecca-logo-strapline.eps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2"/>
            <a:ext cx="3426587" cy="852906"/>
          </a:xfrm>
          <a:prstGeom prst="rect">
            <a:avLst/>
          </a:prstGeom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450" y="219582"/>
            <a:ext cx="2349168" cy="1045380"/>
          </a:xfrm>
          <a:prstGeom prst="rect">
            <a:avLst/>
          </a:prstGeom>
        </p:spPr>
      </p:pic>
      <p:pic>
        <p:nvPicPr>
          <p:cNvPr id="6" name="Imagen 5">
            <a:hlinkClick r:id="rId6"/>
          </p:cNvPr>
          <p:cNvPicPr>
            <a:picLocks noChangeAspect="1"/>
          </p:cNvPicPr>
          <p:nvPr/>
        </p:nvPicPr>
        <p:blipFill rotWithShape="1">
          <a:blip r:embed="rId7"/>
          <a:srcRect l="4649" t="42867" r="51754" b="14093"/>
          <a:stretch/>
        </p:blipFill>
        <p:spPr>
          <a:xfrm>
            <a:off x="709784" y="4682671"/>
            <a:ext cx="3449053" cy="1915370"/>
          </a:xfrm>
          <a:prstGeom prst="rect">
            <a:avLst/>
          </a:prstGeom>
        </p:spPr>
      </p:pic>
      <p:pic>
        <p:nvPicPr>
          <p:cNvPr id="2" name="Imagen 1">
            <a:hlinkClick r:id="rId8" action="ppaction://hlinksldjump"/>
          </p:cNvPr>
          <p:cNvPicPr>
            <a:picLocks noChangeAspect="1"/>
          </p:cNvPicPr>
          <p:nvPr/>
        </p:nvPicPr>
        <p:blipFill rotWithShape="1">
          <a:blip r:embed="rId9"/>
          <a:srcRect l="4562" t="23392" b="8539"/>
          <a:stretch/>
        </p:blipFill>
        <p:spPr>
          <a:xfrm>
            <a:off x="709784" y="2055389"/>
            <a:ext cx="3580623" cy="1915370"/>
          </a:xfrm>
          <a:prstGeom prst="rect">
            <a:avLst/>
          </a:prstGeom>
        </p:spPr>
      </p:pic>
      <p:pic>
        <p:nvPicPr>
          <p:cNvPr id="8" name="Imagen 1">
            <a:hlinkClick r:id="rId10" action="ppaction://hlinksldjump"/>
          </p:cNvPr>
          <p:cNvPicPr>
            <a:picLocks noChangeAspect="1"/>
          </p:cNvPicPr>
          <p:nvPr/>
        </p:nvPicPr>
        <p:blipFill rotWithShape="1">
          <a:blip r:embed="rId11" cstate="print"/>
          <a:srcRect l="16701" t="37579" r="38610" b="18098"/>
          <a:stretch/>
        </p:blipFill>
        <p:spPr bwMode="auto">
          <a:xfrm>
            <a:off x="5058159" y="2090074"/>
            <a:ext cx="3497179" cy="1950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agen 8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/>
          <a:srcRect l="20714" t="17514" r="49048" b="6508"/>
          <a:stretch/>
        </p:blipFill>
        <p:spPr>
          <a:xfrm rot="704350">
            <a:off x="9247864" y="1939844"/>
            <a:ext cx="2037660" cy="2880000"/>
          </a:xfrm>
          <a:prstGeom prst="rect">
            <a:avLst/>
          </a:prstGeom>
        </p:spPr>
      </p:pic>
      <p:pic>
        <p:nvPicPr>
          <p:cNvPr id="10" name="Imagen 9">
            <a:hlinkClick r:id="rId14" action="ppaction://hlinksldjump"/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99" t="21366"/>
          <a:stretch/>
        </p:blipFill>
        <p:spPr>
          <a:xfrm>
            <a:off x="4464980" y="4710117"/>
            <a:ext cx="3241860" cy="1981574"/>
          </a:xfrm>
          <a:prstGeom prst="rect">
            <a:avLst/>
          </a:prstGeom>
        </p:spPr>
      </p:pic>
      <p:sp>
        <p:nvSpPr>
          <p:cNvPr id="13" name="Subtítulo 7"/>
          <p:cNvSpPr txBox="1">
            <a:spLocks/>
          </p:cNvSpPr>
          <p:nvPr/>
        </p:nvSpPr>
        <p:spPr>
          <a:xfrm>
            <a:off x="1345695" y="1619131"/>
            <a:ext cx="2308799" cy="307303"/>
          </a:xfrm>
          <a:prstGeom prst="rect">
            <a:avLst/>
          </a:prstGeom>
        </p:spPr>
        <p:txBody>
          <a:bodyPr vert="horz" lIns="0" tIns="0" rIns="9144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PT" sz="2000" b="1" dirty="0" smtClean="0">
                <a:solidFill>
                  <a:srgbClr val="002369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rPr>
              <a:t>USER GROUP</a:t>
            </a:r>
          </a:p>
        </p:txBody>
      </p:sp>
      <p:sp>
        <p:nvSpPr>
          <p:cNvPr id="14" name="Subtítulo 7"/>
          <p:cNvSpPr txBox="1">
            <a:spLocks/>
          </p:cNvSpPr>
          <p:nvPr/>
        </p:nvSpPr>
        <p:spPr>
          <a:xfrm>
            <a:off x="1073602" y="4306741"/>
            <a:ext cx="2696294" cy="307303"/>
          </a:xfrm>
          <a:prstGeom prst="rect">
            <a:avLst/>
          </a:prstGeom>
        </p:spPr>
        <p:txBody>
          <a:bodyPr vert="horz" lIns="0" tIns="0" rIns="9144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PT" sz="2000" b="1" dirty="0" smtClean="0">
                <a:solidFill>
                  <a:srgbClr val="002369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rPr>
              <a:t>PROMOTIONAL VIDEO</a:t>
            </a:r>
          </a:p>
        </p:txBody>
      </p:sp>
      <p:sp>
        <p:nvSpPr>
          <p:cNvPr id="15" name="Subtítulo 7"/>
          <p:cNvSpPr txBox="1">
            <a:spLocks/>
          </p:cNvSpPr>
          <p:nvPr/>
        </p:nvSpPr>
        <p:spPr>
          <a:xfrm>
            <a:off x="5652348" y="1619130"/>
            <a:ext cx="2308799" cy="307303"/>
          </a:xfrm>
          <a:prstGeom prst="rect">
            <a:avLst/>
          </a:prstGeom>
        </p:spPr>
        <p:txBody>
          <a:bodyPr vert="horz" lIns="0" tIns="0" rIns="9144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PT" sz="2000" b="1" dirty="0" smtClean="0">
                <a:solidFill>
                  <a:srgbClr val="002369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rPr>
              <a:t>BLOG</a:t>
            </a:r>
          </a:p>
        </p:txBody>
      </p:sp>
      <p:sp>
        <p:nvSpPr>
          <p:cNvPr id="16" name="Subtítulo 7"/>
          <p:cNvSpPr txBox="1">
            <a:spLocks/>
          </p:cNvSpPr>
          <p:nvPr/>
        </p:nvSpPr>
        <p:spPr>
          <a:xfrm>
            <a:off x="5005473" y="4306741"/>
            <a:ext cx="2308799" cy="497991"/>
          </a:xfrm>
          <a:prstGeom prst="rect">
            <a:avLst/>
          </a:prstGeom>
        </p:spPr>
        <p:txBody>
          <a:bodyPr vert="horz" lIns="0" tIns="0" rIns="9144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PT" sz="2000" b="1" dirty="0" smtClean="0">
                <a:solidFill>
                  <a:srgbClr val="002369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rPr>
              <a:t>ONLINE COURSE</a:t>
            </a:r>
          </a:p>
        </p:txBody>
      </p:sp>
      <p:sp>
        <p:nvSpPr>
          <p:cNvPr id="17" name="Subtítulo 7"/>
          <p:cNvSpPr txBox="1">
            <a:spLocks/>
          </p:cNvSpPr>
          <p:nvPr/>
        </p:nvSpPr>
        <p:spPr>
          <a:xfrm>
            <a:off x="10035722" y="1264962"/>
            <a:ext cx="1617977" cy="282608"/>
          </a:xfrm>
          <a:prstGeom prst="rect">
            <a:avLst/>
          </a:prstGeom>
        </p:spPr>
        <p:txBody>
          <a:bodyPr vert="horz" lIns="0" tIns="0" rIns="9144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PT" sz="2000" b="1" dirty="0" smtClean="0">
                <a:solidFill>
                  <a:srgbClr val="002369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rPr>
              <a:t>CASE STUDIES</a:t>
            </a:r>
          </a:p>
        </p:txBody>
      </p:sp>
      <p:sp>
        <p:nvSpPr>
          <p:cNvPr id="19" name="Subtítulo 7"/>
          <p:cNvSpPr txBox="1">
            <a:spLocks/>
          </p:cNvSpPr>
          <p:nvPr/>
        </p:nvSpPr>
        <p:spPr>
          <a:xfrm>
            <a:off x="935119" y="992386"/>
            <a:ext cx="5914009" cy="428501"/>
          </a:xfrm>
          <a:prstGeom prst="rect">
            <a:avLst/>
          </a:prstGeom>
        </p:spPr>
        <p:txBody>
          <a:bodyPr vert="horz" lIns="0" tIns="0" rIns="9144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PT" b="1" dirty="0" smtClean="0">
                <a:solidFill>
                  <a:srgbClr val="002369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rPr>
              <a:t>USER ENGAGEMENT</a:t>
            </a:r>
          </a:p>
        </p:txBody>
      </p:sp>
    </p:spTree>
    <p:extLst>
      <p:ext uri="{BB962C8B-B14F-4D97-AF65-F5344CB8AC3E}">
        <p14:creationId xmlns:p14="http://schemas.microsoft.com/office/powerpoint/2010/main" val="527339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164227" cy="770467"/>
          </a:xfrm>
          <a:prstGeom prst="rect">
            <a:avLst/>
          </a:prstGeom>
        </p:spPr>
      </p:pic>
      <p:pic>
        <p:nvPicPr>
          <p:cNvPr id="3" name="Picture 2" descr="ecca-logo-strapline.eps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2"/>
            <a:ext cx="3426587" cy="852906"/>
          </a:xfrm>
          <a:prstGeom prst="rect">
            <a:avLst/>
          </a:prstGeom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450" y="219582"/>
            <a:ext cx="2349168" cy="1045380"/>
          </a:xfrm>
          <a:prstGeom prst="rect">
            <a:avLst/>
          </a:prstGeom>
        </p:spPr>
      </p:pic>
      <p:sp>
        <p:nvSpPr>
          <p:cNvPr id="19" name="Subtítulo 7"/>
          <p:cNvSpPr txBox="1">
            <a:spLocks/>
          </p:cNvSpPr>
          <p:nvPr/>
        </p:nvSpPr>
        <p:spPr>
          <a:xfrm>
            <a:off x="935119" y="992386"/>
            <a:ext cx="5914009" cy="428501"/>
          </a:xfrm>
          <a:prstGeom prst="rect">
            <a:avLst/>
          </a:prstGeom>
        </p:spPr>
        <p:txBody>
          <a:bodyPr vert="horz" lIns="0" tIns="0" rIns="9144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PT" b="1" dirty="0" smtClean="0">
                <a:solidFill>
                  <a:srgbClr val="002369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rPr>
              <a:t>USER GROUP</a:t>
            </a:r>
          </a:p>
        </p:txBody>
      </p:sp>
      <p:pic>
        <p:nvPicPr>
          <p:cNvPr id="18" name="Imagen 9"/>
          <p:cNvPicPr>
            <a:picLocks noChangeAspect="1"/>
          </p:cNvPicPr>
          <p:nvPr/>
        </p:nvPicPr>
        <p:blipFill rotWithShape="1">
          <a:blip r:embed="rId6" cstate="print"/>
          <a:srcRect t="34460" r="128" b="42848"/>
          <a:stretch/>
        </p:blipFill>
        <p:spPr bwMode="auto">
          <a:xfrm>
            <a:off x="-39201" y="1379624"/>
            <a:ext cx="12231201" cy="2069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CuadroTexto 1"/>
          <p:cNvSpPr txBox="1">
            <a:spLocks noChangeArrowheads="1"/>
          </p:cNvSpPr>
          <p:nvPr/>
        </p:nvSpPr>
        <p:spPr bwMode="auto">
          <a:xfrm>
            <a:off x="2871779" y="3487391"/>
            <a:ext cx="7473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altLang="es-ES" sz="2400" smtClean="0">
                <a:solidFill>
                  <a:srgbClr val="00B0F0"/>
                </a:solidFill>
              </a:rPr>
              <a:t>Aim</a:t>
            </a:r>
            <a:r>
              <a:rPr lang="en-GB" altLang="es-ES" sz="2400">
                <a:solidFill>
                  <a:srgbClr val="DB6742"/>
                </a:solidFill>
              </a:rPr>
              <a:t> </a:t>
            </a:r>
          </a:p>
        </p:txBody>
      </p:sp>
      <p:sp>
        <p:nvSpPr>
          <p:cNvPr id="21" name="CuadroTexto 20"/>
          <p:cNvSpPr txBox="1">
            <a:spLocks noChangeArrowheads="1"/>
          </p:cNvSpPr>
          <p:nvPr/>
        </p:nvSpPr>
        <p:spPr bwMode="auto">
          <a:xfrm>
            <a:off x="1948229" y="3975518"/>
            <a:ext cx="3887788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GB" altLang="es-ES" dirty="0"/>
              <a:t>Comprehensive overview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altLang="es-ES" dirty="0"/>
              <a:t>Advice and feedback to the project research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altLang="es-ES" dirty="0"/>
              <a:t>Help shaping data into relevant information and services</a:t>
            </a:r>
          </a:p>
        </p:txBody>
      </p:sp>
      <p:sp>
        <p:nvSpPr>
          <p:cNvPr id="22" name="CuadroTexto 1"/>
          <p:cNvSpPr txBox="1">
            <a:spLocks noChangeArrowheads="1"/>
          </p:cNvSpPr>
          <p:nvPr/>
        </p:nvSpPr>
        <p:spPr bwMode="auto">
          <a:xfrm>
            <a:off x="7221133" y="3487391"/>
            <a:ext cx="15991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altLang="es-ES" sz="2400" dirty="0" smtClean="0">
                <a:solidFill>
                  <a:srgbClr val="00B0F0"/>
                </a:solidFill>
              </a:rPr>
              <a:t>Challenges</a:t>
            </a:r>
            <a:r>
              <a:rPr lang="en-GB" altLang="es-ES" sz="2400" dirty="0">
                <a:solidFill>
                  <a:srgbClr val="DB6742"/>
                </a:solidFill>
              </a:rPr>
              <a:t> </a:t>
            </a:r>
          </a:p>
        </p:txBody>
      </p:sp>
      <p:sp>
        <p:nvSpPr>
          <p:cNvPr id="23" name="CuadroTexto 18"/>
          <p:cNvSpPr txBox="1">
            <a:spLocks noChangeArrowheads="1"/>
          </p:cNvSpPr>
          <p:nvPr/>
        </p:nvSpPr>
        <p:spPr bwMode="auto">
          <a:xfrm>
            <a:off x="6934755" y="3975518"/>
            <a:ext cx="4464050" cy="369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GB" altLang="es-ES" dirty="0"/>
              <a:t>Find stakeholders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altLang="es-ES" dirty="0"/>
              <a:t>Gender balance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altLang="es-ES" dirty="0"/>
              <a:t>Equal contribution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altLang="es-ES" dirty="0"/>
              <a:t>Sectoral &amp; geographical coverage (bias)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altLang="es-ES" dirty="0"/>
              <a:t>Over-generalisation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altLang="es-ES" dirty="0"/>
              <a:t>Meetings: online vs face-to-face (relevant conferences, project GA…)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altLang="es-ES" dirty="0"/>
              <a:t>User participation in kind vs project partners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altLang="es-ES" dirty="0"/>
              <a:t>Need to report results back</a:t>
            </a:r>
          </a:p>
          <a:p>
            <a:pPr marL="285750" indent="-285750">
              <a:buFont typeface="Arial" pitchFamily="34" charset="0"/>
              <a:buChar char="•"/>
            </a:pPr>
            <a:endParaRPr lang="en-GB" altLang="es-ES" dirty="0"/>
          </a:p>
          <a:p>
            <a:pPr marL="285750" indent="-285750">
              <a:buFont typeface="Arial" pitchFamily="34" charset="0"/>
              <a:buChar char="•"/>
            </a:pPr>
            <a:endParaRPr lang="en-GB" altLang="es-ES" dirty="0"/>
          </a:p>
        </p:txBody>
      </p:sp>
    </p:spTree>
    <p:extLst>
      <p:ext uri="{BB962C8B-B14F-4D97-AF65-F5344CB8AC3E}">
        <p14:creationId xmlns:p14="http://schemas.microsoft.com/office/powerpoint/2010/main" val="3460626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164227" cy="770467"/>
          </a:xfrm>
          <a:prstGeom prst="rect">
            <a:avLst/>
          </a:prstGeom>
        </p:spPr>
      </p:pic>
      <p:pic>
        <p:nvPicPr>
          <p:cNvPr id="3" name="Picture 2" descr="ecca-logo-strapline.eps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2"/>
            <a:ext cx="3426587" cy="852906"/>
          </a:xfrm>
          <a:prstGeom prst="rect">
            <a:avLst/>
          </a:prstGeom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450" y="219582"/>
            <a:ext cx="2349168" cy="1045380"/>
          </a:xfrm>
          <a:prstGeom prst="rect">
            <a:avLst/>
          </a:prstGeom>
        </p:spPr>
      </p:pic>
      <p:sp>
        <p:nvSpPr>
          <p:cNvPr id="19" name="Subtítulo 7"/>
          <p:cNvSpPr txBox="1">
            <a:spLocks/>
          </p:cNvSpPr>
          <p:nvPr/>
        </p:nvSpPr>
        <p:spPr>
          <a:xfrm>
            <a:off x="935119" y="992386"/>
            <a:ext cx="5914009" cy="428501"/>
          </a:xfrm>
          <a:prstGeom prst="rect">
            <a:avLst/>
          </a:prstGeom>
        </p:spPr>
        <p:txBody>
          <a:bodyPr vert="horz" lIns="0" tIns="0" rIns="9144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PT" b="1" dirty="0" smtClean="0">
                <a:solidFill>
                  <a:srgbClr val="002369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rPr>
              <a:t>BLOG</a:t>
            </a:r>
          </a:p>
        </p:txBody>
      </p:sp>
      <p:pic>
        <p:nvPicPr>
          <p:cNvPr id="6" name="Imagen 1"/>
          <p:cNvPicPr>
            <a:picLocks noChangeAspect="1"/>
          </p:cNvPicPr>
          <p:nvPr/>
        </p:nvPicPr>
        <p:blipFill rotWithShape="1">
          <a:blip r:embed="rId6" cstate="print"/>
          <a:srcRect l="10001" t="11382" r="10616" b="5545"/>
          <a:stretch/>
        </p:blipFill>
        <p:spPr bwMode="auto">
          <a:xfrm>
            <a:off x="1582113" y="1404440"/>
            <a:ext cx="9144000" cy="5382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uadroTexto 1"/>
          <p:cNvSpPr txBox="1">
            <a:spLocks noChangeArrowheads="1"/>
          </p:cNvSpPr>
          <p:nvPr/>
        </p:nvSpPr>
        <p:spPr bwMode="auto">
          <a:xfrm>
            <a:off x="4376778" y="922086"/>
            <a:ext cx="32187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altLang="es-ES" sz="2400" dirty="0" smtClean="0">
                <a:solidFill>
                  <a:srgbClr val="00B0F0"/>
                </a:solidFill>
              </a:rPr>
              <a:t>Polar Prediction Matters</a:t>
            </a:r>
          </a:p>
        </p:txBody>
      </p:sp>
      <p:sp>
        <p:nvSpPr>
          <p:cNvPr id="2" name="Rectángulo 1"/>
          <p:cNvSpPr/>
          <p:nvPr/>
        </p:nvSpPr>
        <p:spPr>
          <a:xfrm>
            <a:off x="5770465" y="6417234"/>
            <a:ext cx="5097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hlinkClick r:id="rId7"/>
              </a:rPr>
              <a:t>https://blogs.helmholtz.de/polarpredictionmatters</a:t>
            </a:r>
            <a:r>
              <a:rPr lang="en-GB" dirty="0" smtClean="0">
                <a:hlinkClick r:id="rId7"/>
              </a:rPr>
              <a:t>/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8634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4501024" y="1560364"/>
            <a:ext cx="7690976" cy="1971111"/>
          </a:xfrm>
          <a:prstGeom prst="rect">
            <a:avLst/>
          </a:prstGeom>
          <a:solidFill>
            <a:srgbClr val="C0EA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164227" cy="770467"/>
          </a:xfrm>
          <a:prstGeom prst="rect">
            <a:avLst/>
          </a:prstGeom>
        </p:spPr>
      </p:pic>
      <p:pic>
        <p:nvPicPr>
          <p:cNvPr id="3" name="Picture 2" descr="ecca-logo-strapline.eps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2"/>
            <a:ext cx="3426587" cy="852906"/>
          </a:xfrm>
          <a:prstGeom prst="rect">
            <a:avLst/>
          </a:prstGeom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450" y="219582"/>
            <a:ext cx="2349168" cy="1045380"/>
          </a:xfrm>
          <a:prstGeom prst="rect">
            <a:avLst/>
          </a:prstGeom>
        </p:spPr>
      </p:pic>
      <p:sp>
        <p:nvSpPr>
          <p:cNvPr id="19" name="Subtítulo 7"/>
          <p:cNvSpPr txBox="1">
            <a:spLocks/>
          </p:cNvSpPr>
          <p:nvPr/>
        </p:nvSpPr>
        <p:spPr>
          <a:xfrm>
            <a:off x="935119" y="992386"/>
            <a:ext cx="5914009" cy="428501"/>
          </a:xfrm>
          <a:prstGeom prst="rect">
            <a:avLst/>
          </a:prstGeom>
        </p:spPr>
        <p:txBody>
          <a:bodyPr vert="horz" lIns="0" tIns="0" rIns="9144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PT" b="1" dirty="0" smtClean="0">
                <a:solidFill>
                  <a:srgbClr val="002369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rPr>
              <a:t>CASE STUDIES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6"/>
          <a:srcRect l="20714" t="17514" r="49048" b="6508"/>
          <a:stretch/>
        </p:blipFill>
        <p:spPr>
          <a:xfrm>
            <a:off x="935119" y="1560365"/>
            <a:ext cx="3565905" cy="5040000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5039951" y="1714725"/>
            <a:ext cx="584586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Addressed to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policy-makers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big energy associations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g</a:t>
            </a:r>
            <a:r>
              <a:rPr lang="en-GB" sz="2000" dirty="0" smtClean="0"/>
              <a:t>lobal networks of Transmission System Operators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…</a:t>
            </a:r>
          </a:p>
        </p:txBody>
      </p:sp>
      <p:sp>
        <p:nvSpPr>
          <p:cNvPr id="10" name="Rectángulo 9"/>
          <p:cNvSpPr/>
          <p:nvPr/>
        </p:nvSpPr>
        <p:spPr>
          <a:xfrm rot="5400000" flipV="1">
            <a:off x="4571301" y="1659683"/>
            <a:ext cx="5679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b="1" dirty="0">
                <a:solidFill>
                  <a:srgbClr val="002369"/>
                </a:solidFill>
              </a:rPr>
              <a:t>▼</a:t>
            </a:r>
            <a:endParaRPr lang="es-ES_tradnl" dirty="0">
              <a:solidFill>
                <a:srgbClr val="002369"/>
              </a:solidFill>
            </a:endParaRPr>
          </a:p>
        </p:txBody>
      </p:sp>
      <p:sp>
        <p:nvSpPr>
          <p:cNvPr id="11" name="Subtítulo 7"/>
          <p:cNvSpPr txBox="1">
            <a:spLocks/>
          </p:cNvSpPr>
          <p:nvPr/>
        </p:nvSpPr>
        <p:spPr>
          <a:xfrm>
            <a:off x="5480845" y="3795704"/>
            <a:ext cx="6006962" cy="428501"/>
          </a:xfrm>
          <a:prstGeom prst="rect">
            <a:avLst/>
          </a:prstGeom>
        </p:spPr>
        <p:txBody>
          <a:bodyPr vert="horz" lIns="0" tIns="0" rIns="9144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PT" sz="2000" b="1" dirty="0" smtClean="0">
                <a:solidFill>
                  <a:srgbClr val="002369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rPr>
              <a:t>ADDITIONAL CASE STUDIES </a:t>
            </a:r>
            <a:r>
              <a:rPr lang="pt-PT" sz="2000" dirty="0" smtClean="0">
                <a:solidFill>
                  <a:srgbClr val="002369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rPr>
              <a:t>(under preparation)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5759909" y="4224205"/>
            <a:ext cx="58458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Reindeer herding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Heatwaves &amp; fires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Insurance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Shipping/maritime safety</a:t>
            </a:r>
          </a:p>
        </p:txBody>
      </p:sp>
    </p:spTree>
    <p:extLst>
      <p:ext uri="{BB962C8B-B14F-4D97-AF65-F5344CB8AC3E}">
        <p14:creationId xmlns:p14="http://schemas.microsoft.com/office/powerpoint/2010/main" val="1276369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164227" cy="770467"/>
          </a:xfrm>
          <a:prstGeom prst="rect">
            <a:avLst/>
          </a:prstGeom>
        </p:spPr>
      </p:pic>
      <p:pic>
        <p:nvPicPr>
          <p:cNvPr id="3" name="Picture 2" descr="ecca-logo-strapline.eps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2"/>
            <a:ext cx="3426587" cy="852906"/>
          </a:xfrm>
          <a:prstGeom prst="rect">
            <a:avLst/>
          </a:prstGeom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450" y="219582"/>
            <a:ext cx="2349168" cy="1045380"/>
          </a:xfrm>
          <a:prstGeom prst="rect">
            <a:avLst/>
          </a:prstGeom>
        </p:spPr>
      </p:pic>
      <p:sp>
        <p:nvSpPr>
          <p:cNvPr id="19" name="Subtítulo 7"/>
          <p:cNvSpPr txBox="1">
            <a:spLocks/>
          </p:cNvSpPr>
          <p:nvPr/>
        </p:nvSpPr>
        <p:spPr>
          <a:xfrm>
            <a:off x="935119" y="992386"/>
            <a:ext cx="5914009" cy="428501"/>
          </a:xfrm>
          <a:prstGeom prst="rect">
            <a:avLst/>
          </a:prstGeom>
        </p:spPr>
        <p:txBody>
          <a:bodyPr vert="horz" lIns="0" tIns="0" rIns="9144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PT" b="1" dirty="0" smtClean="0">
                <a:solidFill>
                  <a:srgbClr val="002369"/>
                </a:solidFill>
                <a:latin typeface="Roboto" pitchFamily="2" charset="0"/>
                <a:ea typeface="Roboto" pitchFamily="2" charset="0"/>
                <a:cs typeface="Arial" panose="020B0604020202020204" pitchFamily="34" charset="0"/>
              </a:rPr>
              <a:t>ONLINE COURSE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6"/>
          <a:srcRect l="1208" t="11117" r="6662" b="6404"/>
          <a:stretch/>
        </p:blipFill>
        <p:spPr>
          <a:xfrm>
            <a:off x="1415300" y="1689213"/>
            <a:ext cx="9293734" cy="4680000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114096" y="6450586"/>
            <a:ext cx="8230895" cy="407414"/>
          </a:xfrm>
        </p:spPr>
        <p:txBody>
          <a:bodyPr>
            <a:normAutofit fontScale="77500" lnSpcReduction="20000"/>
          </a:bodyPr>
          <a:lstStyle/>
          <a:p>
            <a:pPr marL="0" indent="0" algn="r">
              <a:buNone/>
            </a:pP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  <a:hlinkClick r:id="rId7"/>
              </a:rPr>
              <a:t>https://</a:t>
            </a:r>
            <a:r>
              <a:rPr lang="de-DE" sz="2000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7"/>
              </a:rPr>
              <a:t>www.apecs.is/events/upcoming-event-highlights/applicate-online-course-2019.html</a:t>
            </a:r>
            <a:r>
              <a:rPr lang="de-DE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1589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4243369" y="1106981"/>
            <a:ext cx="449353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7200" dirty="0" smtClean="0">
                <a:solidFill>
                  <a:srgbClr val="426D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  <a:endParaRPr lang="en-GB" sz="7200" dirty="0">
              <a:solidFill>
                <a:srgbClr val="426DA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8A833BB2-B01F-4FEE-A5A0-1D06C4D40A5F}"/>
              </a:ext>
            </a:extLst>
          </p:cNvPr>
          <p:cNvSpPr/>
          <p:nvPr/>
        </p:nvSpPr>
        <p:spPr>
          <a:xfrm>
            <a:off x="1839310" y="5385081"/>
            <a:ext cx="93016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1200" b="0" u="none" strike="noStrike" baseline="0" dirty="0" smtClean="0">
                <a:solidFill>
                  <a:schemeClr val="tx1"/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The projects participating in this presentation have </a:t>
            </a:r>
            <a:r>
              <a:rPr lang="en-GB" sz="1200" b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received funding from </a:t>
            </a:r>
            <a:r>
              <a:rPr lang="en-GB" sz="1200" b="0" u="none" strike="noStrike" baseline="0" dirty="0" smtClean="0">
                <a:solidFill>
                  <a:schemeClr val="tx1"/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the European</a:t>
            </a:r>
            <a:r>
              <a:rPr lang="en-GB" sz="1200" b="0" u="none" strike="noStrike" dirty="0" smtClean="0">
                <a:solidFill>
                  <a:schemeClr val="tx1"/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 Union’s</a:t>
            </a:r>
            <a:r>
              <a:rPr lang="en-GB" sz="1200" b="0" u="none" strike="noStrike" baseline="0" dirty="0" smtClean="0">
                <a:solidFill>
                  <a:schemeClr val="tx1"/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 Horizon 2020 research</a:t>
            </a:r>
            <a:r>
              <a:rPr lang="en-GB" sz="1200" b="0" u="none" strike="noStrike" dirty="0" smtClean="0">
                <a:solidFill>
                  <a:schemeClr val="tx1"/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 and innovation</a:t>
            </a:r>
            <a:r>
              <a:rPr lang="en-GB" sz="1200" b="0" u="none" strike="noStrike" baseline="0" dirty="0" smtClean="0">
                <a:solidFill>
                  <a:schemeClr val="tx1"/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 programme </a:t>
            </a:r>
            <a:r>
              <a:rPr lang="en-GB" sz="1200" b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under grant </a:t>
            </a:r>
            <a:r>
              <a:rPr lang="en-GB" sz="1200" b="0" u="none" strike="noStrike" baseline="0" dirty="0" smtClean="0">
                <a:solidFill>
                  <a:schemeClr val="tx1"/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agreement</a:t>
            </a:r>
            <a:r>
              <a:rPr lang="en-GB" sz="1200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 nº </a:t>
            </a:r>
            <a:r>
              <a:rPr lang="en-GB" sz="1200" dirty="0" smtClean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727862. </a:t>
            </a:r>
          </a:p>
          <a:p>
            <a:pPr lvl="0" algn="ctr"/>
            <a:endParaRPr lang="en-GB" sz="1200" dirty="0" smtClean="0">
              <a:latin typeface="Arial" panose="020B0604020202020204" pitchFamily="34" charset="0"/>
              <a:ea typeface="Ebrima" panose="02000000000000000000" pitchFamily="2" charset="0"/>
              <a:cs typeface="Arial" panose="020B0604020202020204" pitchFamily="34" charset="0"/>
            </a:endParaRPr>
          </a:p>
          <a:p>
            <a:pPr lvl="0" algn="ctr"/>
            <a:r>
              <a:rPr lang="en-US" sz="1200" b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The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content of this presentation reflects only the author’s view. The European Commission is not responsible for any use that may be made of the information it contains.</a:t>
            </a:r>
            <a:endParaRPr lang="fr-FR" sz="1200" dirty="0">
              <a:solidFill>
                <a:schemeClr val="tx1"/>
              </a:solidFill>
              <a:latin typeface="Arial" panose="020B0604020202020204" pitchFamily="34" charset="0"/>
              <a:ea typeface="Ebrima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6" name="Image 21">
            <a:extLst>
              <a:ext uri="{FF2B5EF4-FFF2-40B4-BE49-F238E27FC236}">
                <a16:creationId xmlns:a16="http://schemas.microsoft.com/office/drawing/2014/main" id="{B8A09E87-408E-48E4-BCB7-644B062FC7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152" y="4391802"/>
            <a:ext cx="1080271" cy="7200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2972" y="2934155"/>
            <a:ext cx="2426966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761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1524</TotalTime>
  <Words>317</Words>
  <Application>Microsoft Office PowerPoint</Application>
  <PresentationFormat>Panorámica</PresentationFormat>
  <Paragraphs>63</Paragraphs>
  <Slides>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Ebrima</vt:lpstr>
      <vt:lpstr>Roboto</vt:lpstr>
      <vt:lpstr>Tema do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(Insert Title)</dc:title>
  <dc:subject/>
  <dc:creator>Celia Araujo | Leading.pt</dc:creator>
  <cp:keywords/>
  <dc:description/>
  <cp:lastModifiedBy>Marta Terrado Casanovas</cp:lastModifiedBy>
  <cp:revision>104</cp:revision>
  <dcterms:created xsi:type="dcterms:W3CDTF">2018-04-30T18:57:27Z</dcterms:created>
  <dcterms:modified xsi:type="dcterms:W3CDTF">2019-06-02T18:54:23Z</dcterms:modified>
  <cp:category/>
</cp:coreProperties>
</file>