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22.wmf" ContentType="image/x-wmf"/>
  <Override PartName="/ppt/media/image24.png" ContentType="image/png"/>
  <Override PartName="/ppt/media/image21.png" ContentType="image/png"/>
  <Override PartName="/ppt/media/image19.png" ContentType="image/png"/>
  <Override PartName="/ppt/media/image17.png" ContentType="image/png"/>
  <Override PartName="/ppt/media/image14.png" ContentType="image/png"/>
  <Override PartName="/ppt/media/image16.png" ContentType="image/png"/>
  <Override PartName="/ppt/media/image23.png" ContentType="image/png"/>
  <Override PartName="/ppt/media/image12.png" ContentType="image/png"/>
  <Override PartName="/ppt/media/image15.jpeg" ContentType="image/jpeg"/>
  <Override PartName="/ppt/media/image13.png" ContentType="image/png"/>
  <Override PartName="/ppt/media/image11.png" ContentType="image/png"/>
  <Override PartName="/ppt/media/image9.png" ContentType="image/png"/>
  <Override PartName="/ppt/media/image8.png" ContentType="image/png"/>
  <Override PartName="/ppt/media/image6.png" ContentType="image/png"/>
  <Override PartName="/ppt/media/image10.jpeg" ContentType="image/jpeg"/>
  <Override PartName="/ppt/media/image5.png" ContentType="image/png"/>
  <Override PartName="/ppt/media/image20.wmf" ContentType="image/x-wmf"/>
  <Override PartName="/ppt/media/image18.png" ContentType="image/png"/>
  <Override PartName="/ppt/media/image4.png" ContentType="image/png"/>
  <Override PartName="/ppt/media/image7.png" ContentType="image/png"/>
  <Override PartName="/ppt/media/image3.png" ContentType="image/png"/>
  <Override PartName="/ppt/media/image2.png" ContentType="image/png"/>
  <Override PartName="/ppt/media/image1.jpeg" ContentType="image/jpeg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701992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8.png"/><Relationship Id="rId3" Type="http://schemas.openxmlformats.org/officeDocument/2006/relationships/image" Target="../media/image1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76956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67424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20320" y="1642320"/>
            <a:ext cx="5102640" cy="407124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20320" y="1642320"/>
            <a:ext cx="5102640" cy="4071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42680"/>
            <a:ext cx="8229240" cy="4071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80080"/>
            <a:ext cx="8229240" cy="5433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42680"/>
            <a:ext cx="8229240" cy="4071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76956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376956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67424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8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20320" y="1642320"/>
            <a:ext cx="5102640" cy="4071240"/>
          </a:xfrm>
          <a:prstGeom prst="rect">
            <a:avLst/>
          </a:prstGeom>
          <a:ln>
            <a:noFill/>
          </a:ln>
        </p:spPr>
      </p:pic>
      <p:pic>
        <p:nvPicPr>
          <p:cNvPr id="83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20320" y="1642320"/>
            <a:ext cx="5102640" cy="4071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42680"/>
            <a:ext cx="8229240" cy="4071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80080"/>
            <a:ext cx="8229240" cy="5433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76956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76956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67424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5720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22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20320" y="1642320"/>
            <a:ext cx="5102640" cy="4071240"/>
          </a:xfrm>
          <a:prstGeom prst="rect">
            <a:avLst/>
          </a:prstGeom>
          <a:ln>
            <a:noFill/>
          </a:ln>
        </p:spPr>
      </p:pic>
      <p:pic>
        <p:nvPicPr>
          <p:cNvPr id="123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20320" y="1642320"/>
            <a:ext cx="5102640" cy="4071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280080"/>
            <a:ext cx="8229240" cy="5433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20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407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76956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42680"/>
            <a:ext cx="401580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769560"/>
            <a:ext cx="8229240" cy="1941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slideLayout" Target="../slideLayouts/slideLayout1.xml"/><Relationship Id="rId10" Type="http://schemas.openxmlformats.org/officeDocument/2006/relationships/slideLayout" Target="../slideLayouts/slideLayout2.xml"/><Relationship Id="rId11" Type="http://schemas.openxmlformats.org/officeDocument/2006/relationships/slideLayout" Target="../slideLayouts/slideLayout3.xml"/><Relationship Id="rId12" Type="http://schemas.openxmlformats.org/officeDocument/2006/relationships/slideLayout" Target="../slideLayouts/slideLayout4.xml"/><Relationship Id="rId13" Type="http://schemas.openxmlformats.org/officeDocument/2006/relationships/slideLayout" Target="../slideLayouts/slideLayout5.xml"/><Relationship Id="rId14" Type="http://schemas.openxmlformats.org/officeDocument/2006/relationships/slideLayout" Target="../slideLayouts/slideLayout6.xml"/><Relationship Id="rId15" Type="http://schemas.openxmlformats.org/officeDocument/2006/relationships/slideLayout" Target="../slideLayouts/slideLayout7.xml"/><Relationship Id="rId16" Type="http://schemas.openxmlformats.org/officeDocument/2006/relationships/slideLayout" Target="../slideLayouts/slideLayout8.xml"/><Relationship Id="rId17" Type="http://schemas.openxmlformats.org/officeDocument/2006/relationships/slideLayout" Target="../slideLayouts/slideLayout9.xml"/><Relationship Id="rId18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1.xml"/><Relationship Id="rId20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0.jpe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5.jpe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Relationship Id="rId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1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240" y="0"/>
            <a:ext cx="9139680" cy="7018920"/>
          </a:xfrm>
          <a:prstGeom prst="rect">
            <a:avLst/>
          </a:prstGeom>
          <a:ln>
            <a:noFill/>
          </a:ln>
        </p:spPr>
      </p:pic>
      <p:sp>
        <p:nvSpPr>
          <p:cNvPr id="1" name="CustomShape 1"/>
          <p:cNvSpPr/>
          <p:nvPr/>
        </p:nvSpPr>
        <p:spPr>
          <a:xfrm>
            <a:off x="76320" y="182520"/>
            <a:ext cx="1599120" cy="497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Ctr="1"/>
          <a:p>
            <a:pPr algn="ctr"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DejaVu Sans"/>
              </a:rPr>
              <a:t>www.bsc.es</a:t>
            </a:r>
            <a:endParaRPr/>
          </a:p>
        </p:txBody>
      </p:sp>
      <p:pic>
        <p:nvPicPr>
          <p:cNvPr id="2" name="Picture 11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09680" y="830160"/>
            <a:ext cx="4602600" cy="1379880"/>
          </a:xfrm>
          <a:prstGeom prst="rect">
            <a:avLst/>
          </a:prstGeom>
          <a:ln>
            <a:noFill/>
          </a:ln>
        </p:spPr>
      </p:pic>
      <p:pic>
        <p:nvPicPr>
          <p:cNvPr id="3" name="Picture 459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5838840" y="1025640"/>
            <a:ext cx="1011600" cy="525960"/>
          </a:xfrm>
          <a:prstGeom prst="rect">
            <a:avLst/>
          </a:prstGeom>
          <a:ln>
            <a:noFill/>
          </a:ln>
        </p:spPr>
      </p:pic>
      <p:pic>
        <p:nvPicPr>
          <p:cNvPr id="4" name="Picture 5" descr=""/>
          <p:cNvPicPr/>
          <p:nvPr/>
        </p:nvPicPr>
        <p:blipFill>
          <a:blip r:embed="rId5"/>
          <a:stretch>
            <a:fillRect/>
          </a:stretch>
        </p:blipFill>
        <p:spPr>
          <a:xfrm>
            <a:off x="5538960" y="6386400"/>
            <a:ext cx="424440" cy="330840"/>
          </a:xfrm>
          <a:prstGeom prst="rect">
            <a:avLst/>
          </a:prstGeom>
          <a:ln>
            <a:noFill/>
          </a:ln>
        </p:spPr>
      </p:pic>
      <p:pic>
        <p:nvPicPr>
          <p:cNvPr id="5" name="Picture 6" descr=""/>
          <p:cNvPicPr/>
          <p:nvPr/>
        </p:nvPicPr>
        <p:blipFill>
          <a:blip r:embed="rId6"/>
          <a:stretch>
            <a:fillRect/>
          </a:stretch>
        </p:blipFill>
        <p:spPr>
          <a:xfrm>
            <a:off x="6227640" y="6389640"/>
            <a:ext cx="392760" cy="332280"/>
          </a:xfrm>
          <a:prstGeom prst="rect">
            <a:avLst/>
          </a:prstGeom>
          <a:ln>
            <a:noFill/>
          </a:ln>
        </p:spPr>
      </p:pic>
      <p:pic>
        <p:nvPicPr>
          <p:cNvPr id="6" name="Picture 7" descr=""/>
          <p:cNvPicPr/>
          <p:nvPr/>
        </p:nvPicPr>
        <p:blipFill>
          <a:blip r:embed="rId7"/>
          <a:stretch>
            <a:fillRect/>
          </a:stretch>
        </p:blipFill>
        <p:spPr>
          <a:xfrm>
            <a:off x="6878520" y="6386400"/>
            <a:ext cx="446760" cy="330840"/>
          </a:xfrm>
          <a:prstGeom prst="rect">
            <a:avLst/>
          </a:prstGeom>
          <a:ln>
            <a:noFill/>
          </a:ln>
        </p:spPr>
      </p:pic>
      <p:pic>
        <p:nvPicPr>
          <p:cNvPr id="7" name="Picture 8" descr=""/>
          <p:cNvPicPr/>
          <p:nvPr/>
        </p:nvPicPr>
        <p:blipFill>
          <a:blip r:embed="rId8"/>
          <a:stretch>
            <a:fillRect/>
          </a:stretch>
        </p:blipFill>
        <p:spPr>
          <a:xfrm>
            <a:off x="7480440" y="6386400"/>
            <a:ext cx="762480" cy="330840"/>
          </a:xfrm>
          <a:prstGeom prst="rect">
            <a:avLst/>
          </a:prstGeom>
          <a:ln>
            <a:noFill/>
          </a:ln>
        </p:spPr>
      </p:pic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9"/>
    <p:sldLayoutId id="2147483650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  <p:sldLayoutId id="2147483658" r:id="rId18"/>
    <p:sldLayoutId id="2147483659" r:id="rId19"/>
    <p:sldLayoutId id="2147483660" r:id="rId20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13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4320" y="0"/>
            <a:ext cx="9138600" cy="84024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8458200" y="6505560"/>
            <a:ext cx="532440" cy="513360"/>
          </a:xfrm>
          <a:prstGeom prst="rect">
            <a:avLst/>
          </a:prstGeom>
          <a:noFill/>
          <a:ln>
            <a:noFill/>
          </a:ln>
        </p:spPr>
      </p:sp>
      <p:pic>
        <p:nvPicPr>
          <p:cNvPr id="46" name="Picture 11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6732720" y="144360"/>
            <a:ext cx="1935720" cy="579960"/>
          </a:xfrm>
          <a:prstGeom prst="rect">
            <a:avLst/>
          </a:prstGeom>
          <a:ln>
            <a:noFill/>
          </a:ln>
        </p:spPr>
      </p:pic>
      <p:pic>
        <p:nvPicPr>
          <p:cNvPr id="47" name="Picture 459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8245440" y="125280"/>
            <a:ext cx="573480" cy="298800"/>
          </a:xfrm>
          <a:prstGeom prst="rect">
            <a:avLst/>
          </a:prstGeom>
          <a:ln>
            <a:noFill/>
          </a:ln>
        </p:spPr>
      </p:pic>
      <p:sp>
        <p:nvSpPr>
          <p:cNvPr id="48" name="PlaceHolder 2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1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440" y="0"/>
            <a:ext cx="9139680" cy="7018920"/>
          </a:xfrm>
          <a:prstGeom prst="rect">
            <a:avLst/>
          </a:prstGeom>
          <a:ln>
            <a:noFill/>
          </a:ln>
        </p:spPr>
      </p:pic>
      <p:sp>
        <p:nvSpPr>
          <p:cNvPr id="85" name="CustomShape 1"/>
          <p:cNvSpPr/>
          <p:nvPr/>
        </p:nvSpPr>
        <p:spPr>
          <a:xfrm>
            <a:off x="76320" y="182520"/>
            <a:ext cx="1599120" cy="497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Ctr="1"/>
          <a:p>
            <a:pPr algn="ctr"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DejaVu Sans"/>
              </a:rPr>
              <a:t>www.bsc.es</a:t>
            </a:r>
            <a:endParaRPr/>
          </a:p>
        </p:txBody>
      </p:sp>
      <p:pic>
        <p:nvPicPr>
          <p:cNvPr id="86" name="Picture 11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843280" y="2016000"/>
            <a:ext cx="3305520" cy="991080"/>
          </a:xfrm>
          <a:prstGeom prst="rect">
            <a:avLst/>
          </a:prstGeom>
          <a:ln>
            <a:noFill/>
          </a:ln>
        </p:spPr>
      </p:pic>
      <p:pic>
        <p:nvPicPr>
          <p:cNvPr id="87" name="Picture 459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5435640" y="2006640"/>
            <a:ext cx="829080" cy="430560"/>
          </a:xfrm>
          <a:prstGeom prst="rect">
            <a:avLst/>
          </a:prstGeom>
          <a:ln>
            <a:noFill/>
          </a:ln>
        </p:spPr>
      </p:pic>
      <p:sp>
        <p:nvSpPr>
          <p:cNvPr id="88" name="PlaceHolder 2"/>
          <p:cNvSpPr>
            <a:spLocks noGrp="1"/>
          </p:cNvSpPr>
          <p:nvPr>
            <p:ph type="title"/>
          </p:nvPr>
        </p:nvSpPr>
        <p:spPr>
          <a:xfrm>
            <a:off x="457200" y="280080"/>
            <a:ext cx="8229240" cy="117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57200" y="1642680"/>
            <a:ext cx="8229240" cy="40712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image" Target="../media/image21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6548400" y="196920"/>
            <a:ext cx="2446920" cy="414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n-US" sz="1400">
                <a:solidFill>
                  <a:srgbClr val="ffffff"/>
                </a:solidFill>
                <a:latin typeface="Calibri"/>
                <a:ea typeface="MS PGothic"/>
              </a:rPr>
              <a:t>Barcelona, April 9</a:t>
            </a:r>
            <a:r>
              <a:rPr lang="en-US" sz="1400" baseline="30000">
                <a:solidFill>
                  <a:srgbClr val="ffffff"/>
                </a:solidFill>
                <a:latin typeface="Calibri"/>
                <a:ea typeface="MS PGothic"/>
              </a:rPr>
              <a:t>th</a:t>
            </a:r>
            <a:r>
              <a:rPr lang="en-US" sz="1400">
                <a:solidFill>
                  <a:srgbClr val="ffffff"/>
                </a:solidFill>
                <a:latin typeface="Calibri"/>
                <a:ea typeface="MS PGothic"/>
              </a:rPr>
              <a:t> 2015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685800" y="2181240"/>
            <a:ext cx="7771320" cy="1503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 anchorCtr="1"/>
          <a:p>
            <a:pPr algn="ctr">
              <a:lnSpc>
                <a:spcPct val="100000"/>
              </a:lnSpc>
            </a:pPr>
            <a:r>
              <a:rPr b="1" lang="en-US" sz="3200">
                <a:solidFill>
                  <a:srgbClr val="ffffff"/>
                </a:solidFill>
                <a:latin typeface="Arial"/>
                <a:ea typeface="MS PGothic"/>
              </a:rPr>
              <a:t>EC-Earth &amp; Autosubmit</a:t>
            </a:r>
            <a:endParaRPr/>
          </a:p>
        </p:txBody>
      </p:sp>
      <p:sp>
        <p:nvSpPr>
          <p:cNvPr id="126" name="CustomShape 3"/>
          <p:cNvSpPr/>
          <p:nvPr/>
        </p:nvSpPr>
        <p:spPr>
          <a:xfrm>
            <a:off x="1371600" y="3718080"/>
            <a:ext cx="6399720" cy="65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Ctr="1"/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ffffff"/>
                </a:solidFill>
                <a:latin typeface="Arial"/>
                <a:ea typeface="MS PGothic"/>
              </a:rPr>
              <a:t>Objectives</a:t>
            </a:r>
            <a:endParaRPr/>
          </a:p>
        </p:txBody>
      </p:sp>
      <p:sp>
        <p:nvSpPr>
          <p:cNvPr id="127" name="CustomShape 4"/>
          <p:cNvSpPr/>
          <p:nvPr/>
        </p:nvSpPr>
        <p:spPr>
          <a:xfrm>
            <a:off x="1351080" y="4757760"/>
            <a:ext cx="6478920" cy="498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Ctr="1"/>
          <a:p>
            <a:pPr algn="ctr"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Arial"/>
                <a:ea typeface="MS PGothic"/>
              </a:rPr>
              <a:t>Domingo Manubens – Chloé Prodhomme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nodeType="clickEffect" fill="freeze">
                      <p:stCondLst>
                        <p:cond delay="indefinite"/>
                      </p:stCond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396720" y="144360"/>
            <a:ext cx="6190200" cy="69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Arial"/>
                <a:ea typeface="ＭＳ Ｐゴシック"/>
              </a:rPr>
              <a:t>Actual situation</a:t>
            </a:r>
            <a:endParaRPr/>
          </a:p>
        </p:txBody>
      </p:sp>
      <p:sp>
        <p:nvSpPr>
          <p:cNvPr id="129" name="CustomShape 2"/>
          <p:cNvSpPr/>
          <p:nvPr/>
        </p:nvSpPr>
        <p:spPr>
          <a:xfrm>
            <a:off x="2710080" y="5078880"/>
            <a:ext cx="1188360" cy="1188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EC-Earth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Community</a:t>
            </a:r>
            <a:endParaRPr/>
          </a:p>
        </p:txBody>
      </p:sp>
      <p:sp>
        <p:nvSpPr>
          <p:cNvPr id="130" name="CustomShape 3"/>
          <p:cNvSpPr/>
          <p:nvPr/>
        </p:nvSpPr>
        <p:spPr>
          <a:xfrm>
            <a:off x="4996080" y="5078880"/>
            <a:ext cx="1188360" cy="1188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IC3/BSC</a:t>
            </a:r>
            <a:endParaRPr/>
          </a:p>
        </p:txBody>
      </p:sp>
      <p:sp>
        <p:nvSpPr>
          <p:cNvPr id="131" name="CustomShape 4"/>
          <p:cNvSpPr/>
          <p:nvPr/>
        </p:nvSpPr>
        <p:spPr>
          <a:xfrm>
            <a:off x="2070000" y="2427120"/>
            <a:ext cx="1096920" cy="7311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ec-conf</a:t>
            </a:r>
            <a:endParaRPr/>
          </a:p>
        </p:txBody>
      </p:sp>
      <p:sp>
        <p:nvSpPr>
          <p:cNvPr id="132" name="CustomShape 5"/>
          <p:cNvSpPr/>
          <p:nvPr/>
        </p:nvSpPr>
        <p:spPr>
          <a:xfrm>
            <a:off x="5821920" y="4322160"/>
            <a:ext cx="1279800" cy="63972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Autosubmit</a:t>
            </a:r>
            <a:endParaRPr/>
          </a:p>
        </p:txBody>
      </p:sp>
      <p:pic>
        <p:nvPicPr>
          <p:cNvPr id="133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5821920" y="3833280"/>
            <a:ext cx="1176840" cy="488520"/>
          </a:xfrm>
          <a:prstGeom prst="rect">
            <a:avLst/>
          </a:prstGeom>
          <a:ln>
            <a:noFill/>
          </a:ln>
        </p:spPr>
      </p:pic>
      <p:sp>
        <p:nvSpPr>
          <p:cNvPr id="134" name="CustomShape 6"/>
          <p:cNvSpPr/>
          <p:nvPr/>
        </p:nvSpPr>
        <p:spPr>
          <a:xfrm>
            <a:off x="3167280" y="2427120"/>
            <a:ext cx="1919880" cy="91404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EC-Earth</a:t>
            </a:r>
            <a:endParaRPr/>
          </a:p>
        </p:txBody>
      </p:sp>
      <p:sp>
        <p:nvSpPr>
          <p:cNvPr id="135" name="CustomShape 7"/>
          <p:cNvSpPr/>
          <p:nvPr/>
        </p:nvSpPr>
        <p:spPr>
          <a:xfrm>
            <a:off x="3560040" y="1463040"/>
            <a:ext cx="1188360" cy="91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SMHI</a:t>
            </a:r>
            <a:endParaRPr/>
          </a:p>
        </p:txBody>
      </p:sp>
      <p:sp>
        <p:nvSpPr>
          <p:cNvPr id="136" name="Line 8"/>
          <p:cNvSpPr/>
          <p:nvPr/>
        </p:nvSpPr>
        <p:spPr>
          <a:xfrm flipV="1">
            <a:off x="3258720" y="3341520"/>
            <a:ext cx="640080" cy="1737360"/>
          </a:xfrm>
          <a:prstGeom prst="line">
            <a:avLst/>
          </a:prstGeom>
          <a:ln w="3672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</p:sp>
      <p:pic>
        <p:nvPicPr>
          <p:cNvPr id="1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630160" y="3762720"/>
            <a:ext cx="1542600" cy="914040"/>
          </a:xfrm>
          <a:prstGeom prst="rect">
            <a:avLst/>
          </a:prstGeom>
          <a:ln>
            <a:noFill/>
          </a:ln>
        </p:spPr>
      </p:pic>
      <p:sp>
        <p:nvSpPr>
          <p:cNvPr id="138" name="Line 9"/>
          <p:cNvSpPr/>
          <p:nvPr/>
        </p:nvSpPr>
        <p:spPr>
          <a:xfrm>
            <a:off x="4173120" y="3341520"/>
            <a:ext cx="365760" cy="82296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39" name="CustomShape 10"/>
          <p:cNvSpPr/>
          <p:nvPr/>
        </p:nvSpPr>
        <p:spPr>
          <a:xfrm>
            <a:off x="4356000" y="4164480"/>
            <a:ext cx="1270080" cy="365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Adaptation</a:t>
            </a:r>
            <a:endParaRPr/>
          </a:p>
        </p:txBody>
      </p:sp>
      <p:sp>
        <p:nvSpPr>
          <p:cNvPr id="140" name="Line 11"/>
          <p:cNvSpPr/>
          <p:nvPr/>
        </p:nvSpPr>
        <p:spPr>
          <a:xfrm>
            <a:off x="4721760" y="4458240"/>
            <a:ext cx="457200" cy="82296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41" name="CustomShape 12"/>
          <p:cNvSpPr/>
          <p:nvPr/>
        </p:nvSpPr>
        <p:spPr>
          <a:xfrm>
            <a:off x="6237360" y="5053680"/>
            <a:ext cx="2696400" cy="1113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+ running ensembles</a:t>
            </a:r>
            <a:endParaRPr/>
          </a:p>
          <a:p>
            <a:r>
              <a:rPr lang="en-US">
                <a:latin typeface="Arial"/>
              </a:rPr>
              <a:t>+ maintaining previously </a:t>
            </a:r>
            <a:endParaRPr/>
          </a:p>
          <a:p>
            <a:r>
              <a:rPr lang="en-US">
                <a:latin typeface="Arial"/>
              </a:rPr>
              <a:t>developed options</a:t>
            </a:r>
            <a:endParaRPr/>
          </a:p>
          <a:p>
            <a:r>
              <a:rPr lang="en-US">
                <a:latin typeface="Arial"/>
              </a:rPr>
              <a:t>…</a:t>
            </a:r>
            <a:r>
              <a:rPr lang="en-US">
                <a:latin typeface="Arial"/>
              </a:rPr>
              <a:t>.</a:t>
            </a:r>
            <a:endParaRPr/>
          </a:p>
        </p:txBody>
      </p:sp>
      <p:sp>
        <p:nvSpPr>
          <p:cNvPr id="142" name="Line 13"/>
          <p:cNvSpPr/>
          <p:nvPr/>
        </p:nvSpPr>
        <p:spPr>
          <a:xfrm flipH="1" flipV="1">
            <a:off x="5178960" y="4458240"/>
            <a:ext cx="365760" cy="62064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43" name="Line 14"/>
          <p:cNvSpPr/>
          <p:nvPr/>
        </p:nvSpPr>
        <p:spPr>
          <a:xfrm flipH="1" flipV="1">
            <a:off x="4538880" y="3341520"/>
            <a:ext cx="457200" cy="822960"/>
          </a:xfrm>
          <a:prstGeom prst="line">
            <a:avLst/>
          </a:prstGeom>
          <a:ln w="36720">
            <a:solidFill>
              <a:srgbClr val="000000"/>
            </a:solidFill>
            <a:custDash>
              <a:ds d="100000" sp="203000"/>
              <a:ds d="100000" sp="203000"/>
              <a:ds d="203000" sp="203000"/>
            </a:custDash>
            <a:round/>
          </a:ln>
        </p:spPr>
      </p:sp>
      <p:sp>
        <p:nvSpPr>
          <p:cNvPr id="144" name="CustomShape 15"/>
          <p:cNvSpPr/>
          <p:nvPr/>
        </p:nvSpPr>
        <p:spPr>
          <a:xfrm>
            <a:off x="4536360" y="3432960"/>
            <a:ext cx="521640" cy="716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US" sz="4400">
                <a:solidFill>
                  <a:srgbClr val="ff3333"/>
                </a:solidFill>
                <a:latin typeface="Arial"/>
              </a:rPr>
              <a:t>?</a:t>
            </a:r>
            <a:endParaRPr/>
          </a:p>
        </p:txBody>
      </p:sp>
      <p:sp>
        <p:nvSpPr>
          <p:cNvPr id="145" name="CustomShape 16"/>
          <p:cNvSpPr/>
          <p:nvPr/>
        </p:nvSpPr>
        <p:spPr>
          <a:xfrm>
            <a:off x="7104240" y="3017520"/>
            <a:ext cx="1856880" cy="2035800"/>
          </a:xfrm>
          <a:prstGeom prst="rect">
            <a:avLst/>
          </a:prstGeom>
          <a:noFill/>
          <a:ln w="54720">
            <a:solidFill>
              <a:srgbClr val="ff3333"/>
            </a:solidFill>
            <a:round/>
          </a:ln>
        </p:spPr>
        <p:txBody>
          <a:bodyPr wrap="none" lIns="117000" rIns="117000" tIns="72000" bIns="72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Reproducibility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Monitoring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 </a:t>
            </a:r>
            <a:r>
              <a:rPr lang="en-US">
                <a:latin typeface="Arial"/>
              </a:rPr>
              <a:t>Platforms/queue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Automatic plots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Data transfer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Post-processing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…</a:t>
            </a:r>
            <a:r>
              <a:rPr lang="en-US">
                <a:latin typeface="Arial"/>
              </a:rPr>
              <a:t>.</a:t>
            </a:r>
            <a:endParaRPr/>
          </a:p>
        </p:txBody>
      </p:sp>
    </p:spTree>
  </p:cSld>
  <p:timing>
    <p:tnLst>
      <p:par>
        <p:cTn id="4" dur="indefinite" restart="never" nodeType="tmRoot">
          <p:childTnLst>
            <p:seq>
              <p:cTn id="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396720" y="144360"/>
            <a:ext cx="6190200" cy="69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Arial"/>
                <a:ea typeface="ＭＳ Ｐゴシック"/>
              </a:rPr>
              <a:t>In the future?</a:t>
            </a:r>
            <a:endParaRPr/>
          </a:p>
        </p:txBody>
      </p:sp>
      <p:sp>
        <p:nvSpPr>
          <p:cNvPr id="147" name="CustomShape 2"/>
          <p:cNvSpPr/>
          <p:nvPr/>
        </p:nvSpPr>
        <p:spPr>
          <a:xfrm>
            <a:off x="2710080" y="5078880"/>
            <a:ext cx="1188360" cy="1188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EC-Earth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Community</a:t>
            </a:r>
            <a:endParaRPr/>
          </a:p>
        </p:txBody>
      </p:sp>
      <p:sp>
        <p:nvSpPr>
          <p:cNvPr id="148" name="CustomShape 3"/>
          <p:cNvSpPr/>
          <p:nvPr/>
        </p:nvSpPr>
        <p:spPr>
          <a:xfrm>
            <a:off x="4996080" y="5078880"/>
            <a:ext cx="1188360" cy="1188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IC3/BSC</a:t>
            </a:r>
            <a:endParaRPr/>
          </a:p>
        </p:txBody>
      </p:sp>
      <p:sp>
        <p:nvSpPr>
          <p:cNvPr id="149" name="CustomShape 4"/>
          <p:cNvSpPr/>
          <p:nvPr/>
        </p:nvSpPr>
        <p:spPr>
          <a:xfrm>
            <a:off x="2070000" y="2427120"/>
            <a:ext cx="1096920" cy="7311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ec-conf</a:t>
            </a:r>
            <a:endParaRPr/>
          </a:p>
        </p:txBody>
      </p:sp>
      <p:sp>
        <p:nvSpPr>
          <p:cNvPr id="150" name="CustomShape 5"/>
          <p:cNvSpPr/>
          <p:nvPr/>
        </p:nvSpPr>
        <p:spPr>
          <a:xfrm>
            <a:off x="5821920" y="4322160"/>
            <a:ext cx="1279800" cy="63972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Autosubmit</a:t>
            </a:r>
            <a:endParaRPr/>
          </a:p>
        </p:txBody>
      </p:sp>
      <p:pic>
        <p:nvPicPr>
          <p:cNvPr id="151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5821920" y="3833280"/>
            <a:ext cx="1176840" cy="488520"/>
          </a:xfrm>
          <a:prstGeom prst="rect">
            <a:avLst/>
          </a:prstGeom>
          <a:ln>
            <a:noFill/>
          </a:ln>
        </p:spPr>
      </p:pic>
      <p:sp>
        <p:nvSpPr>
          <p:cNvPr id="152" name="CustomShape 6"/>
          <p:cNvSpPr/>
          <p:nvPr/>
        </p:nvSpPr>
        <p:spPr>
          <a:xfrm>
            <a:off x="3167280" y="2427120"/>
            <a:ext cx="1919880" cy="91404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EC-Earth</a:t>
            </a:r>
            <a:endParaRPr/>
          </a:p>
        </p:txBody>
      </p:sp>
      <p:sp>
        <p:nvSpPr>
          <p:cNvPr id="153" name="CustomShape 7"/>
          <p:cNvSpPr/>
          <p:nvPr/>
        </p:nvSpPr>
        <p:spPr>
          <a:xfrm>
            <a:off x="3560040" y="1463040"/>
            <a:ext cx="1188360" cy="91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SMHI</a:t>
            </a:r>
            <a:endParaRPr/>
          </a:p>
        </p:txBody>
      </p:sp>
      <p:sp>
        <p:nvSpPr>
          <p:cNvPr id="154" name="Line 8"/>
          <p:cNvSpPr/>
          <p:nvPr/>
        </p:nvSpPr>
        <p:spPr>
          <a:xfrm flipV="1">
            <a:off x="3258720" y="3341520"/>
            <a:ext cx="640080" cy="1737360"/>
          </a:xfrm>
          <a:prstGeom prst="line">
            <a:avLst/>
          </a:prstGeom>
          <a:ln w="3672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</p:sp>
      <p:pic>
        <p:nvPicPr>
          <p:cNvPr id="15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630160" y="3762720"/>
            <a:ext cx="1542600" cy="914040"/>
          </a:xfrm>
          <a:prstGeom prst="rect">
            <a:avLst/>
          </a:prstGeom>
          <a:ln>
            <a:noFill/>
          </a:ln>
        </p:spPr>
      </p:pic>
      <p:sp>
        <p:nvSpPr>
          <p:cNvPr id="156" name="Line 9"/>
          <p:cNvSpPr/>
          <p:nvPr/>
        </p:nvSpPr>
        <p:spPr>
          <a:xfrm>
            <a:off x="4173120" y="3341520"/>
            <a:ext cx="365760" cy="82296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57" name="CustomShape 10"/>
          <p:cNvSpPr/>
          <p:nvPr/>
        </p:nvSpPr>
        <p:spPr>
          <a:xfrm>
            <a:off x="4356000" y="4164480"/>
            <a:ext cx="1270080" cy="365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Adaptation</a:t>
            </a:r>
            <a:endParaRPr/>
          </a:p>
        </p:txBody>
      </p:sp>
      <p:sp>
        <p:nvSpPr>
          <p:cNvPr id="158" name="Line 11"/>
          <p:cNvSpPr/>
          <p:nvPr/>
        </p:nvSpPr>
        <p:spPr>
          <a:xfrm>
            <a:off x="4721760" y="4458240"/>
            <a:ext cx="457200" cy="82296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59" name="CustomShape 12"/>
          <p:cNvSpPr/>
          <p:nvPr/>
        </p:nvSpPr>
        <p:spPr>
          <a:xfrm>
            <a:off x="6237360" y="5053680"/>
            <a:ext cx="2696400" cy="1113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+ running ensembles</a:t>
            </a:r>
            <a:endParaRPr/>
          </a:p>
          <a:p>
            <a:r>
              <a:rPr lang="en-US">
                <a:latin typeface="Arial"/>
              </a:rPr>
              <a:t>+ maintaining previously </a:t>
            </a:r>
            <a:endParaRPr/>
          </a:p>
          <a:p>
            <a:r>
              <a:rPr lang="en-US">
                <a:latin typeface="Arial"/>
              </a:rPr>
              <a:t>developed options</a:t>
            </a:r>
            <a:endParaRPr/>
          </a:p>
          <a:p>
            <a:r>
              <a:rPr lang="en-US">
                <a:latin typeface="Arial"/>
              </a:rPr>
              <a:t>…</a:t>
            </a:r>
            <a:r>
              <a:rPr lang="en-US">
                <a:latin typeface="Arial"/>
              </a:rPr>
              <a:t>.</a:t>
            </a:r>
            <a:endParaRPr/>
          </a:p>
        </p:txBody>
      </p:sp>
      <p:sp>
        <p:nvSpPr>
          <p:cNvPr id="160" name="Line 13"/>
          <p:cNvSpPr/>
          <p:nvPr/>
        </p:nvSpPr>
        <p:spPr>
          <a:xfrm flipH="1" flipV="1">
            <a:off x="5178960" y="4458240"/>
            <a:ext cx="365760" cy="62064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61" name="Line 14"/>
          <p:cNvSpPr/>
          <p:nvPr/>
        </p:nvSpPr>
        <p:spPr>
          <a:xfrm flipH="1" flipV="1">
            <a:off x="4538880" y="3341520"/>
            <a:ext cx="457200" cy="822960"/>
          </a:xfrm>
          <a:prstGeom prst="line">
            <a:avLst/>
          </a:prstGeom>
          <a:ln w="36720">
            <a:solidFill>
              <a:srgbClr val="000000"/>
            </a:solidFill>
            <a:custDash>
              <a:ds d="100000" sp="203000"/>
              <a:ds d="100000" sp="203000"/>
              <a:ds d="203000" sp="203000"/>
            </a:custDash>
            <a:round/>
          </a:ln>
        </p:spPr>
      </p:sp>
      <p:sp>
        <p:nvSpPr>
          <p:cNvPr id="162" name="CustomShape 15"/>
          <p:cNvSpPr/>
          <p:nvPr/>
        </p:nvSpPr>
        <p:spPr>
          <a:xfrm>
            <a:off x="4536360" y="3432960"/>
            <a:ext cx="521640" cy="716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US" sz="4400">
                <a:solidFill>
                  <a:srgbClr val="ff3333"/>
                </a:solidFill>
                <a:latin typeface="Arial"/>
              </a:rPr>
              <a:t>?</a:t>
            </a:r>
            <a:endParaRPr/>
          </a:p>
        </p:txBody>
      </p:sp>
      <p:sp>
        <p:nvSpPr>
          <p:cNvPr id="163" name="CustomShape 16"/>
          <p:cNvSpPr/>
          <p:nvPr/>
        </p:nvSpPr>
        <p:spPr>
          <a:xfrm>
            <a:off x="5029200" y="1047240"/>
            <a:ext cx="4114440" cy="1881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How are we going to share all the PRIMAVERA developments (2 technicians at BSC):</a:t>
            </a:r>
            <a:endParaRPr/>
          </a:p>
          <a:p>
            <a:r>
              <a:rPr lang="en-US">
                <a:latin typeface="Arial"/>
              </a:rPr>
              <a:t>	</a:t>
            </a:r>
            <a:r>
              <a:rPr lang="en-US">
                <a:latin typeface="Arial"/>
              </a:rPr>
              <a:t>- Very high resolution config</a:t>
            </a:r>
            <a:endParaRPr/>
          </a:p>
          <a:p>
            <a:r>
              <a:rPr lang="en-US">
                <a:latin typeface="Arial"/>
              </a:rPr>
              <a:t>	</a:t>
            </a:r>
            <a:r>
              <a:rPr lang="en-US">
                <a:latin typeface="Arial"/>
              </a:rPr>
              <a:t>- Tuning at HR</a:t>
            </a:r>
            <a:endParaRPr/>
          </a:p>
          <a:p>
            <a:r>
              <a:rPr lang="en-US">
                <a:latin typeface="Arial"/>
              </a:rPr>
              <a:t>	</a:t>
            </a:r>
            <a:r>
              <a:rPr lang="en-US">
                <a:latin typeface="Arial"/>
              </a:rPr>
              <a:t>- On-line diagnostics</a:t>
            </a:r>
            <a:endParaRPr/>
          </a:p>
          <a:p>
            <a:r>
              <a:rPr lang="en-US">
                <a:latin typeface="Arial"/>
              </a:rPr>
              <a:t>	</a:t>
            </a:r>
            <a:r>
              <a:rPr lang="en-US">
                <a:latin typeface="Arial"/>
              </a:rPr>
              <a:t>- ….</a:t>
            </a:r>
            <a:endParaRPr/>
          </a:p>
        </p:txBody>
      </p:sp>
      <p:sp>
        <p:nvSpPr>
          <p:cNvPr id="164" name="CustomShape 17"/>
          <p:cNvSpPr/>
          <p:nvPr/>
        </p:nvSpPr>
        <p:spPr>
          <a:xfrm>
            <a:off x="61200" y="1011240"/>
            <a:ext cx="4114440" cy="601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How are we going to be in phase with the central repository?</a:t>
            </a:r>
            <a:endParaRPr/>
          </a:p>
        </p:txBody>
      </p:sp>
      <p:sp>
        <p:nvSpPr>
          <p:cNvPr id="165" name="CustomShape 18"/>
          <p:cNvSpPr/>
          <p:nvPr/>
        </p:nvSpPr>
        <p:spPr>
          <a:xfrm>
            <a:off x="7103880" y="3017520"/>
            <a:ext cx="1856880" cy="2035800"/>
          </a:xfrm>
          <a:prstGeom prst="rect">
            <a:avLst/>
          </a:prstGeom>
          <a:noFill/>
          <a:ln w="54720">
            <a:solidFill>
              <a:srgbClr val="ff3333"/>
            </a:solidFill>
            <a:round/>
          </a:ln>
        </p:spPr>
        <p:txBody>
          <a:bodyPr wrap="none" lIns="117000" rIns="117000" tIns="72000" bIns="72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Reproducibility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Monitoring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 </a:t>
            </a:r>
            <a:r>
              <a:rPr lang="en-US">
                <a:latin typeface="Arial"/>
              </a:rPr>
              <a:t>Platforms/queue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Automatic plots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Data transfer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Post-processing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…</a:t>
            </a:r>
            <a:r>
              <a:rPr lang="en-US">
                <a:latin typeface="Arial"/>
              </a:rPr>
              <a:t>.</a:t>
            </a:r>
            <a:endParaRPr/>
          </a:p>
        </p:txBody>
      </p:sp>
    </p:spTree>
  </p:cSld>
  <p:timing>
    <p:tnLst>
      <p:par>
        <p:cTn id="6" dur="indefinite" restart="never" nodeType="tmRoot">
          <p:childTnLst>
            <p:seq>
              <p:cTn id="7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396720" y="144360"/>
            <a:ext cx="6190200" cy="69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Arial"/>
                <a:ea typeface="ＭＳ Ｐゴシック"/>
              </a:rPr>
              <a:t>Converge and work together!</a:t>
            </a:r>
            <a:endParaRPr/>
          </a:p>
        </p:txBody>
      </p:sp>
      <p:sp>
        <p:nvSpPr>
          <p:cNvPr id="167" name="CustomShape 2"/>
          <p:cNvSpPr/>
          <p:nvPr/>
        </p:nvSpPr>
        <p:spPr>
          <a:xfrm>
            <a:off x="3664080" y="5078880"/>
            <a:ext cx="1188360" cy="1188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IC3/BSC</a:t>
            </a:r>
            <a:endParaRPr/>
          </a:p>
        </p:txBody>
      </p:sp>
      <p:sp>
        <p:nvSpPr>
          <p:cNvPr id="168" name="CustomShape 3"/>
          <p:cNvSpPr/>
          <p:nvPr/>
        </p:nvSpPr>
        <p:spPr>
          <a:xfrm>
            <a:off x="2070000" y="2427120"/>
            <a:ext cx="1096920" cy="7311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ec-conf</a:t>
            </a:r>
            <a:endParaRPr/>
          </a:p>
        </p:txBody>
      </p:sp>
      <p:sp>
        <p:nvSpPr>
          <p:cNvPr id="169" name="CustomShape 4"/>
          <p:cNvSpPr/>
          <p:nvPr/>
        </p:nvSpPr>
        <p:spPr>
          <a:xfrm>
            <a:off x="3167280" y="2427120"/>
            <a:ext cx="1919880" cy="91404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EC-Earth</a:t>
            </a:r>
            <a:endParaRPr/>
          </a:p>
        </p:txBody>
      </p:sp>
      <p:sp>
        <p:nvSpPr>
          <p:cNvPr id="170" name="CustomShape 5"/>
          <p:cNvSpPr/>
          <p:nvPr/>
        </p:nvSpPr>
        <p:spPr>
          <a:xfrm>
            <a:off x="3560040" y="1463040"/>
            <a:ext cx="1188360" cy="91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SMHI</a:t>
            </a:r>
            <a:endParaRPr/>
          </a:p>
        </p:txBody>
      </p:sp>
      <p:sp>
        <p:nvSpPr>
          <p:cNvPr id="171" name="Line 6"/>
          <p:cNvSpPr/>
          <p:nvPr/>
        </p:nvSpPr>
        <p:spPr>
          <a:xfrm flipV="1">
            <a:off x="4114800" y="3341520"/>
            <a:ext cx="0" cy="1737360"/>
          </a:xfrm>
          <a:prstGeom prst="line">
            <a:avLst/>
          </a:prstGeom>
          <a:ln w="3672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</p:sp>
      <p:pic>
        <p:nvPicPr>
          <p:cNvPr id="172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134160" y="3762720"/>
            <a:ext cx="1542600" cy="914040"/>
          </a:xfrm>
          <a:prstGeom prst="rect">
            <a:avLst/>
          </a:prstGeom>
          <a:ln>
            <a:noFill/>
          </a:ln>
        </p:spPr>
      </p:pic>
      <p:sp>
        <p:nvSpPr>
          <p:cNvPr id="173" name="CustomShape 7"/>
          <p:cNvSpPr/>
          <p:nvPr/>
        </p:nvSpPr>
        <p:spPr>
          <a:xfrm>
            <a:off x="5733360" y="4981680"/>
            <a:ext cx="2303280" cy="857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lang="en-US">
                <a:latin typeface="Arial"/>
              </a:rPr>
              <a:t>+ running ensembles</a:t>
            </a:r>
            <a:endParaRPr/>
          </a:p>
          <a:p>
            <a:r>
              <a:rPr lang="en-US">
                <a:latin typeface="Arial"/>
              </a:rPr>
              <a:t>+ new options</a:t>
            </a:r>
            <a:endParaRPr/>
          </a:p>
          <a:p>
            <a:r>
              <a:rPr lang="en-US">
                <a:latin typeface="Arial"/>
              </a:rPr>
              <a:t>…</a:t>
            </a:r>
            <a:r>
              <a:rPr lang="en-US">
                <a:latin typeface="Arial"/>
              </a:rPr>
              <a:t>.</a:t>
            </a:r>
            <a:endParaRPr/>
          </a:p>
        </p:txBody>
      </p:sp>
      <p:sp>
        <p:nvSpPr>
          <p:cNvPr id="174" name="CustomShape 8"/>
          <p:cNvSpPr/>
          <p:nvPr/>
        </p:nvSpPr>
        <p:spPr>
          <a:xfrm>
            <a:off x="3430080" y="5078880"/>
            <a:ext cx="1188360" cy="1188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EC-Earth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Community</a:t>
            </a:r>
            <a:endParaRPr/>
          </a:p>
        </p:txBody>
      </p:sp>
      <p:sp>
        <p:nvSpPr>
          <p:cNvPr id="175" name="CustomShape 9"/>
          <p:cNvSpPr/>
          <p:nvPr/>
        </p:nvSpPr>
        <p:spPr>
          <a:xfrm>
            <a:off x="5988240" y="3017520"/>
            <a:ext cx="1856880" cy="2035800"/>
          </a:xfrm>
          <a:prstGeom prst="rect">
            <a:avLst/>
          </a:prstGeom>
          <a:noFill/>
          <a:ln w="54720">
            <a:solidFill>
              <a:srgbClr val="ff3333"/>
            </a:solidFill>
            <a:round/>
          </a:ln>
        </p:spPr>
        <p:txBody>
          <a:bodyPr wrap="none" lIns="117000" rIns="117000" tIns="72000" bIns="72000" anchor="ctr"/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Reproducibility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Monitoring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 </a:t>
            </a:r>
            <a:r>
              <a:rPr lang="en-US">
                <a:latin typeface="Arial"/>
              </a:rPr>
              <a:t>Platforms/queue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Automatic plots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Data transfer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Post-processing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>
                <a:latin typeface="Arial"/>
              </a:rPr>
              <a:t>…</a:t>
            </a:r>
            <a:r>
              <a:rPr lang="en-US">
                <a:latin typeface="Arial"/>
              </a:rPr>
              <a:t>.</a:t>
            </a:r>
            <a:endParaRPr/>
          </a:p>
        </p:txBody>
      </p:sp>
    </p:spTree>
  </p:cSld>
  <p:timing>
    <p:tnLst>
      <p:par>
        <p:cTn id="8" dur="indefinite" restart="never" nodeType="tmRoot">
          <p:childTnLst>
            <p:seq>
              <p:cTn id="9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396720" y="144360"/>
            <a:ext cx="6190200" cy="69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Arial"/>
                <a:ea typeface="ＭＳ Ｐゴシック"/>
              </a:rPr>
              <a:t>Recent progress – Starting point</a:t>
            </a:r>
            <a:endParaRPr/>
          </a:p>
        </p:txBody>
      </p:sp>
      <p:sp>
        <p:nvSpPr>
          <p:cNvPr id="177" name="CustomShape 2"/>
          <p:cNvSpPr/>
          <p:nvPr/>
        </p:nvSpPr>
        <p:spPr>
          <a:xfrm>
            <a:off x="1277280" y="1393920"/>
            <a:ext cx="5763600" cy="617760"/>
          </a:xfrm>
          <a:prstGeom prst="rect">
            <a:avLst/>
          </a:prstGeom>
          <a:solidFill>
            <a:srgbClr val="99ff66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Arial"/>
                <a:ea typeface="MS PGothic"/>
              </a:rPr>
              <a:t>    </a:t>
            </a:r>
            <a:r>
              <a:rPr lang="en-US" sz="2400">
                <a:solidFill>
                  <a:srgbClr val="000000"/>
                </a:solidFill>
                <a:latin typeface="Arial"/>
                <a:ea typeface="MS PGothic"/>
              </a:rPr>
              <a:t>Run ec-conf + run.sh from Autosubmit</a:t>
            </a:r>
            <a:endParaRPr/>
          </a:p>
        </p:txBody>
      </p:sp>
      <p:sp>
        <p:nvSpPr>
          <p:cNvPr id="178" name="TextShape 3"/>
          <p:cNvSpPr txBox="1"/>
          <p:nvPr/>
        </p:nvSpPr>
        <p:spPr>
          <a:xfrm>
            <a:off x="64080" y="845280"/>
            <a:ext cx="6703560" cy="4334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400">
                <a:latin typeface="Arial"/>
              </a:rPr>
              <a:t>Road to converge to a common way of working?</a:t>
            </a:r>
            <a:endParaRPr/>
          </a:p>
        </p:txBody>
      </p:sp>
      <p:sp>
        <p:nvSpPr>
          <p:cNvPr id="179" name="Line 4"/>
          <p:cNvSpPr/>
          <p:nvPr/>
        </p:nvSpPr>
        <p:spPr>
          <a:xfrm>
            <a:off x="5852160" y="2011680"/>
            <a:ext cx="0" cy="365760"/>
          </a:xfrm>
          <a:prstGeom prst="line">
            <a:avLst/>
          </a:prstGeom>
          <a:ln w="36720">
            <a:solidFill>
              <a:srgbClr val="000000"/>
            </a:solidFill>
            <a:round/>
          </a:ln>
        </p:spPr>
      </p:sp>
      <p:sp>
        <p:nvSpPr>
          <p:cNvPr id="180" name="Line 5"/>
          <p:cNvSpPr/>
          <p:nvPr/>
        </p:nvSpPr>
        <p:spPr>
          <a:xfrm>
            <a:off x="5852160" y="2377440"/>
            <a:ext cx="822960" cy="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81" name="TextShape 6"/>
          <p:cNvSpPr txBox="1"/>
          <p:nvPr/>
        </p:nvSpPr>
        <p:spPr>
          <a:xfrm>
            <a:off x="6766560" y="2194560"/>
            <a:ext cx="2286000" cy="1132200"/>
          </a:xfrm>
          <a:prstGeom prst="rect">
            <a:avLst/>
          </a:prstGeom>
        </p:spPr>
        <p:txBody>
          <a:bodyPr lIns="99000" rIns="99000" tIns="54000" bIns="54000"/>
          <a:p>
            <a:pPr algn="ctr"/>
            <a:r>
              <a:rPr lang="en-US">
                <a:latin typeface="Arial"/>
              </a:rPr>
              <a:t>The rest of the EC-Earth community can use easily Autosubmit</a:t>
            </a:r>
            <a:endParaRPr/>
          </a:p>
        </p:txBody>
      </p:sp>
      <p:sp>
        <p:nvSpPr>
          <p:cNvPr id="182" name="Line 7"/>
          <p:cNvSpPr/>
          <p:nvPr/>
        </p:nvSpPr>
        <p:spPr>
          <a:xfrm>
            <a:off x="4297680" y="2011680"/>
            <a:ext cx="0" cy="146304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83" name="CustomShape 8"/>
          <p:cNvSpPr/>
          <p:nvPr/>
        </p:nvSpPr>
        <p:spPr>
          <a:xfrm>
            <a:off x="1371600" y="3474720"/>
            <a:ext cx="7406640" cy="21945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r>
              <a:rPr b="1" lang="en-US" sz="2400">
                <a:solidFill>
                  <a:srgbClr val="000000"/>
                </a:solidFill>
                <a:latin typeface="Arial"/>
              </a:rPr>
              <a:t>Run ensembles and more options with ec-conf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184" name="CustomShape 9"/>
          <p:cNvSpPr/>
          <p:nvPr/>
        </p:nvSpPr>
        <p:spPr>
          <a:xfrm>
            <a:off x="1460160" y="3998160"/>
            <a:ext cx="7223760" cy="756720"/>
          </a:xfrm>
          <a:prstGeom prst="rect">
            <a:avLst/>
          </a:prstGeom>
          <a:solidFill>
            <a:srgbClr val="99ff66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r>
              <a:rPr lang="en-US" sz="2200">
                <a:solidFill>
                  <a:srgbClr val="000000"/>
                </a:solidFill>
                <a:latin typeface="Arial"/>
              </a:rPr>
              <a:t>ec-conf could set parameters without manual intervention</a:t>
            </a:r>
            <a:endParaRPr/>
          </a:p>
          <a:p>
            <a:r>
              <a:rPr i="1" lang="en-US">
                <a:latin typeface="Arial"/>
              </a:rPr>
              <a:t>ec-conf –set-param STARTDATE 19870501 config-run.xml</a:t>
            </a:r>
            <a:endParaRPr/>
          </a:p>
        </p:txBody>
      </p:sp>
      <p:sp>
        <p:nvSpPr>
          <p:cNvPr id="185" name="CustomShape 10"/>
          <p:cNvSpPr/>
          <p:nvPr/>
        </p:nvSpPr>
        <p:spPr>
          <a:xfrm>
            <a:off x="1460160" y="4862160"/>
            <a:ext cx="7223760" cy="624240"/>
          </a:xfrm>
          <a:prstGeom prst="rect">
            <a:avLst/>
          </a:prstGeom>
          <a:solidFill>
            <a:srgbClr val="99ff66"/>
          </a:solidFill>
          <a:ln>
            <a:solidFill>
              <a:srgbClr val="3465a4"/>
            </a:solidFill>
          </a:ln>
        </p:spPr>
        <p:txBody>
          <a:bodyPr wrap="none" lIns="90000" rIns="90000" tIns="45000" bIns="45000" anchor="ctr"/>
          <a:p>
            <a:r>
              <a:rPr lang="en-US" sz="2200">
                <a:latin typeface="Arial"/>
              </a:rPr>
              <a:t>Add an advanced section in config-run.xml</a:t>
            </a:r>
            <a:endParaRPr/>
          </a:p>
          <a:p>
            <a:r>
              <a:rPr lang="en-US" sz="2200">
                <a:latin typeface="Arial"/>
              </a:rPr>
              <a:t>Run script getting too complex?</a:t>
            </a:r>
            <a:endParaRPr/>
          </a:p>
        </p:txBody>
      </p:sp>
      <p:sp>
        <p:nvSpPr>
          <p:cNvPr id="186" name="TextShape 11"/>
          <p:cNvSpPr txBox="1"/>
          <p:nvPr/>
        </p:nvSpPr>
        <p:spPr>
          <a:xfrm>
            <a:off x="352080" y="3918240"/>
            <a:ext cx="925920" cy="1454400"/>
          </a:xfrm>
          <a:prstGeom prst="rect">
            <a:avLst/>
          </a:prstGeom>
        </p:spPr>
        <p:txBody>
          <a:bodyPr lIns="90000" rIns="90000" tIns="45000" bIns="45000"/>
          <a:p>
            <a:r>
              <a:rPr b="1" lang="en-US" sz="9600">
                <a:latin typeface="Arial"/>
              </a:rPr>
              <a:t>?</a:t>
            </a:r>
            <a:endParaRPr/>
          </a:p>
        </p:txBody>
      </p:sp>
      <p:sp>
        <p:nvSpPr>
          <p:cNvPr id="187" name="Line 12"/>
          <p:cNvSpPr/>
          <p:nvPr/>
        </p:nvSpPr>
        <p:spPr>
          <a:xfrm>
            <a:off x="4480560" y="5760720"/>
            <a:ext cx="0" cy="1097280"/>
          </a:xfrm>
          <a:prstGeom prst="line">
            <a:avLst/>
          </a:prstGeom>
          <a:ln w="54720">
            <a:solidFill>
              <a:srgbClr val="000000"/>
            </a:solidFill>
            <a:custDash>
              <a:ds d="51000" sp="127000"/>
              <a:ds d="51000" sp="127000"/>
              <a:ds d="254000" sp="127000"/>
              <a:ds d="254000" sp="127000"/>
              <a:ds d="254000" sp="127000"/>
            </a:custDash>
            <a:round/>
          </a:ln>
        </p:spPr>
      </p:sp>
      <p:sp>
        <p:nvSpPr>
          <p:cNvPr id="188" name="TextShape 13"/>
          <p:cNvSpPr txBox="1"/>
          <p:nvPr/>
        </p:nvSpPr>
        <p:spPr>
          <a:xfrm>
            <a:off x="4547520" y="6312240"/>
            <a:ext cx="2518560" cy="4608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600">
                <a:latin typeface="Arial"/>
              </a:rPr>
              <a:t>To be continued</a:t>
            </a:r>
            <a:endParaRPr/>
          </a:p>
        </p:txBody>
      </p:sp>
    </p:spTree>
  </p:cSld>
  <p:timing>
    <p:tnLst>
      <p:par>
        <p:cTn id="10" dur="indefinite" restart="never" nodeType="tmRoot">
          <p:childTnLst>
            <p:seq>
              <p:cTn id="1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1351080" y="4761000"/>
            <a:ext cx="6478920" cy="1043640"/>
          </a:xfrm>
          <a:prstGeom prst="rect">
            <a:avLst/>
          </a:prstGeom>
          <a:noFill/>
          <a:ln>
            <a:noFill/>
          </a:ln>
        </p:spPr>
      </p:sp>
      <p:sp>
        <p:nvSpPr>
          <p:cNvPr id="190" name="CustomShape 2"/>
          <p:cNvSpPr/>
          <p:nvPr/>
        </p:nvSpPr>
        <p:spPr>
          <a:xfrm>
            <a:off x="1371600" y="3718080"/>
            <a:ext cx="6399720" cy="65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 anchorCtr="1"/>
          <a:p>
            <a:pPr algn="ctr">
              <a:lnSpc>
                <a:spcPct val="80000"/>
              </a:lnSpc>
            </a:pPr>
            <a:r>
              <a:rPr lang="en-US" sz="3000">
                <a:solidFill>
                  <a:srgbClr val="ffffff"/>
                </a:solidFill>
                <a:latin typeface="Arial"/>
                <a:ea typeface="MS PGothic"/>
              </a:rPr>
              <a:t>Discussion</a:t>
            </a:r>
            <a:endParaRPr/>
          </a:p>
        </p:txBody>
      </p:sp>
    </p:spTree>
  </p:cSld>
  <p:timing>
    <p:tnLst>
      <p:par>
        <p:cTn id="12" dur="indefinite" restart="never" nodeType="tmRoot">
          <p:childTnLst>
            <p:seq>
              <p:cTn id="1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