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 id="2147483672" r:id="rId3"/>
  </p:sldMasterIdLst>
  <p:notesMasterIdLst>
    <p:notesMasterId r:id="rId56"/>
  </p:notesMasterIdLst>
  <p:sldIdLst>
    <p:sldId id="256"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9" r:id="rId35"/>
    <p:sldId id="290" r:id="rId36"/>
    <p:sldId id="291" r:id="rId37"/>
    <p:sldId id="292"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8" r:id="rId51"/>
    <p:sldId id="307" r:id="rId52"/>
    <p:sldId id="309" r:id="rId53"/>
    <p:sldId id="310" r:id="rId54"/>
    <p:sldId id="311" r:id="rId55"/>
  </p:sldIdLst>
  <p:sldSz cx="9144000" cy="6858000" type="screen4x3"/>
  <p:notesSz cx="6858000" cy="9144000"/>
  <p:embeddedFontLst>
    <p:embeddedFont>
      <p:font typeface="Merriweather"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29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93" y="67"/>
      </p:cViewPr>
      <p:guideLst>
        <p:guide orient="horz" pos="2092"/>
        <p:guide pos="290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200" b="0" i="0" u="none" strike="noStrike" cap="none">
                <a:solidFill>
                  <a:schemeClr val="dk1"/>
                </a:solidFill>
                <a:latin typeface="Calibri"/>
                <a:ea typeface="Calibri"/>
                <a:cs typeface="Calibri"/>
                <a:sym typeface="Calibri"/>
              </a:rPr>
              <a:t>Back in nineteen-nintythree when the top500 of fastest supercomputers started the fastests machine was able to perform 100 Gflop per second, a single node in the current MN3 can achieve  300 Gflop per second, and the fastest machine can reach 33 Pflops , more than 5 orders of magnitude increase.</a:t>
            </a:r>
            <a:endParaRPr sz="1200" b="0" i="0" u="none" strike="noStrike" cap="none">
              <a:solidFill>
                <a:schemeClr val="dk1"/>
              </a:solidFill>
              <a:latin typeface="Calibri"/>
              <a:ea typeface="Calibri"/>
              <a:cs typeface="Calibri"/>
              <a:sym typeface="Calibri"/>
            </a:endParaRPr>
          </a:p>
        </p:txBody>
      </p:sp>
      <p:sp>
        <p:nvSpPr>
          <p:cNvPr id="256" name="Google Shape;25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200" b="0" i="0" u="none" strike="noStrike" cap="none">
                <a:solidFill>
                  <a:schemeClr val="dk1"/>
                </a:solidFill>
                <a:latin typeface="Calibri"/>
                <a:ea typeface="Calibri"/>
                <a:cs typeface="Calibri"/>
                <a:sym typeface="Calibri"/>
              </a:rPr>
              <a:t>But let me point that during these time, a very important part of these increase came from the increment of the clock frequency, but back in 2005 it was clear that keep increasing this was impossible due to power-dissimpation limitations. Since then, to keep increasing the computing power of supercomputers, instead of going faster, it was necessary to increase the number of processor cores. While when the performance improvements came from the increment of processor speed the developers could have performance benefits just moving to new machines, now to being able to use more computing power, develoers must adapt their applications to the new paradigm.</a:t>
            </a:r>
            <a:endParaRPr sz="1200" b="0" i="0" u="none" strike="noStrike" cap="none">
              <a:solidFill>
                <a:schemeClr val="dk1"/>
              </a:solidFill>
              <a:latin typeface="Calibri"/>
              <a:ea typeface="Calibri"/>
              <a:cs typeface="Calibri"/>
              <a:sym typeface="Calibri"/>
            </a:endParaRPr>
          </a:p>
        </p:txBody>
      </p:sp>
      <p:sp>
        <p:nvSpPr>
          <p:cNvPr id="266" name="Google Shape;2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200" b="0" i="0" u="none" strike="noStrike" cap="none">
                <a:solidFill>
                  <a:schemeClr val="dk1"/>
                </a:solidFill>
                <a:latin typeface="Calibri"/>
                <a:ea typeface="Calibri"/>
                <a:cs typeface="Calibri"/>
                <a:sym typeface="Calibri"/>
              </a:rPr>
              <a:t>So, its clear that to be able to use the computing power of modern supercomputers, applications must exploit parallelism.</a:t>
            </a:r>
            <a:endParaRPr sz="1200" b="0" i="0" u="none" strike="noStrike" cap="none">
              <a:solidFill>
                <a:schemeClr val="dk1"/>
              </a:solidFill>
              <a:latin typeface="Calibri"/>
              <a:ea typeface="Calibri"/>
              <a:cs typeface="Calibri"/>
              <a:sym typeface="Calibri"/>
            </a:endParaRPr>
          </a:p>
        </p:txBody>
      </p:sp>
      <p:sp>
        <p:nvSpPr>
          <p:cNvPr id="281" name="Google Shape;28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200" b="0" i="0" u="none" strike="noStrike" cap="none">
                <a:solidFill>
                  <a:schemeClr val="dk1"/>
                </a:solidFill>
                <a:latin typeface="Calibri"/>
                <a:ea typeface="Calibri"/>
                <a:cs typeface="Calibri"/>
                <a:sym typeface="Calibri"/>
              </a:rPr>
              <a:t>Doing a stress test, trying to push the model unti it does not go any faster, we could see that not all the parts of the model behave the same way, and in fact we saw that are mainly three routines of the model that are not scaling well and therefore limiting the model.</a:t>
            </a:r>
            <a:endParaRPr sz="1200" b="0" i="0" u="none" strike="noStrike" cap="none">
              <a:solidFill>
                <a:schemeClr val="dk1"/>
              </a:solidFill>
              <a:latin typeface="Calibri"/>
              <a:ea typeface="Calibri"/>
              <a:cs typeface="Calibri"/>
              <a:sym typeface="Calibri"/>
            </a:endParaRPr>
          </a:p>
        </p:txBody>
      </p:sp>
      <p:sp>
        <p:nvSpPr>
          <p:cNvPr id="292" name="Google Shape;29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200" b="0" i="0" u="none" strike="noStrike" cap="none">
                <a:solidFill>
                  <a:schemeClr val="dk1"/>
                </a:solidFill>
                <a:latin typeface="Calibri"/>
                <a:ea typeface="Calibri"/>
                <a:cs typeface="Calibri"/>
                <a:sym typeface="Calibri"/>
              </a:rPr>
              <a:t>We could se that the problem was related with the communication, and for instance in this plot you can see the impact of the network latency (the time that takes a message of 0 kb to be sent) in the model. We see that while in the ideal network with 0 latency the model keeps increasing the speed, in slower latencies the model does not scale using more than 64 cores.</a:t>
            </a:r>
            <a:endParaRPr/>
          </a:p>
          <a:p>
            <a:pPr marL="0" marR="0" lvl="0" indent="0" algn="l" rtl="0">
              <a:spcBef>
                <a:spcPts val="0"/>
              </a:spcBef>
              <a:spcAft>
                <a:spcPts val="0"/>
              </a:spcAft>
              <a:buNone/>
            </a:pPr>
            <a:r>
              <a:rPr lang="es-ES" sz="1200" b="0" i="0" u="none" strike="noStrike" cap="none">
                <a:solidFill>
                  <a:schemeClr val="dk1"/>
                </a:solidFill>
                <a:latin typeface="Calibri"/>
                <a:ea typeface="Calibri"/>
                <a:cs typeface="Calibri"/>
                <a:sym typeface="Calibri"/>
              </a:rPr>
              <a:t>This is usually related with a large number of small messages.</a:t>
            </a:r>
            <a:endParaRPr sz="1200" b="0" i="0" u="none" strike="noStrike" cap="none">
              <a:solidFill>
                <a:schemeClr val="dk1"/>
              </a:solidFill>
              <a:latin typeface="Calibri"/>
              <a:ea typeface="Calibri"/>
              <a:cs typeface="Calibri"/>
              <a:sym typeface="Calibri"/>
            </a:endParaRPr>
          </a:p>
        </p:txBody>
      </p:sp>
      <p:sp>
        <p:nvSpPr>
          <p:cNvPr id="300" name="Google Shape;3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1" name="Google Shape;15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8d35620b8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58d35620b8_0_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8d35620b8_0_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58d35620b8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58d35620b8_0_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8d35620b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58d35620b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Script: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What mainly motivates our work is the fact that the world is experiencing a global warming, the climate is changing and the consequences can be severe for the planet and  the human-kind.</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What can we do against it? Given the situation and our position as a scientists, we can have an impact by producing information that can be a game-changer. Reliable projections (what if?), analysis of impact (where it will hit harder), and anything useful to help adapt the climate change can be a driver for policy-making in the right direction. Only the computational models have the potential to produce geographically and physically consistent estimates. However, the models still have room for improvement and it is necessary to keep reducing the uncertainties.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(What a computational model tries to do is to resolve numerically the mathematical model associated to a physical reality. In the case of the ocean, we do have a mathematical model that describes how the water behaves (Navier-Stokes). However, although the model describes quite well how a fluid behaves, it is not straightforward to use them to describe the whole ocean. The equations have to be discretized and after that, a domain has to be described. In the ocean, there are flow features of different sizes, from large scale eddies that can reach thousands of kilometers to small scale turbulence. The smallest features that are relevant enough to be represented are of the order of 10⁻³ m and  timescales of about 1 second. To represent the full ocean with a domain that could resolve these features, we would need to use 1.3 · 10²⁷ cells, more or less the same amount of atoms of a 2 year kid. Since it is (and will be for a long time) impossible, the modelers had to resort on parametrizations. The parametizations try to account for sub-grid scale effects using only grid-scale information and currently are one of the major sources of uncertainty. Increasing the resolution of the models, there are more phenomena that can be simulated explicitly and less parametrizations are required, potentially reducing the uncertainty of the models. Improving how the models use the computational resources, we will allow experiments that nowadays are impossible helping to push forward our knowledge about the ocean and about earth’s climate.)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During my thesis, I helped to improve the performance of the model in many different ways trying to approach the performance issues from different fronts. At 2016 we learned about the work done at ECMWF regarding the use of single precision for IFS simulations and it was clear that a similar approach for NEMO had a lot of potential.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After some experiments blindly-moving all model variables to single precision, we saw that sadly the trivial path was degrading the quality of the simulations beyond what is acceptable.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We decided then that we should find a way to exploit mixed-precision safely.</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To do so, we developed a method to identify which variables can effectively use reduced precision and which ones need to keep the double-precision.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The method relies on a tool called reduced precision emulator that (with significant work) allows us to simulate the effect of reducing the precision.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Basically, the method consists in three steps:</a:t>
            </a:r>
            <a:endParaRPr sz="12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s-ES" sz="1200">
                <a:solidFill>
                  <a:schemeClr val="dk1"/>
                </a:solidFill>
                <a:latin typeface="Calibri"/>
                <a:ea typeface="Calibri"/>
                <a:cs typeface="Calibri"/>
                <a:sym typeface="Calibri"/>
              </a:rPr>
              <a:t>Define an accuracy test: Is this simulation accurate?</a:t>
            </a:r>
            <a:endParaRPr sz="12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s-ES" sz="1200">
                <a:solidFill>
                  <a:schemeClr val="dk1"/>
                </a:solidFill>
                <a:latin typeface="Calibri"/>
                <a:ea typeface="Calibri"/>
                <a:cs typeface="Calibri"/>
                <a:sym typeface="Calibri"/>
              </a:rPr>
              <a:t>Implement the emulator into the code: automatize it or it won’t happen.</a:t>
            </a:r>
            <a:endParaRPr sz="1200">
              <a:solidFill>
                <a:schemeClr val="dk1"/>
              </a:solidFill>
              <a:latin typeface="Calibri"/>
              <a:ea typeface="Calibri"/>
              <a:cs typeface="Calibri"/>
              <a:sym typeface="Calibri"/>
            </a:endParaRPr>
          </a:p>
          <a:p>
            <a:pPr marL="457200" lvl="0" indent="-317500" algn="l" rtl="0">
              <a:lnSpc>
                <a:spcPct val="100000"/>
              </a:lnSpc>
              <a:spcBef>
                <a:spcPts val="0"/>
              </a:spcBef>
              <a:spcAft>
                <a:spcPts val="0"/>
              </a:spcAft>
              <a:buClr>
                <a:schemeClr val="dk1"/>
              </a:buClr>
              <a:buSzPts val="1400"/>
              <a:buChar char="-"/>
            </a:pPr>
            <a:r>
              <a:rPr lang="es-ES" sz="1200">
                <a:solidFill>
                  <a:schemeClr val="dk1"/>
                </a:solidFill>
                <a:latin typeface="Calibri"/>
                <a:ea typeface="Calibri"/>
                <a:cs typeface="Calibri"/>
                <a:sym typeface="Calibri"/>
              </a:rPr>
              <a:t>Scan the variables: algorithm to find an optimal set.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Accuracy test: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Implementing the emulator: we want a version of the code where we can specify the precision of each variable through a namelist.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Doing so, we can directly compare the obtained results and determine if a specific set breaks the model or not.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Scan algorithm: ~O(3) variables that are not completely independent between them. Divide and conquer approach, with downscaling and multi-evaluation.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Results: Using the method in NEMO the results are awesome.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s-ES" sz="1200">
                <a:solidFill>
                  <a:schemeClr val="dk1"/>
                </a:solidFill>
                <a:latin typeface="Calibri"/>
                <a:ea typeface="Calibri"/>
                <a:cs typeface="Calibri"/>
                <a:sym typeface="Calibri"/>
              </a:rPr>
              <a:t>Conclusions: The method works and the potential is great for other ocean-models and precisions too.</a:t>
            </a:r>
            <a:endParaRPr/>
          </a:p>
        </p:txBody>
      </p:sp>
      <p:sp>
        <p:nvSpPr>
          <p:cNvPr id="159" name="Google Shape;159;g58d35620b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8d35620b8_0_2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58d35620b8_0_2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58d35620b8_0_2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8d35620b8_0_2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8d35620b8_0_2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58d35620b8_0_2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8d35620b8_0_2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58d35620b8_0_2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58d35620b8_0_2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58d35620b8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58d35620b8_0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58d35620b8_0_3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58d35620b8_0_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58d35620b8_0_3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8d35620b8_0_3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58d35620b8_0_3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58d35620b8_0_3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8d35620b8_0_3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58d35620b8_0_3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58d35620b8_0_3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58d35620b8_0_3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58d35620b8_0_3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58d35620b8_0_3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8d35620b8_0_4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8d35620b8_0_4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g58d35620b8_0_4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58d35620b8_0_4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58d35620b8_0_4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g58d35620b8_0_4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8d35620b8_0_4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58d35620b8_0_4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g58d35620b8_0_4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8d35620b8_0_4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8d35620b8_0_4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g58d35620b8_0_4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8d35620b8_0_4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8d35620b8_0_4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58d35620b8_0_4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58d35620b8_0_5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58d35620b8_0_5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g58d35620b8_0_5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8d35620b8_0_5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8d35620b8_0_5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58d35620b8_0_5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8d35620b8_0_5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58d35620b8_0_5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g58d35620b8_0_5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58d35620b8_0_6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58d35620b8_0_6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g58d35620b8_0_6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58d35620b8_0_6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58d35620b8_0_6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g58d35620b8_0_6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58d35620b8_0_7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58d35620b8_0_70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g58d35620b8_0_7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8d35620b8_0_6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8d35620b8_0_6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g58d35620b8_0_6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58d35620b8_0_7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58d35620b8_0_7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g58d35620b8_0_7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58d35620b8_0_8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58d35620b8_0_8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g58d35620b8_0_8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8d35620b8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58d35620b8_0_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11" name="Google Shape;211;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36" name="Google Shape;236;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p:nvPr/>
        </p:nvSpPr>
        <p:spPr>
          <a:xfrm>
            <a:off x="3048000" y="6095685"/>
            <a:ext cx="6096000" cy="487533"/>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2"/>
          <p:cNvSpPr txBox="1">
            <a:spLocks noGrp="1"/>
          </p:cNvSpPr>
          <p:nvPr>
            <p:ph type="ctrTitle"/>
          </p:nvPr>
        </p:nvSpPr>
        <p:spPr>
          <a:xfrm>
            <a:off x="3722916" y="1631730"/>
            <a:ext cx="5026945" cy="29988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3722916" y="4900141"/>
            <a:ext cx="5026945" cy="822742"/>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Google Shape;15;p2"/>
          <p:cNvSpPr/>
          <p:nvPr/>
        </p:nvSpPr>
        <p:spPr>
          <a:xfrm>
            <a:off x="1" y="6095685"/>
            <a:ext cx="3048000" cy="487533"/>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16" name="Google Shape;16;p2"/>
          <p:cNvSpPr txBox="1">
            <a:spLocks noGrp="1"/>
          </p:cNvSpPr>
          <p:nvPr>
            <p:ph type="body" idx="2"/>
          </p:nvPr>
        </p:nvSpPr>
        <p:spPr>
          <a:xfrm>
            <a:off x="244475" y="6095685"/>
            <a:ext cx="2441575" cy="487533"/>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3"/>
          </p:nvPr>
        </p:nvSpPr>
        <p:spPr>
          <a:xfrm>
            <a:off x="3722916" y="6095684"/>
            <a:ext cx="5026946" cy="487533"/>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rotWithShape="1">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2"/>
          <p:cNvSpPr/>
          <p:nvPr/>
        </p:nvSpPr>
        <p:spPr>
          <a:xfrm>
            <a:off x="3048000" y="6095685"/>
            <a:ext cx="6096000" cy="487500"/>
          </a:xfrm>
          <a:prstGeom prst="rect">
            <a:avLst/>
          </a:prstGeom>
          <a:solidFill>
            <a:schemeClr val="lt1">
              <a:alpha val="749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7" name="Google Shape;67;p12"/>
          <p:cNvSpPr txBox="1">
            <a:spLocks noGrp="1"/>
          </p:cNvSpPr>
          <p:nvPr>
            <p:ph type="ctrTitle"/>
          </p:nvPr>
        </p:nvSpPr>
        <p:spPr>
          <a:xfrm>
            <a:off x="3722916" y="1631730"/>
            <a:ext cx="5026800" cy="29988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8" name="Google Shape;68;p12"/>
          <p:cNvSpPr txBox="1">
            <a:spLocks noGrp="1"/>
          </p:cNvSpPr>
          <p:nvPr>
            <p:ph type="subTitle" idx="1"/>
          </p:nvPr>
        </p:nvSpPr>
        <p:spPr>
          <a:xfrm>
            <a:off x="3722916" y="4900141"/>
            <a:ext cx="5026800" cy="822600"/>
          </a:xfrm>
          <a:prstGeom prst="rect">
            <a:avLst/>
          </a:prstGeom>
          <a:noFill/>
          <a:ln>
            <a:noFill/>
          </a:ln>
        </p:spPr>
        <p:txBody>
          <a:bodyPr spcFirstLastPara="1" wrap="square" lIns="91425" tIns="91425" rIns="91425" bIns="91425"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9" name="Google Shape;69;p12"/>
          <p:cNvSpPr/>
          <p:nvPr/>
        </p:nvSpPr>
        <p:spPr>
          <a:xfrm>
            <a:off x="1" y="6095685"/>
            <a:ext cx="3048000" cy="487500"/>
          </a:xfrm>
          <a:prstGeom prst="rect">
            <a:avLst/>
          </a:prstGeom>
          <a:solidFill>
            <a:srgbClr val="00489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70" name="Google Shape;70;p12"/>
          <p:cNvSpPr txBox="1">
            <a:spLocks noGrp="1"/>
          </p:cNvSpPr>
          <p:nvPr>
            <p:ph type="body" idx="2"/>
          </p:nvPr>
        </p:nvSpPr>
        <p:spPr>
          <a:xfrm>
            <a:off x="244475" y="6095685"/>
            <a:ext cx="2441700" cy="487500"/>
          </a:xfrm>
          <a:prstGeom prst="rect">
            <a:avLst/>
          </a:prstGeom>
          <a:noFill/>
          <a:ln>
            <a:noFill/>
          </a:ln>
        </p:spPr>
        <p:txBody>
          <a:bodyPr spcFirstLastPara="1" wrap="square" lIns="91425" tIns="91425" rIns="91425" bIns="91425"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2"/>
          <p:cNvSpPr txBox="1">
            <a:spLocks noGrp="1"/>
          </p:cNvSpPr>
          <p:nvPr>
            <p:ph type="body" idx="3"/>
          </p:nvPr>
        </p:nvSpPr>
        <p:spPr>
          <a:xfrm>
            <a:off x="3722916" y="6095684"/>
            <a:ext cx="5026800" cy="487500"/>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lt1"/>
                </a:solidFill>
                <a:latin typeface="Calibri"/>
                <a:ea typeface="Calibri"/>
                <a:cs typeface="Calibri"/>
                <a:sym typeface="Calibri"/>
              </a:defRPr>
            </a:lvl1pPr>
            <a:lvl2pPr lvl="1" rtl="0">
              <a:buNone/>
              <a:defRPr>
                <a:solidFill>
                  <a:schemeClr val="lt1"/>
                </a:solidFill>
                <a:latin typeface="Calibri"/>
                <a:ea typeface="Calibri"/>
                <a:cs typeface="Calibri"/>
                <a:sym typeface="Calibri"/>
              </a:defRPr>
            </a:lvl2pPr>
            <a:lvl3pPr lvl="2" rtl="0">
              <a:buNone/>
              <a:defRPr>
                <a:solidFill>
                  <a:schemeClr val="lt1"/>
                </a:solidFill>
                <a:latin typeface="Calibri"/>
                <a:ea typeface="Calibri"/>
                <a:cs typeface="Calibri"/>
                <a:sym typeface="Calibri"/>
              </a:defRPr>
            </a:lvl3pPr>
            <a:lvl4pPr lvl="3" rtl="0">
              <a:buNone/>
              <a:defRPr>
                <a:solidFill>
                  <a:schemeClr val="lt1"/>
                </a:solidFill>
                <a:latin typeface="Calibri"/>
                <a:ea typeface="Calibri"/>
                <a:cs typeface="Calibri"/>
                <a:sym typeface="Calibri"/>
              </a:defRPr>
            </a:lvl4pPr>
            <a:lvl5pPr lvl="4" rtl="0">
              <a:buNone/>
              <a:defRPr>
                <a:solidFill>
                  <a:schemeClr val="lt1"/>
                </a:solidFill>
                <a:latin typeface="Calibri"/>
                <a:ea typeface="Calibri"/>
                <a:cs typeface="Calibri"/>
                <a:sym typeface="Calibri"/>
              </a:defRPr>
            </a:lvl5pPr>
            <a:lvl6pPr lvl="5" rtl="0">
              <a:buNone/>
              <a:defRPr>
                <a:solidFill>
                  <a:schemeClr val="lt1"/>
                </a:solidFill>
                <a:latin typeface="Calibri"/>
                <a:ea typeface="Calibri"/>
                <a:cs typeface="Calibri"/>
                <a:sym typeface="Calibri"/>
              </a:defRPr>
            </a:lvl6pPr>
            <a:lvl7pPr lvl="6" rtl="0">
              <a:buNone/>
              <a:defRPr>
                <a:solidFill>
                  <a:schemeClr val="lt1"/>
                </a:solidFill>
                <a:latin typeface="Calibri"/>
                <a:ea typeface="Calibri"/>
                <a:cs typeface="Calibri"/>
                <a:sym typeface="Calibri"/>
              </a:defRPr>
            </a:lvl7pPr>
            <a:lvl8pPr lvl="7" rtl="0">
              <a:buNone/>
              <a:defRPr>
                <a:solidFill>
                  <a:schemeClr val="lt1"/>
                </a:solidFill>
                <a:latin typeface="Calibri"/>
                <a:ea typeface="Calibri"/>
                <a:cs typeface="Calibri"/>
                <a:sym typeface="Calibri"/>
              </a:defRPr>
            </a:lvl8pPr>
            <a:lvl9pPr lvl="8" rtl="0">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464803" y="217893"/>
            <a:ext cx="8229600" cy="8385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5" name="Google Shape;75;p13"/>
          <p:cNvSpPr txBox="1">
            <a:spLocks noGrp="1"/>
          </p:cNvSpPr>
          <p:nvPr>
            <p:ph type="body" idx="1"/>
          </p:nvPr>
        </p:nvSpPr>
        <p:spPr>
          <a:xfrm>
            <a:off x="464803" y="1215072"/>
            <a:ext cx="8229600" cy="48333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6" name="Google Shape;76;p13"/>
          <p:cNvPicPr preferRelativeResize="0"/>
          <p:nvPr/>
        </p:nvPicPr>
        <p:blipFill rotWithShape="1">
          <a:blip r:embed="rId2">
            <a:alphaModFix/>
          </a:blip>
          <a:srcRect/>
          <a:stretch/>
        </p:blipFill>
        <p:spPr>
          <a:xfrm>
            <a:off x="432709" y="6232144"/>
            <a:ext cx="1876425" cy="457200"/>
          </a:xfrm>
          <a:prstGeom prst="rect">
            <a:avLst/>
          </a:prstGeom>
          <a:noFill/>
          <a:ln>
            <a:noFill/>
          </a:ln>
        </p:spPr>
      </p:pic>
      <p:sp>
        <p:nvSpPr>
          <p:cNvPr id="77" name="Google Shape;77;p1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dk1"/>
                </a:solidFill>
                <a:latin typeface="Calibri"/>
                <a:ea typeface="Calibri"/>
                <a:cs typeface="Calibri"/>
                <a:sym typeface="Calibri"/>
              </a:defRPr>
            </a:lvl1pPr>
            <a:lvl2pPr lvl="1" rtl="0">
              <a:buNone/>
              <a:defRPr>
                <a:solidFill>
                  <a:schemeClr val="dk1"/>
                </a:solidFill>
                <a:latin typeface="Calibri"/>
                <a:ea typeface="Calibri"/>
                <a:cs typeface="Calibri"/>
                <a:sym typeface="Calibri"/>
              </a:defRPr>
            </a:lvl2pPr>
            <a:lvl3pPr lvl="2" rtl="0">
              <a:buNone/>
              <a:defRPr>
                <a:solidFill>
                  <a:schemeClr val="dk1"/>
                </a:solidFill>
                <a:latin typeface="Calibri"/>
                <a:ea typeface="Calibri"/>
                <a:cs typeface="Calibri"/>
                <a:sym typeface="Calibri"/>
              </a:defRPr>
            </a:lvl3pPr>
            <a:lvl4pPr lvl="3" rtl="0">
              <a:buNone/>
              <a:defRPr>
                <a:solidFill>
                  <a:schemeClr val="dk1"/>
                </a:solidFill>
                <a:latin typeface="Calibri"/>
                <a:ea typeface="Calibri"/>
                <a:cs typeface="Calibri"/>
                <a:sym typeface="Calibri"/>
              </a:defRPr>
            </a:lvl4pPr>
            <a:lvl5pPr lvl="4" rtl="0">
              <a:buNone/>
              <a:defRPr>
                <a:solidFill>
                  <a:schemeClr val="dk1"/>
                </a:solidFill>
                <a:latin typeface="Calibri"/>
                <a:ea typeface="Calibri"/>
                <a:cs typeface="Calibri"/>
                <a:sym typeface="Calibri"/>
              </a:defRPr>
            </a:lvl5pPr>
            <a:lvl6pPr lvl="5" rtl="0">
              <a:buNone/>
              <a:defRPr>
                <a:solidFill>
                  <a:schemeClr val="dk1"/>
                </a:solidFill>
                <a:latin typeface="Calibri"/>
                <a:ea typeface="Calibri"/>
                <a:cs typeface="Calibri"/>
                <a:sym typeface="Calibri"/>
              </a:defRPr>
            </a:lvl6pPr>
            <a:lvl7pPr lvl="6" rtl="0">
              <a:buNone/>
              <a:defRPr>
                <a:solidFill>
                  <a:schemeClr val="dk1"/>
                </a:solidFill>
                <a:latin typeface="Calibri"/>
                <a:ea typeface="Calibri"/>
                <a:cs typeface="Calibri"/>
                <a:sym typeface="Calibri"/>
              </a:defRPr>
            </a:lvl7pPr>
            <a:lvl8pPr lvl="7" rtl="0">
              <a:buNone/>
              <a:defRPr>
                <a:solidFill>
                  <a:schemeClr val="dk1"/>
                </a:solidFill>
                <a:latin typeface="Calibri"/>
                <a:ea typeface="Calibri"/>
                <a:cs typeface="Calibri"/>
                <a:sym typeface="Calibri"/>
              </a:defRPr>
            </a:lvl8pPr>
            <a:lvl9pPr lvl="8" rtl="0">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464803" y="217893"/>
            <a:ext cx="8229600" cy="8385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0" name="Google Shape;80;p1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accent1"/>
                </a:solidFill>
                <a:latin typeface="Calibri"/>
                <a:ea typeface="Calibri"/>
                <a:cs typeface="Calibri"/>
                <a:sym typeface="Calibri"/>
              </a:defRPr>
            </a:lvl1pPr>
            <a:lvl2pPr lvl="1" rtl="0">
              <a:buNone/>
              <a:defRPr>
                <a:solidFill>
                  <a:schemeClr val="accent1"/>
                </a:solidFill>
                <a:latin typeface="Calibri"/>
                <a:ea typeface="Calibri"/>
                <a:cs typeface="Calibri"/>
                <a:sym typeface="Calibri"/>
              </a:defRPr>
            </a:lvl2pPr>
            <a:lvl3pPr lvl="2" rtl="0">
              <a:buNone/>
              <a:defRPr>
                <a:solidFill>
                  <a:schemeClr val="accent1"/>
                </a:solidFill>
                <a:latin typeface="Calibri"/>
                <a:ea typeface="Calibri"/>
                <a:cs typeface="Calibri"/>
                <a:sym typeface="Calibri"/>
              </a:defRPr>
            </a:lvl3pPr>
            <a:lvl4pPr lvl="3" rtl="0">
              <a:buNone/>
              <a:defRPr>
                <a:solidFill>
                  <a:schemeClr val="accent1"/>
                </a:solidFill>
                <a:latin typeface="Calibri"/>
                <a:ea typeface="Calibri"/>
                <a:cs typeface="Calibri"/>
                <a:sym typeface="Calibri"/>
              </a:defRPr>
            </a:lvl4pPr>
            <a:lvl5pPr lvl="4" rtl="0">
              <a:buNone/>
              <a:defRPr>
                <a:solidFill>
                  <a:schemeClr val="accent1"/>
                </a:solidFill>
                <a:latin typeface="Calibri"/>
                <a:ea typeface="Calibri"/>
                <a:cs typeface="Calibri"/>
                <a:sym typeface="Calibri"/>
              </a:defRPr>
            </a:lvl5pPr>
            <a:lvl6pPr lvl="5" rtl="0">
              <a:buNone/>
              <a:defRPr>
                <a:solidFill>
                  <a:schemeClr val="accent1"/>
                </a:solidFill>
                <a:latin typeface="Calibri"/>
                <a:ea typeface="Calibri"/>
                <a:cs typeface="Calibri"/>
                <a:sym typeface="Calibri"/>
              </a:defRPr>
            </a:lvl6pPr>
            <a:lvl7pPr lvl="6" rtl="0">
              <a:buNone/>
              <a:defRPr>
                <a:solidFill>
                  <a:schemeClr val="accent1"/>
                </a:solidFill>
                <a:latin typeface="Calibri"/>
                <a:ea typeface="Calibri"/>
                <a:cs typeface="Calibri"/>
                <a:sym typeface="Calibri"/>
              </a:defRPr>
            </a:lvl7pPr>
            <a:lvl8pPr lvl="7" rtl="0">
              <a:buNone/>
              <a:defRPr>
                <a:solidFill>
                  <a:schemeClr val="accent1"/>
                </a:solidFill>
                <a:latin typeface="Calibri"/>
                <a:ea typeface="Calibri"/>
                <a:cs typeface="Calibri"/>
                <a:sym typeface="Calibri"/>
              </a:defRPr>
            </a:lvl8pPr>
            <a:lvl9pPr lvl="8" rtl="0">
              <a:buNone/>
              <a:defRPr>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rotWithShape="1">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1152000" y="877500"/>
            <a:ext cx="6840000" cy="39600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3" name="Google Shape;83;p1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accent1"/>
                </a:solidFill>
                <a:latin typeface="Calibri"/>
                <a:ea typeface="Calibri"/>
                <a:cs typeface="Calibri"/>
                <a:sym typeface="Calibri"/>
              </a:defRPr>
            </a:lvl1pPr>
            <a:lvl2pPr lvl="1" rtl="0">
              <a:buNone/>
              <a:defRPr>
                <a:solidFill>
                  <a:schemeClr val="accent1"/>
                </a:solidFill>
                <a:latin typeface="Calibri"/>
                <a:ea typeface="Calibri"/>
                <a:cs typeface="Calibri"/>
                <a:sym typeface="Calibri"/>
              </a:defRPr>
            </a:lvl2pPr>
            <a:lvl3pPr lvl="2" rtl="0">
              <a:buNone/>
              <a:defRPr>
                <a:solidFill>
                  <a:schemeClr val="accent1"/>
                </a:solidFill>
                <a:latin typeface="Calibri"/>
                <a:ea typeface="Calibri"/>
                <a:cs typeface="Calibri"/>
                <a:sym typeface="Calibri"/>
              </a:defRPr>
            </a:lvl3pPr>
            <a:lvl4pPr lvl="3" rtl="0">
              <a:buNone/>
              <a:defRPr>
                <a:solidFill>
                  <a:schemeClr val="accent1"/>
                </a:solidFill>
                <a:latin typeface="Calibri"/>
                <a:ea typeface="Calibri"/>
                <a:cs typeface="Calibri"/>
                <a:sym typeface="Calibri"/>
              </a:defRPr>
            </a:lvl4pPr>
            <a:lvl5pPr lvl="4" rtl="0">
              <a:buNone/>
              <a:defRPr>
                <a:solidFill>
                  <a:schemeClr val="accent1"/>
                </a:solidFill>
                <a:latin typeface="Calibri"/>
                <a:ea typeface="Calibri"/>
                <a:cs typeface="Calibri"/>
                <a:sym typeface="Calibri"/>
              </a:defRPr>
            </a:lvl5pPr>
            <a:lvl6pPr lvl="5" rtl="0">
              <a:buNone/>
              <a:defRPr>
                <a:solidFill>
                  <a:schemeClr val="accent1"/>
                </a:solidFill>
                <a:latin typeface="Calibri"/>
                <a:ea typeface="Calibri"/>
                <a:cs typeface="Calibri"/>
                <a:sym typeface="Calibri"/>
              </a:defRPr>
            </a:lvl6pPr>
            <a:lvl7pPr lvl="6" rtl="0">
              <a:buNone/>
              <a:defRPr>
                <a:solidFill>
                  <a:schemeClr val="accent1"/>
                </a:solidFill>
                <a:latin typeface="Calibri"/>
                <a:ea typeface="Calibri"/>
                <a:cs typeface="Calibri"/>
                <a:sym typeface="Calibri"/>
              </a:defRPr>
            </a:lvl7pPr>
            <a:lvl8pPr lvl="7" rtl="0">
              <a:buNone/>
              <a:defRPr>
                <a:solidFill>
                  <a:schemeClr val="accent1"/>
                </a:solidFill>
                <a:latin typeface="Calibri"/>
                <a:ea typeface="Calibri"/>
                <a:cs typeface="Calibri"/>
                <a:sym typeface="Calibri"/>
              </a:defRPr>
            </a:lvl8pPr>
            <a:lvl9pPr lvl="8" rtl="0">
              <a:buNone/>
              <a:defRPr>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6" name="Google Shape;86;p16"/>
          <p:cNvSpPr txBox="1"/>
          <p:nvPr/>
        </p:nvSpPr>
        <p:spPr>
          <a:xfrm>
            <a:off x="1991225" y="2636182"/>
            <a:ext cx="5161500" cy="901800"/>
          </a:xfrm>
          <a:prstGeom prst="rect">
            <a:avLst/>
          </a:prstGeom>
          <a:noFill/>
          <a:ln>
            <a:noFill/>
          </a:ln>
          <a:effectLst>
            <a:outerShdw blurRad="127000" algn="ctr" rotWithShape="0">
              <a:srgbClr val="082242">
                <a:alpha val="8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7200">
                <a:solidFill>
                  <a:schemeClr val="lt1"/>
                </a:solidFill>
                <a:latin typeface="Calibri"/>
                <a:ea typeface="Calibri"/>
                <a:cs typeface="Calibri"/>
                <a:sym typeface="Calibri"/>
              </a:rPr>
              <a:t>THANK YOU!</a:t>
            </a:r>
            <a:endParaRPr sz="7200">
              <a:solidFill>
                <a:schemeClr val="lt1"/>
              </a:solidFill>
              <a:latin typeface="Calibri"/>
              <a:ea typeface="Calibri"/>
              <a:cs typeface="Calibri"/>
              <a:sym typeface="Calibri"/>
            </a:endParaRPr>
          </a:p>
        </p:txBody>
      </p:sp>
      <p:sp>
        <p:nvSpPr>
          <p:cNvPr id="87" name="Google Shape;87;p16"/>
          <p:cNvSpPr txBox="1"/>
          <p:nvPr/>
        </p:nvSpPr>
        <p:spPr>
          <a:xfrm>
            <a:off x="3360099" y="5922083"/>
            <a:ext cx="2407800" cy="534300"/>
          </a:xfrm>
          <a:prstGeom prst="rect">
            <a:avLst/>
          </a:prstGeom>
          <a:noFill/>
          <a:ln>
            <a:noFill/>
          </a:ln>
          <a:effectLst>
            <a:outerShdw blurRad="127000" algn="ctr" rotWithShape="0">
              <a:srgbClr val="082242">
                <a:alpha val="8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3600">
                <a:solidFill>
                  <a:schemeClr val="lt1"/>
                </a:solidFill>
                <a:latin typeface="Calibri"/>
                <a:ea typeface="Calibri"/>
                <a:cs typeface="Calibri"/>
                <a:sym typeface="Calibri"/>
              </a:rPr>
              <a:t>www.bsc.es</a:t>
            </a:r>
            <a:endParaRPr sz="3600">
              <a:solidFill>
                <a:schemeClr val="lt1"/>
              </a:solidFill>
              <a:latin typeface="Calibri"/>
              <a:ea typeface="Calibri"/>
              <a:cs typeface="Calibri"/>
              <a:sym typeface="Calibri"/>
            </a:endParaRPr>
          </a:p>
        </p:txBody>
      </p:sp>
      <p:sp>
        <p:nvSpPr>
          <p:cNvPr id="88" name="Google Shape;88;p16"/>
          <p:cNvSpPr txBox="1">
            <a:spLocks noGrp="1"/>
          </p:cNvSpPr>
          <p:nvPr>
            <p:ph type="title"/>
          </p:nvPr>
        </p:nvSpPr>
        <p:spPr>
          <a:xfrm>
            <a:off x="910318" y="4101711"/>
            <a:ext cx="7323300" cy="688800"/>
          </a:xfrm>
          <a:prstGeom prst="rect">
            <a:avLst/>
          </a:prstGeom>
          <a:noFill/>
          <a:ln>
            <a:noFill/>
          </a:ln>
        </p:spPr>
        <p:txBody>
          <a:bodyPr spcFirstLastPara="1" wrap="square" lIns="91425" tIns="91425" rIns="91425" bIns="91425"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9" name="Google Shape;89;p1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lvl1pPr lvl="0" rtl="0">
              <a:buNone/>
              <a:defRPr>
                <a:solidFill>
                  <a:schemeClr val="lt1"/>
                </a:solidFill>
                <a:latin typeface="Calibri"/>
                <a:ea typeface="Calibri"/>
                <a:cs typeface="Calibri"/>
                <a:sym typeface="Calibri"/>
              </a:defRPr>
            </a:lvl1pPr>
            <a:lvl2pPr lvl="1" rtl="0">
              <a:buNone/>
              <a:defRPr>
                <a:solidFill>
                  <a:schemeClr val="lt1"/>
                </a:solidFill>
                <a:latin typeface="Calibri"/>
                <a:ea typeface="Calibri"/>
                <a:cs typeface="Calibri"/>
                <a:sym typeface="Calibri"/>
              </a:defRPr>
            </a:lvl2pPr>
            <a:lvl3pPr lvl="2" rtl="0">
              <a:buNone/>
              <a:defRPr>
                <a:solidFill>
                  <a:schemeClr val="lt1"/>
                </a:solidFill>
                <a:latin typeface="Calibri"/>
                <a:ea typeface="Calibri"/>
                <a:cs typeface="Calibri"/>
                <a:sym typeface="Calibri"/>
              </a:defRPr>
            </a:lvl3pPr>
            <a:lvl4pPr lvl="3" rtl="0">
              <a:buNone/>
              <a:defRPr>
                <a:solidFill>
                  <a:schemeClr val="lt1"/>
                </a:solidFill>
                <a:latin typeface="Calibri"/>
                <a:ea typeface="Calibri"/>
                <a:cs typeface="Calibri"/>
                <a:sym typeface="Calibri"/>
              </a:defRPr>
            </a:lvl4pPr>
            <a:lvl5pPr lvl="4" rtl="0">
              <a:buNone/>
              <a:defRPr>
                <a:solidFill>
                  <a:schemeClr val="lt1"/>
                </a:solidFill>
                <a:latin typeface="Calibri"/>
                <a:ea typeface="Calibri"/>
                <a:cs typeface="Calibri"/>
                <a:sym typeface="Calibri"/>
              </a:defRPr>
            </a:lvl5pPr>
            <a:lvl6pPr lvl="5" rtl="0">
              <a:buNone/>
              <a:defRPr>
                <a:solidFill>
                  <a:schemeClr val="lt1"/>
                </a:solidFill>
                <a:latin typeface="Calibri"/>
                <a:ea typeface="Calibri"/>
                <a:cs typeface="Calibri"/>
                <a:sym typeface="Calibri"/>
              </a:defRPr>
            </a:lvl6pPr>
            <a:lvl7pPr lvl="6" rtl="0">
              <a:buNone/>
              <a:defRPr>
                <a:solidFill>
                  <a:schemeClr val="lt1"/>
                </a:solidFill>
                <a:latin typeface="Calibri"/>
                <a:ea typeface="Calibri"/>
                <a:cs typeface="Calibri"/>
                <a:sym typeface="Calibri"/>
              </a:defRPr>
            </a:lvl7pPr>
            <a:lvl8pPr lvl="7" rtl="0">
              <a:buNone/>
              <a:defRPr>
                <a:solidFill>
                  <a:schemeClr val="lt1"/>
                </a:solidFill>
                <a:latin typeface="Calibri"/>
                <a:ea typeface="Calibri"/>
                <a:cs typeface="Calibri"/>
                <a:sym typeface="Calibri"/>
              </a:defRPr>
            </a:lvl8pPr>
            <a:lvl9pPr lvl="8" rtl="0">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18"/>
          <p:cNvSpPr/>
          <p:nvPr/>
        </p:nvSpPr>
        <p:spPr>
          <a:xfrm>
            <a:off x="3048000" y="6095685"/>
            <a:ext cx="6096000" cy="487500"/>
          </a:xfrm>
          <a:prstGeom prst="rect">
            <a:avLst/>
          </a:prstGeom>
          <a:solidFill>
            <a:schemeClr val="lt1">
              <a:alpha val="749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8"/>
          <p:cNvSpPr txBox="1">
            <a:spLocks noGrp="1"/>
          </p:cNvSpPr>
          <p:nvPr>
            <p:ph type="ctrTitle"/>
          </p:nvPr>
        </p:nvSpPr>
        <p:spPr>
          <a:xfrm>
            <a:off x="3722916" y="1631730"/>
            <a:ext cx="5026800" cy="29988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5" name="Google Shape;95;p18"/>
          <p:cNvSpPr txBox="1">
            <a:spLocks noGrp="1"/>
          </p:cNvSpPr>
          <p:nvPr>
            <p:ph type="subTitle" idx="1"/>
          </p:nvPr>
        </p:nvSpPr>
        <p:spPr>
          <a:xfrm>
            <a:off x="3722916" y="4900141"/>
            <a:ext cx="5026800" cy="822600"/>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6" name="Google Shape;96;p18"/>
          <p:cNvSpPr/>
          <p:nvPr/>
        </p:nvSpPr>
        <p:spPr>
          <a:xfrm>
            <a:off x="1" y="6095685"/>
            <a:ext cx="3048000" cy="487500"/>
          </a:xfrm>
          <a:prstGeom prst="rect">
            <a:avLst/>
          </a:prstGeom>
          <a:solidFill>
            <a:srgbClr val="00489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Calibri"/>
              <a:ea typeface="Calibri"/>
              <a:cs typeface="Calibri"/>
              <a:sym typeface="Calibri"/>
            </a:endParaRPr>
          </a:p>
        </p:txBody>
      </p:sp>
      <p:sp>
        <p:nvSpPr>
          <p:cNvPr id="97" name="Google Shape;97;p18"/>
          <p:cNvSpPr txBox="1">
            <a:spLocks noGrp="1"/>
          </p:cNvSpPr>
          <p:nvPr>
            <p:ph type="body" idx="2"/>
          </p:nvPr>
        </p:nvSpPr>
        <p:spPr>
          <a:xfrm>
            <a:off x="244475" y="6095685"/>
            <a:ext cx="2441700" cy="487500"/>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body" idx="3"/>
          </p:nvPr>
        </p:nvSpPr>
        <p:spPr>
          <a:xfrm>
            <a:off x="3722916" y="6095684"/>
            <a:ext cx="5026800" cy="48750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1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a:solidFill>
                  <a:schemeClr val="lt1"/>
                </a:solidFill>
                <a:latin typeface="Calibri"/>
                <a:ea typeface="Calibri"/>
                <a:cs typeface="Calibri"/>
                <a:sym typeface="Calibri"/>
              </a:defRPr>
            </a:lvl1pPr>
            <a:lvl2pPr lvl="1" rtl="0">
              <a:buNone/>
              <a:defRPr>
                <a:solidFill>
                  <a:schemeClr val="lt1"/>
                </a:solidFill>
                <a:latin typeface="Calibri"/>
                <a:ea typeface="Calibri"/>
                <a:cs typeface="Calibri"/>
                <a:sym typeface="Calibri"/>
              </a:defRPr>
            </a:lvl2pPr>
            <a:lvl3pPr lvl="2" rtl="0">
              <a:buNone/>
              <a:defRPr>
                <a:solidFill>
                  <a:schemeClr val="lt1"/>
                </a:solidFill>
                <a:latin typeface="Calibri"/>
                <a:ea typeface="Calibri"/>
                <a:cs typeface="Calibri"/>
                <a:sym typeface="Calibri"/>
              </a:defRPr>
            </a:lvl3pPr>
            <a:lvl4pPr lvl="3" rtl="0">
              <a:buNone/>
              <a:defRPr>
                <a:solidFill>
                  <a:schemeClr val="lt1"/>
                </a:solidFill>
                <a:latin typeface="Calibri"/>
                <a:ea typeface="Calibri"/>
                <a:cs typeface="Calibri"/>
                <a:sym typeface="Calibri"/>
              </a:defRPr>
            </a:lvl4pPr>
            <a:lvl5pPr lvl="4" rtl="0">
              <a:buNone/>
              <a:defRPr>
                <a:solidFill>
                  <a:schemeClr val="lt1"/>
                </a:solidFill>
                <a:latin typeface="Calibri"/>
                <a:ea typeface="Calibri"/>
                <a:cs typeface="Calibri"/>
                <a:sym typeface="Calibri"/>
              </a:defRPr>
            </a:lvl5pPr>
            <a:lvl6pPr lvl="5" rtl="0">
              <a:buNone/>
              <a:defRPr>
                <a:solidFill>
                  <a:schemeClr val="lt1"/>
                </a:solidFill>
                <a:latin typeface="Calibri"/>
                <a:ea typeface="Calibri"/>
                <a:cs typeface="Calibri"/>
                <a:sym typeface="Calibri"/>
              </a:defRPr>
            </a:lvl6pPr>
            <a:lvl7pPr lvl="6" rtl="0">
              <a:buNone/>
              <a:defRPr>
                <a:solidFill>
                  <a:schemeClr val="lt1"/>
                </a:solidFill>
                <a:latin typeface="Calibri"/>
                <a:ea typeface="Calibri"/>
                <a:cs typeface="Calibri"/>
                <a:sym typeface="Calibri"/>
              </a:defRPr>
            </a:lvl7pPr>
            <a:lvl8pPr lvl="7" rtl="0">
              <a:buNone/>
              <a:defRPr>
                <a:solidFill>
                  <a:schemeClr val="lt1"/>
                </a:solidFill>
                <a:latin typeface="Calibri"/>
                <a:ea typeface="Calibri"/>
                <a:cs typeface="Calibri"/>
                <a:sym typeface="Calibri"/>
              </a:defRPr>
            </a:lvl8pPr>
            <a:lvl9pPr lvl="8" rtl="0">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2" name="Google Shape;102;p19"/>
          <p:cNvSpPr txBox="1">
            <a:spLocks noGrp="1"/>
          </p:cNvSpPr>
          <p:nvPr>
            <p:ph type="body" idx="1"/>
          </p:nvPr>
        </p:nvSpPr>
        <p:spPr>
          <a:xfrm>
            <a:off x="464803" y="1215072"/>
            <a:ext cx="8229600" cy="4833300"/>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3" name="Google Shape;103;p19"/>
          <p:cNvPicPr preferRelativeResize="0"/>
          <p:nvPr/>
        </p:nvPicPr>
        <p:blipFill rotWithShape="1">
          <a:blip r:embed="rId2">
            <a:alphaModFix/>
          </a:blip>
          <a:srcRect/>
          <a:stretch/>
        </p:blipFill>
        <p:spPr>
          <a:xfrm>
            <a:off x="432709" y="6232144"/>
            <a:ext cx="1876425" cy="457200"/>
          </a:xfrm>
          <a:prstGeom prst="rect">
            <a:avLst/>
          </a:prstGeom>
          <a:noFill/>
          <a:ln>
            <a:noFill/>
          </a:ln>
        </p:spPr>
      </p:pic>
      <p:sp>
        <p:nvSpPr>
          <p:cNvPr id="104" name="Google Shape;104;p1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a:solidFill>
                  <a:schemeClr val="dk1"/>
                </a:solidFill>
                <a:latin typeface="Calibri"/>
                <a:ea typeface="Calibri"/>
                <a:cs typeface="Calibri"/>
                <a:sym typeface="Calibri"/>
              </a:defRPr>
            </a:lvl1pPr>
            <a:lvl2pPr lvl="1" rtl="0">
              <a:buNone/>
              <a:defRPr>
                <a:solidFill>
                  <a:schemeClr val="dk1"/>
                </a:solidFill>
                <a:latin typeface="Calibri"/>
                <a:ea typeface="Calibri"/>
                <a:cs typeface="Calibri"/>
                <a:sym typeface="Calibri"/>
              </a:defRPr>
            </a:lvl2pPr>
            <a:lvl3pPr lvl="2" rtl="0">
              <a:buNone/>
              <a:defRPr>
                <a:solidFill>
                  <a:schemeClr val="dk1"/>
                </a:solidFill>
                <a:latin typeface="Calibri"/>
                <a:ea typeface="Calibri"/>
                <a:cs typeface="Calibri"/>
                <a:sym typeface="Calibri"/>
              </a:defRPr>
            </a:lvl3pPr>
            <a:lvl4pPr lvl="3" rtl="0">
              <a:buNone/>
              <a:defRPr>
                <a:solidFill>
                  <a:schemeClr val="dk1"/>
                </a:solidFill>
                <a:latin typeface="Calibri"/>
                <a:ea typeface="Calibri"/>
                <a:cs typeface="Calibri"/>
                <a:sym typeface="Calibri"/>
              </a:defRPr>
            </a:lvl4pPr>
            <a:lvl5pPr lvl="4" rtl="0">
              <a:buNone/>
              <a:defRPr>
                <a:solidFill>
                  <a:schemeClr val="dk1"/>
                </a:solidFill>
                <a:latin typeface="Calibri"/>
                <a:ea typeface="Calibri"/>
                <a:cs typeface="Calibri"/>
                <a:sym typeface="Calibri"/>
              </a:defRPr>
            </a:lvl5pPr>
            <a:lvl6pPr lvl="5" rtl="0">
              <a:buNone/>
              <a:defRPr>
                <a:solidFill>
                  <a:schemeClr val="dk1"/>
                </a:solidFill>
                <a:latin typeface="Calibri"/>
                <a:ea typeface="Calibri"/>
                <a:cs typeface="Calibri"/>
                <a:sym typeface="Calibri"/>
              </a:defRPr>
            </a:lvl6pPr>
            <a:lvl7pPr lvl="6" rtl="0">
              <a:buNone/>
              <a:defRPr>
                <a:solidFill>
                  <a:schemeClr val="dk1"/>
                </a:solidFill>
                <a:latin typeface="Calibri"/>
                <a:ea typeface="Calibri"/>
                <a:cs typeface="Calibri"/>
                <a:sym typeface="Calibri"/>
              </a:defRPr>
            </a:lvl7pPr>
            <a:lvl8pPr lvl="7" rtl="0">
              <a:buNone/>
              <a:defRPr>
                <a:solidFill>
                  <a:schemeClr val="dk1"/>
                </a:solidFill>
                <a:latin typeface="Calibri"/>
                <a:ea typeface="Calibri"/>
                <a:cs typeface="Calibri"/>
                <a:sym typeface="Calibri"/>
              </a:defRPr>
            </a:lvl8pPr>
            <a:lvl9pPr lvl="8" rtl="0">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7" name="Google Shape;107;p2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a:solidFill>
                  <a:schemeClr val="accent1"/>
                </a:solidFill>
                <a:latin typeface="Calibri"/>
                <a:ea typeface="Calibri"/>
                <a:cs typeface="Calibri"/>
                <a:sym typeface="Calibri"/>
              </a:defRPr>
            </a:lvl1pPr>
            <a:lvl2pPr lvl="1" rtl="0">
              <a:buNone/>
              <a:defRPr>
                <a:solidFill>
                  <a:schemeClr val="accent1"/>
                </a:solidFill>
                <a:latin typeface="Calibri"/>
                <a:ea typeface="Calibri"/>
                <a:cs typeface="Calibri"/>
                <a:sym typeface="Calibri"/>
              </a:defRPr>
            </a:lvl2pPr>
            <a:lvl3pPr lvl="2" rtl="0">
              <a:buNone/>
              <a:defRPr>
                <a:solidFill>
                  <a:schemeClr val="accent1"/>
                </a:solidFill>
                <a:latin typeface="Calibri"/>
                <a:ea typeface="Calibri"/>
                <a:cs typeface="Calibri"/>
                <a:sym typeface="Calibri"/>
              </a:defRPr>
            </a:lvl3pPr>
            <a:lvl4pPr lvl="3" rtl="0">
              <a:buNone/>
              <a:defRPr>
                <a:solidFill>
                  <a:schemeClr val="accent1"/>
                </a:solidFill>
                <a:latin typeface="Calibri"/>
                <a:ea typeface="Calibri"/>
                <a:cs typeface="Calibri"/>
                <a:sym typeface="Calibri"/>
              </a:defRPr>
            </a:lvl4pPr>
            <a:lvl5pPr lvl="4" rtl="0">
              <a:buNone/>
              <a:defRPr>
                <a:solidFill>
                  <a:schemeClr val="accent1"/>
                </a:solidFill>
                <a:latin typeface="Calibri"/>
                <a:ea typeface="Calibri"/>
                <a:cs typeface="Calibri"/>
                <a:sym typeface="Calibri"/>
              </a:defRPr>
            </a:lvl5pPr>
            <a:lvl6pPr lvl="5" rtl="0">
              <a:buNone/>
              <a:defRPr>
                <a:solidFill>
                  <a:schemeClr val="accent1"/>
                </a:solidFill>
                <a:latin typeface="Calibri"/>
                <a:ea typeface="Calibri"/>
                <a:cs typeface="Calibri"/>
                <a:sym typeface="Calibri"/>
              </a:defRPr>
            </a:lvl6pPr>
            <a:lvl7pPr lvl="6" rtl="0">
              <a:buNone/>
              <a:defRPr>
                <a:solidFill>
                  <a:schemeClr val="accent1"/>
                </a:solidFill>
                <a:latin typeface="Calibri"/>
                <a:ea typeface="Calibri"/>
                <a:cs typeface="Calibri"/>
                <a:sym typeface="Calibri"/>
              </a:defRPr>
            </a:lvl7pPr>
            <a:lvl8pPr lvl="7" rtl="0">
              <a:buNone/>
              <a:defRPr>
                <a:solidFill>
                  <a:schemeClr val="accent1"/>
                </a:solidFill>
                <a:latin typeface="Calibri"/>
                <a:ea typeface="Calibri"/>
                <a:cs typeface="Calibri"/>
                <a:sym typeface="Calibri"/>
              </a:defRPr>
            </a:lvl8pPr>
            <a:lvl9pPr lvl="8" rtl="0">
              <a:buNone/>
              <a:defRPr>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08"/>
        <p:cNvGrpSpPr/>
        <p:nvPr/>
      </p:nvGrpSpPr>
      <p:grpSpPr>
        <a:xfrm>
          <a:off x="0" y="0"/>
          <a:ext cx="0" cy="0"/>
          <a:chOff x="0" y="0"/>
          <a:chExt cx="0" cy="0"/>
        </a:xfrm>
      </p:grpSpPr>
      <p:sp>
        <p:nvSpPr>
          <p:cNvPr id="109" name="Google Shape;109;p2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2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112"/>
        <p:cNvGrpSpPr/>
        <p:nvPr/>
      </p:nvGrpSpPr>
      <p:grpSpPr>
        <a:xfrm>
          <a:off x="0" y="0"/>
          <a:ext cx="0" cy="0"/>
          <a:chOff x="0" y="0"/>
          <a:chExt cx="0" cy="0"/>
        </a:xfrm>
      </p:grpSpPr>
      <p:pic>
        <p:nvPicPr>
          <p:cNvPr id="113" name="Google Shape;113;p2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4" name="Google Shape;114;p22"/>
          <p:cNvSpPr txBox="1"/>
          <p:nvPr/>
        </p:nvSpPr>
        <p:spPr>
          <a:xfrm>
            <a:off x="1991225" y="2636182"/>
            <a:ext cx="5161500" cy="901800"/>
          </a:xfrm>
          <a:prstGeom prst="rect">
            <a:avLst/>
          </a:prstGeom>
          <a:noFill/>
          <a:ln>
            <a:noFill/>
          </a:ln>
          <a:effectLst>
            <a:outerShdw blurRad="127000" algn="ctr" rotWithShape="0">
              <a:srgbClr val="082242">
                <a:alpha val="8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7200">
                <a:solidFill>
                  <a:schemeClr val="lt1"/>
                </a:solidFill>
                <a:latin typeface="Calibri"/>
                <a:ea typeface="Calibri"/>
                <a:cs typeface="Calibri"/>
                <a:sym typeface="Calibri"/>
              </a:rPr>
              <a:t>THANK YOU!</a:t>
            </a:r>
            <a:endParaRPr/>
          </a:p>
        </p:txBody>
      </p:sp>
      <p:sp>
        <p:nvSpPr>
          <p:cNvPr id="115" name="Google Shape;115;p22"/>
          <p:cNvSpPr txBox="1"/>
          <p:nvPr/>
        </p:nvSpPr>
        <p:spPr>
          <a:xfrm>
            <a:off x="3360099" y="5922083"/>
            <a:ext cx="2407800" cy="534300"/>
          </a:xfrm>
          <a:prstGeom prst="rect">
            <a:avLst/>
          </a:prstGeom>
          <a:noFill/>
          <a:ln>
            <a:noFill/>
          </a:ln>
          <a:effectLst>
            <a:outerShdw blurRad="127000" algn="ctr" rotWithShape="0">
              <a:srgbClr val="082242">
                <a:alpha val="847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3600">
                <a:solidFill>
                  <a:schemeClr val="lt1"/>
                </a:solidFill>
                <a:latin typeface="Calibri"/>
                <a:ea typeface="Calibri"/>
                <a:cs typeface="Calibri"/>
                <a:sym typeface="Calibri"/>
              </a:rPr>
              <a:t>www.bsc.es</a:t>
            </a:r>
            <a:endParaRPr/>
          </a:p>
        </p:txBody>
      </p:sp>
      <p:sp>
        <p:nvSpPr>
          <p:cNvPr id="116" name="Google Shape;116;p22"/>
          <p:cNvSpPr txBox="1">
            <a:spLocks noGrp="1"/>
          </p:cNvSpPr>
          <p:nvPr>
            <p:ph type="title"/>
          </p:nvPr>
        </p:nvSpPr>
        <p:spPr>
          <a:xfrm>
            <a:off x="910318" y="4101711"/>
            <a:ext cx="7323300" cy="688800"/>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 name="Google Shape;117;p2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a:solidFill>
                  <a:schemeClr val="lt1"/>
                </a:solidFill>
                <a:latin typeface="Calibri"/>
                <a:ea typeface="Calibri"/>
                <a:cs typeface="Calibri"/>
                <a:sym typeface="Calibri"/>
              </a:defRPr>
            </a:lvl1pPr>
            <a:lvl2pPr lvl="1" rtl="0">
              <a:buNone/>
              <a:defRPr>
                <a:solidFill>
                  <a:schemeClr val="lt1"/>
                </a:solidFill>
                <a:latin typeface="Calibri"/>
                <a:ea typeface="Calibri"/>
                <a:cs typeface="Calibri"/>
                <a:sym typeface="Calibri"/>
              </a:defRPr>
            </a:lvl2pPr>
            <a:lvl3pPr lvl="2" rtl="0">
              <a:buNone/>
              <a:defRPr>
                <a:solidFill>
                  <a:schemeClr val="lt1"/>
                </a:solidFill>
                <a:latin typeface="Calibri"/>
                <a:ea typeface="Calibri"/>
                <a:cs typeface="Calibri"/>
                <a:sym typeface="Calibri"/>
              </a:defRPr>
            </a:lvl3pPr>
            <a:lvl4pPr lvl="3" rtl="0">
              <a:buNone/>
              <a:defRPr>
                <a:solidFill>
                  <a:schemeClr val="lt1"/>
                </a:solidFill>
                <a:latin typeface="Calibri"/>
                <a:ea typeface="Calibri"/>
                <a:cs typeface="Calibri"/>
                <a:sym typeface="Calibri"/>
              </a:defRPr>
            </a:lvl4pPr>
            <a:lvl5pPr lvl="4" rtl="0">
              <a:buNone/>
              <a:defRPr>
                <a:solidFill>
                  <a:schemeClr val="lt1"/>
                </a:solidFill>
                <a:latin typeface="Calibri"/>
                <a:ea typeface="Calibri"/>
                <a:cs typeface="Calibri"/>
                <a:sym typeface="Calibri"/>
              </a:defRPr>
            </a:lvl5pPr>
            <a:lvl6pPr lvl="5" rtl="0">
              <a:buNone/>
              <a:defRPr>
                <a:solidFill>
                  <a:schemeClr val="lt1"/>
                </a:solidFill>
                <a:latin typeface="Calibri"/>
                <a:ea typeface="Calibri"/>
                <a:cs typeface="Calibri"/>
                <a:sym typeface="Calibri"/>
              </a:defRPr>
            </a:lvl6pPr>
            <a:lvl7pPr lvl="6" rtl="0">
              <a:buNone/>
              <a:defRPr>
                <a:solidFill>
                  <a:schemeClr val="lt1"/>
                </a:solidFill>
                <a:latin typeface="Calibri"/>
                <a:ea typeface="Calibri"/>
                <a:cs typeface="Calibri"/>
                <a:sym typeface="Calibri"/>
              </a:defRPr>
            </a:lvl7pPr>
            <a:lvl8pPr lvl="7" rtl="0">
              <a:buNone/>
              <a:defRPr>
                <a:solidFill>
                  <a:schemeClr val="lt1"/>
                </a:solidFill>
                <a:latin typeface="Calibri"/>
                <a:ea typeface="Calibri"/>
                <a:cs typeface="Calibri"/>
                <a:sym typeface="Calibri"/>
              </a:defRPr>
            </a:lvl8pPr>
            <a:lvl9pPr lvl="8" rtl="0">
              <a:buNone/>
              <a:defRPr>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1" name="Google Shape;21;p3"/>
          <p:cNvPicPr preferRelativeResize="0"/>
          <p:nvPr/>
        </p:nvPicPr>
        <p:blipFill rotWithShape="1">
          <a:blip r:embed="rId2">
            <a:alphaModFix/>
          </a:blip>
          <a:srcRect/>
          <a:stretch/>
        </p:blipFill>
        <p:spPr>
          <a:xfrm>
            <a:off x="432709" y="6232144"/>
            <a:ext cx="1876425" cy="457200"/>
          </a:xfrm>
          <a:prstGeom prst="rect">
            <a:avLst/>
          </a:prstGeom>
          <a:noFill/>
          <a:ln>
            <a:noFill/>
          </a:ln>
        </p:spPr>
      </p:pic>
      <p:pic>
        <p:nvPicPr>
          <p:cNvPr id="22" name="Google Shape;22;p3" descr="http://www.otsa.es/images/logos/caos-uab.jpg"/>
          <p:cNvPicPr preferRelativeResize="0"/>
          <p:nvPr/>
        </p:nvPicPr>
        <p:blipFill rotWithShape="1">
          <a:blip r:embed="rId3">
            <a:alphaModFix/>
          </a:blip>
          <a:srcRect/>
          <a:stretch/>
        </p:blipFill>
        <p:spPr>
          <a:xfrm>
            <a:off x="6423708" y="6204081"/>
            <a:ext cx="1899301" cy="513325"/>
          </a:xfrm>
          <a:prstGeom prst="rect">
            <a:avLst/>
          </a:prstGeom>
          <a:noFill/>
          <a:ln>
            <a:noFill/>
          </a:ln>
        </p:spPr>
      </p:pic>
      <p:sp>
        <p:nvSpPr>
          <p:cNvPr id="23" name="Google Shape;23;p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ndard slide" type="obj">
  <p:cSld name="OBJECT">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323528" y="68628"/>
            <a:ext cx="8363400" cy="480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2400"/>
              <a:buFont typeface="Calibri"/>
              <a:buNone/>
              <a:defRPr sz="2400" b="0"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0" name="Google Shape;120;p23"/>
          <p:cNvSpPr txBox="1">
            <a:spLocks noGrp="1"/>
          </p:cNvSpPr>
          <p:nvPr>
            <p:ph type="body" idx="1"/>
          </p:nvPr>
        </p:nvSpPr>
        <p:spPr>
          <a:xfrm>
            <a:off x="529208" y="1124746"/>
            <a:ext cx="8363400" cy="5001300"/>
          </a:xfrm>
          <a:prstGeom prst="rect">
            <a:avLst/>
          </a:prstGeom>
          <a:noFill/>
          <a:ln>
            <a:noFill/>
          </a:ln>
        </p:spPr>
        <p:txBody>
          <a:bodyPr spcFirstLastPara="1" wrap="square" lIns="91425" tIns="45700" rIns="91425" bIns="45700" anchor="t" anchorCtr="0"/>
          <a:lstStyle>
            <a:lvl1pPr marL="457200" marR="0" lvl="0" indent="-342900" algn="l" rtl="0">
              <a:lnSpc>
                <a:spcPct val="90000"/>
              </a:lnSpc>
              <a:spcBef>
                <a:spcPts val="1000"/>
              </a:spcBef>
              <a:spcAft>
                <a:spcPts val="0"/>
              </a:spcAft>
              <a:buClr>
                <a:schemeClr val="dk1"/>
              </a:buClr>
              <a:buSzPts val="1800"/>
              <a:buFont typeface="Arial"/>
              <a:buChar char="•"/>
              <a:defRPr sz="2000">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3"/>
          <p:cNvSpPr txBox="1">
            <a:spLocks noGrp="1"/>
          </p:cNvSpPr>
          <p:nvPr>
            <p:ph type="dt" idx="10"/>
          </p:nvPr>
        </p:nvSpPr>
        <p:spPr>
          <a:xfrm>
            <a:off x="4644008" y="6424248"/>
            <a:ext cx="12960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23"/>
          <p:cNvSpPr txBox="1">
            <a:spLocks noGrp="1"/>
          </p:cNvSpPr>
          <p:nvPr>
            <p:ph type="ftr" idx="11"/>
          </p:nvPr>
        </p:nvSpPr>
        <p:spPr>
          <a:xfrm>
            <a:off x="899592" y="6424248"/>
            <a:ext cx="3672300" cy="3651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2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a:solidFill>
                  <a:srgbClr val="6A5B5A"/>
                </a:solidFill>
                <a:latin typeface="Calibri"/>
                <a:ea typeface="Calibri"/>
                <a:cs typeface="Calibri"/>
                <a:sym typeface="Calibri"/>
              </a:defRPr>
            </a:lvl1pPr>
            <a:lvl2pPr marL="0" marR="0" lvl="1" indent="0" algn="l" rtl="0">
              <a:spcBef>
                <a:spcPts val="0"/>
              </a:spcBef>
              <a:buNone/>
              <a:defRPr sz="1000">
                <a:solidFill>
                  <a:srgbClr val="6A5B5A"/>
                </a:solidFill>
                <a:latin typeface="Calibri"/>
                <a:ea typeface="Calibri"/>
                <a:cs typeface="Calibri"/>
                <a:sym typeface="Calibri"/>
              </a:defRPr>
            </a:lvl2pPr>
            <a:lvl3pPr marL="0" marR="0" lvl="2" indent="0" algn="l" rtl="0">
              <a:spcBef>
                <a:spcPts val="0"/>
              </a:spcBef>
              <a:buNone/>
              <a:defRPr sz="1000">
                <a:solidFill>
                  <a:srgbClr val="6A5B5A"/>
                </a:solidFill>
                <a:latin typeface="Calibri"/>
                <a:ea typeface="Calibri"/>
                <a:cs typeface="Calibri"/>
                <a:sym typeface="Calibri"/>
              </a:defRPr>
            </a:lvl3pPr>
            <a:lvl4pPr marL="0" marR="0" lvl="3" indent="0" algn="l" rtl="0">
              <a:spcBef>
                <a:spcPts val="0"/>
              </a:spcBef>
              <a:buNone/>
              <a:defRPr sz="1000">
                <a:solidFill>
                  <a:srgbClr val="6A5B5A"/>
                </a:solidFill>
                <a:latin typeface="Calibri"/>
                <a:ea typeface="Calibri"/>
                <a:cs typeface="Calibri"/>
                <a:sym typeface="Calibri"/>
              </a:defRPr>
            </a:lvl4pPr>
            <a:lvl5pPr marL="0" marR="0" lvl="4" indent="0" algn="l" rtl="0">
              <a:spcBef>
                <a:spcPts val="0"/>
              </a:spcBef>
              <a:buNone/>
              <a:defRPr sz="1000">
                <a:solidFill>
                  <a:srgbClr val="6A5B5A"/>
                </a:solidFill>
                <a:latin typeface="Calibri"/>
                <a:ea typeface="Calibri"/>
                <a:cs typeface="Calibri"/>
                <a:sym typeface="Calibri"/>
              </a:defRPr>
            </a:lvl5pPr>
            <a:lvl6pPr marL="0" marR="0" lvl="5" indent="0" algn="l" rtl="0">
              <a:spcBef>
                <a:spcPts val="0"/>
              </a:spcBef>
              <a:buNone/>
              <a:defRPr sz="1000">
                <a:solidFill>
                  <a:srgbClr val="6A5B5A"/>
                </a:solidFill>
                <a:latin typeface="Calibri"/>
                <a:ea typeface="Calibri"/>
                <a:cs typeface="Calibri"/>
                <a:sym typeface="Calibri"/>
              </a:defRPr>
            </a:lvl6pPr>
            <a:lvl7pPr marL="0" marR="0" lvl="6" indent="0" algn="l" rtl="0">
              <a:spcBef>
                <a:spcPts val="0"/>
              </a:spcBef>
              <a:buNone/>
              <a:defRPr sz="1000">
                <a:solidFill>
                  <a:srgbClr val="6A5B5A"/>
                </a:solidFill>
                <a:latin typeface="Calibri"/>
                <a:ea typeface="Calibri"/>
                <a:cs typeface="Calibri"/>
                <a:sym typeface="Calibri"/>
              </a:defRPr>
            </a:lvl7pPr>
            <a:lvl8pPr marL="0" marR="0" lvl="7" indent="0" algn="l" rtl="0">
              <a:spcBef>
                <a:spcPts val="0"/>
              </a:spcBef>
              <a:buNone/>
              <a:defRPr sz="1000">
                <a:solidFill>
                  <a:srgbClr val="6A5B5A"/>
                </a:solidFill>
                <a:latin typeface="Calibri"/>
                <a:ea typeface="Calibri"/>
                <a:cs typeface="Calibri"/>
                <a:sym typeface="Calibri"/>
              </a:defRPr>
            </a:lvl8pPr>
            <a:lvl9pPr marL="0" marR="0" lvl="8" indent="0" algn="l" rtl="0">
              <a:spcBef>
                <a:spcPts val="0"/>
              </a:spcBef>
              <a:buNone/>
              <a:defRPr sz="1000">
                <a:solidFill>
                  <a:srgbClr val="6A5B5A"/>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pic>
        <p:nvPicPr>
          <p:cNvPr id="124" name="Google Shape;124;p23"/>
          <p:cNvPicPr preferRelativeResize="0"/>
          <p:nvPr/>
        </p:nvPicPr>
        <p:blipFill rotWithShape="1">
          <a:blip r:embed="rId3">
            <a:alphaModFix/>
          </a:blip>
          <a:srcRect/>
          <a:stretch/>
        </p:blipFill>
        <p:spPr>
          <a:xfrm>
            <a:off x="6516216" y="6267846"/>
            <a:ext cx="2301280" cy="40046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125"/>
        <p:cNvGrpSpPr/>
        <p:nvPr/>
      </p:nvGrpSpPr>
      <p:grpSpPr>
        <a:xfrm>
          <a:off x="0" y="0"/>
          <a:ext cx="0" cy="0"/>
          <a:chOff x="0" y="0"/>
          <a:chExt cx="0" cy="0"/>
        </a:xfrm>
      </p:grpSpPr>
      <p:pic>
        <p:nvPicPr>
          <p:cNvPr id="126" name="Google Shape;126;p24" descr="D:\OLD\MisDocumentos\JASMINA\BSC-Corporative Design\BSC Template\cabecera2012-1600px.jpg"/>
          <p:cNvPicPr preferRelativeResize="0"/>
          <p:nvPr/>
        </p:nvPicPr>
        <p:blipFill rotWithShape="1">
          <a:blip r:embed="rId2">
            <a:alphaModFix/>
          </a:blip>
          <a:srcRect/>
          <a:stretch/>
        </p:blipFill>
        <p:spPr>
          <a:xfrm>
            <a:off x="0" y="1"/>
            <a:ext cx="9144000" cy="809045"/>
          </a:xfrm>
          <a:prstGeom prst="rect">
            <a:avLst/>
          </a:prstGeom>
          <a:noFill/>
          <a:ln>
            <a:noFill/>
          </a:ln>
        </p:spPr>
      </p:pic>
      <p:sp>
        <p:nvSpPr>
          <p:cNvPr id="127" name="Google Shape;127;p24"/>
          <p:cNvSpPr txBox="1"/>
          <p:nvPr/>
        </p:nvSpPr>
        <p:spPr>
          <a:xfrm>
            <a:off x="8458200" y="6355514"/>
            <a:ext cx="533400" cy="5025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23589C"/>
              </a:buClr>
              <a:buSzPts val="977"/>
              <a:buFont typeface="Arial"/>
              <a:buNone/>
            </a:pPr>
            <a:fld id="{00000000-1234-1234-1234-123412341234}" type="slidenum">
              <a:rPr lang="es-ES" sz="977">
                <a:solidFill>
                  <a:srgbClr val="23589C"/>
                </a:solidFill>
                <a:latin typeface="Arial"/>
                <a:ea typeface="Arial"/>
                <a:cs typeface="Arial"/>
                <a:sym typeface="Arial"/>
              </a:rPr>
              <a:t>‹#›</a:t>
            </a:fld>
            <a:endParaRPr sz="1758">
              <a:solidFill>
                <a:schemeClr val="dk1"/>
              </a:solidFill>
              <a:latin typeface="Calibri"/>
              <a:ea typeface="Calibri"/>
              <a:cs typeface="Calibri"/>
              <a:sym typeface="Calibri"/>
            </a:endParaRPr>
          </a:p>
        </p:txBody>
      </p:sp>
      <p:pic>
        <p:nvPicPr>
          <p:cNvPr id="128" name="Google Shape;128;p24" descr="C:\Users\lbermude\Documents\Laura\PWP BSC\img_ok\logo.png"/>
          <p:cNvPicPr preferRelativeResize="0"/>
          <p:nvPr/>
        </p:nvPicPr>
        <p:blipFill rotWithShape="1">
          <a:blip r:embed="rId3">
            <a:alphaModFix/>
          </a:blip>
          <a:srcRect/>
          <a:stretch/>
        </p:blipFill>
        <p:spPr>
          <a:xfrm>
            <a:off x="6732588" y="141131"/>
            <a:ext cx="1936750" cy="567623"/>
          </a:xfrm>
          <a:prstGeom prst="rect">
            <a:avLst/>
          </a:prstGeom>
          <a:noFill/>
          <a:ln>
            <a:noFill/>
          </a:ln>
        </p:spPr>
      </p:pic>
      <p:pic>
        <p:nvPicPr>
          <p:cNvPr id="129" name="Google Shape;129;p24"/>
          <p:cNvPicPr preferRelativeResize="0"/>
          <p:nvPr/>
        </p:nvPicPr>
        <p:blipFill rotWithShape="1">
          <a:blip r:embed="rId4">
            <a:alphaModFix/>
          </a:blip>
          <a:srcRect/>
          <a:stretch/>
        </p:blipFill>
        <p:spPr>
          <a:xfrm>
            <a:off x="8245476" y="122521"/>
            <a:ext cx="574675" cy="293116"/>
          </a:xfrm>
          <a:prstGeom prst="rect">
            <a:avLst/>
          </a:prstGeom>
          <a:noFill/>
          <a:ln>
            <a:noFill/>
          </a:ln>
        </p:spPr>
      </p:pic>
      <p:sp>
        <p:nvSpPr>
          <p:cNvPr id="130" name="Google Shape;130;p24"/>
          <p:cNvSpPr txBox="1">
            <a:spLocks noGrp="1"/>
          </p:cNvSpPr>
          <p:nvPr>
            <p:ph type="title"/>
          </p:nvPr>
        </p:nvSpPr>
        <p:spPr>
          <a:xfrm>
            <a:off x="396876" y="141100"/>
            <a:ext cx="6191400" cy="681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2735"/>
              <a:buFont typeface="Calibri"/>
              <a:buNone/>
              <a:defRPr sz="2735" b="0"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1" name="Google Shape;131;p24"/>
          <p:cNvSpPr txBox="1">
            <a:spLocks noGrp="1"/>
          </p:cNvSpPr>
          <p:nvPr>
            <p:ph type="body" idx="1"/>
          </p:nvPr>
        </p:nvSpPr>
        <p:spPr>
          <a:xfrm>
            <a:off x="395536" y="962661"/>
            <a:ext cx="8329500" cy="5392800"/>
          </a:xfrm>
          <a:prstGeom prst="rect">
            <a:avLst/>
          </a:prstGeom>
          <a:noFill/>
          <a:ln>
            <a:noFill/>
          </a:ln>
        </p:spPr>
        <p:txBody>
          <a:bodyPr spcFirstLastPara="1" wrap="square" lIns="91425" tIns="45700" rIns="91425" bIns="45700" anchor="t" anchorCtr="0"/>
          <a:lstStyle>
            <a:lvl1pPr marL="457200" marR="0" lvl="0" indent="-377507" algn="l" rtl="0">
              <a:lnSpc>
                <a:spcPct val="90000"/>
              </a:lnSpc>
              <a:spcBef>
                <a:spcPts val="1000"/>
              </a:spcBef>
              <a:spcAft>
                <a:spcPts val="0"/>
              </a:spcAft>
              <a:buClr>
                <a:schemeClr val="dk1"/>
              </a:buClr>
              <a:buSzPts val="2345"/>
              <a:buFont typeface="Arial"/>
              <a:buChar char="•"/>
              <a:defRPr sz="2345">
                <a:solidFill>
                  <a:schemeClr val="dk1"/>
                </a:solidFill>
                <a:latin typeface="Calibri"/>
                <a:ea typeface="Calibri"/>
                <a:cs typeface="Calibri"/>
                <a:sym typeface="Calibri"/>
              </a:defRPr>
            </a:lvl1pPr>
            <a:lvl2pPr marL="914400" marR="0" lvl="1" indent="-352679" algn="l" rtl="0">
              <a:lnSpc>
                <a:spcPct val="90000"/>
              </a:lnSpc>
              <a:spcBef>
                <a:spcPts val="500"/>
              </a:spcBef>
              <a:spcAft>
                <a:spcPts val="0"/>
              </a:spcAft>
              <a:buClr>
                <a:schemeClr val="dk1"/>
              </a:buClr>
              <a:buSzPts val="1954"/>
              <a:buFont typeface="Arial"/>
              <a:buChar char="•"/>
              <a:defRPr sz="1954" b="0" i="0" u="none" strike="noStrike" cap="none">
                <a:solidFill>
                  <a:schemeClr val="dk1"/>
                </a:solidFill>
                <a:latin typeface="Calibri"/>
                <a:ea typeface="Calibri"/>
                <a:cs typeface="Calibri"/>
                <a:sym typeface="Calibri"/>
              </a:defRPr>
            </a:lvl2pPr>
            <a:lvl3pPr marL="1371600" marR="0" lvl="2" indent="-340233" algn="l" rtl="0">
              <a:lnSpc>
                <a:spcPct val="90000"/>
              </a:lnSpc>
              <a:spcBef>
                <a:spcPts val="500"/>
              </a:spcBef>
              <a:spcAft>
                <a:spcPts val="0"/>
              </a:spcAft>
              <a:buClr>
                <a:schemeClr val="dk1"/>
              </a:buClr>
              <a:buSzPts val="1758"/>
              <a:buFont typeface="Arial"/>
              <a:buChar char="•"/>
              <a:defRPr sz="1758" b="0" i="0" u="none" strike="noStrike" cap="none">
                <a:solidFill>
                  <a:schemeClr val="dk1"/>
                </a:solidFill>
                <a:latin typeface="Calibri"/>
                <a:ea typeface="Calibri"/>
                <a:cs typeface="Calibri"/>
                <a:sym typeface="Calibri"/>
              </a:defRPr>
            </a:lvl3pPr>
            <a:lvl4pPr marL="1828800" marR="0" lvl="3" indent="-327850" algn="l" rtl="0">
              <a:lnSpc>
                <a:spcPct val="90000"/>
              </a:lnSpc>
              <a:spcBef>
                <a:spcPts val="500"/>
              </a:spcBef>
              <a:spcAft>
                <a:spcPts val="0"/>
              </a:spcAft>
              <a:buClr>
                <a:schemeClr val="dk1"/>
              </a:buClr>
              <a:buSzPts val="1563"/>
              <a:buFont typeface="Arial"/>
              <a:buChar char="•"/>
              <a:defRPr sz="1563" b="0" i="0" u="none" strike="noStrike" cap="none">
                <a:solidFill>
                  <a:schemeClr val="dk1"/>
                </a:solidFill>
                <a:latin typeface="Calibri"/>
                <a:ea typeface="Calibri"/>
                <a:cs typeface="Calibri"/>
                <a:sym typeface="Calibri"/>
              </a:defRPr>
            </a:lvl4pPr>
            <a:lvl5pPr marL="2286000" marR="0" lvl="4" indent="-315467" algn="l" rtl="0">
              <a:lnSpc>
                <a:spcPct val="90000"/>
              </a:lnSpc>
              <a:spcBef>
                <a:spcPts val="500"/>
              </a:spcBef>
              <a:spcAft>
                <a:spcPts val="0"/>
              </a:spcAft>
              <a:buClr>
                <a:schemeClr val="dk1"/>
              </a:buClr>
              <a:buSzPts val="1368"/>
              <a:buFont typeface="Arial"/>
              <a:buChar char="•"/>
              <a:defRPr sz="1368"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a:solidFill>
                  <a:schemeClr val="dk1"/>
                </a:solidFill>
                <a:latin typeface="Calibri"/>
                <a:ea typeface="Calibri"/>
                <a:cs typeface="Calibri"/>
                <a:sym typeface="Calibri"/>
              </a:defRPr>
            </a:lvl1pPr>
            <a:lvl2pPr lvl="1" rtl="0">
              <a:buNone/>
              <a:defRPr>
                <a:solidFill>
                  <a:schemeClr val="dk1"/>
                </a:solidFill>
                <a:latin typeface="Calibri"/>
                <a:ea typeface="Calibri"/>
                <a:cs typeface="Calibri"/>
                <a:sym typeface="Calibri"/>
              </a:defRPr>
            </a:lvl2pPr>
            <a:lvl3pPr lvl="2" rtl="0">
              <a:buNone/>
              <a:defRPr>
                <a:solidFill>
                  <a:schemeClr val="dk1"/>
                </a:solidFill>
                <a:latin typeface="Calibri"/>
                <a:ea typeface="Calibri"/>
                <a:cs typeface="Calibri"/>
                <a:sym typeface="Calibri"/>
              </a:defRPr>
            </a:lvl3pPr>
            <a:lvl4pPr lvl="3" rtl="0">
              <a:buNone/>
              <a:defRPr>
                <a:solidFill>
                  <a:schemeClr val="dk1"/>
                </a:solidFill>
                <a:latin typeface="Calibri"/>
                <a:ea typeface="Calibri"/>
                <a:cs typeface="Calibri"/>
                <a:sym typeface="Calibri"/>
              </a:defRPr>
            </a:lvl4pPr>
            <a:lvl5pPr lvl="4" rtl="0">
              <a:buNone/>
              <a:defRPr>
                <a:solidFill>
                  <a:schemeClr val="dk1"/>
                </a:solidFill>
                <a:latin typeface="Calibri"/>
                <a:ea typeface="Calibri"/>
                <a:cs typeface="Calibri"/>
                <a:sym typeface="Calibri"/>
              </a:defRPr>
            </a:lvl5pPr>
            <a:lvl6pPr lvl="5" rtl="0">
              <a:buNone/>
              <a:defRPr>
                <a:solidFill>
                  <a:schemeClr val="dk1"/>
                </a:solidFill>
                <a:latin typeface="Calibri"/>
                <a:ea typeface="Calibri"/>
                <a:cs typeface="Calibri"/>
                <a:sym typeface="Calibri"/>
              </a:defRPr>
            </a:lvl6pPr>
            <a:lvl7pPr lvl="6" rtl="0">
              <a:buNone/>
              <a:defRPr>
                <a:solidFill>
                  <a:schemeClr val="dk1"/>
                </a:solidFill>
                <a:latin typeface="Calibri"/>
                <a:ea typeface="Calibri"/>
                <a:cs typeface="Calibri"/>
                <a:sym typeface="Calibri"/>
              </a:defRPr>
            </a:lvl7pPr>
            <a:lvl8pPr lvl="7" rtl="0">
              <a:buNone/>
              <a:defRPr>
                <a:solidFill>
                  <a:schemeClr val="dk1"/>
                </a:solidFill>
                <a:latin typeface="Calibri"/>
                <a:ea typeface="Calibri"/>
                <a:cs typeface="Calibri"/>
                <a:sym typeface="Calibri"/>
              </a:defRPr>
            </a:lvl8pPr>
            <a:lvl9pPr lvl="8" rtl="0">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graphics">
  <p:cSld name="text-graphics">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396876" y="141100"/>
            <a:ext cx="6191400" cy="680700"/>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accent1"/>
              </a:buClr>
              <a:buSzPts val="1400"/>
              <a:buFont typeface="Arial"/>
              <a:buNone/>
              <a:defRPr sz="2800" b="0" i="0" u="none" strike="noStrike" cap="none">
                <a:solidFill>
                  <a:schemeClr val="accent1"/>
                </a:solidFill>
                <a:latin typeface="Arial"/>
                <a:ea typeface="Arial"/>
                <a:cs typeface="Arial"/>
                <a:sym typeface="Arial"/>
              </a:defRPr>
            </a:lvl1pPr>
            <a:lvl2pPr marR="0" lvl="1"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35" name="Google Shape;135;p25"/>
          <p:cNvSpPr txBox="1">
            <a:spLocks noGrp="1"/>
          </p:cNvSpPr>
          <p:nvPr>
            <p:ph type="body" idx="1"/>
          </p:nvPr>
        </p:nvSpPr>
        <p:spPr>
          <a:xfrm>
            <a:off x="395535" y="962661"/>
            <a:ext cx="8329500" cy="5392800"/>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9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25"/>
          <p:cNvSpPr>
            <a:spLocks noGrp="1"/>
          </p:cNvSpPr>
          <p:nvPr>
            <p:ph type="chart" idx="2"/>
          </p:nvPr>
        </p:nvSpPr>
        <p:spPr>
          <a:xfrm>
            <a:off x="4572000" y="1951712"/>
            <a:ext cx="4152900" cy="4502400"/>
          </a:xfrm>
          <a:prstGeom prst="rect">
            <a:avLst/>
          </a:prstGeom>
          <a:noFill/>
          <a:ln>
            <a:noFill/>
          </a:ln>
        </p:spPr>
        <p:txBody>
          <a:bodyPr spcFirstLastPara="1" wrap="square" lIns="91425" tIns="91425" rIns="91425" bIns="91425" anchor="t" anchorCtr="0"/>
          <a:lstStyle>
            <a:lvl1pPr marR="0" lvl="0" algn="l" rtl="0">
              <a:lnSpc>
                <a:spcPct val="90000"/>
              </a:lnSpc>
              <a:spcBef>
                <a:spcPts val="24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7" name="Google Shape;137;p2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1152000" y="877500"/>
            <a:ext cx="6840000" cy="39600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 name="Google Shape;28;p5"/>
          <p:cNvSpPr txBox="1"/>
          <p:nvPr/>
        </p:nvSpPr>
        <p:spPr>
          <a:xfrm>
            <a:off x="1991225" y="2636182"/>
            <a:ext cx="5161550" cy="901825"/>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7200">
                <a:solidFill>
                  <a:schemeClr val="lt1"/>
                </a:solidFill>
                <a:latin typeface="Calibri"/>
                <a:ea typeface="Calibri"/>
                <a:cs typeface="Calibri"/>
                <a:sym typeface="Calibri"/>
              </a:rPr>
              <a:t>THANK YOU!</a:t>
            </a:r>
            <a:endParaRPr sz="7200">
              <a:solidFill>
                <a:schemeClr val="lt1"/>
              </a:solidFill>
              <a:latin typeface="Calibri"/>
              <a:ea typeface="Calibri"/>
              <a:cs typeface="Calibri"/>
              <a:sym typeface="Calibri"/>
            </a:endParaRPr>
          </a:p>
        </p:txBody>
      </p:sp>
      <p:sp>
        <p:nvSpPr>
          <p:cNvPr id="29" name="Google Shape;29;p5"/>
          <p:cNvSpPr txBox="1"/>
          <p:nvPr/>
        </p:nvSpPr>
        <p:spPr>
          <a:xfrm>
            <a:off x="3360099" y="5922083"/>
            <a:ext cx="2407901" cy="534158"/>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S" sz="3600">
                <a:solidFill>
                  <a:schemeClr val="lt1"/>
                </a:solidFill>
                <a:latin typeface="Calibri"/>
                <a:ea typeface="Calibri"/>
                <a:cs typeface="Calibri"/>
                <a:sym typeface="Calibri"/>
              </a:rPr>
              <a:t>www.bsc.es</a:t>
            </a:r>
            <a:endParaRPr sz="3600">
              <a:solidFill>
                <a:schemeClr val="lt1"/>
              </a:solidFill>
              <a:latin typeface="Calibri"/>
              <a:ea typeface="Calibri"/>
              <a:cs typeface="Calibri"/>
              <a:sym typeface="Calibri"/>
            </a:endParaRPr>
          </a:p>
        </p:txBody>
      </p:sp>
      <p:sp>
        <p:nvSpPr>
          <p:cNvPr id="30" name="Google Shape;30;p5"/>
          <p:cNvSpPr txBox="1">
            <a:spLocks noGrp="1"/>
          </p:cNvSpPr>
          <p:nvPr>
            <p:ph type="title"/>
          </p:nvPr>
        </p:nvSpPr>
        <p:spPr>
          <a:xfrm>
            <a:off x="910318" y="4101711"/>
            <a:ext cx="7323364" cy="688936"/>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bjectives">
  <p:cSld name="objectives">
    <p:spTree>
      <p:nvGrpSpPr>
        <p:cNvPr id="1" name="Shape 31"/>
        <p:cNvGrpSpPr/>
        <p:nvPr/>
      </p:nvGrpSpPr>
      <p:grpSpPr>
        <a:xfrm>
          <a:off x="0" y="0"/>
          <a:ext cx="0" cy="0"/>
          <a:chOff x="0" y="0"/>
          <a:chExt cx="0" cy="0"/>
        </a:xfrm>
      </p:grpSpPr>
      <p:pic>
        <p:nvPicPr>
          <p:cNvPr id="32" name="Google Shape;32;p6" descr="D:\OLD\MisDocumentos\JASMINA\BSC-Corporative Design\BSC Template\cabecera2012-1600px.jpg"/>
          <p:cNvPicPr preferRelativeResize="0"/>
          <p:nvPr/>
        </p:nvPicPr>
        <p:blipFill rotWithShape="1">
          <a:blip r:embed="rId2">
            <a:alphaModFix/>
          </a:blip>
          <a:srcRect/>
          <a:stretch/>
        </p:blipFill>
        <p:spPr>
          <a:xfrm>
            <a:off x="0" y="1"/>
            <a:ext cx="9144000" cy="809045"/>
          </a:xfrm>
          <a:prstGeom prst="rect">
            <a:avLst/>
          </a:prstGeom>
          <a:noFill/>
          <a:ln>
            <a:noFill/>
          </a:ln>
        </p:spPr>
      </p:pic>
      <p:sp>
        <p:nvSpPr>
          <p:cNvPr id="33" name="Google Shape;33;p6"/>
          <p:cNvSpPr txBox="1"/>
          <p:nvPr/>
        </p:nvSpPr>
        <p:spPr>
          <a:xfrm>
            <a:off x="8458200" y="6355514"/>
            <a:ext cx="533400" cy="50248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23589C"/>
              </a:buClr>
              <a:buSzPts val="1000"/>
              <a:buFont typeface="Arial"/>
              <a:buNone/>
            </a:pPr>
            <a:fld id="{00000000-1234-1234-1234-123412341234}" type="slidenum">
              <a:rPr lang="es-ES" sz="1000">
                <a:solidFill>
                  <a:srgbClr val="23589C"/>
                </a:solidFill>
                <a:latin typeface="Arial"/>
                <a:ea typeface="Arial"/>
                <a:cs typeface="Arial"/>
                <a:sym typeface="Arial"/>
              </a:rPr>
              <a:t>‹#›</a:t>
            </a:fld>
            <a:endParaRPr sz="1800">
              <a:solidFill>
                <a:schemeClr val="dk1"/>
              </a:solidFill>
              <a:latin typeface="Calibri"/>
              <a:ea typeface="Calibri"/>
              <a:cs typeface="Calibri"/>
              <a:sym typeface="Calibri"/>
            </a:endParaRPr>
          </a:p>
        </p:txBody>
      </p:sp>
      <p:pic>
        <p:nvPicPr>
          <p:cNvPr id="34" name="Google Shape;34;p6" descr="C:\Users\lbermude\Documents\Laura\PWP BSC\img_ok\logo.png"/>
          <p:cNvPicPr preferRelativeResize="0"/>
          <p:nvPr/>
        </p:nvPicPr>
        <p:blipFill rotWithShape="1">
          <a:blip r:embed="rId3">
            <a:alphaModFix/>
          </a:blip>
          <a:srcRect/>
          <a:stretch/>
        </p:blipFill>
        <p:spPr>
          <a:xfrm>
            <a:off x="6732588" y="141131"/>
            <a:ext cx="1936750" cy="567623"/>
          </a:xfrm>
          <a:prstGeom prst="rect">
            <a:avLst/>
          </a:prstGeom>
          <a:noFill/>
          <a:ln>
            <a:noFill/>
          </a:ln>
        </p:spPr>
      </p:pic>
      <p:pic>
        <p:nvPicPr>
          <p:cNvPr id="35" name="Google Shape;35;p6"/>
          <p:cNvPicPr preferRelativeResize="0"/>
          <p:nvPr/>
        </p:nvPicPr>
        <p:blipFill rotWithShape="1">
          <a:blip r:embed="rId4">
            <a:alphaModFix/>
          </a:blip>
          <a:srcRect/>
          <a:stretch/>
        </p:blipFill>
        <p:spPr>
          <a:xfrm>
            <a:off x="8245476" y="122521"/>
            <a:ext cx="574675" cy="293116"/>
          </a:xfrm>
          <a:prstGeom prst="rect">
            <a:avLst/>
          </a:prstGeom>
          <a:noFill/>
          <a:ln>
            <a:noFill/>
          </a:ln>
        </p:spPr>
      </p:pic>
      <p:sp>
        <p:nvSpPr>
          <p:cNvPr id="36" name="Google Shape;36;p6"/>
          <p:cNvSpPr txBox="1">
            <a:spLocks noGrp="1"/>
          </p:cNvSpPr>
          <p:nvPr>
            <p:ph type="title"/>
          </p:nvPr>
        </p:nvSpPr>
        <p:spPr>
          <a:xfrm>
            <a:off x="396876" y="141100"/>
            <a:ext cx="6191348" cy="68086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2800"/>
              <a:buFont typeface="Calibri"/>
              <a:buNone/>
              <a:defRPr sz="28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6"/>
          <p:cNvSpPr txBox="1">
            <a:spLocks noGrp="1"/>
          </p:cNvSpPr>
          <p:nvPr>
            <p:ph type="body" idx="1"/>
          </p:nvPr>
        </p:nvSpPr>
        <p:spPr>
          <a:xfrm>
            <a:off x="395536" y="962661"/>
            <a:ext cx="8329365" cy="5392853"/>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graphics">
  <p:cSld name="text-graphics">
    <p:spTree>
      <p:nvGrpSpPr>
        <p:cNvPr id="1" name="Shape 38"/>
        <p:cNvGrpSpPr/>
        <p:nvPr/>
      </p:nvGrpSpPr>
      <p:grpSpPr>
        <a:xfrm>
          <a:off x="0" y="0"/>
          <a:ext cx="0" cy="0"/>
          <a:chOff x="0" y="0"/>
          <a:chExt cx="0" cy="0"/>
        </a:xfrm>
      </p:grpSpPr>
      <p:pic>
        <p:nvPicPr>
          <p:cNvPr id="39" name="Google Shape;39;p7" descr="D:\OLD\MisDocumentos\JASMINA\BSC-Corporative Design\BSC Template\cabecera2012-1600px.jpg"/>
          <p:cNvPicPr preferRelativeResize="0"/>
          <p:nvPr/>
        </p:nvPicPr>
        <p:blipFill rotWithShape="1">
          <a:blip r:embed="rId2">
            <a:alphaModFix/>
          </a:blip>
          <a:srcRect/>
          <a:stretch/>
        </p:blipFill>
        <p:spPr>
          <a:xfrm>
            <a:off x="0" y="1"/>
            <a:ext cx="9144000" cy="809045"/>
          </a:xfrm>
          <a:prstGeom prst="rect">
            <a:avLst/>
          </a:prstGeom>
          <a:noFill/>
          <a:ln>
            <a:noFill/>
          </a:ln>
        </p:spPr>
      </p:pic>
      <p:sp>
        <p:nvSpPr>
          <p:cNvPr id="40" name="Google Shape;40;p7"/>
          <p:cNvSpPr txBox="1"/>
          <p:nvPr/>
        </p:nvSpPr>
        <p:spPr>
          <a:xfrm>
            <a:off x="8458200" y="6355514"/>
            <a:ext cx="533400" cy="50248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23589C"/>
              </a:buClr>
              <a:buSzPts val="1000"/>
              <a:buFont typeface="Arial"/>
              <a:buNone/>
            </a:pPr>
            <a:fld id="{00000000-1234-1234-1234-123412341234}" type="slidenum">
              <a:rPr lang="es-ES" sz="1000">
                <a:solidFill>
                  <a:srgbClr val="23589C"/>
                </a:solidFill>
                <a:latin typeface="Arial"/>
                <a:ea typeface="Arial"/>
                <a:cs typeface="Arial"/>
                <a:sym typeface="Arial"/>
              </a:rPr>
              <a:t>‹#›</a:t>
            </a:fld>
            <a:endParaRPr sz="1800">
              <a:solidFill>
                <a:schemeClr val="dk1"/>
              </a:solidFill>
              <a:latin typeface="Calibri"/>
              <a:ea typeface="Calibri"/>
              <a:cs typeface="Calibri"/>
              <a:sym typeface="Calibri"/>
            </a:endParaRPr>
          </a:p>
        </p:txBody>
      </p:sp>
      <p:pic>
        <p:nvPicPr>
          <p:cNvPr id="41" name="Google Shape;41;p7" descr="C:\Users\lbermude\Documents\Laura\PWP BSC\img_ok\logo.png"/>
          <p:cNvPicPr preferRelativeResize="0"/>
          <p:nvPr/>
        </p:nvPicPr>
        <p:blipFill rotWithShape="1">
          <a:blip r:embed="rId3">
            <a:alphaModFix/>
          </a:blip>
          <a:srcRect/>
          <a:stretch/>
        </p:blipFill>
        <p:spPr>
          <a:xfrm>
            <a:off x="6732588" y="141131"/>
            <a:ext cx="1936750" cy="567623"/>
          </a:xfrm>
          <a:prstGeom prst="rect">
            <a:avLst/>
          </a:prstGeom>
          <a:noFill/>
          <a:ln>
            <a:noFill/>
          </a:ln>
        </p:spPr>
      </p:pic>
      <p:pic>
        <p:nvPicPr>
          <p:cNvPr id="42" name="Google Shape;42;p7"/>
          <p:cNvPicPr preferRelativeResize="0"/>
          <p:nvPr/>
        </p:nvPicPr>
        <p:blipFill rotWithShape="1">
          <a:blip r:embed="rId4">
            <a:alphaModFix/>
          </a:blip>
          <a:srcRect/>
          <a:stretch/>
        </p:blipFill>
        <p:spPr>
          <a:xfrm>
            <a:off x="8245476" y="122521"/>
            <a:ext cx="574675" cy="293116"/>
          </a:xfrm>
          <a:prstGeom prst="rect">
            <a:avLst/>
          </a:prstGeom>
          <a:noFill/>
          <a:ln>
            <a:noFill/>
          </a:ln>
        </p:spPr>
      </p:pic>
      <p:sp>
        <p:nvSpPr>
          <p:cNvPr id="43" name="Google Shape;43;p7"/>
          <p:cNvSpPr txBox="1">
            <a:spLocks noGrp="1"/>
          </p:cNvSpPr>
          <p:nvPr>
            <p:ph type="title"/>
          </p:nvPr>
        </p:nvSpPr>
        <p:spPr>
          <a:xfrm>
            <a:off x="396876" y="141100"/>
            <a:ext cx="6191348" cy="68086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2800"/>
              <a:buFont typeface="Calibri"/>
              <a:buNone/>
              <a:defRPr sz="28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7"/>
          <p:cNvSpPr txBox="1">
            <a:spLocks noGrp="1"/>
          </p:cNvSpPr>
          <p:nvPr>
            <p:ph type="body" idx="1"/>
          </p:nvPr>
        </p:nvSpPr>
        <p:spPr>
          <a:xfrm>
            <a:off x="395536" y="962661"/>
            <a:ext cx="8329365" cy="5392853"/>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a:spLocks noGrp="1"/>
          </p:cNvSpPr>
          <p:nvPr>
            <p:ph type="chart" idx="2"/>
          </p:nvPr>
        </p:nvSpPr>
        <p:spPr>
          <a:xfrm>
            <a:off x="4572000" y="1951712"/>
            <a:ext cx="4152900" cy="45022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ext-picture">
  <p:cSld name="2_text-picture">
    <p:spTree>
      <p:nvGrpSpPr>
        <p:cNvPr id="1" name="Shape 46"/>
        <p:cNvGrpSpPr/>
        <p:nvPr/>
      </p:nvGrpSpPr>
      <p:grpSpPr>
        <a:xfrm>
          <a:off x="0" y="0"/>
          <a:ext cx="0" cy="0"/>
          <a:chOff x="0" y="0"/>
          <a:chExt cx="0" cy="0"/>
        </a:xfrm>
      </p:grpSpPr>
      <p:pic>
        <p:nvPicPr>
          <p:cNvPr id="47" name="Google Shape;47;p8" descr="D:\OLD\MisDocumentos\JASMINA\BSC-Corporative Design\BSC Template\cabecera2012-1600px.jpg"/>
          <p:cNvPicPr preferRelativeResize="0"/>
          <p:nvPr/>
        </p:nvPicPr>
        <p:blipFill rotWithShape="1">
          <a:blip r:embed="rId2">
            <a:alphaModFix/>
          </a:blip>
          <a:srcRect/>
          <a:stretch/>
        </p:blipFill>
        <p:spPr>
          <a:xfrm>
            <a:off x="-38100" y="1"/>
            <a:ext cx="9290050" cy="821967"/>
          </a:xfrm>
          <a:prstGeom prst="rect">
            <a:avLst/>
          </a:prstGeom>
          <a:noFill/>
          <a:ln>
            <a:noFill/>
          </a:ln>
        </p:spPr>
      </p:pic>
      <p:sp>
        <p:nvSpPr>
          <p:cNvPr id="48" name="Google Shape;48;p8"/>
          <p:cNvSpPr txBox="1"/>
          <p:nvPr/>
        </p:nvSpPr>
        <p:spPr>
          <a:xfrm>
            <a:off x="8458200" y="6355514"/>
            <a:ext cx="533400" cy="50248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s-ES" sz="977">
                <a:solidFill>
                  <a:srgbClr val="23589C"/>
                </a:solidFill>
                <a:latin typeface="Arial"/>
                <a:ea typeface="Arial"/>
                <a:cs typeface="Arial"/>
                <a:sym typeface="Arial"/>
              </a:rPr>
              <a:t>‹#›</a:t>
            </a:fld>
            <a:endParaRPr sz="1758">
              <a:solidFill>
                <a:schemeClr val="dk1"/>
              </a:solidFill>
              <a:latin typeface="Calibri"/>
              <a:ea typeface="Calibri"/>
              <a:cs typeface="Calibri"/>
              <a:sym typeface="Calibri"/>
            </a:endParaRPr>
          </a:p>
        </p:txBody>
      </p:sp>
      <p:pic>
        <p:nvPicPr>
          <p:cNvPr id="49" name="Google Shape;49;p8" descr="C:\Users\lbermude\Documents\Laura\PWP BSC\img_ok\logo.png"/>
          <p:cNvPicPr preferRelativeResize="0"/>
          <p:nvPr/>
        </p:nvPicPr>
        <p:blipFill rotWithShape="1">
          <a:blip r:embed="rId3">
            <a:alphaModFix/>
          </a:blip>
          <a:srcRect/>
          <a:stretch/>
        </p:blipFill>
        <p:spPr>
          <a:xfrm>
            <a:off x="6732588" y="141131"/>
            <a:ext cx="1936750" cy="567623"/>
          </a:xfrm>
          <a:prstGeom prst="rect">
            <a:avLst/>
          </a:prstGeom>
          <a:noFill/>
          <a:ln>
            <a:noFill/>
          </a:ln>
        </p:spPr>
      </p:pic>
      <p:pic>
        <p:nvPicPr>
          <p:cNvPr id="50" name="Google Shape;50;p8"/>
          <p:cNvPicPr preferRelativeResize="0"/>
          <p:nvPr/>
        </p:nvPicPr>
        <p:blipFill rotWithShape="1">
          <a:blip r:embed="rId4">
            <a:alphaModFix/>
          </a:blip>
          <a:srcRect/>
          <a:stretch/>
        </p:blipFill>
        <p:spPr>
          <a:xfrm>
            <a:off x="8245476" y="122521"/>
            <a:ext cx="574675" cy="293116"/>
          </a:xfrm>
          <a:prstGeom prst="rect">
            <a:avLst/>
          </a:prstGeom>
          <a:noFill/>
          <a:ln>
            <a:noFill/>
          </a:ln>
        </p:spPr>
      </p:pic>
      <p:sp>
        <p:nvSpPr>
          <p:cNvPr id="51" name="Google Shape;51;p8"/>
          <p:cNvSpPr txBox="1">
            <a:spLocks noGrp="1"/>
          </p:cNvSpPr>
          <p:nvPr>
            <p:ph type="title"/>
          </p:nvPr>
        </p:nvSpPr>
        <p:spPr>
          <a:xfrm>
            <a:off x="396876" y="141100"/>
            <a:ext cx="6191348" cy="68086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2735"/>
              <a:buFont typeface="Calibri"/>
              <a:buNone/>
              <a:defRPr sz="2735"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8"/>
          <p:cNvSpPr>
            <a:spLocks noGrp="1"/>
          </p:cNvSpPr>
          <p:nvPr>
            <p:ph type="pic" idx="2"/>
          </p:nvPr>
        </p:nvSpPr>
        <p:spPr>
          <a:xfrm>
            <a:off x="4572000" y="3147612"/>
            <a:ext cx="4152900" cy="330631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172"/>
              <a:buFont typeface="Arial"/>
              <a:buNone/>
              <a:defRPr sz="1172">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1"/>
          </p:nvPr>
        </p:nvSpPr>
        <p:spPr>
          <a:xfrm>
            <a:off x="395536" y="962661"/>
            <a:ext cx="8329365" cy="5392853"/>
          </a:xfrm>
          <a:prstGeom prst="rect">
            <a:avLst/>
          </a:prstGeom>
          <a:noFill/>
          <a:ln>
            <a:noFill/>
          </a:ln>
        </p:spPr>
        <p:txBody>
          <a:bodyPr spcFirstLastPara="1" wrap="square" lIns="91425" tIns="45700" rIns="91425" bIns="45700" anchor="t" anchorCtr="0"/>
          <a:lstStyle>
            <a:lvl1pPr marL="457200" marR="0" lvl="0" indent="-377507" algn="l" rtl="0">
              <a:lnSpc>
                <a:spcPct val="90000"/>
              </a:lnSpc>
              <a:spcBef>
                <a:spcPts val="1000"/>
              </a:spcBef>
              <a:spcAft>
                <a:spcPts val="0"/>
              </a:spcAft>
              <a:buClr>
                <a:schemeClr val="dk1"/>
              </a:buClr>
              <a:buSzPts val="2345"/>
              <a:buFont typeface="Arial"/>
              <a:buChar char="•"/>
              <a:defRPr sz="2345">
                <a:solidFill>
                  <a:schemeClr val="dk1"/>
                </a:solidFill>
                <a:latin typeface="Calibri"/>
                <a:ea typeface="Calibri"/>
                <a:cs typeface="Calibri"/>
                <a:sym typeface="Calibri"/>
              </a:defRPr>
            </a:lvl1pPr>
            <a:lvl2pPr marL="914400" marR="0" lvl="1" indent="-352679" algn="l" rtl="0">
              <a:lnSpc>
                <a:spcPct val="90000"/>
              </a:lnSpc>
              <a:spcBef>
                <a:spcPts val="500"/>
              </a:spcBef>
              <a:spcAft>
                <a:spcPts val="0"/>
              </a:spcAft>
              <a:buClr>
                <a:schemeClr val="dk1"/>
              </a:buClr>
              <a:buSzPts val="1954"/>
              <a:buFont typeface="Arial"/>
              <a:buChar char="•"/>
              <a:defRPr sz="1954" b="0" i="0" u="none" strike="noStrike" cap="none">
                <a:solidFill>
                  <a:schemeClr val="dk1"/>
                </a:solidFill>
                <a:latin typeface="Calibri"/>
                <a:ea typeface="Calibri"/>
                <a:cs typeface="Calibri"/>
                <a:sym typeface="Calibri"/>
              </a:defRPr>
            </a:lvl2pPr>
            <a:lvl3pPr marL="1371600" marR="0" lvl="2" indent="-340233" algn="l" rtl="0">
              <a:lnSpc>
                <a:spcPct val="90000"/>
              </a:lnSpc>
              <a:spcBef>
                <a:spcPts val="500"/>
              </a:spcBef>
              <a:spcAft>
                <a:spcPts val="0"/>
              </a:spcAft>
              <a:buClr>
                <a:schemeClr val="dk1"/>
              </a:buClr>
              <a:buSzPts val="1758"/>
              <a:buFont typeface="Arial"/>
              <a:buChar char="•"/>
              <a:defRPr sz="1758" b="0" i="0" u="none" strike="noStrike" cap="none">
                <a:solidFill>
                  <a:schemeClr val="dk1"/>
                </a:solidFill>
                <a:latin typeface="Calibri"/>
                <a:ea typeface="Calibri"/>
                <a:cs typeface="Calibri"/>
                <a:sym typeface="Calibri"/>
              </a:defRPr>
            </a:lvl3pPr>
            <a:lvl4pPr marL="1828800" marR="0" lvl="3" indent="-327850" algn="l" rtl="0">
              <a:lnSpc>
                <a:spcPct val="90000"/>
              </a:lnSpc>
              <a:spcBef>
                <a:spcPts val="500"/>
              </a:spcBef>
              <a:spcAft>
                <a:spcPts val="0"/>
              </a:spcAft>
              <a:buClr>
                <a:schemeClr val="dk1"/>
              </a:buClr>
              <a:buSzPts val="1563"/>
              <a:buFont typeface="Arial"/>
              <a:buChar char="•"/>
              <a:defRPr sz="1563" b="0" i="0" u="none" strike="noStrike" cap="none">
                <a:solidFill>
                  <a:schemeClr val="dk1"/>
                </a:solidFill>
                <a:latin typeface="Calibri"/>
                <a:ea typeface="Calibri"/>
                <a:cs typeface="Calibri"/>
                <a:sym typeface="Calibri"/>
              </a:defRPr>
            </a:lvl4pPr>
            <a:lvl5pPr marL="2286000" marR="0" lvl="4" indent="-315467" algn="l" rtl="0">
              <a:lnSpc>
                <a:spcPct val="90000"/>
              </a:lnSpc>
              <a:spcBef>
                <a:spcPts val="500"/>
              </a:spcBef>
              <a:spcAft>
                <a:spcPts val="0"/>
              </a:spcAft>
              <a:buClr>
                <a:schemeClr val="dk1"/>
              </a:buClr>
              <a:buSzPts val="1368"/>
              <a:buFont typeface="Arial"/>
              <a:buChar char="•"/>
              <a:defRPr sz="1368"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p10"/>
          <p:cNvSpPr txBox="1">
            <a:spLocks noGrp="1"/>
          </p:cNvSpPr>
          <p:nvPr>
            <p:ph type="ftr" idx="11"/>
          </p:nvPr>
        </p:nvSpPr>
        <p:spPr>
          <a:xfrm>
            <a:off x="2195736" y="6356350"/>
            <a:ext cx="6336704" cy="41404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0"/>
          <p:cNvSpPr txBox="1">
            <a:spLocks noGrp="1"/>
          </p:cNvSpPr>
          <p:nvPr>
            <p:ph type="sldNum" idx="12"/>
          </p:nvPr>
        </p:nvSpPr>
        <p:spPr>
          <a:xfrm>
            <a:off x="8604448" y="6357553"/>
            <a:ext cx="442392" cy="412838"/>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100">
                <a:solidFill>
                  <a:srgbClr val="004990"/>
                </a:solidFill>
                <a:latin typeface="Calibri"/>
                <a:ea typeface="Calibri"/>
                <a:cs typeface="Calibri"/>
                <a:sym typeface="Calibri"/>
              </a:defRPr>
            </a:lvl1pPr>
            <a:lvl2pPr marL="0" marR="0" lvl="1" indent="0" algn="r" rtl="0">
              <a:spcBef>
                <a:spcPts val="0"/>
              </a:spcBef>
              <a:buNone/>
              <a:defRPr sz="1100">
                <a:solidFill>
                  <a:srgbClr val="004990"/>
                </a:solidFill>
                <a:latin typeface="Calibri"/>
                <a:ea typeface="Calibri"/>
                <a:cs typeface="Calibri"/>
                <a:sym typeface="Calibri"/>
              </a:defRPr>
            </a:lvl2pPr>
            <a:lvl3pPr marL="0" marR="0" lvl="2" indent="0" algn="r" rtl="0">
              <a:spcBef>
                <a:spcPts val="0"/>
              </a:spcBef>
              <a:buNone/>
              <a:defRPr sz="1100">
                <a:solidFill>
                  <a:srgbClr val="004990"/>
                </a:solidFill>
                <a:latin typeface="Calibri"/>
                <a:ea typeface="Calibri"/>
                <a:cs typeface="Calibri"/>
                <a:sym typeface="Calibri"/>
              </a:defRPr>
            </a:lvl3pPr>
            <a:lvl4pPr marL="0" marR="0" lvl="3" indent="0" algn="r" rtl="0">
              <a:spcBef>
                <a:spcPts val="0"/>
              </a:spcBef>
              <a:buNone/>
              <a:defRPr sz="1100">
                <a:solidFill>
                  <a:srgbClr val="004990"/>
                </a:solidFill>
                <a:latin typeface="Calibri"/>
                <a:ea typeface="Calibri"/>
                <a:cs typeface="Calibri"/>
                <a:sym typeface="Calibri"/>
              </a:defRPr>
            </a:lvl4pPr>
            <a:lvl5pPr marL="0" marR="0" lvl="4" indent="0" algn="r" rtl="0">
              <a:spcBef>
                <a:spcPts val="0"/>
              </a:spcBef>
              <a:buNone/>
              <a:defRPr sz="1100">
                <a:solidFill>
                  <a:srgbClr val="004990"/>
                </a:solidFill>
                <a:latin typeface="Calibri"/>
                <a:ea typeface="Calibri"/>
                <a:cs typeface="Calibri"/>
                <a:sym typeface="Calibri"/>
              </a:defRPr>
            </a:lvl5pPr>
            <a:lvl6pPr marL="0" marR="0" lvl="5" indent="0" algn="r" rtl="0">
              <a:spcBef>
                <a:spcPts val="0"/>
              </a:spcBef>
              <a:buNone/>
              <a:defRPr sz="1100">
                <a:solidFill>
                  <a:srgbClr val="004990"/>
                </a:solidFill>
                <a:latin typeface="Calibri"/>
                <a:ea typeface="Calibri"/>
                <a:cs typeface="Calibri"/>
                <a:sym typeface="Calibri"/>
              </a:defRPr>
            </a:lvl6pPr>
            <a:lvl7pPr marL="0" marR="0" lvl="6" indent="0" algn="r" rtl="0">
              <a:spcBef>
                <a:spcPts val="0"/>
              </a:spcBef>
              <a:buNone/>
              <a:defRPr sz="1100">
                <a:solidFill>
                  <a:srgbClr val="004990"/>
                </a:solidFill>
                <a:latin typeface="Calibri"/>
                <a:ea typeface="Calibri"/>
                <a:cs typeface="Calibri"/>
                <a:sym typeface="Calibri"/>
              </a:defRPr>
            </a:lvl7pPr>
            <a:lvl8pPr marL="0" marR="0" lvl="7" indent="0" algn="r" rtl="0">
              <a:spcBef>
                <a:spcPts val="0"/>
              </a:spcBef>
              <a:buNone/>
              <a:defRPr sz="1100">
                <a:solidFill>
                  <a:srgbClr val="004990"/>
                </a:solidFill>
                <a:latin typeface="Calibri"/>
                <a:ea typeface="Calibri"/>
                <a:cs typeface="Calibri"/>
                <a:sym typeface="Calibri"/>
              </a:defRPr>
            </a:lvl8pPr>
            <a:lvl9pPr marL="0" marR="0" lvl="8" indent="0" algn="r" rtl="0">
              <a:spcBef>
                <a:spcPts val="0"/>
              </a:spcBef>
              <a:buNone/>
              <a:defRPr sz="1100">
                <a:solidFill>
                  <a:srgbClr val="0049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
        <p:nvSpPr>
          <p:cNvPr id="61" name="Google Shape;61;p10"/>
          <p:cNvSpPr txBox="1">
            <a:spLocks noGrp="1"/>
          </p:cNvSpPr>
          <p:nvPr>
            <p:ph type="title"/>
          </p:nvPr>
        </p:nvSpPr>
        <p:spPr>
          <a:xfrm>
            <a:off x="107504" y="44624"/>
            <a:ext cx="8928992" cy="792088"/>
          </a:xfrm>
          <a:prstGeom prst="rect">
            <a:avLst/>
          </a:prstGeom>
          <a:noFill/>
          <a:ln>
            <a:noFill/>
          </a:ln>
        </p:spPr>
        <p:txBody>
          <a:bodyPr spcFirstLastPara="1" wrap="square" lIns="91425" tIns="45700" rIns="91425" bIns="45700" anchor="b" anchorCtr="0"/>
          <a:lstStyle>
            <a:lvl1pPr marR="0" lvl="0" algn="l" rtl="0">
              <a:lnSpc>
                <a:spcPct val="68181"/>
              </a:lnSpc>
              <a:spcBef>
                <a:spcPts val="0"/>
              </a:spcBef>
              <a:spcAft>
                <a:spcPts val="0"/>
              </a:spcAft>
              <a:buClr>
                <a:schemeClr val="accent1"/>
              </a:buClr>
              <a:buSzPts val="4400"/>
              <a:buFont typeface="Calibri"/>
              <a:buNone/>
              <a:defRPr sz="4400" b="0"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0"/>
          <p:cNvSpPr txBox="1">
            <a:spLocks noGrp="1"/>
          </p:cNvSpPr>
          <p:nvPr>
            <p:ph type="body" idx="1"/>
          </p:nvPr>
        </p:nvSpPr>
        <p:spPr>
          <a:xfrm>
            <a:off x="107504" y="980728"/>
            <a:ext cx="8928992" cy="5184576"/>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tx1"/>
                </a:solidFill>
              </a:defRPr>
            </a:lvl1pPr>
            <a:lvl2pPr lvl="1" algn="r" rtl="0">
              <a:buNone/>
              <a:defRPr sz="1300">
                <a:solidFill>
                  <a:schemeClr val="tx1"/>
                </a:solidFill>
              </a:defRPr>
            </a:lvl2pPr>
            <a:lvl3pPr lvl="2" algn="r" rtl="0">
              <a:buNone/>
              <a:defRPr sz="1300">
                <a:solidFill>
                  <a:schemeClr val="tx1"/>
                </a:solidFill>
              </a:defRPr>
            </a:lvl3pPr>
            <a:lvl4pPr lvl="3" algn="r" rtl="0">
              <a:buNone/>
              <a:defRPr sz="1300">
                <a:solidFill>
                  <a:schemeClr val="tx1"/>
                </a:solidFill>
              </a:defRPr>
            </a:lvl4pPr>
            <a:lvl5pPr lvl="4" algn="r" rtl="0">
              <a:buNone/>
              <a:defRPr sz="1300">
                <a:solidFill>
                  <a:schemeClr val="tx1"/>
                </a:solidFill>
              </a:defRPr>
            </a:lvl5pPr>
            <a:lvl6pPr lvl="5" algn="r" rtl="0">
              <a:buNone/>
              <a:defRPr sz="1300">
                <a:solidFill>
                  <a:schemeClr val="tx1"/>
                </a:solidFill>
              </a:defRPr>
            </a:lvl6pPr>
            <a:lvl7pPr lvl="6" algn="r" rtl="0">
              <a:buNone/>
              <a:defRPr sz="1300">
                <a:solidFill>
                  <a:schemeClr val="tx1"/>
                </a:solidFill>
              </a:defRPr>
            </a:lvl7pPr>
            <a:lvl8pPr lvl="7" algn="r" rtl="0">
              <a:buNone/>
              <a:defRPr sz="1300">
                <a:solidFill>
                  <a:schemeClr val="tx1"/>
                </a:solidFill>
              </a:defRPr>
            </a:lvl8pPr>
            <a:lvl9pPr lvl="8" algn="r" rtl="0">
              <a:buNone/>
              <a:defRPr sz="1300">
                <a:solidFill>
                  <a:schemeClr val="tx1"/>
                </a:solidFill>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jocs.2018.04.015"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51.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6.xml"/><Relationship Id="rId5" Type="http://schemas.openxmlformats.org/officeDocument/2006/relationships/hyperlink" Target="https://www.geosci-model-dev-discuss.net/gmd-2019-20/" TargetMode="Externa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51.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ctrTitle"/>
          </p:nvPr>
        </p:nvSpPr>
        <p:spPr>
          <a:xfrm>
            <a:off x="3722915" y="1300543"/>
            <a:ext cx="5026800" cy="2998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890"/>
              </a:buClr>
              <a:buSzPts val="4800"/>
              <a:buFont typeface="Calibri"/>
              <a:buNone/>
            </a:pPr>
            <a:r>
              <a:rPr lang="es-ES" sz="4800" b="1" i="0" u="none" strike="noStrike" cap="none">
                <a:solidFill>
                  <a:srgbClr val="004890"/>
                </a:solidFill>
                <a:latin typeface="Calibri"/>
                <a:ea typeface="Calibri"/>
                <a:cs typeface="Calibri"/>
                <a:sym typeface="Calibri"/>
              </a:rPr>
              <a:t>Towards exa-scale ocean simulation</a:t>
            </a:r>
            <a:endParaRPr sz="4800" b="1" i="0" u="none" strike="noStrike" cap="none">
              <a:solidFill>
                <a:srgbClr val="004890"/>
              </a:solidFill>
              <a:latin typeface="Calibri"/>
              <a:ea typeface="Calibri"/>
              <a:cs typeface="Calibri"/>
              <a:sym typeface="Calibri"/>
            </a:endParaRPr>
          </a:p>
        </p:txBody>
      </p:sp>
      <p:sp>
        <p:nvSpPr>
          <p:cNvPr id="143" name="Google Shape;143;p26"/>
          <p:cNvSpPr txBox="1">
            <a:spLocks noGrp="1"/>
          </p:cNvSpPr>
          <p:nvPr>
            <p:ph type="subTitle" idx="1"/>
          </p:nvPr>
        </p:nvSpPr>
        <p:spPr>
          <a:xfrm>
            <a:off x="4398434" y="3405306"/>
            <a:ext cx="5026800" cy="822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s-ES" sz="3200" b="0" i="0" u="none" strike="noStrike" cap="none">
                <a:solidFill>
                  <a:schemeClr val="dk1"/>
                </a:solidFill>
                <a:latin typeface="Calibri"/>
                <a:ea typeface="Calibri"/>
                <a:cs typeface="Calibri"/>
                <a:sym typeface="Calibri"/>
              </a:rPr>
              <a:t>Oriol Tintó Prims</a:t>
            </a:r>
            <a:endParaRPr sz="3200" b="0" i="0" u="none" strike="noStrike" cap="none">
              <a:solidFill>
                <a:schemeClr val="dk1"/>
              </a:solidFill>
              <a:latin typeface="Calibri"/>
              <a:ea typeface="Calibri"/>
              <a:cs typeface="Calibri"/>
              <a:sym typeface="Calibri"/>
            </a:endParaRPr>
          </a:p>
        </p:txBody>
      </p:sp>
      <p:sp>
        <p:nvSpPr>
          <p:cNvPr id="144" name="Google Shape;144;p26"/>
          <p:cNvSpPr txBox="1">
            <a:spLocks noGrp="1"/>
          </p:cNvSpPr>
          <p:nvPr>
            <p:ph type="body" idx="2"/>
          </p:nvPr>
        </p:nvSpPr>
        <p:spPr>
          <a:xfrm>
            <a:off x="244475" y="6095685"/>
            <a:ext cx="2441575" cy="48753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s-ES" sz="2400" b="0" i="0" u="none" strike="noStrike" cap="none">
                <a:solidFill>
                  <a:schemeClr val="lt1"/>
                </a:solidFill>
                <a:latin typeface="Calibri"/>
                <a:ea typeface="Calibri"/>
                <a:cs typeface="Calibri"/>
                <a:sym typeface="Calibri"/>
              </a:rPr>
              <a:t>2</a:t>
            </a:r>
            <a:r>
              <a:rPr lang="es-ES"/>
              <a:t>6</a:t>
            </a:r>
            <a:r>
              <a:rPr lang="es-ES" sz="2400" b="0" i="0" u="none" strike="noStrike" cap="none">
                <a:solidFill>
                  <a:schemeClr val="lt1"/>
                </a:solidFill>
                <a:latin typeface="Calibri"/>
                <a:ea typeface="Calibri"/>
                <a:cs typeface="Calibri"/>
                <a:sym typeface="Calibri"/>
              </a:rPr>
              <a:t>/04/201</a:t>
            </a:r>
            <a:r>
              <a:rPr lang="es-ES"/>
              <a:t>9</a:t>
            </a:r>
            <a:endParaRPr sz="2400" b="0" i="0" u="none" strike="noStrike" cap="none">
              <a:solidFill>
                <a:schemeClr val="lt1"/>
              </a:solidFill>
              <a:latin typeface="Calibri"/>
              <a:ea typeface="Calibri"/>
              <a:cs typeface="Calibri"/>
              <a:sym typeface="Calibri"/>
            </a:endParaRPr>
          </a:p>
        </p:txBody>
      </p:sp>
      <p:sp>
        <p:nvSpPr>
          <p:cNvPr id="145" name="Google Shape;145;p26"/>
          <p:cNvSpPr txBox="1">
            <a:spLocks noGrp="1"/>
          </p:cNvSpPr>
          <p:nvPr>
            <p:ph type="body" idx="3"/>
          </p:nvPr>
        </p:nvSpPr>
        <p:spPr>
          <a:xfrm>
            <a:off x="3722916" y="6095684"/>
            <a:ext cx="5026946" cy="48753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890"/>
              </a:buClr>
              <a:buSzPts val="2400"/>
              <a:buFont typeface="Arial"/>
              <a:buNone/>
            </a:pPr>
            <a:r>
              <a:rPr lang="es-ES" sz="2400" b="0" i="0" u="none" strike="noStrike" cap="none">
                <a:solidFill>
                  <a:srgbClr val="004890"/>
                </a:solidFill>
                <a:latin typeface="Calibri"/>
                <a:ea typeface="Calibri"/>
                <a:cs typeface="Calibri"/>
                <a:sym typeface="Calibri"/>
              </a:rPr>
              <a:t>Universitat Autònoma de Barcelona</a:t>
            </a:r>
            <a:endParaRPr sz="2400" b="0" i="0" u="none" strike="noStrike" cap="none">
              <a:solidFill>
                <a:srgbClr val="004890"/>
              </a:solidFill>
              <a:latin typeface="Calibri"/>
              <a:ea typeface="Calibri"/>
              <a:cs typeface="Calibri"/>
              <a:sym typeface="Calibri"/>
            </a:endParaRPr>
          </a:p>
        </p:txBody>
      </p:sp>
      <p:sp>
        <p:nvSpPr>
          <p:cNvPr id="146" name="Google Shape;146;p26"/>
          <p:cNvSpPr txBox="1"/>
          <p:nvPr/>
        </p:nvSpPr>
        <p:spPr>
          <a:xfrm>
            <a:off x="3722915" y="3962673"/>
            <a:ext cx="5026945" cy="191937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s-ES" sz="2000" b="0" i="0" u="none" strike="noStrike" cap="none">
                <a:solidFill>
                  <a:schemeClr val="dk1"/>
                </a:solidFill>
                <a:latin typeface="Calibri"/>
                <a:ea typeface="Calibri"/>
                <a:cs typeface="Calibri"/>
                <a:sym typeface="Calibri"/>
              </a:rPr>
              <a:t>Advisors:</a:t>
            </a:r>
            <a:endParaRPr/>
          </a:p>
          <a:p>
            <a:pPr marL="457200" marR="0" lvl="0" indent="-457200" algn="l" rtl="0">
              <a:lnSpc>
                <a:spcPct val="90000"/>
              </a:lnSpc>
              <a:spcBef>
                <a:spcPts val="100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Anna Cortés</a:t>
            </a:r>
            <a:endParaRPr/>
          </a:p>
          <a:p>
            <a:pPr marL="457200" marR="0" lvl="0" indent="-457200" algn="l" rtl="0">
              <a:lnSpc>
                <a:spcPct val="90000"/>
              </a:lnSpc>
              <a:spcBef>
                <a:spcPts val="100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Mario C. Acosta</a:t>
            </a:r>
            <a:endParaRPr/>
          </a:p>
          <a:p>
            <a:pPr marL="457200" marR="0" lvl="0" indent="-457200" algn="l" rtl="0">
              <a:lnSpc>
                <a:spcPct val="90000"/>
              </a:lnSpc>
              <a:spcBef>
                <a:spcPts val="1000"/>
              </a:spcBef>
              <a:spcAft>
                <a:spcPts val="0"/>
              </a:spcAft>
              <a:buClr>
                <a:schemeClr val="dk1"/>
              </a:buClr>
              <a:buSzPts val="2000"/>
              <a:buFont typeface="Arial"/>
              <a:buChar char="•"/>
            </a:pPr>
            <a:r>
              <a:rPr lang="es-ES" sz="2000" b="0" i="0" u="none" strike="noStrike" cap="none">
                <a:solidFill>
                  <a:schemeClr val="dk1"/>
                </a:solidFill>
                <a:latin typeface="Calibri"/>
                <a:ea typeface="Calibri"/>
                <a:cs typeface="Calibri"/>
                <a:sym typeface="Calibri"/>
              </a:rPr>
              <a:t>Francisco J. Doblas-Reyes</a:t>
            </a:r>
            <a:endParaRPr/>
          </a:p>
        </p:txBody>
      </p:sp>
      <p:pic>
        <p:nvPicPr>
          <p:cNvPr id="147" name="Google Shape;147;p26"/>
          <p:cNvPicPr preferRelativeResize="0"/>
          <p:nvPr/>
        </p:nvPicPr>
        <p:blipFill>
          <a:blip r:embed="rId3">
            <a:alphaModFix/>
          </a:blip>
          <a:stretch>
            <a:fillRect/>
          </a:stretch>
        </p:blipFill>
        <p:spPr>
          <a:xfrm>
            <a:off x="4608525" y="1172375"/>
            <a:ext cx="2784700" cy="9940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Challenges</a:t>
            </a:r>
            <a:endParaRPr sz="3500" b="1" i="0" u="none" strike="noStrike" cap="none">
              <a:solidFill>
                <a:schemeClr val="accent1"/>
              </a:solidFill>
              <a:latin typeface="Calibri"/>
              <a:ea typeface="Calibri"/>
              <a:cs typeface="Calibri"/>
              <a:sym typeface="Calibri"/>
            </a:endParaRPr>
          </a:p>
        </p:txBody>
      </p:sp>
      <p:sp>
        <p:nvSpPr>
          <p:cNvPr id="259" name="Google Shape;259;p36"/>
          <p:cNvSpPr txBox="1"/>
          <p:nvPr/>
        </p:nvSpPr>
        <p:spPr>
          <a:xfrm>
            <a:off x="1907704" y="1259468"/>
            <a:ext cx="542552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TOP500 Ranking of most powerful supercomputers</a:t>
            </a:r>
            <a:endParaRPr>
              <a:latin typeface="Calibri"/>
              <a:ea typeface="Calibri"/>
              <a:cs typeface="Calibri"/>
              <a:sym typeface="Calibri"/>
            </a:endParaRPr>
          </a:p>
        </p:txBody>
      </p:sp>
      <p:pic>
        <p:nvPicPr>
          <p:cNvPr id="260" name="Google Shape;260;p36"/>
          <p:cNvPicPr preferRelativeResize="0"/>
          <p:nvPr/>
        </p:nvPicPr>
        <p:blipFill rotWithShape="1">
          <a:blip r:embed="rId3">
            <a:alphaModFix/>
          </a:blip>
          <a:srcRect b="14900"/>
          <a:stretch/>
        </p:blipFill>
        <p:spPr>
          <a:xfrm>
            <a:off x="2000300" y="2065125"/>
            <a:ext cx="5143400" cy="4190625"/>
          </a:xfrm>
          <a:prstGeom prst="rect">
            <a:avLst/>
          </a:prstGeom>
          <a:noFill/>
          <a:ln>
            <a:noFill/>
          </a:ln>
        </p:spPr>
      </p:pic>
      <p:pic>
        <p:nvPicPr>
          <p:cNvPr id="261" name="Google Shape;261;p36"/>
          <p:cNvPicPr preferRelativeResize="0"/>
          <p:nvPr/>
        </p:nvPicPr>
        <p:blipFill rotWithShape="1">
          <a:blip r:embed="rId3">
            <a:alphaModFix/>
          </a:blip>
          <a:srcRect l="43454" t="94767" r="23495" b="1089"/>
          <a:stretch/>
        </p:blipFill>
        <p:spPr>
          <a:xfrm>
            <a:off x="7100850" y="3327000"/>
            <a:ext cx="1699926" cy="204000"/>
          </a:xfrm>
          <a:prstGeom prst="rect">
            <a:avLst/>
          </a:prstGeom>
          <a:noFill/>
          <a:ln>
            <a:noFill/>
          </a:ln>
        </p:spPr>
      </p:pic>
      <p:sp>
        <p:nvSpPr>
          <p:cNvPr id="262" name="Google Shape;262;p3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10</a:t>
            </a:f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7"/>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Challenges</a:t>
            </a:r>
            <a:endParaRPr sz="3500" b="1" i="0" u="none" strike="noStrike" cap="none">
              <a:solidFill>
                <a:schemeClr val="accent1"/>
              </a:solidFill>
              <a:latin typeface="Calibri"/>
              <a:ea typeface="Calibri"/>
              <a:cs typeface="Calibri"/>
              <a:sym typeface="Calibri"/>
            </a:endParaRPr>
          </a:p>
        </p:txBody>
      </p:sp>
      <p:pic>
        <p:nvPicPr>
          <p:cNvPr id="269" name="Google Shape;269;p37"/>
          <p:cNvPicPr preferRelativeResize="0"/>
          <p:nvPr/>
        </p:nvPicPr>
        <p:blipFill>
          <a:blip r:embed="rId3">
            <a:alphaModFix/>
          </a:blip>
          <a:stretch>
            <a:fillRect/>
          </a:stretch>
        </p:blipFill>
        <p:spPr>
          <a:xfrm>
            <a:off x="684950" y="1199000"/>
            <a:ext cx="7774100" cy="4926550"/>
          </a:xfrm>
          <a:prstGeom prst="rect">
            <a:avLst/>
          </a:prstGeom>
          <a:noFill/>
          <a:ln>
            <a:noFill/>
          </a:ln>
        </p:spPr>
      </p:pic>
      <p:sp>
        <p:nvSpPr>
          <p:cNvPr id="270" name="Google Shape;270;p3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dirty="0" err="1">
                <a:solidFill>
                  <a:schemeClr val="accent1"/>
                </a:solidFill>
                <a:latin typeface="Calibri"/>
                <a:ea typeface="Calibri"/>
                <a:cs typeface="Calibri"/>
                <a:sym typeface="Calibri"/>
              </a:rPr>
              <a:t>Challenges</a:t>
            </a:r>
            <a:endParaRPr sz="3500" b="1" i="0" u="none" strike="noStrike" cap="none" dirty="0">
              <a:solidFill>
                <a:schemeClr val="accent1"/>
              </a:solidFill>
              <a:latin typeface="Calibri"/>
              <a:ea typeface="Calibri"/>
              <a:cs typeface="Calibri"/>
              <a:sym typeface="Calibri"/>
            </a:endParaRPr>
          </a:p>
        </p:txBody>
      </p:sp>
      <p:sp>
        <p:nvSpPr>
          <p:cNvPr id="276" name="Google Shape;276;p38"/>
          <p:cNvSpPr txBox="1">
            <a:spLocks noGrp="1"/>
          </p:cNvSpPr>
          <p:nvPr>
            <p:ph type="body" idx="1"/>
          </p:nvPr>
        </p:nvSpPr>
        <p:spPr>
          <a:xfrm>
            <a:off x="1018345" y="1422462"/>
            <a:ext cx="7180335" cy="48332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Calibri"/>
              <a:buChar char="•"/>
            </a:pPr>
            <a:r>
              <a:rPr lang="es-ES" dirty="0" err="1">
                <a:solidFill>
                  <a:srgbClr val="0D3363"/>
                </a:solidFill>
              </a:rPr>
              <a:t>How</a:t>
            </a:r>
            <a:r>
              <a:rPr lang="es-ES" dirty="0">
                <a:solidFill>
                  <a:srgbClr val="0D3363"/>
                </a:solidFill>
              </a:rPr>
              <a:t> to </a:t>
            </a:r>
            <a:r>
              <a:rPr lang="es-ES" dirty="0" err="1">
                <a:solidFill>
                  <a:srgbClr val="0D3363"/>
                </a:solidFill>
              </a:rPr>
              <a:t>exploit</a:t>
            </a:r>
            <a:r>
              <a:rPr lang="es-ES" dirty="0">
                <a:solidFill>
                  <a:srgbClr val="0D3363"/>
                </a:solidFill>
              </a:rPr>
              <a:t> </a:t>
            </a:r>
            <a:r>
              <a:rPr lang="es-ES" dirty="0" err="1">
                <a:solidFill>
                  <a:srgbClr val="0D3363"/>
                </a:solidFill>
              </a:rPr>
              <a:t>exascale</a:t>
            </a:r>
            <a:r>
              <a:rPr lang="es-ES" dirty="0">
                <a:solidFill>
                  <a:srgbClr val="0D3363"/>
                </a:solidFill>
              </a:rPr>
              <a:t> </a:t>
            </a:r>
            <a:r>
              <a:rPr lang="es-ES" dirty="0" err="1" smtClean="0">
                <a:solidFill>
                  <a:srgbClr val="0D3363"/>
                </a:solidFill>
              </a:rPr>
              <a:t>systems</a:t>
            </a:r>
            <a:r>
              <a:rPr lang="es-ES" dirty="0" smtClean="0">
                <a:solidFill>
                  <a:srgbClr val="0D3363"/>
                </a:solidFill>
              </a:rPr>
              <a:t>:</a:t>
            </a:r>
            <a:endParaRPr dirty="0"/>
          </a:p>
          <a:p>
            <a:pPr marL="685800" marR="0" lvl="1" indent="-228600" algn="l" rtl="0">
              <a:lnSpc>
                <a:spcPct val="90000"/>
              </a:lnSpc>
              <a:spcBef>
                <a:spcPts val="500"/>
              </a:spcBef>
              <a:spcAft>
                <a:spcPts val="0"/>
              </a:spcAft>
              <a:buClr>
                <a:srgbClr val="0070C0"/>
              </a:buClr>
              <a:buSzPts val="2000"/>
              <a:buFont typeface="Calibri"/>
              <a:buChar char="•"/>
            </a:pPr>
            <a:r>
              <a:rPr lang="es-ES" dirty="0" err="1">
                <a:solidFill>
                  <a:srgbClr val="0D3363"/>
                </a:solidFill>
              </a:rPr>
              <a:t>Synchronization</a:t>
            </a:r>
            <a:r>
              <a:rPr lang="es-ES" sz="2000" i="0" u="none" strike="noStrike" cap="none" dirty="0" err="1">
                <a:solidFill>
                  <a:srgbClr val="0D3363"/>
                </a:solidFill>
              </a:rPr>
              <a:t>-reducing</a:t>
            </a:r>
            <a:r>
              <a:rPr lang="es-ES" sz="2000" i="0" u="none" strike="noStrike" cap="none" dirty="0">
                <a:solidFill>
                  <a:srgbClr val="0D3363"/>
                </a:solidFill>
              </a:rPr>
              <a:t> </a:t>
            </a:r>
            <a:r>
              <a:rPr lang="es-ES" sz="2000" i="0" u="none" strike="noStrike" cap="none" dirty="0" err="1">
                <a:solidFill>
                  <a:srgbClr val="0D3363"/>
                </a:solidFill>
              </a:rPr>
              <a:t>algorithms</a:t>
            </a:r>
            <a:r>
              <a:rPr lang="es-ES" sz="2000" i="0" u="none" strike="noStrike" cap="none" dirty="0">
                <a:solidFill>
                  <a:srgbClr val="0D3363"/>
                </a:solidFill>
              </a:rPr>
              <a:t>.</a:t>
            </a:r>
            <a:endParaRPr sz="2000" i="0" u="none" strike="noStrike" cap="none" dirty="0">
              <a:solidFill>
                <a:srgbClr val="0D3363"/>
              </a:solidFill>
            </a:endParaRPr>
          </a:p>
          <a:p>
            <a:pPr marL="685800" marR="0" lvl="1" indent="-228600" algn="l" rtl="0">
              <a:lnSpc>
                <a:spcPct val="90000"/>
              </a:lnSpc>
              <a:spcBef>
                <a:spcPts val="500"/>
              </a:spcBef>
              <a:spcAft>
                <a:spcPts val="0"/>
              </a:spcAft>
              <a:buClr>
                <a:srgbClr val="0070C0"/>
              </a:buClr>
              <a:buSzPts val="2000"/>
              <a:buFont typeface="Calibri"/>
              <a:buChar char="•"/>
            </a:pPr>
            <a:r>
              <a:rPr lang="es-ES" sz="2000" i="0" u="none" strike="noStrike" cap="none" dirty="0" err="1">
                <a:solidFill>
                  <a:srgbClr val="0D3363"/>
                </a:solidFill>
              </a:rPr>
              <a:t>Communication</a:t>
            </a:r>
            <a:r>
              <a:rPr lang="es-ES" sz="2000" i="0" u="none" strike="noStrike" cap="none" dirty="0">
                <a:solidFill>
                  <a:srgbClr val="0D3363"/>
                </a:solidFill>
              </a:rPr>
              <a:t> </a:t>
            </a:r>
            <a:r>
              <a:rPr lang="es-ES" sz="2000" i="0" u="none" strike="noStrike" cap="none" dirty="0" err="1">
                <a:solidFill>
                  <a:srgbClr val="0D3363"/>
                </a:solidFill>
              </a:rPr>
              <a:t>reducing</a:t>
            </a:r>
            <a:r>
              <a:rPr lang="es-ES" sz="2000" i="0" u="none" strike="noStrike" cap="none" dirty="0">
                <a:solidFill>
                  <a:srgbClr val="0D3363"/>
                </a:solidFill>
              </a:rPr>
              <a:t> </a:t>
            </a:r>
            <a:r>
              <a:rPr lang="es-ES" sz="2000" i="0" u="none" strike="noStrike" cap="none" dirty="0" err="1">
                <a:solidFill>
                  <a:srgbClr val="0D3363"/>
                </a:solidFill>
              </a:rPr>
              <a:t>algorithms</a:t>
            </a:r>
            <a:r>
              <a:rPr lang="es-ES" sz="2000" i="0" u="none" strike="noStrike" cap="none" dirty="0">
                <a:solidFill>
                  <a:srgbClr val="0D3363"/>
                </a:solidFill>
              </a:rPr>
              <a:t>.</a:t>
            </a:r>
            <a:endParaRPr dirty="0">
              <a:solidFill>
                <a:srgbClr val="0D3363"/>
              </a:solidFill>
            </a:endParaRPr>
          </a:p>
          <a:p>
            <a:pPr marL="685800" marR="0" lvl="1" indent="-228600" algn="l" rtl="0">
              <a:lnSpc>
                <a:spcPct val="90000"/>
              </a:lnSpc>
              <a:spcBef>
                <a:spcPts val="500"/>
              </a:spcBef>
              <a:spcAft>
                <a:spcPts val="0"/>
              </a:spcAft>
              <a:buClr>
                <a:srgbClr val="0070C0"/>
              </a:buClr>
              <a:buSzPts val="2000"/>
              <a:buFont typeface="Calibri"/>
              <a:buChar char="•"/>
            </a:pPr>
            <a:r>
              <a:rPr lang="es-ES" sz="2000" i="0" u="none" strike="noStrike" cap="none" dirty="0" err="1">
                <a:solidFill>
                  <a:srgbClr val="0D3363"/>
                </a:solidFill>
              </a:rPr>
              <a:t>Mixed</a:t>
            </a:r>
            <a:r>
              <a:rPr lang="es-ES" sz="2000" i="0" u="none" strike="noStrike" cap="none" dirty="0">
                <a:solidFill>
                  <a:srgbClr val="0D3363"/>
                </a:solidFill>
              </a:rPr>
              <a:t> </a:t>
            </a:r>
            <a:r>
              <a:rPr lang="es-ES" sz="2000" i="0" u="none" strike="noStrike" cap="none" dirty="0" err="1">
                <a:solidFill>
                  <a:srgbClr val="0D3363"/>
                </a:solidFill>
              </a:rPr>
              <a:t>Precision</a:t>
            </a:r>
            <a:r>
              <a:rPr lang="es-ES" sz="2000" i="0" u="none" strike="noStrike" cap="none" dirty="0">
                <a:solidFill>
                  <a:srgbClr val="0D3363"/>
                </a:solidFill>
              </a:rPr>
              <a:t> </a:t>
            </a:r>
            <a:r>
              <a:rPr lang="es-ES" sz="2000" i="0" u="none" strike="noStrike" cap="none" dirty="0" err="1">
                <a:solidFill>
                  <a:srgbClr val="0D3363"/>
                </a:solidFill>
              </a:rPr>
              <a:t>methods</a:t>
            </a:r>
            <a:r>
              <a:rPr lang="es-ES" sz="2000" i="0" u="none" strike="noStrike" cap="none" dirty="0">
                <a:solidFill>
                  <a:srgbClr val="0D3363"/>
                </a:solidFill>
              </a:rPr>
              <a:t>.</a:t>
            </a:r>
            <a:endParaRPr sz="2000" i="0" u="none" strike="noStrike" cap="none" dirty="0">
              <a:solidFill>
                <a:srgbClr val="0D3363"/>
              </a:solidFill>
            </a:endParaRPr>
          </a:p>
          <a:p>
            <a:pPr marL="685800" marR="0" lvl="1" indent="-228600" algn="l" rtl="0">
              <a:lnSpc>
                <a:spcPct val="90000"/>
              </a:lnSpc>
              <a:spcBef>
                <a:spcPts val="500"/>
              </a:spcBef>
              <a:spcAft>
                <a:spcPts val="0"/>
              </a:spcAft>
              <a:buClr>
                <a:srgbClr val="0070C0"/>
              </a:buClr>
              <a:buSzPts val="2000"/>
              <a:buFont typeface="Calibri"/>
              <a:buChar char="•"/>
            </a:pPr>
            <a:r>
              <a:rPr lang="es-ES" sz="2000" i="0" u="none" strike="noStrike" cap="none" dirty="0" err="1">
                <a:solidFill>
                  <a:srgbClr val="0D3363"/>
                </a:solidFill>
              </a:rPr>
              <a:t>Autotuning</a:t>
            </a:r>
            <a:r>
              <a:rPr lang="es-ES" sz="2000" i="0" u="none" strike="noStrike" cap="none" dirty="0">
                <a:solidFill>
                  <a:srgbClr val="0D3363"/>
                </a:solidFill>
              </a:rPr>
              <a:t>.</a:t>
            </a:r>
            <a:endParaRPr sz="2000" i="0" u="none" strike="noStrike" cap="none" dirty="0">
              <a:solidFill>
                <a:srgbClr val="0D3363"/>
              </a:solidFill>
            </a:endParaRPr>
          </a:p>
          <a:p>
            <a:pPr marL="685800" marR="0" lvl="1" indent="-228600" algn="l" rtl="0">
              <a:lnSpc>
                <a:spcPct val="90000"/>
              </a:lnSpc>
              <a:spcBef>
                <a:spcPts val="500"/>
              </a:spcBef>
              <a:spcAft>
                <a:spcPts val="0"/>
              </a:spcAft>
              <a:buClr>
                <a:srgbClr val="0070C0"/>
              </a:buClr>
              <a:buSzPts val="2000"/>
              <a:buFont typeface="Calibri"/>
              <a:buChar char="•"/>
            </a:pPr>
            <a:r>
              <a:rPr lang="es-ES" sz="2000" i="0" u="none" strike="noStrike" cap="none" dirty="0" err="1">
                <a:solidFill>
                  <a:srgbClr val="0D3363"/>
                </a:solidFill>
              </a:rPr>
              <a:t>Fault</a:t>
            </a:r>
            <a:r>
              <a:rPr lang="es-ES" sz="2000" i="0" u="none" strike="noStrike" cap="none" dirty="0">
                <a:solidFill>
                  <a:srgbClr val="0D3363"/>
                </a:solidFill>
              </a:rPr>
              <a:t> </a:t>
            </a:r>
            <a:r>
              <a:rPr lang="es-ES" sz="2000" i="0" u="none" strike="noStrike" cap="none" dirty="0" err="1">
                <a:solidFill>
                  <a:srgbClr val="0D3363"/>
                </a:solidFill>
              </a:rPr>
              <a:t>resilient</a:t>
            </a:r>
            <a:r>
              <a:rPr lang="es-ES" sz="2000" i="0" u="none" strike="noStrike" cap="none" dirty="0">
                <a:solidFill>
                  <a:srgbClr val="0D3363"/>
                </a:solidFill>
              </a:rPr>
              <a:t> </a:t>
            </a:r>
            <a:r>
              <a:rPr lang="es-ES" sz="2000" i="0" u="none" strike="noStrike" cap="none" dirty="0" err="1">
                <a:solidFill>
                  <a:srgbClr val="0D3363"/>
                </a:solidFill>
              </a:rPr>
              <a:t>algorithms</a:t>
            </a:r>
            <a:r>
              <a:rPr lang="es-ES" sz="2000" i="0" u="none" strike="noStrike" cap="none" dirty="0">
                <a:solidFill>
                  <a:srgbClr val="0D3363"/>
                </a:solidFill>
              </a:rPr>
              <a:t>.</a:t>
            </a:r>
            <a:endParaRPr sz="2000" i="0" u="none" strike="noStrike" cap="none" dirty="0">
              <a:solidFill>
                <a:srgbClr val="0D3363"/>
              </a:solidFill>
            </a:endParaRPr>
          </a:p>
          <a:p>
            <a:pPr marL="685800" marR="0" lvl="1" indent="-228600" algn="l" rtl="0">
              <a:lnSpc>
                <a:spcPct val="90000"/>
              </a:lnSpc>
              <a:spcBef>
                <a:spcPts val="500"/>
              </a:spcBef>
              <a:spcAft>
                <a:spcPts val="0"/>
              </a:spcAft>
              <a:buClr>
                <a:srgbClr val="0070C0"/>
              </a:buClr>
              <a:buSzPts val="2000"/>
              <a:buFont typeface="Calibri"/>
              <a:buChar char="•"/>
            </a:pPr>
            <a:r>
              <a:rPr lang="es-ES" sz="2000" i="0" u="none" strike="noStrike" cap="none" dirty="0" err="1">
                <a:solidFill>
                  <a:srgbClr val="0D3363"/>
                </a:solidFill>
              </a:rPr>
              <a:t>Reproducibility</a:t>
            </a:r>
            <a:r>
              <a:rPr lang="es-ES" sz="2000" i="0" u="none" strike="noStrike" cap="none" dirty="0">
                <a:solidFill>
                  <a:srgbClr val="0D3363"/>
                </a:solidFill>
              </a:rPr>
              <a:t>.</a:t>
            </a:r>
            <a:endParaRPr sz="2000" i="0" u="none" strike="noStrike" cap="none" dirty="0">
              <a:solidFill>
                <a:srgbClr val="0D3363"/>
              </a:solidFill>
            </a:endParaRPr>
          </a:p>
          <a:p>
            <a:pPr marL="0" marR="0" lvl="0" indent="0" algn="l" rtl="0">
              <a:lnSpc>
                <a:spcPct val="90000"/>
              </a:lnSpc>
              <a:spcBef>
                <a:spcPts val="1000"/>
              </a:spcBef>
              <a:spcAft>
                <a:spcPts val="0"/>
              </a:spcAft>
              <a:buClr>
                <a:srgbClr val="0070C0"/>
              </a:buClr>
              <a:buSzPts val="2400"/>
              <a:buFont typeface="Arial"/>
              <a:buNone/>
            </a:pPr>
            <a:endParaRPr sz="2400" i="0" u="none" strike="noStrike" cap="none" dirty="0">
              <a:solidFill>
                <a:srgbClr val="0D3363"/>
              </a:solidFill>
            </a:endParaRPr>
          </a:p>
        </p:txBody>
      </p:sp>
      <p:sp>
        <p:nvSpPr>
          <p:cNvPr id="277" name="Google Shape;277;p3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animEffect transition="in" filter="fade">
                                      <p:cBhvr>
                                        <p:cTn id="7" dur="500"/>
                                        <p:tgtEl>
                                          <p:spTgt spid="27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6">
                                            <p:txEl>
                                              <p:pRg st="1" end="1"/>
                                            </p:txEl>
                                          </p:spTgt>
                                        </p:tgtEl>
                                        <p:attrNameLst>
                                          <p:attrName>style.visibility</p:attrName>
                                        </p:attrNameLst>
                                      </p:cBhvr>
                                      <p:to>
                                        <p:strVal val="visible"/>
                                      </p:to>
                                    </p:set>
                                    <p:animEffect transition="in" filter="fade">
                                      <p:cBhvr>
                                        <p:cTn id="10" dur="500"/>
                                        <p:tgtEl>
                                          <p:spTgt spid="27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6">
                                            <p:txEl>
                                              <p:pRg st="2" end="2"/>
                                            </p:txEl>
                                          </p:spTgt>
                                        </p:tgtEl>
                                        <p:attrNameLst>
                                          <p:attrName>style.visibility</p:attrName>
                                        </p:attrNameLst>
                                      </p:cBhvr>
                                      <p:to>
                                        <p:strVal val="visible"/>
                                      </p:to>
                                    </p:set>
                                    <p:animEffect transition="in" filter="fade">
                                      <p:cBhvr>
                                        <p:cTn id="13" dur="500"/>
                                        <p:tgtEl>
                                          <p:spTgt spid="27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6">
                                            <p:txEl>
                                              <p:pRg st="3" end="3"/>
                                            </p:txEl>
                                          </p:spTgt>
                                        </p:tgtEl>
                                        <p:attrNameLst>
                                          <p:attrName>style.visibility</p:attrName>
                                        </p:attrNameLst>
                                      </p:cBhvr>
                                      <p:to>
                                        <p:strVal val="visible"/>
                                      </p:to>
                                    </p:set>
                                    <p:animEffect transition="in" filter="fade">
                                      <p:cBhvr>
                                        <p:cTn id="16" dur="500"/>
                                        <p:tgtEl>
                                          <p:spTgt spid="27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6">
                                            <p:txEl>
                                              <p:pRg st="4" end="4"/>
                                            </p:txEl>
                                          </p:spTgt>
                                        </p:tgtEl>
                                        <p:attrNameLst>
                                          <p:attrName>style.visibility</p:attrName>
                                        </p:attrNameLst>
                                      </p:cBhvr>
                                      <p:to>
                                        <p:strVal val="visible"/>
                                      </p:to>
                                    </p:set>
                                    <p:animEffect transition="in" filter="fade">
                                      <p:cBhvr>
                                        <p:cTn id="19" dur="500"/>
                                        <p:tgtEl>
                                          <p:spTgt spid="27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76">
                                            <p:txEl>
                                              <p:pRg st="5" end="5"/>
                                            </p:txEl>
                                          </p:spTgt>
                                        </p:tgtEl>
                                        <p:attrNameLst>
                                          <p:attrName>style.visibility</p:attrName>
                                        </p:attrNameLst>
                                      </p:cBhvr>
                                      <p:to>
                                        <p:strVal val="visible"/>
                                      </p:to>
                                    </p:set>
                                    <p:animEffect transition="in" filter="fade">
                                      <p:cBhvr>
                                        <p:cTn id="22" dur="500"/>
                                        <p:tgtEl>
                                          <p:spTgt spid="27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6">
                                            <p:txEl>
                                              <p:pRg st="6" end="6"/>
                                            </p:txEl>
                                          </p:spTgt>
                                        </p:tgtEl>
                                        <p:attrNameLst>
                                          <p:attrName>style.visibility</p:attrName>
                                        </p:attrNameLst>
                                      </p:cBhvr>
                                      <p:to>
                                        <p:strVal val="visible"/>
                                      </p:to>
                                    </p:set>
                                    <p:animEffect transition="in" filter="fade">
                                      <p:cBhvr>
                                        <p:cTn id="25" dur="500"/>
                                        <p:tgtEl>
                                          <p:spTgt spid="2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9"/>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Challenges</a:t>
            </a:r>
            <a:endParaRPr/>
          </a:p>
        </p:txBody>
      </p:sp>
      <p:sp>
        <p:nvSpPr>
          <p:cNvPr id="284" name="Google Shape;284;p39"/>
          <p:cNvSpPr txBox="1">
            <a:spLocks noGrp="1"/>
          </p:cNvSpPr>
          <p:nvPr>
            <p:ph type="body" idx="1"/>
          </p:nvPr>
        </p:nvSpPr>
        <p:spPr>
          <a:xfrm>
            <a:off x="1356272" y="2256633"/>
            <a:ext cx="6939316" cy="59819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70C0"/>
              </a:buClr>
              <a:buSzPts val="1600"/>
              <a:buFont typeface="Arial"/>
              <a:buNone/>
            </a:pPr>
            <a:r>
              <a:rPr lang="es-ES" sz="1600" i="0" u="none" strike="noStrike" cap="none">
                <a:solidFill>
                  <a:srgbClr val="0D3363"/>
                </a:solidFill>
              </a:rPr>
              <a:t>Development cost of a climate model is estimated to be between 500-1000 person year. </a:t>
            </a:r>
            <a:endParaRPr sz="1600" i="0" u="none" strike="noStrike" cap="none">
              <a:solidFill>
                <a:srgbClr val="0D3363"/>
              </a:solidFill>
            </a:endParaRPr>
          </a:p>
          <a:p>
            <a:pPr marL="0" marR="0" lvl="0" indent="0" algn="l" rtl="0">
              <a:lnSpc>
                <a:spcPct val="90000"/>
              </a:lnSpc>
              <a:spcBef>
                <a:spcPts val="1000"/>
              </a:spcBef>
              <a:spcAft>
                <a:spcPts val="0"/>
              </a:spcAft>
              <a:buClr>
                <a:srgbClr val="0070C0"/>
              </a:buClr>
              <a:buSzPts val="1200"/>
              <a:buFont typeface="Arial"/>
              <a:buNone/>
            </a:pPr>
            <a:endParaRPr sz="1200" i="0" u="none" strike="noStrike" cap="none">
              <a:solidFill>
                <a:srgbClr val="0D3363"/>
              </a:solidFill>
            </a:endParaRPr>
          </a:p>
        </p:txBody>
      </p:sp>
      <p:sp>
        <p:nvSpPr>
          <p:cNvPr id="285" name="Google Shape;285;p39"/>
          <p:cNvSpPr txBox="1"/>
          <p:nvPr/>
        </p:nvSpPr>
        <p:spPr>
          <a:xfrm>
            <a:off x="464803" y="1648729"/>
            <a:ext cx="8928992" cy="53829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D3363"/>
              </a:buClr>
              <a:buSzPts val="2400"/>
              <a:buFont typeface="Calibri"/>
              <a:buChar char="•"/>
            </a:pPr>
            <a:r>
              <a:rPr lang="es-ES" sz="2400">
                <a:solidFill>
                  <a:srgbClr val="0D3363"/>
                </a:solidFill>
                <a:latin typeface="Calibri"/>
                <a:ea typeface="Calibri"/>
                <a:cs typeface="Calibri"/>
                <a:sym typeface="Calibri"/>
              </a:rPr>
              <a:t>Start from scratch to use better the resources?</a:t>
            </a:r>
            <a:endParaRPr sz="2400">
              <a:solidFill>
                <a:srgbClr val="0D3363"/>
              </a:solidFill>
              <a:latin typeface="Calibri"/>
              <a:ea typeface="Calibri"/>
              <a:cs typeface="Calibri"/>
              <a:sym typeface="Calibri"/>
            </a:endParaRPr>
          </a:p>
        </p:txBody>
      </p:sp>
      <p:sp>
        <p:nvSpPr>
          <p:cNvPr id="286" name="Google Shape;286;p39"/>
          <p:cNvSpPr txBox="1"/>
          <p:nvPr/>
        </p:nvSpPr>
        <p:spPr>
          <a:xfrm>
            <a:off x="1356272" y="2924416"/>
            <a:ext cx="7344900" cy="10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D3363"/>
              </a:buClr>
              <a:buSzPts val="1600"/>
              <a:buFont typeface="Arial"/>
              <a:buNone/>
            </a:pPr>
            <a:r>
              <a:rPr lang="es-ES" sz="1600" dirty="0" err="1">
                <a:solidFill>
                  <a:srgbClr val="0D3363"/>
                </a:solidFill>
                <a:latin typeface="Calibri"/>
                <a:ea typeface="Calibri"/>
                <a:cs typeface="Calibri"/>
                <a:sym typeface="Calibri"/>
              </a:rPr>
              <a:t>Most</a:t>
            </a:r>
            <a:r>
              <a:rPr lang="es-ES" sz="1600" dirty="0">
                <a:solidFill>
                  <a:srgbClr val="0D3363"/>
                </a:solidFill>
                <a:latin typeface="Calibri"/>
                <a:ea typeface="Calibri"/>
                <a:cs typeface="Calibri"/>
                <a:sym typeface="Calibri"/>
              </a:rPr>
              <a:t> of </a:t>
            </a:r>
            <a:r>
              <a:rPr lang="es-ES" sz="1600" dirty="0" err="1">
                <a:solidFill>
                  <a:srgbClr val="0D3363"/>
                </a:solidFill>
                <a:latin typeface="Calibri"/>
                <a:ea typeface="Calibri"/>
                <a:cs typeface="Calibri"/>
                <a:sym typeface="Calibri"/>
              </a:rPr>
              <a:t>models</a:t>
            </a:r>
            <a:r>
              <a:rPr lang="es-ES" sz="1600" dirty="0">
                <a:solidFill>
                  <a:srgbClr val="0D3363"/>
                </a:solidFill>
                <a:latin typeface="Calibri"/>
                <a:ea typeface="Calibri"/>
                <a:cs typeface="Calibri"/>
                <a:sym typeface="Calibri"/>
              </a:rPr>
              <a:t> are </a:t>
            </a:r>
            <a:r>
              <a:rPr lang="es-ES" sz="1600" dirty="0" err="1">
                <a:solidFill>
                  <a:srgbClr val="0D3363"/>
                </a:solidFill>
                <a:latin typeface="Calibri"/>
                <a:ea typeface="Calibri"/>
                <a:cs typeface="Calibri"/>
                <a:sym typeface="Calibri"/>
              </a:rPr>
              <a:t>community</a:t>
            </a:r>
            <a:r>
              <a:rPr lang="es-ES" sz="1600" dirty="0">
                <a:solidFill>
                  <a:srgbClr val="0D3363"/>
                </a:solidFill>
                <a:latin typeface="Calibri"/>
                <a:ea typeface="Calibri"/>
                <a:cs typeface="Calibri"/>
                <a:sym typeface="Calibri"/>
              </a:rPr>
              <a:t> </a:t>
            </a:r>
            <a:r>
              <a:rPr lang="es-ES" sz="1600" dirty="0" err="1">
                <a:solidFill>
                  <a:srgbClr val="0D3363"/>
                </a:solidFill>
                <a:latin typeface="Calibri"/>
                <a:ea typeface="Calibri"/>
                <a:cs typeface="Calibri"/>
                <a:sym typeface="Calibri"/>
              </a:rPr>
              <a:t>models</a:t>
            </a:r>
            <a:r>
              <a:rPr lang="es-ES" sz="1600" dirty="0">
                <a:solidFill>
                  <a:srgbClr val="0D3363"/>
                </a:solidFill>
                <a:latin typeface="Calibri"/>
                <a:ea typeface="Calibri"/>
                <a:cs typeface="Calibri"/>
                <a:sym typeface="Calibri"/>
              </a:rPr>
              <a:t> and </a:t>
            </a:r>
            <a:r>
              <a:rPr lang="es-ES" sz="1600" dirty="0" err="1">
                <a:solidFill>
                  <a:srgbClr val="0D3363"/>
                </a:solidFill>
                <a:latin typeface="Calibri"/>
                <a:ea typeface="Calibri"/>
                <a:cs typeface="Calibri"/>
                <a:sym typeface="Calibri"/>
              </a:rPr>
              <a:t>communities</a:t>
            </a:r>
            <a:r>
              <a:rPr lang="es-ES" sz="1600" dirty="0">
                <a:solidFill>
                  <a:srgbClr val="0D3363"/>
                </a:solidFill>
                <a:latin typeface="Calibri"/>
                <a:ea typeface="Calibri"/>
                <a:cs typeface="Calibri"/>
                <a:sym typeface="Calibri"/>
              </a:rPr>
              <a:t> are </a:t>
            </a:r>
            <a:r>
              <a:rPr lang="es-ES" sz="1600" dirty="0" err="1">
                <a:solidFill>
                  <a:srgbClr val="0D3363"/>
                </a:solidFill>
                <a:latin typeface="Calibri"/>
                <a:ea typeface="Calibri"/>
                <a:cs typeface="Calibri"/>
                <a:sym typeface="Calibri"/>
              </a:rPr>
              <a:t>reluctant</a:t>
            </a:r>
            <a:r>
              <a:rPr lang="es-ES" sz="1600" dirty="0">
                <a:solidFill>
                  <a:srgbClr val="0D3363"/>
                </a:solidFill>
                <a:latin typeface="Calibri"/>
                <a:ea typeface="Calibri"/>
                <a:cs typeface="Calibri"/>
                <a:sym typeface="Calibri"/>
              </a:rPr>
              <a:t> to </a:t>
            </a:r>
            <a:r>
              <a:rPr lang="es-ES" sz="1600" dirty="0" err="1">
                <a:solidFill>
                  <a:srgbClr val="0D3363"/>
                </a:solidFill>
                <a:latin typeface="Calibri"/>
                <a:ea typeface="Calibri"/>
                <a:cs typeface="Calibri"/>
                <a:sym typeface="Calibri"/>
              </a:rPr>
              <a:t>deep</a:t>
            </a:r>
            <a:r>
              <a:rPr lang="es-ES" sz="1600" dirty="0">
                <a:solidFill>
                  <a:srgbClr val="0D3363"/>
                </a:solidFill>
                <a:latin typeface="Calibri"/>
                <a:ea typeface="Calibri"/>
                <a:cs typeface="Calibri"/>
                <a:sym typeface="Calibri"/>
              </a:rPr>
              <a:t> </a:t>
            </a:r>
            <a:r>
              <a:rPr lang="es-ES" sz="1600" dirty="0" err="1" smtClean="0">
                <a:solidFill>
                  <a:srgbClr val="0D3363"/>
                </a:solidFill>
                <a:latin typeface="Calibri"/>
                <a:ea typeface="Calibri"/>
                <a:cs typeface="Calibri"/>
                <a:sym typeface="Calibri"/>
              </a:rPr>
              <a:t>changes</a:t>
            </a:r>
            <a:r>
              <a:rPr lang="es-ES" sz="1600" dirty="0" smtClean="0">
                <a:solidFill>
                  <a:srgbClr val="0D3363"/>
                </a:solidFill>
                <a:latin typeface="Calibri"/>
                <a:ea typeface="Calibri"/>
                <a:cs typeface="Calibri"/>
                <a:sym typeface="Calibri"/>
              </a:rPr>
              <a:t>.</a:t>
            </a:r>
            <a:endParaRPr dirty="0">
              <a:latin typeface="Calibri"/>
              <a:ea typeface="Calibri"/>
              <a:cs typeface="Calibri"/>
              <a:sym typeface="Calibri"/>
            </a:endParaRPr>
          </a:p>
          <a:p>
            <a:pPr marL="0" marR="0" lvl="0" indent="0" algn="l" rtl="0">
              <a:spcBef>
                <a:spcPts val="480"/>
              </a:spcBef>
              <a:spcAft>
                <a:spcPts val="0"/>
              </a:spcAft>
              <a:buClr>
                <a:srgbClr val="004990"/>
              </a:buClr>
              <a:buSzPts val="2400"/>
              <a:buFont typeface="Calibri"/>
              <a:buNone/>
            </a:pPr>
            <a:endParaRPr sz="2400" dirty="0">
              <a:solidFill>
                <a:srgbClr val="0D3363"/>
              </a:solidFill>
              <a:latin typeface="Calibri"/>
              <a:ea typeface="Calibri"/>
              <a:cs typeface="Calibri"/>
              <a:sym typeface="Calibri"/>
            </a:endParaRPr>
          </a:p>
        </p:txBody>
      </p:sp>
      <p:sp>
        <p:nvSpPr>
          <p:cNvPr id="287" name="Google Shape;287;p39"/>
          <p:cNvSpPr txBox="1"/>
          <p:nvPr/>
        </p:nvSpPr>
        <p:spPr>
          <a:xfrm>
            <a:off x="433372" y="4547772"/>
            <a:ext cx="8928992" cy="100811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D3363"/>
              </a:buClr>
              <a:buSzPts val="2000"/>
              <a:buFont typeface="Calibri"/>
              <a:buChar char="•"/>
            </a:pPr>
            <a:r>
              <a:rPr lang="es-ES" sz="2000">
                <a:solidFill>
                  <a:srgbClr val="0D3363"/>
                </a:solidFill>
                <a:latin typeface="Calibri"/>
                <a:ea typeface="Calibri"/>
                <a:cs typeface="Calibri"/>
                <a:sym typeface="Calibri"/>
              </a:rPr>
              <a:t>Adapt the existing state-of-the-art models seems wiser choice!</a:t>
            </a:r>
            <a:endParaRPr>
              <a:latin typeface="Calibri"/>
              <a:ea typeface="Calibri"/>
              <a:cs typeface="Calibri"/>
              <a:sym typeface="Calibri"/>
            </a:endParaRPr>
          </a:p>
          <a:p>
            <a:pPr marL="0" marR="0" lvl="0" indent="0" algn="l" rtl="0">
              <a:spcBef>
                <a:spcPts val="400"/>
              </a:spcBef>
              <a:spcAft>
                <a:spcPts val="0"/>
              </a:spcAft>
              <a:buClr>
                <a:srgbClr val="004990"/>
              </a:buClr>
              <a:buSzPts val="2000"/>
              <a:buFont typeface="Calibri"/>
              <a:buNone/>
            </a:pPr>
            <a:endParaRPr sz="2000">
              <a:solidFill>
                <a:srgbClr val="0D3363"/>
              </a:solidFill>
              <a:latin typeface="Calibri"/>
              <a:ea typeface="Calibri"/>
              <a:cs typeface="Calibri"/>
              <a:sym typeface="Calibri"/>
            </a:endParaRPr>
          </a:p>
        </p:txBody>
      </p:sp>
      <p:sp>
        <p:nvSpPr>
          <p:cNvPr id="288" name="Google Shape;288;p3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xEl>
                                              <p:pRg st="0" end="0"/>
                                            </p:txEl>
                                          </p:spTgt>
                                        </p:tgtEl>
                                        <p:attrNameLst>
                                          <p:attrName>style.visibility</p:attrName>
                                        </p:attrNameLst>
                                      </p:cBhvr>
                                      <p:to>
                                        <p:strVal val="visible"/>
                                      </p:to>
                                    </p:set>
                                    <p:animEffect transition="in" filter="fade">
                                      <p:cBhvr>
                                        <p:cTn id="7" dur="500"/>
                                        <p:tgtEl>
                                          <p:spTgt spid="2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xEl>
                                              <p:pRg st="1" end="1"/>
                                            </p:txEl>
                                          </p:spTgt>
                                        </p:tgtEl>
                                        <p:attrNameLst>
                                          <p:attrName>style.visibility</p:attrName>
                                        </p:attrNameLst>
                                      </p:cBhvr>
                                      <p:to>
                                        <p:strVal val="visible"/>
                                      </p:to>
                                    </p:set>
                                    <p:animEffect transition="in" filter="fade">
                                      <p:cBhvr>
                                        <p:cTn id="12" dur="500"/>
                                        <p:tgtEl>
                                          <p:spTgt spid="2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fade">
                                      <p:cBhvr>
                                        <p:cTn id="17" dur="500"/>
                                        <p:tgtEl>
                                          <p:spTgt spid="2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7"/>
                                        </p:tgtEl>
                                        <p:attrNameLst>
                                          <p:attrName>style.visibility</p:attrName>
                                        </p:attrNameLst>
                                      </p:cBhvr>
                                      <p:to>
                                        <p:strVal val="visible"/>
                                      </p:to>
                                    </p:set>
                                    <p:animEffect transition="in" filter="fade">
                                      <p:cBhvr>
                                        <p:cTn id="22"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Stress Test</a:t>
            </a:r>
            <a:endParaRPr/>
          </a:p>
        </p:txBody>
      </p:sp>
      <p:pic>
        <p:nvPicPr>
          <p:cNvPr id="295" name="Google Shape;295;p40"/>
          <p:cNvPicPr preferRelativeResize="0"/>
          <p:nvPr/>
        </p:nvPicPr>
        <p:blipFill rotWithShape="1">
          <a:blip r:embed="rId3">
            <a:alphaModFix/>
          </a:blip>
          <a:srcRect/>
          <a:stretch/>
        </p:blipFill>
        <p:spPr>
          <a:xfrm>
            <a:off x="1421" y="1368837"/>
            <a:ext cx="9144000" cy="4456590"/>
          </a:xfrm>
          <a:prstGeom prst="rect">
            <a:avLst/>
          </a:prstGeom>
          <a:noFill/>
          <a:ln>
            <a:noFill/>
          </a:ln>
        </p:spPr>
      </p:pic>
      <p:sp>
        <p:nvSpPr>
          <p:cNvPr id="296" name="Google Shape;296;p4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1"/>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Impact of Communication</a:t>
            </a:r>
            <a:endParaRPr/>
          </a:p>
        </p:txBody>
      </p:sp>
      <p:pic>
        <p:nvPicPr>
          <p:cNvPr id="303" name="Google Shape;303;p41"/>
          <p:cNvPicPr preferRelativeResize="0"/>
          <p:nvPr/>
        </p:nvPicPr>
        <p:blipFill rotWithShape="1">
          <a:blip r:embed="rId3">
            <a:alphaModFix/>
          </a:blip>
          <a:srcRect/>
          <a:stretch/>
        </p:blipFill>
        <p:spPr>
          <a:xfrm>
            <a:off x="2433632" y="2368715"/>
            <a:ext cx="4276736" cy="2520280"/>
          </a:xfrm>
          <a:prstGeom prst="rect">
            <a:avLst/>
          </a:prstGeom>
          <a:noFill/>
          <a:ln>
            <a:noFill/>
          </a:ln>
        </p:spPr>
      </p:pic>
      <p:sp>
        <p:nvSpPr>
          <p:cNvPr id="304" name="Google Shape;304;p4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15</a:t>
            </a:f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Optimizations</a:t>
            </a:r>
            <a:endParaRPr/>
          </a:p>
        </p:txBody>
      </p:sp>
      <p:sp>
        <p:nvSpPr>
          <p:cNvPr id="310" name="Google Shape;310;p42"/>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s-ES" sz="2400" b="0" i="0" u="none" strike="noStrike" cap="none">
                <a:solidFill>
                  <a:schemeClr val="dk1"/>
                </a:solidFill>
                <a:latin typeface="Calibri"/>
                <a:ea typeface="Calibri"/>
                <a:cs typeface="Calibri"/>
                <a:sym typeface="Calibri"/>
              </a:rPr>
              <a:t>Reduction of communication:</a:t>
            </a:r>
            <a:endParaRPr/>
          </a:p>
          <a:p>
            <a:pPr marL="685800" marR="0" lvl="1" indent="-228600" algn="l" rtl="0">
              <a:lnSpc>
                <a:spcPct val="90000"/>
              </a:lnSpc>
              <a:spcBef>
                <a:spcPts val="500"/>
              </a:spcBef>
              <a:spcAft>
                <a:spcPts val="0"/>
              </a:spcAft>
              <a:buClr>
                <a:srgbClr val="0070C0"/>
              </a:buClr>
              <a:buSzPts val="2000"/>
              <a:buFont typeface="Arial"/>
              <a:buChar char="•"/>
            </a:pPr>
            <a:r>
              <a:rPr lang="es-ES" sz="2000" b="0" i="0" u="none" strike="noStrike" cap="none">
                <a:solidFill>
                  <a:schemeClr val="dk1"/>
                </a:solidFill>
                <a:latin typeface="Calibri"/>
                <a:ea typeface="Calibri"/>
                <a:cs typeface="Calibri"/>
                <a:sym typeface="Calibri"/>
              </a:rPr>
              <a:t>Message </a:t>
            </a:r>
            <a:r>
              <a:rPr lang="es-ES"/>
              <a:t>aggregation</a:t>
            </a:r>
            <a:endParaRPr/>
          </a:p>
          <a:p>
            <a:pPr marL="685800" marR="0" lvl="1" indent="-228600" algn="l" rtl="0">
              <a:lnSpc>
                <a:spcPct val="90000"/>
              </a:lnSpc>
              <a:spcBef>
                <a:spcPts val="500"/>
              </a:spcBef>
              <a:spcAft>
                <a:spcPts val="0"/>
              </a:spcAft>
              <a:buClr>
                <a:srgbClr val="0070C0"/>
              </a:buClr>
              <a:buSzPts val="2000"/>
              <a:buFont typeface="Arial"/>
              <a:buChar char="•"/>
            </a:pPr>
            <a:r>
              <a:rPr lang="es-ES" sz="2000" b="0" i="0" u="none" strike="noStrike" cap="none">
                <a:solidFill>
                  <a:schemeClr val="dk1"/>
                </a:solidFill>
                <a:latin typeface="Calibri"/>
                <a:ea typeface="Calibri"/>
                <a:cs typeface="Calibri"/>
                <a:sym typeface="Calibri"/>
              </a:rPr>
              <a:t>Removing unnecessary collective communication</a:t>
            </a:r>
            <a:endParaRPr/>
          </a:p>
        </p:txBody>
      </p:sp>
      <p:sp>
        <p:nvSpPr>
          <p:cNvPr id="311" name="Google Shape;311;p4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16</a:t>
            </a:f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3"/>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Optimizations</a:t>
            </a:r>
            <a:endParaRPr/>
          </a:p>
        </p:txBody>
      </p:sp>
      <p:grpSp>
        <p:nvGrpSpPr>
          <p:cNvPr id="317" name="Google Shape;317;p43"/>
          <p:cNvGrpSpPr/>
          <p:nvPr/>
        </p:nvGrpSpPr>
        <p:grpSpPr>
          <a:xfrm>
            <a:off x="196650" y="1894790"/>
            <a:ext cx="8750700" cy="3673800"/>
            <a:chOff x="201168" y="1894790"/>
            <a:chExt cx="8750700" cy="3673800"/>
          </a:xfrm>
        </p:grpSpPr>
        <p:sp>
          <p:nvSpPr>
            <p:cNvPr id="318" name="Google Shape;318;p43"/>
            <p:cNvSpPr/>
            <p:nvPr/>
          </p:nvSpPr>
          <p:spPr>
            <a:xfrm>
              <a:off x="201168" y="1894790"/>
              <a:ext cx="8750700" cy="3673800"/>
            </a:xfrm>
            <a:prstGeom prst="rect">
              <a:avLst/>
            </a:prstGeom>
            <a:solidFill>
              <a:srgbClr val="023479"/>
            </a:solidFill>
            <a:ln w="25400" cap="flat" cmpd="sng">
              <a:solidFill>
                <a:srgbClr val="0D31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319" name="Google Shape;319;p43"/>
            <p:cNvPicPr preferRelativeResize="0"/>
            <p:nvPr/>
          </p:nvPicPr>
          <p:blipFill rotWithShape="1">
            <a:blip r:embed="rId3">
              <a:alphaModFix/>
            </a:blip>
            <a:srcRect b="39932"/>
            <a:stretch/>
          </p:blipFill>
          <p:spPr>
            <a:xfrm>
              <a:off x="285750" y="1995975"/>
              <a:ext cx="4227725" cy="1573158"/>
            </a:xfrm>
            <a:prstGeom prst="rect">
              <a:avLst/>
            </a:prstGeom>
            <a:noFill/>
            <a:ln>
              <a:noFill/>
            </a:ln>
          </p:spPr>
        </p:pic>
        <p:pic>
          <p:nvPicPr>
            <p:cNvPr id="320" name="Google Shape;320;p43"/>
            <p:cNvPicPr preferRelativeResize="0"/>
            <p:nvPr/>
          </p:nvPicPr>
          <p:blipFill rotWithShape="1">
            <a:blip r:embed="rId4">
              <a:alphaModFix/>
            </a:blip>
            <a:srcRect r="8113" b="39936"/>
            <a:stretch/>
          </p:blipFill>
          <p:spPr>
            <a:xfrm>
              <a:off x="4507992" y="1995975"/>
              <a:ext cx="4308600" cy="1573150"/>
            </a:xfrm>
            <a:prstGeom prst="rect">
              <a:avLst/>
            </a:prstGeom>
            <a:noFill/>
            <a:ln>
              <a:noFill/>
            </a:ln>
          </p:spPr>
        </p:pic>
        <p:pic>
          <p:nvPicPr>
            <p:cNvPr id="321" name="Google Shape;321;p43"/>
            <p:cNvPicPr preferRelativeResize="0"/>
            <p:nvPr/>
          </p:nvPicPr>
          <p:blipFill rotWithShape="1">
            <a:blip r:embed="rId5">
              <a:alphaModFix/>
            </a:blip>
            <a:srcRect b="31361"/>
            <a:stretch/>
          </p:blipFill>
          <p:spPr>
            <a:xfrm>
              <a:off x="2458138" y="3481590"/>
              <a:ext cx="4227724" cy="1902410"/>
            </a:xfrm>
            <a:prstGeom prst="rect">
              <a:avLst/>
            </a:prstGeom>
            <a:noFill/>
            <a:ln>
              <a:noFill/>
            </a:ln>
          </p:spPr>
        </p:pic>
      </p:grpSp>
      <p:sp>
        <p:nvSpPr>
          <p:cNvPr id="322" name="Google Shape;322;p4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17</a:t>
            </a:f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Optimization Impact</a:t>
            </a:r>
            <a:endParaRPr/>
          </a:p>
        </p:txBody>
      </p:sp>
      <p:pic>
        <p:nvPicPr>
          <p:cNvPr id="328" name="Google Shape;328;p44"/>
          <p:cNvPicPr preferRelativeResize="0"/>
          <p:nvPr/>
        </p:nvPicPr>
        <p:blipFill rotWithShape="1">
          <a:blip r:embed="rId3">
            <a:alphaModFix/>
          </a:blip>
          <a:srcRect/>
          <a:stretch/>
        </p:blipFill>
        <p:spPr>
          <a:xfrm>
            <a:off x="2267744" y="2420888"/>
            <a:ext cx="3897516" cy="2160240"/>
          </a:xfrm>
          <a:prstGeom prst="rect">
            <a:avLst/>
          </a:prstGeom>
          <a:noFill/>
          <a:ln>
            <a:noFill/>
          </a:ln>
        </p:spPr>
      </p:pic>
      <p:sp>
        <p:nvSpPr>
          <p:cNvPr id="329" name="Google Shape;329;p4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18</a:t>
            </a:fl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5"/>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200"/>
              <a:buFont typeface="Calibri"/>
              <a:buNone/>
            </a:pPr>
            <a:r>
              <a:rPr lang="es-ES" sz="3200" b="1" i="0" u="none" strike="noStrike" cap="none">
                <a:solidFill>
                  <a:schemeClr val="accent1"/>
                </a:solidFill>
                <a:latin typeface="Calibri"/>
                <a:ea typeface="Calibri"/>
                <a:cs typeface="Calibri"/>
                <a:sym typeface="Calibri"/>
              </a:rPr>
              <a:t>Optimization Impact on ORCA025 simulations</a:t>
            </a:r>
            <a:endParaRPr sz="3200" b="1" i="0" u="none" strike="noStrike" cap="none">
              <a:solidFill>
                <a:schemeClr val="accent1"/>
              </a:solidFill>
              <a:latin typeface="Calibri"/>
              <a:ea typeface="Calibri"/>
              <a:cs typeface="Calibri"/>
              <a:sym typeface="Calibri"/>
            </a:endParaRPr>
          </a:p>
        </p:txBody>
      </p:sp>
      <p:pic>
        <p:nvPicPr>
          <p:cNvPr id="335" name="Google Shape;335;p45"/>
          <p:cNvPicPr preferRelativeResize="0"/>
          <p:nvPr/>
        </p:nvPicPr>
        <p:blipFill rotWithShape="1">
          <a:blip r:embed="rId3">
            <a:alphaModFix/>
          </a:blip>
          <a:srcRect/>
          <a:stretch/>
        </p:blipFill>
        <p:spPr>
          <a:xfrm>
            <a:off x="1488513" y="1458224"/>
            <a:ext cx="6240000" cy="4680000"/>
          </a:xfrm>
          <a:prstGeom prst="rect">
            <a:avLst/>
          </a:prstGeom>
          <a:noFill/>
          <a:ln>
            <a:noFill/>
          </a:ln>
        </p:spPr>
      </p:pic>
      <p:sp>
        <p:nvSpPr>
          <p:cNvPr id="336" name="Google Shape;336;p4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19</a:t>
            </a:f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52"/>
        <p:cNvGrpSpPr/>
        <p:nvPr/>
      </p:nvGrpSpPr>
      <p:grpSpPr>
        <a:xfrm>
          <a:off x="0" y="0"/>
          <a:ext cx="0" cy="0"/>
          <a:chOff x="0" y="0"/>
          <a:chExt cx="0" cy="0"/>
        </a:xfrm>
      </p:grpSpPr>
      <p:pic>
        <p:nvPicPr>
          <p:cNvPr id="153" name="Google Shape;153;p27"/>
          <p:cNvPicPr preferRelativeResize="0"/>
          <p:nvPr/>
        </p:nvPicPr>
        <p:blipFill rotWithShape="1">
          <a:blip r:embed="rId3">
            <a:alphaModFix/>
          </a:blip>
          <a:srcRect/>
          <a:stretch/>
        </p:blipFill>
        <p:spPr>
          <a:xfrm>
            <a:off x="0" y="1"/>
            <a:ext cx="3727174" cy="6858000"/>
          </a:xfrm>
          <a:prstGeom prst="rect">
            <a:avLst/>
          </a:prstGeom>
          <a:noFill/>
          <a:ln>
            <a:noFill/>
          </a:ln>
        </p:spPr>
      </p:pic>
      <p:sp>
        <p:nvSpPr>
          <p:cNvPr id="154" name="Google Shape;154;p27"/>
          <p:cNvSpPr txBox="1">
            <a:spLocks noGrp="1"/>
          </p:cNvSpPr>
          <p:nvPr>
            <p:ph type="title"/>
          </p:nvPr>
        </p:nvSpPr>
        <p:spPr>
          <a:xfrm>
            <a:off x="2835365" y="166037"/>
            <a:ext cx="3473270" cy="69289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Arial"/>
              <a:buNone/>
            </a:pPr>
            <a:r>
              <a:rPr lang="es-ES" sz="3500" b="1" i="0" u="none" strike="noStrike" cap="none">
                <a:solidFill>
                  <a:schemeClr val="accent1"/>
                </a:solidFill>
                <a:latin typeface="Arial"/>
                <a:ea typeface="Arial"/>
                <a:cs typeface="Arial"/>
                <a:sym typeface="Arial"/>
              </a:rPr>
              <a:t>Outline</a:t>
            </a:r>
            <a:endParaRPr sz="3500" b="1" i="0" u="none" strike="noStrike" cap="none">
              <a:solidFill>
                <a:schemeClr val="accent1"/>
              </a:solidFill>
              <a:latin typeface="Arial"/>
              <a:ea typeface="Arial"/>
              <a:cs typeface="Arial"/>
              <a:sym typeface="Arial"/>
            </a:endParaRPr>
          </a:p>
        </p:txBody>
      </p:sp>
      <p:sp>
        <p:nvSpPr>
          <p:cNvPr id="155" name="Google Shape;155;p27"/>
          <p:cNvSpPr txBox="1">
            <a:spLocks noGrp="1"/>
          </p:cNvSpPr>
          <p:nvPr>
            <p:ph type="body" idx="1"/>
          </p:nvPr>
        </p:nvSpPr>
        <p:spPr>
          <a:xfrm>
            <a:off x="4370832" y="1812387"/>
            <a:ext cx="2524831" cy="1936347"/>
          </a:xfrm>
          <a:prstGeom prst="rect">
            <a:avLst/>
          </a:prstGeom>
          <a:noFill/>
          <a:ln>
            <a:noFill/>
          </a:ln>
        </p:spPr>
        <p:txBody>
          <a:bodyPr spcFirstLastPara="1" wrap="square" lIns="144000" tIns="180000" rIns="180000" bIns="180000" anchor="ctr" anchorCtr="0">
            <a:noAutofit/>
          </a:bodyPr>
          <a:lstStyle/>
          <a:p>
            <a:pPr marL="228600" marR="0" lvl="0" indent="-228600" algn="l" rtl="0">
              <a:lnSpc>
                <a:spcPct val="80000"/>
              </a:lnSpc>
              <a:spcBef>
                <a:spcPts val="0"/>
              </a:spcBef>
              <a:spcAft>
                <a:spcPts val="0"/>
              </a:spcAft>
              <a:buClr>
                <a:srgbClr val="0070C0"/>
              </a:buClr>
              <a:buSzPts val="2220"/>
              <a:buFont typeface="Arial"/>
              <a:buChar char="•"/>
            </a:pPr>
            <a:r>
              <a:rPr lang="es-ES" sz="2220" b="0" i="0" u="none" strike="noStrike" cap="none">
                <a:solidFill>
                  <a:schemeClr val="dk1"/>
                </a:solidFill>
                <a:latin typeface="Arial"/>
                <a:ea typeface="Arial"/>
                <a:cs typeface="Arial"/>
                <a:sym typeface="Arial"/>
              </a:rPr>
              <a:t>Introduction</a:t>
            </a:r>
            <a:endParaRPr sz="222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rgbClr val="0070C0"/>
              </a:buClr>
              <a:buSzPts val="2220"/>
              <a:buFont typeface="Arial"/>
              <a:buChar char="•"/>
            </a:pPr>
            <a:r>
              <a:rPr lang="es-ES" sz="2220" b="0" i="0" u="none" strike="noStrike" cap="none">
                <a:solidFill>
                  <a:schemeClr val="dk1"/>
                </a:solidFill>
                <a:latin typeface="Arial"/>
                <a:ea typeface="Arial"/>
                <a:cs typeface="Arial"/>
                <a:sym typeface="Arial"/>
              </a:rPr>
              <a:t>Challenges</a:t>
            </a:r>
            <a:endParaRPr/>
          </a:p>
          <a:p>
            <a:pPr marL="228600" marR="0" lvl="0" indent="-228600" algn="l" rtl="0">
              <a:lnSpc>
                <a:spcPct val="80000"/>
              </a:lnSpc>
              <a:spcBef>
                <a:spcPts val="1000"/>
              </a:spcBef>
              <a:spcAft>
                <a:spcPts val="0"/>
              </a:spcAft>
              <a:buClr>
                <a:srgbClr val="0070C0"/>
              </a:buClr>
              <a:buSzPts val="2220"/>
              <a:buFont typeface="Arial"/>
              <a:buChar char="•"/>
            </a:pPr>
            <a:r>
              <a:rPr lang="es-ES" sz="2220" b="0" i="0" u="none" strike="noStrike" cap="none">
                <a:solidFill>
                  <a:schemeClr val="dk1"/>
                </a:solidFill>
                <a:latin typeface="Arial"/>
                <a:ea typeface="Arial"/>
                <a:cs typeface="Arial"/>
                <a:sym typeface="Arial"/>
              </a:rPr>
              <a:t>Work done </a:t>
            </a:r>
            <a:endParaRPr sz="222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rgbClr val="0070C0"/>
              </a:buClr>
              <a:buSzPts val="2220"/>
              <a:buFont typeface="Arial"/>
              <a:buChar char="•"/>
            </a:pPr>
            <a:r>
              <a:rPr lang="es-ES" sz="2220" b="0" i="0" u="none" strike="noStrike" cap="none">
                <a:solidFill>
                  <a:schemeClr val="dk1"/>
                </a:solidFill>
                <a:latin typeface="Arial"/>
                <a:ea typeface="Arial"/>
                <a:cs typeface="Arial"/>
                <a:sym typeface="Arial"/>
              </a:rPr>
              <a:t>Future Plans</a:t>
            </a:r>
            <a:endParaRPr sz="222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6"/>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Impact of our work</a:t>
            </a:r>
            <a:endParaRPr/>
          </a:p>
        </p:txBody>
      </p:sp>
      <p:sp>
        <p:nvSpPr>
          <p:cNvPr id="342" name="Google Shape;342;p46"/>
          <p:cNvSpPr txBox="1">
            <a:spLocks noGrp="1"/>
          </p:cNvSpPr>
          <p:nvPr>
            <p:ph type="body" idx="1"/>
          </p:nvPr>
        </p:nvSpPr>
        <p:spPr>
          <a:xfrm>
            <a:off x="388501" y="1056290"/>
            <a:ext cx="8229598" cy="48332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Calibri"/>
              <a:buChar char="•"/>
            </a:pPr>
            <a:r>
              <a:rPr lang="es-ES" sz="2400" i="0" u="none" strike="noStrike" cap="none">
                <a:solidFill>
                  <a:srgbClr val="0D3363"/>
                </a:solidFill>
              </a:rPr>
              <a:t>Our optimizations have been included and used from NEMO 3.</a:t>
            </a:r>
            <a:r>
              <a:rPr lang="es-ES">
                <a:solidFill>
                  <a:srgbClr val="0D3363"/>
                </a:solidFill>
              </a:rPr>
              <a:t>6 </a:t>
            </a:r>
            <a:r>
              <a:rPr lang="es-ES" sz="2400" i="0" u="none" strike="noStrike" cap="none">
                <a:solidFill>
                  <a:srgbClr val="0D3363"/>
                </a:solidFill>
              </a:rPr>
              <a:t>. Hundreds of users </a:t>
            </a:r>
            <a:r>
              <a:rPr lang="es-ES">
                <a:solidFill>
                  <a:srgbClr val="0D3363"/>
                </a:solidFill>
              </a:rPr>
              <a:t>around</a:t>
            </a:r>
            <a:r>
              <a:rPr lang="es-ES" sz="2400" i="0" u="none" strike="noStrike" cap="none">
                <a:solidFill>
                  <a:srgbClr val="0D3363"/>
                </a:solidFill>
              </a:rPr>
              <a:t> the world take profit of it and millions of computer hours </a:t>
            </a:r>
            <a:r>
              <a:rPr lang="es-ES">
                <a:solidFill>
                  <a:srgbClr val="0D3363"/>
                </a:solidFill>
              </a:rPr>
              <a:t>are</a:t>
            </a:r>
            <a:r>
              <a:rPr lang="es-ES" sz="2400" i="0" u="none" strike="noStrike" cap="none">
                <a:solidFill>
                  <a:srgbClr val="0D3363"/>
                </a:solidFill>
              </a:rPr>
              <a:t> saved.</a:t>
            </a:r>
            <a:endParaRPr/>
          </a:p>
        </p:txBody>
      </p:sp>
      <p:sp>
        <p:nvSpPr>
          <p:cNvPr id="343" name="Google Shape;343;p46"/>
          <p:cNvSpPr txBox="1"/>
          <p:nvPr/>
        </p:nvSpPr>
        <p:spPr>
          <a:xfrm>
            <a:off x="464799" y="2782600"/>
            <a:ext cx="7465200" cy="3456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Calibri"/>
              <a:buChar char="•"/>
            </a:pPr>
            <a:r>
              <a:rPr lang="es-ES" sz="2400">
                <a:solidFill>
                  <a:srgbClr val="0D3363"/>
                </a:solidFill>
                <a:latin typeface="Calibri"/>
                <a:ea typeface="Calibri"/>
                <a:cs typeface="Calibri"/>
                <a:sym typeface="Calibri"/>
              </a:rPr>
              <a:t>Publication:</a:t>
            </a:r>
            <a:endParaRPr sz="2400">
              <a:solidFill>
                <a:srgbClr val="0D3363"/>
              </a:solidFill>
              <a:latin typeface="Calibri"/>
              <a:ea typeface="Calibri"/>
              <a:cs typeface="Calibri"/>
              <a:sym typeface="Calibri"/>
            </a:endParaRPr>
          </a:p>
          <a:p>
            <a:pPr marL="914400" marR="0" lvl="1" indent="-304800" algn="l" rtl="0">
              <a:lnSpc>
                <a:spcPct val="90000"/>
              </a:lnSpc>
              <a:spcBef>
                <a:spcPts val="0"/>
              </a:spcBef>
              <a:spcAft>
                <a:spcPts val="0"/>
              </a:spcAft>
              <a:buClr>
                <a:srgbClr val="0D3363"/>
              </a:buClr>
              <a:buSzPts val="1200"/>
              <a:buFont typeface="Calibri"/>
              <a:buChar char="○"/>
            </a:pPr>
            <a:r>
              <a:rPr lang="es-ES" sz="1800">
                <a:solidFill>
                  <a:srgbClr val="0D3363"/>
                </a:solidFill>
                <a:latin typeface="Calibri"/>
                <a:ea typeface="Calibri"/>
                <a:cs typeface="Calibri"/>
                <a:sym typeface="Calibri"/>
              </a:rPr>
              <a:t>Finding, analysing and solving MPI communication bottlenecks in Earth System models </a:t>
            </a:r>
            <a:r>
              <a:rPr lang="es-ES" sz="1200">
                <a:solidFill>
                  <a:srgbClr val="0D3363"/>
                </a:solidFill>
                <a:latin typeface="Calibri"/>
                <a:ea typeface="Calibri"/>
                <a:cs typeface="Calibri"/>
                <a:sym typeface="Calibri"/>
              </a:rPr>
              <a:t>- Journal of computational Science </a:t>
            </a:r>
            <a:endParaRPr sz="1200">
              <a:solidFill>
                <a:srgbClr val="0D3363"/>
              </a:solidFill>
              <a:latin typeface="Calibri"/>
              <a:ea typeface="Calibri"/>
              <a:cs typeface="Calibri"/>
              <a:sym typeface="Calibri"/>
            </a:endParaRPr>
          </a:p>
          <a:p>
            <a:pPr marL="1371600" marR="0" lvl="0" indent="457200" algn="l" rtl="0">
              <a:lnSpc>
                <a:spcPct val="90000"/>
              </a:lnSpc>
              <a:spcBef>
                <a:spcPts val="0"/>
              </a:spcBef>
              <a:spcAft>
                <a:spcPts val="0"/>
              </a:spcAft>
              <a:buNone/>
            </a:pPr>
            <a:r>
              <a:rPr lang="es-ES" sz="1200">
                <a:solidFill>
                  <a:srgbClr val="0D3363"/>
                </a:solidFill>
                <a:latin typeface="Calibri"/>
                <a:ea typeface="Calibri"/>
                <a:cs typeface="Calibri"/>
                <a:sym typeface="Calibri"/>
              </a:rPr>
              <a:t>( </a:t>
            </a:r>
            <a:r>
              <a:rPr lang="es-ES" sz="1050" u="sng">
                <a:solidFill>
                  <a:srgbClr val="0C7DBB"/>
                </a:solidFill>
                <a:latin typeface="Calibri"/>
                <a:ea typeface="Calibri"/>
                <a:cs typeface="Calibri"/>
                <a:sym typeface="Calibri"/>
                <a:hlinkClick r:id="rId3"/>
              </a:rPr>
              <a:t>https://doi.org/10.1016/j.jocs.2018.04.015</a:t>
            </a:r>
            <a:r>
              <a:rPr lang="es-ES" sz="1200">
                <a:solidFill>
                  <a:srgbClr val="0D3363"/>
                </a:solidFill>
                <a:latin typeface="Calibri"/>
                <a:ea typeface="Calibri"/>
                <a:cs typeface="Calibri"/>
                <a:sym typeface="Calibri"/>
              </a:rPr>
              <a:t> ) </a:t>
            </a:r>
            <a:endParaRPr sz="1200">
              <a:solidFill>
                <a:srgbClr val="0D3363"/>
              </a:solidFill>
              <a:latin typeface="Calibri"/>
              <a:ea typeface="Calibri"/>
              <a:cs typeface="Calibri"/>
              <a:sym typeface="Calibri"/>
            </a:endParaRPr>
          </a:p>
        </p:txBody>
      </p:sp>
      <p:pic>
        <p:nvPicPr>
          <p:cNvPr id="344" name="Google Shape;344;p46"/>
          <p:cNvPicPr preferRelativeResize="0"/>
          <p:nvPr/>
        </p:nvPicPr>
        <p:blipFill>
          <a:blip r:embed="rId4">
            <a:alphaModFix/>
          </a:blip>
          <a:stretch>
            <a:fillRect/>
          </a:stretch>
        </p:blipFill>
        <p:spPr>
          <a:xfrm>
            <a:off x="1739850" y="4138125"/>
            <a:ext cx="5908426" cy="5672924"/>
          </a:xfrm>
          <a:prstGeom prst="rect">
            <a:avLst/>
          </a:prstGeom>
          <a:noFill/>
          <a:ln>
            <a:noFill/>
          </a:ln>
          <a:effectLst>
            <a:outerShdw blurRad="57150" dist="19050" dir="5400000" algn="bl" rotWithShape="0">
              <a:srgbClr val="000000">
                <a:alpha val="50000"/>
              </a:srgbClr>
            </a:outerShdw>
          </a:effectLst>
        </p:spPr>
      </p:pic>
      <p:sp>
        <p:nvSpPr>
          <p:cNvPr id="345" name="Google Shape;345;p4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7"/>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ELPiN</a:t>
            </a:r>
            <a:endParaRPr sz="3500" b="1" i="0" u="none" strike="noStrike" cap="none">
              <a:solidFill>
                <a:schemeClr val="accent1"/>
              </a:solidFill>
              <a:latin typeface="Calibri"/>
              <a:ea typeface="Calibri"/>
              <a:cs typeface="Calibri"/>
              <a:sym typeface="Calibri"/>
            </a:endParaRPr>
          </a:p>
        </p:txBody>
      </p:sp>
      <p:sp>
        <p:nvSpPr>
          <p:cNvPr id="351" name="Google Shape;351;p47"/>
          <p:cNvSpPr txBox="1">
            <a:spLocks noGrp="1"/>
          </p:cNvSpPr>
          <p:nvPr>
            <p:ph type="body" idx="1"/>
          </p:nvPr>
        </p:nvSpPr>
        <p:spPr>
          <a:xfrm>
            <a:off x="464803" y="1215072"/>
            <a:ext cx="8229598" cy="48332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400"/>
              <a:buFont typeface="Calibri"/>
              <a:buChar char="•"/>
            </a:pPr>
            <a:r>
              <a:rPr lang="es-ES" sz="2400" i="0" u="none" strike="noStrike" cap="none">
                <a:solidFill>
                  <a:schemeClr val="accent1"/>
                </a:solidFill>
              </a:rPr>
              <a:t>Removing the land-only processes in the smart way.</a:t>
            </a:r>
            <a:endParaRPr sz="2400" i="0" u="none" strike="noStrike" cap="none">
              <a:solidFill>
                <a:schemeClr val="accent1"/>
              </a:solidFill>
            </a:endParaRPr>
          </a:p>
        </p:txBody>
      </p:sp>
      <p:pic>
        <p:nvPicPr>
          <p:cNvPr id="352" name="Google Shape;352;p47"/>
          <p:cNvPicPr preferRelativeResize="0"/>
          <p:nvPr/>
        </p:nvPicPr>
        <p:blipFill rotWithShape="1">
          <a:blip r:embed="rId3">
            <a:alphaModFix/>
          </a:blip>
          <a:srcRect/>
          <a:stretch/>
        </p:blipFill>
        <p:spPr>
          <a:xfrm>
            <a:off x="1945048" y="1845782"/>
            <a:ext cx="4392488" cy="3105100"/>
          </a:xfrm>
          <a:prstGeom prst="rect">
            <a:avLst/>
          </a:prstGeom>
          <a:noFill/>
          <a:ln>
            <a:noFill/>
          </a:ln>
          <a:effectLst>
            <a:outerShdw blurRad="190500" algn="tl" rotWithShape="0">
              <a:srgbClr val="000000">
                <a:alpha val="69803"/>
              </a:srgbClr>
            </a:outerShdw>
          </a:effectLst>
        </p:spPr>
      </p:pic>
      <p:sp>
        <p:nvSpPr>
          <p:cNvPr id="353" name="Google Shape;353;p4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21</a:t>
            </a:fld>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8"/>
          <p:cNvPicPr preferRelativeResize="0"/>
          <p:nvPr/>
        </p:nvPicPr>
        <p:blipFill rotWithShape="1">
          <a:blip r:embed="rId3">
            <a:alphaModFix/>
          </a:blip>
          <a:srcRect/>
          <a:stretch/>
        </p:blipFill>
        <p:spPr>
          <a:xfrm>
            <a:off x="1403648" y="980728"/>
            <a:ext cx="6445223" cy="4833918"/>
          </a:xfrm>
          <a:prstGeom prst="rect">
            <a:avLst/>
          </a:prstGeom>
          <a:noFill/>
          <a:ln>
            <a:noFill/>
          </a:ln>
        </p:spPr>
      </p:pic>
      <p:sp>
        <p:nvSpPr>
          <p:cNvPr id="359" name="Google Shape;359;p48"/>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ELPiN</a:t>
            </a:r>
            <a:endParaRPr sz="3500" b="1" i="0" u="none" strike="noStrike" cap="none">
              <a:solidFill>
                <a:schemeClr val="accent1"/>
              </a:solidFill>
              <a:latin typeface="Calibri"/>
              <a:ea typeface="Calibri"/>
              <a:cs typeface="Calibri"/>
              <a:sym typeface="Calibri"/>
            </a:endParaRPr>
          </a:p>
        </p:txBody>
      </p:sp>
      <p:sp>
        <p:nvSpPr>
          <p:cNvPr id="360" name="Google Shape;360;p48"/>
          <p:cNvSpPr txBox="1">
            <a:spLocks noGrp="1"/>
          </p:cNvSpPr>
          <p:nvPr>
            <p:ph type="body" idx="1"/>
          </p:nvPr>
        </p:nvSpPr>
        <p:spPr>
          <a:xfrm>
            <a:off x="464800" y="1215072"/>
            <a:ext cx="8229600" cy="780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400"/>
              <a:buFont typeface="Arial"/>
              <a:buChar char="•"/>
            </a:pPr>
            <a:r>
              <a:rPr lang="es-ES" sz="2400" b="0" i="0" u="none" strike="noStrike" cap="none">
                <a:solidFill>
                  <a:schemeClr val="accent1"/>
                </a:solidFill>
                <a:latin typeface="Calibri"/>
                <a:ea typeface="Calibri"/>
                <a:cs typeface="Calibri"/>
                <a:sym typeface="Calibri"/>
              </a:rPr>
              <a:t>Removing the land-only processes in the smart way.</a:t>
            </a:r>
            <a:endParaRPr sz="2400" b="0" i="0" u="none" strike="noStrike" cap="none">
              <a:solidFill>
                <a:schemeClr val="accent1"/>
              </a:solidFill>
              <a:latin typeface="Calibri"/>
              <a:ea typeface="Calibri"/>
              <a:cs typeface="Calibri"/>
              <a:sym typeface="Calibri"/>
            </a:endParaRPr>
          </a:p>
        </p:txBody>
      </p:sp>
      <p:sp>
        <p:nvSpPr>
          <p:cNvPr id="361" name="Google Shape;361;p4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9"/>
          <p:cNvPicPr preferRelativeResize="0"/>
          <p:nvPr/>
        </p:nvPicPr>
        <p:blipFill rotWithShape="1">
          <a:blip r:embed="rId3">
            <a:alphaModFix/>
          </a:blip>
          <a:srcRect/>
          <a:stretch/>
        </p:blipFill>
        <p:spPr>
          <a:xfrm>
            <a:off x="2136197" y="1398628"/>
            <a:ext cx="4944631" cy="4684388"/>
          </a:xfrm>
          <a:prstGeom prst="rect">
            <a:avLst/>
          </a:prstGeom>
          <a:noFill/>
          <a:ln>
            <a:noFill/>
          </a:ln>
        </p:spPr>
      </p:pic>
      <p:sp>
        <p:nvSpPr>
          <p:cNvPr id="367" name="Google Shape;367;p49"/>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ELPiN</a:t>
            </a:r>
            <a:endParaRPr sz="3500" b="1" i="0" u="none" strike="noStrike" cap="none">
              <a:solidFill>
                <a:schemeClr val="accent1"/>
              </a:solidFill>
              <a:latin typeface="Calibri"/>
              <a:ea typeface="Calibri"/>
              <a:cs typeface="Calibri"/>
              <a:sym typeface="Calibri"/>
            </a:endParaRPr>
          </a:p>
        </p:txBody>
      </p:sp>
      <p:sp>
        <p:nvSpPr>
          <p:cNvPr id="368" name="Google Shape;368;p49"/>
          <p:cNvSpPr txBox="1">
            <a:spLocks noGrp="1"/>
          </p:cNvSpPr>
          <p:nvPr>
            <p:ph type="body" idx="1"/>
          </p:nvPr>
        </p:nvSpPr>
        <p:spPr>
          <a:xfrm>
            <a:off x="464800" y="1215072"/>
            <a:ext cx="8229600" cy="7899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400"/>
              <a:buFont typeface="Calibri"/>
              <a:buChar char="•"/>
            </a:pPr>
            <a:r>
              <a:rPr lang="es-ES" sz="2400" i="0" u="none" strike="noStrike" cap="none">
                <a:solidFill>
                  <a:schemeClr val="accent1"/>
                </a:solidFill>
              </a:rPr>
              <a:t>Impact on ORCA025 simulations</a:t>
            </a:r>
            <a:endParaRPr sz="2400" i="0" u="none" strike="noStrike" cap="none">
              <a:solidFill>
                <a:schemeClr val="accent1"/>
              </a:solidFill>
            </a:endParaRPr>
          </a:p>
        </p:txBody>
      </p:sp>
      <p:sp>
        <p:nvSpPr>
          <p:cNvPr id="369" name="Google Shape;369;p49"/>
          <p:cNvSpPr/>
          <p:nvPr/>
        </p:nvSpPr>
        <p:spPr>
          <a:xfrm>
            <a:off x="6080875" y="4079825"/>
            <a:ext cx="854700" cy="130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9"/>
          <p:cNvSpPr/>
          <p:nvPr/>
        </p:nvSpPr>
        <p:spPr>
          <a:xfrm>
            <a:off x="5155025" y="5155050"/>
            <a:ext cx="1013400" cy="22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23</a:t>
            </a:fld>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0"/>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Impact of our work</a:t>
            </a:r>
            <a:endParaRPr/>
          </a:p>
        </p:txBody>
      </p:sp>
      <p:sp>
        <p:nvSpPr>
          <p:cNvPr id="377" name="Google Shape;377;p50"/>
          <p:cNvSpPr txBox="1">
            <a:spLocks noGrp="1"/>
          </p:cNvSpPr>
          <p:nvPr>
            <p:ph type="body" idx="1"/>
          </p:nvPr>
        </p:nvSpPr>
        <p:spPr>
          <a:xfrm>
            <a:off x="388501" y="1056290"/>
            <a:ext cx="8229598" cy="48332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s-ES" sz="2400" i="0" u="none" strike="noStrike" cap="none">
                <a:solidFill>
                  <a:srgbClr val="0D3363"/>
                </a:solidFill>
              </a:rPr>
              <a:t>This tool has been implemented in the EC-Earth</a:t>
            </a:r>
            <a:r>
              <a:rPr lang="es-ES" sz="2400" b="1" i="0" u="none" strike="noStrike" cap="none">
                <a:solidFill>
                  <a:srgbClr val="0D3363"/>
                </a:solidFill>
              </a:rPr>
              <a:t> production </a:t>
            </a:r>
            <a:r>
              <a:rPr lang="es-ES" sz="2400" i="0" u="none" strike="noStrike" cap="none">
                <a:solidFill>
                  <a:srgbClr val="0D3363"/>
                </a:solidFill>
              </a:rPr>
              <a:t>workflow. CMIP-6 simulations with EC-Earth will be using it and therefore saving millions of computing hours. </a:t>
            </a:r>
            <a:endParaRPr sz="2400" i="0" u="none" strike="noStrike" cap="none">
              <a:solidFill>
                <a:srgbClr val="0D3363"/>
              </a:solidFill>
            </a:endParaRPr>
          </a:p>
        </p:txBody>
      </p:sp>
      <p:sp>
        <p:nvSpPr>
          <p:cNvPr id="378" name="Google Shape;378;p50"/>
          <p:cNvSpPr txBox="1"/>
          <p:nvPr/>
        </p:nvSpPr>
        <p:spPr>
          <a:xfrm>
            <a:off x="388500" y="2627175"/>
            <a:ext cx="6304500" cy="3456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s-ES" sz="2400">
                <a:solidFill>
                  <a:srgbClr val="0D3363"/>
                </a:solidFill>
                <a:latin typeface="Calibri"/>
                <a:ea typeface="Calibri"/>
                <a:cs typeface="Calibri"/>
                <a:sym typeface="Calibri"/>
              </a:rPr>
              <a:t>Presented and published in proceedings of the </a:t>
            </a:r>
            <a:r>
              <a:rPr lang="es-ES" sz="2400" b="1">
                <a:solidFill>
                  <a:srgbClr val="0D3363"/>
                </a:solidFill>
                <a:latin typeface="Calibri"/>
                <a:ea typeface="Calibri"/>
                <a:cs typeface="Calibri"/>
                <a:sym typeface="Calibri"/>
              </a:rPr>
              <a:t>ICCS 2017 </a:t>
            </a:r>
            <a:r>
              <a:rPr lang="es-ES" sz="2400">
                <a:solidFill>
                  <a:srgbClr val="0D3363"/>
                </a:solidFill>
                <a:latin typeface="Calibri"/>
                <a:ea typeface="Calibri"/>
                <a:cs typeface="Calibri"/>
                <a:sym typeface="Calibri"/>
              </a:rPr>
              <a:t>@ Zurich </a:t>
            </a:r>
            <a:endParaRPr sz="2400">
              <a:solidFill>
                <a:srgbClr val="0D3363"/>
              </a:solidFill>
              <a:latin typeface="Calibri"/>
              <a:ea typeface="Calibri"/>
              <a:cs typeface="Calibri"/>
              <a:sym typeface="Calibri"/>
            </a:endParaRPr>
          </a:p>
        </p:txBody>
      </p:sp>
      <p:pic>
        <p:nvPicPr>
          <p:cNvPr id="379" name="Google Shape;379;p50"/>
          <p:cNvPicPr preferRelativeResize="0"/>
          <p:nvPr/>
        </p:nvPicPr>
        <p:blipFill rotWithShape="1">
          <a:blip r:embed="rId3">
            <a:alphaModFix/>
          </a:blip>
          <a:srcRect/>
          <a:stretch/>
        </p:blipFill>
        <p:spPr>
          <a:xfrm>
            <a:off x="1972933" y="3633596"/>
            <a:ext cx="4972616" cy="6149079"/>
          </a:xfrm>
          <a:prstGeom prst="rect">
            <a:avLst/>
          </a:prstGeom>
          <a:noFill/>
          <a:ln>
            <a:noFill/>
          </a:ln>
          <a:effectLst>
            <a:outerShdw blurRad="190500" algn="tl" rotWithShape="0">
              <a:srgbClr val="000000">
                <a:alpha val="69803"/>
              </a:srgbClr>
            </a:outerShdw>
          </a:effectLst>
        </p:spPr>
      </p:pic>
      <p:sp>
        <p:nvSpPr>
          <p:cNvPr id="380" name="Google Shape;380;p5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24</a:t>
            </a:fl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1"/>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a:t>How to keep improving the model?</a:t>
            </a:r>
            <a:endParaRPr/>
          </a:p>
        </p:txBody>
      </p:sp>
      <p:pic>
        <p:nvPicPr>
          <p:cNvPr id="386" name="Google Shape;386;p51"/>
          <p:cNvPicPr preferRelativeResize="0"/>
          <p:nvPr/>
        </p:nvPicPr>
        <p:blipFill rotWithShape="1">
          <a:blip r:embed="rId3">
            <a:alphaModFix/>
          </a:blip>
          <a:srcRect/>
          <a:stretch/>
        </p:blipFill>
        <p:spPr>
          <a:xfrm>
            <a:off x="1695500" y="1384534"/>
            <a:ext cx="5768204" cy="4326153"/>
          </a:xfrm>
          <a:prstGeom prst="rect">
            <a:avLst/>
          </a:prstGeom>
          <a:noFill/>
          <a:ln>
            <a:noFill/>
          </a:ln>
        </p:spPr>
      </p:pic>
      <p:sp>
        <p:nvSpPr>
          <p:cNvPr id="387" name="Google Shape;387;p5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25</a:t>
            </a:f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2" descr="https://lh4.googleusercontent.com/AG8DW3RuXtUdB8eWOo0JzInbE8lYDlvzbGgTgI_SRPlni3OMPmZMYuWJo75Wbtl6LCVRcFgZE1IlCEMbcONhs9dbUBhqfpkl35k_NPq9H7sxwq9GX67kRhxPBHGPhfn5AOLwCBXe"/>
          <p:cNvPicPr preferRelativeResize="0"/>
          <p:nvPr/>
        </p:nvPicPr>
        <p:blipFill rotWithShape="1">
          <a:blip r:embed="rId3">
            <a:alphaModFix/>
          </a:blip>
          <a:srcRect/>
          <a:stretch/>
        </p:blipFill>
        <p:spPr>
          <a:xfrm>
            <a:off x="-108520" y="1268760"/>
            <a:ext cx="6120680" cy="2987000"/>
          </a:xfrm>
          <a:prstGeom prst="rect">
            <a:avLst/>
          </a:prstGeom>
          <a:noFill/>
          <a:ln>
            <a:noFill/>
          </a:ln>
        </p:spPr>
      </p:pic>
      <p:sp>
        <p:nvSpPr>
          <p:cNvPr id="393" name="Google Shape;393;p52"/>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Exploring the use of mixed Precision</a:t>
            </a:r>
            <a:endParaRPr sz="3500" b="1" i="0" u="none" strike="noStrike" cap="none">
              <a:solidFill>
                <a:schemeClr val="accent1"/>
              </a:solidFill>
              <a:latin typeface="Calibri"/>
              <a:ea typeface="Calibri"/>
              <a:cs typeface="Calibri"/>
              <a:sym typeface="Calibri"/>
            </a:endParaRPr>
          </a:p>
        </p:txBody>
      </p:sp>
      <p:sp>
        <p:nvSpPr>
          <p:cNvPr id="394" name="Google Shape;394;p52"/>
          <p:cNvSpPr txBox="1">
            <a:spLocks noGrp="1"/>
          </p:cNvSpPr>
          <p:nvPr>
            <p:ph type="body" idx="1"/>
          </p:nvPr>
        </p:nvSpPr>
        <p:spPr>
          <a:xfrm>
            <a:off x="1223963" y="3860800"/>
            <a:ext cx="7920037" cy="8477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accent1"/>
              </a:buClr>
              <a:buSzPts val="2400"/>
              <a:buFont typeface="Arial"/>
              <a:buChar char="•"/>
            </a:pPr>
            <a:r>
              <a:rPr lang="es-ES" sz="2400">
                <a:solidFill>
                  <a:schemeClr val="accent1"/>
                </a:solidFill>
                <a:latin typeface="Arial"/>
                <a:ea typeface="Arial"/>
                <a:cs typeface="Arial"/>
                <a:sym typeface="Arial"/>
              </a:rPr>
              <a:t>Which precision is needed for the data that we want to represent?</a:t>
            </a:r>
            <a:endParaRPr sz="2400">
              <a:solidFill>
                <a:schemeClr val="accent1"/>
              </a:solidFill>
              <a:latin typeface="Arial"/>
              <a:ea typeface="Arial"/>
              <a:cs typeface="Arial"/>
              <a:sym typeface="Arial"/>
            </a:endParaRPr>
          </a:p>
          <a:p>
            <a:pPr marL="1143000" marR="0" lvl="2" indent="-114300" algn="l" rtl="0">
              <a:lnSpc>
                <a:spcPct val="90000"/>
              </a:lnSpc>
              <a:spcBef>
                <a:spcPts val="500"/>
              </a:spcBef>
              <a:spcAft>
                <a:spcPts val="0"/>
              </a:spcAft>
              <a:buClr>
                <a:schemeClr val="dk1"/>
              </a:buClr>
              <a:buSzPts val="1800"/>
              <a:buFont typeface="Arial"/>
              <a:buNone/>
            </a:pPr>
            <a:endParaRPr sz="1800" b="0" i="0" u="none" strike="noStrike" cap="none">
              <a:solidFill>
                <a:schemeClr val="accent1"/>
              </a:solidFill>
              <a:latin typeface="Arial"/>
              <a:ea typeface="Arial"/>
              <a:cs typeface="Arial"/>
              <a:sym typeface="Arial"/>
            </a:endParaRPr>
          </a:p>
        </p:txBody>
      </p:sp>
      <p:pic>
        <p:nvPicPr>
          <p:cNvPr id="395" name="Google Shape;395;p52" descr="Double_Floating_Point_Format.png"/>
          <p:cNvPicPr preferRelativeResize="0"/>
          <p:nvPr/>
        </p:nvPicPr>
        <p:blipFill rotWithShape="1">
          <a:blip r:embed="rId4">
            <a:alphaModFix/>
          </a:blip>
          <a:srcRect/>
          <a:stretch/>
        </p:blipFill>
        <p:spPr>
          <a:xfrm>
            <a:off x="107671" y="1426148"/>
            <a:ext cx="5719272" cy="1055593"/>
          </a:xfrm>
          <a:prstGeom prst="rect">
            <a:avLst/>
          </a:prstGeom>
          <a:noFill/>
          <a:ln>
            <a:noFill/>
          </a:ln>
        </p:spPr>
      </p:pic>
      <p:grpSp>
        <p:nvGrpSpPr>
          <p:cNvPr id="396" name="Google Shape;396;p52"/>
          <p:cNvGrpSpPr/>
          <p:nvPr/>
        </p:nvGrpSpPr>
        <p:grpSpPr>
          <a:xfrm>
            <a:off x="3287115" y="2547411"/>
            <a:ext cx="2725045" cy="1169732"/>
            <a:chOff x="2987824" y="1395283"/>
            <a:chExt cx="2725045" cy="1169732"/>
          </a:xfrm>
        </p:grpSpPr>
        <p:sp>
          <p:nvSpPr>
            <p:cNvPr id="397" name="Google Shape;397;p52"/>
            <p:cNvSpPr txBox="1"/>
            <p:nvPr/>
          </p:nvSpPr>
          <p:spPr>
            <a:xfrm>
              <a:off x="2987824" y="1754219"/>
              <a:ext cx="88998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1.2345</a:t>
              </a:r>
              <a:endParaRPr sz="1800" baseline="30000">
                <a:solidFill>
                  <a:schemeClr val="dk1"/>
                </a:solidFill>
                <a:latin typeface="Calibri"/>
                <a:ea typeface="Calibri"/>
                <a:cs typeface="Calibri"/>
                <a:sym typeface="Calibri"/>
              </a:endParaRPr>
            </a:p>
          </p:txBody>
        </p:sp>
        <p:sp>
          <p:nvSpPr>
            <p:cNvPr id="398" name="Google Shape;398;p52"/>
            <p:cNvSpPr/>
            <p:nvPr/>
          </p:nvSpPr>
          <p:spPr>
            <a:xfrm rot="-5400000">
              <a:off x="5067900" y="1664557"/>
              <a:ext cx="133800" cy="144000"/>
            </a:xfrm>
            <a:prstGeom prst="rightBrace">
              <a:avLst>
                <a:gd name="adj1" fmla="val 16188"/>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399" name="Google Shape;399;p52"/>
            <p:cNvSpPr/>
            <p:nvPr/>
          </p:nvSpPr>
          <p:spPr>
            <a:xfrm>
              <a:off x="3779909" y="1746172"/>
              <a:ext cx="1506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 12345 x 10</a:t>
              </a:r>
              <a:r>
                <a:rPr lang="es-ES" sz="1800" baseline="30000">
                  <a:solidFill>
                    <a:schemeClr val="dk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grpSp>
          <p:nvGrpSpPr>
            <p:cNvPr id="400" name="Google Shape;400;p52"/>
            <p:cNvGrpSpPr/>
            <p:nvPr/>
          </p:nvGrpSpPr>
          <p:grpSpPr>
            <a:xfrm>
              <a:off x="3984298" y="2113722"/>
              <a:ext cx="877163" cy="451181"/>
              <a:chOff x="3550216" y="2605709"/>
              <a:chExt cx="877163" cy="461833"/>
            </a:xfrm>
          </p:grpSpPr>
          <p:sp>
            <p:nvSpPr>
              <p:cNvPr id="401" name="Google Shape;401;p52"/>
              <p:cNvSpPr/>
              <p:nvPr/>
            </p:nvSpPr>
            <p:spPr>
              <a:xfrm rot="5400000">
                <a:off x="3853481" y="2322509"/>
                <a:ext cx="137100" cy="703500"/>
              </a:xfrm>
              <a:prstGeom prst="rightBrace">
                <a:avLst>
                  <a:gd name="adj1" fmla="val 16188"/>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402" name="Google Shape;402;p52"/>
              <p:cNvSpPr txBox="1"/>
              <p:nvPr/>
            </p:nvSpPr>
            <p:spPr>
              <a:xfrm>
                <a:off x="3550216" y="2799755"/>
                <a:ext cx="877163" cy="2677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100">
                    <a:solidFill>
                      <a:schemeClr val="dk1"/>
                    </a:solidFill>
                    <a:latin typeface="Calibri"/>
                    <a:ea typeface="Calibri"/>
                    <a:cs typeface="Calibri"/>
                    <a:sym typeface="Calibri"/>
                  </a:rPr>
                  <a:t>Significand</a:t>
                </a:r>
                <a:endParaRPr/>
              </a:p>
            </p:txBody>
          </p:sp>
        </p:grpSp>
        <p:sp>
          <p:nvSpPr>
            <p:cNvPr id="403" name="Google Shape;403;p52"/>
            <p:cNvSpPr txBox="1"/>
            <p:nvPr/>
          </p:nvSpPr>
          <p:spPr>
            <a:xfrm>
              <a:off x="4931886" y="1395283"/>
              <a:ext cx="780983"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100">
                  <a:solidFill>
                    <a:schemeClr val="dk1"/>
                  </a:solidFill>
                  <a:latin typeface="Calibri"/>
                  <a:ea typeface="Calibri"/>
                  <a:cs typeface="Calibri"/>
                  <a:sym typeface="Calibri"/>
                </a:rPr>
                <a:t>Exponent</a:t>
              </a:r>
              <a:endParaRPr/>
            </a:p>
          </p:txBody>
        </p:sp>
        <p:grpSp>
          <p:nvGrpSpPr>
            <p:cNvPr id="404" name="Google Shape;404;p52"/>
            <p:cNvGrpSpPr/>
            <p:nvPr/>
          </p:nvGrpSpPr>
          <p:grpSpPr>
            <a:xfrm>
              <a:off x="4739796" y="2113808"/>
              <a:ext cx="507000" cy="451207"/>
              <a:chOff x="4305715" y="2605796"/>
              <a:chExt cx="507000" cy="461860"/>
            </a:xfrm>
          </p:grpSpPr>
          <p:sp>
            <p:nvSpPr>
              <p:cNvPr id="405" name="Google Shape;405;p52"/>
              <p:cNvSpPr/>
              <p:nvPr/>
            </p:nvSpPr>
            <p:spPr>
              <a:xfrm rot="5400000">
                <a:off x="4440635" y="2566346"/>
                <a:ext cx="137100" cy="216000"/>
              </a:xfrm>
              <a:prstGeom prst="rightBrace">
                <a:avLst>
                  <a:gd name="adj1" fmla="val 16188"/>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406" name="Google Shape;406;p52"/>
              <p:cNvSpPr txBox="1"/>
              <p:nvPr/>
            </p:nvSpPr>
            <p:spPr>
              <a:xfrm>
                <a:off x="4305715" y="2799755"/>
                <a:ext cx="507000" cy="26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100" dirty="0">
                    <a:solidFill>
                      <a:schemeClr val="dk1"/>
                    </a:solidFill>
                    <a:latin typeface="Calibri"/>
                    <a:ea typeface="Calibri"/>
                    <a:cs typeface="Calibri"/>
                    <a:sym typeface="Calibri"/>
                  </a:rPr>
                  <a:t>Base</a:t>
                </a:r>
                <a:endParaRPr dirty="0"/>
              </a:p>
            </p:txBody>
          </p:sp>
        </p:grpSp>
      </p:grpSp>
      <p:sp>
        <p:nvSpPr>
          <p:cNvPr id="407" name="Google Shape;407;p52"/>
          <p:cNvSpPr txBox="1"/>
          <p:nvPr/>
        </p:nvSpPr>
        <p:spPr>
          <a:xfrm>
            <a:off x="5804162" y="3275692"/>
            <a:ext cx="71205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~10</a:t>
            </a:r>
            <a:r>
              <a:rPr lang="es-ES" sz="1800" baseline="30000">
                <a:solidFill>
                  <a:schemeClr val="dk1"/>
                </a:solidFill>
                <a:latin typeface="Calibri"/>
                <a:ea typeface="Calibri"/>
                <a:cs typeface="Calibri"/>
                <a:sym typeface="Calibri"/>
              </a:rPr>
              <a:t>-3</a:t>
            </a:r>
            <a:endParaRPr/>
          </a:p>
        </p:txBody>
      </p:sp>
      <p:sp>
        <p:nvSpPr>
          <p:cNvPr id="408" name="Google Shape;408;p52"/>
          <p:cNvSpPr txBox="1"/>
          <p:nvPr/>
        </p:nvSpPr>
        <p:spPr>
          <a:xfrm>
            <a:off x="5804162" y="2605353"/>
            <a:ext cx="71205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~10</a:t>
            </a:r>
            <a:r>
              <a:rPr lang="es-ES" sz="1800" baseline="30000">
                <a:solidFill>
                  <a:schemeClr val="dk1"/>
                </a:solidFill>
                <a:latin typeface="Calibri"/>
                <a:ea typeface="Calibri"/>
                <a:cs typeface="Calibri"/>
                <a:sym typeface="Calibri"/>
              </a:rPr>
              <a:t>-7</a:t>
            </a:r>
            <a:endParaRPr/>
          </a:p>
        </p:txBody>
      </p:sp>
      <p:sp>
        <p:nvSpPr>
          <p:cNvPr id="409" name="Google Shape;409;p52"/>
          <p:cNvSpPr txBox="1"/>
          <p:nvPr/>
        </p:nvSpPr>
        <p:spPr>
          <a:xfrm>
            <a:off x="5791211" y="1822458"/>
            <a:ext cx="79701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~10</a:t>
            </a:r>
            <a:r>
              <a:rPr lang="es-ES" sz="1800" baseline="30000">
                <a:solidFill>
                  <a:schemeClr val="dk1"/>
                </a:solidFill>
                <a:latin typeface="Calibri"/>
                <a:ea typeface="Calibri"/>
                <a:cs typeface="Calibri"/>
                <a:sym typeface="Calibri"/>
              </a:rPr>
              <a:t>-16</a:t>
            </a:r>
            <a:endParaRPr/>
          </a:p>
        </p:txBody>
      </p:sp>
      <p:sp>
        <p:nvSpPr>
          <p:cNvPr id="410" name="Google Shape;410;p52"/>
          <p:cNvSpPr txBox="1"/>
          <p:nvPr/>
        </p:nvSpPr>
        <p:spPr>
          <a:xfrm>
            <a:off x="1691432" y="4653136"/>
            <a:ext cx="7273056"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600">
                <a:solidFill>
                  <a:schemeClr val="accent1"/>
                </a:solidFill>
                <a:latin typeface="Calibri"/>
                <a:ea typeface="Calibri"/>
                <a:cs typeface="Calibri"/>
                <a:sym typeface="Calibri"/>
              </a:rPr>
              <a:t>Satellites can measure sea surface temperature with an uncertainty of 0.3 ºC and surface wind with an uncertainty of 1 m/s.</a:t>
            </a:r>
            <a:endParaRPr>
              <a:solidFill>
                <a:schemeClr val="accent1"/>
              </a:solidFill>
            </a:endParaRPr>
          </a:p>
          <a:p>
            <a:pPr marL="0" marR="0" lvl="0" indent="0" algn="l" rtl="0">
              <a:spcBef>
                <a:spcPts val="0"/>
              </a:spcBef>
              <a:spcAft>
                <a:spcPts val="0"/>
              </a:spcAft>
              <a:buNone/>
            </a:pPr>
            <a:r>
              <a:rPr lang="es-ES" sz="1200" i="1">
                <a:solidFill>
                  <a:schemeClr val="accent1"/>
                </a:solidFill>
                <a:latin typeface="Calibri"/>
                <a:ea typeface="Calibri"/>
                <a:cs typeface="Calibri"/>
                <a:sym typeface="Calibri"/>
              </a:rPr>
              <a:t>- Remote Sensing of European Seas - V.Barale, M.Gad</a:t>
            </a:r>
            <a:endParaRPr sz="1200">
              <a:solidFill>
                <a:schemeClr val="accent1"/>
              </a:solidFill>
              <a:latin typeface="Calibri"/>
              <a:ea typeface="Calibri"/>
              <a:cs typeface="Calibri"/>
              <a:sym typeface="Calibri"/>
            </a:endParaRPr>
          </a:p>
        </p:txBody>
      </p:sp>
      <p:sp>
        <p:nvSpPr>
          <p:cNvPr id="411" name="Google Shape;411;p52"/>
          <p:cNvSpPr txBox="1"/>
          <p:nvPr/>
        </p:nvSpPr>
        <p:spPr>
          <a:xfrm>
            <a:off x="6050721" y="5085184"/>
            <a:ext cx="71205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~10</a:t>
            </a:r>
            <a:r>
              <a:rPr lang="es-ES" sz="1800" baseline="30000">
                <a:solidFill>
                  <a:schemeClr val="dk1"/>
                </a:solidFill>
                <a:latin typeface="Calibri"/>
                <a:ea typeface="Calibri"/>
                <a:cs typeface="Calibri"/>
                <a:sym typeface="Calibri"/>
              </a:rPr>
              <a:t>-1</a:t>
            </a:r>
            <a:endParaRPr/>
          </a:p>
        </p:txBody>
      </p:sp>
      <p:sp>
        <p:nvSpPr>
          <p:cNvPr id="412" name="Google Shape;412;p52"/>
          <p:cNvSpPr txBox="1"/>
          <p:nvPr/>
        </p:nvSpPr>
        <p:spPr>
          <a:xfrm>
            <a:off x="1763440" y="5445224"/>
            <a:ext cx="7273056"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1600">
                <a:solidFill>
                  <a:schemeClr val="accent1"/>
                </a:solidFill>
                <a:latin typeface="Calibri"/>
                <a:ea typeface="Calibri"/>
                <a:cs typeface="Calibri"/>
                <a:sym typeface="Calibri"/>
              </a:rPr>
              <a:t>To represent data with this level of uncertainty, using </a:t>
            </a:r>
            <a:r>
              <a:rPr lang="es-ES" sz="1600" b="1">
                <a:solidFill>
                  <a:schemeClr val="accent1"/>
                </a:solidFill>
                <a:latin typeface="Calibri"/>
                <a:ea typeface="Calibri"/>
                <a:cs typeface="Calibri"/>
                <a:sym typeface="Calibri"/>
              </a:rPr>
              <a:t>half-precision (16-bit) should be enough</a:t>
            </a:r>
            <a:r>
              <a:rPr lang="es-ES" sz="1600">
                <a:solidFill>
                  <a:schemeClr val="accent1"/>
                </a:solidFill>
                <a:latin typeface="Calibri"/>
                <a:ea typeface="Calibri"/>
                <a:cs typeface="Calibri"/>
                <a:sym typeface="Calibri"/>
              </a:rPr>
              <a:t>. Instead, double precision (64-bit) is the standard.</a:t>
            </a:r>
            <a:endParaRPr sz="1200">
              <a:solidFill>
                <a:schemeClr val="accent1"/>
              </a:solidFill>
              <a:latin typeface="Calibri"/>
              <a:ea typeface="Calibri"/>
              <a:cs typeface="Calibri"/>
              <a:sym typeface="Calibri"/>
            </a:endParaRPr>
          </a:p>
        </p:txBody>
      </p:sp>
      <p:sp>
        <p:nvSpPr>
          <p:cNvPr id="413" name="Google Shape;413;p5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95"/>
                                        </p:tgtEl>
                                      </p:cBhvr>
                                    </p:animEffect>
                                    <p:set>
                                      <p:cBhvr>
                                        <p:cTn id="12" dur="1" fill="hold">
                                          <p:stCondLst>
                                            <p:cond delay="500"/>
                                          </p:stCondLst>
                                        </p:cTn>
                                        <p:tgtEl>
                                          <p:spTgt spid="39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96"/>
                                        </p:tgtEl>
                                      </p:cBhvr>
                                    </p:animEffect>
                                    <p:set>
                                      <p:cBhvr>
                                        <p:cTn id="15" dur="1" fill="hold">
                                          <p:stCondLst>
                                            <p:cond delay="499"/>
                                          </p:stCondLst>
                                        </p:cTn>
                                        <p:tgtEl>
                                          <p:spTgt spid="39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92"/>
                                        </p:tgtEl>
                                        <p:attrNameLst>
                                          <p:attrName>style.visibility</p:attrName>
                                        </p:attrNameLst>
                                      </p:cBhvr>
                                      <p:to>
                                        <p:strVal val="visible"/>
                                      </p:to>
                                    </p:set>
                                    <p:animEffect transition="in" filter="fade">
                                      <p:cBhvr>
                                        <p:cTn id="18" dur="500"/>
                                        <p:tgtEl>
                                          <p:spTgt spid="3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animEffect transition="in" filter="fade">
                                      <p:cBhvr>
                                        <p:cTn id="23" dur="500"/>
                                        <p:tgtEl>
                                          <p:spTgt spid="409"/>
                                        </p:tgtEl>
                                      </p:cBhvr>
                                    </p:animEffect>
                                  </p:childTnLst>
                                </p:cTn>
                              </p:par>
                              <p:par>
                                <p:cTn id="24" presetID="10" presetClass="entr" presetSubtype="0" fill="hold" nodeType="withEffect">
                                  <p:stCondLst>
                                    <p:cond delay="0"/>
                                  </p:stCondLst>
                                  <p:childTnLst>
                                    <p:set>
                                      <p:cBhvr>
                                        <p:cTn id="25" dur="1" fill="hold">
                                          <p:stCondLst>
                                            <p:cond delay="0"/>
                                          </p:stCondLst>
                                        </p:cTn>
                                        <p:tgtEl>
                                          <p:spTgt spid="408"/>
                                        </p:tgtEl>
                                        <p:attrNameLst>
                                          <p:attrName>style.visibility</p:attrName>
                                        </p:attrNameLst>
                                      </p:cBhvr>
                                      <p:to>
                                        <p:strVal val="visible"/>
                                      </p:to>
                                    </p:set>
                                    <p:animEffect transition="in" filter="fade">
                                      <p:cBhvr>
                                        <p:cTn id="26" dur="500"/>
                                        <p:tgtEl>
                                          <p:spTgt spid="408"/>
                                        </p:tgtEl>
                                      </p:cBhvr>
                                    </p:animEffect>
                                  </p:childTnLst>
                                </p:cTn>
                              </p:par>
                              <p:par>
                                <p:cTn id="27" presetID="10" presetClass="entr" presetSubtype="0" fill="hold" nodeType="withEffect">
                                  <p:stCondLst>
                                    <p:cond delay="0"/>
                                  </p:stCondLst>
                                  <p:childTnLst>
                                    <p:set>
                                      <p:cBhvr>
                                        <p:cTn id="28" dur="1" fill="hold">
                                          <p:stCondLst>
                                            <p:cond delay="0"/>
                                          </p:stCondLst>
                                        </p:cTn>
                                        <p:tgtEl>
                                          <p:spTgt spid="407"/>
                                        </p:tgtEl>
                                        <p:attrNameLst>
                                          <p:attrName>style.visibility</p:attrName>
                                        </p:attrNameLst>
                                      </p:cBhvr>
                                      <p:to>
                                        <p:strVal val="visible"/>
                                      </p:to>
                                    </p:set>
                                    <p:animEffect transition="in" filter="fade">
                                      <p:cBhvr>
                                        <p:cTn id="29" dur="500"/>
                                        <p:tgtEl>
                                          <p:spTgt spid="40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94">
                                            <p:txEl>
                                              <p:pRg st="0" end="0"/>
                                            </p:txEl>
                                          </p:spTgt>
                                        </p:tgtEl>
                                        <p:attrNameLst>
                                          <p:attrName>style.visibility</p:attrName>
                                        </p:attrNameLst>
                                      </p:cBhvr>
                                      <p:to>
                                        <p:strVal val="visible"/>
                                      </p:to>
                                    </p:set>
                                    <p:animEffect transition="in" filter="fade">
                                      <p:cBhvr>
                                        <p:cTn id="34" dur="500"/>
                                        <p:tgtEl>
                                          <p:spTgt spid="39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4">
                                            <p:txEl>
                                              <p:pRg st="1" end="1"/>
                                            </p:txEl>
                                          </p:spTgt>
                                        </p:tgtEl>
                                        <p:attrNameLst>
                                          <p:attrName>style.visibility</p:attrName>
                                        </p:attrNameLst>
                                      </p:cBhvr>
                                      <p:to>
                                        <p:strVal val="visible"/>
                                      </p:to>
                                    </p:set>
                                    <p:animEffect transition="in" filter="fade">
                                      <p:cBhvr>
                                        <p:cTn id="39" dur="500"/>
                                        <p:tgtEl>
                                          <p:spTgt spid="394">
                                            <p:txEl>
                                              <p:pRg st="1" end="1"/>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410"/>
                                        </p:tgtEl>
                                        <p:attrNameLst>
                                          <p:attrName>style.visibility</p:attrName>
                                        </p:attrNameLst>
                                      </p:cBhvr>
                                      <p:to>
                                        <p:strVal val="visible"/>
                                      </p:to>
                                    </p:set>
                                    <p:animEffect transition="in" filter="fade">
                                      <p:cBhvr>
                                        <p:cTn id="43" dur="500"/>
                                        <p:tgtEl>
                                          <p:spTgt spid="4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1"/>
                                        </p:tgtEl>
                                        <p:attrNameLst>
                                          <p:attrName>style.visibility</p:attrName>
                                        </p:attrNameLst>
                                      </p:cBhvr>
                                      <p:to>
                                        <p:strVal val="visible"/>
                                      </p:to>
                                    </p:set>
                                    <p:animEffect transition="in" filter="fade">
                                      <p:cBhvr>
                                        <p:cTn id="48" dur="500"/>
                                        <p:tgtEl>
                                          <p:spTgt spid="4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12"/>
                                        </p:tgtEl>
                                        <p:attrNameLst>
                                          <p:attrName>style.visibility</p:attrName>
                                        </p:attrNameLst>
                                      </p:cBhvr>
                                      <p:to>
                                        <p:strVal val="visible"/>
                                      </p:to>
                                    </p:set>
                                    <p:animEffect transition="in" filter="fade">
                                      <p:cBhvr>
                                        <p:cTn id="53"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Reduced Precision Emulator</a:t>
            </a:r>
            <a:endParaRPr sz="3500" b="1" i="0" u="none" strike="noStrike" cap="none">
              <a:solidFill>
                <a:schemeClr val="accent1"/>
              </a:solidFill>
              <a:latin typeface="Calibri"/>
              <a:ea typeface="Calibri"/>
              <a:cs typeface="Calibri"/>
              <a:sym typeface="Calibri"/>
            </a:endParaRPr>
          </a:p>
        </p:txBody>
      </p:sp>
      <p:sp>
        <p:nvSpPr>
          <p:cNvPr id="419" name="Google Shape;419;p53"/>
          <p:cNvSpPr/>
          <p:nvPr/>
        </p:nvSpPr>
        <p:spPr>
          <a:xfrm>
            <a:off x="922002" y="1686169"/>
            <a:ext cx="7865918" cy="92333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Fortran Library developed by the Atmospheric, Oceanic &amp; Planetary Physics group, within the University of Oxford Department of Physics</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420" name="Google Shape;420;p53"/>
          <p:cNvPicPr preferRelativeResize="0"/>
          <p:nvPr/>
        </p:nvPicPr>
        <p:blipFill rotWithShape="1">
          <a:blip r:embed="rId3">
            <a:alphaModFix/>
          </a:blip>
          <a:srcRect/>
          <a:stretch/>
        </p:blipFill>
        <p:spPr>
          <a:xfrm>
            <a:off x="1823970" y="2962379"/>
            <a:ext cx="6061982" cy="6858000"/>
          </a:xfrm>
          <a:prstGeom prst="rect">
            <a:avLst/>
          </a:prstGeom>
          <a:noFill/>
          <a:ln>
            <a:noFill/>
          </a:ln>
          <a:effectLst>
            <a:outerShdw blurRad="292100" dist="139700" dir="2700000" algn="tl" rotWithShape="0">
              <a:srgbClr val="333333">
                <a:alpha val="64705"/>
              </a:srgbClr>
            </a:outerShdw>
          </a:effectLst>
        </p:spPr>
      </p:pic>
      <p:pic>
        <p:nvPicPr>
          <p:cNvPr id="421" name="Google Shape;421;p53"/>
          <p:cNvPicPr preferRelativeResize="0"/>
          <p:nvPr/>
        </p:nvPicPr>
        <p:blipFill rotWithShape="1">
          <a:blip r:embed="rId4">
            <a:alphaModFix/>
          </a:blip>
          <a:srcRect/>
          <a:stretch/>
        </p:blipFill>
        <p:spPr>
          <a:xfrm>
            <a:off x="2022580" y="1482317"/>
            <a:ext cx="5415379" cy="6858000"/>
          </a:xfrm>
          <a:prstGeom prst="rect">
            <a:avLst/>
          </a:prstGeom>
          <a:noFill/>
          <a:ln>
            <a:noFill/>
          </a:ln>
          <a:effectLst>
            <a:outerShdw blurRad="635000" dist="355600" dir="12420000" sx="109000" sy="109000" algn="tl" rotWithShape="0">
              <a:srgbClr val="525252">
                <a:alpha val="64705"/>
              </a:srgbClr>
            </a:outerShdw>
          </a:effectLst>
        </p:spPr>
      </p:pic>
      <p:sp>
        <p:nvSpPr>
          <p:cNvPr id="422" name="Google Shape;422;p5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Implementing the emulator</a:t>
            </a:r>
            <a:endParaRPr sz="3500" b="1" i="0" u="none" strike="noStrike" cap="none">
              <a:solidFill>
                <a:schemeClr val="accent1"/>
              </a:solidFill>
              <a:latin typeface="Calibri"/>
              <a:ea typeface="Calibri"/>
              <a:cs typeface="Calibri"/>
              <a:sym typeface="Calibri"/>
            </a:endParaRPr>
          </a:p>
        </p:txBody>
      </p:sp>
      <p:sp>
        <p:nvSpPr>
          <p:cNvPr id="428" name="Google Shape;428;p54"/>
          <p:cNvSpPr/>
          <p:nvPr/>
        </p:nvSpPr>
        <p:spPr>
          <a:xfrm>
            <a:off x="973956" y="1270533"/>
            <a:ext cx="7865918" cy="92333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After some months lost manually implementing the emulator…</a:t>
            </a:r>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      a Python tool to automate the process was created.</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429" name="Google Shape;429;p54"/>
          <p:cNvPicPr preferRelativeResize="0"/>
          <p:nvPr/>
        </p:nvPicPr>
        <p:blipFill rotWithShape="1">
          <a:blip r:embed="rId3">
            <a:alphaModFix/>
          </a:blip>
          <a:srcRect r="6105"/>
          <a:stretch/>
        </p:blipFill>
        <p:spPr>
          <a:xfrm>
            <a:off x="1070673" y="2293806"/>
            <a:ext cx="7220623" cy="5381563"/>
          </a:xfrm>
          <a:prstGeom prst="rect">
            <a:avLst/>
          </a:prstGeom>
          <a:noFill/>
          <a:ln>
            <a:noFill/>
          </a:ln>
          <a:effectLst>
            <a:outerShdw blurRad="292100" dist="139700" dir="2700000" algn="tl" rotWithShape="0">
              <a:srgbClr val="333333">
                <a:alpha val="64705"/>
              </a:srgbClr>
            </a:outerShdw>
          </a:effectLst>
        </p:spPr>
      </p:pic>
      <p:sp>
        <p:nvSpPr>
          <p:cNvPr id="430" name="Google Shape;430;p5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animEffect transition="in" filter="fade">
                                      <p:cBhvr>
                                        <p:cTn id="7" dur="500"/>
                                        <p:tgtEl>
                                          <p:spTgt spid="4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
                                            <p:txEl>
                                              <p:pRg st="1" end="1"/>
                                            </p:txEl>
                                          </p:spTgt>
                                        </p:tgtEl>
                                        <p:attrNameLst>
                                          <p:attrName>style.visibility</p:attrName>
                                        </p:attrNameLst>
                                      </p:cBhvr>
                                      <p:to>
                                        <p:strVal val="visible"/>
                                      </p:to>
                                    </p:set>
                                    <p:animEffect transition="in" filter="fade">
                                      <p:cBhvr>
                                        <p:cTn id="12" dur="500"/>
                                        <p:tgtEl>
                                          <p:spTgt spid="4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xEl>
                                              <p:pRg st="2" end="2"/>
                                            </p:txEl>
                                          </p:spTgt>
                                        </p:tgtEl>
                                        <p:attrNameLst>
                                          <p:attrName>style.visibility</p:attrName>
                                        </p:attrNameLst>
                                      </p:cBhvr>
                                      <p:to>
                                        <p:strVal val="visible"/>
                                      </p:to>
                                    </p:set>
                                    <p:animEffect transition="in" filter="fade">
                                      <p:cBhvr>
                                        <p:cTn id="17" dur="500"/>
                                        <p:tgtEl>
                                          <p:spTgt spid="4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9"/>
                                        </p:tgtEl>
                                        <p:attrNameLst>
                                          <p:attrName>style.visibility</p:attrName>
                                        </p:attrNameLst>
                                      </p:cBhvr>
                                      <p:to>
                                        <p:strVal val="visible"/>
                                      </p:to>
                                    </p:set>
                                    <p:animEffect transition="in" filter="fade">
                                      <p:cBhvr>
                                        <p:cTn id="22" dur="500"/>
                                        <p:tgtEl>
                                          <p:spTgt spid="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RPE in NEMO:</a:t>
            </a:r>
            <a:endParaRPr/>
          </a:p>
          <a:p>
            <a:pPr marL="0" lvl="0" indent="0" algn="ctr" rtl="0">
              <a:spcBef>
                <a:spcPts val="0"/>
              </a:spcBef>
              <a:spcAft>
                <a:spcPts val="0"/>
              </a:spcAft>
              <a:buNone/>
            </a:pPr>
            <a:r>
              <a:rPr lang="es-ES"/>
              <a:t>What we can do with it?</a:t>
            </a:r>
            <a:endParaRPr/>
          </a:p>
        </p:txBody>
      </p:sp>
      <p:sp>
        <p:nvSpPr>
          <p:cNvPr id="437" name="Google Shape;437;p55"/>
          <p:cNvSpPr txBox="1">
            <a:spLocks noGrp="1"/>
          </p:cNvSpPr>
          <p:nvPr>
            <p:ph type="body" idx="1"/>
          </p:nvPr>
        </p:nvSpPr>
        <p:spPr>
          <a:xfrm>
            <a:off x="464803" y="1215072"/>
            <a:ext cx="8229600" cy="483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With a </a:t>
            </a:r>
            <a:r>
              <a:rPr lang="es-ES" b="1"/>
              <a:t>single binary</a:t>
            </a:r>
            <a:r>
              <a:rPr lang="es-ES"/>
              <a:t>, we can specify the number of significant bits used for each real variable declaration within the code through a </a:t>
            </a:r>
            <a:r>
              <a:rPr lang="es-ES" b="1"/>
              <a:t>namelist</a:t>
            </a:r>
            <a:r>
              <a:rPr lang="es-ES"/>
              <a:t>.</a:t>
            </a:r>
            <a:endParaRPr/>
          </a:p>
        </p:txBody>
      </p:sp>
      <p:pic>
        <p:nvPicPr>
          <p:cNvPr id="438" name="Google Shape;438;p55"/>
          <p:cNvPicPr preferRelativeResize="0"/>
          <p:nvPr/>
        </p:nvPicPr>
        <p:blipFill rotWithShape="1">
          <a:blip r:embed="rId3">
            <a:alphaModFix/>
          </a:blip>
          <a:srcRect b="36684"/>
          <a:stretch/>
        </p:blipFill>
        <p:spPr>
          <a:xfrm>
            <a:off x="1183150" y="3118426"/>
            <a:ext cx="6777699" cy="2869975"/>
          </a:xfrm>
          <a:prstGeom prst="rect">
            <a:avLst/>
          </a:prstGeom>
          <a:noFill/>
          <a:ln>
            <a:noFill/>
          </a:ln>
          <a:effectLst>
            <a:outerShdw blurRad="292100" dist="139700" dir="2700000" algn="tl" rotWithShape="0">
              <a:srgbClr val="333333">
                <a:alpha val="64709"/>
              </a:srgbClr>
            </a:outerShdw>
          </a:effectLst>
        </p:spPr>
      </p:pic>
      <p:sp>
        <p:nvSpPr>
          <p:cNvPr id="439" name="Google Shape;439;p5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29</a:t>
            </a:f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500"/>
              <a:buNone/>
            </a:pPr>
            <a:r>
              <a:rPr lang="es-ES"/>
              <a:t>Motivation</a:t>
            </a:r>
            <a:endParaRPr/>
          </a:p>
        </p:txBody>
      </p:sp>
      <p:pic>
        <p:nvPicPr>
          <p:cNvPr id="162" name="Google Shape;162;p28"/>
          <p:cNvPicPr preferRelativeResize="0"/>
          <p:nvPr/>
        </p:nvPicPr>
        <p:blipFill rotWithShape="1">
          <a:blip r:embed="rId3">
            <a:alphaModFix/>
          </a:blip>
          <a:srcRect/>
          <a:stretch/>
        </p:blipFill>
        <p:spPr>
          <a:xfrm>
            <a:off x="152400" y="1208793"/>
            <a:ext cx="8839006" cy="4971943"/>
          </a:xfrm>
          <a:prstGeom prst="rect">
            <a:avLst/>
          </a:prstGeom>
          <a:noFill/>
          <a:ln>
            <a:noFill/>
          </a:ln>
        </p:spPr>
      </p:pic>
      <p:sp>
        <p:nvSpPr>
          <p:cNvPr id="163" name="Google Shape;163;p28"/>
          <p:cNvSpPr txBox="1"/>
          <p:nvPr/>
        </p:nvSpPr>
        <p:spPr>
          <a:xfrm>
            <a:off x="3556050" y="6333125"/>
            <a:ext cx="2031900" cy="40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s-ES" sz="900" b="0" i="0" u="none" strike="noStrike" cap="none">
                <a:solidFill>
                  <a:srgbClr val="000000"/>
                </a:solidFill>
                <a:latin typeface="Calibri"/>
                <a:ea typeface="Calibri"/>
                <a:cs typeface="Calibri"/>
                <a:sym typeface="Calibri"/>
              </a:rPr>
              <a:t>Source: </a:t>
            </a:r>
            <a:r>
              <a:rPr lang="es-ES" sz="900" b="1" i="0" u="none" strike="noStrike" cap="none">
                <a:solidFill>
                  <a:srgbClr val="000000"/>
                </a:solidFill>
                <a:latin typeface="Calibri"/>
                <a:ea typeface="Calibri"/>
                <a:cs typeface="Calibri"/>
                <a:sym typeface="Calibri"/>
              </a:rPr>
              <a:t>@ed_hawkins</a:t>
            </a:r>
            <a:endParaRPr sz="900" b="1" i="0" u="none" strike="noStrike" cap="none">
              <a:solidFill>
                <a:srgbClr val="000000"/>
              </a:solidFill>
              <a:latin typeface="Calibri"/>
              <a:ea typeface="Calibri"/>
              <a:cs typeface="Calibri"/>
              <a:sym typeface="Calibri"/>
            </a:endParaRPr>
          </a:p>
        </p:txBody>
      </p:sp>
      <p:sp>
        <p:nvSpPr>
          <p:cNvPr id="164" name="Google Shape;164;p28"/>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100"/>
              <a:buFont typeface="Arial"/>
              <a:buNone/>
            </a:pPr>
            <a:fld id="{00000000-1234-1234-1234-123412341234}" type="slidenum">
              <a:rPr lang="es-ES"/>
              <a:t>3</a:t>
            </a:fld>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6"/>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RPE in NEMO:</a:t>
            </a:r>
            <a:endParaRPr/>
          </a:p>
          <a:p>
            <a:pPr marL="0" lvl="0" indent="0" algn="ctr" rtl="0">
              <a:spcBef>
                <a:spcPts val="0"/>
              </a:spcBef>
              <a:spcAft>
                <a:spcPts val="0"/>
              </a:spcAft>
              <a:buNone/>
            </a:pPr>
            <a:r>
              <a:rPr lang="es-ES"/>
              <a:t>What we can do with it?</a:t>
            </a:r>
            <a:endParaRPr/>
          </a:p>
        </p:txBody>
      </p:sp>
      <p:sp>
        <p:nvSpPr>
          <p:cNvPr id="446" name="Google Shape;446;p56"/>
          <p:cNvSpPr txBox="1">
            <a:spLocks noGrp="1"/>
          </p:cNvSpPr>
          <p:nvPr>
            <p:ph type="body" idx="1"/>
          </p:nvPr>
        </p:nvSpPr>
        <p:spPr>
          <a:xfrm>
            <a:off x="464803" y="1215072"/>
            <a:ext cx="8229600" cy="483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With a </a:t>
            </a:r>
            <a:r>
              <a:rPr lang="es-ES" b="1"/>
              <a:t>single binary</a:t>
            </a:r>
            <a:r>
              <a:rPr lang="es-ES"/>
              <a:t>, we can specify the number of significant bits used for each real variable declaration within the code through a </a:t>
            </a:r>
            <a:r>
              <a:rPr lang="es-ES" b="1"/>
              <a:t>namelist</a:t>
            </a:r>
            <a:r>
              <a:rPr lang="es-ES"/>
              <a:t>.</a:t>
            </a:r>
            <a:endParaRPr/>
          </a:p>
        </p:txBody>
      </p:sp>
      <p:sp>
        <p:nvSpPr>
          <p:cNvPr id="447" name="Google Shape;447;p5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30</a:t>
            </a:fld>
            <a:endParaRPr/>
          </a:p>
        </p:txBody>
      </p:sp>
      <p:pic>
        <p:nvPicPr>
          <p:cNvPr id="448" name="Google Shape;448;p56"/>
          <p:cNvPicPr preferRelativeResize="0"/>
          <p:nvPr/>
        </p:nvPicPr>
        <p:blipFill>
          <a:blip r:embed="rId3">
            <a:alphaModFix/>
          </a:blip>
          <a:stretch>
            <a:fillRect/>
          </a:stretch>
        </p:blipFill>
        <p:spPr>
          <a:xfrm>
            <a:off x="2479478" y="2790550"/>
            <a:ext cx="4276725" cy="2228850"/>
          </a:xfrm>
          <a:prstGeom prst="rect">
            <a:avLst/>
          </a:prstGeom>
          <a:noFill/>
          <a:ln>
            <a:noFill/>
          </a:ln>
        </p:spPr>
      </p:pic>
      <p:sp>
        <p:nvSpPr>
          <p:cNvPr id="449" name="Google Shape;449;p56"/>
          <p:cNvSpPr txBox="1"/>
          <p:nvPr/>
        </p:nvSpPr>
        <p:spPr>
          <a:xfrm>
            <a:off x="607851" y="4619036"/>
            <a:ext cx="17538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Calibri"/>
                <a:ea typeface="Calibri"/>
                <a:cs typeface="Calibri"/>
                <a:sym typeface="Calibri"/>
              </a:rPr>
              <a:t>Precision namelist</a:t>
            </a:r>
            <a:endParaRPr>
              <a:latin typeface="Calibri"/>
              <a:ea typeface="Calibri"/>
              <a:cs typeface="Calibri"/>
              <a:sym typeface="Calibri"/>
            </a:endParaRPr>
          </a:p>
        </p:txBody>
      </p:sp>
      <p:sp>
        <p:nvSpPr>
          <p:cNvPr id="450" name="Google Shape;450;p56"/>
          <p:cNvSpPr txBox="1"/>
          <p:nvPr/>
        </p:nvSpPr>
        <p:spPr>
          <a:xfrm>
            <a:off x="6676650" y="4601800"/>
            <a:ext cx="1753800" cy="41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latin typeface="Calibri"/>
                <a:ea typeface="Calibri"/>
                <a:cs typeface="Calibri"/>
                <a:sym typeface="Calibri"/>
              </a:rPr>
              <a:t>Model outputs</a:t>
            </a:r>
            <a:endParaRPr>
              <a:latin typeface="Calibri"/>
              <a:ea typeface="Calibri"/>
              <a:cs typeface="Calibri"/>
              <a:sym typeface="Calibri"/>
            </a:endParaRPr>
          </a:p>
        </p:txBody>
      </p:sp>
      <p:pic>
        <p:nvPicPr>
          <p:cNvPr id="451" name="Google Shape;451;p56"/>
          <p:cNvPicPr preferRelativeResize="0"/>
          <p:nvPr/>
        </p:nvPicPr>
        <p:blipFill rotWithShape="1">
          <a:blip r:embed="rId4">
            <a:alphaModFix/>
          </a:blip>
          <a:srcRect b="17525"/>
          <a:stretch/>
        </p:blipFill>
        <p:spPr>
          <a:xfrm>
            <a:off x="6963583" y="5242277"/>
            <a:ext cx="1358381" cy="1090857"/>
          </a:xfrm>
          <a:prstGeom prst="rect">
            <a:avLst/>
          </a:prstGeom>
          <a:noFill/>
          <a:ln>
            <a:noFill/>
          </a:ln>
        </p:spPr>
      </p:pic>
      <p:pic>
        <p:nvPicPr>
          <p:cNvPr id="9" name="Google Shape;438;p55"/>
          <p:cNvPicPr preferRelativeResize="0"/>
          <p:nvPr/>
        </p:nvPicPr>
        <p:blipFill rotWithShape="1">
          <a:blip r:embed="rId5">
            <a:alphaModFix/>
          </a:blip>
          <a:srcRect b="36684"/>
          <a:stretch/>
        </p:blipFill>
        <p:spPr>
          <a:xfrm>
            <a:off x="498302" y="2972795"/>
            <a:ext cx="1850585" cy="1093241"/>
          </a:xfrm>
          <a:prstGeom prst="rect">
            <a:avLst/>
          </a:prstGeom>
          <a:noFill/>
          <a:ln>
            <a:noFill/>
          </a:ln>
          <a:effectLst>
            <a:outerShdw blurRad="292100" dist="139700" dir="2700000" algn="tl" rotWithShape="0">
              <a:srgbClr val="333333">
                <a:alpha val="64709"/>
              </a:srgbClr>
            </a:outerShdw>
          </a:effectLst>
        </p:spPr>
      </p:pic>
      <p:pic>
        <p:nvPicPr>
          <p:cNvPr id="1026" name="Picture 2" descr="https://lh4.googleusercontent.com/jngiV1LNGAI8XzHCTQ4UZkqrxaNnwCYGogf3_78H99N9-5dt8mz6kMjn-xByMRGNdunjVWQx1C2bw647jEUiotTcC9t51d6M5UZ6Xwm5C7BU2XlpF3DGd_rl6kQnXwOjBYnf0fyqNVMkBgms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098" y="2481585"/>
            <a:ext cx="2767551" cy="2075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9"/>
                                        </p:tgtEl>
                                        <p:attrNameLst>
                                          <p:attrName>style.visibility</p:attrName>
                                        </p:attrNameLst>
                                      </p:cBhvr>
                                      <p:to>
                                        <p:strVal val="visible"/>
                                      </p:to>
                                    </p:set>
                                    <p:animEffect transition="in" filter="fade">
                                      <p:cBhvr>
                                        <p:cTn id="10" dur="500"/>
                                        <p:tgtEl>
                                          <p:spTgt spid="4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0"/>
                                        </p:tgtEl>
                                        <p:attrNameLst>
                                          <p:attrName>style.visibility</p:attrName>
                                        </p:attrNameLst>
                                      </p:cBhvr>
                                      <p:to>
                                        <p:strVal val="visible"/>
                                      </p:to>
                                    </p:set>
                                    <p:animEffect transition="in" filter="fade">
                                      <p:cBhvr>
                                        <p:cTn id="18" dur="500"/>
                                        <p:tgtEl>
                                          <p:spTgt spid="4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1"/>
                                        </p:tgtEl>
                                        <p:attrNameLst>
                                          <p:attrName>style.visibility</p:attrName>
                                        </p:attrNameLst>
                                      </p:cBhvr>
                                      <p:to>
                                        <p:strVal val="visible"/>
                                      </p:to>
                                    </p:set>
                                    <p:animEffect transition="in" filter="fade">
                                      <p:cBhvr>
                                        <p:cTn id="23" dur="5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p:bldP spid="4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7"/>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Verifying a non-linear model</a:t>
            </a:r>
            <a:endParaRPr/>
          </a:p>
          <a:p>
            <a:pPr marL="0" lvl="0" indent="0" algn="ctr" rtl="0">
              <a:spcBef>
                <a:spcPts val="0"/>
              </a:spcBef>
              <a:spcAft>
                <a:spcPts val="0"/>
              </a:spcAft>
              <a:buNone/>
            </a:pPr>
            <a:r>
              <a:rPr lang="es-ES"/>
              <a:t>a simple example</a:t>
            </a:r>
            <a:endParaRPr/>
          </a:p>
        </p:txBody>
      </p:sp>
      <p:pic>
        <p:nvPicPr>
          <p:cNvPr id="458" name="Google Shape;458;p57"/>
          <p:cNvPicPr preferRelativeResize="0"/>
          <p:nvPr/>
        </p:nvPicPr>
        <p:blipFill rotWithShape="1">
          <a:blip r:embed="rId3">
            <a:alphaModFix/>
          </a:blip>
          <a:srcRect/>
          <a:stretch/>
        </p:blipFill>
        <p:spPr>
          <a:xfrm>
            <a:off x="3700328" y="2679281"/>
            <a:ext cx="1743330" cy="1499444"/>
          </a:xfrm>
          <a:prstGeom prst="rect">
            <a:avLst/>
          </a:prstGeom>
          <a:noFill/>
          <a:ln>
            <a:noFill/>
          </a:ln>
        </p:spPr>
      </p:pic>
      <p:sp>
        <p:nvSpPr>
          <p:cNvPr id="459" name="Google Shape;459;p57"/>
          <p:cNvSpPr txBox="1">
            <a:spLocks noGrp="1"/>
          </p:cNvSpPr>
          <p:nvPr>
            <p:ph type="body" idx="1"/>
          </p:nvPr>
        </p:nvSpPr>
        <p:spPr>
          <a:xfrm>
            <a:off x="464803" y="1215072"/>
            <a:ext cx="8229600" cy="4833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s-ES"/>
              <a:t>A simple example:</a:t>
            </a:r>
            <a:endParaRPr/>
          </a:p>
          <a:p>
            <a:pPr marL="685800" marR="0" lvl="1" indent="-228600" algn="l" rtl="0">
              <a:lnSpc>
                <a:spcPct val="90000"/>
              </a:lnSpc>
              <a:spcBef>
                <a:spcPts val="0"/>
              </a:spcBef>
              <a:spcAft>
                <a:spcPts val="0"/>
              </a:spcAft>
              <a:buSzPts val="2000"/>
              <a:buChar char="•"/>
            </a:pPr>
            <a:r>
              <a:rPr lang="es-ES"/>
              <a:t>Lorenz system</a:t>
            </a:r>
            <a:endParaRPr/>
          </a:p>
        </p:txBody>
      </p:sp>
      <p:sp>
        <p:nvSpPr>
          <p:cNvPr id="460" name="Google Shape;460;p5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31</a:t>
            </a:fld>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9"/>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Verifying a non-linear model</a:t>
            </a:r>
            <a:endParaRPr/>
          </a:p>
          <a:p>
            <a:pPr marL="0" lvl="0" indent="0" algn="ctr" rtl="0">
              <a:spcBef>
                <a:spcPts val="0"/>
              </a:spcBef>
              <a:spcAft>
                <a:spcPts val="0"/>
              </a:spcAft>
              <a:buNone/>
            </a:pPr>
            <a:r>
              <a:rPr lang="es-ES"/>
              <a:t>a simple example</a:t>
            </a:r>
            <a:endParaRPr/>
          </a:p>
        </p:txBody>
      </p:sp>
      <p:sp>
        <p:nvSpPr>
          <p:cNvPr id="476" name="Google Shape;476;p5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32</a:t>
            </a:fld>
            <a:endParaRPr/>
          </a:p>
        </p:txBody>
      </p:sp>
      <p:pic>
        <p:nvPicPr>
          <p:cNvPr id="477" name="Google Shape;477;p59"/>
          <p:cNvPicPr preferRelativeResize="0"/>
          <p:nvPr/>
        </p:nvPicPr>
        <p:blipFill rotWithShape="1">
          <a:blip r:embed="rId5">
            <a:alphaModFix/>
          </a:blip>
          <a:srcRect b="17525"/>
          <a:stretch/>
        </p:blipFill>
        <p:spPr>
          <a:xfrm>
            <a:off x="7179074" y="4618300"/>
            <a:ext cx="466364" cy="384600"/>
          </a:xfrm>
          <a:prstGeom prst="rect">
            <a:avLst/>
          </a:prstGeom>
          <a:noFill/>
          <a:ln>
            <a:noFill/>
          </a:ln>
        </p:spPr>
      </p:pic>
      <p:pic>
        <p:nvPicPr>
          <p:cNvPr id="3" name="LorenzEnsemb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0"/>
          <p:cNvPicPr preferRelativeResize="0"/>
          <p:nvPr/>
        </p:nvPicPr>
        <p:blipFill>
          <a:blip r:embed="rId3">
            <a:alphaModFix/>
          </a:blip>
          <a:stretch>
            <a:fillRect/>
          </a:stretch>
        </p:blipFill>
        <p:spPr>
          <a:xfrm>
            <a:off x="762000" y="1361193"/>
            <a:ext cx="7620000" cy="4572000"/>
          </a:xfrm>
          <a:prstGeom prst="rect">
            <a:avLst/>
          </a:prstGeom>
          <a:noFill/>
          <a:ln>
            <a:noFill/>
          </a:ln>
        </p:spPr>
      </p:pic>
      <p:sp>
        <p:nvSpPr>
          <p:cNvPr id="484" name="Google Shape;484;p60"/>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Verifying a non-linear model</a:t>
            </a:r>
            <a:endParaRPr/>
          </a:p>
          <a:p>
            <a:pPr marL="0" lvl="0" indent="0" algn="ctr" rtl="0">
              <a:spcBef>
                <a:spcPts val="0"/>
              </a:spcBef>
              <a:spcAft>
                <a:spcPts val="0"/>
              </a:spcAft>
              <a:buNone/>
            </a:pPr>
            <a:r>
              <a:rPr lang="es-ES"/>
              <a:t>a simple example</a:t>
            </a:r>
            <a:endParaRPr/>
          </a:p>
        </p:txBody>
      </p:sp>
      <p:sp>
        <p:nvSpPr>
          <p:cNvPr id="485" name="Google Shape;485;p6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33</a:t>
            </a:fld>
            <a:endParaRPr/>
          </a:p>
        </p:txBody>
      </p:sp>
      <p:pic>
        <p:nvPicPr>
          <p:cNvPr id="486" name="Google Shape;486;p60"/>
          <p:cNvPicPr preferRelativeResize="0"/>
          <p:nvPr/>
        </p:nvPicPr>
        <p:blipFill rotWithShape="1">
          <a:blip r:embed="rId4">
            <a:alphaModFix/>
          </a:blip>
          <a:srcRect b="17525"/>
          <a:stretch/>
        </p:blipFill>
        <p:spPr>
          <a:xfrm>
            <a:off x="8126604" y="4239729"/>
            <a:ext cx="299488" cy="246975"/>
          </a:xfrm>
          <a:prstGeom prst="rect">
            <a:avLst/>
          </a:prstGeom>
          <a:noFill/>
          <a:ln>
            <a:noFill/>
          </a:ln>
        </p:spPr>
      </p:pic>
      <p:pic>
        <p:nvPicPr>
          <p:cNvPr id="487" name="Google Shape;487;p60"/>
          <p:cNvPicPr preferRelativeResize="0"/>
          <p:nvPr/>
        </p:nvPicPr>
        <p:blipFill>
          <a:blip r:embed="rId5">
            <a:alphaModFix/>
          </a:blip>
          <a:stretch>
            <a:fillRect/>
          </a:stretch>
        </p:blipFill>
        <p:spPr>
          <a:xfrm>
            <a:off x="8152875" y="4472219"/>
            <a:ext cx="246950" cy="246950"/>
          </a:xfrm>
          <a:prstGeom prst="rect">
            <a:avLst/>
          </a:prstGeom>
          <a:noFill/>
          <a:ln>
            <a:noFill/>
          </a:ln>
        </p:spPr>
      </p:pic>
      <p:pic>
        <p:nvPicPr>
          <p:cNvPr id="488" name="Google Shape;488;p60"/>
          <p:cNvPicPr preferRelativeResize="0"/>
          <p:nvPr/>
        </p:nvPicPr>
        <p:blipFill>
          <a:blip r:embed="rId6">
            <a:alphaModFix/>
          </a:blip>
          <a:stretch>
            <a:fillRect/>
          </a:stretch>
        </p:blipFill>
        <p:spPr>
          <a:xfrm>
            <a:off x="8154386" y="4239734"/>
            <a:ext cx="246950" cy="246966"/>
          </a:xfrm>
          <a:prstGeom prst="rect">
            <a:avLst/>
          </a:prstGeom>
          <a:noFill/>
          <a:ln>
            <a:noFill/>
          </a:ln>
        </p:spPr>
      </p:pic>
      <p:pic>
        <p:nvPicPr>
          <p:cNvPr id="489" name="Google Shape;489;p60"/>
          <p:cNvPicPr preferRelativeResize="0"/>
          <p:nvPr/>
        </p:nvPicPr>
        <p:blipFill rotWithShape="1">
          <a:blip r:embed="rId4">
            <a:alphaModFix/>
          </a:blip>
          <a:srcRect b="17525"/>
          <a:stretch/>
        </p:blipFill>
        <p:spPr>
          <a:xfrm>
            <a:off x="8114548" y="4472204"/>
            <a:ext cx="299488" cy="246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86"/>
                                        </p:tgtEl>
                                      </p:cBhvr>
                                    </p:animEffect>
                                    <p:set>
                                      <p:cBhvr>
                                        <p:cTn id="7" dur="1" fill="hold">
                                          <p:stCondLst>
                                            <p:cond delay="1000"/>
                                          </p:stCondLst>
                                        </p:cTn>
                                        <p:tgtEl>
                                          <p:spTgt spid="486"/>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88"/>
                                        </p:tgtEl>
                                        <p:attrNameLst>
                                          <p:attrName>style.visibility</p:attrName>
                                        </p:attrNameLst>
                                      </p:cBhvr>
                                      <p:to>
                                        <p:strVal val="visible"/>
                                      </p:to>
                                    </p:set>
                                    <p:animEffect transition="in" filter="fade">
                                      <p:cBhvr>
                                        <p:cTn id="11" dur="1000"/>
                                        <p:tgtEl>
                                          <p:spTgt spid="48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489"/>
                                        </p:tgtEl>
                                      </p:cBhvr>
                                    </p:animEffect>
                                    <p:set>
                                      <p:cBhvr>
                                        <p:cTn id="16" dur="1" fill="hold">
                                          <p:stCondLst>
                                            <p:cond delay="1000"/>
                                          </p:stCondLst>
                                        </p:cTn>
                                        <p:tgtEl>
                                          <p:spTgt spid="489"/>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87"/>
                                        </p:tgtEl>
                                        <p:attrNameLst>
                                          <p:attrName>style.visibility</p:attrName>
                                        </p:attrNameLst>
                                      </p:cBhvr>
                                      <p:to>
                                        <p:strVal val="visible"/>
                                      </p:to>
                                    </p:set>
                                    <p:animEffect transition="in" filter="fade">
                                      <p:cBhvr>
                                        <p:cTn id="20" dur="10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1"/>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Verifying NEMO</a:t>
            </a:r>
            <a:endParaRPr/>
          </a:p>
        </p:txBody>
      </p:sp>
      <p:pic>
        <p:nvPicPr>
          <p:cNvPr id="496" name="Google Shape;496;p61"/>
          <p:cNvPicPr preferRelativeResize="0"/>
          <p:nvPr/>
        </p:nvPicPr>
        <p:blipFill>
          <a:blip r:embed="rId3">
            <a:alphaModFix/>
          </a:blip>
          <a:stretch>
            <a:fillRect/>
          </a:stretch>
        </p:blipFill>
        <p:spPr>
          <a:xfrm>
            <a:off x="220425" y="2661318"/>
            <a:ext cx="8839200" cy="3790950"/>
          </a:xfrm>
          <a:prstGeom prst="rect">
            <a:avLst/>
          </a:prstGeom>
          <a:noFill/>
          <a:ln>
            <a:noFill/>
          </a:ln>
        </p:spPr>
      </p:pic>
      <p:sp>
        <p:nvSpPr>
          <p:cNvPr id="497" name="Google Shape;497;p61"/>
          <p:cNvSpPr txBox="1">
            <a:spLocks noGrp="1"/>
          </p:cNvSpPr>
          <p:nvPr>
            <p:ph type="body" idx="1"/>
          </p:nvPr>
        </p:nvSpPr>
        <p:spPr>
          <a:xfrm>
            <a:off x="457200" y="1157248"/>
            <a:ext cx="8229600" cy="1465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s-ES"/>
              <a:t>Initial conditions perturbed with white noise in the 3D temperature field.</a:t>
            </a:r>
            <a:endParaRPr/>
          </a:p>
          <a:p>
            <a:pPr marL="457200" lvl="0" indent="-381000" algn="l" rtl="0">
              <a:spcBef>
                <a:spcPts val="0"/>
              </a:spcBef>
              <a:spcAft>
                <a:spcPts val="0"/>
              </a:spcAft>
              <a:buSzPts val="2400"/>
              <a:buChar char="-"/>
            </a:pPr>
            <a:r>
              <a:rPr lang="es-ES"/>
              <a:t>Evaluating 53 output variables.</a:t>
            </a:r>
            <a:endParaRPr/>
          </a:p>
        </p:txBody>
      </p:sp>
      <p:pic>
        <p:nvPicPr>
          <p:cNvPr id="498" name="Google Shape;498;p61"/>
          <p:cNvPicPr preferRelativeResize="0"/>
          <p:nvPr/>
        </p:nvPicPr>
        <p:blipFill>
          <a:blip r:embed="rId4">
            <a:alphaModFix/>
          </a:blip>
          <a:stretch>
            <a:fillRect/>
          </a:stretch>
        </p:blipFill>
        <p:spPr>
          <a:xfrm>
            <a:off x="2191250" y="2817688"/>
            <a:ext cx="4637626" cy="3478225"/>
          </a:xfrm>
          <a:prstGeom prst="rect">
            <a:avLst/>
          </a:prstGeom>
          <a:noFill/>
          <a:ln>
            <a:noFill/>
          </a:ln>
        </p:spPr>
      </p:pic>
      <p:sp>
        <p:nvSpPr>
          <p:cNvPr id="499" name="Google Shape;499;p6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200"/>
                                        <p:tgtEl>
                                          <p:spTgt spid="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8"/>
                                        </p:tgtEl>
                                        <p:attrNameLst>
                                          <p:attrName>style.visibility</p:attrName>
                                        </p:attrNameLst>
                                      </p:cBhvr>
                                      <p:to>
                                        <p:strVal val="visible"/>
                                      </p:to>
                                    </p:set>
                                    <p:animEffect transition="in" filter="fade">
                                      <p:cBhvr>
                                        <p:cTn id="12" dur="2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2"/>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dirty="0" err="1"/>
              <a:t>Verifying</a:t>
            </a:r>
            <a:r>
              <a:rPr lang="es-ES" dirty="0"/>
              <a:t> NEMO</a:t>
            </a:r>
            <a:endParaRPr dirty="0"/>
          </a:p>
        </p:txBody>
      </p:sp>
      <p:sp>
        <p:nvSpPr>
          <p:cNvPr id="506" name="Google Shape;506;p62"/>
          <p:cNvSpPr txBox="1">
            <a:spLocks noGrp="1"/>
          </p:cNvSpPr>
          <p:nvPr>
            <p:ph type="body" idx="1"/>
          </p:nvPr>
        </p:nvSpPr>
        <p:spPr>
          <a:xfrm>
            <a:off x="457200" y="1157248"/>
            <a:ext cx="8229600" cy="1465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s-ES" dirty="0" err="1"/>
              <a:t>Example</a:t>
            </a:r>
            <a:r>
              <a:rPr lang="es-ES" dirty="0"/>
              <a:t>: </a:t>
            </a:r>
            <a:r>
              <a:rPr lang="es-ES" dirty="0" err="1"/>
              <a:t>Compiling</a:t>
            </a:r>
            <a:r>
              <a:rPr lang="es-ES" dirty="0"/>
              <a:t> </a:t>
            </a:r>
            <a:r>
              <a:rPr lang="es-ES" dirty="0" err="1"/>
              <a:t>with</a:t>
            </a:r>
            <a:r>
              <a:rPr lang="es-ES" dirty="0"/>
              <a:t> </a:t>
            </a:r>
            <a:r>
              <a:rPr lang="es-ES" b="1" dirty="0" smtClean="0"/>
              <a:t>–xCORE-avx512</a:t>
            </a:r>
            <a:endParaRPr b="1" dirty="0"/>
          </a:p>
        </p:txBody>
      </p:sp>
      <p:pic>
        <p:nvPicPr>
          <p:cNvPr id="507" name="Google Shape;507;p62"/>
          <p:cNvPicPr preferRelativeResize="0"/>
          <p:nvPr/>
        </p:nvPicPr>
        <p:blipFill>
          <a:blip r:embed="rId3">
            <a:alphaModFix/>
          </a:blip>
          <a:stretch>
            <a:fillRect/>
          </a:stretch>
        </p:blipFill>
        <p:spPr>
          <a:xfrm>
            <a:off x="252586" y="2688700"/>
            <a:ext cx="8752174" cy="3732825"/>
          </a:xfrm>
          <a:prstGeom prst="rect">
            <a:avLst/>
          </a:prstGeom>
          <a:noFill/>
          <a:ln>
            <a:noFill/>
          </a:ln>
        </p:spPr>
      </p:pic>
      <p:pic>
        <p:nvPicPr>
          <p:cNvPr id="508" name="Google Shape;508;p62"/>
          <p:cNvPicPr preferRelativeResize="0"/>
          <p:nvPr/>
        </p:nvPicPr>
        <p:blipFill>
          <a:blip r:embed="rId4">
            <a:alphaModFix/>
          </a:blip>
          <a:stretch>
            <a:fillRect/>
          </a:stretch>
        </p:blipFill>
        <p:spPr>
          <a:xfrm>
            <a:off x="1698825" y="2162950"/>
            <a:ext cx="5353426" cy="4015075"/>
          </a:xfrm>
          <a:prstGeom prst="rect">
            <a:avLst/>
          </a:prstGeom>
          <a:noFill/>
          <a:ln>
            <a:noFill/>
          </a:ln>
        </p:spPr>
      </p:pic>
      <p:sp>
        <p:nvSpPr>
          <p:cNvPr id="509" name="Google Shape;509;p6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400"/>
                                        <p:tgtEl>
                                          <p:spTgt spid="5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8"/>
                                        </p:tgtEl>
                                        <p:attrNameLst>
                                          <p:attrName>style.visibility</p:attrName>
                                        </p:attrNameLst>
                                      </p:cBhvr>
                                      <p:to>
                                        <p:strVal val="visible"/>
                                      </p:to>
                                    </p:set>
                                    <p:animEffect transition="in" filter="fade">
                                      <p:cBhvr>
                                        <p:cTn id="12" dur="5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5"/>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534" name="Google Shape;534;p65"/>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[0 1 2 3 4 5 6 7 8 9]</a:t>
            </a:r>
            <a:endParaRPr/>
          </a:p>
        </p:txBody>
      </p:sp>
      <p:pic>
        <p:nvPicPr>
          <p:cNvPr id="535" name="Google Shape;535;p65"/>
          <p:cNvPicPr preferRelativeResize="0"/>
          <p:nvPr/>
        </p:nvPicPr>
        <p:blipFill rotWithShape="1">
          <a:blip r:embed="rId3">
            <a:alphaModFix/>
          </a:blip>
          <a:srcRect b="17525"/>
          <a:stretch/>
        </p:blipFill>
        <p:spPr>
          <a:xfrm>
            <a:off x="7550219" y="1222797"/>
            <a:ext cx="818138" cy="674749"/>
          </a:xfrm>
          <a:prstGeom prst="rect">
            <a:avLst/>
          </a:prstGeom>
          <a:noFill/>
          <a:ln>
            <a:noFill/>
          </a:ln>
        </p:spPr>
      </p:pic>
      <p:sp>
        <p:nvSpPr>
          <p:cNvPr id="536" name="Google Shape;536;p6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36</a:t>
            </a:fld>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6"/>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543" name="Google Shape;543;p66"/>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0 1 2 3 4 5 6 7 8 9</a:t>
            </a:r>
            <a:r>
              <a:rPr lang="es-ES"/>
              <a:t>]</a:t>
            </a:r>
            <a:endParaRPr/>
          </a:p>
        </p:txBody>
      </p:sp>
      <p:sp>
        <p:nvSpPr>
          <p:cNvPr id="544" name="Google Shape;544;p66"/>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[0 1 2 3 4]</a:t>
            </a:r>
            <a:endParaRPr/>
          </a:p>
        </p:txBody>
      </p:sp>
      <p:sp>
        <p:nvSpPr>
          <p:cNvPr id="545" name="Google Shape;545;p66"/>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[5 6 7 8 9]</a:t>
            </a:r>
            <a:endParaRPr/>
          </a:p>
        </p:txBody>
      </p:sp>
      <p:pic>
        <p:nvPicPr>
          <p:cNvPr id="546" name="Google Shape;546;p66"/>
          <p:cNvPicPr preferRelativeResize="0"/>
          <p:nvPr/>
        </p:nvPicPr>
        <p:blipFill rotWithShape="1">
          <a:blip r:embed="rId3">
            <a:alphaModFix/>
          </a:blip>
          <a:srcRect b="17525"/>
          <a:stretch/>
        </p:blipFill>
        <p:spPr>
          <a:xfrm>
            <a:off x="3902424" y="2113013"/>
            <a:ext cx="416026" cy="343124"/>
          </a:xfrm>
          <a:prstGeom prst="rect">
            <a:avLst/>
          </a:prstGeom>
          <a:noFill/>
          <a:ln>
            <a:noFill/>
          </a:ln>
        </p:spPr>
      </p:pic>
      <p:pic>
        <p:nvPicPr>
          <p:cNvPr id="547" name="Google Shape;547;p66"/>
          <p:cNvPicPr preferRelativeResize="0"/>
          <p:nvPr/>
        </p:nvPicPr>
        <p:blipFill rotWithShape="1">
          <a:blip r:embed="rId3">
            <a:alphaModFix/>
          </a:blip>
          <a:srcRect b="17525"/>
          <a:stretch/>
        </p:blipFill>
        <p:spPr>
          <a:xfrm>
            <a:off x="6442029" y="2113013"/>
            <a:ext cx="416026" cy="343124"/>
          </a:xfrm>
          <a:prstGeom prst="rect">
            <a:avLst/>
          </a:prstGeom>
          <a:noFill/>
          <a:ln>
            <a:noFill/>
          </a:ln>
        </p:spPr>
      </p:pic>
      <p:pic>
        <p:nvPicPr>
          <p:cNvPr id="548" name="Google Shape;548;p66"/>
          <p:cNvPicPr preferRelativeResize="0"/>
          <p:nvPr/>
        </p:nvPicPr>
        <p:blipFill>
          <a:blip r:embed="rId4">
            <a:alphaModFix/>
          </a:blip>
          <a:stretch>
            <a:fillRect/>
          </a:stretch>
        </p:blipFill>
        <p:spPr>
          <a:xfrm>
            <a:off x="7624875" y="1215075"/>
            <a:ext cx="674749" cy="674749"/>
          </a:xfrm>
          <a:prstGeom prst="rect">
            <a:avLst/>
          </a:prstGeom>
          <a:noFill/>
          <a:ln>
            <a:noFill/>
          </a:ln>
        </p:spPr>
      </p:pic>
      <p:sp>
        <p:nvSpPr>
          <p:cNvPr id="549" name="Google Shape;549;p6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37</a:t>
            </a:fld>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7"/>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556" name="Google Shape;556;p67"/>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0 1 2 3 4 5 6 7 8 9</a:t>
            </a:r>
            <a:r>
              <a:rPr lang="es-ES"/>
              <a:t>]</a:t>
            </a:r>
            <a:endParaRPr/>
          </a:p>
        </p:txBody>
      </p:sp>
      <p:sp>
        <p:nvSpPr>
          <p:cNvPr id="557" name="Google Shape;557;p67"/>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a:t>
            </a:r>
            <a:r>
              <a:rPr lang="es-ES"/>
              <a:t>]</a:t>
            </a:r>
            <a:endParaRPr/>
          </a:p>
        </p:txBody>
      </p:sp>
      <p:sp>
        <p:nvSpPr>
          <p:cNvPr id="558" name="Google Shape;558;p67"/>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559" name="Google Shape;559;p67"/>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[0 1 2] </a:t>
            </a:r>
            <a:endParaRPr/>
          </a:p>
        </p:txBody>
      </p:sp>
      <p:sp>
        <p:nvSpPr>
          <p:cNvPr id="560" name="Google Shape;560;p67"/>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[3 4]</a:t>
            </a:r>
            <a:endParaRPr/>
          </a:p>
        </p:txBody>
      </p:sp>
      <p:pic>
        <p:nvPicPr>
          <p:cNvPr id="561" name="Google Shape;561;p67"/>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562" name="Google Shape;562;p67"/>
          <p:cNvPicPr preferRelativeResize="0"/>
          <p:nvPr/>
        </p:nvPicPr>
        <p:blipFill rotWithShape="1">
          <a:blip r:embed="rId4">
            <a:alphaModFix/>
          </a:blip>
          <a:srcRect b="17525"/>
          <a:stretch/>
        </p:blipFill>
        <p:spPr>
          <a:xfrm>
            <a:off x="2879100" y="2764013"/>
            <a:ext cx="328500" cy="270925"/>
          </a:xfrm>
          <a:prstGeom prst="rect">
            <a:avLst/>
          </a:prstGeom>
          <a:noFill/>
          <a:ln>
            <a:noFill/>
          </a:ln>
        </p:spPr>
      </p:pic>
      <p:pic>
        <p:nvPicPr>
          <p:cNvPr id="563" name="Google Shape;563;p67"/>
          <p:cNvPicPr preferRelativeResize="0"/>
          <p:nvPr/>
        </p:nvPicPr>
        <p:blipFill rotWithShape="1">
          <a:blip r:embed="rId4">
            <a:alphaModFix/>
          </a:blip>
          <a:srcRect b="17525"/>
          <a:stretch/>
        </p:blipFill>
        <p:spPr>
          <a:xfrm>
            <a:off x="3952950" y="2764013"/>
            <a:ext cx="328500" cy="270925"/>
          </a:xfrm>
          <a:prstGeom prst="rect">
            <a:avLst/>
          </a:prstGeom>
          <a:noFill/>
          <a:ln>
            <a:noFill/>
          </a:ln>
        </p:spPr>
      </p:pic>
      <p:pic>
        <p:nvPicPr>
          <p:cNvPr id="564" name="Google Shape;564;p67"/>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565" name="Google Shape;565;p67"/>
          <p:cNvPicPr preferRelativeResize="0"/>
          <p:nvPr/>
        </p:nvPicPr>
        <p:blipFill>
          <a:blip r:embed="rId5">
            <a:alphaModFix/>
          </a:blip>
          <a:stretch>
            <a:fillRect/>
          </a:stretch>
        </p:blipFill>
        <p:spPr>
          <a:xfrm>
            <a:off x="3898975" y="2069800"/>
            <a:ext cx="429550" cy="429550"/>
          </a:xfrm>
          <a:prstGeom prst="rect">
            <a:avLst/>
          </a:prstGeom>
          <a:noFill/>
          <a:ln>
            <a:noFill/>
          </a:ln>
        </p:spPr>
      </p:pic>
      <p:sp>
        <p:nvSpPr>
          <p:cNvPr id="566" name="Google Shape;566;p6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38</a:t>
            </a:fld>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68"/>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573" name="Google Shape;573;p68"/>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0 1 2 3 4 5 6 7 8 9</a:t>
            </a:r>
            <a:r>
              <a:rPr lang="es-ES"/>
              <a:t>]</a:t>
            </a:r>
            <a:endParaRPr/>
          </a:p>
        </p:txBody>
      </p:sp>
      <p:sp>
        <p:nvSpPr>
          <p:cNvPr id="574" name="Google Shape;574;p68"/>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a:t>
            </a:r>
            <a:r>
              <a:rPr lang="es-ES"/>
              <a:t>]</a:t>
            </a:r>
            <a:endParaRPr/>
          </a:p>
        </p:txBody>
      </p:sp>
      <p:sp>
        <p:nvSpPr>
          <p:cNvPr id="575" name="Google Shape;575;p68"/>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576" name="Google Shape;576;p68"/>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a:t>
            </a:r>
            <a:r>
              <a:rPr lang="es-ES"/>
              <a:t>] </a:t>
            </a:r>
            <a:endParaRPr/>
          </a:p>
        </p:txBody>
      </p:sp>
      <p:sp>
        <p:nvSpPr>
          <p:cNvPr id="577" name="Google Shape;577;p68"/>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3 4</a:t>
            </a:r>
            <a:r>
              <a:rPr lang="es-ES"/>
              <a:t>]</a:t>
            </a:r>
            <a:endParaRPr/>
          </a:p>
        </p:txBody>
      </p:sp>
      <p:sp>
        <p:nvSpPr>
          <p:cNvPr id="578" name="Google Shape;578;p68"/>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[3]</a:t>
            </a:r>
            <a:endParaRPr/>
          </a:p>
        </p:txBody>
      </p:sp>
      <p:sp>
        <p:nvSpPr>
          <p:cNvPr id="579" name="Google Shape;579;p68"/>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[4]</a:t>
            </a:r>
            <a:endParaRPr/>
          </a:p>
        </p:txBody>
      </p:sp>
      <p:pic>
        <p:nvPicPr>
          <p:cNvPr id="580" name="Google Shape;580;p68"/>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581" name="Google Shape;581;p68"/>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582" name="Google Shape;582;p68"/>
          <p:cNvPicPr preferRelativeResize="0"/>
          <p:nvPr/>
        </p:nvPicPr>
        <p:blipFill rotWithShape="1">
          <a:blip r:embed="rId4">
            <a:alphaModFix/>
          </a:blip>
          <a:srcRect b="17525"/>
          <a:stretch/>
        </p:blipFill>
        <p:spPr>
          <a:xfrm>
            <a:off x="3433575" y="3481340"/>
            <a:ext cx="280425" cy="231272"/>
          </a:xfrm>
          <a:prstGeom prst="rect">
            <a:avLst/>
          </a:prstGeom>
          <a:noFill/>
          <a:ln>
            <a:noFill/>
          </a:ln>
        </p:spPr>
      </p:pic>
      <p:pic>
        <p:nvPicPr>
          <p:cNvPr id="583" name="Google Shape;583;p68"/>
          <p:cNvPicPr preferRelativeResize="0"/>
          <p:nvPr/>
        </p:nvPicPr>
        <p:blipFill rotWithShape="1">
          <a:blip r:embed="rId4">
            <a:alphaModFix/>
          </a:blip>
          <a:srcRect b="17525"/>
          <a:stretch/>
        </p:blipFill>
        <p:spPr>
          <a:xfrm>
            <a:off x="4119975" y="3471440"/>
            <a:ext cx="280425" cy="231272"/>
          </a:xfrm>
          <a:prstGeom prst="rect">
            <a:avLst/>
          </a:prstGeom>
          <a:noFill/>
          <a:ln>
            <a:noFill/>
          </a:ln>
        </p:spPr>
      </p:pic>
      <p:pic>
        <p:nvPicPr>
          <p:cNvPr id="584" name="Google Shape;584;p68"/>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585" name="Google Shape;585;p68"/>
          <p:cNvPicPr preferRelativeResize="0"/>
          <p:nvPr/>
        </p:nvPicPr>
        <p:blipFill>
          <a:blip r:embed="rId5">
            <a:alphaModFix/>
          </a:blip>
          <a:stretch>
            <a:fillRect/>
          </a:stretch>
        </p:blipFill>
        <p:spPr>
          <a:xfrm>
            <a:off x="3898975" y="2069800"/>
            <a:ext cx="429550" cy="429550"/>
          </a:xfrm>
          <a:prstGeom prst="rect">
            <a:avLst/>
          </a:prstGeom>
          <a:noFill/>
          <a:ln>
            <a:noFill/>
          </a:ln>
        </p:spPr>
      </p:pic>
      <p:pic>
        <p:nvPicPr>
          <p:cNvPr id="586" name="Google Shape;586;p68"/>
          <p:cNvPicPr preferRelativeResize="0"/>
          <p:nvPr/>
        </p:nvPicPr>
        <p:blipFill>
          <a:blip r:embed="rId5">
            <a:alphaModFix/>
          </a:blip>
          <a:stretch>
            <a:fillRect/>
          </a:stretch>
        </p:blipFill>
        <p:spPr>
          <a:xfrm>
            <a:off x="3983825" y="2750825"/>
            <a:ext cx="280425" cy="280425"/>
          </a:xfrm>
          <a:prstGeom prst="rect">
            <a:avLst/>
          </a:prstGeom>
          <a:noFill/>
          <a:ln>
            <a:noFill/>
          </a:ln>
        </p:spPr>
      </p:pic>
      <p:sp>
        <p:nvSpPr>
          <p:cNvPr id="587" name="Google Shape;587;p6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39</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9"/>
          <p:cNvPicPr preferRelativeResize="0"/>
          <p:nvPr/>
        </p:nvPicPr>
        <p:blipFill rotWithShape="1">
          <a:blip r:embed="rId3">
            <a:alphaModFix/>
          </a:blip>
          <a:srcRect/>
          <a:stretch/>
        </p:blipFill>
        <p:spPr>
          <a:xfrm>
            <a:off x="0" y="836712"/>
            <a:ext cx="3473176" cy="4020650"/>
          </a:xfrm>
          <a:prstGeom prst="rect">
            <a:avLst/>
          </a:prstGeom>
          <a:noFill/>
          <a:ln>
            <a:noFill/>
          </a:ln>
          <a:effectLst>
            <a:outerShdw blurRad="190500" algn="tl" rotWithShape="0">
              <a:srgbClr val="000000">
                <a:alpha val="69803"/>
              </a:srgbClr>
            </a:outerShdw>
          </a:effectLst>
        </p:spPr>
      </p:pic>
      <p:sp>
        <p:nvSpPr>
          <p:cNvPr id="170" name="Google Shape;170;p29"/>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Motivation</a:t>
            </a:r>
            <a:endParaRPr sz="3500" b="1" i="0" u="none" strike="noStrike" cap="none">
              <a:solidFill>
                <a:schemeClr val="accent1"/>
              </a:solidFill>
              <a:latin typeface="Calibri"/>
              <a:ea typeface="Calibri"/>
              <a:cs typeface="Calibri"/>
              <a:sym typeface="Calibri"/>
            </a:endParaRPr>
          </a:p>
        </p:txBody>
      </p:sp>
      <p:pic>
        <p:nvPicPr>
          <p:cNvPr id="171" name="Google Shape;171;p29"/>
          <p:cNvPicPr preferRelativeResize="0"/>
          <p:nvPr/>
        </p:nvPicPr>
        <p:blipFill rotWithShape="1">
          <a:blip r:embed="rId4">
            <a:alphaModFix/>
          </a:blip>
          <a:srcRect/>
          <a:stretch/>
        </p:blipFill>
        <p:spPr>
          <a:xfrm>
            <a:off x="505188" y="2132856"/>
            <a:ext cx="3473177" cy="3933056"/>
          </a:xfrm>
          <a:prstGeom prst="rect">
            <a:avLst/>
          </a:prstGeom>
          <a:noFill/>
          <a:ln>
            <a:noFill/>
          </a:ln>
          <a:effectLst>
            <a:outerShdw blurRad="190500" algn="tl" rotWithShape="0">
              <a:srgbClr val="000000">
                <a:alpha val="69803"/>
              </a:srgbClr>
            </a:outerShdw>
          </a:effectLst>
        </p:spPr>
      </p:pic>
      <p:sp>
        <p:nvSpPr>
          <p:cNvPr id="172" name="Google Shape;172;p29"/>
          <p:cNvSpPr txBox="1"/>
          <p:nvPr/>
        </p:nvSpPr>
        <p:spPr>
          <a:xfrm>
            <a:off x="4139952" y="1268760"/>
            <a:ext cx="4680520" cy="266429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s-ES" sz="2400" b="0" u="none">
                <a:solidFill>
                  <a:srgbClr val="0D3363"/>
                </a:solidFill>
                <a:latin typeface="Arial"/>
                <a:ea typeface="Arial"/>
                <a:cs typeface="Arial"/>
                <a:sym typeface="Arial"/>
              </a:rPr>
              <a:t>Climate is changing.</a:t>
            </a:r>
            <a:endParaRPr/>
          </a:p>
          <a:p>
            <a:pPr marL="228600" marR="0" lvl="0" indent="-228600" algn="l" rtl="0">
              <a:lnSpc>
                <a:spcPct val="90000"/>
              </a:lnSpc>
              <a:spcBef>
                <a:spcPts val="1000"/>
              </a:spcBef>
              <a:spcAft>
                <a:spcPts val="0"/>
              </a:spcAft>
              <a:buClr>
                <a:srgbClr val="0070C0"/>
              </a:buClr>
              <a:buSzPts val="2400"/>
              <a:buFont typeface="Arial"/>
              <a:buChar char="•"/>
            </a:pPr>
            <a:r>
              <a:rPr lang="es-ES" sz="2400" b="0" u="none">
                <a:solidFill>
                  <a:srgbClr val="0D3363"/>
                </a:solidFill>
                <a:latin typeface="Arial"/>
                <a:ea typeface="Arial"/>
                <a:cs typeface="Arial"/>
                <a:sym typeface="Arial"/>
              </a:rPr>
              <a:t>The potential impact of that change is huge.</a:t>
            </a:r>
            <a:endParaRPr/>
          </a:p>
          <a:p>
            <a:pPr marL="228600" marR="0" lvl="0" indent="-228600" algn="l" rtl="0">
              <a:lnSpc>
                <a:spcPct val="90000"/>
              </a:lnSpc>
              <a:spcBef>
                <a:spcPts val="1000"/>
              </a:spcBef>
              <a:spcAft>
                <a:spcPts val="0"/>
              </a:spcAft>
              <a:buClr>
                <a:srgbClr val="0070C0"/>
              </a:buClr>
              <a:buSzPts val="2400"/>
              <a:buFont typeface="Arial"/>
              <a:buChar char="•"/>
            </a:pPr>
            <a:r>
              <a:rPr lang="es-ES" sz="2400" b="0" u="none">
                <a:solidFill>
                  <a:srgbClr val="0D3363"/>
                </a:solidFill>
                <a:latin typeface="Arial"/>
                <a:ea typeface="Arial"/>
                <a:cs typeface="Arial"/>
                <a:sym typeface="Arial"/>
              </a:rPr>
              <a:t>This would lead to catastrophic consequences for humankind.</a:t>
            </a:r>
            <a:endParaRPr/>
          </a:p>
        </p:txBody>
      </p:sp>
      <p:pic>
        <p:nvPicPr>
          <p:cNvPr id="173" name="Google Shape;173;p29"/>
          <p:cNvPicPr preferRelativeResize="0"/>
          <p:nvPr/>
        </p:nvPicPr>
        <p:blipFill rotWithShape="1">
          <a:blip r:embed="rId5">
            <a:alphaModFix/>
          </a:blip>
          <a:srcRect/>
          <a:stretch/>
        </p:blipFill>
        <p:spPr>
          <a:xfrm>
            <a:off x="2051720" y="3789040"/>
            <a:ext cx="5040560" cy="2481288"/>
          </a:xfrm>
          <a:prstGeom prst="rect">
            <a:avLst/>
          </a:prstGeom>
          <a:noFill/>
          <a:ln>
            <a:noFill/>
          </a:ln>
        </p:spPr>
      </p:pic>
      <p:sp>
        <p:nvSpPr>
          <p:cNvPr id="174" name="Google Shape;174;p2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a:t>
            </a:fld>
            <a:endParaRPr/>
          </a:p>
        </p:txBody>
      </p:sp>
      <p:pic>
        <p:nvPicPr>
          <p:cNvPr id="175" name="Google Shape;175;p29"/>
          <p:cNvPicPr preferRelativeResize="0"/>
          <p:nvPr/>
        </p:nvPicPr>
        <p:blipFill>
          <a:blip r:embed="rId6">
            <a:alphaModFix/>
          </a:blip>
          <a:stretch>
            <a:fillRect/>
          </a:stretch>
        </p:blipFill>
        <p:spPr>
          <a:xfrm>
            <a:off x="1120875" y="1812725"/>
            <a:ext cx="6475376" cy="3639849"/>
          </a:xfrm>
          <a:prstGeom prst="rect">
            <a:avLst/>
          </a:prstGeom>
          <a:noFill/>
          <a:ln>
            <a:noFill/>
          </a:ln>
          <a:effectLst>
            <a:outerShdw blurRad="271463" dist="304800" dir="6060000" algn="bl" rotWithShape="0">
              <a:srgbClr val="000000">
                <a:alpha val="66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animEffect transition="in" filter="fade">
                                      <p:cBhvr>
                                        <p:cTn id="7" dur="500"/>
                                        <p:tgtEl>
                                          <p:spTgt spid="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fade">
                                      <p:cBhvr>
                                        <p:cTn id="12" dur="500"/>
                                        <p:tgtEl>
                                          <p:spTgt spid="1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
                                            <p:txEl>
                                              <p:pRg st="1" end="1"/>
                                            </p:txEl>
                                          </p:spTgt>
                                        </p:tgtEl>
                                        <p:attrNameLst>
                                          <p:attrName>style.visibility</p:attrName>
                                        </p:attrNameLst>
                                      </p:cBhvr>
                                      <p:to>
                                        <p:strVal val="visible"/>
                                      </p:to>
                                    </p:set>
                                    <p:animEffect transition="in" filter="fade">
                                      <p:cBhvr>
                                        <p:cTn id="17" dur="500"/>
                                        <p:tgtEl>
                                          <p:spTgt spid="17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fade">
                                      <p:cBhvr>
                                        <p:cTn id="22" dur="500"/>
                                        <p:tgtEl>
                                          <p:spTgt spid="1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
                                            <p:txEl>
                                              <p:pRg st="2" end="2"/>
                                            </p:txEl>
                                          </p:spTgt>
                                        </p:tgtEl>
                                        <p:attrNameLst>
                                          <p:attrName>style.visibility</p:attrName>
                                        </p:attrNameLst>
                                      </p:cBhvr>
                                      <p:to>
                                        <p:strVal val="visible"/>
                                      </p:to>
                                    </p:set>
                                    <p:animEffect transition="in" filter="fade">
                                      <p:cBhvr>
                                        <p:cTn id="27" dur="500"/>
                                        <p:tgtEl>
                                          <p:spTgt spid="17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fade">
                                      <p:cBhvr>
                                        <p:cTn id="32" dur="500"/>
                                        <p:tgtEl>
                                          <p:spTgt spid="1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5"/>
                                        </p:tgtEl>
                                        <p:attrNameLst>
                                          <p:attrName>style.visibility</p:attrName>
                                        </p:attrNameLst>
                                      </p:cBhvr>
                                      <p:to>
                                        <p:strVal val="visible"/>
                                      </p:to>
                                    </p:set>
                                    <p:animEffect transition="in" filter="fade">
                                      <p:cBhvr>
                                        <p:cTn id="37" dur="1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9"/>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594" name="Google Shape;594;p69"/>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0 1 2 3 4 5 6 7 8 9</a:t>
            </a:r>
            <a:r>
              <a:rPr lang="es-ES"/>
              <a:t>]</a:t>
            </a:r>
            <a:endParaRPr/>
          </a:p>
        </p:txBody>
      </p:sp>
      <p:sp>
        <p:nvSpPr>
          <p:cNvPr id="595" name="Google Shape;595;p69"/>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a:t>
            </a:r>
            <a:r>
              <a:rPr lang="es-ES"/>
              <a:t>]</a:t>
            </a:r>
            <a:endParaRPr/>
          </a:p>
        </p:txBody>
      </p:sp>
      <p:sp>
        <p:nvSpPr>
          <p:cNvPr id="596" name="Google Shape;596;p69"/>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597" name="Google Shape;597;p69"/>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a:t>
            </a:r>
            <a:r>
              <a:rPr lang="es-ES"/>
              <a:t>] </a:t>
            </a:r>
            <a:endParaRPr/>
          </a:p>
        </p:txBody>
      </p:sp>
      <p:sp>
        <p:nvSpPr>
          <p:cNvPr id="598" name="Google Shape;598;p69"/>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3 4</a:t>
            </a:r>
            <a:r>
              <a:rPr lang="es-ES"/>
              <a:t>]</a:t>
            </a:r>
            <a:endParaRPr/>
          </a:p>
        </p:txBody>
      </p:sp>
      <p:sp>
        <p:nvSpPr>
          <p:cNvPr id="599" name="Google Shape;599;p69"/>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t>]</a:t>
            </a:r>
            <a:endParaRPr/>
          </a:p>
        </p:txBody>
      </p:sp>
      <p:sp>
        <p:nvSpPr>
          <p:cNvPr id="600" name="Google Shape;600;p69"/>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EC1212"/>
                </a:solidFill>
              </a:rPr>
              <a:t>4</a:t>
            </a:r>
            <a:r>
              <a:rPr lang="es-ES"/>
              <a:t>]</a:t>
            </a:r>
            <a:endParaRPr/>
          </a:p>
        </p:txBody>
      </p:sp>
      <p:pic>
        <p:nvPicPr>
          <p:cNvPr id="601" name="Google Shape;601;p69"/>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602" name="Google Shape;602;p69"/>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603" name="Google Shape;603;p69"/>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604" name="Google Shape;604;p69"/>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605" name="Google Shape;605;p69"/>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606" name="Google Shape;606;p69"/>
          <p:cNvPicPr preferRelativeResize="0"/>
          <p:nvPr/>
        </p:nvPicPr>
        <p:blipFill>
          <a:blip r:embed="rId5">
            <a:alphaModFix/>
          </a:blip>
          <a:stretch>
            <a:fillRect/>
          </a:stretch>
        </p:blipFill>
        <p:spPr>
          <a:xfrm>
            <a:off x="3898975" y="2069800"/>
            <a:ext cx="429550" cy="429550"/>
          </a:xfrm>
          <a:prstGeom prst="rect">
            <a:avLst/>
          </a:prstGeom>
          <a:noFill/>
          <a:ln>
            <a:noFill/>
          </a:ln>
        </p:spPr>
      </p:pic>
      <p:pic>
        <p:nvPicPr>
          <p:cNvPr id="607" name="Google Shape;607;p69"/>
          <p:cNvPicPr preferRelativeResize="0"/>
          <p:nvPr/>
        </p:nvPicPr>
        <p:blipFill>
          <a:blip r:embed="rId5">
            <a:alphaModFix/>
          </a:blip>
          <a:stretch>
            <a:fillRect/>
          </a:stretch>
        </p:blipFill>
        <p:spPr>
          <a:xfrm>
            <a:off x="3983825" y="2750825"/>
            <a:ext cx="280425" cy="280425"/>
          </a:xfrm>
          <a:prstGeom prst="rect">
            <a:avLst/>
          </a:prstGeom>
          <a:noFill/>
          <a:ln>
            <a:noFill/>
          </a:ln>
        </p:spPr>
      </p:pic>
      <p:sp>
        <p:nvSpPr>
          <p:cNvPr id="608" name="Google Shape;608;p6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40</a:t>
            </a:fld>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0"/>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615" name="Google Shape;615;p70"/>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0 1 2 3 4 5 6 7 8 9</a:t>
            </a:r>
            <a:r>
              <a:rPr lang="es-ES"/>
              <a:t>]</a:t>
            </a:r>
            <a:endParaRPr/>
          </a:p>
        </p:txBody>
      </p:sp>
      <p:sp>
        <p:nvSpPr>
          <p:cNvPr id="616" name="Google Shape;616;p70"/>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a:t>
            </a:r>
            <a:r>
              <a:rPr lang="es-ES"/>
              <a:t>]</a:t>
            </a:r>
            <a:endParaRPr/>
          </a:p>
        </p:txBody>
      </p:sp>
      <p:sp>
        <p:nvSpPr>
          <p:cNvPr id="617" name="Google Shape;617;p70"/>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618" name="Google Shape;618;p70"/>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a:t>
            </a:r>
            <a:r>
              <a:rPr lang="es-ES"/>
              <a:t>] </a:t>
            </a:r>
            <a:endParaRPr/>
          </a:p>
        </p:txBody>
      </p:sp>
      <p:sp>
        <p:nvSpPr>
          <p:cNvPr id="619" name="Google Shape;619;p70"/>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solidFill>
                  <a:srgbClr val="FF9900"/>
                </a:solidFill>
              </a:rPr>
              <a:t> </a:t>
            </a:r>
            <a:r>
              <a:rPr lang="es-ES">
                <a:solidFill>
                  <a:srgbClr val="FF0000"/>
                </a:solidFill>
              </a:rPr>
              <a:t>4</a:t>
            </a:r>
            <a:r>
              <a:rPr lang="es-ES"/>
              <a:t>]</a:t>
            </a:r>
            <a:endParaRPr/>
          </a:p>
        </p:txBody>
      </p:sp>
      <p:sp>
        <p:nvSpPr>
          <p:cNvPr id="620" name="Google Shape;620;p70"/>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t>]</a:t>
            </a:r>
            <a:endParaRPr/>
          </a:p>
        </p:txBody>
      </p:sp>
      <p:sp>
        <p:nvSpPr>
          <p:cNvPr id="621" name="Google Shape;621;p70"/>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EC1212"/>
                </a:solidFill>
              </a:rPr>
              <a:t>4</a:t>
            </a:r>
            <a:r>
              <a:rPr lang="es-ES"/>
              <a:t>]</a:t>
            </a:r>
            <a:endParaRPr/>
          </a:p>
        </p:txBody>
      </p:sp>
      <p:pic>
        <p:nvPicPr>
          <p:cNvPr id="622" name="Google Shape;622;p70"/>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623" name="Google Shape;623;p70"/>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624" name="Google Shape;624;p70"/>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625" name="Google Shape;625;p70"/>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626" name="Google Shape;626;p70"/>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627" name="Google Shape;627;p70"/>
          <p:cNvPicPr preferRelativeResize="0"/>
          <p:nvPr/>
        </p:nvPicPr>
        <p:blipFill>
          <a:blip r:embed="rId5">
            <a:alphaModFix/>
          </a:blip>
          <a:stretch>
            <a:fillRect/>
          </a:stretch>
        </p:blipFill>
        <p:spPr>
          <a:xfrm>
            <a:off x="7624875" y="1215075"/>
            <a:ext cx="674749" cy="674749"/>
          </a:xfrm>
          <a:prstGeom prst="rect">
            <a:avLst/>
          </a:prstGeom>
          <a:noFill/>
          <a:ln>
            <a:noFill/>
          </a:ln>
        </p:spPr>
      </p:pic>
      <p:pic>
        <p:nvPicPr>
          <p:cNvPr id="628" name="Google Shape;628;p70"/>
          <p:cNvPicPr preferRelativeResize="0"/>
          <p:nvPr/>
        </p:nvPicPr>
        <p:blipFill>
          <a:blip r:embed="rId5">
            <a:alphaModFix/>
          </a:blip>
          <a:stretch>
            <a:fillRect/>
          </a:stretch>
        </p:blipFill>
        <p:spPr>
          <a:xfrm>
            <a:off x="3898975" y="2069800"/>
            <a:ext cx="429550" cy="429550"/>
          </a:xfrm>
          <a:prstGeom prst="rect">
            <a:avLst/>
          </a:prstGeom>
          <a:noFill/>
          <a:ln>
            <a:noFill/>
          </a:ln>
        </p:spPr>
      </p:pic>
      <p:sp>
        <p:nvSpPr>
          <p:cNvPr id="629" name="Google Shape;629;p7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41</a:t>
            </a:fld>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1"/>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636" name="Google Shape;636;p71"/>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0 1 2 3 4 5 6 7 8 9</a:t>
            </a:r>
            <a:r>
              <a:rPr lang="es-ES"/>
              <a:t>]</a:t>
            </a:r>
            <a:endParaRPr/>
          </a:p>
        </p:txBody>
      </p:sp>
      <p:sp>
        <p:nvSpPr>
          <p:cNvPr id="637" name="Google Shape;637;p71"/>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a:t>
            </a:r>
            <a:r>
              <a:rPr lang="es-ES">
                <a:solidFill>
                  <a:srgbClr val="FF0000"/>
                </a:solidFill>
              </a:rPr>
              <a:t>4</a:t>
            </a:r>
            <a:r>
              <a:rPr lang="es-ES"/>
              <a:t>]</a:t>
            </a:r>
            <a:endParaRPr/>
          </a:p>
        </p:txBody>
      </p:sp>
      <p:sp>
        <p:nvSpPr>
          <p:cNvPr id="638" name="Google Shape;638;p71"/>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639" name="Google Shape;639;p71"/>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a:t>
            </a:r>
            <a:r>
              <a:rPr lang="es-ES"/>
              <a:t>] </a:t>
            </a:r>
            <a:endParaRPr/>
          </a:p>
        </p:txBody>
      </p:sp>
      <p:sp>
        <p:nvSpPr>
          <p:cNvPr id="640" name="Google Shape;640;p71"/>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solidFill>
                  <a:srgbClr val="FF9900"/>
                </a:solidFill>
              </a:rPr>
              <a:t> </a:t>
            </a:r>
            <a:r>
              <a:rPr lang="es-ES">
                <a:solidFill>
                  <a:srgbClr val="FF0000"/>
                </a:solidFill>
              </a:rPr>
              <a:t>4</a:t>
            </a:r>
            <a:r>
              <a:rPr lang="es-ES"/>
              <a:t>]</a:t>
            </a:r>
            <a:endParaRPr/>
          </a:p>
        </p:txBody>
      </p:sp>
      <p:sp>
        <p:nvSpPr>
          <p:cNvPr id="641" name="Google Shape;641;p71"/>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t>]</a:t>
            </a:r>
            <a:endParaRPr/>
          </a:p>
        </p:txBody>
      </p:sp>
      <p:sp>
        <p:nvSpPr>
          <p:cNvPr id="642" name="Google Shape;642;p71"/>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EC1212"/>
                </a:solidFill>
              </a:rPr>
              <a:t>4</a:t>
            </a:r>
            <a:r>
              <a:rPr lang="es-ES"/>
              <a:t>]</a:t>
            </a:r>
            <a:endParaRPr/>
          </a:p>
        </p:txBody>
      </p:sp>
      <p:pic>
        <p:nvPicPr>
          <p:cNvPr id="643" name="Google Shape;643;p71"/>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644" name="Google Shape;644;p71"/>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645" name="Google Shape;645;p71"/>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646" name="Google Shape;646;p71"/>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647" name="Google Shape;647;p71"/>
          <p:cNvPicPr preferRelativeResize="0"/>
          <p:nvPr/>
        </p:nvPicPr>
        <p:blipFill rotWithShape="1">
          <a:blip r:embed="rId5">
            <a:alphaModFix/>
          </a:blip>
          <a:srcRect b="17525"/>
          <a:stretch/>
        </p:blipFill>
        <p:spPr>
          <a:xfrm>
            <a:off x="3902424" y="2113013"/>
            <a:ext cx="416026" cy="343124"/>
          </a:xfrm>
          <a:prstGeom prst="rect">
            <a:avLst/>
          </a:prstGeom>
          <a:noFill/>
          <a:ln>
            <a:noFill/>
          </a:ln>
        </p:spPr>
      </p:pic>
      <p:pic>
        <p:nvPicPr>
          <p:cNvPr id="648" name="Google Shape;648;p71"/>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649" name="Google Shape;649;p71"/>
          <p:cNvPicPr preferRelativeResize="0"/>
          <p:nvPr/>
        </p:nvPicPr>
        <p:blipFill>
          <a:blip r:embed="rId6">
            <a:alphaModFix/>
          </a:blip>
          <a:stretch>
            <a:fillRect/>
          </a:stretch>
        </p:blipFill>
        <p:spPr>
          <a:xfrm>
            <a:off x="7624875" y="1215075"/>
            <a:ext cx="674749" cy="674749"/>
          </a:xfrm>
          <a:prstGeom prst="rect">
            <a:avLst/>
          </a:prstGeom>
          <a:noFill/>
          <a:ln>
            <a:noFill/>
          </a:ln>
        </p:spPr>
      </p:pic>
      <p:sp>
        <p:nvSpPr>
          <p:cNvPr id="650" name="Google Shape;650;p7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657" name="Google Shape;657;p72"/>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FF9900"/>
                </a:solidFill>
              </a:rPr>
              <a:t>0 1 2 3 </a:t>
            </a:r>
            <a:r>
              <a:rPr lang="es-ES">
                <a:solidFill>
                  <a:srgbClr val="FF0000"/>
                </a:solidFill>
              </a:rPr>
              <a:t>4</a:t>
            </a:r>
            <a:r>
              <a:rPr lang="es-ES">
                <a:solidFill>
                  <a:srgbClr val="FF9900"/>
                </a:solidFill>
              </a:rPr>
              <a:t> 5 6 7 8 9</a:t>
            </a:r>
            <a:r>
              <a:rPr lang="es-ES"/>
              <a:t>]</a:t>
            </a:r>
            <a:endParaRPr/>
          </a:p>
        </p:txBody>
      </p:sp>
      <p:sp>
        <p:nvSpPr>
          <p:cNvPr id="658" name="Google Shape;658;p72"/>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0 1 2 3</a:t>
            </a:r>
            <a:r>
              <a:rPr lang="es-ES">
                <a:solidFill>
                  <a:srgbClr val="FF9900"/>
                </a:solidFill>
              </a:rPr>
              <a:t> </a:t>
            </a:r>
            <a:r>
              <a:rPr lang="es-ES">
                <a:solidFill>
                  <a:srgbClr val="FF0000"/>
                </a:solidFill>
              </a:rPr>
              <a:t>4</a:t>
            </a:r>
            <a:r>
              <a:rPr lang="es-ES"/>
              <a:t>]</a:t>
            </a:r>
            <a:endParaRPr/>
          </a:p>
        </p:txBody>
      </p:sp>
      <p:sp>
        <p:nvSpPr>
          <p:cNvPr id="659" name="Google Shape;659;p72"/>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660" name="Google Shape;660;p72"/>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a:t>
            </a:r>
            <a:r>
              <a:rPr lang="es-ES"/>
              <a:t>] </a:t>
            </a:r>
            <a:endParaRPr/>
          </a:p>
        </p:txBody>
      </p:sp>
      <p:sp>
        <p:nvSpPr>
          <p:cNvPr id="661" name="Google Shape;661;p72"/>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solidFill>
                  <a:srgbClr val="FF9900"/>
                </a:solidFill>
              </a:rPr>
              <a:t> </a:t>
            </a:r>
            <a:r>
              <a:rPr lang="es-ES">
                <a:solidFill>
                  <a:srgbClr val="FF0000"/>
                </a:solidFill>
              </a:rPr>
              <a:t>4</a:t>
            </a:r>
            <a:r>
              <a:rPr lang="es-ES"/>
              <a:t>]</a:t>
            </a:r>
            <a:endParaRPr/>
          </a:p>
        </p:txBody>
      </p:sp>
      <p:sp>
        <p:nvSpPr>
          <p:cNvPr id="662" name="Google Shape;662;p72"/>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t>]</a:t>
            </a:r>
            <a:endParaRPr/>
          </a:p>
        </p:txBody>
      </p:sp>
      <p:sp>
        <p:nvSpPr>
          <p:cNvPr id="663" name="Google Shape;663;p72"/>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EC1212"/>
                </a:solidFill>
              </a:rPr>
              <a:t>4</a:t>
            </a:r>
            <a:r>
              <a:rPr lang="es-ES"/>
              <a:t>]</a:t>
            </a:r>
            <a:endParaRPr/>
          </a:p>
        </p:txBody>
      </p:sp>
      <p:pic>
        <p:nvPicPr>
          <p:cNvPr id="664" name="Google Shape;664;p72"/>
          <p:cNvPicPr preferRelativeResize="0"/>
          <p:nvPr/>
        </p:nvPicPr>
        <p:blipFill>
          <a:blip r:embed="rId3">
            <a:alphaModFix/>
          </a:blip>
          <a:stretch>
            <a:fillRect/>
          </a:stretch>
        </p:blipFill>
        <p:spPr>
          <a:xfrm>
            <a:off x="6507998" y="2069800"/>
            <a:ext cx="429550" cy="429550"/>
          </a:xfrm>
          <a:prstGeom prst="rect">
            <a:avLst/>
          </a:prstGeom>
          <a:noFill/>
          <a:ln>
            <a:noFill/>
          </a:ln>
        </p:spPr>
      </p:pic>
      <p:pic>
        <p:nvPicPr>
          <p:cNvPr id="665" name="Google Shape;665;p72"/>
          <p:cNvPicPr preferRelativeResize="0"/>
          <p:nvPr/>
        </p:nvPicPr>
        <p:blipFill>
          <a:blip r:embed="rId3">
            <a:alphaModFix/>
          </a:blip>
          <a:stretch>
            <a:fillRect/>
          </a:stretch>
        </p:blipFill>
        <p:spPr>
          <a:xfrm>
            <a:off x="3462350" y="3478263"/>
            <a:ext cx="186175" cy="186175"/>
          </a:xfrm>
          <a:prstGeom prst="rect">
            <a:avLst/>
          </a:prstGeom>
          <a:noFill/>
          <a:ln>
            <a:noFill/>
          </a:ln>
        </p:spPr>
      </p:pic>
      <p:pic>
        <p:nvPicPr>
          <p:cNvPr id="666" name="Google Shape;666;p72"/>
          <p:cNvPicPr preferRelativeResize="0"/>
          <p:nvPr/>
        </p:nvPicPr>
        <p:blipFill>
          <a:blip r:embed="rId3">
            <a:alphaModFix/>
          </a:blip>
          <a:stretch>
            <a:fillRect/>
          </a:stretch>
        </p:blipFill>
        <p:spPr>
          <a:xfrm>
            <a:off x="2807375" y="2750823"/>
            <a:ext cx="280425" cy="280425"/>
          </a:xfrm>
          <a:prstGeom prst="rect">
            <a:avLst/>
          </a:prstGeom>
          <a:noFill/>
          <a:ln>
            <a:noFill/>
          </a:ln>
        </p:spPr>
      </p:pic>
      <p:pic>
        <p:nvPicPr>
          <p:cNvPr id="667" name="Google Shape;667;p72"/>
          <p:cNvPicPr preferRelativeResize="0"/>
          <p:nvPr/>
        </p:nvPicPr>
        <p:blipFill>
          <a:blip r:embed="rId4">
            <a:alphaModFix/>
          </a:blip>
          <a:stretch>
            <a:fillRect/>
          </a:stretch>
        </p:blipFill>
        <p:spPr>
          <a:xfrm>
            <a:off x="4147844" y="3475936"/>
            <a:ext cx="186175" cy="186175"/>
          </a:xfrm>
          <a:prstGeom prst="rect">
            <a:avLst/>
          </a:prstGeom>
          <a:noFill/>
          <a:ln>
            <a:noFill/>
          </a:ln>
        </p:spPr>
      </p:pic>
      <p:pic>
        <p:nvPicPr>
          <p:cNvPr id="668" name="Google Shape;668;p72"/>
          <p:cNvPicPr preferRelativeResize="0"/>
          <p:nvPr/>
        </p:nvPicPr>
        <p:blipFill>
          <a:blip r:embed="rId3">
            <a:alphaModFix/>
          </a:blip>
          <a:stretch>
            <a:fillRect/>
          </a:stretch>
        </p:blipFill>
        <p:spPr>
          <a:xfrm>
            <a:off x="3976987" y="2759261"/>
            <a:ext cx="280425" cy="280425"/>
          </a:xfrm>
          <a:prstGeom prst="rect">
            <a:avLst/>
          </a:prstGeom>
          <a:noFill/>
          <a:ln>
            <a:noFill/>
          </a:ln>
        </p:spPr>
      </p:pic>
      <p:pic>
        <p:nvPicPr>
          <p:cNvPr id="669" name="Google Shape;669;p72"/>
          <p:cNvPicPr preferRelativeResize="0"/>
          <p:nvPr/>
        </p:nvPicPr>
        <p:blipFill>
          <a:blip r:embed="rId3">
            <a:alphaModFix/>
          </a:blip>
          <a:stretch>
            <a:fillRect/>
          </a:stretch>
        </p:blipFill>
        <p:spPr>
          <a:xfrm>
            <a:off x="3827848" y="2051388"/>
            <a:ext cx="429550" cy="429550"/>
          </a:xfrm>
          <a:prstGeom prst="rect">
            <a:avLst/>
          </a:prstGeom>
          <a:noFill/>
          <a:ln>
            <a:noFill/>
          </a:ln>
        </p:spPr>
      </p:pic>
      <p:pic>
        <p:nvPicPr>
          <p:cNvPr id="670" name="Google Shape;670;p72"/>
          <p:cNvPicPr preferRelativeResize="0"/>
          <p:nvPr/>
        </p:nvPicPr>
        <p:blipFill rotWithShape="1">
          <a:blip r:embed="rId5">
            <a:alphaModFix/>
          </a:blip>
          <a:srcRect b="17525"/>
          <a:stretch/>
        </p:blipFill>
        <p:spPr>
          <a:xfrm>
            <a:off x="7550219" y="1222797"/>
            <a:ext cx="818138" cy="674749"/>
          </a:xfrm>
          <a:prstGeom prst="rect">
            <a:avLst/>
          </a:prstGeom>
          <a:noFill/>
          <a:ln>
            <a:noFill/>
          </a:ln>
        </p:spPr>
      </p:pic>
      <p:sp>
        <p:nvSpPr>
          <p:cNvPr id="671" name="Google Shape;671;p7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43</a:t>
            </a:fld>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3"/>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678" name="Google Shape;678;p73"/>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0 1 2 3</a:t>
            </a:r>
            <a:r>
              <a:rPr lang="es-ES">
                <a:solidFill>
                  <a:srgbClr val="FF0000"/>
                </a:solidFill>
              </a:rPr>
              <a:t> 4 </a:t>
            </a:r>
            <a:r>
              <a:rPr lang="es-ES">
                <a:solidFill>
                  <a:schemeClr val="accent6"/>
                </a:solidFill>
              </a:rPr>
              <a:t>5 6 7 8 9</a:t>
            </a:r>
            <a:r>
              <a:rPr lang="es-ES"/>
              <a:t>]</a:t>
            </a:r>
            <a:endParaRPr/>
          </a:p>
        </p:txBody>
      </p:sp>
      <p:sp>
        <p:nvSpPr>
          <p:cNvPr id="679" name="Google Shape;679;p73"/>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0 1 2 3</a:t>
            </a:r>
            <a:r>
              <a:rPr lang="es-ES">
                <a:solidFill>
                  <a:srgbClr val="FF9900"/>
                </a:solidFill>
              </a:rPr>
              <a:t> </a:t>
            </a:r>
            <a:r>
              <a:rPr lang="es-ES">
                <a:solidFill>
                  <a:srgbClr val="FF0000"/>
                </a:solidFill>
              </a:rPr>
              <a:t>4</a:t>
            </a:r>
            <a:r>
              <a:rPr lang="es-ES"/>
              <a:t>]</a:t>
            </a:r>
            <a:endParaRPr/>
          </a:p>
        </p:txBody>
      </p:sp>
      <p:sp>
        <p:nvSpPr>
          <p:cNvPr id="680" name="Google Shape;680;p73"/>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681" name="Google Shape;681;p73"/>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a:t>
            </a:r>
            <a:r>
              <a:rPr lang="es-ES"/>
              <a:t>] </a:t>
            </a:r>
            <a:endParaRPr/>
          </a:p>
        </p:txBody>
      </p:sp>
      <p:sp>
        <p:nvSpPr>
          <p:cNvPr id="682" name="Google Shape;682;p73"/>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solidFill>
                  <a:srgbClr val="FF9900"/>
                </a:solidFill>
              </a:rPr>
              <a:t> </a:t>
            </a:r>
            <a:r>
              <a:rPr lang="es-ES">
                <a:solidFill>
                  <a:srgbClr val="FF0000"/>
                </a:solidFill>
              </a:rPr>
              <a:t>4</a:t>
            </a:r>
            <a:r>
              <a:rPr lang="es-ES"/>
              <a:t>]</a:t>
            </a:r>
            <a:endParaRPr/>
          </a:p>
        </p:txBody>
      </p:sp>
      <p:sp>
        <p:nvSpPr>
          <p:cNvPr id="683" name="Google Shape;683;p73"/>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t>]</a:t>
            </a:r>
            <a:endParaRPr/>
          </a:p>
        </p:txBody>
      </p:sp>
      <p:sp>
        <p:nvSpPr>
          <p:cNvPr id="684" name="Google Shape;684;p73"/>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EC1212"/>
                </a:solidFill>
              </a:rPr>
              <a:t>4</a:t>
            </a:r>
            <a:r>
              <a:rPr lang="es-ES"/>
              <a:t>]</a:t>
            </a:r>
            <a:endParaRPr/>
          </a:p>
        </p:txBody>
      </p:sp>
      <p:pic>
        <p:nvPicPr>
          <p:cNvPr id="685" name="Google Shape;685;p73"/>
          <p:cNvPicPr preferRelativeResize="0"/>
          <p:nvPr/>
        </p:nvPicPr>
        <p:blipFill>
          <a:blip r:embed="rId3">
            <a:alphaModFix/>
          </a:blip>
          <a:stretch>
            <a:fillRect/>
          </a:stretch>
        </p:blipFill>
        <p:spPr>
          <a:xfrm>
            <a:off x="4147844" y="3475936"/>
            <a:ext cx="186175" cy="186175"/>
          </a:xfrm>
          <a:prstGeom prst="rect">
            <a:avLst/>
          </a:prstGeom>
          <a:noFill/>
          <a:ln>
            <a:noFill/>
          </a:ln>
        </p:spPr>
      </p:pic>
      <p:pic>
        <p:nvPicPr>
          <p:cNvPr id="686" name="Google Shape;686;p73"/>
          <p:cNvPicPr preferRelativeResize="0"/>
          <p:nvPr/>
        </p:nvPicPr>
        <p:blipFill>
          <a:blip r:embed="rId4">
            <a:alphaModFix/>
          </a:blip>
          <a:stretch>
            <a:fillRect/>
          </a:stretch>
        </p:blipFill>
        <p:spPr>
          <a:xfrm>
            <a:off x="3827848" y="2051388"/>
            <a:ext cx="429550" cy="429550"/>
          </a:xfrm>
          <a:prstGeom prst="rect">
            <a:avLst/>
          </a:prstGeom>
          <a:noFill/>
          <a:ln>
            <a:noFill/>
          </a:ln>
        </p:spPr>
      </p:pic>
      <p:pic>
        <p:nvPicPr>
          <p:cNvPr id="687" name="Google Shape;687;p73"/>
          <p:cNvPicPr preferRelativeResize="0"/>
          <p:nvPr/>
        </p:nvPicPr>
        <p:blipFill>
          <a:blip r:embed="rId4">
            <a:alphaModFix/>
          </a:blip>
          <a:stretch>
            <a:fillRect/>
          </a:stretch>
        </p:blipFill>
        <p:spPr>
          <a:xfrm>
            <a:off x="3976987" y="2759261"/>
            <a:ext cx="280425" cy="280425"/>
          </a:xfrm>
          <a:prstGeom prst="rect">
            <a:avLst/>
          </a:prstGeom>
          <a:noFill/>
          <a:ln>
            <a:noFill/>
          </a:ln>
        </p:spPr>
      </p:pic>
      <p:pic>
        <p:nvPicPr>
          <p:cNvPr id="688" name="Google Shape;688;p73"/>
          <p:cNvPicPr preferRelativeResize="0"/>
          <p:nvPr/>
        </p:nvPicPr>
        <p:blipFill>
          <a:blip r:embed="rId4">
            <a:alphaModFix/>
          </a:blip>
          <a:stretch>
            <a:fillRect/>
          </a:stretch>
        </p:blipFill>
        <p:spPr>
          <a:xfrm>
            <a:off x="2807375" y="2750823"/>
            <a:ext cx="280425" cy="280425"/>
          </a:xfrm>
          <a:prstGeom prst="rect">
            <a:avLst/>
          </a:prstGeom>
          <a:noFill/>
          <a:ln>
            <a:noFill/>
          </a:ln>
        </p:spPr>
      </p:pic>
      <p:pic>
        <p:nvPicPr>
          <p:cNvPr id="689" name="Google Shape;689;p73"/>
          <p:cNvPicPr preferRelativeResize="0"/>
          <p:nvPr/>
        </p:nvPicPr>
        <p:blipFill>
          <a:blip r:embed="rId4">
            <a:alphaModFix/>
          </a:blip>
          <a:stretch>
            <a:fillRect/>
          </a:stretch>
        </p:blipFill>
        <p:spPr>
          <a:xfrm>
            <a:off x="3462350" y="3478263"/>
            <a:ext cx="186175" cy="186175"/>
          </a:xfrm>
          <a:prstGeom prst="rect">
            <a:avLst/>
          </a:prstGeom>
          <a:noFill/>
          <a:ln>
            <a:noFill/>
          </a:ln>
        </p:spPr>
      </p:pic>
      <p:pic>
        <p:nvPicPr>
          <p:cNvPr id="690" name="Google Shape;690;p73"/>
          <p:cNvPicPr preferRelativeResize="0"/>
          <p:nvPr/>
        </p:nvPicPr>
        <p:blipFill>
          <a:blip r:embed="rId4">
            <a:alphaModFix/>
          </a:blip>
          <a:stretch>
            <a:fillRect/>
          </a:stretch>
        </p:blipFill>
        <p:spPr>
          <a:xfrm>
            <a:off x="6507998" y="2069800"/>
            <a:ext cx="429550" cy="429550"/>
          </a:xfrm>
          <a:prstGeom prst="rect">
            <a:avLst/>
          </a:prstGeom>
          <a:noFill/>
          <a:ln>
            <a:noFill/>
          </a:ln>
        </p:spPr>
      </p:pic>
      <p:pic>
        <p:nvPicPr>
          <p:cNvPr id="691" name="Google Shape;691;p73"/>
          <p:cNvPicPr preferRelativeResize="0"/>
          <p:nvPr/>
        </p:nvPicPr>
        <p:blipFill>
          <a:blip r:embed="rId4">
            <a:alphaModFix/>
          </a:blip>
          <a:stretch>
            <a:fillRect/>
          </a:stretch>
        </p:blipFill>
        <p:spPr>
          <a:xfrm>
            <a:off x="7628150" y="1215075"/>
            <a:ext cx="674749" cy="674749"/>
          </a:xfrm>
          <a:prstGeom prst="rect">
            <a:avLst/>
          </a:prstGeom>
          <a:noFill/>
          <a:ln>
            <a:noFill/>
          </a:ln>
        </p:spPr>
      </p:pic>
      <p:sp>
        <p:nvSpPr>
          <p:cNvPr id="692" name="Google Shape;692;p7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44</a:t>
            </a:fld>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4"/>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p:txBody>
      </p:sp>
      <p:sp>
        <p:nvSpPr>
          <p:cNvPr id="699" name="Google Shape;699;p74"/>
          <p:cNvSpPr txBox="1">
            <a:spLocks noGrp="1"/>
          </p:cNvSpPr>
          <p:nvPr>
            <p:ph type="body" idx="1"/>
          </p:nvPr>
        </p:nvSpPr>
        <p:spPr>
          <a:xfrm>
            <a:off x="3260100" y="1215075"/>
            <a:ext cx="26238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0 1 2 3</a:t>
            </a:r>
            <a:r>
              <a:rPr lang="es-ES">
                <a:solidFill>
                  <a:srgbClr val="FF0000"/>
                </a:solidFill>
              </a:rPr>
              <a:t> 4 </a:t>
            </a:r>
            <a:r>
              <a:rPr lang="es-ES">
                <a:solidFill>
                  <a:schemeClr val="accent6"/>
                </a:solidFill>
              </a:rPr>
              <a:t>5 6 7 8 9</a:t>
            </a:r>
            <a:r>
              <a:rPr lang="es-ES"/>
              <a:t>]</a:t>
            </a:r>
            <a:endParaRPr/>
          </a:p>
        </p:txBody>
      </p:sp>
      <p:sp>
        <p:nvSpPr>
          <p:cNvPr id="700" name="Google Shape;700;p74"/>
          <p:cNvSpPr txBox="1">
            <a:spLocks noGrp="1"/>
          </p:cNvSpPr>
          <p:nvPr>
            <p:ph type="body" idx="1"/>
          </p:nvPr>
        </p:nvSpPr>
        <p:spPr>
          <a:xfrm>
            <a:off x="2383525" y="19026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0 1 2 3</a:t>
            </a:r>
            <a:r>
              <a:rPr lang="es-ES">
                <a:solidFill>
                  <a:srgbClr val="FF9900"/>
                </a:solidFill>
              </a:rPr>
              <a:t> </a:t>
            </a:r>
            <a:r>
              <a:rPr lang="es-ES">
                <a:solidFill>
                  <a:srgbClr val="FF0000"/>
                </a:solidFill>
              </a:rPr>
              <a:t>4</a:t>
            </a:r>
            <a:r>
              <a:rPr lang="es-ES"/>
              <a:t>]</a:t>
            </a:r>
            <a:endParaRPr/>
          </a:p>
        </p:txBody>
      </p:sp>
      <p:sp>
        <p:nvSpPr>
          <p:cNvPr id="701" name="Google Shape;701;p74"/>
          <p:cNvSpPr txBox="1">
            <a:spLocks noGrp="1"/>
          </p:cNvSpPr>
          <p:nvPr>
            <p:ph type="body" idx="1"/>
          </p:nvPr>
        </p:nvSpPr>
        <p:spPr>
          <a:xfrm>
            <a:off x="4924875" y="1902675"/>
            <a:ext cx="1456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5 6 7 8 9</a:t>
            </a:r>
            <a:r>
              <a:rPr lang="es-ES"/>
              <a:t>]</a:t>
            </a:r>
            <a:endParaRPr/>
          </a:p>
        </p:txBody>
      </p:sp>
      <p:sp>
        <p:nvSpPr>
          <p:cNvPr id="702" name="Google Shape;702;p74"/>
          <p:cNvSpPr txBox="1">
            <a:spLocks noGrp="1"/>
          </p:cNvSpPr>
          <p:nvPr>
            <p:ph type="body" idx="1"/>
          </p:nvPr>
        </p:nvSpPr>
        <p:spPr>
          <a:xfrm>
            <a:off x="1866900" y="2517575"/>
            <a:ext cx="1012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0 1 2</a:t>
            </a:r>
            <a:r>
              <a:rPr lang="es-ES"/>
              <a:t>] </a:t>
            </a:r>
            <a:endParaRPr/>
          </a:p>
        </p:txBody>
      </p:sp>
      <p:sp>
        <p:nvSpPr>
          <p:cNvPr id="703" name="Google Shape;703;p74"/>
          <p:cNvSpPr txBox="1">
            <a:spLocks noGrp="1"/>
          </p:cNvSpPr>
          <p:nvPr>
            <p:ph type="body" idx="1"/>
          </p:nvPr>
        </p:nvSpPr>
        <p:spPr>
          <a:xfrm>
            <a:off x="3224263" y="2517575"/>
            <a:ext cx="15189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solidFill>
                  <a:srgbClr val="FF9900"/>
                </a:solidFill>
              </a:rPr>
              <a:t> </a:t>
            </a:r>
            <a:r>
              <a:rPr lang="es-ES">
                <a:solidFill>
                  <a:srgbClr val="FF0000"/>
                </a:solidFill>
              </a:rPr>
              <a:t>4</a:t>
            </a:r>
            <a:r>
              <a:rPr lang="es-ES"/>
              <a:t>]</a:t>
            </a:r>
            <a:endParaRPr/>
          </a:p>
        </p:txBody>
      </p:sp>
      <p:sp>
        <p:nvSpPr>
          <p:cNvPr id="704" name="Google Shape;704;p74"/>
          <p:cNvSpPr txBox="1">
            <a:spLocks noGrp="1"/>
          </p:cNvSpPr>
          <p:nvPr>
            <p:ph type="body" idx="1"/>
          </p:nvPr>
        </p:nvSpPr>
        <p:spPr>
          <a:xfrm>
            <a:off x="302496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chemeClr val="accent6"/>
                </a:solidFill>
              </a:rPr>
              <a:t>3</a:t>
            </a:r>
            <a:r>
              <a:rPr lang="es-ES"/>
              <a:t>]</a:t>
            </a:r>
            <a:endParaRPr/>
          </a:p>
        </p:txBody>
      </p:sp>
      <p:sp>
        <p:nvSpPr>
          <p:cNvPr id="705" name="Google Shape;705;p74"/>
          <p:cNvSpPr txBox="1">
            <a:spLocks noGrp="1"/>
          </p:cNvSpPr>
          <p:nvPr>
            <p:ph type="body" idx="1"/>
          </p:nvPr>
        </p:nvSpPr>
        <p:spPr>
          <a:xfrm>
            <a:off x="3648517" y="3205175"/>
            <a:ext cx="541200" cy="76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a:t>
            </a:r>
            <a:r>
              <a:rPr lang="es-ES">
                <a:solidFill>
                  <a:srgbClr val="EC1212"/>
                </a:solidFill>
              </a:rPr>
              <a:t>4</a:t>
            </a:r>
            <a:r>
              <a:rPr lang="es-ES"/>
              <a:t>]</a:t>
            </a:r>
            <a:endParaRPr/>
          </a:p>
        </p:txBody>
      </p:sp>
      <p:pic>
        <p:nvPicPr>
          <p:cNvPr id="706" name="Google Shape;706;p74"/>
          <p:cNvPicPr preferRelativeResize="0"/>
          <p:nvPr/>
        </p:nvPicPr>
        <p:blipFill>
          <a:blip r:embed="rId3">
            <a:alphaModFix/>
          </a:blip>
          <a:stretch>
            <a:fillRect/>
          </a:stretch>
        </p:blipFill>
        <p:spPr>
          <a:xfrm>
            <a:off x="4147844" y="3475936"/>
            <a:ext cx="186175" cy="186175"/>
          </a:xfrm>
          <a:prstGeom prst="rect">
            <a:avLst/>
          </a:prstGeom>
          <a:noFill/>
          <a:ln>
            <a:noFill/>
          </a:ln>
        </p:spPr>
      </p:pic>
      <p:pic>
        <p:nvPicPr>
          <p:cNvPr id="707" name="Google Shape;707;p74"/>
          <p:cNvPicPr preferRelativeResize="0"/>
          <p:nvPr/>
        </p:nvPicPr>
        <p:blipFill>
          <a:blip r:embed="rId4">
            <a:alphaModFix/>
          </a:blip>
          <a:stretch>
            <a:fillRect/>
          </a:stretch>
        </p:blipFill>
        <p:spPr>
          <a:xfrm>
            <a:off x="3827848" y="2051388"/>
            <a:ext cx="429550" cy="429550"/>
          </a:xfrm>
          <a:prstGeom prst="rect">
            <a:avLst/>
          </a:prstGeom>
          <a:noFill/>
          <a:ln>
            <a:noFill/>
          </a:ln>
        </p:spPr>
      </p:pic>
      <p:pic>
        <p:nvPicPr>
          <p:cNvPr id="708" name="Google Shape;708;p74"/>
          <p:cNvPicPr preferRelativeResize="0"/>
          <p:nvPr/>
        </p:nvPicPr>
        <p:blipFill>
          <a:blip r:embed="rId4">
            <a:alphaModFix/>
          </a:blip>
          <a:stretch>
            <a:fillRect/>
          </a:stretch>
        </p:blipFill>
        <p:spPr>
          <a:xfrm>
            <a:off x="3976987" y="2759261"/>
            <a:ext cx="280425" cy="280425"/>
          </a:xfrm>
          <a:prstGeom prst="rect">
            <a:avLst/>
          </a:prstGeom>
          <a:noFill/>
          <a:ln>
            <a:noFill/>
          </a:ln>
        </p:spPr>
      </p:pic>
      <p:pic>
        <p:nvPicPr>
          <p:cNvPr id="709" name="Google Shape;709;p74"/>
          <p:cNvPicPr preferRelativeResize="0"/>
          <p:nvPr/>
        </p:nvPicPr>
        <p:blipFill>
          <a:blip r:embed="rId4">
            <a:alphaModFix/>
          </a:blip>
          <a:stretch>
            <a:fillRect/>
          </a:stretch>
        </p:blipFill>
        <p:spPr>
          <a:xfrm>
            <a:off x="2807375" y="2750823"/>
            <a:ext cx="280425" cy="280425"/>
          </a:xfrm>
          <a:prstGeom prst="rect">
            <a:avLst/>
          </a:prstGeom>
          <a:noFill/>
          <a:ln>
            <a:noFill/>
          </a:ln>
        </p:spPr>
      </p:pic>
      <p:pic>
        <p:nvPicPr>
          <p:cNvPr id="710" name="Google Shape;710;p74"/>
          <p:cNvPicPr preferRelativeResize="0"/>
          <p:nvPr/>
        </p:nvPicPr>
        <p:blipFill>
          <a:blip r:embed="rId4">
            <a:alphaModFix/>
          </a:blip>
          <a:stretch>
            <a:fillRect/>
          </a:stretch>
        </p:blipFill>
        <p:spPr>
          <a:xfrm>
            <a:off x="3462350" y="3478263"/>
            <a:ext cx="186175" cy="186175"/>
          </a:xfrm>
          <a:prstGeom prst="rect">
            <a:avLst/>
          </a:prstGeom>
          <a:noFill/>
          <a:ln>
            <a:noFill/>
          </a:ln>
        </p:spPr>
      </p:pic>
      <p:pic>
        <p:nvPicPr>
          <p:cNvPr id="711" name="Google Shape;711;p74"/>
          <p:cNvPicPr preferRelativeResize="0"/>
          <p:nvPr/>
        </p:nvPicPr>
        <p:blipFill>
          <a:blip r:embed="rId4">
            <a:alphaModFix/>
          </a:blip>
          <a:stretch>
            <a:fillRect/>
          </a:stretch>
        </p:blipFill>
        <p:spPr>
          <a:xfrm>
            <a:off x="6507998" y="2069800"/>
            <a:ext cx="429550" cy="429550"/>
          </a:xfrm>
          <a:prstGeom prst="rect">
            <a:avLst/>
          </a:prstGeom>
          <a:noFill/>
          <a:ln>
            <a:noFill/>
          </a:ln>
        </p:spPr>
      </p:pic>
      <p:pic>
        <p:nvPicPr>
          <p:cNvPr id="712" name="Google Shape;712;p74"/>
          <p:cNvPicPr preferRelativeResize="0"/>
          <p:nvPr/>
        </p:nvPicPr>
        <p:blipFill>
          <a:blip r:embed="rId4">
            <a:alphaModFix/>
          </a:blip>
          <a:stretch>
            <a:fillRect/>
          </a:stretch>
        </p:blipFill>
        <p:spPr>
          <a:xfrm>
            <a:off x="7628150" y="1215075"/>
            <a:ext cx="674749" cy="674749"/>
          </a:xfrm>
          <a:prstGeom prst="rect">
            <a:avLst/>
          </a:prstGeom>
          <a:noFill/>
          <a:ln>
            <a:noFill/>
          </a:ln>
        </p:spPr>
      </p:pic>
      <p:cxnSp>
        <p:nvCxnSpPr>
          <p:cNvPr id="713" name="Google Shape;713;p74"/>
          <p:cNvCxnSpPr/>
          <p:nvPr/>
        </p:nvCxnSpPr>
        <p:spPr>
          <a:xfrm flipH="1">
            <a:off x="4566750" y="3978675"/>
            <a:ext cx="10500" cy="837600"/>
          </a:xfrm>
          <a:prstGeom prst="straightConnector1">
            <a:avLst/>
          </a:prstGeom>
          <a:noFill/>
          <a:ln w="9525" cap="flat" cmpd="sng">
            <a:solidFill>
              <a:schemeClr val="dk2"/>
            </a:solidFill>
            <a:prstDash val="solid"/>
            <a:round/>
            <a:headEnd type="none" w="med" len="med"/>
            <a:tailEnd type="triangle" w="med" len="med"/>
          </a:ln>
        </p:spPr>
      </p:cxnSp>
      <p:sp>
        <p:nvSpPr>
          <p:cNvPr id="714" name="Google Shape;714;p74"/>
          <p:cNvSpPr txBox="1"/>
          <p:nvPr/>
        </p:nvSpPr>
        <p:spPr>
          <a:xfrm>
            <a:off x="2655900" y="5015225"/>
            <a:ext cx="3832200" cy="3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a:t>Variable 4 must be kept in double-precision.</a:t>
            </a:r>
            <a:endParaRPr/>
          </a:p>
        </p:txBody>
      </p:sp>
      <p:sp>
        <p:nvSpPr>
          <p:cNvPr id="715" name="Google Shape;715;p74"/>
          <p:cNvSpPr txBox="1"/>
          <p:nvPr/>
        </p:nvSpPr>
        <p:spPr>
          <a:xfrm>
            <a:off x="2383525" y="6174875"/>
            <a:ext cx="7350900" cy="8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000"/>
              <a:t>More info: How to use mixed precision in ocean models. </a:t>
            </a:r>
            <a:r>
              <a:rPr lang="es-ES" sz="1000" u="sng">
                <a:solidFill>
                  <a:schemeClr val="hlink"/>
                </a:solidFill>
                <a:hlinkClick r:id="rId5"/>
              </a:rPr>
              <a:t>https://www.geosci-model-dev-discuss.net/gmd-2019-20/</a:t>
            </a:r>
            <a:r>
              <a:rPr lang="es-ES" sz="1000"/>
              <a:t> </a:t>
            </a:r>
            <a:endParaRPr sz="1000"/>
          </a:p>
        </p:txBody>
      </p:sp>
      <p:sp>
        <p:nvSpPr>
          <p:cNvPr id="716" name="Google Shape;716;p7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45</a:t>
            </a:fld>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75"/>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a:t>Analysis algorithm:</a:t>
            </a:r>
            <a:endParaRPr/>
          </a:p>
          <a:p>
            <a:pPr marL="0" lvl="0" indent="0" algn="ctr" rtl="0">
              <a:spcBef>
                <a:spcPts val="0"/>
              </a:spcBef>
              <a:spcAft>
                <a:spcPts val="0"/>
              </a:spcAft>
              <a:buNone/>
            </a:pPr>
            <a:r>
              <a:rPr lang="es-ES"/>
              <a:t>How is it implemented?</a:t>
            </a:r>
            <a:endParaRPr/>
          </a:p>
        </p:txBody>
      </p:sp>
      <p:sp>
        <p:nvSpPr>
          <p:cNvPr id="723" name="Google Shape;723;p75"/>
          <p:cNvSpPr txBox="1">
            <a:spLocks noGrp="1"/>
          </p:cNvSpPr>
          <p:nvPr>
            <p:ph type="body" idx="1"/>
          </p:nvPr>
        </p:nvSpPr>
        <p:spPr>
          <a:xfrm>
            <a:off x="464803" y="1215072"/>
            <a:ext cx="8229600" cy="483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ES"/>
              <a:t>Implementation done in Python:</a:t>
            </a:r>
            <a:endParaRPr/>
          </a:p>
          <a:p>
            <a:pPr marL="457200" lvl="0" indent="-381000" algn="l" rtl="0">
              <a:spcBef>
                <a:spcPts val="1000"/>
              </a:spcBef>
              <a:spcAft>
                <a:spcPts val="0"/>
              </a:spcAft>
              <a:buSzPts val="2400"/>
              <a:buChar char="-"/>
            </a:pPr>
            <a:r>
              <a:rPr lang="es-ES">
                <a:solidFill>
                  <a:srgbClr val="FF9900"/>
                </a:solidFill>
              </a:rPr>
              <a:t>class </a:t>
            </a:r>
            <a:r>
              <a:rPr lang="es-ES"/>
              <a:t>Job( variable_set):</a:t>
            </a:r>
            <a:endParaRPr/>
          </a:p>
          <a:p>
            <a:pPr marL="914400" lvl="1" indent="-355600" algn="l" rtl="0">
              <a:spcBef>
                <a:spcPts val="0"/>
              </a:spcBef>
              <a:spcAft>
                <a:spcPts val="0"/>
              </a:spcAft>
              <a:buSzPts val="2000"/>
              <a:buChar char="-"/>
            </a:pPr>
            <a:r>
              <a:rPr lang="es-ES"/>
              <a:t>Submit job to remote machine.</a:t>
            </a:r>
            <a:endParaRPr/>
          </a:p>
          <a:p>
            <a:pPr marL="914400" lvl="1" indent="-355600" algn="l" rtl="0">
              <a:spcBef>
                <a:spcPts val="0"/>
              </a:spcBef>
              <a:spcAft>
                <a:spcPts val="0"/>
              </a:spcAft>
              <a:buSzPts val="2000"/>
              <a:buChar char="-"/>
            </a:pPr>
            <a:r>
              <a:rPr lang="es-ES"/>
              <a:t>Check job status.</a:t>
            </a:r>
            <a:endParaRPr/>
          </a:p>
          <a:p>
            <a:pPr marL="914400" lvl="1" indent="-355600" algn="l" rtl="0">
              <a:spcBef>
                <a:spcPts val="0"/>
              </a:spcBef>
              <a:spcAft>
                <a:spcPts val="0"/>
              </a:spcAft>
              <a:buSzPts val="2000"/>
              <a:buChar char="-"/>
            </a:pPr>
            <a:r>
              <a:rPr lang="es-ES"/>
              <a:t>Evaluate success.</a:t>
            </a:r>
            <a:endParaRPr/>
          </a:p>
          <a:p>
            <a:pPr marL="914400" lvl="1" indent="-355600" algn="l" rtl="0">
              <a:spcBef>
                <a:spcPts val="0"/>
              </a:spcBef>
              <a:spcAft>
                <a:spcPts val="0"/>
              </a:spcAft>
              <a:buSzPts val="2000"/>
              <a:buChar char="-"/>
            </a:pPr>
            <a:r>
              <a:rPr lang="es-ES"/>
              <a:t>Expand subgroups.</a:t>
            </a:r>
            <a:endParaRPr/>
          </a:p>
          <a:p>
            <a:pPr marL="914400" lvl="1" indent="-355600" algn="l" rtl="0">
              <a:spcBef>
                <a:spcPts val="0"/>
              </a:spcBef>
              <a:spcAft>
                <a:spcPts val="0"/>
              </a:spcAft>
              <a:buSzPts val="2000"/>
              <a:buChar char="-"/>
            </a:pPr>
            <a:r>
              <a:rPr lang="es-ES"/>
              <a:t>Check subgroups.</a:t>
            </a:r>
            <a:endParaRPr/>
          </a:p>
        </p:txBody>
      </p:sp>
      <p:grpSp>
        <p:nvGrpSpPr>
          <p:cNvPr id="724" name="Google Shape;724;p75"/>
          <p:cNvGrpSpPr/>
          <p:nvPr/>
        </p:nvGrpSpPr>
        <p:grpSpPr>
          <a:xfrm>
            <a:off x="5498050" y="3357575"/>
            <a:ext cx="2244538" cy="2587300"/>
            <a:chOff x="5867175" y="1923350"/>
            <a:chExt cx="2244538" cy="2587300"/>
          </a:xfrm>
        </p:grpSpPr>
        <p:sp>
          <p:nvSpPr>
            <p:cNvPr id="725" name="Google Shape;725;p75"/>
            <p:cNvSpPr txBox="1"/>
            <p:nvPr/>
          </p:nvSpPr>
          <p:spPr>
            <a:xfrm>
              <a:off x="5867175" y="1923350"/>
              <a:ext cx="1437600" cy="384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a:t>PENDING</a:t>
              </a:r>
              <a:endParaRPr/>
            </a:p>
          </p:txBody>
        </p:sp>
        <p:sp>
          <p:nvSpPr>
            <p:cNvPr id="726" name="Google Shape;726;p75"/>
            <p:cNvSpPr txBox="1"/>
            <p:nvPr/>
          </p:nvSpPr>
          <p:spPr>
            <a:xfrm>
              <a:off x="5867175" y="2474025"/>
              <a:ext cx="1437600" cy="384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a:t>RUNNING</a:t>
              </a:r>
              <a:endParaRPr/>
            </a:p>
          </p:txBody>
        </p:sp>
        <p:sp>
          <p:nvSpPr>
            <p:cNvPr id="727" name="Google Shape;727;p75"/>
            <p:cNvSpPr txBox="1"/>
            <p:nvPr/>
          </p:nvSpPr>
          <p:spPr>
            <a:xfrm>
              <a:off x="5867175" y="3024700"/>
              <a:ext cx="1437600" cy="3846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a:t>SUSPENDED</a:t>
              </a:r>
              <a:endParaRPr/>
            </a:p>
          </p:txBody>
        </p:sp>
        <p:sp>
          <p:nvSpPr>
            <p:cNvPr id="728" name="Google Shape;728;p75"/>
            <p:cNvSpPr txBox="1"/>
            <p:nvPr/>
          </p:nvSpPr>
          <p:spPr>
            <a:xfrm>
              <a:off x="5867175" y="3575375"/>
              <a:ext cx="1437600" cy="384600"/>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a:t>SUCCESS</a:t>
              </a:r>
              <a:endParaRPr/>
            </a:p>
          </p:txBody>
        </p:sp>
        <p:sp>
          <p:nvSpPr>
            <p:cNvPr id="729" name="Google Shape;729;p75"/>
            <p:cNvSpPr txBox="1"/>
            <p:nvPr/>
          </p:nvSpPr>
          <p:spPr>
            <a:xfrm>
              <a:off x="5867175" y="4126050"/>
              <a:ext cx="1437600" cy="384600"/>
            </a:xfrm>
            <a:prstGeom prst="rect">
              <a:avLst/>
            </a:prstGeom>
            <a:solidFill>
              <a:srgbClr val="EA99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a:t>FAIL</a:t>
              </a:r>
              <a:endParaRPr/>
            </a:p>
          </p:txBody>
        </p:sp>
        <p:pic>
          <p:nvPicPr>
            <p:cNvPr id="730" name="Google Shape;730;p75"/>
            <p:cNvPicPr preferRelativeResize="0"/>
            <p:nvPr/>
          </p:nvPicPr>
          <p:blipFill>
            <a:blip r:embed="rId3">
              <a:alphaModFix/>
            </a:blip>
            <a:stretch>
              <a:fillRect/>
            </a:stretch>
          </p:blipFill>
          <p:spPr>
            <a:xfrm>
              <a:off x="7686250" y="3575400"/>
              <a:ext cx="384575" cy="384575"/>
            </a:xfrm>
            <a:prstGeom prst="rect">
              <a:avLst/>
            </a:prstGeom>
            <a:noFill/>
            <a:ln>
              <a:noFill/>
            </a:ln>
          </p:spPr>
        </p:pic>
        <p:pic>
          <p:nvPicPr>
            <p:cNvPr id="731" name="Google Shape;731;p75"/>
            <p:cNvPicPr preferRelativeResize="0"/>
            <p:nvPr/>
          </p:nvPicPr>
          <p:blipFill>
            <a:blip r:embed="rId4">
              <a:alphaModFix/>
            </a:blip>
            <a:stretch>
              <a:fillRect/>
            </a:stretch>
          </p:blipFill>
          <p:spPr>
            <a:xfrm>
              <a:off x="7686250" y="4103601"/>
              <a:ext cx="384577" cy="384600"/>
            </a:xfrm>
            <a:prstGeom prst="rect">
              <a:avLst/>
            </a:prstGeom>
            <a:noFill/>
            <a:ln>
              <a:noFill/>
            </a:ln>
          </p:spPr>
        </p:pic>
        <p:pic>
          <p:nvPicPr>
            <p:cNvPr id="732" name="Google Shape;732;p75"/>
            <p:cNvPicPr preferRelativeResize="0"/>
            <p:nvPr/>
          </p:nvPicPr>
          <p:blipFill rotWithShape="1">
            <a:blip r:embed="rId5">
              <a:alphaModFix/>
            </a:blip>
            <a:srcRect b="17525"/>
            <a:stretch/>
          </p:blipFill>
          <p:spPr>
            <a:xfrm>
              <a:off x="7645349" y="2489700"/>
              <a:ext cx="466364" cy="384600"/>
            </a:xfrm>
            <a:prstGeom prst="rect">
              <a:avLst/>
            </a:prstGeom>
            <a:noFill/>
            <a:ln>
              <a:noFill/>
            </a:ln>
          </p:spPr>
        </p:pic>
        <p:pic>
          <p:nvPicPr>
            <p:cNvPr id="733" name="Google Shape;733;p75"/>
            <p:cNvPicPr preferRelativeResize="0"/>
            <p:nvPr/>
          </p:nvPicPr>
          <p:blipFill>
            <a:blip r:embed="rId6">
              <a:alphaModFix/>
            </a:blip>
            <a:stretch>
              <a:fillRect/>
            </a:stretch>
          </p:blipFill>
          <p:spPr>
            <a:xfrm>
              <a:off x="7686250" y="3035963"/>
              <a:ext cx="384575" cy="384575"/>
            </a:xfrm>
            <a:prstGeom prst="rect">
              <a:avLst/>
            </a:prstGeom>
            <a:noFill/>
            <a:ln>
              <a:noFill/>
            </a:ln>
          </p:spPr>
        </p:pic>
        <p:pic>
          <p:nvPicPr>
            <p:cNvPr id="734" name="Google Shape;734;p75"/>
            <p:cNvPicPr preferRelativeResize="0"/>
            <p:nvPr/>
          </p:nvPicPr>
          <p:blipFill rotWithShape="1">
            <a:blip r:embed="rId5">
              <a:alphaModFix/>
            </a:blip>
            <a:srcRect b="17525"/>
            <a:stretch/>
          </p:blipFill>
          <p:spPr>
            <a:xfrm>
              <a:off x="7645349" y="1923350"/>
              <a:ext cx="466364" cy="384600"/>
            </a:xfrm>
            <a:prstGeom prst="rect">
              <a:avLst/>
            </a:prstGeom>
            <a:noFill/>
            <a:ln>
              <a:noFill/>
            </a:ln>
          </p:spPr>
        </p:pic>
      </p:grpSp>
      <p:sp>
        <p:nvSpPr>
          <p:cNvPr id="735" name="Google Shape;735;p75"/>
          <p:cNvSpPr txBox="1"/>
          <p:nvPr/>
        </p:nvSpPr>
        <p:spPr>
          <a:xfrm>
            <a:off x="5395125" y="1767250"/>
            <a:ext cx="2590200" cy="66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s-ES" sz="1200">
                <a:solidFill>
                  <a:schemeClr val="dk1"/>
                </a:solidFill>
                <a:latin typeface="Calibri"/>
                <a:ea typeface="Calibri"/>
                <a:cs typeface="Calibri"/>
                <a:sym typeface="Calibri"/>
              </a:rPr>
              <a:t>[0 1 2 3 4 5 6 7 8 9] </a:t>
            </a:r>
            <a:endParaRPr sz="1200">
              <a:latin typeface="Calibri"/>
              <a:ea typeface="Calibri"/>
              <a:cs typeface="Calibri"/>
              <a:sym typeface="Calibri"/>
            </a:endParaRPr>
          </a:p>
        </p:txBody>
      </p:sp>
      <p:sp>
        <p:nvSpPr>
          <p:cNvPr id="736" name="Google Shape;736;p75"/>
          <p:cNvSpPr txBox="1"/>
          <p:nvPr/>
        </p:nvSpPr>
        <p:spPr>
          <a:xfrm>
            <a:off x="3574670" y="2875841"/>
            <a:ext cx="1632600" cy="8044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s-ES" sz="1200" dirty="0">
                <a:solidFill>
                  <a:schemeClr val="dk1"/>
                </a:solidFill>
                <a:latin typeface="Calibri"/>
                <a:ea typeface="Calibri"/>
                <a:cs typeface="Calibri"/>
                <a:sym typeface="Calibri"/>
              </a:rPr>
              <a:t>[0 1 2 3 4] [ 5 6 7 8 9]</a:t>
            </a:r>
            <a:endParaRPr sz="1200" dirty="0">
              <a:latin typeface="Calibri"/>
              <a:ea typeface="Calibri"/>
              <a:cs typeface="Calibri"/>
              <a:sym typeface="Calibri"/>
            </a:endParaRPr>
          </a:p>
        </p:txBody>
      </p:sp>
      <p:sp>
        <p:nvSpPr>
          <p:cNvPr id="737" name="Google Shape;737;p7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46</a:t>
            </a:fld>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6"/>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s-ES"/>
              <a:t>47</a:t>
            </a:fld>
            <a:endParaRPr/>
          </a:p>
        </p:txBody>
      </p:sp>
      <p:pic>
        <p:nvPicPr>
          <p:cNvPr id="744" name="Google Shape;744;p76"/>
          <p:cNvPicPr preferRelativeResize="0"/>
          <p:nvPr/>
        </p:nvPicPr>
        <p:blipFill rotWithShape="1">
          <a:blip r:embed="rId3">
            <a:alphaModFix/>
          </a:blip>
          <a:srcRect l="9081" t="1586" r="14663" b="1080"/>
          <a:stretch/>
        </p:blipFill>
        <p:spPr>
          <a:xfrm>
            <a:off x="743275" y="978150"/>
            <a:ext cx="3674450" cy="4689900"/>
          </a:xfrm>
          <a:prstGeom prst="rect">
            <a:avLst/>
          </a:prstGeom>
          <a:noFill/>
          <a:ln>
            <a:noFill/>
          </a:ln>
        </p:spPr>
      </p:pic>
      <p:pic>
        <p:nvPicPr>
          <p:cNvPr id="745" name="Google Shape;745;p76"/>
          <p:cNvPicPr preferRelativeResize="0"/>
          <p:nvPr/>
        </p:nvPicPr>
        <p:blipFill rotWithShape="1">
          <a:blip r:embed="rId4">
            <a:alphaModFix/>
          </a:blip>
          <a:srcRect r="11024" b="32341"/>
          <a:stretch/>
        </p:blipFill>
        <p:spPr>
          <a:xfrm>
            <a:off x="5465025" y="1963800"/>
            <a:ext cx="3157800" cy="2401226"/>
          </a:xfrm>
          <a:prstGeom prst="rect">
            <a:avLst/>
          </a:prstGeom>
          <a:noFill/>
          <a:ln w="28575" cap="flat" cmpd="sng">
            <a:solidFill>
              <a:schemeClr val="dk2"/>
            </a:solidFill>
            <a:prstDash val="solid"/>
            <a:round/>
            <a:headEnd type="none" w="sm" len="sm"/>
            <a:tailEnd type="none" w="sm" len="sm"/>
          </a:ln>
        </p:spPr>
      </p:pic>
      <p:sp>
        <p:nvSpPr>
          <p:cNvPr id="746" name="Google Shape;746;p76"/>
          <p:cNvSpPr/>
          <p:nvPr/>
        </p:nvSpPr>
        <p:spPr>
          <a:xfrm>
            <a:off x="3505200" y="5004750"/>
            <a:ext cx="997200" cy="663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7" name="Google Shape;747;p76"/>
          <p:cNvCxnSpPr>
            <a:stCxn id="746" idx="3"/>
            <a:endCxn id="745" idx="1"/>
          </p:cNvCxnSpPr>
          <p:nvPr/>
        </p:nvCxnSpPr>
        <p:spPr>
          <a:xfrm rot="10800000" flipH="1">
            <a:off x="4502400" y="3164400"/>
            <a:ext cx="962700" cy="2172000"/>
          </a:xfrm>
          <a:prstGeom prst="straightConnector1">
            <a:avLst/>
          </a:prstGeom>
          <a:noFill/>
          <a:ln w="9525" cap="flat" cmpd="sng">
            <a:solidFill>
              <a:schemeClr val="dk2"/>
            </a:solidFill>
            <a:prstDash val="solid"/>
            <a:round/>
            <a:headEnd type="none" w="med" len="med"/>
            <a:tailEnd type="triangle" w="med" len="med"/>
          </a:ln>
        </p:spPr>
      </p:cxnSp>
      <p:sp>
        <p:nvSpPr>
          <p:cNvPr id="748" name="Google Shape;748;p76"/>
          <p:cNvSpPr txBox="1">
            <a:spLocks noGrp="1"/>
          </p:cNvSpPr>
          <p:nvPr>
            <p:ph type="title"/>
          </p:nvPr>
        </p:nvSpPr>
        <p:spPr>
          <a:xfrm>
            <a:off x="464803" y="217893"/>
            <a:ext cx="82296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a:t>Precision Analysis</a:t>
            </a:r>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8"/>
          <p:cNvSpPr txBox="1">
            <a:spLocks noGrp="1"/>
          </p:cNvSpPr>
          <p:nvPr>
            <p:ph type="title"/>
          </p:nvPr>
        </p:nvSpPr>
        <p:spPr>
          <a:xfrm>
            <a:off x="464803" y="217893"/>
            <a:ext cx="82296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dirty="0" err="1" smtClean="0"/>
              <a:t>Results</a:t>
            </a:r>
            <a:endParaRPr dirty="0"/>
          </a:p>
        </p:txBody>
      </p:sp>
      <p:sp>
        <p:nvSpPr>
          <p:cNvPr id="767" name="Google Shape;767;p7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s-ES"/>
              <a:t>48</a:t>
            </a:fld>
            <a:endParaRPr/>
          </a:p>
        </p:txBody>
      </p:sp>
      <p:grpSp>
        <p:nvGrpSpPr>
          <p:cNvPr id="768" name="Google Shape;768;p78"/>
          <p:cNvGrpSpPr/>
          <p:nvPr/>
        </p:nvGrpSpPr>
        <p:grpSpPr>
          <a:xfrm>
            <a:off x="3257450" y="1833650"/>
            <a:ext cx="2408450" cy="3190701"/>
            <a:chOff x="2574325" y="2491375"/>
            <a:chExt cx="2408450" cy="3190701"/>
          </a:xfrm>
        </p:grpSpPr>
        <p:pic>
          <p:nvPicPr>
            <p:cNvPr id="769" name="Google Shape;769;p78"/>
            <p:cNvPicPr preferRelativeResize="0"/>
            <p:nvPr/>
          </p:nvPicPr>
          <p:blipFill rotWithShape="1">
            <a:blip r:embed="rId3">
              <a:alphaModFix/>
            </a:blip>
            <a:srcRect t="21697" r="80955"/>
            <a:stretch/>
          </p:blipFill>
          <p:spPr>
            <a:xfrm>
              <a:off x="2574325" y="2491375"/>
              <a:ext cx="787699" cy="3190701"/>
            </a:xfrm>
            <a:prstGeom prst="rect">
              <a:avLst/>
            </a:prstGeom>
            <a:noFill/>
            <a:ln>
              <a:noFill/>
            </a:ln>
          </p:spPr>
        </p:pic>
        <p:pic>
          <p:nvPicPr>
            <p:cNvPr id="770" name="Google Shape;770;p78"/>
            <p:cNvPicPr preferRelativeResize="0"/>
            <p:nvPr/>
          </p:nvPicPr>
          <p:blipFill rotWithShape="1">
            <a:blip r:embed="rId3">
              <a:alphaModFix/>
            </a:blip>
            <a:srcRect l="56144" t="21697" r="23164"/>
            <a:stretch/>
          </p:blipFill>
          <p:spPr>
            <a:xfrm>
              <a:off x="4127000" y="2491375"/>
              <a:ext cx="855774" cy="3190701"/>
            </a:xfrm>
            <a:prstGeom prst="rect">
              <a:avLst/>
            </a:prstGeom>
            <a:noFill/>
            <a:ln>
              <a:noFill/>
            </a:ln>
          </p:spPr>
        </p:pic>
      </p:grpSp>
      <p:pic>
        <p:nvPicPr>
          <p:cNvPr id="771" name="Google Shape;771;p78" title="Points scored"/>
          <p:cNvPicPr preferRelativeResize="0"/>
          <p:nvPr/>
        </p:nvPicPr>
        <p:blipFill rotWithShape="1">
          <a:blip r:embed="rId4">
            <a:alphaModFix/>
          </a:blip>
          <a:srcRect l="-1988" b="-1988"/>
          <a:stretch/>
        </p:blipFill>
        <p:spPr>
          <a:xfrm>
            <a:off x="1191699" y="1651260"/>
            <a:ext cx="7571775" cy="4681875"/>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7"/>
          <p:cNvSpPr txBox="1">
            <a:spLocks noGrp="1"/>
          </p:cNvSpPr>
          <p:nvPr>
            <p:ph type="title"/>
          </p:nvPr>
        </p:nvSpPr>
        <p:spPr>
          <a:xfrm>
            <a:off x="464803" y="217893"/>
            <a:ext cx="8229600" cy="838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ES" dirty="0" err="1" smtClean="0"/>
              <a:t>Results</a:t>
            </a:r>
            <a:endParaRPr dirty="0"/>
          </a:p>
        </p:txBody>
      </p:sp>
      <p:sp>
        <p:nvSpPr>
          <p:cNvPr id="755" name="Google Shape;755;p77"/>
          <p:cNvSpPr txBox="1">
            <a:spLocks noGrp="1"/>
          </p:cNvSpPr>
          <p:nvPr>
            <p:ph type="body" idx="1"/>
          </p:nvPr>
        </p:nvSpPr>
        <p:spPr>
          <a:xfrm>
            <a:off x="504050" y="835773"/>
            <a:ext cx="8229600" cy="1465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s-ES" dirty="0" err="1" smtClean="0"/>
              <a:t>Verifying</a:t>
            </a:r>
            <a:r>
              <a:rPr lang="es-ES" dirty="0" smtClean="0"/>
              <a:t> </a:t>
            </a:r>
            <a:r>
              <a:rPr lang="es-ES" dirty="0" err="1" smtClean="0"/>
              <a:t>results</a:t>
            </a:r>
            <a:r>
              <a:rPr lang="es-ES" dirty="0" smtClean="0"/>
              <a:t>.</a:t>
            </a:r>
            <a:endParaRPr dirty="0"/>
          </a:p>
        </p:txBody>
      </p:sp>
      <p:pic>
        <p:nvPicPr>
          <p:cNvPr id="756" name="Google Shape;756;p77"/>
          <p:cNvPicPr preferRelativeResize="0"/>
          <p:nvPr/>
        </p:nvPicPr>
        <p:blipFill>
          <a:blip r:embed="rId3">
            <a:alphaModFix/>
          </a:blip>
          <a:stretch>
            <a:fillRect/>
          </a:stretch>
        </p:blipFill>
        <p:spPr>
          <a:xfrm>
            <a:off x="152400" y="2104623"/>
            <a:ext cx="8839201" cy="3773880"/>
          </a:xfrm>
          <a:prstGeom prst="rect">
            <a:avLst/>
          </a:prstGeom>
          <a:noFill/>
          <a:ln>
            <a:noFill/>
          </a:ln>
        </p:spPr>
      </p:pic>
      <p:pic>
        <p:nvPicPr>
          <p:cNvPr id="757" name="Google Shape;757;p77"/>
          <p:cNvPicPr preferRelativeResize="0"/>
          <p:nvPr/>
        </p:nvPicPr>
        <p:blipFill>
          <a:blip r:embed="rId4">
            <a:alphaModFix/>
          </a:blip>
          <a:stretch>
            <a:fillRect/>
          </a:stretch>
        </p:blipFill>
        <p:spPr>
          <a:xfrm>
            <a:off x="504050" y="1842400"/>
            <a:ext cx="6096000" cy="4572000"/>
          </a:xfrm>
          <a:prstGeom prst="rect">
            <a:avLst/>
          </a:prstGeom>
          <a:noFill/>
          <a:ln>
            <a:noFill/>
          </a:ln>
        </p:spPr>
      </p:pic>
      <p:pic>
        <p:nvPicPr>
          <p:cNvPr id="758" name="Google Shape;758;p77"/>
          <p:cNvPicPr preferRelativeResize="0"/>
          <p:nvPr/>
        </p:nvPicPr>
        <p:blipFill>
          <a:blip r:embed="rId5">
            <a:alphaModFix/>
          </a:blip>
          <a:stretch>
            <a:fillRect/>
          </a:stretch>
        </p:blipFill>
        <p:spPr>
          <a:xfrm>
            <a:off x="1524000" y="1842400"/>
            <a:ext cx="6096000" cy="4572000"/>
          </a:xfrm>
          <a:prstGeom prst="rect">
            <a:avLst/>
          </a:prstGeom>
          <a:noFill/>
          <a:ln>
            <a:noFill/>
          </a:ln>
        </p:spPr>
      </p:pic>
      <p:pic>
        <p:nvPicPr>
          <p:cNvPr id="759" name="Google Shape;759;p77"/>
          <p:cNvPicPr preferRelativeResize="0"/>
          <p:nvPr/>
        </p:nvPicPr>
        <p:blipFill>
          <a:blip r:embed="rId6">
            <a:alphaModFix/>
          </a:blip>
          <a:stretch>
            <a:fillRect/>
          </a:stretch>
        </p:blipFill>
        <p:spPr>
          <a:xfrm>
            <a:off x="2746850" y="1764700"/>
            <a:ext cx="6096000" cy="4572000"/>
          </a:xfrm>
          <a:prstGeom prst="rect">
            <a:avLst/>
          </a:prstGeom>
          <a:noFill/>
          <a:ln>
            <a:noFill/>
          </a:ln>
        </p:spPr>
      </p:pic>
      <p:sp>
        <p:nvSpPr>
          <p:cNvPr id="760" name="Google Shape;760;p7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
                                        </p:tgtEl>
                                        <p:attrNameLst>
                                          <p:attrName>style.visibility</p:attrName>
                                        </p:attrNameLst>
                                      </p:cBhvr>
                                      <p:to>
                                        <p:strVal val="visible"/>
                                      </p:to>
                                    </p:set>
                                    <p:animEffect transition="in" filter="fade">
                                      <p:cBhvr>
                                        <p:cTn id="7" dur="500"/>
                                        <p:tgtEl>
                                          <p:spTgt spid="7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8"/>
                                        </p:tgtEl>
                                        <p:attrNameLst>
                                          <p:attrName>style.visibility</p:attrName>
                                        </p:attrNameLst>
                                      </p:cBhvr>
                                      <p:to>
                                        <p:strVal val="visible"/>
                                      </p:to>
                                    </p:set>
                                    <p:animEffect transition="in" filter="fade">
                                      <p:cBhvr>
                                        <p:cTn id="12" dur="500"/>
                                        <p:tgtEl>
                                          <p:spTgt spid="7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9"/>
                                        </p:tgtEl>
                                        <p:attrNameLst>
                                          <p:attrName>style.visibility</p:attrName>
                                        </p:attrNameLst>
                                      </p:cBhvr>
                                      <p:to>
                                        <p:strVal val="visible"/>
                                      </p:to>
                                    </p:set>
                                    <p:animEffect transition="in" filter="fade">
                                      <p:cBhvr>
                                        <p:cTn id="17" dur="5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464803" y="217893"/>
            <a:ext cx="8229598" cy="83839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Motivation</a:t>
            </a:r>
            <a:endParaRPr sz="3500" b="1" i="0" u="none" strike="noStrike" cap="none">
              <a:solidFill>
                <a:schemeClr val="accent1"/>
              </a:solidFill>
              <a:latin typeface="Calibri"/>
              <a:ea typeface="Calibri"/>
              <a:cs typeface="Calibri"/>
              <a:sym typeface="Calibri"/>
            </a:endParaRPr>
          </a:p>
        </p:txBody>
      </p:sp>
      <p:sp>
        <p:nvSpPr>
          <p:cNvPr id="181" name="Google Shape;181;p30"/>
          <p:cNvSpPr txBox="1"/>
          <p:nvPr/>
        </p:nvSpPr>
        <p:spPr>
          <a:xfrm>
            <a:off x="4795629" y="1484784"/>
            <a:ext cx="4608512" cy="266429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70C0"/>
              </a:buClr>
              <a:buSzPts val="2400"/>
              <a:buFont typeface="Arial"/>
              <a:buChar char="•"/>
            </a:pPr>
            <a:r>
              <a:rPr lang="es-ES" sz="2400">
                <a:solidFill>
                  <a:srgbClr val="0D3363"/>
                </a:solidFill>
                <a:latin typeface="Arial"/>
                <a:ea typeface="Arial"/>
                <a:cs typeface="Arial"/>
                <a:sym typeface="Arial"/>
              </a:rPr>
              <a:t>Projections</a:t>
            </a:r>
            <a:endParaRPr/>
          </a:p>
          <a:p>
            <a:pPr marL="228600" marR="0" lvl="0" indent="-228600" algn="l" rtl="0">
              <a:lnSpc>
                <a:spcPct val="90000"/>
              </a:lnSpc>
              <a:spcBef>
                <a:spcPts val="1000"/>
              </a:spcBef>
              <a:spcAft>
                <a:spcPts val="0"/>
              </a:spcAft>
              <a:buClr>
                <a:srgbClr val="0070C0"/>
              </a:buClr>
              <a:buSzPts val="2400"/>
              <a:buFont typeface="Arial"/>
              <a:buChar char="•"/>
            </a:pPr>
            <a:r>
              <a:rPr lang="es-ES" sz="2400">
                <a:solidFill>
                  <a:srgbClr val="0D3363"/>
                </a:solidFill>
                <a:latin typeface="Arial"/>
                <a:ea typeface="Arial"/>
                <a:cs typeface="Arial"/>
                <a:sym typeface="Arial"/>
              </a:rPr>
              <a:t>Impact analysis</a:t>
            </a:r>
            <a:endParaRPr/>
          </a:p>
          <a:p>
            <a:pPr marL="228600" marR="0" lvl="0" indent="-228600" algn="l" rtl="0">
              <a:lnSpc>
                <a:spcPct val="90000"/>
              </a:lnSpc>
              <a:spcBef>
                <a:spcPts val="1000"/>
              </a:spcBef>
              <a:spcAft>
                <a:spcPts val="0"/>
              </a:spcAft>
              <a:buClr>
                <a:srgbClr val="0070C0"/>
              </a:buClr>
              <a:buSzPts val="2400"/>
              <a:buFont typeface="Arial"/>
              <a:buChar char="•"/>
            </a:pPr>
            <a:r>
              <a:rPr lang="es-ES" sz="2400">
                <a:solidFill>
                  <a:srgbClr val="0D3363"/>
                </a:solidFill>
                <a:latin typeface="Arial"/>
                <a:ea typeface="Arial"/>
                <a:cs typeface="Arial"/>
                <a:sym typeface="Arial"/>
              </a:rPr>
              <a:t>Adaptation to climate change.</a:t>
            </a:r>
            <a:endParaRPr/>
          </a:p>
        </p:txBody>
      </p:sp>
      <p:pic>
        <p:nvPicPr>
          <p:cNvPr id="182" name="Google Shape;182;p30"/>
          <p:cNvPicPr preferRelativeResize="0"/>
          <p:nvPr/>
        </p:nvPicPr>
        <p:blipFill rotWithShape="1">
          <a:blip r:embed="rId3">
            <a:alphaModFix/>
          </a:blip>
          <a:srcRect l="2891" t="18360" r="-1531" b="18360"/>
          <a:stretch/>
        </p:blipFill>
        <p:spPr>
          <a:xfrm>
            <a:off x="179512" y="1484784"/>
            <a:ext cx="4392488" cy="2115587"/>
          </a:xfrm>
          <a:prstGeom prst="rect">
            <a:avLst/>
          </a:prstGeom>
          <a:noFill/>
          <a:ln>
            <a:noFill/>
          </a:ln>
          <a:effectLst>
            <a:outerShdw blurRad="292100" dist="139700" dir="2700000" algn="tl" rotWithShape="0">
              <a:srgbClr val="333333">
                <a:alpha val="64705"/>
              </a:srgbClr>
            </a:outerShdw>
          </a:effectLst>
        </p:spPr>
      </p:pic>
      <p:pic>
        <p:nvPicPr>
          <p:cNvPr id="183" name="Google Shape;183;p30"/>
          <p:cNvPicPr preferRelativeResize="0"/>
          <p:nvPr/>
        </p:nvPicPr>
        <p:blipFill rotWithShape="1">
          <a:blip r:embed="rId4">
            <a:alphaModFix/>
          </a:blip>
          <a:srcRect/>
          <a:stretch/>
        </p:blipFill>
        <p:spPr>
          <a:xfrm>
            <a:off x="211202" y="2387600"/>
            <a:ext cx="4127653" cy="3345656"/>
          </a:xfrm>
          <a:prstGeom prst="rect">
            <a:avLst/>
          </a:prstGeom>
          <a:noFill/>
          <a:ln>
            <a:noFill/>
          </a:ln>
          <a:effectLst>
            <a:outerShdw blurRad="292100" dist="139700" dir="2700000" algn="tl" rotWithShape="0">
              <a:srgbClr val="333333">
                <a:alpha val="64705"/>
              </a:srgbClr>
            </a:outerShdw>
          </a:effectLst>
        </p:spPr>
      </p:pic>
      <p:pic>
        <p:nvPicPr>
          <p:cNvPr id="184" name="Google Shape;184;p30"/>
          <p:cNvPicPr preferRelativeResize="0"/>
          <p:nvPr/>
        </p:nvPicPr>
        <p:blipFill rotWithShape="1">
          <a:blip r:embed="rId5">
            <a:alphaModFix/>
          </a:blip>
          <a:srcRect/>
          <a:stretch/>
        </p:blipFill>
        <p:spPr>
          <a:xfrm>
            <a:off x="2051720" y="3450828"/>
            <a:ext cx="5904656" cy="2952328"/>
          </a:xfrm>
          <a:prstGeom prst="rect">
            <a:avLst/>
          </a:prstGeom>
          <a:noFill/>
          <a:ln>
            <a:noFill/>
          </a:ln>
          <a:effectLst>
            <a:outerShdw blurRad="292100" dist="139700" dir="2700000" algn="tl" rotWithShape="0">
              <a:srgbClr val="333333">
                <a:alpha val="64705"/>
              </a:srgbClr>
            </a:outerShdw>
          </a:effectLst>
        </p:spPr>
      </p:pic>
      <p:sp>
        <p:nvSpPr>
          <p:cNvPr id="185" name="Google Shape;185;p30"/>
          <p:cNvSpPr/>
          <p:nvPr/>
        </p:nvSpPr>
        <p:spPr>
          <a:xfrm>
            <a:off x="971600" y="3933056"/>
            <a:ext cx="7272808" cy="1200329"/>
          </a:xfrm>
          <a:prstGeom prst="rect">
            <a:avLst/>
          </a:prstGeom>
          <a:solidFill>
            <a:schemeClr val="lt1"/>
          </a:solidFill>
          <a:ln>
            <a:noFill/>
          </a:ln>
          <a:effectLst>
            <a:outerShdw blurRad="44450" dist="27940" dir="5400000" algn="ctr">
              <a:srgbClr val="000000">
                <a:alpha val="31764"/>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s-ES" sz="2400">
                <a:solidFill>
                  <a:schemeClr val="dk1"/>
                </a:solidFill>
                <a:latin typeface="Arial"/>
                <a:ea typeface="Arial"/>
                <a:cs typeface="Arial"/>
                <a:sym typeface="Arial"/>
              </a:rPr>
              <a:t>Currently, </a:t>
            </a:r>
            <a:r>
              <a:rPr lang="es-ES" sz="2400" b="1">
                <a:solidFill>
                  <a:schemeClr val="dk1"/>
                </a:solidFill>
                <a:latin typeface="Arial"/>
                <a:ea typeface="Arial"/>
                <a:cs typeface="Arial"/>
                <a:sym typeface="Arial"/>
              </a:rPr>
              <a:t>only computational models have the potential</a:t>
            </a:r>
            <a:r>
              <a:rPr lang="es-ES" sz="2400">
                <a:solidFill>
                  <a:schemeClr val="dk1"/>
                </a:solidFill>
                <a:latin typeface="Arial"/>
                <a:ea typeface="Arial"/>
                <a:cs typeface="Arial"/>
                <a:sym typeface="Arial"/>
              </a:rPr>
              <a:t> to provide geographically and physically consistent estimates.</a:t>
            </a:r>
            <a:endParaRPr sz="2400">
              <a:solidFill>
                <a:schemeClr val="dk1"/>
              </a:solidFill>
              <a:latin typeface="Arial"/>
              <a:ea typeface="Arial"/>
              <a:cs typeface="Arial"/>
              <a:sym typeface="Arial"/>
            </a:endParaRPr>
          </a:p>
        </p:txBody>
      </p:sp>
      <p:sp>
        <p:nvSpPr>
          <p:cNvPr id="186" name="Google Shape;186;p30"/>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animEffect transition="in" filter="fade">
                                      <p:cBhvr>
                                        <p:cTn id="7" dur="500"/>
                                        <p:tgtEl>
                                          <p:spTgt spid="1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fade">
                                      <p:cBhvr>
                                        <p:cTn id="12" dur="500"/>
                                        <p:tgtEl>
                                          <p:spTgt spid="1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1">
                                            <p:txEl>
                                              <p:pRg st="1" end="1"/>
                                            </p:txEl>
                                          </p:spTgt>
                                        </p:tgtEl>
                                        <p:attrNameLst>
                                          <p:attrName>style.visibility</p:attrName>
                                        </p:attrNameLst>
                                      </p:cBhvr>
                                      <p:to>
                                        <p:strVal val="visible"/>
                                      </p:to>
                                    </p:set>
                                    <p:animEffect transition="in" filter="fade">
                                      <p:cBhvr>
                                        <p:cTn id="17" dur="500"/>
                                        <p:tgtEl>
                                          <p:spTgt spid="18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fade">
                                      <p:cBhvr>
                                        <p:cTn id="22" dur="500"/>
                                        <p:tgtEl>
                                          <p:spTgt spid="1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
                                            <p:txEl>
                                              <p:pRg st="2" end="2"/>
                                            </p:txEl>
                                          </p:spTgt>
                                        </p:tgtEl>
                                        <p:attrNameLst>
                                          <p:attrName>style.visibility</p:attrName>
                                        </p:attrNameLst>
                                      </p:cBhvr>
                                      <p:to>
                                        <p:strVal val="visible"/>
                                      </p:to>
                                    </p:set>
                                    <p:animEffect transition="in" filter="fade">
                                      <p:cBhvr>
                                        <p:cTn id="27" dur="500"/>
                                        <p:tgtEl>
                                          <p:spTgt spid="18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
                                        </p:tgtEl>
                                        <p:attrNameLst>
                                          <p:attrName>style.visibility</p:attrName>
                                        </p:attrNameLst>
                                      </p:cBhvr>
                                      <p:to>
                                        <p:strVal val="visible"/>
                                      </p:to>
                                    </p:set>
                                    <p:animEffect transition="in" filter="fade">
                                      <p:cBhvr>
                                        <p:cTn id="32" dur="500"/>
                                        <p:tgtEl>
                                          <p:spTgt spid="1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Effect transition="in" filter="fade">
                                      <p:cBhvr>
                                        <p:cTn id="37"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9"/>
          <p:cNvSpPr txBox="1">
            <a:spLocks noGrp="1"/>
          </p:cNvSpPr>
          <p:nvPr>
            <p:ph type="title"/>
          </p:nvPr>
        </p:nvSpPr>
        <p:spPr>
          <a:xfrm>
            <a:off x="464803" y="217893"/>
            <a:ext cx="82296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a:t>Contributions</a:t>
            </a:r>
            <a:endParaRPr/>
          </a:p>
        </p:txBody>
      </p:sp>
      <p:sp>
        <p:nvSpPr>
          <p:cNvPr id="779" name="Google Shape;779;p79"/>
          <p:cNvSpPr txBox="1">
            <a:spLocks noGrp="1"/>
          </p:cNvSpPr>
          <p:nvPr>
            <p:ph type="body" idx="1"/>
          </p:nvPr>
        </p:nvSpPr>
        <p:spPr>
          <a:xfrm>
            <a:off x="464803" y="1215072"/>
            <a:ext cx="8229600" cy="48333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SzPts val="2400"/>
              <a:buChar char="●"/>
            </a:pPr>
            <a:r>
              <a:rPr lang="es-ES"/>
              <a:t>Performance analysis and optimization</a:t>
            </a:r>
            <a:endParaRPr/>
          </a:p>
          <a:p>
            <a:pPr marL="914400" lvl="1" indent="-355600" algn="l" rtl="0">
              <a:spcBef>
                <a:spcPts val="0"/>
              </a:spcBef>
              <a:spcAft>
                <a:spcPts val="0"/>
              </a:spcAft>
              <a:buSzPts val="2000"/>
              <a:buChar char="○"/>
            </a:pPr>
            <a:r>
              <a:rPr lang="es-ES"/>
              <a:t>Detecting, analyzing and optimizing MPI communication bottlenecks in Earth System models </a:t>
            </a:r>
            <a:r>
              <a:rPr lang="es-ES" sz="1400"/>
              <a:t>- Published at Journal of Computational Sciences</a:t>
            </a:r>
            <a:endParaRPr sz="1400"/>
          </a:p>
          <a:p>
            <a:pPr marL="457200" lvl="0" indent="-381000" algn="l" rtl="0">
              <a:spcBef>
                <a:spcPts val="0"/>
              </a:spcBef>
              <a:spcAft>
                <a:spcPts val="0"/>
              </a:spcAft>
              <a:buSzPts val="2400"/>
              <a:buChar char="●"/>
            </a:pPr>
            <a:r>
              <a:rPr lang="es-ES"/>
              <a:t>Domain decomposition optimization</a:t>
            </a:r>
            <a:endParaRPr/>
          </a:p>
          <a:p>
            <a:pPr marL="914400" lvl="1" indent="-355600" algn="l" rtl="0">
              <a:spcBef>
                <a:spcPts val="0"/>
              </a:spcBef>
              <a:spcAft>
                <a:spcPts val="0"/>
              </a:spcAft>
              <a:buSzPts val="2000"/>
              <a:buChar char="○"/>
            </a:pPr>
            <a:r>
              <a:rPr lang="es-ES"/>
              <a:t>Optimizing domain decomposition in an ocean model: the case of NEMO </a:t>
            </a:r>
            <a:r>
              <a:rPr lang="es-ES" sz="1400"/>
              <a:t>- Presented at ICCS 2017, published at the proceedings.</a:t>
            </a:r>
            <a:endParaRPr sz="1400"/>
          </a:p>
          <a:p>
            <a:pPr marL="457200" lvl="0" indent="-381000" algn="l" rtl="0">
              <a:spcBef>
                <a:spcPts val="0"/>
              </a:spcBef>
              <a:spcAft>
                <a:spcPts val="0"/>
              </a:spcAft>
              <a:buSzPts val="2400"/>
              <a:buChar char="●"/>
            </a:pPr>
            <a:r>
              <a:rPr lang="es-ES"/>
              <a:t>Verifying non-linear models</a:t>
            </a:r>
            <a:endParaRPr/>
          </a:p>
          <a:p>
            <a:pPr marL="914400" lvl="1" indent="-355600" algn="l" rtl="0">
              <a:spcBef>
                <a:spcPts val="0"/>
              </a:spcBef>
              <a:spcAft>
                <a:spcPts val="0"/>
              </a:spcAft>
              <a:buSzPts val="2000"/>
              <a:buChar char="○"/>
            </a:pPr>
            <a:r>
              <a:rPr lang="es-ES"/>
              <a:t>Discriminating accurate results in nonlinear models. </a:t>
            </a:r>
            <a:r>
              <a:rPr lang="es-ES" sz="1400"/>
              <a:t>- Submitted to WCES @ HPCS 2019</a:t>
            </a:r>
            <a:endParaRPr sz="1400"/>
          </a:p>
          <a:p>
            <a:pPr marL="457200" lvl="0" indent="-381000" algn="l" rtl="0">
              <a:spcBef>
                <a:spcPts val="1000"/>
              </a:spcBef>
              <a:spcAft>
                <a:spcPts val="0"/>
              </a:spcAft>
              <a:buSzPts val="2400"/>
              <a:buChar char="●"/>
            </a:pPr>
            <a:r>
              <a:rPr lang="es-ES"/>
              <a:t>Numerical precision analysis for Earth Science models</a:t>
            </a:r>
            <a:endParaRPr/>
          </a:p>
          <a:p>
            <a:pPr marL="914400" lvl="1" indent="-355600" algn="l" rtl="0">
              <a:spcBef>
                <a:spcPts val="500"/>
              </a:spcBef>
              <a:spcAft>
                <a:spcPts val="0"/>
              </a:spcAft>
              <a:buSzPts val="2000"/>
              <a:buChar char="○"/>
            </a:pPr>
            <a:r>
              <a:rPr lang="es-ES"/>
              <a:t>How to use mixed precision in Ocean Models </a:t>
            </a:r>
            <a:r>
              <a:rPr lang="es-ES" sz="1400"/>
              <a:t>- Final stages of revision at Geoscientific Model Development</a:t>
            </a:r>
            <a:endParaRPr sz="14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0"/>
          <p:cNvSpPr txBox="1">
            <a:spLocks noGrp="1"/>
          </p:cNvSpPr>
          <p:nvPr>
            <p:ph type="title"/>
          </p:nvPr>
        </p:nvSpPr>
        <p:spPr>
          <a:xfrm>
            <a:off x="464803" y="217893"/>
            <a:ext cx="8229600" cy="8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a:t>Future Plans</a:t>
            </a:r>
            <a:endParaRPr/>
          </a:p>
        </p:txBody>
      </p:sp>
      <p:sp>
        <p:nvSpPr>
          <p:cNvPr id="786" name="Google Shape;786;p80"/>
          <p:cNvSpPr txBox="1">
            <a:spLocks noGrp="1"/>
          </p:cNvSpPr>
          <p:nvPr>
            <p:ph type="body" idx="1"/>
          </p:nvPr>
        </p:nvSpPr>
        <p:spPr>
          <a:xfrm>
            <a:off x="464803" y="1215072"/>
            <a:ext cx="8229600" cy="4833300"/>
          </a:xfrm>
          <a:prstGeom prst="rect">
            <a:avLst/>
          </a:prstGeom>
        </p:spPr>
        <p:txBody>
          <a:bodyPr spcFirstLastPara="1" wrap="square" lIns="91425" tIns="91425" rIns="91425" bIns="91425" anchor="t" anchorCtr="0">
            <a:noAutofit/>
          </a:bodyPr>
          <a:lstStyle/>
          <a:p>
            <a:pPr marL="457200" marR="0" lvl="0" indent="-381000" algn="l" rtl="0">
              <a:lnSpc>
                <a:spcPct val="90000"/>
              </a:lnSpc>
              <a:spcBef>
                <a:spcPts val="1000"/>
              </a:spcBef>
              <a:spcAft>
                <a:spcPts val="0"/>
              </a:spcAft>
              <a:buClr>
                <a:srgbClr val="0070C0"/>
              </a:buClr>
              <a:buSzPts val="2400"/>
              <a:buFont typeface="Arial"/>
              <a:buChar char="●"/>
            </a:pPr>
            <a:r>
              <a:rPr lang="es-ES"/>
              <a:t>Finish the thesis during this academic year.</a:t>
            </a:r>
            <a:endParaRPr sz="14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81"/>
          <p:cNvSpPr txBox="1">
            <a:spLocks noGrp="1"/>
          </p:cNvSpPr>
          <p:nvPr>
            <p:ph type="ctrTitle"/>
          </p:nvPr>
        </p:nvSpPr>
        <p:spPr>
          <a:xfrm>
            <a:off x="3461655" y="1884276"/>
            <a:ext cx="5026945" cy="299882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8000"/>
              <a:buFont typeface="Calibri"/>
              <a:buNone/>
            </a:pPr>
            <a:r>
              <a:rPr lang="es-ES" sz="8000" b="0" i="0" u="none" strike="noStrike" cap="none">
                <a:solidFill>
                  <a:srgbClr val="004890"/>
                </a:solidFill>
                <a:latin typeface="Calibri"/>
                <a:ea typeface="Calibri"/>
                <a:cs typeface="Calibri"/>
                <a:sym typeface="Calibri"/>
              </a:rPr>
              <a:t>Thank you </a:t>
            </a:r>
            <a:endParaRPr sz="8000" b="0" i="0" u="none" strike="noStrike" cap="none">
              <a:solidFill>
                <a:srgbClr val="004890"/>
              </a:solidFill>
              <a:latin typeface="Calibri"/>
              <a:ea typeface="Calibri"/>
              <a:cs typeface="Calibri"/>
              <a:sym typeface="Calibri"/>
            </a:endParaRPr>
          </a:p>
        </p:txBody>
      </p:sp>
      <p:sp>
        <p:nvSpPr>
          <p:cNvPr id="792" name="Google Shape;792;p81"/>
          <p:cNvSpPr txBox="1">
            <a:spLocks noGrp="1"/>
          </p:cNvSpPr>
          <p:nvPr>
            <p:ph type="subTitle" idx="1"/>
          </p:nvPr>
        </p:nvSpPr>
        <p:spPr>
          <a:xfrm>
            <a:off x="3603066" y="6107242"/>
            <a:ext cx="4569950" cy="4644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2800"/>
              <a:buFont typeface="Arial"/>
              <a:buNone/>
            </a:pPr>
            <a:r>
              <a:rPr lang="es-ES" sz="2800">
                <a:solidFill>
                  <a:srgbClr val="004890"/>
                </a:solidFill>
                <a:latin typeface="Calibri"/>
                <a:ea typeface="Calibri"/>
                <a:cs typeface="Calibri"/>
                <a:sym typeface="Calibri"/>
              </a:rPr>
              <a:t>oriol.tinto@bsc.es</a:t>
            </a:r>
            <a:endParaRPr sz="2800">
              <a:solidFill>
                <a:srgbClr val="004890"/>
              </a:solidFill>
              <a:latin typeface="Calibri"/>
              <a:ea typeface="Calibri"/>
              <a:cs typeface="Calibri"/>
              <a:sym typeface="Calibri"/>
            </a:endParaRPr>
          </a:p>
        </p:txBody>
      </p:sp>
      <p:pic>
        <p:nvPicPr>
          <p:cNvPr id="793" name="Google Shape;793;p81"/>
          <p:cNvPicPr preferRelativeResize="0"/>
          <p:nvPr/>
        </p:nvPicPr>
        <p:blipFill>
          <a:blip r:embed="rId3">
            <a:alphaModFix/>
          </a:blip>
          <a:stretch>
            <a:fillRect/>
          </a:stretch>
        </p:blipFill>
        <p:spPr>
          <a:xfrm>
            <a:off x="4641025" y="1687200"/>
            <a:ext cx="2784700" cy="99405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464803" y="217893"/>
            <a:ext cx="8229600" cy="838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Motivation</a:t>
            </a:r>
            <a:endParaRPr sz="3500" b="1" i="0" u="none" strike="noStrike" cap="none">
              <a:solidFill>
                <a:schemeClr val="accent1"/>
              </a:solidFill>
              <a:latin typeface="Calibri"/>
              <a:ea typeface="Calibri"/>
              <a:cs typeface="Calibri"/>
              <a:sym typeface="Calibri"/>
            </a:endParaRPr>
          </a:p>
        </p:txBody>
      </p:sp>
      <p:sp>
        <p:nvSpPr>
          <p:cNvPr id="192" name="Google Shape;192;p31"/>
          <p:cNvSpPr txBox="1"/>
          <p:nvPr/>
        </p:nvSpPr>
        <p:spPr>
          <a:xfrm>
            <a:off x="74675" y="1144775"/>
            <a:ext cx="8784300" cy="45531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0"/>
              </a:spcBef>
              <a:spcAft>
                <a:spcPts val="0"/>
              </a:spcAft>
              <a:buClr>
                <a:srgbClr val="0D3363"/>
              </a:buClr>
              <a:buSzPts val="2400"/>
              <a:buFont typeface="Calibri"/>
              <a:buChar char="●"/>
            </a:pPr>
            <a:r>
              <a:rPr lang="es-ES" sz="2400" dirty="0" err="1" smtClean="0">
                <a:solidFill>
                  <a:srgbClr val="0D3363"/>
                </a:solidFill>
                <a:latin typeface="Calibri"/>
                <a:ea typeface="Calibri"/>
                <a:cs typeface="Calibri"/>
                <a:sym typeface="Calibri"/>
              </a:rPr>
              <a:t>The</a:t>
            </a:r>
            <a:r>
              <a:rPr lang="es-ES" sz="2400" dirty="0" smtClean="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same</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models</a:t>
            </a:r>
            <a:r>
              <a:rPr lang="es-ES" sz="2400" dirty="0">
                <a:solidFill>
                  <a:srgbClr val="0D3363"/>
                </a:solidFill>
                <a:latin typeface="Calibri"/>
                <a:ea typeface="Calibri"/>
                <a:cs typeface="Calibri"/>
                <a:sym typeface="Calibri"/>
              </a:rPr>
              <a:t> are </a:t>
            </a:r>
            <a:r>
              <a:rPr lang="es-ES" sz="2400" dirty="0" err="1">
                <a:solidFill>
                  <a:srgbClr val="0D3363"/>
                </a:solidFill>
                <a:latin typeface="Calibri"/>
                <a:ea typeface="Calibri"/>
                <a:cs typeface="Calibri"/>
                <a:sym typeface="Calibri"/>
              </a:rPr>
              <a:t>used</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for</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both</a:t>
            </a:r>
            <a:r>
              <a:rPr lang="es-ES" sz="2400" dirty="0">
                <a:solidFill>
                  <a:srgbClr val="0D3363"/>
                </a:solidFill>
                <a:latin typeface="Calibri"/>
                <a:ea typeface="Calibri"/>
                <a:cs typeface="Calibri"/>
                <a:sym typeface="Calibri"/>
              </a:rPr>
              <a:t> </a:t>
            </a:r>
            <a:r>
              <a:rPr lang="es-ES" sz="2400" b="1" dirty="0" err="1">
                <a:solidFill>
                  <a:srgbClr val="0D3363"/>
                </a:solidFill>
                <a:latin typeface="Calibri"/>
                <a:ea typeface="Calibri"/>
                <a:cs typeface="Calibri"/>
                <a:sym typeface="Calibri"/>
              </a:rPr>
              <a:t>weather</a:t>
            </a:r>
            <a:r>
              <a:rPr lang="es-ES" sz="2400" b="1" dirty="0">
                <a:solidFill>
                  <a:srgbClr val="0D3363"/>
                </a:solidFill>
                <a:latin typeface="Calibri"/>
                <a:ea typeface="Calibri"/>
                <a:cs typeface="Calibri"/>
                <a:sym typeface="Calibri"/>
              </a:rPr>
              <a:t> and </a:t>
            </a:r>
            <a:r>
              <a:rPr lang="es-ES" sz="2400" b="1" dirty="0" err="1" smtClean="0">
                <a:solidFill>
                  <a:srgbClr val="0D3363"/>
                </a:solidFill>
                <a:latin typeface="Calibri"/>
                <a:ea typeface="Calibri"/>
                <a:cs typeface="Calibri"/>
                <a:sym typeface="Calibri"/>
              </a:rPr>
              <a:t>climate</a:t>
            </a:r>
            <a:r>
              <a:rPr lang="es-ES" sz="2400" dirty="0" smtClean="0">
                <a:solidFill>
                  <a:srgbClr val="0D3363"/>
                </a:solidFill>
                <a:latin typeface="Calibri"/>
                <a:ea typeface="Calibri"/>
                <a:cs typeface="Calibri"/>
                <a:sym typeface="Calibri"/>
              </a:rPr>
              <a:t>.</a:t>
            </a:r>
            <a:endParaRPr sz="2400" dirty="0">
              <a:solidFill>
                <a:srgbClr val="0D3363"/>
              </a:solidFill>
              <a:latin typeface="Calibri"/>
              <a:ea typeface="Calibri"/>
              <a:cs typeface="Calibri"/>
              <a:sym typeface="Calibri"/>
            </a:endParaRPr>
          </a:p>
          <a:p>
            <a:pPr marL="457200" marR="0" lvl="0" indent="-381000" algn="l" rtl="0">
              <a:lnSpc>
                <a:spcPct val="90000"/>
              </a:lnSpc>
              <a:spcBef>
                <a:spcPts val="0"/>
              </a:spcBef>
              <a:spcAft>
                <a:spcPts val="0"/>
              </a:spcAft>
              <a:buClr>
                <a:srgbClr val="0D3363"/>
              </a:buClr>
              <a:buSzPts val="2400"/>
              <a:buFont typeface="Calibri"/>
              <a:buChar char="●"/>
            </a:pPr>
            <a:r>
              <a:rPr lang="es-ES" sz="2400" dirty="0" err="1">
                <a:solidFill>
                  <a:srgbClr val="0D3363"/>
                </a:solidFill>
                <a:latin typeface="Calibri"/>
                <a:ea typeface="Calibri"/>
                <a:cs typeface="Calibri"/>
                <a:sym typeface="Calibri"/>
              </a:rPr>
              <a:t>Weather</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models</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have</a:t>
            </a:r>
            <a:r>
              <a:rPr lang="es-ES" sz="2400" dirty="0">
                <a:solidFill>
                  <a:srgbClr val="0D3363"/>
                </a:solidFill>
                <a:latin typeface="Calibri"/>
                <a:ea typeface="Calibri"/>
                <a:cs typeface="Calibri"/>
                <a:sym typeface="Calibri"/>
              </a:rPr>
              <a:t> a </a:t>
            </a:r>
            <a:r>
              <a:rPr lang="es-ES" sz="2400" b="1" dirty="0" err="1">
                <a:solidFill>
                  <a:srgbClr val="0D3363"/>
                </a:solidFill>
                <a:latin typeface="Calibri"/>
                <a:ea typeface="Calibri"/>
                <a:cs typeface="Calibri"/>
                <a:sym typeface="Calibri"/>
              </a:rPr>
              <a:t>huge</a:t>
            </a:r>
            <a:r>
              <a:rPr lang="es-ES" sz="2400" b="1" dirty="0">
                <a:solidFill>
                  <a:srgbClr val="0D3363"/>
                </a:solidFill>
                <a:latin typeface="Calibri"/>
                <a:ea typeface="Calibri"/>
                <a:cs typeface="Calibri"/>
                <a:sym typeface="Calibri"/>
              </a:rPr>
              <a:t> </a:t>
            </a:r>
            <a:r>
              <a:rPr lang="es-ES" sz="2400" b="1" dirty="0" err="1">
                <a:solidFill>
                  <a:srgbClr val="0D3363"/>
                </a:solidFill>
                <a:latin typeface="Calibri"/>
                <a:ea typeface="Calibri"/>
                <a:cs typeface="Calibri"/>
                <a:sym typeface="Calibri"/>
              </a:rPr>
              <a:t>value</a:t>
            </a:r>
            <a:r>
              <a:rPr lang="es-ES" sz="2400" b="1" dirty="0">
                <a:solidFill>
                  <a:srgbClr val="0D3363"/>
                </a:solidFill>
                <a:latin typeface="Calibri"/>
                <a:ea typeface="Calibri"/>
                <a:cs typeface="Calibri"/>
                <a:sym typeface="Calibri"/>
              </a:rPr>
              <a:t> </a:t>
            </a:r>
            <a:r>
              <a:rPr lang="es-ES" sz="2400" b="1" dirty="0" err="1">
                <a:solidFill>
                  <a:srgbClr val="0D3363"/>
                </a:solidFill>
                <a:latin typeface="Calibri"/>
                <a:ea typeface="Calibri"/>
                <a:cs typeface="Calibri"/>
                <a:sym typeface="Calibri"/>
              </a:rPr>
              <a:t>for</a:t>
            </a:r>
            <a:r>
              <a:rPr lang="es-ES" sz="2400" b="1" dirty="0">
                <a:solidFill>
                  <a:srgbClr val="0D3363"/>
                </a:solidFill>
                <a:latin typeface="Calibri"/>
                <a:ea typeface="Calibri"/>
                <a:cs typeface="Calibri"/>
                <a:sym typeface="Calibri"/>
              </a:rPr>
              <a:t> </a:t>
            </a:r>
            <a:r>
              <a:rPr lang="es-ES" sz="2400" b="1" dirty="0" err="1">
                <a:solidFill>
                  <a:srgbClr val="0D3363"/>
                </a:solidFill>
                <a:latin typeface="Calibri"/>
                <a:ea typeface="Calibri"/>
                <a:cs typeface="Calibri"/>
                <a:sym typeface="Calibri"/>
              </a:rPr>
              <a:t>society</a:t>
            </a:r>
            <a:r>
              <a:rPr lang="es-ES" sz="2400" dirty="0">
                <a:solidFill>
                  <a:srgbClr val="0D3363"/>
                </a:solidFill>
                <a:latin typeface="Calibri"/>
                <a:ea typeface="Calibri"/>
                <a:cs typeface="Calibri"/>
                <a:sym typeface="Calibri"/>
              </a:rPr>
              <a:t>.</a:t>
            </a:r>
            <a:endParaRPr sz="2400" dirty="0">
              <a:solidFill>
                <a:srgbClr val="0D3363"/>
              </a:solidFill>
              <a:latin typeface="Calibri"/>
              <a:ea typeface="Calibri"/>
              <a:cs typeface="Calibri"/>
              <a:sym typeface="Calibri"/>
            </a:endParaRPr>
          </a:p>
          <a:p>
            <a:pPr marL="457200" marR="0" lvl="0" indent="-381000" algn="l" rtl="0">
              <a:lnSpc>
                <a:spcPct val="90000"/>
              </a:lnSpc>
              <a:spcBef>
                <a:spcPts val="0"/>
              </a:spcBef>
              <a:spcAft>
                <a:spcPts val="0"/>
              </a:spcAft>
              <a:buClr>
                <a:srgbClr val="0D3363"/>
              </a:buClr>
              <a:buSzPts val="2400"/>
              <a:buFont typeface="Calibri"/>
              <a:buChar char="●"/>
            </a:pPr>
            <a:r>
              <a:rPr lang="es-ES" sz="2400" dirty="0" err="1">
                <a:solidFill>
                  <a:srgbClr val="0D3363"/>
                </a:solidFill>
                <a:latin typeface="Calibri"/>
                <a:ea typeface="Calibri"/>
                <a:cs typeface="Calibri"/>
                <a:sym typeface="Calibri"/>
              </a:rPr>
              <a:t>Improving</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the</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computational</a:t>
            </a:r>
            <a:r>
              <a:rPr lang="es-ES" sz="2400" dirty="0">
                <a:solidFill>
                  <a:srgbClr val="0D3363"/>
                </a:solidFill>
                <a:latin typeface="Calibri"/>
                <a:ea typeface="Calibri"/>
                <a:cs typeface="Calibri"/>
                <a:sym typeface="Calibri"/>
              </a:rPr>
              <a:t> performance of </a:t>
            </a:r>
            <a:r>
              <a:rPr lang="es-ES" sz="2400" dirty="0" err="1">
                <a:solidFill>
                  <a:srgbClr val="0D3363"/>
                </a:solidFill>
                <a:latin typeface="Calibri"/>
                <a:ea typeface="Calibri"/>
                <a:cs typeface="Calibri"/>
                <a:sym typeface="Calibri"/>
              </a:rPr>
              <a:t>these</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models</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pays</a:t>
            </a:r>
            <a:r>
              <a:rPr lang="es-ES" sz="2400" dirty="0">
                <a:solidFill>
                  <a:srgbClr val="0D3363"/>
                </a:solidFill>
                <a:latin typeface="Calibri"/>
                <a:ea typeface="Calibri"/>
                <a:cs typeface="Calibri"/>
                <a:sym typeface="Calibri"/>
              </a:rPr>
              <a:t> back in </a:t>
            </a:r>
            <a:r>
              <a:rPr lang="es-ES" sz="2400" dirty="0" err="1">
                <a:solidFill>
                  <a:srgbClr val="0D3363"/>
                </a:solidFill>
                <a:latin typeface="Calibri"/>
                <a:ea typeface="Calibri"/>
                <a:cs typeface="Calibri"/>
                <a:sym typeface="Calibri"/>
              </a:rPr>
              <a:t>several</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ways</a:t>
            </a:r>
            <a:r>
              <a:rPr lang="es-ES" sz="2400" dirty="0">
                <a:solidFill>
                  <a:srgbClr val="0D3363"/>
                </a:solidFill>
                <a:latin typeface="Calibri"/>
                <a:ea typeface="Calibri"/>
                <a:cs typeface="Calibri"/>
                <a:sym typeface="Calibri"/>
              </a:rPr>
              <a:t>:</a:t>
            </a:r>
            <a:endParaRPr sz="2400" dirty="0">
              <a:solidFill>
                <a:srgbClr val="0D3363"/>
              </a:solidFill>
              <a:latin typeface="Calibri"/>
              <a:ea typeface="Calibri"/>
              <a:cs typeface="Calibri"/>
              <a:sym typeface="Calibri"/>
            </a:endParaRPr>
          </a:p>
          <a:p>
            <a:pPr marL="914400" marR="0" lvl="1" indent="-381000" algn="l" rtl="0">
              <a:lnSpc>
                <a:spcPct val="90000"/>
              </a:lnSpc>
              <a:spcBef>
                <a:spcPts val="0"/>
              </a:spcBef>
              <a:spcAft>
                <a:spcPts val="0"/>
              </a:spcAft>
              <a:buClr>
                <a:srgbClr val="0D3363"/>
              </a:buClr>
              <a:buSzPts val="2400"/>
              <a:buFont typeface="Calibri"/>
              <a:buChar char="○"/>
            </a:pPr>
            <a:r>
              <a:rPr lang="es-ES" sz="2400" dirty="0" err="1">
                <a:solidFill>
                  <a:srgbClr val="0D3363"/>
                </a:solidFill>
                <a:latin typeface="Calibri"/>
                <a:ea typeface="Calibri"/>
                <a:cs typeface="Calibri"/>
                <a:sym typeface="Calibri"/>
              </a:rPr>
              <a:t>Saving</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resources</a:t>
            </a:r>
            <a:r>
              <a:rPr lang="es-ES" sz="2400" dirty="0">
                <a:solidFill>
                  <a:srgbClr val="0D3363"/>
                </a:solidFill>
                <a:latin typeface="Calibri"/>
                <a:ea typeface="Calibri"/>
                <a:cs typeface="Calibri"/>
                <a:sym typeface="Calibri"/>
              </a:rPr>
              <a:t>.</a:t>
            </a:r>
            <a:endParaRPr sz="2400" dirty="0">
              <a:solidFill>
                <a:srgbClr val="0D3363"/>
              </a:solidFill>
              <a:latin typeface="Calibri"/>
              <a:ea typeface="Calibri"/>
              <a:cs typeface="Calibri"/>
              <a:sym typeface="Calibri"/>
            </a:endParaRPr>
          </a:p>
          <a:p>
            <a:pPr marL="914400" marR="0" lvl="1" indent="-381000" algn="l" rtl="0">
              <a:lnSpc>
                <a:spcPct val="90000"/>
              </a:lnSpc>
              <a:spcBef>
                <a:spcPts val="0"/>
              </a:spcBef>
              <a:spcAft>
                <a:spcPts val="0"/>
              </a:spcAft>
              <a:buClr>
                <a:srgbClr val="0D3363"/>
              </a:buClr>
              <a:buSzPts val="2400"/>
              <a:buFont typeface="Calibri"/>
              <a:buChar char="○"/>
            </a:pPr>
            <a:r>
              <a:rPr lang="es-ES" sz="2400" dirty="0" err="1">
                <a:solidFill>
                  <a:srgbClr val="0D3363"/>
                </a:solidFill>
                <a:latin typeface="Calibri"/>
                <a:ea typeface="Calibri"/>
                <a:cs typeface="Calibri"/>
                <a:sym typeface="Calibri"/>
              </a:rPr>
              <a:t>Allowing</a:t>
            </a:r>
            <a:r>
              <a:rPr lang="es-ES" sz="2400" dirty="0">
                <a:solidFill>
                  <a:srgbClr val="0D3363"/>
                </a:solidFill>
                <a:latin typeface="Calibri"/>
                <a:ea typeface="Calibri"/>
                <a:cs typeface="Calibri"/>
                <a:sym typeface="Calibri"/>
              </a:rPr>
              <a:t> new </a:t>
            </a:r>
            <a:r>
              <a:rPr lang="es-ES" sz="2400" dirty="0" err="1">
                <a:solidFill>
                  <a:srgbClr val="0D3363"/>
                </a:solidFill>
                <a:latin typeface="Calibri"/>
                <a:ea typeface="Calibri"/>
                <a:cs typeface="Calibri"/>
                <a:sym typeface="Calibri"/>
              </a:rPr>
              <a:t>experiments</a:t>
            </a:r>
            <a:r>
              <a:rPr lang="es-ES" sz="2400" dirty="0">
                <a:solidFill>
                  <a:srgbClr val="0D3363"/>
                </a:solidFill>
                <a:latin typeface="Calibri"/>
                <a:ea typeface="Calibri"/>
                <a:cs typeface="Calibri"/>
                <a:sym typeface="Calibri"/>
              </a:rPr>
              <a:t>:</a:t>
            </a:r>
            <a:endParaRPr sz="2400" dirty="0">
              <a:solidFill>
                <a:srgbClr val="0D3363"/>
              </a:solidFill>
              <a:latin typeface="Calibri"/>
              <a:ea typeface="Calibri"/>
              <a:cs typeface="Calibri"/>
              <a:sym typeface="Calibri"/>
            </a:endParaRPr>
          </a:p>
          <a:p>
            <a:pPr marL="1371600" marR="0" lvl="2" indent="-381000" algn="l" rtl="0">
              <a:lnSpc>
                <a:spcPct val="90000"/>
              </a:lnSpc>
              <a:spcBef>
                <a:spcPts val="0"/>
              </a:spcBef>
              <a:spcAft>
                <a:spcPts val="0"/>
              </a:spcAft>
              <a:buClr>
                <a:srgbClr val="0D3363"/>
              </a:buClr>
              <a:buSzPts val="2400"/>
              <a:buFont typeface="Calibri"/>
              <a:buChar char="■"/>
            </a:pPr>
            <a:r>
              <a:rPr lang="es-ES" sz="2400" dirty="0" err="1">
                <a:solidFill>
                  <a:srgbClr val="0D3363"/>
                </a:solidFill>
                <a:latin typeface="Calibri"/>
                <a:ea typeface="Calibri"/>
                <a:cs typeface="Calibri"/>
                <a:sym typeface="Calibri"/>
              </a:rPr>
              <a:t>Improving</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climate</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knowledge</a:t>
            </a:r>
            <a:endParaRPr sz="2400" dirty="0">
              <a:solidFill>
                <a:srgbClr val="0D3363"/>
              </a:solidFill>
              <a:latin typeface="Calibri"/>
              <a:ea typeface="Calibri"/>
              <a:cs typeface="Calibri"/>
              <a:sym typeface="Calibri"/>
            </a:endParaRPr>
          </a:p>
          <a:p>
            <a:pPr marL="1371600" marR="0" lvl="2" indent="-381000" algn="l" rtl="0">
              <a:lnSpc>
                <a:spcPct val="90000"/>
              </a:lnSpc>
              <a:spcBef>
                <a:spcPts val="0"/>
              </a:spcBef>
              <a:spcAft>
                <a:spcPts val="0"/>
              </a:spcAft>
              <a:buClr>
                <a:srgbClr val="0D3363"/>
              </a:buClr>
              <a:buSzPts val="2400"/>
              <a:buFont typeface="Calibri"/>
              <a:buChar char="■"/>
            </a:pPr>
            <a:r>
              <a:rPr lang="es-ES" sz="2400" dirty="0" err="1">
                <a:solidFill>
                  <a:srgbClr val="0D3363"/>
                </a:solidFill>
                <a:latin typeface="Calibri"/>
                <a:ea typeface="Calibri"/>
                <a:cs typeface="Calibri"/>
                <a:sym typeface="Calibri"/>
              </a:rPr>
              <a:t>Improving</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weather</a:t>
            </a:r>
            <a:r>
              <a:rPr lang="es-ES" sz="2400" dirty="0">
                <a:solidFill>
                  <a:srgbClr val="0D3363"/>
                </a:solidFill>
                <a:latin typeface="Calibri"/>
                <a:ea typeface="Calibri"/>
                <a:cs typeface="Calibri"/>
                <a:sym typeface="Calibri"/>
              </a:rPr>
              <a:t> </a:t>
            </a:r>
            <a:r>
              <a:rPr lang="es-ES" sz="2400" dirty="0" err="1">
                <a:solidFill>
                  <a:srgbClr val="0D3363"/>
                </a:solidFill>
                <a:latin typeface="Calibri"/>
                <a:ea typeface="Calibri"/>
                <a:cs typeface="Calibri"/>
                <a:sym typeface="Calibri"/>
              </a:rPr>
              <a:t>predictions</a:t>
            </a:r>
            <a:endParaRPr sz="2400" dirty="0">
              <a:solidFill>
                <a:srgbClr val="0D3363"/>
              </a:solidFill>
              <a:latin typeface="Calibri"/>
              <a:ea typeface="Calibri"/>
              <a:cs typeface="Calibri"/>
              <a:sym typeface="Calibri"/>
            </a:endParaRPr>
          </a:p>
        </p:txBody>
      </p:sp>
      <p:sp>
        <p:nvSpPr>
          <p:cNvPr id="193" name="Google Shape;193;p3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animEffect transition="in" filter="fade">
                                      <p:cBhvr>
                                        <p:cTn id="7" dur="500"/>
                                        <p:tgtEl>
                                          <p:spTgt spid="1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
                                            <p:txEl>
                                              <p:pRg st="1" end="1"/>
                                            </p:txEl>
                                          </p:spTgt>
                                        </p:tgtEl>
                                        <p:attrNameLst>
                                          <p:attrName>style.visibility</p:attrName>
                                        </p:attrNameLst>
                                      </p:cBhvr>
                                      <p:to>
                                        <p:strVal val="visible"/>
                                      </p:to>
                                    </p:set>
                                    <p:animEffect transition="in" filter="fade">
                                      <p:cBhvr>
                                        <p:cTn id="12" dur="500"/>
                                        <p:tgtEl>
                                          <p:spTgt spid="1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xEl>
                                              <p:pRg st="2" end="2"/>
                                            </p:txEl>
                                          </p:spTgt>
                                        </p:tgtEl>
                                        <p:attrNameLst>
                                          <p:attrName>style.visibility</p:attrName>
                                        </p:attrNameLst>
                                      </p:cBhvr>
                                      <p:to>
                                        <p:strVal val="visible"/>
                                      </p:to>
                                    </p:set>
                                    <p:animEffect transition="in" filter="fade">
                                      <p:cBhvr>
                                        <p:cTn id="17" dur="500"/>
                                        <p:tgtEl>
                                          <p:spTgt spid="1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2">
                                            <p:txEl>
                                              <p:pRg st="3" end="3"/>
                                            </p:txEl>
                                          </p:spTgt>
                                        </p:tgtEl>
                                        <p:attrNameLst>
                                          <p:attrName>style.visibility</p:attrName>
                                        </p:attrNameLst>
                                      </p:cBhvr>
                                      <p:to>
                                        <p:strVal val="visible"/>
                                      </p:to>
                                    </p:set>
                                    <p:animEffect transition="in" filter="fade">
                                      <p:cBhvr>
                                        <p:cTn id="22" dur="500"/>
                                        <p:tgtEl>
                                          <p:spTgt spid="1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2">
                                            <p:txEl>
                                              <p:pRg st="4" end="4"/>
                                            </p:txEl>
                                          </p:spTgt>
                                        </p:tgtEl>
                                        <p:attrNameLst>
                                          <p:attrName>style.visibility</p:attrName>
                                        </p:attrNameLst>
                                      </p:cBhvr>
                                      <p:to>
                                        <p:strVal val="visible"/>
                                      </p:to>
                                    </p:set>
                                    <p:animEffect transition="in" filter="fade">
                                      <p:cBhvr>
                                        <p:cTn id="27" dur="500"/>
                                        <p:tgtEl>
                                          <p:spTgt spid="19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2">
                                            <p:txEl>
                                              <p:pRg st="5" end="5"/>
                                            </p:txEl>
                                          </p:spTgt>
                                        </p:tgtEl>
                                        <p:attrNameLst>
                                          <p:attrName>style.visibility</p:attrName>
                                        </p:attrNameLst>
                                      </p:cBhvr>
                                      <p:to>
                                        <p:strVal val="visible"/>
                                      </p:to>
                                    </p:set>
                                    <p:animEffect transition="in" filter="fade">
                                      <p:cBhvr>
                                        <p:cTn id="32" dur="500"/>
                                        <p:tgtEl>
                                          <p:spTgt spid="19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2">
                                            <p:txEl>
                                              <p:pRg st="6" end="6"/>
                                            </p:txEl>
                                          </p:spTgt>
                                        </p:tgtEl>
                                        <p:attrNameLst>
                                          <p:attrName>style.visibility</p:attrName>
                                        </p:attrNameLst>
                                      </p:cBhvr>
                                      <p:to>
                                        <p:strVal val="visible"/>
                                      </p:to>
                                    </p:set>
                                    <p:animEffect transition="in" filter="fade">
                                      <p:cBhvr>
                                        <p:cTn id="37" dur="500"/>
                                        <p:tgtEl>
                                          <p:spTgt spid="1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2"/>
          <p:cNvPicPr preferRelativeResize="0"/>
          <p:nvPr/>
        </p:nvPicPr>
        <p:blipFill rotWithShape="1">
          <a:blip r:embed="rId3">
            <a:alphaModFix/>
          </a:blip>
          <a:srcRect/>
          <a:stretch/>
        </p:blipFill>
        <p:spPr>
          <a:xfrm>
            <a:off x="4500000" y="900000"/>
            <a:ext cx="4320000" cy="4320000"/>
          </a:xfrm>
          <a:prstGeom prst="rect">
            <a:avLst/>
          </a:prstGeom>
          <a:noFill/>
          <a:ln>
            <a:noFill/>
          </a:ln>
        </p:spPr>
      </p:pic>
      <p:pic>
        <p:nvPicPr>
          <p:cNvPr id="199" name="Google Shape;199;p32"/>
          <p:cNvPicPr preferRelativeResize="0"/>
          <p:nvPr/>
        </p:nvPicPr>
        <p:blipFill rotWithShape="1">
          <a:blip r:embed="rId4">
            <a:alphaModFix/>
          </a:blip>
          <a:srcRect/>
          <a:stretch/>
        </p:blipFill>
        <p:spPr>
          <a:xfrm>
            <a:off x="4500000" y="900000"/>
            <a:ext cx="4320000" cy="4320000"/>
          </a:xfrm>
          <a:prstGeom prst="rect">
            <a:avLst/>
          </a:prstGeom>
          <a:noFill/>
          <a:ln>
            <a:noFill/>
          </a:ln>
        </p:spPr>
      </p:pic>
      <p:pic>
        <p:nvPicPr>
          <p:cNvPr id="200" name="Google Shape;200;p32"/>
          <p:cNvPicPr preferRelativeResize="0"/>
          <p:nvPr/>
        </p:nvPicPr>
        <p:blipFill rotWithShape="1">
          <a:blip r:embed="rId5">
            <a:alphaModFix/>
          </a:blip>
          <a:srcRect/>
          <a:stretch/>
        </p:blipFill>
        <p:spPr>
          <a:xfrm>
            <a:off x="4500000" y="900000"/>
            <a:ext cx="4320000" cy="4320000"/>
          </a:xfrm>
          <a:prstGeom prst="rect">
            <a:avLst/>
          </a:prstGeom>
          <a:noFill/>
          <a:ln>
            <a:noFill/>
          </a:ln>
        </p:spPr>
      </p:pic>
      <p:pic>
        <p:nvPicPr>
          <p:cNvPr id="201" name="Google Shape;201;p32"/>
          <p:cNvPicPr preferRelativeResize="0"/>
          <p:nvPr/>
        </p:nvPicPr>
        <p:blipFill rotWithShape="1">
          <a:blip r:embed="rId6">
            <a:alphaModFix/>
          </a:blip>
          <a:srcRect/>
          <a:stretch/>
        </p:blipFill>
        <p:spPr>
          <a:xfrm>
            <a:off x="4500000" y="900000"/>
            <a:ext cx="4320000" cy="4320000"/>
          </a:xfrm>
          <a:prstGeom prst="rect">
            <a:avLst/>
          </a:prstGeom>
          <a:noFill/>
          <a:ln>
            <a:noFill/>
          </a:ln>
        </p:spPr>
      </p:pic>
      <p:pic>
        <p:nvPicPr>
          <p:cNvPr id="202" name="Google Shape;202;p32"/>
          <p:cNvPicPr preferRelativeResize="0"/>
          <p:nvPr/>
        </p:nvPicPr>
        <p:blipFill rotWithShape="1">
          <a:blip r:embed="rId7">
            <a:alphaModFix/>
          </a:blip>
          <a:srcRect/>
          <a:stretch/>
        </p:blipFill>
        <p:spPr>
          <a:xfrm>
            <a:off x="2967955" y="187366"/>
            <a:ext cx="2955064" cy="926433"/>
          </a:xfrm>
          <a:prstGeom prst="rect">
            <a:avLst/>
          </a:prstGeom>
          <a:noFill/>
          <a:ln>
            <a:noFill/>
          </a:ln>
        </p:spPr>
      </p:pic>
      <p:sp>
        <p:nvSpPr>
          <p:cNvPr id="203" name="Google Shape;203;p32"/>
          <p:cNvSpPr txBox="1"/>
          <p:nvPr/>
        </p:nvSpPr>
        <p:spPr>
          <a:xfrm>
            <a:off x="6361241" y="4942936"/>
            <a:ext cx="1611647" cy="1263632"/>
          </a:xfrm>
          <a:prstGeom prst="rect">
            <a:avLst/>
          </a:prstGeom>
          <a:noFill/>
          <a:ln>
            <a:noFill/>
          </a:ln>
        </p:spPr>
        <p:txBody>
          <a:bodyPr spcFirstLastPara="1" wrap="square" lIns="144000" tIns="180000" rIns="180000" bIns="180000" anchor="ctr" anchorCtr="0">
            <a:noAutofit/>
          </a:bodyPr>
          <a:lstStyle/>
          <a:p>
            <a:pPr marL="0" marR="0" lvl="0" indent="0" algn="l" rtl="0">
              <a:lnSpc>
                <a:spcPct val="90000"/>
              </a:lnSpc>
              <a:spcBef>
                <a:spcPts val="0"/>
              </a:spcBef>
              <a:spcAft>
                <a:spcPts val="0"/>
              </a:spcAft>
              <a:buClr>
                <a:srgbClr val="0070C0"/>
              </a:buClr>
              <a:buSzPts val="2000"/>
              <a:buFont typeface="Arial"/>
              <a:buNone/>
            </a:pPr>
            <a:r>
              <a:rPr lang="es-ES" sz="2000">
                <a:solidFill>
                  <a:schemeClr val="dk1"/>
                </a:solidFill>
                <a:latin typeface="Calibri"/>
                <a:ea typeface="Calibri"/>
                <a:cs typeface="Calibri"/>
                <a:sym typeface="Calibri"/>
              </a:rPr>
              <a:t>Current Velocity</a:t>
            </a:r>
            <a:endParaRPr sz="2000">
              <a:solidFill>
                <a:schemeClr val="dk1"/>
              </a:solidFill>
              <a:latin typeface="Calibri"/>
              <a:ea typeface="Calibri"/>
              <a:cs typeface="Calibri"/>
              <a:sym typeface="Calibri"/>
            </a:endParaRPr>
          </a:p>
        </p:txBody>
      </p:sp>
      <p:sp>
        <p:nvSpPr>
          <p:cNvPr id="204" name="Google Shape;204;p32"/>
          <p:cNvSpPr txBox="1"/>
          <p:nvPr/>
        </p:nvSpPr>
        <p:spPr>
          <a:xfrm>
            <a:off x="6102166" y="4900587"/>
            <a:ext cx="1611647" cy="1263632"/>
          </a:xfrm>
          <a:prstGeom prst="rect">
            <a:avLst/>
          </a:prstGeom>
          <a:noFill/>
          <a:ln>
            <a:noFill/>
          </a:ln>
        </p:spPr>
        <p:txBody>
          <a:bodyPr spcFirstLastPara="1" wrap="square" lIns="144000" tIns="180000" rIns="180000" bIns="180000" anchor="ctr" anchorCtr="0">
            <a:noAutofit/>
          </a:bodyPr>
          <a:lstStyle/>
          <a:p>
            <a:pPr marL="0" marR="0" lvl="0" indent="0" algn="l" rtl="0">
              <a:lnSpc>
                <a:spcPct val="70000"/>
              </a:lnSpc>
              <a:spcBef>
                <a:spcPts val="0"/>
              </a:spcBef>
              <a:spcAft>
                <a:spcPts val="0"/>
              </a:spcAft>
              <a:buClr>
                <a:srgbClr val="0070C0"/>
              </a:buClr>
              <a:buSzPts val="1900"/>
              <a:buFont typeface="Arial"/>
              <a:buNone/>
            </a:pPr>
            <a:r>
              <a:rPr lang="es-ES" sz="1900">
                <a:solidFill>
                  <a:schemeClr val="dk1"/>
                </a:solidFill>
                <a:latin typeface="Calibri"/>
                <a:ea typeface="Calibri"/>
                <a:cs typeface="Calibri"/>
                <a:sym typeface="Calibri"/>
              </a:rPr>
              <a:t>Sea Surface Temperature</a:t>
            </a:r>
            <a:endParaRPr sz="1900">
              <a:solidFill>
                <a:schemeClr val="dk1"/>
              </a:solidFill>
              <a:latin typeface="Calibri"/>
              <a:ea typeface="Calibri"/>
              <a:cs typeface="Calibri"/>
              <a:sym typeface="Calibri"/>
            </a:endParaRPr>
          </a:p>
        </p:txBody>
      </p:sp>
      <p:sp>
        <p:nvSpPr>
          <p:cNvPr id="205" name="Google Shape;205;p32"/>
          <p:cNvSpPr txBox="1"/>
          <p:nvPr/>
        </p:nvSpPr>
        <p:spPr>
          <a:xfrm>
            <a:off x="6361240" y="4858238"/>
            <a:ext cx="1611647" cy="1263632"/>
          </a:xfrm>
          <a:prstGeom prst="rect">
            <a:avLst/>
          </a:prstGeom>
          <a:noFill/>
          <a:ln>
            <a:noFill/>
          </a:ln>
        </p:spPr>
        <p:txBody>
          <a:bodyPr spcFirstLastPara="1" wrap="square" lIns="144000" tIns="180000" rIns="180000" bIns="180000" anchor="ctr" anchorCtr="0">
            <a:noAutofit/>
          </a:bodyPr>
          <a:lstStyle/>
          <a:p>
            <a:pPr marL="0" marR="0" lvl="0" indent="0" algn="l" rtl="0">
              <a:lnSpc>
                <a:spcPct val="90000"/>
              </a:lnSpc>
              <a:spcBef>
                <a:spcPts val="0"/>
              </a:spcBef>
              <a:spcAft>
                <a:spcPts val="0"/>
              </a:spcAft>
              <a:buClr>
                <a:srgbClr val="0070C0"/>
              </a:buClr>
              <a:buSzPts val="2000"/>
              <a:buFont typeface="Arial"/>
              <a:buNone/>
            </a:pPr>
            <a:r>
              <a:rPr lang="es-ES" sz="2000">
                <a:solidFill>
                  <a:schemeClr val="dk1"/>
                </a:solidFill>
                <a:latin typeface="Calibri"/>
                <a:ea typeface="Calibri"/>
                <a:cs typeface="Calibri"/>
                <a:sym typeface="Calibri"/>
              </a:rPr>
              <a:t>Chlorophyll</a:t>
            </a:r>
            <a:endParaRPr sz="2000">
              <a:solidFill>
                <a:schemeClr val="dk1"/>
              </a:solidFill>
              <a:latin typeface="Calibri"/>
              <a:ea typeface="Calibri"/>
              <a:cs typeface="Calibri"/>
              <a:sym typeface="Calibri"/>
            </a:endParaRPr>
          </a:p>
        </p:txBody>
      </p:sp>
      <p:sp>
        <p:nvSpPr>
          <p:cNvPr id="206" name="Google Shape;206;p32"/>
          <p:cNvSpPr txBox="1"/>
          <p:nvPr/>
        </p:nvSpPr>
        <p:spPr>
          <a:xfrm>
            <a:off x="290644" y="1705172"/>
            <a:ext cx="3994489" cy="292345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s-ES" sz="1400" b="1">
                <a:solidFill>
                  <a:schemeClr val="dk1"/>
                </a:solidFill>
                <a:latin typeface="Arial"/>
                <a:ea typeface="Arial"/>
                <a:cs typeface="Arial"/>
                <a:sym typeface="Arial"/>
              </a:rPr>
              <a:t>Nucleus for European Modeling of the Ocean (NEMO) </a:t>
            </a:r>
            <a:r>
              <a:rPr lang="es-ES" sz="1400">
                <a:solidFill>
                  <a:schemeClr val="dk1"/>
                </a:solidFill>
                <a:latin typeface="Arial"/>
                <a:ea typeface="Arial"/>
                <a:cs typeface="Arial"/>
                <a:sym typeface="Arial"/>
              </a:rPr>
              <a:t>is a </a:t>
            </a:r>
            <a:r>
              <a:rPr lang="es-ES" sz="1400" b="1">
                <a:solidFill>
                  <a:schemeClr val="dk1"/>
                </a:solidFill>
                <a:latin typeface="Arial"/>
                <a:ea typeface="Arial"/>
                <a:cs typeface="Arial"/>
                <a:sym typeface="Arial"/>
              </a:rPr>
              <a:t>state-of-the-art</a:t>
            </a:r>
            <a:r>
              <a:rPr lang="es-ES" sz="1400">
                <a:solidFill>
                  <a:schemeClr val="dk1"/>
                </a:solidFill>
                <a:latin typeface="Arial"/>
                <a:ea typeface="Arial"/>
                <a:cs typeface="Arial"/>
                <a:sym typeface="Arial"/>
              </a:rPr>
              <a:t> global </a:t>
            </a:r>
            <a:r>
              <a:rPr lang="es-ES" sz="1400" b="1">
                <a:solidFill>
                  <a:schemeClr val="dk1"/>
                </a:solidFill>
                <a:latin typeface="Arial"/>
                <a:ea typeface="Arial"/>
                <a:cs typeface="Arial"/>
                <a:sym typeface="Arial"/>
              </a:rPr>
              <a:t>ocean model</a:t>
            </a:r>
            <a:endParaRPr sz="140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400"/>
              <a:buFont typeface="Arial"/>
              <a:buNone/>
            </a:pPr>
            <a:endParaRPr sz="140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400"/>
              <a:buFont typeface="Arial"/>
              <a:buNone/>
            </a:pPr>
            <a:r>
              <a:rPr lang="es-ES" sz="1400">
                <a:solidFill>
                  <a:schemeClr val="dk1"/>
                </a:solidFill>
                <a:latin typeface="Arial"/>
                <a:ea typeface="Arial"/>
                <a:cs typeface="Arial"/>
                <a:sym typeface="Arial"/>
              </a:rPr>
              <a:t>It is used in oceanographic research, operational oceanography, seasonal forecast and climate studies</a:t>
            </a:r>
            <a:endParaRPr/>
          </a:p>
          <a:p>
            <a:pPr marL="0" marR="0" lvl="0" indent="0" algn="l" rtl="0">
              <a:lnSpc>
                <a:spcPct val="90000"/>
              </a:lnSpc>
              <a:spcBef>
                <a:spcPts val="1000"/>
              </a:spcBef>
              <a:spcAft>
                <a:spcPts val="0"/>
              </a:spcAft>
              <a:buClr>
                <a:schemeClr val="dk1"/>
              </a:buClr>
              <a:buSzPts val="1400"/>
              <a:buFont typeface="Arial"/>
              <a:buNone/>
            </a:pPr>
            <a:endParaRPr sz="1400">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400"/>
              <a:buFont typeface="Arial"/>
              <a:buNone/>
            </a:pPr>
            <a:r>
              <a:rPr lang="es-ES" sz="1400">
                <a:solidFill>
                  <a:schemeClr val="dk1"/>
                </a:solidFill>
                <a:latin typeface="Arial"/>
                <a:ea typeface="Arial"/>
                <a:cs typeface="Arial"/>
                <a:sym typeface="Arial"/>
              </a:rPr>
              <a:t>Includes several </a:t>
            </a:r>
            <a:r>
              <a:rPr lang="es-ES" sz="1400" b="1">
                <a:solidFill>
                  <a:schemeClr val="dk1"/>
                </a:solidFill>
                <a:latin typeface="Arial"/>
                <a:ea typeface="Arial"/>
                <a:cs typeface="Arial"/>
                <a:sym typeface="Arial"/>
              </a:rPr>
              <a:t>sub-models</a:t>
            </a:r>
            <a:r>
              <a:rPr lang="es-ES" sz="1400">
                <a:solidFill>
                  <a:schemeClr val="dk1"/>
                </a:solidFill>
                <a:latin typeface="Arial"/>
                <a:ea typeface="Arial"/>
                <a:cs typeface="Arial"/>
                <a:sym typeface="Arial"/>
              </a:rPr>
              <a:t>. Many of them can work in standalone version , many others need to be coupled</a:t>
            </a:r>
            <a:endParaRPr/>
          </a:p>
          <a:p>
            <a:pPr marL="228600" marR="0" lvl="0" indent="-127000" algn="l" rtl="0">
              <a:lnSpc>
                <a:spcPct val="90000"/>
              </a:lnSpc>
              <a:spcBef>
                <a:spcPts val="1000"/>
              </a:spcBef>
              <a:spcAft>
                <a:spcPts val="0"/>
              </a:spcAft>
              <a:buClr>
                <a:schemeClr val="dk1"/>
              </a:buClr>
              <a:buSzPts val="1600"/>
              <a:buFont typeface="Arial"/>
              <a:buNone/>
            </a:pPr>
            <a:endParaRPr sz="1600">
              <a:solidFill>
                <a:schemeClr val="dk1"/>
              </a:solidFill>
              <a:latin typeface="Arial"/>
              <a:ea typeface="Arial"/>
              <a:cs typeface="Arial"/>
              <a:sym typeface="Arial"/>
            </a:endParaRPr>
          </a:p>
          <a:p>
            <a:pPr marL="1143000" marR="0" lvl="2" indent="-152400" algn="l" rtl="0">
              <a:lnSpc>
                <a:spcPct val="90000"/>
              </a:lnSpc>
              <a:spcBef>
                <a:spcPts val="50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207" name="Google Shape;207;p32"/>
          <p:cNvSpPr txBox="1"/>
          <p:nvPr/>
        </p:nvSpPr>
        <p:spPr>
          <a:xfrm>
            <a:off x="6620314" y="4921762"/>
            <a:ext cx="1611647" cy="1263632"/>
          </a:xfrm>
          <a:prstGeom prst="rect">
            <a:avLst/>
          </a:prstGeom>
          <a:noFill/>
          <a:ln>
            <a:noFill/>
          </a:ln>
        </p:spPr>
        <p:txBody>
          <a:bodyPr spcFirstLastPara="1" wrap="square" lIns="144000" tIns="180000" rIns="180000" bIns="180000" anchor="ctr" anchorCtr="0">
            <a:noAutofit/>
          </a:bodyPr>
          <a:lstStyle/>
          <a:p>
            <a:pPr marL="0" marR="0" lvl="0" indent="0" algn="l" rtl="0">
              <a:lnSpc>
                <a:spcPct val="90000"/>
              </a:lnSpc>
              <a:spcBef>
                <a:spcPts val="0"/>
              </a:spcBef>
              <a:spcAft>
                <a:spcPts val="0"/>
              </a:spcAft>
              <a:buClr>
                <a:srgbClr val="0070C0"/>
              </a:buClr>
              <a:buSzPts val="2000"/>
              <a:buFont typeface="Arial"/>
              <a:buNone/>
            </a:pPr>
            <a:r>
              <a:rPr lang="es-ES" sz="2000">
                <a:solidFill>
                  <a:schemeClr val="dk1"/>
                </a:solidFill>
                <a:latin typeface="Calibri"/>
                <a:ea typeface="Calibri"/>
                <a:cs typeface="Calibri"/>
                <a:sym typeface="Calibri"/>
              </a:rPr>
              <a:t>PH</a:t>
            </a:r>
            <a:endParaRPr sz="2000">
              <a:solidFill>
                <a:schemeClr val="dk1"/>
              </a:solidFill>
              <a:latin typeface="Calibri"/>
              <a:ea typeface="Calibri"/>
              <a:cs typeface="Calibri"/>
              <a:sym typeface="Calibri"/>
            </a:endParaRPr>
          </a:p>
        </p:txBody>
      </p:sp>
      <p:sp>
        <p:nvSpPr>
          <p:cNvPr id="208" name="Google Shape;208;p3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ntr" presetSubtype="0"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Effect transition="in" filter="fade">
                                      <p:cBhvr>
                                        <p:cTn id="10" dur="500"/>
                                        <p:tgtEl>
                                          <p:spTgt spid="2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fade">
                                      <p:cBhvr>
                                        <p:cTn id="15" dur="500"/>
                                        <p:tgtEl>
                                          <p:spTgt spid="204"/>
                                        </p:tgtEl>
                                      </p:cBhvr>
                                    </p:animEffect>
                                  </p:childTnLst>
                                </p:cTn>
                              </p:par>
                              <p:par>
                                <p:cTn id="16" presetID="10" presetClass="exit" presetSubtype="0" fill="hold" nodeType="withEffect">
                                  <p:stCondLst>
                                    <p:cond delay="0"/>
                                  </p:stCondLst>
                                  <p:childTnLst>
                                    <p:animEffect transition="out" filter="fade">
                                      <p:cBhvr>
                                        <p:cTn id="17" dur="500"/>
                                        <p:tgtEl>
                                          <p:spTgt spid="203"/>
                                        </p:tgtEl>
                                      </p:cBhvr>
                                    </p:animEffect>
                                    <p:set>
                                      <p:cBhvr>
                                        <p:cTn id="18" dur="1" fill="hold">
                                          <p:stCondLst>
                                            <p:cond delay="500"/>
                                          </p:stCondLst>
                                        </p:cTn>
                                        <p:tgtEl>
                                          <p:spTgt spid="20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99"/>
                                        </p:tgtEl>
                                        <p:attrNameLst>
                                          <p:attrName>style.visibility</p:attrName>
                                        </p:attrNameLst>
                                      </p:cBhvr>
                                      <p:to>
                                        <p:strVal val="visible"/>
                                      </p:to>
                                    </p:set>
                                    <p:animEffect transition="in" filter="fade">
                                      <p:cBhvr>
                                        <p:cTn id="21" dur="500"/>
                                        <p:tgtEl>
                                          <p:spTgt spid="19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
                                        </p:tgtEl>
                                        <p:attrNameLst>
                                          <p:attrName>style.visibility</p:attrName>
                                        </p:attrNameLst>
                                      </p:cBhvr>
                                      <p:to>
                                        <p:strVal val="visible"/>
                                      </p:to>
                                    </p:set>
                                    <p:animEffect transition="in" filter="fade">
                                      <p:cBhvr>
                                        <p:cTn id="26" dur="500"/>
                                        <p:tgtEl>
                                          <p:spTgt spid="205"/>
                                        </p:tgtEl>
                                      </p:cBhvr>
                                    </p:animEffect>
                                  </p:childTnLst>
                                </p:cTn>
                              </p:par>
                              <p:par>
                                <p:cTn id="27" presetID="10" presetClass="exit" presetSubtype="0" fill="hold" nodeType="withEffect">
                                  <p:stCondLst>
                                    <p:cond delay="0"/>
                                  </p:stCondLst>
                                  <p:childTnLst>
                                    <p:animEffect transition="out" filter="fade">
                                      <p:cBhvr>
                                        <p:cTn id="28" dur="500"/>
                                        <p:tgtEl>
                                          <p:spTgt spid="204"/>
                                        </p:tgtEl>
                                      </p:cBhvr>
                                    </p:animEffect>
                                    <p:set>
                                      <p:cBhvr>
                                        <p:cTn id="29" dur="1" fill="hold">
                                          <p:stCondLst>
                                            <p:cond delay="500"/>
                                          </p:stCondLst>
                                        </p:cTn>
                                        <p:tgtEl>
                                          <p:spTgt spid="204"/>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00"/>
                                        </p:tgtEl>
                                        <p:attrNameLst>
                                          <p:attrName>style.visibility</p:attrName>
                                        </p:attrNameLst>
                                      </p:cBhvr>
                                      <p:to>
                                        <p:strVal val="visible"/>
                                      </p:to>
                                    </p:set>
                                    <p:animEffect transition="in" filter="fade">
                                      <p:cBhvr>
                                        <p:cTn id="32" dur="500"/>
                                        <p:tgtEl>
                                          <p:spTgt spid="2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1"/>
                                        </p:tgtEl>
                                        <p:attrNameLst>
                                          <p:attrName>style.visibility</p:attrName>
                                        </p:attrNameLst>
                                      </p:cBhvr>
                                      <p:to>
                                        <p:strVal val="visible"/>
                                      </p:to>
                                    </p:set>
                                    <p:animEffect transition="in" filter="fade">
                                      <p:cBhvr>
                                        <p:cTn id="37" dur="500"/>
                                        <p:tgtEl>
                                          <p:spTgt spid="201"/>
                                        </p:tgtEl>
                                      </p:cBhvr>
                                    </p:animEffect>
                                  </p:childTnLst>
                                </p:cTn>
                              </p:par>
                              <p:par>
                                <p:cTn id="38" presetID="10" presetClass="entr" presetSubtype="0" fill="hold" nodeType="withEffect">
                                  <p:stCondLst>
                                    <p:cond delay="0"/>
                                  </p:stCondLst>
                                  <p:childTnLst>
                                    <p:set>
                                      <p:cBhvr>
                                        <p:cTn id="39" dur="1" fill="hold">
                                          <p:stCondLst>
                                            <p:cond delay="0"/>
                                          </p:stCondLst>
                                        </p:cTn>
                                        <p:tgtEl>
                                          <p:spTgt spid="207"/>
                                        </p:tgtEl>
                                        <p:attrNameLst>
                                          <p:attrName>style.visibility</p:attrName>
                                        </p:attrNameLst>
                                      </p:cBhvr>
                                      <p:to>
                                        <p:strVal val="visible"/>
                                      </p:to>
                                    </p:set>
                                    <p:animEffect transition="in" filter="fade">
                                      <p:cBhvr>
                                        <p:cTn id="40" dur="500"/>
                                        <p:tgtEl>
                                          <p:spTgt spid="207"/>
                                        </p:tgtEl>
                                      </p:cBhvr>
                                    </p:animEffect>
                                  </p:childTnLst>
                                </p:cTn>
                              </p:par>
                              <p:par>
                                <p:cTn id="41" presetID="10" presetClass="exit" presetSubtype="0" fill="hold" nodeType="withEffect">
                                  <p:stCondLst>
                                    <p:cond delay="0"/>
                                  </p:stCondLst>
                                  <p:childTnLst>
                                    <p:animEffect transition="out" filter="fade">
                                      <p:cBhvr>
                                        <p:cTn id="42" dur="500"/>
                                        <p:tgtEl>
                                          <p:spTgt spid="205"/>
                                        </p:tgtEl>
                                      </p:cBhvr>
                                    </p:animEffect>
                                    <p:set>
                                      <p:cBhvr>
                                        <p:cTn id="43" dur="1" fill="hold">
                                          <p:stCondLst>
                                            <p:cond delay="500"/>
                                          </p:stCondLst>
                                        </p:cTn>
                                        <p:tgtEl>
                                          <p:spTgt spid="2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3"/>
          <p:cNvPicPr preferRelativeResize="0"/>
          <p:nvPr/>
        </p:nvPicPr>
        <p:blipFill rotWithShape="1">
          <a:blip r:embed="rId3">
            <a:alphaModFix/>
          </a:blip>
          <a:srcRect/>
          <a:stretch/>
        </p:blipFill>
        <p:spPr>
          <a:xfrm>
            <a:off x="699200" y="921100"/>
            <a:ext cx="7986755" cy="2874823"/>
          </a:xfrm>
          <a:prstGeom prst="rect">
            <a:avLst/>
          </a:prstGeom>
          <a:noFill/>
          <a:ln>
            <a:noFill/>
          </a:ln>
        </p:spPr>
      </p:pic>
      <p:sp>
        <p:nvSpPr>
          <p:cNvPr id="214" name="Google Shape;214;p33"/>
          <p:cNvSpPr txBox="1">
            <a:spLocks noGrp="1"/>
          </p:cNvSpPr>
          <p:nvPr>
            <p:ph type="title"/>
          </p:nvPr>
        </p:nvSpPr>
        <p:spPr>
          <a:xfrm>
            <a:off x="464803" y="217893"/>
            <a:ext cx="8229600" cy="83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A climate modeling Timeline</a:t>
            </a:r>
            <a:endParaRPr sz="3500" b="1" i="0" u="none" strike="noStrike" cap="none">
              <a:solidFill>
                <a:schemeClr val="accent1"/>
              </a:solidFill>
              <a:latin typeface="Calibri"/>
              <a:ea typeface="Calibri"/>
              <a:cs typeface="Calibri"/>
              <a:sym typeface="Calibri"/>
            </a:endParaRPr>
          </a:p>
        </p:txBody>
      </p:sp>
      <p:sp>
        <p:nvSpPr>
          <p:cNvPr id="215" name="Google Shape;215;p33"/>
          <p:cNvSpPr txBox="1"/>
          <p:nvPr/>
        </p:nvSpPr>
        <p:spPr>
          <a:xfrm>
            <a:off x="1516475" y="3455800"/>
            <a:ext cx="6189000" cy="693300"/>
          </a:xfrm>
          <a:prstGeom prst="rect">
            <a:avLst/>
          </a:prstGeom>
          <a:noFill/>
          <a:ln>
            <a:noFill/>
          </a:ln>
        </p:spPr>
        <p:txBody>
          <a:bodyPr spcFirstLastPara="1" wrap="square" lIns="91425" tIns="91425" rIns="91425" bIns="91425" anchor="ctr" anchorCtr="0">
            <a:noAutofit/>
          </a:bodyPr>
          <a:lstStyle/>
          <a:p>
            <a:pPr marL="0" marR="0" lvl="0" indent="0" algn="l" rtl="0">
              <a:lnSpc>
                <a:spcPct val="130000"/>
              </a:lnSpc>
              <a:spcBef>
                <a:spcPts val="0"/>
              </a:spcBef>
              <a:spcAft>
                <a:spcPts val="800"/>
              </a:spcAft>
              <a:buClr>
                <a:srgbClr val="999999"/>
              </a:buClr>
              <a:buSzPts val="1500"/>
              <a:buFont typeface="Merriweather"/>
              <a:buNone/>
            </a:pPr>
            <a:r>
              <a:rPr lang="es-ES" sz="1500">
                <a:solidFill>
                  <a:srgbClr val="999999"/>
                </a:solidFill>
                <a:latin typeface="Merriweather"/>
                <a:ea typeface="Merriweather"/>
                <a:cs typeface="Merriweather"/>
                <a:sym typeface="Merriweather"/>
              </a:rPr>
              <a:t>From the 4th National Climate Assessment (US), Volume I</a:t>
            </a:r>
            <a:endParaRPr sz="1500">
              <a:solidFill>
                <a:srgbClr val="999999"/>
              </a:solidFill>
              <a:latin typeface="Merriweather"/>
              <a:ea typeface="Merriweather"/>
              <a:cs typeface="Merriweather"/>
              <a:sym typeface="Merriweather"/>
            </a:endParaRPr>
          </a:p>
        </p:txBody>
      </p:sp>
      <p:sp>
        <p:nvSpPr>
          <p:cNvPr id="216" name="Google Shape;216;p33"/>
          <p:cNvSpPr txBox="1">
            <a:spLocks noGrp="1"/>
          </p:cNvSpPr>
          <p:nvPr>
            <p:ph type="title"/>
          </p:nvPr>
        </p:nvSpPr>
        <p:spPr>
          <a:xfrm>
            <a:off x="845800" y="903997"/>
            <a:ext cx="7296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2800" b="1" i="0" u="none" strike="noStrike" cap="none">
                <a:solidFill>
                  <a:schemeClr val="accent1"/>
                </a:solidFill>
                <a:latin typeface="Calibri"/>
                <a:ea typeface="Calibri"/>
                <a:cs typeface="Calibri"/>
                <a:sym typeface="Calibri"/>
              </a:rPr>
              <a:t>Inclusion of new components</a:t>
            </a:r>
            <a:endParaRPr sz="2800" b="1" i="0" u="none" strike="noStrike" cap="none">
              <a:solidFill>
                <a:schemeClr val="accent1"/>
              </a:solidFill>
              <a:latin typeface="Calibri"/>
              <a:ea typeface="Calibri"/>
              <a:cs typeface="Calibri"/>
              <a:sym typeface="Calibri"/>
            </a:endParaRPr>
          </a:p>
        </p:txBody>
      </p:sp>
      <p:sp>
        <p:nvSpPr>
          <p:cNvPr id="217" name="Google Shape;217;p33"/>
          <p:cNvSpPr/>
          <p:nvPr/>
        </p:nvSpPr>
        <p:spPr>
          <a:xfrm>
            <a:off x="7146050" y="1437400"/>
            <a:ext cx="1266900" cy="17136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8" name="Google Shape;218;p33"/>
          <p:cNvSpPr txBox="1"/>
          <p:nvPr/>
        </p:nvSpPr>
        <p:spPr>
          <a:xfrm>
            <a:off x="318200" y="3994375"/>
            <a:ext cx="8825700" cy="2093100"/>
          </a:xfrm>
          <a:prstGeom prst="rect">
            <a:avLst/>
          </a:prstGeom>
          <a:noFill/>
          <a:ln>
            <a:noFill/>
          </a:ln>
        </p:spPr>
        <p:txBody>
          <a:bodyPr spcFirstLastPara="1" wrap="square" lIns="91425" tIns="36000" rIns="91425" bIns="45700" anchor="ctr" anchorCtr="0">
            <a:noAutofit/>
          </a:bodyPr>
          <a:lstStyle/>
          <a:p>
            <a:pPr marL="285750" marR="0" lvl="0" indent="-285750" algn="l" rtl="0">
              <a:spcBef>
                <a:spcPts val="0"/>
              </a:spcBef>
              <a:spcAft>
                <a:spcPts val="0"/>
              </a:spcAft>
              <a:buClr>
                <a:srgbClr val="004890"/>
              </a:buClr>
              <a:buSzPts val="2400"/>
              <a:buFont typeface="Calibri"/>
              <a:buChar char="•"/>
            </a:pPr>
            <a:r>
              <a:rPr lang="es-ES" sz="2400" dirty="0" err="1">
                <a:solidFill>
                  <a:srgbClr val="0D3363"/>
                </a:solidFill>
                <a:latin typeface="Calibri" panose="020F0502020204030204" pitchFamily="34" charset="0"/>
                <a:cs typeface="Calibri" panose="020F0502020204030204" pitchFamily="34" charset="0"/>
                <a:sym typeface="Arial"/>
              </a:rPr>
              <a:t>Allowed</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the</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representation</a:t>
            </a:r>
            <a:r>
              <a:rPr lang="es-ES" sz="2400" dirty="0">
                <a:solidFill>
                  <a:srgbClr val="0D3363"/>
                </a:solidFill>
                <a:latin typeface="Calibri" panose="020F0502020204030204" pitchFamily="34" charset="0"/>
                <a:cs typeface="Calibri" panose="020F0502020204030204" pitchFamily="34" charset="0"/>
                <a:sym typeface="Arial"/>
              </a:rPr>
              <a:t> of new </a:t>
            </a:r>
            <a:r>
              <a:rPr lang="es-ES" sz="2400" dirty="0" err="1">
                <a:solidFill>
                  <a:srgbClr val="0D3363"/>
                </a:solidFill>
                <a:latin typeface="Calibri" panose="020F0502020204030204" pitchFamily="34" charset="0"/>
                <a:cs typeface="Calibri" panose="020F0502020204030204" pitchFamily="34" charset="0"/>
                <a:sym typeface="Arial"/>
              </a:rPr>
              <a:t>climate</a:t>
            </a:r>
            <a:r>
              <a:rPr lang="es-ES" sz="2400" dirty="0">
                <a:solidFill>
                  <a:srgbClr val="0D3363"/>
                </a:solidFill>
                <a:latin typeface="Calibri" panose="020F0502020204030204" pitchFamily="34" charset="0"/>
                <a:cs typeface="Calibri" panose="020F0502020204030204" pitchFamily="34" charset="0"/>
                <a:sym typeface="Arial"/>
              </a:rPr>
              <a:t> and </a:t>
            </a:r>
            <a:r>
              <a:rPr lang="es-ES" sz="2400" dirty="0" err="1" smtClean="0">
                <a:solidFill>
                  <a:srgbClr val="0D3363"/>
                </a:solidFill>
                <a:latin typeface="Calibri" panose="020F0502020204030204" pitchFamily="34" charset="0"/>
                <a:cs typeface="Calibri" panose="020F0502020204030204" pitchFamily="34" charset="0"/>
                <a:sym typeface="Arial"/>
              </a:rPr>
              <a:t>biogeochemical</a:t>
            </a:r>
            <a:r>
              <a:rPr lang="es-ES" sz="2400" dirty="0" smtClean="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processes</a:t>
            </a:r>
            <a:endParaRPr sz="2400" dirty="0">
              <a:solidFill>
                <a:srgbClr val="0D3363"/>
              </a:solidFill>
              <a:latin typeface="Calibri" panose="020F0502020204030204" pitchFamily="34" charset="0"/>
              <a:cs typeface="Calibri" panose="020F0502020204030204" pitchFamily="34" charset="0"/>
              <a:sym typeface="Arial"/>
            </a:endParaRPr>
          </a:p>
          <a:p>
            <a:pPr marL="0" marR="0" lvl="0" indent="0" algn="l" rtl="0">
              <a:spcBef>
                <a:spcPts val="0"/>
              </a:spcBef>
              <a:spcAft>
                <a:spcPts val="0"/>
              </a:spcAft>
              <a:buClr>
                <a:schemeClr val="dk1"/>
              </a:buClr>
              <a:buSzPts val="600"/>
              <a:buFont typeface="Calibri"/>
              <a:buNone/>
            </a:pPr>
            <a:endParaRPr sz="600" dirty="0">
              <a:solidFill>
                <a:srgbClr val="0D3363"/>
              </a:solidFill>
              <a:latin typeface="Calibri" panose="020F0502020204030204" pitchFamily="34" charset="0"/>
              <a:cs typeface="Calibri" panose="020F0502020204030204" pitchFamily="34" charset="0"/>
              <a:sym typeface="Arial"/>
            </a:endParaRPr>
          </a:p>
          <a:p>
            <a:pPr marL="285750" marR="0" lvl="0" indent="-285750" algn="l" rtl="0">
              <a:spcBef>
                <a:spcPts val="0"/>
              </a:spcBef>
              <a:spcAft>
                <a:spcPts val="0"/>
              </a:spcAft>
              <a:buClr>
                <a:srgbClr val="004890"/>
              </a:buClr>
              <a:buSzPts val="2400"/>
              <a:buFont typeface="Calibri"/>
              <a:buChar char="•"/>
            </a:pPr>
            <a:r>
              <a:rPr lang="es-ES" sz="2400" dirty="0" err="1">
                <a:solidFill>
                  <a:srgbClr val="0D3363"/>
                </a:solidFill>
                <a:latin typeface="Calibri" panose="020F0502020204030204" pitchFamily="34" charset="0"/>
                <a:cs typeface="Calibri" panose="020F0502020204030204" pitchFamily="34" charset="0"/>
                <a:sym typeface="Arial"/>
              </a:rPr>
              <a:t>Improved</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the</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ESMs</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ability</a:t>
            </a:r>
            <a:r>
              <a:rPr lang="es-ES" sz="2400" dirty="0">
                <a:solidFill>
                  <a:srgbClr val="0D3363"/>
                </a:solidFill>
                <a:latin typeface="Calibri" panose="020F0502020204030204" pitchFamily="34" charset="0"/>
                <a:cs typeface="Calibri" panose="020F0502020204030204" pitchFamily="34" charset="0"/>
                <a:sym typeface="Arial"/>
              </a:rPr>
              <a:t> to </a:t>
            </a:r>
            <a:r>
              <a:rPr lang="es-ES" sz="2400" dirty="0" err="1">
                <a:solidFill>
                  <a:srgbClr val="0D3363"/>
                </a:solidFill>
                <a:latin typeface="Calibri" panose="020F0502020204030204" pitchFamily="34" charset="0"/>
                <a:cs typeface="Calibri" panose="020F0502020204030204" pitchFamily="34" charset="0"/>
                <a:sym typeface="Arial"/>
              </a:rPr>
              <a:t>represent</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the</a:t>
            </a:r>
            <a:r>
              <a:rPr lang="es-ES" sz="2400" dirty="0">
                <a:solidFill>
                  <a:srgbClr val="0D3363"/>
                </a:solidFill>
                <a:latin typeface="Calibri" panose="020F0502020204030204" pitchFamily="34" charset="0"/>
                <a:cs typeface="Calibri" panose="020F0502020204030204" pitchFamily="34" charset="0"/>
                <a:sym typeface="Arial"/>
              </a:rPr>
              <a:t> real </a:t>
            </a:r>
            <a:r>
              <a:rPr lang="es-ES" sz="2400" dirty="0" err="1">
                <a:solidFill>
                  <a:srgbClr val="0D3363"/>
                </a:solidFill>
                <a:latin typeface="Calibri" panose="020F0502020204030204" pitchFamily="34" charset="0"/>
                <a:cs typeface="Calibri" panose="020F0502020204030204" pitchFamily="34" charset="0"/>
                <a:sym typeface="Arial"/>
              </a:rPr>
              <a:t>world</a:t>
            </a:r>
            <a:r>
              <a:rPr lang="es-ES" sz="2400" dirty="0">
                <a:solidFill>
                  <a:srgbClr val="0D3363"/>
                </a:solidFill>
                <a:latin typeface="Calibri" panose="020F0502020204030204" pitchFamily="34" charset="0"/>
                <a:cs typeface="Calibri" panose="020F0502020204030204" pitchFamily="34" charset="0"/>
                <a:sym typeface="Arial"/>
              </a:rPr>
              <a:t> </a:t>
            </a:r>
            <a:endParaRPr sz="2400" dirty="0">
              <a:solidFill>
                <a:srgbClr val="0D3363"/>
              </a:solidFill>
              <a:latin typeface="Calibri" panose="020F0502020204030204" pitchFamily="34" charset="0"/>
              <a:cs typeface="Calibri" panose="020F0502020204030204" pitchFamily="34" charset="0"/>
              <a:sym typeface="Arial"/>
            </a:endParaRPr>
          </a:p>
          <a:p>
            <a:pPr marL="0" marR="0" lvl="0" indent="0" algn="l" rtl="0">
              <a:spcBef>
                <a:spcPts val="0"/>
              </a:spcBef>
              <a:spcAft>
                <a:spcPts val="0"/>
              </a:spcAft>
              <a:buClr>
                <a:schemeClr val="dk1"/>
              </a:buClr>
              <a:buSzPts val="600"/>
              <a:buFont typeface="Calibri"/>
              <a:buNone/>
            </a:pPr>
            <a:endParaRPr sz="600" dirty="0">
              <a:solidFill>
                <a:srgbClr val="0D3363"/>
              </a:solidFill>
              <a:latin typeface="Calibri" panose="020F0502020204030204" pitchFamily="34" charset="0"/>
              <a:cs typeface="Calibri" panose="020F0502020204030204" pitchFamily="34" charset="0"/>
              <a:sym typeface="Arial"/>
            </a:endParaRPr>
          </a:p>
          <a:p>
            <a:pPr marL="285750" marR="0" lvl="0" indent="-285750" algn="l" rtl="0">
              <a:spcBef>
                <a:spcPts val="0"/>
              </a:spcBef>
              <a:spcAft>
                <a:spcPts val="0"/>
              </a:spcAft>
              <a:buClr>
                <a:srgbClr val="004890"/>
              </a:buClr>
              <a:buSzPts val="2400"/>
              <a:buFont typeface="Calibri"/>
              <a:buChar char="•"/>
            </a:pPr>
            <a:r>
              <a:rPr lang="es-ES" sz="2400" dirty="0" err="1">
                <a:solidFill>
                  <a:srgbClr val="0D3363"/>
                </a:solidFill>
                <a:latin typeface="Calibri" panose="020F0502020204030204" pitchFamily="34" charset="0"/>
                <a:cs typeface="Calibri" panose="020F0502020204030204" pitchFamily="34" charset="0"/>
                <a:sym typeface="Arial"/>
              </a:rPr>
              <a:t>Provides</a:t>
            </a:r>
            <a:r>
              <a:rPr lang="es-ES" sz="2400" dirty="0">
                <a:solidFill>
                  <a:srgbClr val="0D3363"/>
                </a:solidFill>
                <a:latin typeface="Calibri" panose="020F0502020204030204" pitchFamily="34" charset="0"/>
                <a:cs typeface="Calibri" panose="020F0502020204030204" pitchFamily="34" charset="0"/>
                <a:sym typeface="Arial"/>
              </a:rPr>
              <a:t> a new </a:t>
            </a:r>
            <a:r>
              <a:rPr lang="es-ES" sz="2400" dirty="0" err="1">
                <a:solidFill>
                  <a:srgbClr val="0D3363"/>
                </a:solidFill>
                <a:latin typeface="Calibri" panose="020F0502020204030204" pitchFamily="34" charset="0"/>
                <a:cs typeface="Calibri" panose="020F0502020204030204" pitchFamily="34" charset="0"/>
                <a:sym typeface="Arial"/>
              </a:rPr>
              <a:t>framework</a:t>
            </a:r>
            <a:r>
              <a:rPr lang="es-ES" sz="2400" dirty="0">
                <a:solidFill>
                  <a:srgbClr val="0D3363"/>
                </a:solidFill>
                <a:latin typeface="Calibri" panose="020F0502020204030204" pitchFamily="34" charset="0"/>
                <a:cs typeface="Calibri" panose="020F0502020204030204" pitchFamily="34" charset="0"/>
                <a:sym typeface="Arial"/>
              </a:rPr>
              <a:t> to </a:t>
            </a:r>
            <a:r>
              <a:rPr lang="es-ES" sz="2400" dirty="0" err="1">
                <a:solidFill>
                  <a:srgbClr val="0D3363"/>
                </a:solidFill>
                <a:latin typeface="Calibri" panose="020F0502020204030204" pitchFamily="34" charset="0"/>
                <a:cs typeface="Calibri" panose="020F0502020204030204" pitchFamily="34" charset="0"/>
                <a:sym typeface="Arial"/>
              </a:rPr>
              <a:t>investigate</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the</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interactions</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between</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the</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different</a:t>
            </a:r>
            <a:r>
              <a:rPr lang="es-ES" sz="2400" dirty="0">
                <a:solidFill>
                  <a:srgbClr val="0D3363"/>
                </a:solidFill>
                <a:latin typeface="Calibri" panose="020F0502020204030204" pitchFamily="34" charset="0"/>
                <a:cs typeface="Calibri" panose="020F0502020204030204" pitchFamily="34" charset="0"/>
                <a:sym typeface="Arial"/>
              </a:rPr>
              <a:t> </a:t>
            </a:r>
            <a:r>
              <a:rPr lang="es-ES" sz="2400" dirty="0" err="1">
                <a:solidFill>
                  <a:srgbClr val="0D3363"/>
                </a:solidFill>
                <a:latin typeface="Calibri" panose="020F0502020204030204" pitchFamily="34" charset="0"/>
                <a:cs typeface="Calibri" panose="020F0502020204030204" pitchFamily="34" charset="0"/>
                <a:sym typeface="Arial"/>
              </a:rPr>
              <a:t>components</a:t>
            </a:r>
            <a:endParaRPr sz="2400" b="0" i="0" u="none" strike="noStrike" cap="none" dirty="0">
              <a:solidFill>
                <a:srgbClr val="0D3363"/>
              </a:solidFill>
              <a:latin typeface="Calibri" panose="020F0502020204030204" pitchFamily="34" charset="0"/>
              <a:cs typeface="Calibri" panose="020F0502020204030204" pitchFamily="34" charset="0"/>
              <a:sym typeface="Arial"/>
            </a:endParaRPr>
          </a:p>
        </p:txBody>
      </p:sp>
      <p:sp>
        <p:nvSpPr>
          <p:cNvPr id="219" name="Google Shape;219;p3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8</a:t>
            </a:f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464803" y="217893"/>
            <a:ext cx="8229600" cy="838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3500" b="1" i="0" u="none" strike="noStrike" cap="none">
                <a:solidFill>
                  <a:schemeClr val="accent1"/>
                </a:solidFill>
                <a:latin typeface="Calibri"/>
                <a:ea typeface="Calibri"/>
                <a:cs typeface="Calibri"/>
                <a:sym typeface="Calibri"/>
              </a:rPr>
              <a:t>A climate modeling Timeline</a:t>
            </a:r>
            <a:endParaRPr sz="3500" b="1" i="0" u="none" strike="noStrike" cap="none">
              <a:solidFill>
                <a:schemeClr val="accent1"/>
              </a:solidFill>
              <a:latin typeface="Calibri"/>
              <a:ea typeface="Calibri"/>
              <a:cs typeface="Calibri"/>
              <a:sym typeface="Calibri"/>
            </a:endParaRPr>
          </a:p>
        </p:txBody>
      </p:sp>
      <p:sp>
        <p:nvSpPr>
          <p:cNvPr id="239" name="Google Shape;239;p35"/>
          <p:cNvSpPr txBox="1">
            <a:spLocks noGrp="1"/>
          </p:cNvSpPr>
          <p:nvPr>
            <p:ph type="title"/>
          </p:nvPr>
        </p:nvSpPr>
        <p:spPr>
          <a:xfrm>
            <a:off x="845800" y="903997"/>
            <a:ext cx="72960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s-ES" sz="2800" b="1" i="0" u="none" strike="noStrike" cap="none">
                <a:solidFill>
                  <a:schemeClr val="accent1"/>
                </a:solidFill>
                <a:latin typeface="Calibri"/>
                <a:ea typeface="Calibri"/>
                <a:cs typeface="Calibri"/>
                <a:sym typeface="Calibri"/>
              </a:rPr>
              <a:t>Increase in spatial resolution: Ocean</a:t>
            </a:r>
            <a:endParaRPr sz="2800" b="1" i="0" u="none" strike="noStrike" cap="none">
              <a:solidFill>
                <a:schemeClr val="accent1"/>
              </a:solidFill>
              <a:latin typeface="Calibri"/>
              <a:ea typeface="Calibri"/>
              <a:cs typeface="Calibri"/>
              <a:sym typeface="Calibri"/>
            </a:endParaRPr>
          </a:p>
        </p:txBody>
      </p:sp>
      <p:sp>
        <p:nvSpPr>
          <p:cNvPr id="240" name="Google Shape;240;p35"/>
          <p:cNvSpPr txBox="1"/>
          <p:nvPr/>
        </p:nvSpPr>
        <p:spPr>
          <a:xfrm>
            <a:off x="3699275" y="1872350"/>
            <a:ext cx="1695000" cy="1175700"/>
          </a:xfrm>
          <a:prstGeom prst="rect">
            <a:avLst/>
          </a:prstGeom>
          <a:solidFill>
            <a:schemeClr val="lt1"/>
          </a:solidFill>
          <a:ln>
            <a:noFill/>
          </a:ln>
        </p:spPr>
        <p:txBody>
          <a:bodyPr spcFirstLastPara="1" wrap="square" lIns="91425" tIns="91425" rIns="91425" bIns="91425" anchor="b" anchorCtr="0">
            <a:noAutofit/>
          </a:bodyPr>
          <a:lstStyle/>
          <a:p>
            <a:pPr marL="0" marR="0" lvl="0" indent="0" algn="ctr" rtl="0">
              <a:spcBef>
                <a:spcPts val="0"/>
              </a:spcBef>
              <a:spcAft>
                <a:spcPts val="0"/>
              </a:spcAft>
              <a:buClr>
                <a:srgbClr val="2F5597"/>
              </a:buClr>
              <a:buSzPts val="2800"/>
              <a:buFont typeface="Calibri"/>
              <a:buNone/>
            </a:pPr>
            <a:r>
              <a:rPr lang="es-ES" sz="2800" b="1">
                <a:solidFill>
                  <a:srgbClr val="2F5597"/>
                </a:solidFill>
                <a:latin typeface="Calibri"/>
                <a:ea typeface="Calibri"/>
                <a:cs typeface="Calibri"/>
                <a:sym typeface="Calibri"/>
              </a:rPr>
              <a:t>Today</a:t>
            </a:r>
            <a:endParaRPr sz="2800" b="1">
              <a:solidFill>
                <a:srgbClr val="2F5597"/>
              </a:solidFill>
              <a:latin typeface="Calibri"/>
              <a:ea typeface="Calibri"/>
              <a:cs typeface="Calibri"/>
              <a:sym typeface="Calibri"/>
            </a:endParaRPr>
          </a:p>
        </p:txBody>
      </p:sp>
      <p:sp>
        <p:nvSpPr>
          <p:cNvPr id="241" name="Google Shape;241;p35"/>
          <p:cNvSpPr txBox="1"/>
          <p:nvPr/>
        </p:nvSpPr>
        <p:spPr>
          <a:xfrm>
            <a:off x="149514" y="1309274"/>
            <a:ext cx="2877300" cy="6150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2F5597"/>
              </a:buClr>
              <a:buSzPts val="1700"/>
              <a:buFont typeface="Calibri"/>
              <a:buNone/>
            </a:pPr>
            <a:r>
              <a:rPr lang="es-ES" sz="1700" b="1">
                <a:solidFill>
                  <a:srgbClr val="2F5597"/>
                </a:solidFill>
                <a:latin typeface="Calibri"/>
                <a:ea typeface="Calibri"/>
                <a:cs typeface="Calibri"/>
                <a:sym typeface="Calibri"/>
              </a:rPr>
              <a:t>Standard </a:t>
            </a:r>
            <a:endParaRPr sz="1700" b="1">
              <a:solidFill>
                <a:srgbClr val="2F5597"/>
              </a:solidFill>
              <a:latin typeface="Calibri"/>
              <a:ea typeface="Calibri"/>
              <a:cs typeface="Calibri"/>
              <a:sym typeface="Calibri"/>
            </a:endParaRPr>
          </a:p>
          <a:p>
            <a:pPr marL="0" marR="0" lvl="0" indent="0" algn="ctr" rtl="0">
              <a:spcBef>
                <a:spcPts val="0"/>
              </a:spcBef>
              <a:spcAft>
                <a:spcPts val="0"/>
              </a:spcAft>
              <a:buClr>
                <a:srgbClr val="2F5597"/>
              </a:buClr>
              <a:buSzPts val="1700"/>
              <a:buFont typeface="Calibri"/>
              <a:buNone/>
            </a:pPr>
            <a:r>
              <a:rPr lang="es-ES" sz="1700" b="1">
                <a:solidFill>
                  <a:srgbClr val="2F5597"/>
                </a:solidFill>
                <a:latin typeface="Calibri"/>
                <a:ea typeface="Calibri"/>
                <a:cs typeface="Calibri"/>
                <a:sym typeface="Calibri"/>
              </a:rPr>
              <a:t>Resolution (1°)</a:t>
            </a:r>
            <a:endParaRPr sz="1700" b="1">
              <a:solidFill>
                <a:srgbClr val="2F5597"/>
              </a:solidFill>
              <a:latin typeface="Calibri"/>
              <a:ea typeface="Calibri"/>
              <a:cs typeface="Calibri"/>
              <a:sym typeface="Calibri"/>
            </a:endParaRPr>
          </a:p>
        </p:txBody>
      </p:sp>
      <p:sp>
        <p:nvSpPr>
          <p:cNvPr id="242" name="Google Shape;242;p35"/>
          <p:cNvSpPr txBox="1"/>
          <p:nvPr/>
        </p:nvSpPr>
        <p:spPr>
          <a:xfrm>
            <a:off x="271300" y="4893700"/>
            <a:ext cx="8627400" cy="1366500"/>
          </a:xfrm>
          <a:prstGeom prst="rect">
            <a:avLst/>
          </a:prstGeom>
          <a:noFill/>
          <a:ln>
            <a:noFill/>
          </a:ln>
        </p:spPr>
        <p:txBody>
          <a:bodyPr spcFirstLastPara="1" wrap="square" lIns="91425" tIns="36000" rIns="91425" bIns="45700" anchor="ctr" anchorCtr="0">
            <a:noAutofit/>
          </a:bodyPr>
          <a:lstStyle/>
          <a:p>
            <a:pPr marL="0" marR="0" lvl="0" indent="0" algn="just" rtl="0">
              <a:spcBef>
                <a:spcPts val="0"/>
              </a:spcBef>
              <a:spcAft>
                <a:spcPts val="0"/>
              </a:spcAft>
              <a:buClr>
                <a:srgbClr val="0D3363"/>
              </a:buClr>
              <a:buSzPts val="2000"/>
              <a:buFont typeface="Arial"/>
              <a:buNone/>
            </a:pP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The</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improvements</a:t>
            </a:r>
            <a:r>
              <a:rPr lang="es-ES" sz="2000" dirty="0">
                <a:solidFill>
                  <a:srgbClr val="0D3363"/>
                </a:solidFill>
                <a:latin typeface="Calibri" panose="020F0502020204030204" pitchFamily="34" charset="0"/>
                <a:cs typeface="Calibri" panose="020F0502020204030204" pitchFamily="34" charset="0"/>
                <a:sym typeface="Arial"/>
              </a:rPr>
              <a:t> in </a:t>
            </a:r>
            <a:r>
              <a:rPr lang="es-ES" sz="2000" dirty="0" err="1">
                <a:solidFill>
                  <a:srgbClr val="0D3363"/>
                </a:solidFill>
                <a:latin typeface="Calibri" panose="020F0502020204030204" pitchFamily="34" charset="0"/>
                <a:cs typeface="Calibri" panose="020F0502020204030204" pitchFamily="34" charset="0"/>
                <a:sym typeface="Arial"/>
              </a:rPr>
              <a:t>ocean</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resolution</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translate</a:t>
            </a:r>
            <a:r>
              <a:rPr lang="es-ES" sz="2000" dirty="0">
                <a:solidFill>
                  <a:srgbClr val="0D3363"/>
                </a:solidFill>
                <a:latin typeface="Calibri" panose="020F0502020204030204" pitchFamily="34" charset="0"/>
                <a:cs typeface="Calibri" panose="020F0502020204030204" pitchFamily="34" charset="0"/>
                <a:sym typeface="Arial"/>
              </a:rPr>
              <a:t> in a </a:t>
            </a:r>
            <a:r>
              <a:rPr lang="es-ES" sz="2000" dirty="0" err="1">
                <a:solidFill>
                  <a:srgbClr val="0D3363"/>
                </a:solidFill>
                <a:latin typeface="Calibri" panose="020F0502020204030204" pitchFamily="34" charset="0"/>
                <a:cs typeface="Calibri" panose="020F0502020204030204" pitchFamily="34" charset="0"/>
                <a:sym typeface="Arial"/>
              </a:rPr>
              <a:t>better</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representation</a:t>
            </a:r>
            <a:r>
              <a:rPr lang="es-ES" sz="2000" dirty="0">
                <a:solidFill>
                  <a:srgbClr val="0D3363"/>
                </a:solidFill>
                <a:latin typeface="Calibri" panose="020F0502020204030204" pitchFamily="34" charset="0"/>
                <a:cs typeface="Calibri" panose="020F0502020204030204" pitchFamily="34" charset="0"/>
                <a:sym typeface="Arial"/>
              </a:rPr>
              <a:t> of </a:t>
            </a:r>
            <a:r>
              <a:rPr lang="es-ES" sz="2000" dirty="0" err="1">
                <a:solidFill>
                  <a:srgbClr val="0D3363"/>
                </a:solidFill>
                <a:latin typeface="Calibri" panose="020F0502020204030204" pitchFamily="34" charset="0"/>
                <a:cs typeface="Calibri" panose="020F0502020204030204" pitchFamily="34" charset="0"/>
                <a:sym typeface="Arial"/>
              </a:rPr>
              <a:t>eddies</a:t>
            </a:r>
            <a:r>
              <a:rPr lang="es-ES" sz="2000" dirty="0">
                <a:solidFill>
                  <a:srgbClr val="0D3363"/>
                </a:solidFill>
                <a:latin typeface="Calibri" panose="020F0502020204030204" pitchFamily="34" charset="0"/>
                <a:cs typeface="Calibri" panose="020F0502020204030204" pitchFamily="34" charset="0"/>
                <a:sym typeface="Arial"/>
              </a:rPr>
              <a:t> and </a:t>
            </a:r>
            <a:r>
              <a:rPr lang="es-ES" sz="2000" dirty="0" err="1">
                <a:solidFill>
                  <a:srgbClr val="0D3363"/>
                </a:solidFill>
                <a:latin typeface="Calibri" panose="020F0502020204030204" pitchFamily="34" charset="0"/>
                <a:cs typeface="Calibri" panose="020F0502020204030204" pitchFamily="34" charset="0"/>
                <a:sym typeface="Arial"/>
              </a:rPr>
              <a:t>ocean</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currents</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which</a:t>
            </a:r>
            <a:r>
              <a:rPr lang="es-ES" sz="2000" dirty="0">
                <a:solidFill>
                  <a:srgbClr val="0D3363"/>
                </a:solidFill>
                <a:latin typeface="Calibri" panose="020F0502020204030204" pitchFamily="34" charset="0"/>
                <a:cs typeface="Calibri" panose="020F0502020204030204" pitchFamily="34" charset="0"/>
                <a:sym typeface="Arial"/>
              </a:rPr>
              <a:t> are </a:t>
            </a:r>
            <a:r>
              <a:rPr lang="es-ES" sz="2000" dirty="0" err="1">
                <a:solidFill>
                  <a:srgbClr val="0D3363"/>
                </a:solidFill>
                <a:latin typeface="Calibri" panose="020F0502020204030204" pitchFamily="34" charset="0"/>
                <a:cs typeface="Calibri" panose="020F0502020204030204" pitchFamily="34" charset="0"/>
                <a:sym typeface="Arial"/>
              </a:rPr>
              <a:t>key</a:t>
            </a:r>
            <a:r>
              <a:rPr lang="es-ES" sz="2000" dirty="0">
                <a:solidFill>
                  <a:srgbClr val="0D3363"/>
                </a:solidFill>
                <a:latin typeface="Calibri" panose="020F0502020204030204" pitchFamily="34" charset="0"/>
                <a:cs typeface="Calibri" panose="020F0502020204030204" pitchFamily="34" charset="0"/>
                <a:sym typeface="Arial"/>
              </a:rPr>
              <a:t> to describe </a:t>
            </a:r>
            <a:r>
              <a:rPr lang="es-ES" sz="2000" dirty="0" err="1">
                <a:solidFill>
                  <a:srgbClr val="0D3363"/>
                </a:solidFill>
                <a:latin typeface="Calibri" panose="020F0502020204030204" pitchFamily="34" charset="0"/>
                <a:cs typeface="Calibri" panose="020F0502020204030204" pitchFamily="34" charset="0"/>
                <a:sym typeface="Arial"/>
              </a:rPr>
              <a:t>realistically</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decadal</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variability</a:t>
            </a:r>
            <a:r>
              <a:rPr lang="es-ES" sz="2000" dirty="0">
                <a:solidFill>
                  <a:srgbClr val="0D3363"/>
                </a:solidFill>
                <a:latin typeface="Calibri" panose="020F0502020204030204" pitchFamily="34" charset="0"/>
                <a:cs typeface="Calibri" panose="020F0502020204030204" pitchFamily="34" charset="0"/>
                <a:sym typeface="Arial"/>
              </a:rPr>
              <a:t> in </a:t>
            </a:r>
            <a:r>
              <a:rPr lang="es-ES" sz="2000" dirty="0" err="1">
                <a:solidFill>
                  <a:srgbClr val="0D3363"/>
                </a:solidFill>
                <a:latin typeface="Calibri" panose="020F0502020204030204" pitchFamily="34" charset="0"/>
                <a:cs typeface="Calibri" panose="020F0502020204030204" pitchFamily="34" charset="0"/>
                <a:sym typeface="Arial"/>
              </a:rPr>
              <a:t>the</a:t>
            </a:r>
            <a:r>
              <a:rPr lang="es-ES" sz="2000" dirty="0">
                <a:solidFill>
                  <a:srgbClr val="0D3363"/>
                </a:solidFill>
                <a:latin typeface="Calibri" panose="020F0502020204030204" pitchFamily="34" charset="0"/>
                <a:cs typeface="Calibri" panose="020F0502020204030204" pitchFamily="34" charset="0"/>
                <a:sym typeface="Arial"/>
              </a:rPr>
              <a:t> </a:t>
            </a:r>
            <a:r>
              <a:rPr lang="es-ES" sz="2000" dirty="0" err="1">
                <a:solidFill>
                  <a:srgbClr val="0D3363"/>
                </a:solidFill>
                <a:latin typeface="Calibri" panose="020F0502020204030204" pitchFamily="34" charset="0"/>
                <a:cs typeface="Calibri" panose="020F0502020204030204" pitchFamily="34" charset="0"/>
                <a:sym typeface="Arial"/>
              </a:rPr>
              <a:t>ocean</a:t>
            </a:r>
            <a:r>
              <a:rPr lang="es-ES" sz="2000" dirty="0">
                <a:solidFill>
                  <a:srgbClr val="0D3363"/>
                </a:solidFill>
                <a:latin typeface="Calibri" panose="020F0502020204030204" pitchFamily="34" charset="0"/>
                <a:cs typeface="Calibri" panose="020F0502020204030204" pitchFamily="34" charset="0"/>
                <a:sym typeface="Arial"/>
              </a:rPr>
              <a:t> </a:t>
            </a:r>
            <a:endParaRPr sz="2000" dirty="0">
              <a:solidFill>
                <a:srgbClr val="0D3363"/>
              </a:solidFill>
              <a:latin typeface="Calibri" panose="020F0502020204030204" pitchFamily="34" charset="0"/>
              <a:cs typeface="Calibri" panose="020F0502020204030204" pitchFamily="34" charset="0"/>
              <a:sym typeface="Arial"/>
            </a:endParaRPr>
          </a:p>
        </p:txBody>
      </p:sp>
      <p:pic>
        <p:nvPicPr>
          <p:cNvPr id="243" name="Google Shape;243;p35"/>
          <p:cNvPicPr preferRelativeResize="0"/>
          <p:nvPr/>
        </p:nvPicPr>
        <p:blipFill rotWithShape="1">
          <a:blip r:embed="rId3">
            <a:alphaModFix/>
          </a:blip>
          <a:srcRect t="1607" r="49586" b="-7719"/>
          <a:stretch/>
        </p:blipFill>
        <p:spPr>
          <a:xfrm>
            <a:off x="2911634" y="1989056"/>
            <a:ext cx="2537060" cy="3279228"/>
          </a:xfrm>
          <a:prstGeom prst="rect">
            <a:avLst/>
          </a:prstGeom>
          <a:noFill/>
          <a:ln>
            <a:noFill/>
          </a:ln>
        </p:spPr>
      </p:pic>
      <p:sp>
        <p:nvSpPr>
          <p:cNvPr id="244" name="Google Shape;244;p35"/>
          <p:cNvSpPr txBox="1"/>
          <p:nvPr/>
        </p:nvSpPr>
        <p:spPr>
          <a:xfrm>
            <a:off x="2795357" y="1311259"/>
            <a:ext cx="2700600" cy="7212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2F5597"/>
              </a:buClr>
              <a:buSzPts val="1700"/>
              <a:buFont typeface="Calibri"/>
              <a:buNone/>
            </a:pPr>
            <a:r>
              <a:rPr lang="es-ES" sz="1700" b="1">
                <a:solidFill>
                  <a:srgbClr val="2F5597"/>
                </a:solidFill>
                <a:latin typeface="Calibri"/>
                <a:ea typeface="Calibri"/>
                <a:cs typeface="Calibri"/>
                <a:sym typeface="Calibri"/>
              </a:rPr>
              <a:t>High Resolution (0.25°) Eddy-permitting</a:t>
            </a:r>
            <a:endParaRPr sz="1700" b="1">
              <a:solidFill>
                <a:srgbClr val="2F5597"/>
              </a:solidFill>
              <a:latin typeface="Calibri"/>
              <a:ea typeface="Calibri"/>
              <a:cs typeface="Calibri"/>
              <a:sym typeface="Calibri"/>
            </a:endParaRPr>
          </a:p>
        </p:txBody>
      </p:sp>
      <p:grpSp>
        <p:nvGrpSpPr>
          <p:cNvPr id="245" name="Google Shape;245;p35"/>
          <p:cNvGrpSpPr/>
          <p:nvPr/>
        </p:nvGrpSpPr>
        <p:grpSpPr>
          <a:xfrm>
            <a:off x="5588264" y="1337856"/>
            <a:ext cx="3181906" cy="3649911"/>
            <a:chOff x="5512325" y="1290375"/>
            <a:chExt cx="3555600" cy="4078113"/>
          </a:xfrm>
        </p:grpSpPr>
        <p:sp>
          <p:nvSpPr>
            <p:cNvPr id="246" name="Google Shape;246;p35"/>
            <p:cNvSpPr/>
            <p:nvPr/>
          </p:nvSpPr>
          <p:spPr>
            <a:xfrm>
              <a:off x="5512325" y="1449288"/>
              <a:ext cx="3555600" cy="39192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247" name="Google Shape;247;p35"/>
            <p:cNvGrpSpPr/>
            <p:nvPr/>
          </p:nvGrpSpPr>
          <p:grpSpPr>
            <a:xfrm>
              <a:off x="5667235" y="1970807"/>
              <a:ext cx="3331970" cy="3354076"/>
              <a:chOff x="3789100" y="753400"/>
              <a:chExt cx="5109600" cy="5143500"/>
            </a:xfrm>
          </p:grpSpPr>
          <p:pic>
            <p:nvPicPr>
              <p:cNvPr id="248" name="Google Shape;248;p35"/>
              <p:cNvPicPr preferRelativeResize="0"/>
              <p:nvPr/>
            </p:nvPicPr>
            <p:blipFill rotWithShape="1">
              <a:blip r:embed="rId4">
                <a:alphaModFix/>
              </a:blip>
              <a:srcRect l="22893" r="21228"/>
              <a:stretch/>
            </p:blipFill>
            <p:spPr>
              <a:xfrm>
                <a:off x="3789100" y="753400"/>
                <a:ext cx="5109600" cy="5143500"/>
              </a:xfrm>
              <a:prstGeom prst="rect">
                <a:avLst/>
              </a:prstGeom>
              <a:noFill/>
              <a:ln>
                <a:noFill/>
              </a:ln>
            </p:spPr>
          </p:pic>
          <p:sp>
            <p:nvSpPr>
              <p:cNvPr id="249" name="Google Shape;249;p35"/>
              <p:cNvSpPr/>
              <p:nvPr/>
            </p:nvSpPr>
            <p:spPr>
              <a:xfrm>
                <a:off x="3789100" y="1205800"/>
                <a:ext cx="361800" cy="301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50" name="Google Shape;250;p35"/>
            <p:cNvSpPr txBox="1"/>
            <p:nvPr/>
          </p:nvSpPr>
          <p:spPr>
            <a:xfrm>
              <a:off x="5752374" y="1290375"/>
              <a:ext cx="3114300" cy="843300"/>
            </a:xfrm>
            <a:prstGeom prst="rect">
              <a:avLst/>
            </a:prstGeom>
            <a:noFill/>
            <a:ln>
              <a:noFill/>
            </a:ln>
          </p:spPr>
          <p:txBody>
            <a:bodyPr spcFirstLastPara="1" wrap="square" lIns="91425" tIns="91425" rIns="91425" bIns="91425" anchor="b" anchorCtr="0">
              <a:noAutofit/>
            </a:bodyPr>
            <a:lstStyle/>
            <a:p>
              <a:pPr marL="0" marR="0" lvl="0" indent="0" algn="ctr" rtl="0">
                <a:spcBef>
                  <a:spcPts val="0"/>
                </a:spcBef>
                <a:spcAft>
                  <a:spcPts val="0"/>
                </a:spcAft>
                <a:buClr>
                  <a:srgbClr val="A4C2F4"/>
                </a:buClr>
                <a:buSzPts val="1700"/>
                <a:buFont typeface="Calibri"/>
                <a:buNone/>
              </a:pPr>
              <a:r>
                <a:rPr lang="es-ES" sz="1700" b="1">
                  <a:solidFill>
                    <a:srgbClr val="A4C2F4"/>
                  </a:solidFill>
                  <a:latin typeface="Calibri"/>
                  <a:ea typeface="Calibri"/>
                  <a:cs typeface="Calibri"/>
                  <a:sym typeface="Calibri"/>
                </a:rPr>
                <a:t>“Ultra-High” resolution:</a:t>
              </a:r>
              <a:endParaRPr sz="1700" b="1">
                <a:solidFill>
                  <a:srgbClr val="A4C2F4"/>
                </a:solidFill>
                <a:latin typeface="Calibri"/>
                <a:ea typeface="Calibri"/>
                <a:cs typeface="Calibri"/>
                <a:sym typeface="Calibri"/>
              </a:endParaRPr>
            </a:p>
            <a:p>
              <a:pPr marL="0" marR="0" lvl="0" indent="0" algn="ctr" rtl="0">
                <a:spcBef>
                  <a:spcPts val="0"/>
                </a:spcBef>
                <a:spcAft>
                  <a:spcPts val="0"/>
                </a:spcAft>
                <a:buClr>
                  <a:srgbClr val="A4C2F4"/>
                </a:buClr>
                <a:buSzPts val="1700"/>
                <a:buFont typeface="Calibri"/>
                <a:buNone/>
              </a:pPr>
              <a:r>
                <a:rPr lang="es-ES" sz="1700" b="1">
                  <a:solidFill>
                    <a:srgbClr val="A4C2F4"/>
                  </a:solidFill>
                  <a:latin typeface="Calibri"/>
                  <a:ea typeface="Calibri"/>
                  <a:cs typeface="Calibri"/>
                  <a:sym typeface="Calibri"/>
                </a:rPr>
                <a:t>Eddy-resolving</a:t>
              </a:r>
              <a:endParaRPr sz="1700" b="1">
                <a:solidFill>
                  <a:srgbClr val="A4C2F4"/>
                </a:solidFill>
                <a:latin typeface="Calibri"/>
                <a:ea typeface="Calibri"/>
                <a:cs typeface="Calibri"/>
                <a:sym typeface="Calibri"/>
              </a:endParaRPr>
            </a:p>
          </p:txBody>
        </p:sp>
      </p:grpSp>
      <p:pic>
        <p:nvPicPr>
          <p:cNvPr id="251" name="Google Shape;251;p35"/>
          <p:cNvPicPr preferRelativeResize="0"/>
          <p:nvPr/>
        </p:nvPicPr>
        <p:blipFill rotWithShape="1">
          <a:blip r:embed="rId3">
            <a:alphaModFix/>
          </a:blip>
          <a:srcRect l="52016" t="1905" b="-7719"/>
          <a:stretch/>
        </p:blipFill>
        <p:spPr>
          <a:xfrm>
            <a:off x="358219" y="1998482"/>
            <a:ext cx="2414785" cy="3270025"/>
          </a:xfrm>
          <a:prstGeom prst="rect">
            <a:avLst/>
          </a:prstGeom>
          <a:noFill/>
          <a:ln>
            <a:noFill/>
          </a:ln>
        </p:spPr>
      </p:pic>
      <p:sp>
        <p:nvSpPr>
          <p:cNvPr id="252" name="Google Shape;252;p3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ES"/>
              <a:t>9</a:t>
            </a:f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2530</Words>
  <Application>Microsoft Office PowerPoint</Application>
  <PresentationFormat>On-screen Show (4:3)</PresentationFormat>
  <Paragraphs>349</Paragraphs>
  <Slides>52</Slides>
  <Notes>52</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52</vt:i4>
      </vt:variant>
    </vt:vector>
  </HeadingPairs>
  <TitlesOfParts>
    <vt:vector size="58" baseType="lpstr">
      <vt:lpstr>Merriweather</vt:lpstr>
      <vt:lpstr>Arial</vt:lpstr>
      <vt:lpstr>Calibri</vt:lpstr>
      <vt:lpstr>Tema de Office</vt:lpstr>
      <vt:lpstr>Tema de Office</vt:lpstr>
      <vt:lpstr>Tema de Office</vt:lpstr>
      <vt:lpstr>Towards exa-scale ocean simulation</vt:lpstr>
      <vt:lpstr>Outline</vt:lpstr>
      <vt:lpstr>Motivation</vt:lpstr>
      <vt:lpstr>Motivation</vt:lpstr>
      <vt:lpstr>Motivation</vt:lpstr>
      <vt:lpstr>Motivation</vt:lpstr>
      <vt:lpstr>PowerPoint Presentation</vt:lpstr>
      <vt:lpstr>A climate modeling Timeline</vt:lpstr>
      <vt:lpstr>A climate modeling Timeline</vt:lpstr>
      <vt:lpstr>Challenges</vt:lpstr>
      <vt:lpstr>Challenges</vt:lpstr>
      <vt:lpstr>Challenges</vt:lpstr>
      <vt:lpstr>Challenges</vt:lpstr>
      <vt:lpstr>Stress Test</vt:lpstr>
      <vt:lpstr>Impact of Communication</vt:lpstr>
      <vt:lpstr>Optimizations</vt:lpstr>
      <vt:lpstr>Optimizations</vt:lpstr>
      <vt:lpstr>Optimization Impact</vt:lpstr>
      <vt:lpstr>Optimization Impact on ORCA025 simulations</vt:lpstr>
      <vt:lpstr>Impact of our work</vt:lpstr>
      <vt:lpstr>ELPiN</vt:lpstr>
      <vt:lpstr>ELPiN</vt:lpstr>
      <vt:lpstr>ELPiN</vt:lpstr>
      <vt:lpstr>Impact of our work</vt:lpstr>
      <vt:lpstr>How to keep improving the model?</vt:lpstr>
      <vt:lpstr>Exploring the use of mixed Precision</vt:lpstr>
      <vt:lpstr>Reduced Precision Emulator</vt:lpstr>
      <vt:lpstr>Implementing the emulator</vt:lpstr>
      <vt:lpstr>RPE in NEMO: What we can do with it?</vt:lpstr>
      <vt:lpstr>RPE in NEMO: What we can do with it?</vt:lpstr>
      <vt:lpstr>Verifying a non-linear model a simple example</vt:lpstr>
      <vt:lpstr>Verifying a non-linear model a simple example</vt:lpstr>
      <vt:lpstr>Verifying a non-linear model a simple example</vt:lpstr>
      <vt:lpstr>Verifying NEMO</vt:lpstr>
      <vt:lpstr>Verifying NEMO</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vt:lpstr>
      <vt:lpstr>Analysis algorithm: How is it implemented?</vt:lpstr>
      <vt:lpstr>Precision Analysis</vt:lpstr>
      <vt:lpstr>Results</vt:lpstr>
      <vt:lpstr>Results</vt:lpstr>
      <vt:lpstr>Contributions</vt:lpstr>
      <vt:lpstr>Future Plans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exa-scale ocean simulation</dc:title>
  <cp:lastModifiedBy>bscuser</cp:lastModifiedBy>
  <cp:revision>6</cp:revision>
  <dcterms:modified xsi:type="dcterms:W3CDTF">2019-04-26T07:35:31Z</dcterms:modified>
</cp:coreProperties>
</file>