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80" r:id="rId4"/>
    <p:sldId id="275" r:id="rId5"/>
    <p:sldId id="285" r:id="rId6"/>
    <p:sldId id="293" r:id="rId7"/>
    <p:sldId id="278" r:id="rId8"/>
    <p:sldId id="296" r:id="rId9"/>
    <p:sldId id="281" r:id="rId10"/>
    <p:sldId id="284" r:id="rId11"/>
    <p:sldId id="294" r:id="rId12"/>
    <p:sldId id="291" r:id="rId13"/>
    <p:sldId id="297" r:id="rId14"/>
    <p:sldId id="283" r:id="rId15"/>
    <p:sldId id="295" r:id="rId16"/>
    <p:sldId id="287" r:id="rId17"/>
    <p:sldId id="271" r:id="rId1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40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DCB"/>
    <a:srgbClr val="426DA9"/>
    <a:srgbClr val="7FCB28"/>
    <a:srgbClr val="424242"/>
    <a:srgbClr val="CD7983"/>
    <a:srgbClr val="B4C8E2"/>
    <a:srgbClr val="EC613A"/>
    <a:srgbClr val="151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96" autoAdjust="0"/>
  </p:normalViewPr>
  <p:slideViewPr>
    <p:cSldViewPr snapToGrid="0">
      <p:cViewPr varScale="1">
        <p:scale>
          <a:sx n="57" d="100"/>
          <a:sy n="57" d="100"/>
        </p:scale>
        <p:origin x="908" y="40"/>
      </p:cViewPr>
      <p:guideLst>
        <p:guide orient="horz" pos="3067"/>
        <p:guide pos="40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3E574-F3E4-445F-836D-3BC80B6B7FC2}" type="datetimeFigureOut">
              <a:rPr lang="en-GB" smtClean="0"/>
              <a:t>28/05/2019</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24078-6EF0-4FBE-A189-5C9D521ECA0B}" type="slidenum">
              <a:rPr lang="en-GB" smtClean="0"/>
              <a:t>‹Nº›</a:t>
            </a:fld>
            <a:endParaRPr lang="en-GB"/>
          </a:p>
        </p:txBody>
      </p:sp>
    </p:spTree>
    <p:extLst>
      <p:ext uri="{BB962C8B-B14F-4D97-AF65-F5344CB8AC3E}">
        <p14:creationId xmlns:p14="http://schemas.microsoft.com/office/powerpoint/2010/main" val="401090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In the WR the player can choose between two different forecast</a:t>
            </a:r>
            <a:r>
              <a:rPr lang="en-GB" baseline="0" dirty="0" smtClean="0"/>
              <a:t> options: climate predictions (called RESILIENCE – name of the wind prototype) and the climatology. The roulette slots represent the possible outcome categories that can contain the observation. Here 3 categories are used: </a:t>
            </a:r>
            <a:r>
              <a:rPr lang="en-GB" baseline="0" dirty="0" err="1" smtClean="0"/>
              <a:t>terciles</a:t>
            </a:r>
            <a:r>
              <a:rPr lang="en-GB" baseline="0" dirty="0" smtClean="0"/>
              <a:t>. One </a:t>
            </a:r>
            <a:r>
              <a:rPr lang="en-GB" baseline="0" dirty="0" err="1" smtClean="0"/>
              <a:t>tercile</a:t>
            </a:r>
            <a:r>
              <a:rPr lang="en-GB" baseline="0" dirty="0" smtClean="0"/>
              <a:t> providing the probability of the observation to be above the average, in the average or below the average.</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5</a:t>
            </a:fld>
            <a:endParaRPr lang="en-GB"/>
          </a:p>
        </p:txBody>
      </p:sp>
    </p:spTree>
    <p:extLst>
      <p:ext uri="{BB962C8B-B14F-4D97-AF65-F5344CB8AC3E}">
        <p14:creationId xmlns:p14="http://schemas.microsoft.com/office/powerpoint/2010/main" val="167167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An initial capital is set and every</a:t>
            </a:r>
            <a:r>
              <a:rPr lang="en-GB" baseline="0" dirty="0" smtClean="0"/>
              <a:t> time all the capital is reinvested in the next round. To start, the capital is spread in the different slots proportionally to the percentage probabilities predicted. The winning slot is then determined as the slot where the real observation fall. The amount of money bet in the winning category is multiplied by 3 (inverse of the probability)</a:t>
            </a:r>
          </a:p>
          <a:p>
            <a:r>
              <a:rPr lang="en-GB" baseline="0" dirty="0" smtClean="0"/>
              <a:t>The same betting scheme is applied in the case of using the climatology, but in this case each slot has the same predicted probability so the initial capital is kept constant</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6</a:t>
            </a:fld>
            <a:endParaRPr lang="en-GB"/>
          </a:p>
        </p:txBody>
      </p:sp>
    </p:spTree>
    <p:extLst>
      <p:ext uri="{BB962C8B-B14F-4D97-AF65-F5344CB8AC3E}">
        <p14:creationId xmlns:p14="http://schemas.microsoft.com/office/powerpoint/2010/main" val="309465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16</a:t>
            </a:fld>
            <a:endParaRPr lang="en-GB"/>
          </a:p>
        </p:txBody>
      </p:sp>
    </p:spTree>
    <p:extLst>
      <p:ext uri="{BB962C8B-B14F-4D97-AF65-F5344CB8AC3E}">
        <p14:creationId xmlns:p14="http://schemas.microsoft.com/office/powerpoint/2010/main" val="23064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283456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787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405601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59444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29087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4F7B83A-AD33-45B3-A28D-778A0678FCA6}" type="datetimeFigureOut">
              <a:rPr lang="pt-PT" smtClean="0"/>
              <a:t>28/05/2019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58999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4F7B83A-AD33-45B3-A28D-778A0678FCA6}" type="datetimeFigureOut">
              <a:rPr lang="pt-PT" smtClean="0"/>
              <a:t>28/05/2019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66226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4F7B83A-AD33-45B3-A28D-778A0678FCA6}" type="datetimeFigureOut">
              <a:rPr lang="pt-PT" smtClean="0"/>
              <a:t>28/05/2019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416726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4F7B83A-AD33-45B3-A28D-778A0678FCA6}" type="datetimeFigureOut">
              <a:rPr lang="pt-PT" smtClean="0"/>
              <a:t>28/05/2019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78320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4F7B83A-AD33-45B3-A28D-778A0678FCA6}" type="datetimeFigureOut">
              <a:rPr lang="pt-PT" smtClean="0"/>
              <a:t>28/05/2019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61511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4F7B83A-AD33-45B3-A28D-778A0678FCA6}" type="datetimeFigureOut">
              <a:rPr lang="pt-PT" smtClean="0"/>
              <a:t>28/05/2019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69696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CDDE9-7A8D-4D85-B9DA-20F871FF966A}" type="slidenum">
              <a:rPr lang="pt-PT" smtClean="0"/>
              <a:t>‹Nº›</a:t>
            </a:fld>
            <a:endParaRPr lang="pt-PT"/>
          </a:p>
        </p:txBody>
      </p:sp>
    </p:spTree>
    <p:extLst>
      <p:ext uri="{BB962C8B-B14F-4D97-AF65-F5344CB8AC3E}">
        <p14:creationId xmlns:p14="http://schemas.microsoft.com/office/powerpoint/2010/main" val="413793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emf"/><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demo.predictia.es/roulette-app/mobile.html"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demo.predictia.es/roulette-app/mobile.html"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emf"/><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74" y="0"/>
            <a:ext cx="10014253" cy="2438400"/>
          </a:xfrm>
          <a:prstGeom prst="rect">
            <a:avLst/>
          </a:prstGeom>
        </p:spPr>
      </p:pic>
      <p:sp>
        <p:nvSpPr>
          <p:cNvPr id="7" name="Título 6"/>
          <p:cNvSpPr>
            <a:spLocks noGrp="1"/>
          </p:cNvSpPr>
          <p:nvPr>
            <p:ph type="ctrTitle"/>
          </p:nvPr>
        </p:nvSpPr>
        <p:spPr>
          <a:xfrm>
            <a:off x="2488839" y="2672205"/>
            <a:ext cx="8513186" cy="1217348"/>
          </a:xfrm>
        </p:spPr>
        <p:txBody>
          <a:bodyPr lIns="0" tIns="0" rIns="0" bIns="0" anchor="t" anchorCtr="0">
            <a:noAutofit/>
          </a:bodyPr>
          <a:lstStyle/>
          <a:p>
            <a:pPr algn="l"/>
            <a:r>
              <a:rPr lang="pt-PT" sz="4000" b="1" dirty="0" smtClean="0">
                <a:solidFill>
                  <a:schemeClr val="tx1">
                    <a:lumMod val="75000"/>
                    <a:lumOff val="25000"/>
                  </a:schemeClr>
                </a:solidFill>
                <a:latin typeface="Arial" panose="020B0604020202020204" pitchFamily="34" charset="0"/>
                <a:cs typeface="Arial" panose="020B0604020202020204" pitchFamily="34" charset="0"/>
              </a:rPr>
              <a:t>The Weather Roulette</a:t>
            </a:r>
            <a:r>
              <a:rPr lang="pt-PT" sz="4000" dirty="0" smtClean="0">
                <a:solidFill>
                  <a:schemeClr val="tx1">
                    <a:lumMod val="75000"/>
                    <a:lumOff val="25000"/>
                  </a:schemeClr>
                </a:solidFill>
                <a:latin typeface="Arial" panose="020B0604020202020204" pitchFamily="34" charset="0"/>
                <a:cs typeface="Arial" panose="020B0604020202020204" pitchFamily="34" charset="0"/>
              </a:rPr>
              <a:t>: a game to communicate the usefulness of probabilistic climate predictions</a:t>
            </a:r>
            <a:endParaRPr lang="pt-PT"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Subtítulo 7"/>
          <p:cNvSpPr>
            <a:spLocks noGrp="1"/>
          </p:cNvSpPr>
          <p:nvPr>
            <p:ph type="subTitle" idx="1"/>
          </p:nvPr>
        </p:nvSpPr>
        <p:spPr>
          <a:xfrm>
            <a:off x="2488839" y="4762322"/>
            <a:ext cx="9251215" cy="2095678"/>
          </a:xfrm>
        </p:spPr>
        <p:txBody>
          <a:bodyPr lIns="0" tIns="0" bIns="0">
            <a:normAutofit/>
          </a:bodyPr>
          <a:lstStyle/>
          <a:p>
            <a:pPr algn="l"/>
            <a:r>
              <a:rPr lang="pt-PT" sz="2200" u="sng" dirty="0" smtClean="0">
                <a:solidFill>
                  <a:srgbClr val="404040"/>
                </a:solidFill>
              </a:rPr>
              <a:t>Marta Terrado</a:t>
            </a:r>
            <a:r>
              <a:rPr lang="pt-PT" sz="2200" dirty="0" smtClean="0">
                <a:solidFill>
                  <a:srgbClr val="404040"/>
                </a:solidFill>
              </a:rPr>
              <a:t>, Llorenç Lledó, Dragana Bojovic, Asun Lera St Clair, Albert Soret, Francisco J Doblas-Reyes, Rodrigo Manzanas, Daniel San-Martín, Isadora Christel Jiménez</a:t>
            </a:r>
          </a:p>
        </p:txBody>
      </p:sp>
      <p:pic>
        <p:nvPicPr>
          <p:cNvPr id="3" name="Picture 2" descr="ecca-logo-strap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84"/>
            <a:ext cx="8724900" cy="2171700"/>
          </a:xfrm>
          <a:prstGeom prst="rect">
            <a:avLst/>
          </a:prstGeom>
        </p:spPr>
      </p:pic>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0428" t="27963" r="9243" b="26976"/>
          <a:stretch/>
        </p:blipFill>
        <p:spPr>
          <a:xfrm>
            <a:off x="5969648" y="5810161"/>
            <a:ext cx="2526922" cy="720000"/>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4900" y="5842281"/>
            <a:ext cx="2347698" cy="504000"/>
          </a:xfrm>
          <a:prstGeom prst="rect">
            <a:avLst/>
          </a:prstGeom>
        </p:spPr>
      </p:pic>
    </p:spTree>
    <p:extLst>
      <p:ext uri="{BB962C8B-B14F-4D97-AF65-F5344CB8AC3E}">
        <p14:creationId xmlns:p14="http://schemas.microsoft.com/office/powerpoint/2010/main" val="379713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234907"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Play 1 year</a:t>
            </a:r>
            <a:endParaRPr lang="en-GB" sz="3200" dirty="0">
              <a:solidFill>
                <a:srgbClr val="426DA9"/>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4"/>
          <a:srcRect l="89167" t="37195" b="44286"/>
          <a:stretch/>
        </p:blipFill>
        <p:spPr>
          <a:xfrm>
            <a:off x="8716454" y="3902650"/>
            <a:ext cx="2208959" cy="2124000"/>
          </a:xfrm>
          <a:prstGeom prst="rect">
            <a:avLst/>
          </a:prstGeom>
        </p:spPr>
      </p:pic>
      <p:pic>
        <p:nvPicPr>
          <p:cNvPr id="8" name="Imagen 7"/>
          <p:cNvPicPr>
            <a:picLocks noChangeAspect="1"/>
          </p:cNvPicPr>
          <p:nvPr/>
        </p:nvPicPr>
        <p:blipFill rotWithShape="1">
          <a:blip r:embed="rId4"/>
          <a:srcRect l="17381" t="37230" r="73274" b="54410"/>
          <a:stretch/>
        </p:blipFill>
        <p:spPr>
          <a:xfrm>
            <a:off x="7136361" y="3883505"/>
            <a:ext cx="1709058" cy="859973"/>
          </a:xfrm>
          <a:prstGeom prst="rect">
            <a:avLst/>
          </a:prstGeom>
        </p:spPr>
      </p:pic>
      <p:pic>
        <p:nvPicPr>
          <p:cNvPr id="9" name="Imagen 8"/>
          <p:cNvPicPr>
            <a:picLocks noChangeAspect="1"/>
          </p:cNvPicPr>
          <p:nvPr/>
        </p:nvPicPr>
        <p:blipFill rotWithShape="1">
          <a:blip r:embed="rId5"/>
          <a:srcRect l="17500" t="10541" b="62157"/>
          <a:stretch/>
        </p:blipFill>
        <p:spPr>
          <a:xfrm>
            <a:off x="869786" y="1674440"/>
            <a:ext cx="10636738" cy="1980000"/>
          </a:xfrm>
          <a:prstGeom prst="rect">
            <a:avLst/>
          </a:prstGeom>
        </p:spPr>
      </p:pic>
      <p:pic>
        <p:nvPicPr>
          <p:cNvPr id="11" name="Imagen 10"/>
          <p:cNvPicPr>
            <a:picLocks noChangeAspect="1"/>
          </p:cNvPicPr>
          <p:nvPr/>
        </p:nvPicPr>
        <p:blipFill rotWithShape="1">
          <a:blip r:embed="rId6"/>
          <a:srcRect l="89368" t="37282" b="44305"/>
          <a:stretch/>
        </p:blipFill>
        <p:spPr>
          <a:xfrm>
            <a:off x="2437705" y="3915035"/>
            <a:ext cx="2180264" cy="2124000"/>
          </a:xfrm>
          <a:prstGeom prst="rect">
            <a:avLst/>
          </a:prstGeom>
        </p:spPr>
      </p:pic>
      <p:pic>
        <p:nvPicPr>
          <p:cNvPr id="12" name="Imagen 11"/>
          <p:cNvPicPr>
            <a:picLocks noChangeAspect="1"/>
          </p:cNvPicPr>
          <p:nvPr/>
        </p:nvPicPr>
        <p:blipFill rotWithShape="1">
          <a:blip r:embed="rId6"/>
          <a:srcRect l="17806" t="36883" r="73563" b="54228"/>
          <a:stretch/>
        </p:blipFill>
        <p:spPr>
          <a:xfrm>
            <a:off x="869786" y="3883505"/>
            <a:ext cx="1578429" cy="914401"/>
          </a:xfrm>
          <a:prstGeom prst="rect">
            <a:avLst/>
          </a:prstGeom>
        </p:spPr>
      </p:pic>
      <p:sp>
        <p:nvSpPr>
          <p:cNvPr id="2" name="Rectángulo 1"/>
          <p:cNvSpPr/>
          <p:nvPr/>
        </p:nvSpPr>
        <p:spPr>
          <a:xfrm>
            <a:off x="1" y="3546088"/>
            <a:ext cx="12192000" cy="3311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663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234907"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Play 1 year</a:t>
            </a:r>
            <a:endParaRPr lang="en-GB" sz="3200" dirty="0">
              <a:solidFill>
                <a:srgbClr val="426DA9"/>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4"/>
          <a:srcRect l="89167" t="37195" b="44286"/>
          <a:stretch/>
        </p:blipFill>
        <p:spPr>
          <a:xfrm>
            <a:off x="8716454" y="3902650"/>
            <a:ext cx="2208959" cy="2124000"/>
          </a:xfrm>
          <a:prstGeom prst="rect">
            <a:avLst/>
          </a:prstGeom>
        </p:spPr>
      </p:pic>
      <p:pic>
        <p:nvPicPr>
          <p:cNvPr id="8" name="Imagen 7"/>
          <p:cNvPicPr>
            <a:picLocks noChangeAspect="1"/>
          </p:cNvPicPr>
          <p:nvPr/>
        </p:nvPicPr>
        <p:blipFill rotWithShape="1">
          <a:blip r:embed="rId4"/>
          <a:srcRect l="17381" t="37230" r="73274" b="54410"/>
          <a:stretch/>
        </p:blipFill>
        <p:spPr>
          <a:xfrm>
            <a:off x="7136361" y="3883505"/>
            <a:ext cx="1709058" cy="859973"/>
          </a:xfrm>
          <a:prstGeom prst="rect">
            <a:avLst/>
          </a:prstGeom>
        </p:spPr>
      </p:pic>
      <p:pic>
        <p:nvPicPr>
          <p:cNvPr id="9" name="Imagen 8"/>
          <p:cNvPicPr>
            <a:picLocks noChangeAspect="1"/>
          </p:cNvPicPr>
          <p:nvPr/>
        </p:nvPicPr>
        <p:blipFill rotWithShape="1">
          <a:blip r:embed="rId5"/>
          <a:srcRect l="17500" t="10541" b="62157"/>
          <a:stretch/>
        </p:blipFill>
        <p:spPr>
          <a:xfrm>
            <a:off x="869786" y="1674440"/>
            <a:ext cx="10636738" cy="1980000"/>
          </a:xfrm>
          <a:prstGeom prst="rect">
            <a:avLst/>
          </a:prstGeom>
        </p:spPr>
      </p:pic>
      <p:pic>
        <p:nvPicPr>
          <p:cNvPr id="11" name="Imagen 10"/>
          <p:cNvPicPr>
            <a:picLocks noChangeAspect="1"/>
          </p:cNvPicPr>
          <p:nvPr/>
        </p:nvPicPr>
        <p:blipFill rotWithShape="1">
          <a:blip r:embed="rId6"/>
          <a:srcRect l="89368" t="37282" b="44305"/>
          <a:stretch/>
        </p:blipFill>
        <p:spPr>
          <a:xfrm>
            <a:off x="2437705" y="3915035"/>
            <a:ext cx="2180264" cy="2124000"/>
          </a:xfrm>
          <a:prstGeom prst="rect">
            <a:avLst/>
          </a:prstGeom>
        </p:spPr>
      </p:pic>
      <p:pic>
        <p:nvPicPr>
          <p:cNvPr id="12" name="Imagen 11"/>
          <p:cNvPicPr>
            <a:picLocks noChangeAspect="1"/>
          </p:cNvPicPr>
          <p:nvPr/>
        </p:nvPicPr>
        <p:blipFill rotWithShape="1">
          <a:blip r:embed="rId6"/>
          <a:srcRect l="17806" t="36883" r="73563" b="54228"/>
          <a:stretch/>
        </p:blipFill>
        <p:spPr>
          <a:xfrm>
            <a:off x="869786" y="3883505"/>
            <a:ext cx="1578429" cy="914401"/>
          </a:xfrm>
          <a:prstGeom prst="rect">
            <a:avLst/>
          </a:prstGeom>
        </p:spPr>
      </p:pic>
      <p:pic>
        <p:nvPicPr>
          <p:cNvPr id="2" name="Imagen 1"/>
          <p:cNvPicPr>
            <a:picLocks noChangeAspect="1"/>
          </p:cNvPicPr>
          <p:nvPr/>
        </p:nvPicPr>
        <p:blipFill rotWithShape="1">
          <a:blip r:embed="rId7"/>
          <a:srcRect l="39649" t="41246" r="42077" b="35109"/>
          <a:stretch/>
        </p:blipFill>
        <p:spPr>
          <a:xfrm>
            <a:off x="4514931" y="4168856"/>
            <a:ext cx="3341914" cy="2432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2287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234907"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Play 1 year</a:t>
            </a:r>
            <a:endParaRPr lang="en-GB" sz="3200" dirty="0">
              <a:solidFill>
                <a:srgbClr val="426DA9"/>
              </a:solidFill>
              <a:latin typeface="Arial" panose="020B0604020202020204" pitchFamily="34" charset="0"/>
              <a:cs typeface="Arial" panose="020B0604020202020204" pitchFamily="34" charset="0"/>
            </a:endParaRPr>
          </a:p>
        </p:txBody>
      </p:sp>
      <p:grpSp>
        <p:nvGrpSpPr>
          <p:cNvPr id="21" name="Grupo 20"/>
          <p:cNvGrpSpPr/>
          <p:nvPr/>
        </p:nvGrpSpPr>
        <p:grpSpPr>
          <a:xfrm>
            <a:off x="209886" y="4979696"/>
            <a:ext cx="2709895" cy="1669185"/>
            <a:chOff x="209886" y="4979696"/>
            <a:chExt cx="2079993" cy="1669185"/>
          </a:xfrm>
        </p:grpSpPr>
        <p:sp>
          <p:nvSpPr>
            <p:cNvPr id="11" name="Rectángulo 10"/>
            <p:cNvSpPr/>
            <p:nvPr/>
          </p:nvSpPr>
          <p:spPr>
            <a:xfrm rot="5400000" flipV="1">
              <a:off x="110568" y="5079014"/>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2" name="CuadroTexto 11"/>
            <p:cNvSpPr txBox="1"/>
            <p:nvPr/>
          </p:nvSpPr>
          <p:spPr>
            <a:xfrm>
              <a:off x="497861" y="5171553"/>
              <a:ext cx="1792018" cy="1477328"/>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Helps users understand the uncertainty of probabilistic outcomes</a:t>
              </a:r>
              <a:endParaRPr lang="en-GB" dirty="0">
                <a:solidFill>
                  <a:srgbClr val="426DA9"/>
                </a:solidFill>
                <a:latin typeface="Arial" panose="020B0604020202020204" pitchFamily="34" charset="0"/>
                <a:cs typeface="Arial" panose="020B0604020202020204" pitchFamily="34" charset="0"/>
              </a:endParaRPr>
            </a:p>
          </p:txBody>
        </p:sp>
      </p:grpSp>
      <p:pic>
        <p:nvPicPr>
          <p:cNvPr id="19" name="Imagen 18"/>
          <p:cNvPicPr>
            <a:picLocks noChangeAspect="1"/>
          </p:cNvPicPr>
          <p:nvPr/>
        </p:nvPicPr>
        <p:blipFill rotWithShape="1">
          <a:blip r:embed="rId4"/>
          <a:srcRect l="39649" t="41246" r="42077" b="35109"/>
          <a:stretch/>
        </p:blipFill>
        <p:spPr>
          <a:xfrm>
            <a:off x="1036002" y="1738518"/>
            <a:ext cx="3341914" cy="2432417"/>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rotWithShape="1">
          <a:blip r:embed="rId5"/>
          <a:srcRect l="39959" t="40451" r="41587" b="35760"/>
          <a:stretch/>
        </p:blipFill>
        <p:spPr>
          <a:xfrm>
            <a:off x="1942145" y="2343177"/>
            <a:ext cx="3374571" cy="2447242"/>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rotWithShape="1">
          <a:blip r:embed="rId6"/>
          <a:srcRect l="40079" t="41180" r="41369" b="35362"/>
          <a:stretch/>
        </p:blipFill>
        <p:spPr>
          <a:xfrm>
            <a:off x="2919781" y="3043759"/>
            <a:ext cx="3392826" cy="2413059"/>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rotWithShape="1">
          <a:blip r:embed="rId7"/>
          <a:srcRect l="39806" t="41010" r="41622" b="35449"/>
          <a:stretch/>
        </p:blipFill>
        <p:spPr>
          <a:xfrm>
            <a:off x="3838234" y="3692454"/>
            <a:ext cx="3396344" cy="2421607"/>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8"/>
          <a:srcRect l="39629" t="41268" r="41800" b="35363"/>
          <a:stretch/>
        </p:blipFill>
        <p:spPr>
          <a:xfrm>
            <a:off x="4798554" y="4334046"/>
            <a:ext cx="3396343" cy="2404054"/>
          </a:xfrm>
          <a:prstGeom prst="rect">
            <a:avLst/>
          </a:prstGeom>
          <a:ln>
            <a:noFill/>
          </a:ln>
          <a:effectLst>
            <a:outerShdw blurRad="292100" dist="139700" dir="2700000" algn="tl" rotWithShape="0">
              <a:srgbClr val="333333">
                <a:alpha val="65000"/>
              </a:srgbClr>
            </a:outerShdw>
          </a:effectLst>
        </p:spPr>
      </p:pic>
      <p:sp>
        <p:nvSpPr>
          <p:cNvPr id="8" name="Rectángulo 7"/>
          <p:cNvSpPr/>
          <p:nvPr/>
        </p:nvSpPr>
        <p:spPr>
          <a:xfrm>
            <a:off x="5454869" y="5349766"/>
            <a:ext cx="2060028" cy="3573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upo 8"/>
          <p:cNvGrpSpPr/>
          <p:nvPr/>
        </p:nvGrpSpPr>
        <p:grpSpPr>
          <a:xfrm>
            <a:off x="8291056" y="5180090"/>
            <a:ext cx="3785715" cy="1347420"/>
            <a:chOff x="8291056" y="5180090"/>
            <a:chExt cx="3785715" cy="1347420"/>
          </a:xfrm>
        </p:grpSpPr>
        <p:sp>
          <p:nvSpPr>
            <p:cNvPr id="18" name="Rectángulo 17"/>
            <p:cNvSpPr/>
            <p:nvPr/>
          </p:nvSpPr>
          <p:spPr>
            <a:xfrm rot="5400000" flipV="1">
              <a:off x="8191738" y="5279408"/>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22" name="CuadroTexto 21"/>
            <p:cNvSpPr txBox="1"/>
            <p:nvPr/>
          </p:nvSpPr>
          <p:spPr>
            <a:xfrm>
              <a:off x="8653170" y="5327181"/>
              <a:ext cx="3423601" cy="1200329"/>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When playing for individual years, resulting return ratios can indistinctly be found above or below 1 (win or loose)</a:t>
              </a:r>
            </a:p>
          </p:txBody>
        </p:sp>
      </p:grpSp>
    </p:spTree>
    <p:extLst>
      <p:ext uri="{BB962C8B-B14F-4D97-AF65-F5344CB8AC3E}">
        <p14:creationId xmlns:p14="http://schemas.microsoft.com/office/powerpoint/2010/main" val="11799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4" name="Rectángulo 3"/>
          <p:cNvSpPr/>
          <p:nvPr/>
        </p:nvSpPr>
        <p:spPr>
          <a:xfrm>
            <a:off x="0" y="2230244"/>
            <a:ext cx="12192000" cy="2598234"/>
          </a:xfrm>
          <a:prstGeom prst="rect">
            <a:avLst/>
          </a:prstGeom>
          <a:solidFill>
            <a:srgbClr val="7B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p:cNvSpPr txBox="1"/>
          <p:nvPr/>
        </p:nvSpPr>
        <p:spPr>
          <a:xfrm>
            <a:off x="4389943" y="2978040"/>
            <a:ext cx="4202689" cy="769441"/>
          </a:xfrm>
          <a:prstGeom prst="rect">
            <a:avLst/>
          </a:prstGeom>
          <a:noFill/>
        </p:spPr>
        <p:txBody>
          <a:bodyPr wrap="none" rtlCol="0">
            <a:spAutoFit/>
          </a:bodyPr>
          <a:lstStyle/>
          <a:p>
            <a:r>
              <a:rPr lang="en-GB" sz="4400" b="1" dirty="0" smtClean="0">
                <a:solidFill>
                  <a:schemeClr val="bg1"/>
                </a:solidFill>
                <a:latin typeface="Arial" panose="020B0604020202020204" pitchFamily="34" charset="0"/>
                <a:cs typeface="Arial" panose="020B0604020202020204" pitchFamily="34" charset="0"/>
              </a:rPr>
              <a:t>Play ALL years</a:t>
            </a:r>
            <a:endParaRPr lang="en-GB"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048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622834"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Play all years</a:t>
            </a:r>
            <a:endParaRPr lang="en-GB" sz="3200" dirty="0">
              <a:solidFill>
                <a:srgbClr val="426DA9"/>
              </a:solidFill>
              <a:latin typeface="Arial" panose="020B0604020202020204" pitchFamily="34" charset="0"/>
              <a:cs typeface="Arial" panose="020B0604020202020204" pitchFamily="34" charset="0"/>
            </a:endParaRPr>
          </a:p>
        </p:txBody>
      </p:sp>
      <p:sp>
        <p:nvSpPr>
          <p:cNvPr id="10" name="CuadroTexto 9"/>
          <p:cNvSpPr txBox="1"/>
          <p:nvPr/>
        </p:nvSpPr>
        <p:spPr>
          <a:xfrm>
            <a:off x="9806153" y="1226560"/>
            <a:ext cx="1752403" cy="400110"/>
          </a:xfrm>
          <a:prstGeom prst="rect">
            <a:avLst/>
          </a:prstGeom>
          <a:noFill/>
        </p:spPr>
        <p:txBody>
          <a:bodyPr wrap="none" rtlCol="0">
            <a:spAutoFit/>
          </a:bodyPr>
          <a:lstStyle/>
          <a:p>
            <a:r>
              <a:rPr lang="en-GB" sz="2000" dirty="0" smtClean="0"/>
              <a:t>Skill (ISS) : 0.18</a:t>
            </a:r>
            <a:endParaRPr lang="en-GB" sz="2000" dirty="0"/>
          </a:p>
        </p:txBody>
      </p:sp>
      <p:pic>
        <p:nvPicPr>
          <p:cNvPr id="15" name="Imagen 14"/>
          <p:cNvPicPr>
            <a:picLocks noChangeAspect="1"/>
          </p:cNvPicPr>
          <p:nvPr/>
        </p:nvPicPr>
        <p:blipFill rotWithShape="1">
          <a:blip r:embed="rId4"/>
          <a:srcRect l="17394" t="10500" b="34050"/>
          <a:stretch/>
        </p:blipFill>
        <p:spPr>
          <a:xfrm>
            <a:off x="1216626" y="1760856"/>
            <a:ext cx="10487792" cy="3960000"/>
          </a:xfrm>
          <a:prstGeom prst="rect">
            <a:avLst/>
          </a:prstGeom>
        </p:spPr>
      </p:pic>
      <p:grpSp>
        <p:nvGrpSpPr>
          <p:cNvPr id="6" name="Grupo 5"/>
          <p:cNvGrpSpPr/>
          <p:nvPr/>
        </p:nvGrpSpPr>
        <p:grpSpPr>
          <a:xfrm>
            <a:off x="1212782" y="2703788"/>
            <a:ext cx="8803797" cy="4095604"/>
            <a:chOff x="1212782" y="2703788"/>
            <a:chExt cx="8803797" cy="4095604"/>
          </a:xfrm>
        </p:grpSpPr>
        <p:sp>
          <p:nvSpPr>
            <p:cNvPr id="13" name="Rectángulo 12"/>
            <p:cNvSpPr/>
            <p:nvPr/>
          </p:nvSpPr>
          <p:spPr>
            <a:xfrm rot="5400000" flipV="1">
              <a:off x="1113464" y="5786504"/>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4" name="CuadroTexto 13"/>
            <p:cNvSpPr txBox="1"/>
            <p:nvPr/>
          </p:nvSpPr>
          <p:spPr>
            <a:xfrm>
              <a:off x="1548989" y="5876062"/>
              <a:ext cx="4454821" cy="923330"/>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Playing all years helps users understand that in areas with skill benefits are seen in the long term</a:t>
              </a:r>
              <a:endParaRPr lang="en-GB" dirty="0">
                <a:solidFill>
                  <a:srgbClr val="426DA9"/>
                </a:solidFill>
                <a:latin typeface="Arial" panose="020B0604020202020204" pitchFamily="34" charset="0"/>
                <a:cs typeface="Arial" panose="020B0604020202020204" pitchFamily="34" charset="0"/>
              </a:endParaRPr>
            </a:p>
          </p:txBody>
        </p:sp>
        <p:pic>
          <p:nvPicPr>
            <p:cNvPr id="16" name="Imagen 15"/>
            <p:cNvPicPr>
              <a:picLocks noChangeAspect="1"/>
            </p:cNvPicPr>
            <p:nvPr/>
          </p:nvPicPr>
          <p:blipFill rotWithShape="1">
            <a:blip r:embed="rId5"/>
            <a:srcRect l="36310" t="38254" r="38690" b="34233"/>
            <a:stretch/>
          </p:blipFill>
          <p:spPr>
            <a:xfrm>
              <a:off x="7193946" y="2703788"/>
              <a:ext cx="2822633" cy="1747344"/>
            </a:xfrm>
            <a:prstGeom prst="rect">
              <a:avLst/>
            </a:prstGeom>
            <a:ln>
              <a:noFill/>
            </a:ln>
            <a:effectLst>
              <a:outerShdw blurRad="292100" dist="139700" dir="2700000" algn="tl" rotWithShape="0">
                <a:srgbClr val="333333">
                  <a:alpha val="65000"/>
                </a:srgbClr>
              </a:outerShdw>
            </a:effectLst>
          </p:spPr>
        </p:pic>
      </p:grpSp>
      <p:grpSp>
        <p:nvGrpSpPr>
          <p:cNvPr id="2" name="Grupo 1"/>
          <p:cNvGrpSpPr/>
          <p:nvPr/>
        </p:nvGrpSpPr>
        <p:grpSpPr>
          <a:xfrm>
            <a:off x="7366283" y="3615558"/>
            <a:ext cx="3732640" cy="3162814"/>
            <a:chOff x="7366283" y="3615558"/>
            <a:chExt cx="3732640" cy="3162814"/>
          </a:xfrm>
        </p:grpSpPr>
        <p:sp>
          <p:nvSpPr>
            <p:cNvPr id="11" name="Rectángulo 10"/>
            <p:cNvSpPr/>
            <p:nvPr/>
          </p:nvSpPr>
          <p:spPr>
            <a:xfrm>
              <a:off x="7735614" y="3615558"/>
              <a:ext cx="1797268" cy="1996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p:cNvSpPr/>
            <p:nvPr/>
          </p:nvSpPr>
          <p:spPr>
            <a:xfrm rot="5400000" flipV="1">
              <a:off x="7266965" y="5786505"/>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8" name="CuadroTexto 17"/>
            <p:cNvSpPr txBox="1"/>
            <p:nvPr/>
          </p:nvSpPr>
          <p:spPr>
            <a:xfrm>
              <a:off x="7665149" y="5855042"/>
              <a:ext cx="3433774" cy="923330"/>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Translation of technical concepts into economic value (ROI)</a:t>
              </a:r>
            </a:p>
          </p:txBody>
        </p:sp>
      </p:grpSp>
    </p:spTree>
    <p:extLst>
      <p:ext uri="{BB962C8B-B14F-4D97-AF65-F5344CB8AC3E}">
        <p14:creationId xmlns:p14="http://schemas.microsoft.com/office/powerpoint/2010/main" val="114791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622834"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Play all years</a:t>
            </a:r>
            <a:endParaRPr lang="en-GB" sz="3200" dirty="0">
              <a:solidFill>
                <a:srgbClr val="426DA9"/>
              </a:solidFill>
              <a:latin typeface="Arial" panose="020B0604020202020204" pitchFamily="34" charset="0"/>
              <a:cs typeface="Arial" panose="020B0604020202020204" pitchFamily="34" charset="0"/>
            </a:endParaRPr>
          </a:p>
        </p:txBody>
      </p:sp>
      <p:sp>
        <p:nvSpPr>
          <p:cNvPr id="10" name="CuadroTexto 9"/>
          <p:cNvSpPr txBox="1"/>
          <p:nvPr/>
        </p:nvSpPr>
        <p:spPr>
          <a:xfrm>
            <a:off x="9806153" y="1226560"/>
            <a:ext cx="1830950" cy="400110"/>
          </a:xfrm>
          <a:prstGeom prst="rect">
            <a:avLst/>
          </a:prstGeom>
          <a:noFill/>
        </p:spPr>
        <p:txBody>
          <a:bodyPr wrap="none" rtlCol="0">
            <a:spAutoFit/>
          </a:bodyPr>
          <a:lstStyle/>
          <a:p>
            <a:r>
              <a:rPr lang="en-GB" sz="2000" dirty="0" smtClean="0"/>
              <a:t>Skill (ISS) : -0,02</a:t>
            </a:r>
            <a:endParaRPr lang="en-GB" sz="2000" dirty="0"/>
          </a:p>
        </p:txBody>
      </p:sp>
      <p:pic>
        <p:nvPicPr>
          <p:cNvPr id="2" name="Imagen 1"/>
          <p:cNvPicPr>
            <a:picLocks noChangeAspect="1"/>
          </p:cNvPicPr>
          <p:nvPr/>
        </p:nvPicPr>
        <p:blipFill rotWithShape="1">
          <a:blip r:embed="rId4"/>
          <a:srcRect l="17279" t="10404" b="34040"/>
          <a:stretch/>
        </p:blipFill>
        <p:spPr>
          <a:xfrm>
            <a:off x="1216626" y="1796144"/>
            <a:ext cx="10482360" cy="3960000"/>
          </a:xfrm>
          <a:prstGeom prst="rect">
            <a:avLst/>
          </a:prstGeom>
        </p:spPr>
      </p:pic>
      <p:grpSp>
        <p:nvGrpSpPr>
          <p:cNvPr id="6" name="Grupo 5"/>
          <p:cNvGrpSpPr/>
          <p:nvPr/>
        </p:nvGrpSpPr>
        <p:grpSpPr>
          <a:xfrm>
            <a:off x="1212782" y="2693275"/>
            <a:ext cx="8687893" cy="4106117"/>
            <a:chOff x="1212782" y="2693275"/>
            <a:chExt cx="8687893" cy="4106117"/>
          </a:xfrm>
        </p:grpSpPr>
        <p:pic>
          <p:nvPicPr>
            <p:cNvPr id="9" name="Imagen 8"/>
            <p:cNvPicPr>
              <a:picLocks noChangeAspect="1"/>
            </p:cNvPicPr>
            <p:nvPr/>
          </p:nvPicPr>
          <p:blipFill rotWithShape="1">
            <a:blip r:embed="rId5"/>
            <a:srcRect l="36845" t="38481" r="39048" b="34323"/>
            <a:stretch/>
          </p:blipFill>
          <p:spPr>
            <a:xfrm>
              <a:off x="7147077" y="2693275"/>
              <a:ext cx="2753598" cy="1747344"/>
            </a:xfrm>
            <a:prstGeom prst="rect">
              <a:avLst/>
            </a:prstGeom>
            <a:ln>
              <a:noFill/>
            </a:ln>
            <a:effectLst>
              <a:outerShdw blurRad="292100" dist="139700" dir="2700000" algn="tl" rotWithShape="0">
                <a:srgbClr val="333333">
                  <a:alpha val="65000"/>
                </a:srgbClr>
              </a:outerShdw>
            </a:effectLst>
          </p:spPr>
        </p:pic>
        <p:sp>
          <p:nvSpPr>
            <p:cNvPr id="11" name="Rectángulo 10"/>
            <p:cNvSpPr/>
            <p:nvPr/>
          </p:nvSpPr>
          <p:spPr>
            <a:xfrm rot="5400000" flipV="1">
              <a:off x="1113464" y="5786504"/>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2" name="CuadroTexto 11"/>
            <p:cNvSpPr txBox="1"/>
            <p:nvPr/>
          </p:nvSpPr>
          <p:spPr>
            <a:xfrm>
              <a:off x="1548989" y="5876062"/>
              <a:ext cx="4454821" cy="923330"/>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Helps users understand that no benefits are obtained in the long term in areas without skill</a:t>
              </a:r>
              <a:endParaRPr lang="en-GB" dirty="0">
                <a:solidFill>
                  <a:srgbClr val="426DA9"/>
                </a:solidFill>
                <a:latin typeface="Arial" panose="020B0604020202020204" pitchFamily="34" charset="0"/>
                <a:cs typeface="Arial" panose="020B0604020202020204" pitchFamily="34" charset="0"/>
              </a:endParaRPr>
            </a:p>
          </p:txBody>
        </p:sp>
      </p:grpSp>
      <p:grpSp>
        <p:nvGrpSpPr>
          <p:cNvPr id="4" name="Grupo 3"/>
          <p:cNvGrpSpPr/>
          <p:nvPr/>
        </p:nvGrpSpPr>
        <p:grpSpPr>
          <a:xfrm>
            <a:off x="7366283" y="3576447"/>
            <a:ext cx="3732640" cy="3201925"/>
            <a:chOff x="7366283" y="3576447"/>
            <a:chExt cx="3732640" cy="3201925"/>
          </a:xfrm>
        </p:grpSpPr>
        <p:sp>
          <p:nvSpPr>
            <p:cNvPr id="8" name="Rectángulo 7"/>
            <p:cNvSpPr/>
            <p:nvPr/>
          </p:nvSpPr>
          <p:spPr>
            <a:xfrm>
              <a:off x="7625242" y="3576447"/>
              <a:ext cx="1797268" cy="1996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p:cNvSpPr/>
            <p:nvPr/>
          </p:nvSpPr>
          <p:spPr>
            <a:xfrm rot="5400000" flipV="1">
              <a:off x="7266965" y="5786505"/>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4" name="CuadroTexto 13"/>
            <p:cNvSpPr txBox="1"/>
            <p:nvPr/>
          </p:nvSpPr>
          <p:spPr>
            <a:xfrm>
              <a:off x="7665149" y="5855042"/>
              <a:ext cx="3433774" cy="923330"/>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Translation of technical concepts into economic value (ROI) </a:t>
              </a:r>
            </a:p>
          </p:txBody>
        </p:sp>
      </p:grpSp>
    </p:spTree>
    <p:extLst>
      <p:ext uri="{BB962C8B-B14F-4D97-AF65-F5344CB8AC3E}">
        <p14:creationId xmlns:p14="http://schemas.microsoft.com/office/powerpoint/2010/main" val="13729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417650"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Conclusions</a:t>
            </a:r>
            <a:endParaRPr lang="en-GB" sz="3200" dirty="0">
              <a:solidFill>
                <a:srgbClr val="426DA9"/>
              </a:solidFill>
              <a:latin typeface="Arial" panose="020B0604020202020204" pitchFamily="34" charset="0"/>
              <a:cs typeface="Arial" panose="020B0604020202020204" pitchFamily="34" charset="0"/>
            </a:endParaRPr>
          </a:p>
        </p:txBody>
      </p:sp>
      <p:grpSp>
        <p:nvGrpSpPr>
          <p:cNvPr id="2" name="Grupo 1"/>
          <p:cNvGrpSpPr/>
          <p:nvPr/>
        </p:nvGrpSpPr>
        <p:grpSpPr>
          <a:xfrm>
            <a:off x="1543662" y="1875571"/>
            <a:ext cx="9818020" cy="875744"/>
            <a:chOff x="1543662" y="2020534"/>
            <a:chExt cx="9818020" cy="875744"/>
          </a:xfrm>
        </p:grpSpPr>
        <p:sp>
          <p:nvSpPr>
            <p:cNvPr id="6" name="Rectángulo 5"/>
            <p:cNvSpPr/>
            <p:nvPr/>
          </p:nvSpPr>
          <p:spPr>
            <a:xfrm rot="5400000" flipV="1">
              <a:off x="1444344" y="2119852"/>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7" name="CuadroTexto 6"/>
            <p:cNvSpPr txBox="1"/>
            <p:nvPr/>
          </p:nvSpPr>
          <p:spPr>
            <a:xfrm>
              <a:off x="2045991" y="2188392"/>
              <a:ext cx="9315691" cy="70788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With an interactive game, the Weather Roulette app </a:t>
              </a:r>
              <a:r>
                <a:rPr lang="en-GB" sz="2000" b="1" dirty="0" smtClean="0">
                  <a:solidFill>
                    <a:srgbClr val="426DA9"/>
                  </a:solidFill>
                  <a:latin typeface="Arial" panose="020B0604020202020204" pitchFamily="34" charset="0"/>
                  <a:cs typeface="Arial" panose="020B0604020202020204" pitchFamily="34" charset="0"/>
                </a:rPr>
                <a:t>overcomes some of the barriers </a:t>
              </a:r>
              <a:r>
                <a:rPr lang="en-GB" sz="2000" dirty="0" smtClean="0">
                  <a:latin typeface="Arial" panose="020B0604020202020204" pitchFamily="34" charset="0"/>
                  <a:cs typeface="Arial" panose="020B0604020202020204" pitchFamily="34" charset="0"/>
                </a:rPr>
                <a:t>to the adoption of climate predictions</a:t>
              </a:r>
              <a:endParaRPr lang="en-GB" sz="2000" dirty="0">
                <a:latin typeface="Arial" panose="020B0604020202020204" pitchFamily="34" charset="0"/>
                <a:cs typeface="Arial" panose="020B0604020202020204" pitchFamily="34" charset="0"/>
              </a:endParaRPr>
            </a:p>
          </p:txBody>
        </p:sp>
      </p:grpSp>
      <p:grpSp>
        <p:nvGrpSpPr>
          <p:cNvPr id="4" name="Grupo 3"/>
          <p:cNvGrpSpPr/>
          <p:nvPr/>
        </p:nvGrpSpPr>
        <p:grpSpPr>
          <a:xfrm>
            <a:off x="1538410" y="2921350"/>
            <a:ext cx="9723428" cy="875744"/>
            <a:chOff x="1538410" y="3066313"/>
            <a:chExt cx="9723428" cy="875744"/>
          </a:xfrm>
        </p:grpSpPr>
        <p:sp>
          <p:nvSpPr>
            <p:cNvPr id="12" name="Rectángulo 11"/>
            <p:cNvSpPr/>
            <p:nvPr/>
          </p:nvSpPr>
          <p:spPr>
            <a:xfrm rot="5400000" flipV="1">
              <a:off x="1439092" y="3165631"/>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3" name="CuadroTexto 12"/>
            <p:cNvSpPr txBox="1"/>
            <p:nvPr/>
          </p:nvSpPr>
          <p:spPr>
            <a:xfrm>
              <a:off x="2040740" y="3234171"/>
              <a:ext cx="9221098" cy="70788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The WR app helps to understand the </a:t>
              </a:r>
              <a:r>
                <a:rPr lang="en-GB" sz="2000" b="1" dirty="0">
                  <a:solidFill>
                    <a:srgbClr val="426DA9"/>
                  </a:solidFill>
                  <a:latin typeface="Arial" panose="020B0604020202020204" pitchFamily="34" charset="0"/>
                  <a:cs typeface="Arial" panose="020B0604020202020204" pitchFamily="34" charset="0"/>
                </a:rPr>
                <a:t>uncertainty of probabilistic outcomes </a:t>
              </a:r>
              <a:r>
                <a:rPr lang="en-GB" sz="2000" dirty="0" smtClean="0">
                  <a:latin typeface="Arial" panose="020B0604020202020204" pitchFamily="34" charset="0"/>
                  <a:cs typeface="Arial" panose="020B0604020202020204" pitchFamily="34" charset="0"/>
                </a:rPr>
                <a:t>and</a:t>
              </a:r>
              <a:r>
                <a:rPr lang="en-GB" sz="2000" dirty="0" smtClean="0">
                  <a:latin typeface="Arial" panose="020B0604020202020204" pitchFamily="34" charset="0"/>
                  <a:cs typeface="Arial" panose="020B0604020202020204" pitchFamily="34" charset="0"/>
                </a:rPr>
                <a:t> </a:t>
              </a:r>
              <a:r>
                <a:rPr lang="en-GB" sz="2000" b="1" dirty="0" smtClean="0">
                  <a:solidFill>
                    <a:srgbClr val="426DA9"/>
                  </a:solidFill>
                  <a:latin typeface="Arial" panose="020B0604020202020204" pitchFamily="34" charset="0"/>
                  <a:cs typeface="Arial" panose="020B0604020202020204" pitchFamily="34" charset="0"/>
                </a:rPr>
                <a:t>translates </a:t>
              </a:r>
              <a:r>
                <a:rPr lang="en-GB" sz="2000" b="1" dirty="0" smtClean="0">
                  <a:solidFill>
                    <a:srgbClr val="426DA9"/>
                  </a:solidFill>
                  <a:latin typeface="Arial" panose="020B0604020202020204" pitchFamily="34" charset="0"/>
                  <a:cs typeface="Arial" panose="020B0604020202020204" pitchFamily="34" charset="0"/>
                </a:rPr>
                <a:t>technical concepts into economic value</a:t>
              </a:r>
              <a:endParaRPr lang="en-GB" sz="2000" b="1" dirty="0">
                <a:solidFill>
                  <a:srgbClr val="426DA9"/>
                </a:solidFill>
                <a:latin typeface="Arial" panose="020B0604020202020204" pitchFamily="34" charset="0"/>
                <a:cs typeface="Arial" panose="020B0604020202020204" pitchFamily="34" charset="0"/>
              </a:endParaRPr>
            </a:p>
          </p:txBody>
        </p:sp>
      </p:grpSp>
      <p:grpSp>
        <p:nvGrpSpPr>
          <p:cNvPr id="8" name="Grupo 7"/>
          <p:cNvGrpSpPr/>
          <p:nvPr/>
        </p:nvGrpSpPr>
        <p:grpSpPr>
          <a:xfrm>
            <a:off x="1533156" y="3935596"/>
            <a:ext cx="9723428" cy="875744"/>
            <a:chOff x="1533156" y="4080559"/>
            <a:chExt cx="9723428" cy="875744"/>
          </a:xfrm>
        </p:grpSpPr>
        <p:sp>
          <p:nvSpPr>
            <p:cNvPr id="14" name="Rectángulo 13"/>
            <p:cNvSpPr/>
            <p:nvPr/>
          </p:nvSpPr>
          <p:spPr>
            <a:xfrm rot="5400000" flipV="1">
              <a:off x="1433838" y="4179877"/>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5" name="CuadroTexto 14"/>
            <p:cNvSpPr txBox="1"/>
            <p:nvPr/>
          </p:nvSpPr>
          <p:spPr>
            <a:xfrm>
              <a:off x="2035486" y="4248417"/>
              <a:ext cx="9221098" cy="70788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Playing for many years helps users understand that using climate predictions in areas with </a:t>
              </a:r>
              <a:r>
                <a:rPr lang="en-GB" sz="2000" b="1" dirty="0" smtClean="0">
                  <a:solidFill>
                    <a:srgbClr val="426DA9"/>
                  </a:solidFill>
                  <a:latin typeface="Arial" panose="020B0604020202020204" pitchFamily="34" charset="0"/>
                  <a:cs typeface="Arial" panose="020B0604020202020204" pitchFamily="34" charset="0"/>
                </a:rPr>
                <a:t>skill gives benefits in the long term</a:t>
              </a:r>
              <a:endParaRPr lang="en-GB" sz="2000" b="1" dirty="0">
                <a:solidFill>
                  <a:srgbClr val="426DA9"/>
                </a:solidFill>
                <a:latin typeface="Arial" panose="020B0604020202020204" pitchFamily="34" charset="0"/>
                <a:cs typeface="Arial" panose="020B0604020202020204" pitchFamily="34" charset="0"/>
              </a:endParaRPr>
            </a:p>
          </p:txBody>
        </p:sp>
      </p:grpSp>
      <p:grpSp>
        <p:nvGrpSpPr>
          <p:cNvPr id="9" name="Grupo 8"/>
          <p:cNvGrpSpPr/>
          <p:nvPr/>
        </p:nvGrpSpPr>
        <p:grpSpPr>
          <a:xfrm>
            <a:off x="1533158" y="4913054"/>
            <a:ext cx="9723428" cy="875744"/>
            <a:chOff x="1533158" y="5058017"/>
            <a:chExt cx="9723428" cy="875744"/>
          </a:xfrm>
        </p:grpSpPr>
        <p:sp>
          <p:nvSpPr>
            <p:cNvPr id="16" name="Rectángulo 15"/>
            <p:cNvSpPr/>
            <p:nvPr/>
          </p:nvSpPr>
          <p:spPr>
            <a:xfrm rot="5400000" flipV="1">
              <a:off x="1433840" y="5157335"/>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8" name="CuadroTexto 17"/>
            <p:cNvSpPr txBox="1"/>
            <p:nvPr/>
          </p:nvSpPr>
          <p:spPr>
            <a:xfrm>
              <a:off x="2035488" y="5225875"/>
              <a:ext cx="9221098"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Future developments should include experimental designs to </a:t>
              </a:r>
              <a:r>
                <a:rPr lang="en-US" sz="2000" b="1" dirty="0" smtClean="0">
                  <a:solidFill>
                    <a:srgbClr val="426DA9"/>
                  </a:solidFill>
                  <a:latin typeface="Arial" panose="020B0604020202020204" pitchFamily="34" charset="0"/>
                  <a:cs typeface="Arial" panose="020B0604020202020204" pitchFamily="34" charset="0"/>
                </a:rPr>
                <a:t>quantify </a:t>
              </a:r>
              <a:r>
                <a:rPr lang="en-US" sz="2000" b="1" dirty="0">
                  <a:solidFill>
                    <a:srgbClr val="426DA9"/>
                  </a:solidFill>
                  <a:latin typeface="Arial" panose="020B0604020202020204" pitchFamily="34" charset="0"/>
                  <a:cs typeface="Arial" panose="020B0604020202020204" pitchFamily="34" charset="0"/>
                </a:rPr>
                <a:t>users’ learning</a:t>
              </a:r>
            </a:p>
          </p:txBody>
        </p:sp>
      </p:grpSp>
    </p:spTree>
    <p:extLst>
      <p:ext uri="{BB962C8B-B14F-4D97-AF65-F5344CB8AC3E}">
        <p14:creationId xmlns:p14="http://schemas.microsoft.com/office/powerpoint/2010/main" val="20112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393371" y="1039850"/>
            <a:ext cx="4140877" cy="1107996"/>
          </a:xfrm>
          <a:prstGeom prst="rect">
            <a:avLst/>
          </a:prstGeom>
          <a:noFill/>
        </p:spPr>
        <p:txBody>
          <a:bodyPr wrap="none" rtlCol="0">
            <a:spAutoFit/>
          </a:bodyPr>
          <a:lstStyle/>
          <a:p>
            <a:r>
              <a:rPr lang="en-GB" sz="6600" dirty="0" smtClean="0">
                <a:solidFill>
                  <a:srgbClr val="426DA9"/>
                </a:solidFill>
                <a:latin typeface="Arial" panose="020B0604020202020204" pitchFamily="34" charset="0"/>
                <a:cs typeface="Arial" panose="020B0604020202020204" pitchFamily="34" charset="0"/>
              </a:rPr>
              <a:t>Thank you</a:t>
            </a:r>
            <a:endParaRPr lang="en-GB" sz="6600" dirty="0">
              <a:solidFill>
                <a:srgbClr val="426DA9"/>
              </a:solidFill>
              <a:latin typeface="Arial" panose="020B0604020202020204" pitchFamily="34" charset="0"/>
              <a:cs typeface="Arial" panose="020B0604020202020204" pitchFamily="34" charset="0"/>
            </a:endParaRPr>
          </a:p>
        </p:txBody>
      </p:sp>
      <p:sp>
        <p:nvSpPr>
          <p:cNvPr id="5" name="Rectangle 20">
            <a:extLst>
              <a:ext uri="{FF2B5EF4-FFF2-40B4-BE49-F238E27FC236}">
                <a16:creationId xmlns:a16="http://schemas.microsoft.com/office/drawing/2014/main" id="{8A833BB2-B01F-4FEE-A5A0-1D06C4D40A5F}"/>
              </a:ext>
            </a:extLst>
          </p:cNvPr>
          <p:cNvSpPr/>
          <p:nvPr/>
        </p:nvSpPr>
        <p:spPr>
          <a:xfrm>
            <a:off x="1839310" y="5385081"/>
            <a:ext cx="9301656" cy="1015663"/>
          </a:xfrm>
          <a:prstGeom prst="rect">
            <a:avLst/>
          </a:prstGeom>
        </p:spPr>
        <p:txBody>
          <a:bodyPr wrap="square">
            <a:spAutoFit/>
          </a:bodyPr>
          <a:lstStyle/>
          <a:p>
            <a:pPr lvl="0" algn="ct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The projects participating in this presentation have </a:t>
            </a: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received funding from </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the European</a:t>
            </a:r>
            <a:r>
              <a:rPr lang="en-GB" sz="1200" b="0" u="none" strike="noStrike" dirty="0" smtClean="0">
                <a:solidFill>
                  <a:schemeClr val="tx1"/>
                </a:solidFill>
                <a:latin typeface="Arial" panose="020B0604020202020204" pitchFamily="34" charset="0"/>
                <a:ea typeface="Ebrima" panose="02000000000000000000" pitchFamily="2" charset="0"/>
                <a:cs typeface="Arial" panose="020B0604020202020204" pitchFamily="34" charset="0"/>
              </a:rPr>
              <a:t> Union’s</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 </a:t>
            </a:r>
            <a:r>
              <a:rPr lang="fr-FR" sz="1200" dirty="0" smtClean="0">
                <a:latin typeface="Arial" panose="020B0604020202020204" pitchFamily="34" charset="0"/>
                <a:ea typeface="Ebrima" panose="02000000000000000000" pitchFamily="2" charset="0"/>
                <a:cs typeface="Arial" panose="020B0604020202020204" pitchFamily="34" charset="0"/>
              </a:rPr>
              <a:t>Seventh Framework Programme and the </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Horizon 2020 research</a:t>
            </a:r>
            <a:r>
              <a:rPr lang="en-GB" sz="1200" b="0" u="none" strike="noStrike" dirty="0" smtClean="0">
                <a:solidFill>
                  <a:schemeClr val="tx1"/>
                </a:solidFill>
                <a:latin typeface="Arial" panose="020B0604020202020204" pitchFamily="34" charset="0"/>
                <a:ea typeface="Ebrima" panose="02000000000000000000" pitchFamily="2" charset="0"/>
                <a:cs typeface="Arial" panose="020B0604020202020204" pitchFamily="34" charset="0"/>
              </a:rPr>
              <a:t> and innovation</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 programme </a:t>
            </a: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under grant </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agreements</a:t>
            </a:r>
            <a:r>
              <a:rPr lang="en-GB" sz="1200" dirty="0">
                <a:latin typeface="Arial" panose="020B0604020202020204" pitchFamily="34" charset="0"/>
                <a:ea typeface="Ebrima" panose="02000000000000000000" pitchFamily="2" charset="0"/>
                <a:cs typeface="Arial" panose="020B0604020202020204" pitchFamily="34" charset="0"/>
              </a:rPr>
              <a:t> </a:t>
            </a:r>
            <a:r>
              <a:rPr lang="en-GB" sz="1200" dirty="0" smtClean="0">
                <a:latin typeface="Arial" panose="020B0604020202020204" pitchFamily="34" charset="0"/>
                <a:ea typeface="Ebrima" panose="02000000000000000000" pitchFamily="2" charset="0"/>
                <a:cs typeface="Arial" panose="020B0604020202020204" pitchFamily="34" charset="0"/>
              </a:rPr>
              <a:t>nº308291 (EUPORIAS) and</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 </a:t>
            </a:r>
            <a:r>
              <a:rPr lang="fr-FR" sz="1200" b="0" u="none" strike="noStrike" kern="1200"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n°776787 (S2S4E).</a:t>
            </a:r>
          </a:p>
          <a:p>
            <a:pPr lvl="0" algn="ctr"/>
            <a:endParaRPr lang="fr-FR" sz="1200" b="0" u="none" strike="noStrike" kern="1200" baseline="0" dirty="0">
              <a:solidFill>
                <a:schemeClr val="tx1"/>
              </a:solidFill>
              <a:latin typeface="Arial" panose="020B0604020202020204" pitchFamily="34" charset="0"/>
              <a:ea typeface="Ebrima" panose="02000000000000000000" pitchFamily="2" charset="0"/>
              <a:cs typeface="Arial" panose="020B0604020202020204" pitchFamily="34" charset="0"/>
            </a:endParaRPr>
          </a:p>
          <a:p>
            <a:pPr lvl="0" algn="ctr"/>
            <a:r>
              <a:rPr lang="en-US" sz="1200" b="0" kern="1200" dirty="0">
                <a:solidFill>
                  <a:schemeClr val="tx1"/>
                </a:solidFill>
                <a:effectLst/>
                <a:latin typeface="Arial" panose="020B0604020202020204" pitchFamily="34" charset="0"/>
                <a:ea typeface="Ebrima" panose="02000000000000000000" pitchFamily="2" charset="0"/>
                <a:cs typeface="Arial" panose="020B0604020202020204" pitchFamily="34" charset="0"/>
              </a:rPr>
              <a:t>The content of this presentation reflects only the author’s view. The European Commission is not responsible for any use that may be made of the information it contains.</a:t>
            </a:r>
            <a:endParaRPr lang="fr-FR" sz="1200" dirty="0">
              <a:solidFill>
                <a:schemeClr val="tx1"/>
              </a:solidFill>
              <a:latin typeface="Arial" panose="020B0604020202020204" pitchFamily="34" charset="0"/>
              <a:ea typeface="Ebrima" panose="02000000000000000000" pitchFamily="2" charset="0"/>
              <a:cs typeface="Arial" panose="020B0604020202020204" pitchFamily="34" charset="0"/>
            </a:endParaRPr>
          </a:p>
        </p:txBody>
      </p:sp>
      <p:pic>
        <p:nvPicPr>
          <p:cNvPr id="6" name="Image 21">
            <a:extLst>
              <a:ext uri="{FF2B5EF4-FFF2-40B4-BE49-F238E27FC236}">
                <a16:creationId xmlns:a16="http://schemas.microsoft.com/office/drawing/2014/main" id="{B8A09E87-408E-48E4-BCB7-644B062FC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152" y="4391802"/>
            <a:ext cx="1080271" cy="720000"/>
          </a:xfrm>
          <a:prstGeom prst="rect">
            <a:avLst/>
          </a:prstGeom>
        </p:spPr>
      </p:pic>
      <p:pic>
        <p:nvPicPr>
          <p:cNvPr id="7" name="Google Shape;84;p17"/>
          <p:cNvPicPr preferRelativeResize="0">
            <a:picLocks noChangeAspect="1"/>
          </p:cNvPicPr>
          <p:nvPr/>
        </p:nvPicPr>
        <p:blipFill rotWithShape="1">
          <a:blip r:embed="rId3">
            <a:alphaModFix/>
          </a:blip>
          <a:srcRect/>
          <a:stretch/>
        </p:blipFill>
        <p:spPr>
          <a:xfrm>
            <a:off x="6729271" y="3263579"/>
            <a:ext cx="1806872" cy="648000"/>
          </a:xfrm>
          <a:prstGeom prst="rect">
            <a:avLst/>
          </a:prstGeom>
          <a:noFill/>
          <a:ln>
            <a:noFill/>
          </a:ln>
        </p:spPr>
      </p:pic>
      <p:pic>
        <p:nvPicPr>
          <p:cNvPr id="8" name="Imagen 7"/>
          <p:cNvPicPr>
            <a:picLocks noChangeAspect="1"/>
          </p:cNvPicPr>
          <p:nvPr/>
        </p:nvPicPr>
        <p:blipFill rotWithShape="1">
          <a:blip r:embed="rId4"/>
          <a:srcRect l="12667" t="11853" r="66556" b="72195"/>
          <a:stretch/>
        </p:blipFill>
        <p:spPr>
          <a:xfrm>
            <a:off x="4410589" y="3173579"/>
            <a:ext cx="1917216" cy="828000"/>
          </a:xfrm>
          <a:prstGeom prst="rect">
            <a:avLst/>
          </a:prstGeom>
        </p:spPr>
      </p:pic>
      <p:sp>
        <p:nvSpPr>
          <p:cNvPr id="9" name="CuadroTexto 8"/>
          <p:cNvSpPr txBox="1"/>
          <p:nvPr/>
        </p:nvSpPr>
        <p:spPr>
          <a:xfrm>
            <a:off x="3270697" y="2538187"/>
            <a:ext cx="6600268" cy="461665"/>
          </a:xfrm>
          <a:prstGeom prst="rect">
            <a:avLst/>
          </a:prstGeom>
          <a:noFill/>
        </p:spPr>
        <p:txBody>
          <a:bodyPr wrap="none" rtlCol="0">
            <a:spAutoFit/>
          </a:bodyPr>
          <a:lstStyle/>
          <a:p>
            <a:r>
              <a:rPr lang="es-ES" sz="2400" dirty="0">
                <a:hlinkClick r:id="rId5"/>
              </a:rPr>
              <a:t>http://demo.predictia.es/roulette-app/mobile.html</a:t>
            </a:r>
            <a:endParaRPr lang="en-GB" sz="2400" dirty="0"/>
          </a:p>
        </p:txBody>
      </p:sp>
    </p:spTree>
    <p:extLst>
      <p:ext uri="{BB962C8B-B14F-4D97-AF65-F5344CB8AC3E}">
        <p14:creationId xmlns:p14="http://schemas.microsoft.com/office/powerpoint/2010/main" val="100076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3669594"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Climate predictions</a:t>
            </a:r>
            <a:endParaRPr lang="en-GB" sz="3200" dirty="0">
              <a:solidFill>
                <a:srgbClr val="426DA9"/>
              </a:solidFill>
              <a:latin typeface="Arial" panose="020B0604020202020204" pitchFamily="34" charset="0"/>
              <a:cs typeface="Arial" panose="020B0604020202020204" pitchFamily="34" charset="0"/>
            </a:endParaRPr>
          </a:p>
        </p:txBody>
      </p:sp>
      <p:grpSp>
        <p:nvGrpSpPr>
          <p:cNvPr id="38" name="Grupo 37"/>
          <p:cNvGrpSpPr/>
          <p:nvPr/>
        </p:nvGrpSpPr>
        <p:grpSpPr>
          <a:xfrm>
            <a:off x="1484118" y="2138129"/>
            <a:ext cx="8917105" cy="1807516"/>
            <a:chOff x="1484118" y="1917417"/>
            <a:chExt cx="8917105" cy="1807516"/>
          </a:xfrm>
        </p:grpSpPr>
        <p:sp>
          <p:nvSpPr>
            <p:cNvPr id="10" name="Rectangle 55"/>
            <p:cNvSpPr/>
            <p:nvPr/>
          </p:nvSpPr>
          <p:spPr>
            <a:xfrm>
              <a:off x="3893551" y="2581749"/>
              <a:ext cx="4068566" cy="1143184"/>
            </a:xfrm>
            <a:prstGeom prst="rect">
              <a:avLst/>
            </a:prstGeom>
            <a:solidFill>
              <a:srgbClr val="CFCFCF"/>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
          <p:nvSpPr>
            <p:cNvPr id="11" name="17 Rectángulo"/>
            <p:cNvSpPr/>
            <p:nvPr/>
          </p:nvSpPr>
          <p:spPr>
            <a:xfrm>
              <a:off x="1484118" y="1917417"/>
              <a:ext cx="2316665" cy="719138"/>
            </a:xfrm>
            <a:prstGeom prst="snip1Rect">
              <a:avLst/>
            </a:prstGeom>
            <a:solidFill>
              <a:schemeClr val="bg1"/>
            </a:solidFill>
            <a:ln>
              <a:solidFill>
                <a:srgbClr val="54617A"/>
              </a:solidFill>
            </a:ln>
          </p:spPr>
          <p:style>
            <a:lnRef idx="2">
              <a:schemeClr val="accent4">
                <a:shade val="50000"/>
              </a:schemeClr>
            </a:lnRef>
            <a:fillRef idx="1">
              <a:schemeClr val="accent4"/>
            </a:fillRef>
            <a:effectRef idx="0">
              <a:schemeClr val="accent4"/>
            </a:effectRef>
            <a:fontRef idx="minor">
              <a:schemeClr val="lt1"/>
            </a:fontRef>
          </p:style>
          <p:txBody>
            <a:bodyPr anchor="t"/>
            <a:lstStyle/>
            <a:p>
              <a:pPr algn="ctr" eaLnBrk="1" hangingPunct="1">
                <a:defRPr/>
              </a:pPr>
              <a:r>
                <a:rPr lang="es-ES" b="1" dirty="0" err="1">
                  <a:solidFill>
                    <a:srgbClr val="426DA9"/>
                  </a:solidFill>
                </a:rPr>
                <a:t>Weather</a:t>
              </a:r>
              <a:r>
                <a:rPr lang="es-ES" b="1" dirty="0">
                  <a:solidFill>
                    <a:srgbClr val="426DA9"/>
                  </a:solidFill>
                </a:rPr>
                <a:t> </a:t>
              </a:r>
              <a:r>
                <a:rPr lang="es-ES" b="1" dirty="0" err="1" smtClean="0">
                  <a:solidFill>
                    <a:srgbClr val="426DA9"/>
                  </a:solidFill>
                </a:rPr>
                <a:t>Forecasts</a:t>
              </a:r>
              <a:endParaRPr lang="es-ES" b="1" dirty="0">
                <a:solidFill>
                  <a:srgbClr val="426DA9"/>
                </a:solidFill>
              </a:endParaRPr>
            </a:p>
          </p:txBody>
        </p:sp>
        <p:sp>
          <p:nvSpPr>
            <p:cNvPr id="12" name="15 Rectángulo"/>
            <p:cNvSpPr/>
            <p:nvPr/>
          </p:nvSpPr>
          <p:spPr>
            <a:xfrm>
              <a:off x="3893552" y="1917417"/>
              <a:ext cx="4068565" cy="719138"/>
            </a:xfrm>
            <a:prstGeom prst="snip1Rect">
              <a:avLst/>
            </a:prstGeom>
            <a:solidFill>
              <a:schemeClr val="bg1"/>
            </a:solidFill>
            <a:ln>
              <a:solidFill>
                <a:srgbClr val="54617A"/>
              </a:solidFill>
            </a:ln>
          </p:spPr>
          <p:style>
            <a:lnRef idx="2">
              <a:schemeClr val="accent4">
                <a:shade val="50000"/>
              </a:schemeClr>
            </a:lnRef>
            <a:fillRef idx="1">
              <a:schemeClr val="accent4"/>
            </a:fillRef>
            <a:effectRef idx="0">
              <a:schemeClr val="accent4"/>
            </a:effectRef>
            <a:fontRef idx="minor">
              <a:schemeClr val="lt1"/>
            </a:fontRef>
          </p:style>
          <p:txBody>
            <a:bodyPr anchor="t"/>
            <a:lstStyle/>
            <a:p>
              <a:pPr algn="ctr" eaLnBrk="1" hangingPunct="1">
                <a:defRPr/>
              </a:pPr>
              <a:r>
                <a:rPr lang="es-ES" b="1" dirty="0" err="1">
                  <a:solidFill>
                    <a:srgbClr val="426DA9"/>
                  </a:solidFill>
                </a:rPr>
                <a:t>Climate</a:t>
              </a:r>
              <a:r>
                <a:rPr lang="es-ES" b="1" dirty="0">
                  <a:solidFill>
                    <a:srgbClr val="426DA9"/>
                  </a:solidFill>
                </a:rPr>
                <a:t> </a:t>
              </a:r>
              <a:r>
                <a:rPr lang="es-ES" b="1" dirty="0" err="1">
                  <a:solidFill>
                    <a:srgbClr val="426DA9"/>
                  </a:solidFill>
                </a:rPr>
                <a:t>Predictions</a:t>
              </a:r>
              <a:endParaRPr lang="es-ES" b="1" dirty="0">
                <a:solidFill>
                  <a:srgbClr val="426DA9"/>
                </a:solidFill>
              </a:endParaRPr>
            </a:p>
          </p:txBody>
        </p:sp>
        <p:sp>
          <p:nvSpPr>
            <p:cNvPr id="13" name="16 Rectángulo"/>
            <p:cNvSpPr/>
            <p:nvPr/>
          </p:nvSpPr>
          <p:spPr>
            <a:xfrm>
              <a:off x="8054886" y="1917417"/>
              <a:ext cx="1996970" cy="719138"/>
            </a:xfrm>
            <a:prstGeom prst="snip1Rect">
              <a:avLst/>
            </a:prstGeom>
            <a:solidFill>
              <a:schemeClr val="bg1"/>
            </a:solidFill>
            <a:ln>
              <a:solidFill>
                <a:srgbClr val="54617A"/>
              </a:solidFill>
            </a:ln>
          </p:spPr>
          <p:style>
            <a:lnRef idx="2">
              <a:schemeClr val="accent4">
                <a:shade val="50000"/>
              </a:schemeClr>
            </a:lnRef>
            <a:fillRef idx="1">
              <a:schemeClr val="accent4"/>
            </a:fillRef>
            <a:effectRef idx="0">
              <a:schemeClr val="accent4"/>
            </a:effectRef>
            <a:fontRef idx="minor">
              <a:schemeClr val="lt1"/>
            </a:fontRef>
          </p:style>
          <p:txBody>
            <a:bodyPr anchor="t"/>
            <a:lstStyle/>
            <a:p>
              <a:pPr algn="ctr" eaLnBrk="1" hangingPunct="1">
                <a:defRPr/>
              </a:pPr>
              <a:r>
                <a:rPr lang="es-ES" b="1" dirty="0" err="1" smtClean="0">
                  <a:solidFill>
                    <a:srgbClr val="426DA9"/>
                  </a:solidFill>
                </a:rPr>
                <a:t>Climate</a:t>
              </a:r>
              <a:r>
                <a:rPr lang="es-ES" b="1" dirty="0" smtClean="0">
                  <a:solidFill>
                    <a:srgbClr val="426DA9"/>
                  </a:solidFill>
                </a:rPr>
                <a:t> </a:t>
              </a:r>
              <a:r>
                <a:rPr lang="es-ES" b="1" dirty="0" err="1" smtClean="0">
                  <a:solidFill>
                    <a:srgbClr val="426DA9"/>
                  </a:solidFill>
                </a:rPr>
                <a:t>Projections</a:t>
              </a:r>
              <a:endParaRPr lang="es-ES" b="1" dirty="0">
                <a:solidFill>
                  <a:srgbClr val="426DA9"/>
                </a:solidFill>
              </a:endParaRPr>
            </a:p>
          </p:txBody>
        </p:sp>
        <p:cxnSp>
          <p:nvCxnSpPr>
            <p:cNvPr id="18" name="3 Conector recto"/>
            <p:cNvCxnSpPr/>
            <p:nvPr/>
          </p:nvCxnSpPr>
          <p:spPr>
            <a:xfrm>
              <a:off x="1484118" y="3003453"/>
              <a:ext cx="8917105" cy="0"/>
            </a:xfrm>
            <a:prstGeom prst="line">
              <a:avLst/>
            </a:prstGeom>
            <a:ln w="254000">
              <a:solidFill>
                <a:srgbClr val="54617A"/>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3"/>
            <p:cNvSpPr txBox="1"/>
            <p:nvPr/>
          </p:nvSpPr>
          <p:spPr>
            <a:xfrm>
              <a:off x="2303235" y="2818787"/>
              <a:ext cx="268941" cy="369332"/>
            </a:xfrm>
            <a:prstGeom prst="rect">
              <a:avLst/>
            </a:prstGeom>
            <a:noFill/>
          </p:spPr>
          <p:txBody>
            <a:bodyPr wrap="square" rtlCol="0">
              <a:spAutoFit/>
            </a:bodyPr>
            <a:lstStyle/>
            <a:p>
              <a:r>
                <a:rPr lang="es-ES" dirty="0">
                  <a:solidFill>
                    <a:schemeClr val="bg1"/>
                  </a:solidFill>
                </a:rPr>
                <a:t>●</a:t>
              </a:r>
              <a:endParaRPr lang="en-GB" dirty="0">
                <a:solidFill>
                  <a:schemeClr val="bg1"/>
                </a:solidFill>
              </a:endParaRPr>
            </a:p>
          </p:txBody>
        </p:sp>
        <p:sp>
          <p:nvSpPr>
            <p:cNvPr id="20" name="TextBox 16"/>
            <p:cNvSpPr txBox="1"/>
            <p:nvPr/>
          </p:nvSpPr>
          <p:spPr>
            <a:xfrm>
              <a:off x="4323518" y="2801133"/>
              <a:ext cx="268941" cy="369332"/>
            </a:xfrm>
            <a:prstGeom prst="rect">
              <a:avLst/>
            </a:prstGeom>
            <a:noFill/>
          </p:spPr>
          <p:txBody>
            <a:bodyPr wrap="square" rtlCol="0">
              <a:spAutoFit/>
            </a:bodyPr>
            <a:lstStyle/>
            <a:p>
              <a:r>
                <a:rPr lang="es-ES" dirty="0">
                  <a:solidFill>
                    <a:schemeClr val="bg1"/>
                  </a:solidFill>
                </a:rPr>
                <a:t>●</a:t>
              </a:r>
              <a:endParaRPr lang="en-GB" dirty="0">
                <a:solidFill>
                  <a:schemeClr val="bg1"/>
                </a:solidFill>
              </a:endParaRPr>
            </a:p>
          </p:txBody>
        </p:sp>
        <p:sp>
          <p:nvSpPr>
            <p:cNvPr id="21" name="TextBox 17"/>
            <p:cNvSpPr txBox="1"/>
            <p:nvPr/>
          </p:nvSpPr>
          <p:spPr>
            <a:xfrm>
              <a:off x="5979920" y="2798884"/>
              <a:ext cx="268941" cy="369332"/>
            </a:xfrm>
            <a:prstGeom prst="rect">
              <a:avLst/>
            </a:prstGeom>
            <a:noFill/>
          </p:spPr>
          <p:txBody>
            <a:bodyPr wrap="square" rtlCol="0">
              <a:spAutoFit/>
            </a:bodyPr>
            <a:lstStyle/>
            <a:p>
              <a:r>
                <a:rPr lang="es-ES" dirty="0">
                  <a:solidFill>
                    <a:schemeClr val="bg1"/>
                  </a:solidFill>
                </a:rPr>
                <a:t>●</a:t>
              </a:r>
              <a:endParaRPr lang="en-GB" dirty="0">
                <a:solidFill>
                  <a:schemeClr val="bg1"/>
                </a:solidFill>
              </a:endParaRPr>
            </a:p>
          </p:txBody>
        </p:sp>
        <p:sp>
          <p:nvSpPr>
            <p:cNvPr id="22" name="TextBox 18"/>
            <p:cNvSpPr txBox="1"/>
            <p:nvPr/>
          </p:nvSpPr>
          <p:spPr>
            <a:xfrm>
              <a:off x="7423958" y="2801133"/>
              <a:ext cx="268941" cy="369332"/>
            </a:xfrm>
            <a:prstGeom prst="rect">
              <a:avLst/>
            </a:prstGeom>
            <a:noFill/>
          </p:spPr>
          <p:txBody>
            <a:bodyPr wrap="square" rtlCol="0">
              <a:spAutoFit/>
            </a:bodyPr>
            <a:lstStyle/>
            <a:p>
              <a:r>
                <a:rPr lang="es-ES" dirty="0">
                  <a:solidFill>
                    <a:schemeClr val="bg1"/>
                  </a:solidFill>
                </a:rPr>
                <a:t>●</a:t>
              </a:r>
              <a:endParaRPr lang="en-GB" dirty="0">
                <a:solidFill>
                  <a:schemeClr val="bg1"/>
                </a:solidFill>
              </a:endParaRPr>
            </a:p>
          </p:txBody>
        </p:sp>
        <p:sp>
          <p:nvSpPr>
            <p:cNvPr id="23" name="TextBox 22"/>
            <p:cNvSpPr txBox="1"/>
            <p:nvPr/>
          </p:nvSpPr>
          <p:spPr>
            <a:xfrm>
              <a:off x="8751527" y="2798884"/>
              <a:ext cx="268941" cy="369332"/>
            </a:xfrm>
            <a:prstGeom prst="rect">
              <a:avLst/>
            </a:prstGeom>
            <a:noFill/>
          </p:spPr>
          <p:txBody>
            <a:bodyPr wrap="square" rtlCol="0">
              <a:spAutoFit/>
            </a:bodyPr>
            <a:lstStyle/>
            <a:p>
              <a:r>
                <a:rPr lang="es-ES" dirty="0">
                  <a:solidFill>
                    <a:schemeClr val="bg1"/>
                  </a:solidFill>
                </a:rPr>
                <a:t>●</a:t>
              </a:r>
              <a:endParaRPr lang="en-GB" dirty="0">
                <a:solidFill>
                  <a:schemeClr val="bg1"/>
                </a:solidFill>
              </a:endParaRPr>
            </a:p>
          </p:txBody>
        </p:sp>
        <p:sp>
          <p:nvSpPr>
            <p:cNvPr id="24" name="TextBox 23"/>
            <p:cNvSpPr txBox="1"/>
            <p:nvPr/>
          </p:nvSpPr>
          <p:spPr>
            <a:xfrm>
              <a:off x="3657888" y="2593391"/>
              <a:ext cx="1600200" cy="307777"/>
            </a:xfrm>
            <a:prstGeom prst="rect">
              <a:avLst/>
            </a:prstGeom>
            <a:noFill/>
          </p:spPr>
          <p:txBody>
            <a:bodyPr wrap="square" rtlCol="0">
              <a:spAutoFit/>
            </a:bodyPr>
            <a:lstStyle/>
            <a:p>
              <a:pPr algn="ctr"/>
              <a:r>
                <a:rPr lang="en-US" sz="1400" dirty="0">
                  <a:solidFill>
                    <a:schemeClr val="accent1">
                      <a:lumMod val="50000"/>
                    </a:schemeClr>
                  </a:solidFill>
                  <a:latin typeface="Calibri Light" panose="020F0302020204030204" pitchFamily="34" charset="0"/>
                  <a:cs typeface="Arial" panose="020B0604020202020204" pitchFamily="34" charset="0"/>
                </a:rPr>
                <a:t>10 day -1 month</a:t>
              </a:r>
            </a:p>
          </p:txBody>
        </p:sp>
        <p:sp>
          <p:nvSpPr>
            <p:cNvPr id="25" name="Rectangle 25"/>
            <p:cNvSpPr/>
            <p:nvPr/>
          </p:nvSpPr>
          <p:spPr>
            <a:xfrm>
              <a:off x="5289255" y="2593391"/>
              <a:ext cx="1604670" cy="307777"/>
            </a:xfrm>
            <a:prstGeom prst="rect">
              <a:avLst/>
            </a:prstGeom>
          </p:spPr>
          <p:txBody>
            <a:bodyPr wrap="none">
              <a:spAutoFit/>
            </a:bodyPr>
            <a:lstStyle/>
            <a:p>
              <a:pPr lvl="0" algn="ctr"/>
              <a:r>
                <a:rPr lang="en-US" sz="1400" dirty="0">
                  <a:solidFill>
                    <a:schemeClr val="accent1">
                      <a:lumMod val="50000"/>
                    </a:schemeClr>
                  </a:solidFill>
                  <a:latin typeface="Calibri Light" panose="020F0302020204030204" pitchFamily="34" charset="0"/>
                  <a:cs typeface="Arial" panose="020B0604020202020204" pitchFamily="34" charset="0"/>
                </a:rPr>
                <a:t>1  </a:t>
              </a:r>
              <a:r>
                <a:rPr lang="en-US" sz="1400" dirty="0" smtClean="0">
                  <a:solidFill>
                    <a:schemeClr val="accent1">
                      <a:lumMod val="50000"/>
                    </a:schemeClr>
                  </a:solidFill>
                  <a:latin typeface="Calibri Light" panose="020F0302020204030204" pitchFamily="34" charset="0"/>
                  <a:cs typeface="Arial" panose="020B0604020202020204" pitchFamily="34" charset="0"/>
                </a:rPr>
                <a:t>month–7 months</a:t>
              </a:r>
              <a:endParaRPr lang="en-US" sz="1400" dirty="0">
                <a:solidFill>
                  <a:schemeClr val="accent1">
                    <a:lumMod val="50000"/>
                  </a:schemeClr>
                </a:solidFill>
                <a:latin typeface="Calibri Light" panose="020F0302020204030204" pitchFamily="34" charset="0"/>
                <a:cs typeface="Arial" panose="020B0604020202020204" pitchFamily="34" charset="0"/>
              </a:endParaRPr>
            </a:p>
          </p:txBody>
        </p:sp>
        <p:sp>
          <p:nvSpPr>
            <p:cNvPr id="26" name="TextBox 26"/>
            <p:cNvSpPr txBox="1"/>
            <p:nvPr/>
          </p:nvSpPr>
          <p:spPr>
            <a:xfrm>
              <a:off x="6822006" y="2593391"/>
              <a:ext cx="1447799" cy="307777"/>
            </a:xfrm>
            <a:prstGeom prst="rect">
              <a:avLst/>
            </a:prstGeom>
            <a:noFill/>
          </p:spPr>
          <p:txBody>
            <a:bodyPr wrap="square" rtlCol="0">
              <a:spAutoFit/>
            </a:bodyPr>
            <a:lstStyle/>
            <a:p>
              <a:pPr algn="ctr"/>
              <a:r>
                <a:rPr lang="en-US" sz="1400" dirty="0">
                  <a:solidFill>
                    <a:schemeClr val="accent1">
                      <a:lumMod val="50000"/>
                    </a:schemeClr>
                  </a:solidFill>
                  <a:latin typeface="Calibri Light" panose="020F0302020204030204" pitchFamily="34" charset="0"/>
                  <a:cs typeface="Arial" panose="020B0604020202020204" pitchFamily="34" charset="0"/>
                </a:rPr>
                <a:t>2-20 years</a:t>
              </a:r>
            </a:p>
          </p:txBody>
        </p:sp>
        <p:sp>
          <p:nvSpPr>
            <p:cNvPr id="27" name="TextBox 27"/>
            <p:cNvSpPr txBox="1"/>
            <p:nvPr/>
          </p:nvSpPr>
          <p:spPr>
            <a:xfrm>
              <a:off x="8265660" y="2593391"/>
              <a:ext cx="1447799" cy="307777"/>
            </a:xfrm>
            <a:prstGeom prst="rect">
              <a:avLst/>
            </a:prstGeom>
            <a:noFill/>
          </p:spPr>
          <p:txBody>
            <a:bodyPr wrap="square" rtlCol="0">
              <a:spAutoFit/>
            </a:bodyPr>
            <a:lstStyle/>
            <a:p>
              <a:pPr algn="ctr"/>
              <a:r>
                <a:rPr lang="en-US" sz="1400" dirty="0">
                  <a:solidFill>
                    <a:srgbClr val="0E4878"/>
                  </a:solidFill>
                  <a:latin typeface="Calibri Light" panose="020F0302020204030204" pitchFamily="34" charset="0"/>
                  <a:cs typeface="Arial" panose="020B0604020202020204" pitchFamily="34" charset="0"/>
                </a:rPr>
                <a:t>20-100</a:t>
              </a:r>
              <a:r>
                <a:rPr lang="en-US" sz="1400" dirty="0">
                  <a:solidFill>
                    <a:schemeClr val="accent1">
                      <a:lumMod val="50000"/>
                    </a:schemeClr>
                  </a:solidFill>
                  <a:latin typeface="Calibri Light" panose="020F0302020204030204" pitchFamily="34" charset="0"/>
                  <a:cs typeface="Arial" panose="020B0604020202020204" pitchFamily="34" charset="0"/>
                </a:rPr>
                <a:t> years</a:t>
              </a:r>
            </a:p>
          </p:txBody>
        </p:sp>
        <p:sp>
          <p:nvSpPr>
            <p:cNvPr id="29" name="TextBox 23"/>
            <p:cNvSpPr txBox="1"/>
            <p:nvPr/>
          </p:nvSpPr>
          <p:spPr>
            <a:xfrm>
              <a:off x="1670793" y="2593391"/>
              <a:ext cx="1600200" cy="307777"/>
            </a:xfrm>
            <a:prstGeom prst="rect">
              <a:avLst/>
            </a:prstGeom>
            <a:noFill/>
          </p:spPr>
          <p:txBody>
            <a:bodyPr wrap="square" rtlCol="0">
              <a:spAutoFit/>
            </a:bodyPr>
            <a:lstStyle/>
            <a:p>
              <a:pPr algn="ctr"/>
              <a:r>
                <a:rPr lang="en-US" sz="1400" dirty="0" smtClean="0">
                  <a:solidFill>
                    <a:schemeClr val="accent1">
                      <a:lumMod val="50000"/>
                    </a:schemeClr>
                  </a:solidFill>
                  <a:latin typeface="Calibri Light" panose="020F0302020204030204" pitchFamily="34" charset="0"/>
                  <a:cs typeface="Arial" panose="020B0604020202020204" pitchFamily="34" charset="0"/>
                </a:rPr>
                <a:t>Now-15 days</a:t>
              </a:r>
              <a:endParaRPr lang="en-US" sz="1400" dirty="0">
                <a:solidFill>
                  <a:schemeClr val="accent1">
                    <a:lumMod val="50000"/>
                  </a:schemeClr>
                </a:solidFill>
                <a:latin typeface="Calibri Light" panose="020F0302020204030204" pitchFamily="34" charset="0"/>
                <a:cs typeface="Arial" panose="020B0604020202020204" pitchFamily="34" charset="0"/>
              </a:endParaRPr>
            </a:p>
          </p:txBody>
        </p:sp>
      </p:grpSp>
      <p:grpSp>
        <p:nvGrpSpPr>
          <p:cNvPr id="45" name="Grupo 44"/>
          <p:cNvGrpSpPr/>
          <p:nvPr/>
        </p:nvGrpSpPr>
        <p:grpSpPr>
          <a:xfrm>
            <a:off x="1972980" y="4469422"/>
            <a:ext cx="8013879" cy="1747285"/>
            <a:chOff x="1952280" y="4311770"/>
            <a:chExt cx="8013879" cy="1747285"/>
          </a:xfrm>
        </p:grpSpPr>
        <p:pic>
          <p:nvPicPr>
            <p:cNvPr id="31" name="Imagen 30"/>
            <p:cNvPicPr>
              <a:picLocks noChangeAspect="1"/>
            </p:cNvPicPr>
            <p:nvPr/>
          </p:nvPicPr>
          <p:blipFill rotWithShape="1">
            <a:blip r:embed="rId4">
              <a:grayscl/>
            </a:blip>
            <a:srcRect l="69523" t="24331" r="17084" b="59310"/>
            <a:stretch/>
          </p:blipFill>
          <p:spPr>
            <a:xfrm>
              <a:off x="3262951" y="4381774"/>
              <a:ext cx="1676641" cy="1152000"/>
            </a:xfrm>
            <a:prstGeom prst="rect">
              <a:avLst/>
            </a:prstGeom>
          </p:spPr>
        </p:pic>
        <p:pic>
          <p:nvPicPr>
            <p:cNvPr id="4" name="Imagen 3"/>
            <p:cNvPicPr>
              <a:picLocks noChangeAspect="1"/>
            </p:cNvPicPr>
            <p:nvPr/>
          </p:nvPicPr>
          <p:blipFill rotWithShape="1">
            <a:blip r:embed="rId5">
              <a:grayscl/>
            </a:blip>
            <a:srcRect l="11667" t="16667" r="76190" b="66914"/>
            <a:stretch/>
          </p:blipFill>
          <p:spPr>
            <a:xfrm>
              <a:off x="1952280" y="4322280"/>
              <a:ext cx="1514651" cy="1152000"/>
            </a:xfrm>
            <a:prstGeom prst="rect">
              <a:avLst/>
            </a:prstGeom>
          </p:spPr>
        </p:pic>
        <p:pic>
          <p:nvPicPr>
            <p:cNvPr id="6" name="Imagen 5"/>
            <p:cNvPicPr>
              <a:picLocks noChangeAspect="1"/>
            </p:cNvPicPr>
            <p:nvPr/>
          </p:nvPicPr>
          <p:blipFill rotWithShape="1">
            <a:blip r:embed="rId6">
              <a:grayscl/>
            </a:blip>
            <a:srcRect l="13693" t="47248" r="77615" b="37450"/>
            <a:stretch/>
          </p:blipFill>
          <p:spPr>
            <a:xfrm>
              <a:off x="8763617" y="4366337"/>
              <a:ext cx="1090556" cy="1080000"/>
            </a:xfrm>
            <a:prstGeom prst="rect">
              <a:avLst/>
            </a:prstGeom>
          </p:spPr>
        </p:pic>
        <p:pic>
          <p:nvPicPr>
            <p:cNvPr id="7" name="Imagen 6"/>
            <p:cNvPicPr>
              <a:picLocks noChangeAspect="1"/>
            </p:cNvPicPr>
            <p:nvPr/>
          </p:nvPicPr>
          <p:blipFill rotWithShape="1">
            <a:blip r:embed="rId7">
              <a:grayscl/>
            </a:blip>
            <a:srcRect l="12857" t="23935" r="76342" b="59706"/>
            <a:stretch/>
          </p:blipFill>
          <p:spPr>
            <a:xfrm>
              <a:off x="7380706" y="4350244"/>
              <a:ext cx="1352041" cy="1152000"/>
            </a:xfrm>
            <a:prstGeom prst="rect">
              <a:avLst/>
            </a:prstGeom>
          </p:spPr>
        </p:pic>
        <p:pic>
          <p:nvPicPr>
            <p:cNvPr id="8" name="Imagen 7"/>
            <p:cNvPicPr>
              <a:picLocks noChangeAspect="1"/>
            </p:cNvPicPr>
            <p:nvPr/>
          </p:nvPicPr>
          <p:blipFill rotWithShape="1">
            <a:blip r:embed="rId8">
              <a:grayscl/>
            </a:blip>
            <a:srcRect l="42179" t="23304" r="48079" b="60636"/>
            <a:stretch/>
          </p:blipFill>
          <p:spPr>
            <a:xfrm>
              <a:off x="6144029" y="4311770"/>
              <a:ext cx="1242366" cy="1152000"/>
            </a:xfrm>
            <a:prstGeom prst="rect">
              <a:avLst/>
            </a:prstGeom>
          </p:spPr>
        </p:pic>
        <p:pic>
          <p:nvPicPr>
            <p:cNvPr id="32" name="Imagen 31"/>
            <p:cNvPicPr>
              <a:picLocks noChangeAspect="1"/>
            </p:cNvPicPr>
            <p:nvPr/>
          </p:nvPicPr>
          <p:blipFill rotWithShape="1">
            <a:blip r:embed="rId9">
              <a:grayscl/>
            </a:blip>
            <a:srcRect l="13693" t="54460" r="77200" b="30298"/>
            <a:stretch/>
          </p:blipFill>
          <p:spPr>
            <a:xfrm>
              <a:off x="4859531" y="4389264"/>
              <a:ext cx="1147144" cy="1080000"/>
            </a:xfrm>
            <a:prstGeom prst="rect">
              <a:avLst/>
            </a:prstGeom>
          </p:spPr>
        </p:pic>
        <p:sp>
          <p:nvSpPr>
            <p:cNvPr id="39" name="CuadroTexto 38"/>
            <p:cNvSpPr txBox="1"/>
            <p:nvPr/>
          </p:nvSpPr>
          <p:spPr>
            <a:xfrm>
              <a:off x="2064880" y="5453260"/>
              <a:ext cx="1351204" cy="338554"/>
            </a:xfrm>
            <a:prstGeom prst="rect">
              <a:avLst/>
            </a:prstGeom>
            <a:noFill/>
          </p:spPr>
          <p:txBody>
            <a:bodyPr wrap="none" rtlCol="0">
              <a:spAutoFit/>
            </a:bodyPr>
            <a:lstStyle/>
            <a:p>
              <a:r>
                <a:rPr lang="en-GB" sz="1600" dirty="0" smtClean="0">
                  <a:solidFill>
                    <a:schemeClr val="tx1">
                      <a:lumMod val="50000"/>
                      <a:lumOff val="50000"/>
                    </a:schemeClr>
                  </a:solidFill>
                </a:rPr>
                <a:t>AGRICULTURE</a:t>
              </a:r>
              <a:endParaRPr lang="en-GB" sz="1600" dirty="0">
                <a:solidFill>
                  <a:schemeClr val="tx1">
                    <a:lumMod val="50000"/>
                    <a:lumOff val="50000"/>
                  </a:schemeClr>
                </a:solidFill>
              </a:endParaRPr>
            </a:p>
          </p:txBody>
        </p:sp>
        <p:sp>
          <p:nvSpPr>
            <p:cNvPr id="40" name="CuadroTexto 39"/>
            <p:cNvSpPr txBox="1"/>
            <p:nvPr/>
          </p:nvSpPr>
          <p:spPr>
            <a:xfrm>
              <a:off x="3320297" y="5453260"/>
              <a:ext cx="1457305" cy="584775"/>
            </a:xfrm>
            <a:prstGeom prst="rect">
              <a:avLst/>
            </a:prstGeom>
            <a:noFill/>
          </p:spPr>
          <p:txBody>
            <a:bodyPr wrap="square" rtlCol="0">
              <a:spAutoFit/>
            </a:bodyPr>
            <a:lstStyle/>
            <a:p>
              <a:pPr algn="ctr"/>
              <a:r>
                <a:rPr lang="en-GB" sz="1600" dirty="0" smtClean="0">
                  <a:solidFill>
                    <a:schemeClr val="tx1">
                      <a:lumMod val="50000"/>
                      <a:lumOff val="50000"/>
                    </a:schemeClr>
                  </a:solidFill>
                </a:rPr>
                <a:t>WATER MANAGEMENT</a:t>
              </a:r>
              <a:endParaRPr lang="en-GB" sz="1600" dirty="0">
                <a:solidFill>
                  <a:schemeClr val="tx1">
                    <a:lumMod val="50000"/>
                    <a:lumOff val="50000"/>
                  </a:schemeClr>
                </a:solidFill>
              </a:endParaRPr>
            </a:p>
          </p:txBody>
        </p:sp>
        <p:sp>
          <p:nvSpPr>
            <p:cNvPr id="41" name="CuadroTexto 40"/>
            <p:cNvSpPr txBox="1"/>
            <p:nvPr/>
          </p:nvSpPr>
          <p:spPr>
            <a:xfrm>
              <a:off x="4746072" y="5474280"/>
              <a:ext cx="1302995" cy="584775"/>
            </a:xfrm>
            <a:prstGeom prst="rect">
              <a:avLst/>
            </a:prstGeom>
            <a:noFill/>
          </p:spPr>
          <p:txBody>
            <a:bodyPr wrap="square" rtlCol="0">
              <a:spAutoFit/>
            </a:bodyPr>
            <a:lstStyle/>
            <a:p>
              <a:pPr algn="ctr"/>
              <a:r>
                <a:rPr lang="en-GB" sz="1600" dirty="0" smtClean="0">
                  <a:solidFill>
                    <a:schemeClr val="tx1">
                      <a:lumMod val="50000"/>
                      <a:lumOff val="50000"/>
                    </a:schemeClr>
                  </a:solidFill>
                </a:rPr>
                <a:t>WIND ENERGY</a:t>
              </a:r>
              <a:endParaRPr lang="en-GB" sz="1600" dirty="0">
                <a:solidFill>
                  <a:schemeClr val="tx1">
                    <a:lumMod val="50000"/>
                    <a:lumOff val="50000"/>
                  </a:schemeClr>
                </a:solidFill>
              </a:endParaRPr>
            </a:p>
          </p:txBody>
        </p:sp>
        <p:sp>
          <p:nvSpPr>
            <p:cNvPr id="42" name="CuadroTexto 41"/>
            <p:cNvSpPr txBox="1"/>
            <p:nvPr/>
          </p:nvSpPr>
          <p:spPr>
            <a:xfrm>
              <a:off x="6112610" y="5474280"/>
              <a:ext cx="1302995" cy="584775"/>
            </a:xfrm>
            <a:prstGeom prst="rect">
              <a:avLst/>
            </a:prstGeom>
            <a:noFill/>
          </p:spPr>
          <p:txBody>
            <a:bodyPr wrap="square" rtlCol="0">
              <a:spAutoFit/>
            </a:bodyPr>
            <a:lstStyle/>
            <a:p>
              <a:pPr algn="ctr"/>
              <a:r>
                <a:rPr lang="en-GB" sz="1600" dirty="0" smtClean="0">
                  <a:solidFill>
                    <a:schemeClr val="tx1">
                      <a:lumMod val="50000"/>
                      <a:lumOff val="50000"/>
                    </a:schemeClr>
                  </a:solidFill>
                </a:rPr>
                <a:t>SOLAR ENERGY</a:t>
              </a:r>
              <a:endParaRPr lang="en-GB" sz="1600" dirty="0">
                <a:solidFill>
                  <a:schemeClr val="tx1">
                    <a:lumMod val="50000"/>
                    <a:lumOff val="50000"/>
                  </a:schemeClr>
                </a:solidFill>
              </a:endParaRPr>
            </a:p>
          </p:txBody>
        </p:sp>
        <p:sp>
          <p:nvSpPr>
            <p:cNvPr id="43" name="CuadroTexto 42"/>
            <p:cNvSpPr txBox="1"/>
            <p:nvPr/>
          </p:nvSpPr>
          <p:spPr>
            <a:xfrm>
              <a:off x="7403388" y="5469013"/>
              <a:ext cx="1302995" cy="338554"/>
            </a:xfrm>
            <a:prstGeom prst="rect">
              <a:avLst/>
            </a:prstGeom>
            <a:noFill/>
          </p:spPr>
          <p:txBody>
            <a:bodyPr wrap="square" rtlCol="0">
              <a:spAutoFit/>
            </a:bodyPr>
            <a:lstStyle/>
            <a:p>
              <a:pPr algn="ctr"/>
              <a:r>
                <a:rPr lang="en-GB" sz="1600" dirty="0" smtClean="0">
                  <a:solidFill>
                    <a:schemeClr val="tx1">
                      <a:lumMod val="50000"/>
                      <a:lumOff val="50000"/>
                    </a:schemeClr>
                  </a:solidFill>
                </a:rPr>
                <a:t>INSURANCE</a:t>
              </a:r>
              <a:endParaRPr lang="en-GB" sz="1600" dirty="0">
                <a:solidFill>
                  <a:schemeClr val="tx1">
                    <a:lumMod val="50000"/>
                    <a:lumOff val="50000"/>
                  </a:schemeClr>
                </a:solidFill>
              </a:endParaRPr>
            </a:p>
          </p:txBody>
        </p:sp>
        <p:sp>
          <p:nvSpPr>
            <p:cNvPr id="44" name="CuadroTexto 43"/>
            <p:cNvSpPr txBox="1"/>
            <p:nvPr/>
          </p:nvSpPr>
          <p:spPr>
            <a:xfrm>
              <a:off x="8663164" y="5446337"/>
              <a:ext cx="1302995" cy="584775"/>
            </a:xfrm>
            <a:prstGeom prst="rect">
              <a:avLst/>
            </a:prstGeom>
            <a:noFill/>
          </p:spPr>
          <p:txBody>
            <a:bodyPr wrap="square" rtlCol="0">
              <a:spAutoFit/>
            </a:bodyPr>
            <a:lstStyle/>
            <a:p>
              <a:pPr algn="ctr"/>
              <a:r>
                <a:rPr lang="en-GB" sz="1600" dirty="0" smtClean="0">
                  <a:solidFill>
                    <a:schemeClr val="tx1">
                      <a:lumMod val="50000"/>
                      <a:lumOff val="50000"/>
                    </a:schemeClr>
                  </a:solidFill>
                </a:rPr>
                <a:t>FOREST FIRES</a:t>
              </a:r>
              <a:endParaRPr lang="en-GB" sz="1600" dirty="0">
                <a:solidFill>
                  <a:schemeClr val="tx1">
                    <a:lumMod val="50000"/>
                    <a:lumOff val="50000"/>
                  </a:schemeClr>
                </a:solidFill>
              </a:endParaRPr>
            </a:p>
          </p:txBody>
        </p:sp>
      </p:grpSp>
      <p:sp>
        <p:nvSpPr>
          <p:cNvPr id="34" name="Rectángulo 33"/>
          <p:cNvSpPr/>
          <p:nvPr/>
        </p:nvSpPr>
        <p:spPr>
          <a:xfrm rot="5400000" flipV="1">
            <a:off x="9822795" y="4768441"/>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35" name="CuadroTexto 34"/>
          <p:cNvSpPr txBox="1"/>
          <p:nvPr/>
        </p:nvSpPr>
        <p:spPr>
          <a:xfrm>
            <a:off x="10328312" y="4302861"/>
            <a:ext cx="1770811" cy="1754326"/>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Useful predictions for climate change adaptation in different sectors</a:t>
            </a:r>
            <a:endParaRPr lang="en-GB" dirty="0">
              <a:solidFill>
                <a:srgbClr val="426D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21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667377"/>
            <a:ext cx="12192000" cy="618067"/>
          </a:xfrm>
          <a:prstGeom prst="rect">
            <a:avLst/>
          </a:prstGeom>
          <a:solidFill>
            <a:srgbClr val="7B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6" name="CuadroTexto 5"/>
          <p:cNvSpPr txBox="1"/>
          <p:nvPr/>
        </p:nvSpPr>
        <p:spPr>
          <a:xfrm>
            <a:off x="1216626" y="934173"/>
            <a:ext cx="8199681"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Barriers for the uptake of climate predictions</a:t>
            </a:r>
            <a:endParaRPr lang="en-GB" sz="3200" dirty="0">
              <a:solidFill>
                <a:srgbClr val="426DA9"/>
              </a:solidFill>
              <a:latin typeface="Arial" panose="020B0604020202020204" pitchFamily="34" charset="0"/>
              <a:cs typeface="Arial" panose="020B0604020202020204" pitchFamily="34" charset="0"/>
            </a:endParaRPr>
          </a:p>
        </p:txBody>
      </p:sp>
      <p:sp>
        <p:nvSpPr>
          <p:cNvPr id="7" name="Rectángulo 6"/>
          <p:cNvSpPr/>
          <p:nvPr/>
        </p:nvSpPr>
        <p:spPr>
          <a:xfrm rot="5400000" flipV="1">
            <a:off x="1160570" y="1699530"/>
            <a:ext cx="567967" cy="369332"/>
          </a:xfrm>
          <a:prstGeom prst="rect">
            <a:avLst/>
          </a:prstGeom>
        </p:spPr>
        <p:txBody>
          <a:bodyPr wrap="square">
            <a:spAutoFit/>
          </a:bodyPr>
          <a:lstStyle/>
          <a:p>
            <a:r>
              <a:rPr lang="es-ES_tradnl" b="1" dirty="0">
                <a:solidFill>
                  <a:schemeClr val="bg1"/>
                </a:solidFill>
              </a:rPr>
              <a:t>▼</a:t>
            </a:r>
            <a:endParaRPr lang="es-ES_tradnl" dirty="0">
              <a:solidFill>
                <a:schemeClr val="bg1"/>
              </a:solidFill>
            </a:endParaRPr>
          </a:p>
        </p:txBody>
      </p:sp>
      <p:sp>
        <p:nvSpPr>
          <p:cNvPr id="8" name="CuadroTexto 7"/>
          <p:cNvSpPr txBox="1"/>
          <p:nvPr/>
        </p:nvSpPr>
        <p:spPr>
          <a:xfrm>
            <a:off x="1629220" y="1798848"/>
            <a:ext cx="5276081" cy="369332"/>
          </a:xfrm>
          <a:prstGeom prst="rect">
            <a:avLst/>
          </a:prstGeom>
          <a:noFill/>
        </p:spPr>
        <p:txBody>
          <a:bodyPr wrap="square" rtlCol="0">
            <a:spAutoFit/>
          </a:bodyPr>
          <a:lstStyle/>
          <a:p>
            <a:r>
              <a:rPr lang="en-GB" b="1" dirty="0" smtClean="0">
                <a:solidFill>
                  <a:schemeClr val="bg1"/>
                </a:solidFill>
                <a:latin typeface="Arial" panose="020B0604020202020204" pitchFamily="34" charset="0"/>
                <a:cs typeface="Arial" panose="020B0604020202020204" pitchFamily="34" charset="0"/>
              </a:rPr>
              <a:t>Decision uncertainty</a:t>
            </a:r>
            <a:endParaRPr lang="en-GB" dirty="0" smtClean="0">
              <a:solidFill>
                <a:schemeClr val="bg1"/>
              </a:solidFill>
              <a:latin typeface="Arial" panose="020B0604020202020204" pitchFamily="34" charset="0"/>
              <a:cs typeface="Arial" panose="020B0604020202020204" pitchFamily="34" charset="0"/>
            </a:endParaRPr>
          </a:p>
        </p:txBody>
      </p:sp>
      <p:sp>
        <p:nvSpPr>
          <p:cNvPr id="10" name="Rectángulo 9"/>
          <p:cNvSpPr/>
          <p:nvPr/>
        </p:nvSpPr>
        <p:spPr>
          <a:xfrm rot="5400000" flipV="1">
            <a:off x="6248108" y="1699530"/>
            <a:ext cx="567967" cy="369332"/>
          </a:xfrm>
          <a:prstGeom prst="rect">
            <a:avLst/>
          </a:prstGeom>
        </p:spPr>
        <p:txBody>
          <a:bodyPr wrap="square">
            <a:spAutoFit/>
          </a:bodyPr>
          <a:lstStyle/>
          <a:p>
            <a:r>
              <a:rPr lang="es-ES_tradnl" b="1" dirty="0">
                <a:solidFill>
                  <a:schemeClr val="bg1"/>
                </a:solidFill>
              </a:rPr>
              <a:t>▼</a:t>
            </a:r>
            <a:endParaRPr lang="es-ES_tradnl" dirty="0">
              <a:solidFill>
                <a:schemeClr val="bg1"/>
              </a:solidFill>
            </a:endParaRPr>
          </a:p>
        </p:txBody>
      </p:sp>
      <p:sp>
        <p:nvSpPr>
          <p:cNvPr id="11" name="CuadroTexto 10"/>
          <p:cNvSpPr txBox="1"/>
          <p:nvPr/>
        </p:nvSpPr>
        <p:spPr>
          <a:xfrm>
            <a:off x="6716758" y="1798848"/>
            <a:ext cx="5276081" cy="369332"/>
          </a:xfrm>
          <a:prstGeom prst="rect">
            <a:avLst/>
          </a:prstGeom>
          <a:noFill/>
        </p:spPr>
        <p:txBody>
          <a:bodyPr wrap="square" rtlCol="0">
            <a:spAutoFit/>
          </a:bodyPr>
          <a:lstStyle/>
          <a:p>
            <a:r>
              <a:rPr lang="en-GB" b="1" dirty="0" smtClean="0">
                <a:solidFill>
                  <a:schemeClr val="bg1"/>
                </a:solidFill>
                <a:latin typeface="Arial" panose="020B0604020202020204" pitchFamily="34" charset="0"/>
                <a:cs typeface="Arial" panose="020B0604020202020204" pitchFamily="34" charset="0"/>
              </a:rPr>
              <a:t>Forecast uncertainty</a:t>
            </a:r>
            <a:endParaRPr lang="en-GB" b="1" dirty="0" smtClean="0">
              <a:solidFill>
                <a:srgbClr val="426DA9"/>
              </a:solidFill>
              <a:latin typeface="Arial" panose="020B0604020202020204" pitchFamily="34" charset="0"/>
              <a:cs typeface="Arial" panose="020B0604020202020204" pitchFamily="34" charset="0"/>
            </a:endParaRPr>
          </a:p>
        </p:txBody>
      </p:sp>
      <p:grpSp>
        <p:nvGrpSpPr>
          <p:cNvPr id="12" name="Grupo 11"/>
          <p:cNvGrpSpPr/>
          <p:nvPr/>
        </p:nvGrpSpPr>
        <p:grpSpPr>
          <a:xfrm>
            <a:off x="6342755" y="2447199"/>
            <a:ext cx="5684268" cy="3194387"/>
            <a:chOff x="6342755" y="2447199"/>
            <a:chExt cx="5684268" cy="3194387"/>
          </a:xfrm>
        </p:grpSpPr>
        <p:sp>
          <p:nvSpPr>
            <p:cNvPr id="2" name="CuadroTexto 1"/>
            <p:cNvSpPr txBox="1"/>
            <p:nvPr/>
          </p:nvSpPr>
          <p:spPr>
            <a:xfrm>
              <a:off x="6716758" y="2447199"/>
              <a:ext cx="4855132" cy="923330"/>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Scientific community calculates different metrics, such as skill scores (forecast quality)</a:t>
              </a:r>
            </a:p>
          </p:txBody>
        </p:sp>
        <p:sp>
          <p:nvSpPr>
            <p:cNvPr id="14" name="CuadroTexto 13"/>
            <p:cNvSpPr txBox="1"/>
            <p:nvPr/>
          </p:nvSpPr>
          <p:spPr>
            <a:xfrm>
              <a:off x="10298840" y="4294067"/>
              <a:ext cx="1728183"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Non-familiar for users</a:t>
              </a:r>
              <a:endParaRPr lang="en-GB" dirty="0">
                <a:solidFill>
                  <a:srgbClr val="426DA9"/>
                </a:solidFill>
                <a:latin typeface="Arial" panose="020B0604020202020204" pitchFamily="34" charset="0"/>
                <a:cs typeface="Arial" panose="020B0604020202020204" pitchFamily="34" charset="0"/>
              </a:endParaRPr>
            </a:p>
          </p:txBody>
        </p:sp>
        <p:grpSp>
          <p:nvGrpSpPr>
            <p:cNvPr id="18" name="Grupo 17"/>
            <p:cNvGrpSpPr>
              <a:grpSpLocks noChangeAspect="1"/>
            </p:cNvGrpSpPr>
            <p:nvPr/>
          </p:nvGrpSpPr>
          <p:grpSpPr>
            <a:xfrm>
              <a:off x="6342755" y="3625586"/>
              <a:ext cx="3694476" cy="2016000"/>
              <a:chOff x="5911445" y="2869875"/>
              <a:chExt cx="3298637" cy="1800000"/>
            </a:xfrm>
          </p:grpSpPr>
          <p:pic>
            <p:nvPicPr>
              <p:cNvPr id="16" name="Imagen 15"/>
              <p:cNvPicPr>
                <a:picLocks noChangeAspect="1"/>
              </p:cNvPicPr>
              <p:nvPr/>
            </p:nvPicPr>
            <p:blipFill>
              <a:blip r:embed="rId4"/>
              <a:stretch>
                <a:fillRect/>
              </a:stretch>
            </p:blipFill>
            <p:spPr>
              <a:xfrm>
                <a:off x="6007323" y="2869875"/>
                <a:ext cx="3202759" cy="1800000"/>
              </a:xfrm>
              <a:prstGeom prst="rect">
                <a:avLst/>
              </a:prstGeom>
            </p:spPr>
          </p:pic>
          <p:sp>
            <p:nvSpPr>
              <p:cNvPr id="17" name="Rectángulo 16"/>
              <p:cNvSpPr/>
              <p:nvPr/>
            </p:nvSpPr>
            <p:spPr>
              <a:xfrm>
                <a:off x="5911445" y="2869875"/>
                <a:ext cx="300169" cy="31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ángulo 28"/>
            <p:cNvSpPr/>
            <p:nvPr/>
          </p:nvSpPr>
          <p:spPr>
            <a:xfrm rot="5400000" flipV="1">
              <a:off x="10014857" y="4355622"/>
              <a:ext cx="567967" cy="523220"/>
            </a:xfrm>
            <a:prstGeom prst="rect">
              <a:avLst/>
            </a:prstGeom>
          </p:spPr>
          <p:txBody>
            <a:bodyPr wrap="square">
              <a:spAutoFit/>
            </a:bodyPr>
            <a:lstStyle/>
            <a:p>
              <a:r>
                <a:rPr lang="es-ES_tradnl" sz="2800" b="1" dirty="0">
                  <a:solidFill>
                    <a:srgbClr val="426DA9"/>
                  </a:solidFill>
                </a:rPr>
                <a:t>▼</a:t>
              </a:r>
              <a:endParaRPr lang="es-ES_tradnl" sz="2800" dirty="0">
                <a:solidFill>
                  <a:srgbClr val="426DA9"/>
                </a:solidFill>
              </a:endParaRPr>
            </a:p>
          </p:txBody>
        </p:sp>
      </p:grpSp>
      <p:grpSp>
        <p:nvGrpSpPr>
          <p:cNvPr id="20" name="Grupo 19"/>
          <p:cNvGrpSpPr/>
          <p:nvPr/>
        </p:nvGrpSpPr>
        <p:grpSpPr>
          <a:xfrm>
            <a:off x="1434335" y="2402730"/>
            <a:ext cx="4623548" cy="3901196"/>
            <a:chOff x="1434335" y="2402730"/>
            <a:chExt cx="4623548" cy="3901196"/>
          </a:xfrm>
        </p:grpSpPr>
        <p:grpSp>
          <p:nvGrpSpPr>
            <p:cNvPr id="4" name="Grupo 3"/>
            <p:cNvGrpSpPr/>
            <p:nvPr/>
          </p:nvGrpSpPr>
          <p:grpSpPr>
            <a:xfrm>
              <a:off x="1434335" y="2402730"/>
              <a:ext cx="4623548" cy="3901196"/>
              <a:chOff x="1434335" y="2402730"/>
              <a:chExt cx="4623548" cy="3901196"/>
            </a:xfrm>
          </p:grpSpPr>
          <p:pic>
            <p:nvPicPr>
              <p:cNvPr id="9" name="Imagen 8"/>
              <p:cNvPicPr>
                <a:picLocks noChangeAspect="1"/>
              </p:cNvPicPr>
              <p:nvPr/>
            </p:nvPicPr>
            <p:blipFill rotWithShape="1">
              <a:blip r:embed="rId5"/>
              <a:srcRect l="6412" t="14778" r="15659" b="12973"/>
              <a:stretch/>
            </p:blipFill>
            <p:spPr>
              <a:xfrm>
                <a:off x="1434335" y="3182353"/>
                <a:ext cx="4340772" cy="3121573"/>
              </a:xfrm>
              <a:prstGeom prst="rect">
                <a:avLst/>
              </a:prstGeom>
            </p:spPr>
          </p:pic>
          <p:sp>
            <p:nvSpPr>
              <p:cNvPr id="30" name="CuadroTexto 29"/>
              <p:cNvSpPr txBox="1"/>
              <p:nvPr/>
            </p:nvSpPr>
            <p:spPr>
              <a:xfrm>
                <a:off x="1629440" y="2402730"/>
                <a:ext cx="4428443" cy="923330"/>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Users request high predicted probabilities</a:t>
                </a:r>
              </a:p>
              <a:p>
                <a:endParaRPr lang="en-GB" dirty="0">
                  <a:solidFill>
                    <a:srgbClr val="426DA9"/>
                  </a:solidFill>
                  <a:latin typeface="Arial" panose="020B0604020202020204" pitchFamily="34" charset="0"/>
                  <a:cs typeface="Arial" panose="020B0604020202020204" pitchFamily="34" charset="0"/>
                </a:endParaRPr>
              </a:p>
            </p:txBody>
          </p:sp>
        </p:grpSp>
        <p:sp>
          <p:nvSpPr>
            <p:cNvPr id="13" name="CuadroTexto 12"/>
            <p:cNvSpPr txBox="1"/>
            <p:nvPr/>
          </p:nvSpPr>
          <p:spPr>
            <a:xfrm>
              <a:off x="3426594" y="4558473"/>
              <a:ext cx="583814" cy="369332"/>
            </a:xfrm>
            <a:prstGeom prst="rect">
              <a:avLst/>
            </a:prstGeom>
            <a:noFill/>
          </p:spPr>
          <p:txBody>
            <a:bodyPr wrap="none" rtlCol="0">
              <a:spAutoFit/>
            </a:bodyPr>
            <a:lstStyle/>
            <a:p>
              <a:r>
                <a:rPr lang="en-GB" dirty="0" smtClean="0"/>
                <a:t>23%</a:t>
              </a:r>
              <a:endParaRPr lang="en-GB" dirty="0"/>
            </a:p>
          </p:txBody>
        </p:sp>
        <p:cxnSp>
          <p:nvCxnSpPr>
            <p:cNvPr id="19" name="Conector recto de flecha 18"/>
            <p:cNvCxnSpPr/>
            <p:nvPr/>
          </p:nvCxnSpPr>
          <p:spPr>
            <a:xfrm>
              <a:off x="4014952" y="4743139"/>
              <a:ext cx="9686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upo 14"/>
          <p:cNvGrpSpPr/>
          <p:nvPr/>
        </p:nvGrpSpPr>
        <p:grpSpPr>
          <a:xfrm>
            <a:off x="6342756" y="5691409"/>
            <a:ext cx="4828939" cy="789488"/>
            <a:chOff x="6342756" y="5691409"/>
            <a:chExt cx="4828939" cy="789488"/>
          </a:xfrm>
        </p:grpSpPr>
        <p:sp>
          <p:nvSpPr>
            <p:cNvPr id="23" name="CuadroTexto 22"/>
            <p:cNvSpPr txBox="1"/>
            <p:nvPr/>
          </p:nvSpPr>
          <p:spPr>
            <a:xfrm>
              <a:off x="6716758" y="5865344"/>
              <a:ext cx="4454937" cy="615553"/>
            </a:xfrm>
            <a:prstGeom prst="rect">
              <a:avLst/>
            </a:prstGeom>
            <a:noFill/>
          </p:spPr>
          <p:txBody>
            <a:bodyPr wrap="square" rtlCol="0">
              <a:spAutoFit/>
            </a:bodyPr>
            <a:lstStyle/>
            <a:p>
              <a:r>
                <a:rPr lang="en-GB" sz="1700" dirty="0" smtClean="0">
                  <a:solidFill>
                    <a:srgbClr val="426DA9"/>
                  </a:solidFill>
                  <a:latin typeface="Arial" panose="020B0604020202020204" pitchFamily="34" charset="0"/>
                  <a:cs typeface="Arial" panose="020B0604020202020204" pitchFamily="34" charset="0"/>
                </a:rPr>
                <a:t>Need to improve the way in which climate information is made salient to users</a:t>
              </a:r>
              <a:endParaRPr lang="en-GB" sz="1700" dirty="0">
                <a:solidFill>
                  <a:srgbClr val="426DA9"/>
                </a:solidFill>
                <a:latin typeface="Arial" panose="020B0604020202020204" pitchFamily="34" charset="0"/>
                <a:cs typeface="Arial" panose="020B0604020202020204" pitchFamily="34" charset="0"/>
              </a:endParaRPr>
            </a:p>
          </p:txBody>
        </p:sp>
        <p:sp>
          <p:nvSpPr>
            <p:cNvPr id="24" name="Rectángulo 23"/>
            <p:cNvSpPr/>
            <p:nvPr/>
          </p:nvSpPr>
          <p:spPr>
            <a:xfrm rot="5400000" flipV="1">
              <a:off x="6243438" y="5790727"/>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grpSp>
    </p:spTree>
    <p:extLst>
      <p:ext uri="{BB962C8B-B14F-4D97-AF65-F5344CB8AC3E}">
        <p14:creationId xmlns:p14="http://schemas.microsoft.com/office/powerpoint/2010/main" val="10875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6302303"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The Weather Roulette mobile app</a:t>
            </a:r>
            <a:endParaRPr lang="en-GB" sz="3200" dirty="0">
              <a:solidFill>
                <a:srgbClr val="426DA9"/>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a:srcRect l="38809" t="10846" r="38810" b="10211"/>
          <a:stretch/>
        </p:blipFill>
        <p:spPr>
          <a:xfrm rot="21087475">
            <a:off x="1025063" y="1760919"/>
            <a:ext cx="2540269" cy="5040000"/>
          </a:xfrm>
          <a:prstGeom prst="rect">
            <a:avLst/>
          </a:prstGeom>
        </p:spPr>
      </p:pic>
      <p:sp>
        <p:nvSpPr>
          <p:cNvPr id="6" name="Rectángulo 5"/>
          <p:cNvSpPr/>
          <p:nvPr/>
        </p:nvSpPr>
        <p:spPr>
          <a:xfrm rot="5400000" flipV="1">
            <a:off x="4078538" y="3096628"/>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pic>
        <p:nvPicPr>
          <p:cNvPr id="8" name="Google Shape;84;p17"/>
          <p:cNvPicPr preferRelativeResize="0">
            <a:picLocks noChangeAspect="1"/>
          </p:cNvPicPr>
          <p:nvPr/>
        </p:nvPicPr>
        <p:blipFill rotWithShape="1">
          <a:blip r:embed="rId5">
            <a:alphaModFix/>
          </a:blip>
          <a:srcRect/>
          <a:stretch/>
        </p:blipFill>
        <p:spPr>
          <a:xfrm>
            <a:off x="6491288" y="5705482"/>
            <a:ext cx="2007636" cy="720000"/>
          </a:xfrm>
          <a:prstGeom prst="rect">
            <a:avLst/>
          </a:prstGeom>
          <a:noFill/>
          <a:ln>
            <a:noFill/>
          </a:ln>
        </p:spPr>
      </p:pic>
      <p:pic>
        <p:nvPicPr>
          <p:cNvPr id="9" name="Imagen 8"/>
          <p:cNvPicPr>
            <a:picLocks noChangeAspect="1"/>
          </p:cNvPicPr>
          <p:nvPr/>
        </p:nvPicPr>
        <p:blipFill rotWithShape="1">
          <a:blip r:embed="rId6"/>
          <a:srcRect l="12667" t="11853" r="66556" b="72195"/>
          <a:stretch/>
        </p:blipFill>
        <p:spPr>
          <a:xfrm>
            <a:off x="4172605" y="5615482"/>
            <a:ext cx="2083930" cy="900000"/>
          </a:xfrm>
          <a:prstGeom prst="rect">
            <a:avLst/>
          </a:prstGeom>
        </p:spPr>
      </p:pic>
      <p:sp>
        <p:nvSpPr>
          <p:cNvPr id="10" name="CuadroTexto 9"/>
          <p:cNvSpPr txBox="1"/>
          <p:nvPr/>
        </p:nvSpPr>
        <p:spPr>
          <a:xfrm>
            <a:off x="4547187" y="3195945"/>
            <a:ext cx="7040464"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Based on the approach of </a:t>
            </a:r>
            <a:r>
              <a:rPr lang="en-GB" dirty="0" err="1" smtClean="0">
                <a:latin typeface="Arial" panose="020B0604020202020204" pitchFamily="34" charset="0"/>
                <a:cs typeface="Arial" panose="020B0604020202020204" pitchFamily="34" charset="0"/>
              </a:rPr>
              <a:t>Hagedorn</a:t>
            </a:r>
            <a:r>
              <a:rPr lang="en-GB" dirty="0" smtClean="0">
                <a:latin typeface="Arial" panose="020B0604020202020204" pitchFamily="34" charset="0"/>
                <a:cs typeface="Arial" panose="020B0604020202020204" pitchFamily="34" charset="0"/>
              </a:rPr>
              <a:t> &amp; Smith (2009)</a:t>
            </a:r>
            <a:endParaRPr lang="en-GB" dirty="0">
              <a:latin typeface="Arial" panose="020B0604020202020204" pitchFamily="34" charset="0"/>
              <a:cs typeface="Arial" panose="020B0604020202020204" pitchFamily="34" charset="0"/>
            </a:endParaRPr>
          </a:p>
        </p:txBody>
      </p:sp>
      <p:sp>
        <p:nvSpPr>
          <p:cNvPr id="11" name="Rectángulo 10"/>
          <p:cNvSpPr/>
          <p:nvPr/>
        </p:nvSpPr>
        <p:spPr>
          <a:xfrm rot="5400000" flipV="1">
            <a:off x="4078539" y="2098387"/>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2" name="CuadroTexto 11"/>
          <p:cNvSpPr txBox="1"/>
          <p:nvPr/>
        </p:nvSpPr>
        <p:spPr>
          <a:xfrm>
            <a:off x="4547188" y="2197704"/>
            <a:ext cx="7040464"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Communication and engagement tool </a:t>
            </a:r>
            <a:r>
              <a:rPr lang="en-GB" dirty="0" smtClean="0">
                <a:latin typeface="Arial" panose="020B0604020202020204" pitchFamily="34" charset="0"/>
                <a:cs typeface="Arial" panose="020B0604020202020204" pitchFamily="34" charset="0"/>
              </a:rPr>
              <a:t>that shows the potential benefits of climate predictions over climatology in the long term</a:t>
            </a:r>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4541936" y="4514717"/>
            <a:ext cx="6600268" cy="461665"/>
          </a:xfrm>
          <a:prstGeom prst="rect">
            <a:avLst/>
          </a:prstGeom>
          <a:noFill/>
        </p:spPr>
        <p:txBody>
          <a:bodyPr wrap="none" rtlCol="0">
            <a:spAutoFit/>
          </a:bodyPr>
          <a:lstStyle/>
          <a:p>
            <a:r>
              <a:rPr lang="es-ES" sz="2400" dirty="0">
                <a:hlinkClick r:id="rId7"/>
              </a:rPr>
              <a:t>http://demo.predictia.es/roulette-app/mobile.html</a:t>
            </a:r>
            <a:endParaRPr lang="en-GB" sz="2400" dirty="0"/>
          </a:p>
        </p:txBody>
      </p:sp>
      <p:sp>
        <p:nvSpPr>
          <p:cNvPr id="14" name="Rectángulo 13"/>
          <p:cNvSpPr/>
          <p:nvPr/>
        </p:nvSpPr>
        <p:spPr>
          <a:xfrm rot="5400000" flipV="1">
            <a:off x="4073287" y="4519989"/>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8" name="Rectángulo 17"/>
          <p:cNvSpPr/>
          <p:nvPr/>
        </p:nvSpPr>
        <p:spPr>
          <a:xfrm rot="5400000" flipV="1">
            <a:off x="4073287" y="3743010"/>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19" name="CuadroTexto 18"/>
          <p:cNvSpPr txBox="1"/>
          <p:nvPr/>
        </p:nvSpPr>
        <p:spPr>
          <a:xfrm>
            <a:off x="4541936" y="3842327"/>
            <a:ext cx="7040464"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Addressed to the wind energy sector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70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3373039"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2 playing options </a:t>
            </a:r>
            <a:endParaRPr lang="en-GB" sz="3200" dirty="0">
              <a:solidFill>
                <a:srgbClr val="426DA9"/>
              </a:solidFill>
              <a:latin typeface="Arial" panose="020B0604020202020204" pitchFamily="34" charset="0"/>
              <a:cs typeface="Arial" panose="020B0604020202020204" pitchFamily="34" charset="0"/>
            </a:endParaRPr>
          </a:p>
        </p:txBody>
      </p:sp>
      <p:pic>
        <p:nvPicPr>
          <p:cNvPr id="21" name="Imagen 20"/>
          <p:cNvPicPr>
            <a:picLocks noChangeAspect="1"/>
          </p:cNvPicPr>
          <p:nvPr/>
        </p:nvPicPr>
        <p:blipFill rotWithShape="1">
          <a:blip r:embed="rId5"/>
          <a:srcRect l="89167" t="37195" b="44286"/>
          <a:stretch/>
        </p:blipFill>
        <p:spPr>
          <a:xfrm>
            <a:off x="8428709" y="2821957"/>
            <a:ext cx="2208959" cy="2124000"/>
          </a:xfrm>
          <a:prstGeom prst="rect">
            <a:avLst/>
          </a:prstGeom>
        </p:spPr>
      </p:pic>
      <p:pic>
        <p:nvPicPr>
          <p:cNvPr id="22" name="Imagen 21"/>
          <p:cNvPicPr>
            <a:picLocks noChangeAspect="1"/>
          </p:cNvPicPr>
          <p:nvPr/>
        </p:nvPicPr>
        <p:blipFill rotWithShape="1">
          <a:blip r:embed="rId5"/>
          <a:srcRect l="17381" t="37230" r="73274" b="54410"/>
          <a:stretch/>
        </p:blipFill>
        <p:spPr>
          <a:xfrm>
            <a:off x="6848616" y="2802812"/>
            <a:ext cx="1709058" cy="859973"/>
          </a:xfrm>
          <a:prstGeom prst="rect">
            <a:avLst/>
          </a:prstGeom>
        </p:spPr>
      </p:pic>
      <p:sp>
        <p:nvSpPr>
          <p:cNvPr id="7" name="CuadroTexto 6"/>
          <p:cNvSpPr txBox="1"/>
          <p:nvPr/>
        </p:nvSpPr>
        <p:spPr>
          <a:xfrm>
            <a:off x="1763054" y="2023554"/>
            <a:ext cx="4540474" cy="769441"/>
          </a:xfrm>
          <a:prstGeom prst="rect">
            <a:avLst/>
          </a:prstGeom>
          <a:noFill/>
        </p:spPr>
        <p:txBody>
          <a:bodyPr wrap="square" rtlCol="0">
            <a:spAutoFit/>
          </a:bodyPr>
          <a:lstStyle/>
          <a:p>
            <a:pPr algn="ctr"/>
            <a:r>
              <a:rPr lang="en-GB" sz="2200" b="1" dirty="0" smtClean="0">
                <a:solidFill>
                  <a:schemeClr val="accent3"/>
                </a:solidFill>
              </a:rPr>
              <a:t>OPTION 1</a:t>
            </a:r>
          </a:p>
          <a:p>
            <a:pPr algn="ctr"/>
            <a:r>
              <a:rPr lang="en-GB" sz="2200" b="1" dirty="0" smtClean="0">
                <a:solidFill>
                  <a:srgbClr val="426DA9"/>
                </a:solidFill>
              </a:rPr>
              <a:t>CLIMATE PREDICTIONS </a:t>
            </a:r>
            <a:r>
              <a:rPr lang="en-GB" sz="2200" dirty="0" smtClean="0">
                <a:solidFill>
                  <a:srgbClr val="426DA9"/>
                </a:solidFill>
              </a:rPr>
              <a:t>(RESILIENCE)</a:t>
            </a:r>
            <a:endParaRPr lang="en-GB" sz="2200" dirty="0">
              <a:solidFill>
                <a:srgbClr val="426DA9"/>
              </a:solidFill>
            </a:endParaRPr>
          </a:p>
        </p:txBody>
      </p:sp>
      <p:sp>
        <p:nvSpPr>
          <p:cNvPr id="25" name="CuadroTexto 24"/>
          <p:cNvSpPr txBox="1"/>
          <p:nvPr/>
        </p:nvSpPr>
        <p:spPr>
          <a:xfrm>
            <a:off x="8596815" y="2020984"/>
            <a:ext cx="1872436" cy="769441"/>
          </a:xfrm>
          <a:prstGeom prst="rect">
            <a:avLst/>
          </a:prstGeom>
          <a:noFill/>
        </p:spPr>
        <p:txBody>
          <a:bodyPr wrap="none" rtlCol="0">
            <a:spAutoFit/>
          </a:bodyPr>
          <a:lstStyle/>
          <a:p>
            <a:pPr algn="ctr"/>
            <a:r>
              <a:rPr lang="en-GB" sz="2200" b="1" dirty="0" smtClean="0">
                <a:solidFill>
                  <a:schemeClr val="accent3"/>
                </a:solidFill>
              </a:rPr>
              <a:t>OPTION 2</a:t>
            </a:r>
          </a:p>
          <a:p>
            <a:pPr algn="ctr"/>
            <a:r>
              <a:rPr lang="en-GB" sz="2200" b="1" dirty="0" smtClean="0">
                <a:solidFill>
                  <a:srgbClr val="426DA9"/>
                </a:solidFill>
              </a:rPr>
              <a:t>CLIMATOLOGY</a:t>
            </a:r>
            <a:endParaRPr lang="en-GB" sz="2200" b="1" dirty="0">
              <a:solidFill>
                <a:srgbClr val="426DA9"/>
              </a:solidFill>
            </a:endParaRPr>
          </a:p>
        </p:txBody>
      </p:sp>
      <p:sp>
        <p:nvSpPr>
          <p:cNvPr id="13" name="CuadroTexto 12"/>
          <p:cNvSpPr txBox="1"/>
          <p:nvPr/>
        </p:nvSpPr>
        <p:spPr>
          <a:xfrm>
            <a:off x="1763054" y="5255172"/>
            <a:ext cx="4540474" cy="646331"/>
          </a:xfrm>
          <a:prstGeom prst="rect">
            <a:avLst/>
          </a:prstGeom>
          <a:noFill/>
        </p:spPr>
        <p:txBody>
          <a:bodyPr wrap="none" rtlCol="0">
            <a:spAutoFit/>
          </a:bodyPr>
          <a:lstStyle/>
          <a:p>
            <a:pPr algn="ctr"/>
            <a:r>
              <a:rPr lang="en-GB" dirty="0" smtClean="0">
                <a:solidFill>
                  <a:schemeClr val="bg1">
                    <a:lumMod val="50000"/>
                  </a:schemeClr>
                </a:solidFill>
              </a:rPr>
              <a:t>Calibrated ECMWF System 4 prediction system</a:t>
            </a:r>
          </a:p>
          <a:p>
            <a:pPr algn="ctr"/>
            <a:r>
              <a:rPr lang="en-GB" dirty="0" smtClean="0">
                <a:solidFill>
                  <a:schemeClr val="bg1">
                    <a:lumMod val="50000"/>
                  </a:schemeClr>
                </a:solidFill>
              </a:rPr>
              <a:t>Seasonal predictions of wind speed</a:t>
            </a:r>
            <a:endParaRPr lang="en-GB" dirty="0">
              <a:solidFill>
                <a:schemeClr val="bg1">
                  <a:lumMod val="50000"/>
                </a:schemeClr>
              </a:solidFill>
            </a:endParaRPr>
          </a:p>
        </p:txBody>
      </p:sp>
      <p:sp>
        <p:nvSpPr>
          <p:cNvPr id="26" name="CuadroTexto 25"/>
          <p:cNvSpPr txBox="1"/>
          <p:nvPr/>
        </p:nvSpPr>
        <p:spPr>
          <a:xfrm>
            <a:off x="7262950" y="5255172"/>
            <a:ext cx="4540167" cy="646331"/>
          </a:xfrm>
          <a:prstGeom prst="rect">
            <a:avLst/>
          </a:prstGeom>
          <a:noFill/>
        </p:spPr>
        <p:txBody>
          <a:bodyPr wrap="square" rtlCol="0">
            <a:spAutoFit/>
          </a:bodyPr>
          <a:lstStyle/>
          <a:p>
            <a:pPr algn="ctr"/>
            <a:r>
              <a:rPr lang="en-GB" dirty="0" smtClean="0">
                <a:solidFill>
                  <a:schemeClr val="bg1">
                    <a:lumMod val="50000"/>
                  </a:schemeClr>
                </a:solidFill>
              </a:rPr>
              <a:t>Historical wind speed observations</a:t>
            </a:r>
          </a:p>
          <a:p>
            <a:pPr algn="ctr"/>
            <a:r>
              <a:rPr lang="en-GB" dirty="0" smtClean="0">
                <a:solidFill>
                  <a:schemeClr val="bg1">
                    <a:lumMod val="50000"/>
                  </a:schemeClr>
                </a:solidFill>
              </a:rPr>
              <a:t>(current practice in the wind energy sector)</a:t>
            </a:r>
            <a:endParaRPr lang="en-GB" dirty="0">
              <a:solidFill>
                <a:schemeClr val="bg1">
                  <a:lumMod val="50000"/>
                </a:schemeClr>
              </a:solidFill>
            </a:endParaRPr>
          </a:p>
        </p:txBody>
      </p:sp>
      <p:pic>
        <p:nvPicPr>
          <p:cNvPr id="14" name="Imagen 13"/>
          <p:cNvPicPr>
            <a:picLocks noChangeAspect="1"/>
          </p:cNvPicPr>
          <p:nvPr/>
        </p:nvPicPr>
        <p:blipFill rotWithShape="1">
          <a:blip r:embed="rId6"/>
          <a:srcRect l="89368" t="37282" b="44305"/>
          <a:stretch/>
        </p:blipFill>
        <p:spPr>
          <a:xfrm>
            <a:off x="2943159" y="2821955"/>
            <a:ext cx="2180264" cy="2124000"/>
          </a:xfrm>
          <a:prstGeom prst="rect">
            <a:avLst/>
          </a:prstGeom>
        </p:spPr>
      </p:pic>
      <p:pic>
        <p:nvPicPr>
          <p:cNvPr id="15" name="Imagen 14"/>
          <p:cNvPicPr>
            <a:picLocks noChangeAspect="1"/>
          </p:cNvPicPr>
          <p:nvPr/>
        </p:nvPicPr>
        <p:blipFill rotWithShape="1">
          <a:blip r:embed="rId6"/>
          <a:srcRect l="17806" t="36883" r="73563" b="54228"/>
          <a:stretch/>
        </p:blipFill>
        <p:spPr>
          <a:xfrm>
            <a:off x="1364730" y="2790425"/>
            <a:ext cx="1578429" cy="914401"/>
          </a:xfrm>
          <a:prstGeom prst="rect">
            <a:avLst/>
          </a:prstGeom>
        </p:spPr>
      </p:pic>
    </p:spTree>
    <p:extLst>
      <p:ext uri="{BB962C8B-B14F-4D97-AF65-F5344CB8AC3E}">
        <p14:creationId xmlns:p14="http://schemas.microsoft.com/office/powerpoint/2010/main" val="116930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3009157"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Betting scheme</a:t>
            </a:r>
            <a:endParaRPr lang="en-GB" sz="3200" dirty="0">
              <a:solidFill>
                <a:srgbClr val="426DA9"/>
              </a:solidFill>
              <a:latin typeface="Arial" panose="020B0604020202020204" pitchFamily="34" charset="0"/>
              <a:cs typeface="Arial" panose="020B0604020202020204" pitchFamily="34" charset="0"/>
            </a:endParaRPr>
          </a:p>
        </p:txBody>
      </p:sp>
      <p:grpSp>
        <p:nvGrpSpPr>
          <p:cNvPr id="22" name="Grupo 21"/>
          <p:cNvGrpSpPr/>
          <p:nvPr/>
        </p:nvGrpSpPr>
        <p:grpSpPr>
          <a:xfrm>
            <a:off x="1274222" y="4823946"/>
            <a:ext cx="708789" cy="1512000"/>
            <a:chOff x="1579016" y="4823946"/>
            <a:chExt cx="708789" cy="1512000"/>
          </a:xfrm>
        </p:grpSpPr>
        <p:pic>
          <p:nvPicPr>
            <p:cNvPr id="27" name="Imagen 26"/>
            <p:cNvPicPr>
              <a:picLocks noChangeAspect="1"/>
            </p:cNvPicPr>
            <p:nvPr/>
          </p:nvPicPr>
          <p:blipFill rotWithShape="1">
            <a:blip r:embed="rId5"/>
            <a:srcRect l="17738" t="36784" r="79778" b="53798"/>
            <a:stretch/>
          </p:blipFill>
          <p:spPr>
            <a:xfrm>
              <a:off x="1579016" y="4823946"/>
              <a:ext cx="708789" cy="1512000"/>
            </a:xfrm>
            <a:prstGeom prst="rect">
              <a:avLst/>
            </a:prstGeom>
          </p:spPr>
        </p:pic>
        <p:sp>
          <p:nvSpPr>
            <p:cNvPr id="29" name="CuadroTexto 28"/>
            <p:cNvSpPr txBox="1"/>
            <p:nvPr/>
          </p:nvSpPr>
          <p:spPr>
            <a:xfrm>
              <a:off x="1639502" y="4966635"/>
              <a:ext cx="638316" cy="400110"/>
            </a:xfrm>
            <a:prstGeom prst="rect">
              <a:avLst/>
            </a:prstGeom>
            <a:noFill/>
          </p:spPr>
          <p:txBody>
            <a:bodyPr wrap="none" rtlCol="0">
              <a:spAutoFit/>
            </a:bodyPr>
            <a:lstStyle/>
            <a:p>
              <a:pPr algn="ctr"/>
              <a:r>
                <a:rPr lang="en-GB" sz="2000" dirty="0" smtClean="0"/>
                <a:t>2.9€</a:t>
              </a:r>
              <a:endParaRPr lang="en-GB" sz="2000" dirty="0"/>
            </a:p>
          </p:txBody>
        </p:sp>
        <p:sp>
          <p:nvSpPr>
            <p:cNvPr id="30" name="CuadroTexto 29"/>
            <p:cNvSpPr txBox="1"/>
            <p:nvPr/>
          </p:nvSpPr>
          <p:spPr>
            <a:xfrm>
              <a:off x="1649488" y="5337010"/>
              <a:ext cx="638316" cy="400110"/>
            </a:xfrm>
            <a:prstGeom prst="rect">
              <a:avLst/>
            </a:prstGeom>
            <a:noFill/>
          </p:spPr>
          <p:txBody>
            <a:bodyPr wrap="none" rtlCol="0">
              <a:spAutoFit/>
            </a:bodyPr>
            <a:lstStyle/>
            <a:p>
              <a:pPr algn="ctr"/>
              <a:r>
                <a:rPr lang="en-GB" sz="2000" dirty="0" smtClean="0"/>
                <a:t>4.9€</a:t>
              </a:r>
              <a:endParaRPr lang="en-GB" sz="2000" dirty="0"/>
            </a:p>
          </p:txBody>
        </p:sp>
        <p:sp>
          <p:nvSpPr>
            <p:cNvPr id="31" name="CuadroTexto 30"/>
            <p:cNvSpPr txBox="1"/>
            <p:nvPr/>
          </p:nvSpPr>
          <p:spPr>
            <a:xfrm>
              <a:off x="1635271" y="5717895"/>
              <a:ext cx="638316" cy="400110"/>
            </a:xfrm>
            <a:prstGeom prst="rect">
              <a:avLst/>
            </a:prstGeom>
            <a:noFill/>
          </p:spPr>
          <p:txBody>
            <a:bodyPr wrap="none" rtlCol="0">
              <a:spAutoFit/>
            </a:bodyPr>
            <a:lstStyle/>
            <a:p>
              <a:pPr algn="ctr"/>
              <a:r>
                <a:rPr lang="en-GB" sz="2000" dirty="0" smtClean="0"/>
                <a:t>2.2€</a:t>
              </a:r>
              <a:endParaRPr lang="en-GB" sz="2000" dirty="0"/>
            </a:p>
          </p:txBody>
        </p:sp>
      </p:grpSp>
      <p:grpSp>
        <p:nvGrpSpPr>
          <p:cNvPr id="25" name="Grupo 24"/>
          <p:cNvGrpSpPr/>
          <p:nvPr/>
        </p:nvGrpSpPr>
        <p:grpSpPr>
          <a:xfrm>
            <a:off x="1977672" y="5028915"/>
            <a:ext cx="1492716" cy="564328"/>
            <a:chOff x="2282466" y="5028915"/>
            <a:chExt cx="1492716" cy="564328"/>
          </a:xfrm>
        </p:grpSpPr>
        <p:sp>
          <p:nvSpPr>
            <p:cNvPr id="11" name="Flecha derecha 10"/>
            <p:cNvSpPr/>
            <p:nvPr/>
          </p:nvSpPr>
          <p:spPr>
            <a:xfrm>
              <a:off x="2406442" y="5028915"/>
              <a:ext cx="1244763" cy="229978"/>
            </a:xfrm>
            <a:prstGeom prst="rightArrow">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uadroTexto 39"/>
            <p:cNvSpPr txBox="1"/>
            <p:nvPr/>
          </p:nvSpPr>
          <p:spPr>
            <a:xfrm>
              <a:off x="2282466" y="5223911"/>
              <a:ext cx="1492716" cy="369332"/>
            </a:xfrm>
            <a:prstGeom prst="rect">
              <a:avLst/>
            </a:prstGeom>
            <a:noFill/>
          </p:spPr>
          <p:txBody>
            <a:bodyPr wrap="none" rtlCol="0">
              <a:spAutoFit/>
            </a:bodyPr>
            <a:lstStyle/>
            <a:p>
              <a:pPr algn="ctr"/>
              <a:r>
                <a:rPr lang="en-GB" dirty="0" smtClean="0"/>
                <a:t>2.9€ x 3 =8.7€</a:t>
              </a:r>
              <a:endParaRPr lang="en-GB" dirty="0"/>
            </a:p>
          </p:txBody>
        </p:sp>
      </p:grpSp>
      <p:sp>
        <p:nvSpPr>
          <p:cNvPr id="54" name="Rectángulo 53"/>
          <p:cNvSpPr/>
          <p:nvPr/>
        </p:nvSpPr>
        <p:spPr>
          <a:xfrm>
            <a:off x="380537" y="1951153"/>
            <a:ext cx="5218312" cy="618067"/>
          </a:xfrm>
          <a:prstGeom prst="rect">
            <a:avLst/>
          </a:prstGeom>
          <a:solidFill>
            <a:srgbClr val="7B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uadroTexto 54"/>
          <p:cNvSpPr txBox="1"/>
          <p:nvPr/>
        </p:nvSpPr>
        <p:spPr>
          <a:xfrm>
            <a:off x="1132704" y="2082944"/>
            <a:ext cx="3515616" cy="377268"/>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CLIMATE PREDICTIONS</a:t>
            </a:r>
            <a:endParaRPr lang="en-GB" dirty="0" smtClean="0">
              <a:solidFill>
                <a:schemeClr val="bg1"/>
              </a:solidFill>
              <a:latin typeface="Arial" panose="020B0604020202020204" pitchFamily="34" charset="0"/>
              <a:cs typeface="Arial" panose="020B0604020202020204" pitchFamily="34" charset="0"/>
            </a:endParaRPr>
          </a:p>
        </p:txBody>
      </p:sp>
      <p:sp>
        <p:nvSpPr>
          <p:cNvPr id="84" name="Rectángulo 83"/>
          <p:cNvSpPr/>
          <p:nvPr/>
        </p:nvSpPr>
        <p:spPr>
          <a:xfrm>
            <a:off x="6797683" y="1945539"/>
            <a:ext cx="5068495" cy="618067"/>
          </a:xfrm>
          <a:prstGeom prst="rect">
            <a:avLst/>
          </a:prstGeom>
          <a:solidFill>
            <a:srgbClr val="7B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CuadroTexto 84"/>
          <p:cNvSpPr txBox="1"/>
          <p:nvPr/>
        </p:nvSpPr>
        <p:spPr>
          <a:xfrm>
            <a:off x="7572161" y="2077010"/>
            <a:ext cx="3455017" cy="377268"/>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CLIMATOLOGY</a:t>
            </a:r>
            <a:endParaRPr lang="en-GB" dirty="0" smtClean="0">
              <a:solidFill>
                <a:schemeClr val="bg1"/>
              </a:solidFill>
              <a:latin typeface="Arial" panose="020B0604020202020204" pitchFamily="34" charset="0"/>
              <a:cs typeface="Arial" panose="020B0604020202020204" pitchFamily="34" charset="0"/>
            </a:endParaRPr>
          </a:p>
        </p:txBody>
      </p:sp>
      <p:grpSp>
        <p:nvGrpSpPr>
          <p:cNvPr id="28" name="Grupo 27"/>
          <p:cNvGrpSpPr/>
          <p:nvPr/>
        </p:nvGrpSpPr>
        <p:grpSpPr>
          <a:xfrm>
            <a:off x="338390" y="2643561"/>
            <a:ext cx="2302040" cy="3155113"/>
            <a:chOff x="643184" y="2643561"/>
            <a:chExt cx="2302040" cy="3155113"/>
          </a:xfrm>
        </p:grpSpPr>
        <p:sp>
          <p:nvSpPr>
            <p:cNvPr id="81" name="Rectángulo 80"/>
            <p:cNvSpPr/>
            <p:nvPr/>
          </p:nvSpPr>
          <p:spPr>
            <a:xfrm>
              <a:off x="685330" y="5293855"/>
              <a:ext cx="752168" cy="486419"/>
            </a:xfrm>
            <a:prstGeom prst="rect">
              <a:avLst/>
            </a:prstGeom>
            <a:solidFill>
              <a:srgbClr val="CD7983"/>
            </a:solidFill>
            <a:ln>
              <a:solidFill>
                <a:srgbClr val="42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adroTexto 23"/>
            <p:cNvSpPr txBox="1"/>
            <p:nvPr/>
          </p:nvSpPr>
          <p:spPr>
            <a:xfrm>
              <a:off x="643184" y="5275454"/>
              <a:ext cx="732893" cy="523220"/>
            </a:xfrm>
            <a:prstGeom prst="rect">
              <a:avLst/>
            </a:prstGeom>
            <a:noFill/>
          </p:spPr>
          <p:txBody>
            <a:bodyPr wrap="none" rtlCol="0">
              <a:spAutoFit/>
            </a:bodyPr>
            <a:lstStyle/>
            <a:p>
              <a:pPr algn="ctr"/>
              <a:r>
                <a:rPr lang="en-GB" sz="2800" dirty="0" smtClean="0"/>
                <a:t>10€</a:t>
              </a:r>
              <a:endParaRPr lang="en-GB" sz="2800" dirty="0"/>
            </a:p>
          </p:txBody>
        </p:sp>
        <p:grpSp>
          <p:nvGrpSpPr>
            <p:cNvPr id="10" name="Grupo 9"/>
            <p:cNvGrpSpPr/>
            <p:nvPr/>
          </p:nvGrpSpPr>
          <p:grpSpPr>
            <a:xfrm>
              <a:off x="1097543" y="2643561"/>
              <a:ext cx="1847681" cy="2105133"/>
              <a:chOff x="1097543" y="2643561"/>
              <a:chExt cx="1847681" cy="2105133"/>
            </a:xfrm>
          </p:grpSpPr>
          <p:pic>
            <p:nvPicPr>
              <p:cNvPr id="75" name="Imagen 74"/>
              <p:cNvPicPr>
                <a:picLocks noChangeAspect="1"/>
              </p:cNvPicPr>
              <p:nvPr/>
            </p:nvPicPr>
            <p:blipFill rotWithShape="1">
              <a:blip r:embed="rId6"/>
              <a:srcRect l="89368" t="37282" b="44305"/>
              <a:stretch/>
            </p:blipFill>
            <p:spPr>
              <a:xfrm>
                <a:off x="1097543" y="2664919"/>
                <a:ext cx="1847681" cy="1800000"/>
              </a:xfrm>
              <a:prstGeom prst="rect">
                <a:avLst/>
              </a:prstGeom>
            </p:spPr>
          </p:pic>
          <p:sp>
            <p:nvSpPr>
              <p:cNvPr id="2" name="CuadroTexto 1"/>
              <p:cNvSpPr txBox="1"/>
              <p:nvPr/>
            </p:nvSpPr>
            <p:spPr>
              <a:xfrm>
                <a:off x="1789138" y="2931210"/>
                <a:ext cx="583814" cy="369332"/>
              </a:xfrm>
              <a:prstGeom prst="rect">
                <a:avLst/>
              </a:prstGeom>
              <a:noFill/>
            </p:spPr>
            <p:txBody>
              <a:bodyPr wrap="none" rtlCol="0">
                <a:spAutoFit/>
              </a:bodyPr>
              <a:lstStyle/>
              <a:p>
                <a:r>
                  <a:rPr lang="en-GB" dirty="0" smtClean="0"/>
                  <a:t>29%</a:t>
                </a:r>
                <a:endParaRPr lang="en-GB" dirty="0"/>
              </a:p>
            </p:txBody>
          </p:sp>
          <p:sp>
            <p:nvSpPr>
              <p:cNvPr id="14" name="CuadroTexto 13"/>
              <p:cNvSpPr txBox="1"/>
              <p:nvPr/>
            </p:nvSpPr>
            <p:spPr>
              <a:xfrm>
                <a:off x="2061038" y="3704192"/>
                <a:ext cx="583814" cy="369332"/>
              </a:xfrm>
              <a:prstGeom prst="rect">
                <a:avLst/>
              </a:prstGeom>
              <a:noFill/>
            </p:spPr>
            <p:txBody>
              <a:bodyPr wrap="none" rtlCol="0">
                <a:spAutoFit/>
              </a:bodyPr>
              <a:lstStyle/>
              <a:p>
                <a:r>
                  <a:rPr lang="en-GB" dirty="0" smtClean="0"/>
                  <a:t>49%</a:t>
                </a:r>
                <a:endParaRPr lang="en-GB" dirty="0"/>
              </a:p>
            </p:txBody>
          </p:sp>
          <p:sp>
            <p:nvSpPr>
              <p:cNvPr id="15" name="CuadroTexto 14"/>
              <p:cNvSpPr txBox="1"/>
              <p:nvPr/>
            </p:nvSpPr>
            <p:spPr>
              <a:xfrm>
                <a:off x="1229694" y="3376032"/>
                <a:ext cx="583814" cy="369332"/>
              </a:xfrm>
              <a:prstGeom prst="rect">
                <a:avLst/>
              </a:prstGeom>
              <a:noFill/>
            </p:spPr>
            <p:txBody>
              <a:bodyPr wrap="none" rtlCol="0">
                <a:spAutoFit/>
              </a:bodyPr>
              <a:lstStyle/>
              <a:p>
                <a:r>
                  <a:rPr lang="en-GB" dirty="0" smtClean="0"/>
                  <a:t>22%</a:t>
                </a:r>
                <a:endParaRPr lang="en-GB" dirty="0"/>
              </a:p>
            </p:txBody>
          </p:sp>
          <p:sp>
            <p:nvSpPr>
              <p:cNvPr id="37" name="Rectángulo 36"/>
              <p:cNvSpPr/>
              <p:nvPr/>
            </p:nvSpPr>
            <p:spPr>
              <a:xfrm rot="10800000" flipV="1">
                <a:off x="1812099" y="2643561"/>
                <a:ext cx="567967" cy="369332"/>
              </a:xfrm>
              <a:prstGeom prst="rect">
                <a:avLst/>
              </a:prstGeom>
            </p:spPr>
            <p:txBody>
              <a:bodyPr wrap="square">
                <a:spAutoFit/>
              </a:bodyPr>
              <a:lstStyle/>
              <a:p>
                <a:r>
                  <a:rPr lang="es-ES_tradnl" b="1" dirty="0"/>
                  <a:t>▼</a:t>
                </a:r>
                <a:endParaRPr lang="es-ES_tradnl" dirty="0"/>
              </a:p>
            </p:txBody>
          </p:sp>
          <p:sp>
            <p:nvSpPr>
              <p:cNvPr id="88" name="CuadroTexto 87"/>
              <p:cNvSpPr txBox="1"/>
              <p:nvPr/>
            </p:nvSpPr>
            <p:spPr>
              <a:xfrm>
                <a:off x="1494537" y="4410140"/>
                <a:ext cx="1078447" cy="338554"/>
              </a:xfrm>
              <a:prstGeom prst="rect">
                <a:avLst/>
              </a:prstGeom>
              <a:noFill/>
            </p:spPr>
            <p:txBody>
              <a:bodyPr wrap="square" rtlCol="0">
                <a:spAutoFit/>
              </a:bodyPr>
              <a:lstStyle/>
              <a:p>
                <a:pPr algn="ctr"/>
                <a:r>
                  <a:rPr lang="en-GB" sz="1600" b="1" dirty="0" smtClean="0">
                    <a:solidFill>
                      <a:schemeClr val="tx1">
                        <a:lumMod val="85000"/>
                        <a:lumOff val="15000"/>
                      </a:schemeClr>
                    </a:solidFill>
                    <a:latin typeface="Arial" panose="020B0604020202020204" pitchFamily="34" charset="0"/>
                    <a:cs typeface="Arial" panose="020B0604020202020204" pitchFamily="34" charset="0"/>
                  </a:rPr>
                  <a:t>Year t</a:t>
                </a:r>
                <a:endParaRPr lang="en-GB" sz="1600" dirty="0" smtClean="0">
                  <a:solidFill>
                    <a:schemeClr val="tx1">
                      <a:lumMod val="85000"/>
                      <a:lumOff val="15000"/>
                    </a:schemeClr>
                  </a:solidFill>
                  <a:latin typeface="Arial" panose="020B0604020202020204" pitchFamily="34" charset="0"/>
                  <a:cs typeface="Arial" panose="020B0604020202020204" pitchFamily="34" charset="0"/>
                </a:endParaRPr>
              </a:p>
            </p:txBody>
          </p:sp>
        </p:grpSp>
      </p:grpSp>
      <p:grpSp>
        <p:nvGrpSpPr>
          <p:cNvPr id="26" name="Grupo 25"/>
          <p:cNvGrpSpPr/>
          <p:nvPr/>
        </p:nvGrpSpPr>
        <p:grpSpPr>
          <a:xfrm>
            <a:off x="2963904" y="2669462"/>
            <a:ext cx="2676422" cy="3703436"/>
            <a:chOff x="3594514" y="2669462"/>
            <a:chExt cx="2676422" cy="3703436"/>
          </a:xfrm>
        </p:grpSpPr>
        <p:pic>
          <p:nvPicPr>
            <p:cNvPr id="9" name="Imagen 8"/>
            <p:cNvPicPr>
              <a:picLocks noChangeAspect="1"/>
            </p:cNvPicPr>
            <p:nvPr/>
          </p:nvPicPr>
          <p:blipFill rotWithShape="1">
            <a:blip r:embed="rId7"/>
            <a:srcRect l="89359" t="37217" b="44371"/>
            <a:stretch/>
          </p:blipFill>
          <p:spPr>
            <a:xfrm>
              <a:off x="3594514" y="2697179"/>
              <a:ext cx="1812330" cy="1764000"/>
            </a:xfrm>
            <a:prstGeom prst="rect">
              <a:avLst/>
            </a:prstGeom>
          </p:spPr>
        </p:pic>
        <p:sp>
          <p:nvSpPr>
            <p:cNvPr id="41" name="Rectángulo 40"/>
            <p:cNvSpPr/>
            <p:nvPr/>
          </p:nvSpPr>
          <p:spPr>
            <a:xfrm rot="10800000" flipV="1">
              <a:off x="4263711" y="2669462"/>
              <a:ext cx="567967" cy="369332"/>
            </a:xfrm>
            <a:prstGeom prst="rect">
              <a:avLst/>
            </a:prstGeom>
          </p:spPr>
          <p:txBody>
            <a:bodyPr wrap="square">
              <a:spAutoFit/>
            </a:bodyPr>
            <a:lstStyle/>
            <a:p>
              <a:r>
                <a:rPr lang="es-ES_tradnl" b="1" dirty="0"/>
                <a:t>▼</a:t>
              </a:r>
              <a:endParaRPr lang="es-ES_tradnl" dirty="0"/>
            </a:p>
          </p:txBody>
        </p:sp>
        <p:sp>
          <p:nvSpPr>
            <p:cNvPr id="43" name="CuadroTexto 42"/>
            <p:cNvSpPr txBox="1"/>
            <p:nvPr/>
          </p:nvSpPr>
          <p:spPr>
            <a:xfrm>
              <a:off x="4202812" y="2956304"/>
              <a:ext cx="583814" cy="369332"/>
            </a:xfrm>
            <a:prstGeom prst="rect">
              <a:avLst/>
            </a:prstGeom>
            <a:noFill/>
          </p:spPr>
          <p:txBody>
            <a:bodyPr wrap="none" rtlCol="0">
              <a:spAutoFit/>
            </a:bodyPr>
            <a:lstStyle/>
            <a:p>
              <a:r>
                <a:rPr lang="en-GB" dirty="0" smtClean="0"/>
                <a:t>84%</a:t>
              </a:r>
              <a:endParaRPr lang="en-GB" dirty="0"/>
            </a:p>
          </p:txBody>
        </p:sp>
        <p:pic>
          <p:nvPicPr>
            <p:cNvPr id="46" name="Imagen 45"/>
            <p:cNvPicPr>
              <a:picLocks noChangeAspect="1"/>
            </p:cNvPicPr>
            <p:nvPr/>
          </p:nvPicPr>
          <p:blipFill rotWithShape="1">
            <a:blip r:embed="rId5"/>
            <a:srcRect l="17738" t="36784" r="79778" b="53798"/>
            <a:stretch/>
          </p:blipFill>
          <p:spPr>
            <a:xfrm>
              <a:off x="4085504" y="4823946"/>
              <a:ext cx="708789" cy="1512000"/>
            </a:xfrm>
            <a:prstGeom prst="rect">
              <a:avLst/>
            </a:prstGeom>
          </p:spPr>
        </p:pic>
        <p:sp>
          <p:nvSpPr>
            <p:cNvPr id="47" name="CuadroTexto 46"/>
            <p:cNvSpPr txBox="1"/>
            <p:nvPr/>
          </p:nvSpPr>
          <p:spPr>
            <a:xfrm>
              <a:off x="4145991" y="4966635"/>
              <a:ext cx="638316" cy="400110"/>
            </a:xfrm>
            <a:prstGeom prst="rect">
              <a:avLst/>
            </a:prstGeom>
            <a:noFill/>
          </p:spPr>
          <p:txBody>
            <a:bodyPr wrap="none" rtlCol="0">
              <a:spAutoFit/>
            </a:bodyPr>
            <a:lstStyle/>
            <a:p>
              <a:pPr algn="ctr"/>
              <a:r>
                <a:rPr lang="en-GB" sz="2000" dirty="0" smtClean="0"/>
                <a:t>0.4€</a:t>
              </a:r>
              <a:endParaRPr lang="en-GB" sz="2000" dirty="0"/>
            </a:p>
          </p:txBody>
        </p:sp>
        <p:sp>
          <p:nvSpPr>
            <p:cNvPr id="48" name="CuadroTexto 47"/>
            <p:cNvSpPr txBox="1"/>
            <p:nvPr/>
          </p:nvSpPr>
          <p:spPr>
            <a:xfrm>
              <a:off x="4252958" y="5337010"/>
              <a:ext cx="444352" cy="400110"/>
            </a:xfrm>
            <a:prstGeom prst="rect">
              <a:avLst/>
            </a:prstGeom>
            <a:noFill/>
          </p:spPr>
          <p:txBody>
            <a:bodyPr wrap="none" rtlCol="0">
              <a:spAutoFit/>
            </a:bodyPr>
            <a:lstStyle/>
            <a:p>
              <a:pPr algn="ctr"/>
              <a:r>
                <a:rPr lang="en-GB" sz="2000" dirty="0"/>
                <a:t>1</a:t>
              </a:r>
              <a:r>
                <a:rPr lang="en-GB" sz="2000" dirty="0" smtClean="0"/>
                <a:t>€</a:t>
              </a:r>
              <a:endParaRPr lang="en-GB" sz="2000" dirty="0"/>
            </a:p>
          </p:txBody>
        </p:sp>
        <p:sp>
          <p:nvSpPr>
            <p:cNvPr id="49" name="CuadroTexto 48"/>
            <p:cNvSpPr txBox="1"/>
            <p:nvPr/>
          </p:nvSpPr>
          <p:spPr>
            <a:xfrm>
              <a:off x="4141759" y="5717895"/>
              <a:ext cx="638316" cy="400110"/>
            </a:xfrm>
            <a:prstGeom prst="rect">
              <a:avLst/>
            </a:prstGeom>
            <a:noFill/>
          </p:spPr>
          <p:txBody>
            <a:bodyPr wrap="none" rtlCol="0">
              <a:spAutoFit/>
            </a:bodyPr>
            <a:lstStyle/>
            <a:p>
              <a:pPr algn="ctr"/>
              <a:r>
                <a:rPr lang="en-GB" sz="2000" dirty="0" smtClean="0"/>
                <a:t>7.3€</a:t>
              </a:r>
              <a:endParaRPr lang="en-GB" sz="2000" dirty="0"/>
            </a:p>
          </p:txBody>
        </p:sp>
        <p:sp>
          <p:nvSpPr>
            <p:cNvPr id="50" name="Flecha derecha 49"/>
            <p:cNvSpPr/>
            <p:nvPr/>
          </p:nvSpPr>
          <p:spPr>
            <a:xfrm>
              <a:off x="4850548" y="5823429"/>
              <a:ext cx="1244763" cy="229978"/>
            </a:xfrm>
            <a:prstGeom prst="rightArrow">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uadroTexto 50"/>
            <p:cNvSpPr txBox="1"/>
            <p:nvPr/>
          </p:nvSpPr>
          <p:spPr>
            <a:xfrm>
              <a:off x="4661200" y="6003566"/>
              <a:ext cx="1609736" cy="369332"/>
            </a:xfrm>
            <a:prstGeom prst="rect">
              <a:avLst/>
            </a:prstGeom>
            <a:noFill/>
          </p:spPr>
          <p:txBody>
            <a:bodyPr wrap="none" rtlCol="0">
              <a:spAutoFit/>
            </a:bodyPr>
            <a:lstStyle/>
            <a:p>
              <a:pPr algn="ctr"/>
              <a:r>
                <a:rPr lang="en-GB" dirty="0" smtClean="0"/>
                <a:t>7.3</a:t>
              </a:r>
              <a:r>
                <a:rPr lang="en-GB" dirty="0" smtClean="0"/>
                <a:t>€ x 3 =</a:t>
              </a:r>
              <a:r>
                <a:rPr lang="en-GB" dirty="0" smtClean="0"/>
                <a:t>21.9</a:t>
              </a:r>
              <a:r>
                <a:rPr lang="en-GB" dirty="0" smtClean="0"/>
                <a:t>€</a:t>
              </a:r>
              <a:endParaRPr lang="en-GB" dirty="0"/>
            </a:p>
          </p:txBody>
        </p:sp>
        <p:sp>
          <p:nvSpPr>
            <p:cNvPr id="86" name="CuadroTexto 85"/>
            <p:cNvSpPr txBox="1"/>
            <p:nvPr/>
          </p:nvSpPr>
          <p:spPr>
            <a:xfrm>
              <a:off x="4132549" y="3972888"/>
              <a:ext cx="583814" cy="369332"/>
            </a:xfrm>
            <a:prstGeom prst="rect">
              <a:avLst/>
            </a:prstGeom>
            <a:noFill/>
          </p:spPr>
          <p:txBody>
            <a:bodyPr wrap="none" rtlCol="0">
              <a:spAutoFit/>
            </a:bodyPr>
            <a:lstStyle/>
            <a:p>
              <a:r>
                <a:rPr lang="en-GB" dirty="0" smtClean="0"/>
                <a:t>12%</a:t>
              </a:r>
              <a:endParaRPr lang="en-GB" dirty="0"/>
            </a:p>
          </p:txBody>
        </p:sp>
        <p:sp>
          <p:nvSpPr>
            <p:cNvPr id="87" name="CuadroTexto 86"/>
            <p:cNvSpPr txBox="1"/>
            <p:nvPr/>
          </p:nvSpPr>
          <p:spPr>
            <a:xfrm>
              <a:off x="4544020" y="3821014"/>
              <a:ext cx="466794" cy="369332"/>
            </a:xfrm>
            <a:prstGeom prst="rect">
              <a:avLst/>
            </a:prstGeom>
            <a:noFill/>
          </p:spPr>
          <p:txBody>
            <a:bodyPr wrap="none" rtlCol="0">
              <a:spAutoFit/>
            </a:bodyPr>
            <a:lstStyle/>
            <a:p>
              <a:r>
                <a:rPr lang="en-GB" dirty="0" smtClean="0"/>
                <a:t>4%</a:t>
              </a:r>
              <a:endParaRPr lang="en-GB" dirty="0"/>
            </a:p>
          </p:txBody>
        </p:sp>
        <p:sp>
          <p:nvSpPr>
            <p:cNvPr id="89" name="CuadroTexto 88"/>
            <p:cNvSpPr txBox="1"/>
            <p:nvPr/>
          </p:nvSpPr>
          <p:spPr>
            <a:xfrm>
              <a:off x="3850395" y="4446352"/>
              <a:ext cx="1265671" cy="338554"/>
            </a:xfrm>
            <a:prstGeom prst="rect">
              <a:avLst/>
            </a:prstGeom>
            <a:noFill/>
          </p:spPr>
          <p:txBody>
            <a:bodyPr wrap="square" rtlCol="0">
              <a:spAutoFit/>
            </a:bodyPr>
            <a:lstStyle/>
            <a:p>
              <a:pPr algn="ctr"/>
              <a:r>
                <a:rPr lang="en-GB" sz="1600" b="1" dirty="0" smtClean="0">
                  <a:solidFill>
                    <a:schemeClr val="tx1">
                      <a:lumMod val="85000"/>
                      <a:lumOff val="15000"/>
                    </a:schemeClr>
                  </a:solidFill>
                  <a:latin typeface="Arial" panose="020B0604020202020204" pitchFamily="34" charset="0"/>
                  <a:cs typeface="Arial" panose="020B0604020202020204" pitchFamily="34" charset="0"/>
                </a:rPr>
                <a:t>Year t+1</a:t>
              </a:r>
              <a:endParaRPr lang="en-GB" sz="1600" dirty="0" smtClean="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32" name="Grupo 31"/>
          <p:cNvGrpSpPr/>
          <p:nvPr/>
        </p:nvGrpSpPr>
        <p:grpSpPr>
          <a:xfrm>
            <a:off x="6783614" y="2641270"/>
            <a:ext cx="5189847" cy="3789617"/>
            <a:chOff x="6552394" y="2599230"/>
            <a:chExt cx="5189847" cy="3789617"/>
          </a:xfrm>
        </p:grpSpPr>
        <p:pic>
          <p:nvPicPr>
            <p:cNvPr id="80" name="Imagen 79"/>
            <p:cNvPicPr>
              <a:picLocks noChangeAspect="1"/>
            </p:cNvPicPr>
            <p:nvPr/>
          </p:nvPicPr>
          <p:blipFill rotWithShape="1">
            <a:blip r:embed="rId8"/>
            <a:srcRect l="89446" t="37037" b="44444"/>
            <a:stretch/>
          </p:blipFill>
          <p:spPr>
            <a:xfrm>
              <a:off x="9082507" y="2633905"/>
              <a:ext cx="1787272" cy="1764000"/>
            </a:xfrm>
            <a:prstGeom prst="rect">
              <a:avLst/>
            </a:prstGeom>
          </p:spPr>
        </p:pic>
        <p:pic>
          <p:nvPicPr>
            <p:cNvPr id="21" name="Imagen 20"/>
            <p:cNvPicPr>
              <a:picLocks noChangeAspect="1"/>
            </p:cNvPicPr>
            <p:nvPr/>
          </p:nvPicPr>
          <p:blipFill rotWithShape="1">
            <a:blip r:embed="rId9"/>
            <a:srcRect l="89167" t="37195" b="44286"/>
            <a:stretch/>
          </p:blipFill>
          <p:spPr>
            <a:xfrm>
              <a:off x="6884499" y="2621694"/>
              <a:ext cx="1871999" cy="1800000"/>
            </a:xfrm>
            <a:prstGeom prst="rect">
              <a:avLst/>
            </a:prstGeom>
          </p:spPr>
        </p:pic>
        <p:sp>
          <p:nvSpPr>
            <p:cNvPr id="16" name="CuadroTexto 15"/>
            <p:cNvSpPr txBox="1"/>
            <p:nvPr/>
          </p:nvSpPr>
          <p:spPr>
            <a:xfrm>
              <a:off x="7820498" y="2917420"/>
              <a:ext cx="583814" cy="369332"/>
            </a:xfrm>
            <a:prstGeom prst="rect">
              <a:avLst/>
            </a:prstGeom>
            <a:noFill/>
          </p:spPr>
          <p:txBody>
            <a:bodyPr wrap="none" rtlCol="0">
              <a:spAutoFit/>
            </a:bodyPr>
            <a:lstStyle/>
            <a:p>
              <a:r>
                <a:rPr lang="en-GB" dirty="0" smtClean="0"/>
                <a:t>33%</a:t>
              </a:r>
              <a:endParaRPr lang="en-GB" dirty="0"/>
            </a:p>
          </p:txBody>
        </p:sp>
        <p:sp>
          <p:nvSpPr>
            <p:cNvPr id="18" name="CuadroTexto 17"/>
            <p:cNvSpPr txBox="1"/>
            <p:nvPr/>
          </p:nvSpPr>
          <p:spPr>
            <a:xfrm>
              <a:off x="7236684" y="3684027"/>
              <a:ext cx="583814" cy="369332"/>
            </a:xfrm>
            <a:prstGeom prst="rect">
              <a:avLst/>
            </a:prstGeom>
            <a:noFill/>
          </p:spPr>
          <p:txBody>
            <a:bodyPr wrap="none" rtlCol="0">
              <a:spAutoFit/>
            </a:bodyPr>
            <a:lstStyle/>
            <a:p>
              <a:r>
                <a:rPr lang="en-GB" dirty="0" smtClean="0"/>
                <a:t>33%</a:t>
              </a:r>
              <a:endParaRPr lang="en-GB" dirty="0"/>
            </a:p>
          </p:txBody>
        </p:sp>
        <p:sp>
          <p:nvSpPr>
            <p:cNvPr id="23" name="CuadroTexto 22"/>
            <p:cNvSpPr txBox="1"/>
            <p:nvPr/>
          </p:nvSpPr>
          <p:spPr>
            <a:xfrm>
              <a:off x="7880776" y="3675547"/>
              <a:ext cx="583814" cy="369332"/>
            </a:xfrm>
            <a:prstGeom prst="rect">
              <a:avLst/>
            </a:prstGeom>
            <a:noFill/>
          </p:spPr>
          <p:txBody>
            <a:bodyPr wrap="none" rtlCol="0">
              <a:spAutoFit/>
            </a:bodyPr>
            <a:lstStyle/>
            <a:p>
              <a:r>
                <a:rPr lang="en-GB" dirty="0" smtClean="0"/>
                <a:t>33%</a:t>
              </a:r>
              <a:endParaRPr lang="en-GB" dirty="0"/>
            </a:p>
          </p:txBody>
        </p:sp>
        <p:sp>
          <p:nvSpPr>
            <p:cNvPr id="39" name="Rectángulo 38"/>
            <p:cNvSpPr/>
            <p:nvPr/>
          </p:nvSpPr>
          <p:spPr>
            <a:xfrm rot="10800000" flipV="1">
              <a:off x="7642215" y="2599230"/>
              <a:ext cx="567967" cy="369332"/>
            </a:xfrm>
            <a:prstGeom prst="rect">
              <a:avLst/>
            </a:prstGeom>
          </p:spPr>
          <p:txBody>
            <a:bodyPr wrap="square">
              <a:spAutoFit/>
            </a:bodyPr>
            <a:lstStyle/>
            <a:p>
              <a:r>
                <a:rPr lang="es-ES_tradnl" b="1" dirty="0"/>
                <a:t>▼</a:t>
              </a:r>
              <a:endParaRPr lang="es-ES_tradnl" dirty="0"/>
            </a:p>
          </p:txBody>
        </p:sp>
        <p:sp>
          <p:nvSpPr>
            <p:cNvPr id="58" name="CuadroTexto 57"/>
            <p:cNvSpPr txBox="1"/>
            <p:nvPr/>
          </p:nvSpPr>
          <p:spPr>
            <a:xfrm>
              <a:off x="9949722" y="2950036"/>
              <a:ext cx="583814" cy="369332"/>
            </a:xfrm>
            <a:prstGeom prst="rect">
              <a:avLst/>
            </a:prstGeom>
            <a:noFill/>
          </p:spPr>
          <p:txBody>
            <a:bodyPr wrap="none" rtlCol="0">
              <a:spAutoFit/>
            </a:bodyPr>
            <a:lstStyle/>
            <a:p>
              <a:r>
                <a:rPr lang="en-GB" dirty="0" smtClean="0"/>
                <a:t>33%</a:t>
              </a:r>
              <a:endParaRPr lang="en-GB" dirty="0"/>
            </a:p>
          </p:txBody>
        </p:sp>
        <p:sp>
          <p:nvSpPr>
            <p:cNvPr id="59" name="CuadroTexto 58"/>
            <p:cNvSpPr txBox="1"/>
            <p:nvPr/>
          </p:nvSpPr>
          <p:spPr>
            <a:xfrm>
              <a:off x="9365908" y="3716643"/>
              <a:ext cx="583814" cy="369332"/>
            </a:xfrm>
            <a:prstGeom prst="rect">
              <a:avLst/>
            </a:prstGeom>
            <a:noFill/>
          </p:spPr>
          <p:txBody>
            <a:bodyPr wrap="none" rtlCol="0">
              <a:spAutoFit/>
            </a:bodyPr>
            <a:lstStyle/>
            <a:p>
              <a:r>
                <a:rPr lang="en-GB" dirty="0" smtClean="0"/>
                <a:t>33%</a:t>
              </a:r>
              <a:endParaRPr lang="en-GB" dirty="0"/>
            </a:p>
          </p:txBody>
        </p:sp>
        <p:sp>
          <p:nvSpPr>
            <p:cNvPr id="60" name="CuadroTexto 59"/>
            <p:cNvSpPr txBox="1"/>
            <p:nvPr/>
          </p:nvSpPr>
          <p:spPr>
            <a:xfrm>
              <a:off x="10010000" y="3708163"/>
              <a:ext cx="583814" cy="369332"/>
            </a:xfrm>
            <a:prstGeom prst="rect">
              <a:avLst/>
            </a:prstGeom>
            <a:noFill/>
          </p:spPr>
          <p:txBody>
            <a:bodyPr wrap="none" rtlCol="0">
              <a:spAutoFit/>
            </a:bodyPr>
            <a:lstStyle/>
            <a:p>
              <a:r>
                <a:rPr lang="en-GB" dirty="0" smtClean="0"/>
                <a:t>33%</a:t>
              </a:r>
              <a:endParaRPr lang="en-GB" dirty="0"/>
            </a:p>
          </p:txBody>
        </p:sp>
        <p:sp>
          <p:nvSpPr>
            <p:cNvPr id="61" name="Rectángulo 60"/>
            <p:cNvSpPr/>
            <p:nvPr/>
          </p:nvSpPr>
          <p:spPr>
            <a:xfrm rot="10800000" flipV="1">
              <a:off x="9767369" y="2622999"/>
              <a:ext cx="567967" cy="369332"/>
            </a:xfrm>
            <a:prstGeom prst="rect">
              <a:avLst/>
            </a:prstGeom>
          </p:spPr>
          <p:txBody>
            <a:bodyPr wrap="square">
              <a:spAutoFit/>
            </a:bodyPr>
            <a:lstStyle/>
            <a:p>
              <a:r>
                <a:rPr lang="es-ES_tradnl" b="1" dirty="0"/>
                <a:t>▼</a:t>
              </a:r>
              <a:endParaRPr lang="es-ES_tradnl" dirty="0"/>
            </a:p>
          </p:txBody>
        </p:sp>
        <p:grpSp>
          <p:nvGrpSpPr>
            <p:cNvPr id="65" name="Grupo 64"/>
            <p:cNvGrpSpPr/>
            <p:nvPr/>
          </p:nvGrpSpPr>
          <p:grpSpPr>
            <a:xfrm>
              <a:off x="7431965" y="4808365"/>
              <a:ext cx="4310276" cy="1580482"/>
              <a:chOff x="1873304" y="4529661"/>
              <a:chExt cx="4310276" cy="1580482"/>
            </a:xfrm>
          </p:grpSpPr>
          <p:grpSp>
            <p:nvGrpSpPr>
              <p:cNvPr id="66" name="Grupo 65"/>
              <p:cNvGrpSpPr/>
              <p:nvPr/>
            </p:nvGrpSpPr>
            <p:grpSpPr>
              <a:xfrm>
                <a:off x="1873304" y="4529661"/>
                <a:ext cx="708789" cy="1512000"/>
                <a:chOff x="1898000" y="3950387"/>
                <a:chExt cx="708789" cy="1512000"/>
              </a:xfrm>
            </p:grpSpPr>
            <p:pic>
              <p:nvPicPr>
                <p:cNvPr id="76" name="Imagen 75"/>
                <p:cNvPicPr>
                  <a:picLocks noChangeAspect="1"/>
                </p:cNvPicPr>
                <p:nvPr/>
              </p:nvPicPr>
              <p:blipFill rotWithShape="1">
                <a:blip r:embed="rId5"/>
                <a:srcRect l="17738" t="36784" r="79778" b="53798"/>
                <a:stretch/>
              </p:blipFill>
              <p:spPr>
                <a:xfrm>
                  <a:off x="1898000" y="3950387"/>
                  <a:ext cx="708789" cy="1512000"/>
                </a:xfrm>
                <a:prstGeom prst="rect">
                  <a:avLst/>
                </a:prstGeom>
              </p:spPr>
            </p:pic>
            <p:sp>
              <p:nvSpPr>
                <p:cNvPr id="77" name="CuadroTexto 76"/>
                <p:cNvSpPr txBox="1"/>
                <p:nvPr/>
              </p:nvSpPr>
              <p:spPr>
                <a:xfrm>
                  <a:off x="1958486" y="4093076"/>
                  <a:ext cx="638316" cy="400110"/>
                </a:xfrm>
                <a:prstGeom prst="rect">
                  <a:avLst/>
                </a:prstGeom>
                <a:noFill/>
              </p:spPr>
              <p:txBody>
                <a:bodyPr wrap="none" rtlCol="0">
                  <a:spAutoFit/>
                </a:bodyPr>
                <a:lstStyle/>
                <a:p>
                  <a:pPr algn="ctr"/>
                  <a:r>
                    <a:rPr lang="en-GB" sz="2000" dirty="0" smtClean="0"/>
                    <a:t>3.3€</a:t>
                  </a:r>
                  <a:endParaRPr lang="en-GB" sz="2000" dirty="0"/>
                </a:p>
              </p:txBody>
            </p:sp>
            <p:sp>
              <p:nvSpPr>
                <p:cNvPr id="78" name="CuadroTexto 77"/>
                <p:cNvSpPr txBox="1"/>
                <p:nvPr/>
              </p:nvSpPr>
              <p:spPr>
                <a:xfrm>
                  <a:off x="1968472" y="4463451"/>
                  <a:ext cx="638316" cy="400110"/>
                </a:xfrm>
                <a:prstGeom prst="rect">
                  <a:avLst/>
                </a:prstGeom>
                <a:noFill/>
              </p:spPr>
              <p:txBody>
                <a:bodyPr wrap="none" rtlCol="0">
                  <a:spAutoFit/>
                </a:bodyPr>
                <a:lstStyle/>
                <a:p>
                  <a:pPr algn="ctr"/>
                  <a:r>
                    <a:rPr lang="en-GB" sz="2000" dirty="0" smtClean="0"/>
                    <a:t>3.3€</a:t>
                  </a:r>
                  <a:endParaRPr lang="en-GB" sz="2000" dirty="0"/>
                </a:p>
              </p:txBody>
            </p:sp>
            <p:sp>
              <p:nvSpPr>
                <p:cNvPr id="79" name="CuadroTexto 78"/>
                <p:cNvSpPr txBox="1"/>
                <p:nvPr/>
              </p:nvSpPr>
              <p:spPr>
                <a:xfrm>
                  <a:off x="1954255" y="4844336"/>
                  <a:ext cx="638316" cy="400110"/>
                </a:xfrm>
                <a:prstGeom prst="rect">
                  <a:avLst/>
                </a:prstGeom>
                <a:noFill/>
              </p:spPr>
              <p:txBody>
                <a:bodyPr wrap="none" rtlCol="0">
                  <a:spAutoFit/>
                </a:bodyPr>
                <a:lstStyle/>
                <a:p>
                  <a:pPr algn="ctr"/>
                  <a:r>
                    <a:rPr lang="en-GB" sz="2000" dirty="0" smtClean="0"/>
                    <a:t>3.3€</a:t>
                  </a:r>
                  <a:endParaRPr lang="en-GB" sz="2000" dirty="0"/>
                </a:p>
              </p:txBody>
            </p:sp>
          </p:grpSp>
          <p:sp>
            <p:nvSpPr>
              <p:cNvPr id="67" name="Flecha derecha 66"/>
              <p:cNvSpPr/>
              <p:nvPr/>
            </p:nvSpPr>
            <p:spPr>
              <a:xfrm>
                <a:off x="2700730" y="4734630"/>
                <a:ext cx="1244763" cy="229978"/>
              </a:xfrm>
              <a:prstGeom prst="rightArrow">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CuadroTexto 67"/>
              <p:cNvSpPr txBox="1"/>
              <p:nvPr/>
            </p:nvSpPr>
            <p:spPr>
              <a:xfrm>
                <a:off x="2605608" y="4929626"/>
                <a:ext cx="1435008" cy="369332"/>
              </a:xfrm>
              <a:prstGeom prst="rect">
                <a:avLst/>
              </a:prstGeom>
              <a:noFill/>
            </p:spPr>
            <p:txBody>
              <a:bodyPr wrap="none" rtlCol="0">
                <a:spAutoFit/>
              </a:bodyPr>
              <a:lstStyle/>
              <a:p>
                <a:pPr algn="ctr"/>
                <a:r>
                  <a:rPr lang="en-GB" dirty="0" smtClean="0"/>
                  <a:t>3.3€ x 3 =10€</a:t>
                </a:r>
                <a:endParaRPr lang="en-GB" dirty="0"/>
              </a:p>
            </p:txBody>
          </p:sp>
          <p:pic>
            <p:nvPicPr>
              <p:cNvPr id="69" name="Imagen 68"/>
              <p:cNvPicPr>
                <a:picLocks noChangeAspect="1"/>
              </p:cNvPicPr>
              <p:nvPr/>
            </p:nvPicPr>
            <p:blipFill rotWithShape="1">
              <a:blip r:embed="rId5"/>
              <a:srcRect l="17738" t="36784" r="79778" b="53798"/>
              <a:stretch/>
            </p:blipFill>
            <p:spPr>
              <a:xfrm>
                <a:off x="4074993" y="4529661"/>
                <a:ext cx="708789" cy="1512000"/>
              </a:xfrm>
              <a:prstGeom prst="rect">
                <a:avLst/>
              </a:prstGeom>
            </p:spPr>
          </p:pic>
          <p:sp>
            <p:nvSpPr>
              <p:cNvPr id="70" name="CuadroTexto 69"/>
              <p:cNvSpPr txBox="1"/>
              <p:nvPr/>
            </p:nvSpPr>
            <p:spPr>
              <a:xfrm>
                <a:off x="4145999" y="4672350"/>
                <a:ext cx="638316" cy="400110"/>
              </a:xfrm>
              <a:prstGeom prst="rect">
                <a:avLst/>
              </a:prstGeom>
              <a:noFill/>
            </p:spPr>
            <p:txBody>
              <a:bodyPr wrap="none" rtlCol="0">
                <a:spAutoFit/>
              </a:bodyPr>
              <a:lstStyle/>
              <a:p>
                <a:pPr algn="ctr"/>
                <a:r>
                  <a:rPr lang="en-GB" sz="2000" dirty="0" smtClean="0"/>
                  <a:t>3.3€</a:t>
                </a:r>
                <a:endParaRPr lang="en-GB" sz="2000" dirty="0"/>
              </a:p>
            </p:txBody>
          </p:sp>
          <p:sp>
            <p:nvSpPr>
              <p:cNvPr id="71" name="CuadroTexto 70"/>
              <p:cNvSpPr txBox="1"/>
              <p:nvPr/>
            </p:nvSpPr>
            <p:spPr>
              <a:xfrm>
                <a:off x="4155984" y="5042725"/>
                <a:ext cx="638316" cy="400110"/>
              </a:xfrm>
              <a:prstGeom prst="rect">
                <a:avLst/>
              </a:prstGeom>
              <a:noFill/>
            </p:spPr>
            <p:txBody>
              <a:bodyPr wrap="none" rtlCol="0">
                <a:spAutoFit/>
              </a:bodyPr>
              <a:lstStyle/>
              <a:p>
                <a:pPr algn="ctr"/>
                <a:r>
                  <a:rPr lang="en-GB" sz="2000" dirty="0" smtClean="0"/>
                  <a:t>3.3€</a:t>
                </a:r>
                <a:endParaRPr lang="en-GB" sz="2000" dirty="0"/>
              </a:p>
            </p:txBody>
          </p:sp>
          <p:sp>
            <p:nvSpPr>
              <p:cNvPr id="72" name="CuadroTexto 71"/>
              <p:cNvSpPr txBox="1"/>
              <p:nvPr/>
            </p:nvSpPr>
            <p:spPr>
              <a:xfrm>
                <a:off x="4141767" y="5423610"/>
                <a:ext cx="638316" cy="400110"/>
              </a:xfrm>
              <a:prstGeom prst="rect">
                <a:avLst/>
              </a:prstGeom>
              <a:noFill/>
            </p:spPr>
            <p:txBody>
              <a:bodyPr wrap="none" rtlCol="0">
                <a:spAutoFit/>
              </a:bodyPr>
              <a:lstStyle/>
              <a:p>
                <a:pPr algn="ctr"/>
                <a:r>
                  <a:rPr lang="en-GB" sz="2000" dirty="0" smtClean="0"/>
                  <a:t>3.3€</a:t>
                </a:r>
                <a:endParaRPr lang="en-GB" sz="2000" dirty="0"/>
              </a:p>
            </p:txBody>
          </p:sp>
          <p:sp>
            <p:nvSpPr>
              <p:cNvPr id="73" name="Flecha derecha 72"/>
              <p:cNvSpPr/>
              <p:nvPr/>
            </p:nvSpPr>
            <p:spPr>
              <a:xfrm>
                <a:off x="4850556" y="5529144"/>
                <a:ext cx="1244763" cy="229978"/>
              </a:xfrm>
              <a:prstGeom prst="rightArrow">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CuadroTexto 73"/>
              <p:cNvSpPr txBox="1"/>
              <p:nvPr/>
            </p:nvSpPr>
            <p:spPr>
              <a:xfrm>
                <a:off x="4748572" y="5740811"/>
                <a:ext cx="1435008" cy="369332"/>
              </a:xfrm>
              <a:prstGeom prst="rect">
                <a:avLst/>
              </a:prstGeom>
              <a:noFill/>
            </p:spPr>
            <p:txBody>
              <a:bodyPr wrap="none" rtlCol="0">
                <a:spAutoFit/>
              </a:bodyPr>
              <a:lstStyle/>
              <a:p>
                <a:pPr algn="ctr"/>
                <a:r>
                  <a:rPr lang="en-GB" dirty="0" smtClean="0"/>
                  <a:t>3.3€ x 3 =10€</a:t>
                </a:r>
                <a:endParaRPr lang="en-GB" dirty="0"/>
              </a:p>
            </p:txBody>
          </p:sp>
        </p:grpSp>
        <p:sp>
          <p:nvSpPr>
            <p:cNvPr id="82" name="Rectángulo 81"/>
            <p:cNvSpPr/>
            <p:nvPr/>
          </p:nvSpPr>
          <p:spPr>
            <a:xfrm>
              <a:off x="6566464" y="5253929"/>
              <a:ext cx="752168" cy="486419"/>
            </a:xfrm>
            <a:prstGeom prst="rect">
              <a:avLst/>
            </a:prstGeom>
            <a:solidFill>
              <a:srgbClr val="CD7983"/>
            </a:solidFill>
            <a:ln>
              <a:solidFill>
                <a:srgbClr val="42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CuadroTexto 82"/>
            <p:cNvSpPr txBox="1"/>
            <p:nvPr/>
          </p:nvSpPr>
          <p:spPr>
            <a:xfrm>
              <a:off x="6552394" y="5243312"/>
              <a:ext cx="732893" cy="523220"/>
            </a:xfrm>
            <a:prstGeom prst="rect">
              <a:avLst/>
            </a:prstGeom>
            <a:noFill/>
          </p:spPr>
          <p:txBody>
            <a:bodyPr wrap="none" rtlCol="0">
              <a:spAutoFit/>
            </a:bodyPr>
            <a:lstStyle/>
            <a:p>
              <a:pPr algn="ctr"/>
              <a:r>
                <a:rPr lang="en-GB" sz="2800" dirty="0" smtClean="0"/>
                <a:t>10€</a:t>
              </a:r>
              <a:endParaRPr lang="en-GB" sz="2800" dirty="0"/>
            </a:p>
          </p:txBody>
        </p:sp>
        <p:sp>
          <p:nvSpPr>
            <p:cNvPr id="90" name="CuadroTexto 89"/>
            <p:cNvSpPr txBox="1"/>
            <p:nvPr/>
          </p:nvSpPr>
          <p:spPr>
            <a:xfrm>
              <a:off x="7321804" y="4373221"/>
              <a:ext cx="1078447" cy="338554"/>
            </a:xfrm>
            <a:prstGeom prst="rect">
              <a:avLst/>
            </a:prstGeom>
            <a:noFill/>
          </p:spPr>
          <p:txBody>
            <a:bodyPr wrap="square" rtlCol="0">
              <a:spAutoFit/>
            </a:bodyPr>
            <a:lstStyle/>
            <a:p>
              <a:pPr algn="ctr"/>
              <a:r>
                <a:rPr lang="en-GB" sz="1600" b="1" dirty="0" smtClean="0">
                  <a:solidFill>
                    <a:schemeClr val="tx1">
                      <a:lumMod val="85000"/>
                      <a:lumOff val="15000"/>
                    </a:schemeClr>
                  </a:solidFill>
                  <a:latin typeface="Arial" panose="020B0604020202020204" pitchFamily="34" charset="0"/>
                  <a:cs typeface="Arial" panose="020B0604020202020204" pitchFamily="34" charset="0"/>
                </a:rPr>
                <a:t>Year t</a:t>
              </a:r>
              <a:endParaRPr lang="en-GB" sz="1600" dirty="0" smtClean="0">
                <a:solidFill>
                  <a:schemeClr val="tx1">
                    <a:lumMod val="85000"/>
                    <a:lumOff val="15000"/>
                  </a:schemeClr>
                </a:solidFill>
                <a:latin typeface="Arial" panose="020B0604020202020204" pitchFamily="34" charset="0"/>
                <a:cs typeface="Arial" panose="020B0604020202020204" pitchFamily="34" charset="0"/>
              </a:endParaRPr>
            </a:p>
          </p:txBody>
        </p:sp>
        <p:sp>
          <p:nvSpPr>
            <p:cNvPr id="91" name="CuadroTexto 90"/>
            <p:cNvSpPr txBox="1"/>
            <p:nvPr/>
          </p:nvSpPr>
          <p:spPr>
            <a:xfrm>
              <a:off x="9362362" y="4409433"/>
              <a:ext cx="1265671" cy="338554"/>
            </a:xfrm>
            <a:prstGeom prst="rect">
              <a:avLst/>
            </a:prstGeom>
            <a:noFill/>
          </p:spPr>
          <p:txBody>
            <a:bodyPr wrap="square" rtlCol="0">
              <a:spAutoFit/>
            </a:bodyPr>
            <a:lstStyle/>
            <a:p>
              <a:pPr algn="ctr"/>
              <a:r>
                <a:rPr lang="en-GB" sz="1600" b="1" dirty="0" smtClean="0">
                  <a:solidFill>
                    <a:schemeClr val="tx1">
                      <a:lumMod val="85000"/>
                      <a:lumOff val="15000"/>
                    </a:schemeClr>
                  </a:solidFill>
                  <a:latin typeface="Arial" panose="020B0604020202020204" pitchFamily="34" charset="0"/>
                  <a:cs typeface="Arial" panose="020B0604020202020204" pitchFamily="34" charset="0"/>
                </a:rPr>
                <a:t>Year t+1</a:t>
              </a:r>
              <a:endParaRPr lang="en-GB" sz="1600" dirty="0" smtClean="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33" name="Grupo 32"/>
          <p:cNvGrpSpPr/>
          <p:nvPr/>
        </p:nvGrpSpPr>
        <p:grpSpPr>
          <a:xfrm>
            <a:off x="5041684" y="6244054"/>
            <a:ext cx="1366622" cy="490507"/>
            <a:chOff x="5514640" y="6233544"/>
            <a:chExt cx="1366622" cy="490507"/>
          </a:xfrm>
        </p:grpSpPr>
        <p:sp>
          <p:nvSpPr>
            <p:cNvPr id="96" name="Flecha derecha 95"/>
            <p:cNvSpPr/>
            <p:nvPr/>
          </p:nvSpPr>
          <p:spPr>
            <a:xfrm>
              <a:off x="5636499" y="6233544"/>
              <a:ext cx="1244763" cy="490507"/>
            </a:xfrm>
            <a:prstGeom prst="rightArrow">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CuadroTexto 94"/>
            <p:cNvSpPr txBox="1"/>
            <p:nvPr/>
          </p:nvSpPr>
          <p:spPr>
            <a:xfrm>
              <a:off x="5514640" y="6298995"/>
              <a:ext cx="1265671" cy="338554"/>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Year t+…</a:t>
              </a:r>
              <a:endParaRPr lang="en-GB" sz="1600" dirty="0" smtClean="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748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553904"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How to play?</a:t>
            </a:r>
            <a:endParaRPr lang="en-GB" sz="3200" dirty="0">
              <a:solidFill>
                <a:srgbClr val="426DA9"/>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a:srcRect l="38512" t="10606" r="38988" b="9978"/>
          <a:stretch/>
        </p:blipFill>
        <p:spPr>
          <a:xfrm>
            <a:off x="1065297" y="1682368"/>
            <a:ext cx="2538515" cy="5040000"/>
          </a:xfrm>
          <a:prstGeom prst="rect">
            <a:avLst/>
          </a:prstGeom>
        </p:spPr>
      </p:pic>
      <p:sp>
        <p:nvSpPr>
          <p:cNvPr id="6" name="Rectángulo 5"/>
          <p:cNvSpPr/>
          <p:nvPr/>
        </p:nvSpPr>
        <p:spPr>
          <a:xfrm rot="16200000" flipV="1">
            <a:off x="3504495" y="3017372"/>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7" name="CuadroTexto 6"/>
          <p:cNvSpPr txBox="1"/>
          <p:nvPr/>
        </p:nvSpPr>
        <p:spPr>
          <a:xfrm>
            <a:off x="3973145" y="2952455"/>
            <a:ext cx="7040464" cy="369332"/>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Possibility to play the roulette </a:t>
            </a:r>
            <a:r>
              <a:rPr lang="en-GB" b="1" dirty="0" smtClean="0">
                <a:solidFill>
                  <a:srgbClr val="426DA9"/>
                </a:solidFill>
                <a:latin typeface="Arial" panose="020B0604020202020204" pitchFamily="34" charset="0"/>
                <a:cs typeface="Arial" panose="020B0604020202020204" pitchFamily="34" charset="0"/>
              </a:rPr>
              <a:t>1 year</a:t>
            </a:r>
            <a:endParaRPr lang="en-GB" b="1" dirty="0">
              <a:solidFill>
                <a:srgbClr val="426DA9"/>
              </a:solidFill>
              <a:latin typeface="Arial" panose="020B0604020202020204" pitchFamily="34" charset="0"/>
              <a:cs typeface="Arial" panose="020B0604020202020204" pitchFamily="34" charset="0"/>
            </a:endParaRPr>
          </a:p>
        </p:txBody>
      </p:sp>
      <p:sp>
        <p:nvSpPr>
          <p:cNvPr id="8" name="Rectángulo 7"/>
          <p:cNvSpPr/>
          <p:nvPr/>
        </p:nvSpPr>
        <p:spPr>
          <a:xfrm rot="16200000" flipV="1">
            <a:off x="3504494" y="3450984"/>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9" name="CuadroTexto 8"/>
          <p:cNvSpPr txBox="1"/>
          <p:nvPr/>
        </p:nvSpPr>
        <p:spPr>
          <a:xfrm>
            <a:off x="3973144" y="3386067"/>
            <a:ext cx="7040464" cy="646331"/>
          </a:xfrm>
          <a:prstGeom prst="rect">
            <a:avLst/>
          </a:prstGeom>
          <a:noFill/>
        </p:spPr>
        <p:txBody>
          <a:bodyPr wrap="square" rtlCol="0">
            <a:spAutoFit/>
          </a:bodyPr>
          <a:lstStyle/>
          <a:p>
            <a:r>
              <a:rPr lang="en-GB" dirty="0" smtClean="0">
                <a:solidFill>
                  <a:srgbClr val="426DA9"/>
                </a:solidFill>
                <a:latin typeface="Arial" panose="020B0604020202020204" pitchFamily="34" charset="0"/>
                <a:cs typeface="Arial" panose="020B0604020202020204" pitchFamily="34" charset="0"/>
              </a:rPr>
              <a:t>Possibility to play the roulette for </a:t>
            </a:r>
            <a:r>
              <a:rPr lang="en-GB" b="1" dirty="0" smtClean="0">
                <a:solidFill>
                  <a:srgbClr val="426DA9"/>
                </a:solidFill>
                <a:latin typeface="Arial" panose="020B0604020202020204" pitchFamily="34" charset="0"/>
                <a:cs typeface="Arial" panose="020B0604020202020204" pitchFamily="34" charset="0"/>
              </a:rPr>
              <a:t>the whole period of 33 years </a:t>
            </a:r>
            <a:r>
              <a:rPr lang="en-GB" dirty="0" smtClean="0">
                <a:solidFill>
                  <a:srgbClr val="426DA9"/>
                </a:solidFill>
                <a:latin typeface="Arial" panose="020B0604020202020204" pitchFamily="34" charset="0"/>
                <a:cs typeface="Arial" panose="020B0604020202020204" pitchFamily="34" charset="0"/>
              </a:rPr>
              <a:t>(1981-2013)</a:t>
            </a:r>
            <a:endParaRPr lang="en-GB" dirty="0">
              <a:solidFill>
                <a:srgbClr val="426D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05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4" name="Rectángulo 3"/>
          <p:cNvSpPr/>
          <p:nvPr/>
        </p:nvSpPr>
        <p:spPr>
          <a:xfrm>
            <a:off x="0" y="2230244"/>
            <a:ext cx="12192000" cy="2598234"/>
          </a:xfrm>
          <a:prstGeom prst="rect">
            <a:avLst/>
          </a:prstGeom>
          <a:solidFill>
            <a:srgbClr val="7B9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p:cNvSpPr txBox="1"/>
          <p:nvPr/>
        </p:nvSpPr>
        <p:spPr>
          <a:xfrm>
            <a:off x="4922589" y="2966889"/>
            <a:ext cx="3137397" cy="769441"/>
          </a:xfrm>
          <a:prstGeom prst="rect">
            <a:avLst/>
          </a:prstGeom>
          <a:noFill/>
        </p:spPr>
        <p:txBody>
          <a:bodyPr wrap="none" rtlCol="0">
            <a:spAutoFit/>
          </a:bodyPr>
          <a:lstStyle/>
          <a:p>
            <a:r>
              <a:rPr lang="en-GB" sz="4400" b="1" dirty="0" smtClean="0">
                <a:solidFill>
                  <a:schemeClr val="bg1"/>
                </a:solidFill>
                <a:latin typeface="Arial" panose="020B0604020202020204" pitchFamily="34" charset="0"/>
                <a:cs typeface="Arial" panose="020B0604020202020204" pitchFamily="34" charset="0"/>
              </a:rPr>
              <a:t>Play 1 year</a:t>
            </a:r>
            <a:endParaRPr lang="en-GB"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57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1227" y="1639614"/>
            <a:ext cx="725213" cy="5218386"/>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234907" cy="584775"/>
          </a:xfrm>
          <a:prstGeom prst="rect">
            <a:avLst/>
          </a:prstGeom>
          <a:noFill/>
        </p:spPr>
        <p:txBody>
          <a:bodyPr wrap="none" rtlCol="0">
            <a:spAutoFit/>
          </a:bodyPr>
          <a:lstStyle/>
          <a:p>
            <a:r>
              <a:rPr lang="en-GB" sz="3200" dirty="0" smtClean="0">
                <a:solidFill>
                  <a:srgbClr val="426DA9"/>
                </a:solidFill>
                <a:latin typeface="Arial" panose="020B0604020202020204" pitchFamily="34" charset="0"/>
                <a:cs typeface="Arial" panose="020B0604020202020204" pitchFamily="34" charset="0"/>
              </a:rPr>
              <a:t>Play 1 year</a:t>
            </a:r>
            <a:endParaRPr lang="en-GB" sz="3200" dirty="0">
              <a:solidFill>
                <a:srgbClr val="426DA9"/>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a:srcRect l="240" t="10596" b="5825"/>
          <a:stretch/>
        </p:blipFill>
        <p:spPr>
          <a:xfrm>
            <a:off x="809298" y="1638000"/>
            <a:ext cx="11076788" cy="5220000"/>
          </a:xfrm>
          <a:prstGeom prst="rect">
            <a:avLst/>
          </a:prstGeom>
        </p:spPr>
      </p:pic>
      <p:sp>
        <p:nvSpPr>
          <p:cNvPr id="6" name="Rectángulo 5"/>
          <p:cNvSpPr/>
          <p:nvPr/>
        </p:nvSpPr>
        <p:spPr>
          <a:xfrm rot="10800000" flipV="1">
            <a:off x="11146195" y="1263616"/>
            <a:ext cx="567967" cy="369332"/>
          </a:xfrm>
          <a:prstGeom prst="rect">
            <a:avLst/>
          </a:prstGeom>
        </p:spPr>
        <p:txBody>
          <a:bodyPr wrap="square">
            <a:spAutoFit/>
          </a:bodyPr>
          <a:lstStyle/>
          <a:p>
            <a:r>
              <a:rPr lang="es-ES_tradnl" b="1" dirty="0">
                <a:solidFill>
                  <a:srgbClr val="426DA9"/>
                </a:solidFill>
              </a:rPr>
              <a:t>▼</a:t>
            </a:r>
            <a:endParaRPr lang="es-ES_tradnl" dirty="0">
              <a:solidFill>
                <a:srgbClr val="426DA9"/>
              </a:solidFill>
            </a:endParaRPr>
          </a:p>
        </p:txBody>
      </p:sp>
      <p:sp>
        <p:nvSpPr>
          <p:cNvPr id="7" name="CuadroTexto 6"/>
          <p:cNvSpPr txBox="1"/>
          <p:nvPr/>
        </p:nvSpPr>
        <p:spPr>
          <a:xfrm>
            <a:off x="9134626" y="318619"/>
            <a:ext cx="2447251" cy="1200329"/>
          </a:xfrm>
          <a:prstGeom prst="rect">
            <a:avLst/>
          </a:prstGeom>
          <a:noFill/>
        </p:spPr>
        <p:txBody>
          <a:bodyPr wrap="square" rtlCol="0">
            <a:spAutoFit/>
          </a:bodyPr>
          <a:lstStyle/>
          <a:p>
            <a:r>
              <a:rPr lang="en-GB" b="1" dirty="0" smtClean="0">
                <a:solidFill>
                  <a:srgbClr val="426DA9"/>
                </a:solidFill>
                <a:latin typeface="Arial" panose="020B0604020202020204" pitchFamily="34" charset="0"/>
                <a:cs typeface="Arial" panose="020B0604020202020204" pitchFamily="34" charset="0"/>
              </a:rPr>
              <a:t>Map of skill. </a:t>
            </a:r>
            <a:r>
              <a:rPr lang="en-GB" dirty="0" smtClean="0">
                <a:solidFill>
                  <a:srgbClr val="426DA9"/>
                </a:solidFill>
                <a:latin typeface="Arial" panose="020B0604020202020204" pitchFamily="34" charset="0"/>
                <a:cs typeface="Arial" panose="020B0604020202020204" pitchFamily="34" charset="0"/>
              </a:rPr>
              <a:t>The player can select a location according to the level of skill</a:t>
            </a:r>
            <a:endParaRPr lang="en-GB" dirty="0">
              <a:solidFill>
                <a:srgbClr val="426D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173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824</Words>
  <Application>Microsoft Office PowerPoint</Application>
  <PresentationFormat>Panorámica</PresentationFormat>
  <Paragraphs>145</Paragraphs>
  <Slides>17</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Ebrima</vt:lpstr>
      <vt:lpstr>Tema do Office</vt:lpstr>
      <vt:lpstr>The Weather Roulette: a game to communicate the usefulness of probabilistic climate predictions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subject/>
  <dc:creator>Celia Araujo | Leading.pt</dc:creator>
  <cp:keywords/>
  <dc:description/>
  <cp:lastModifiedBy>Marta Terrado Casanovas</cp:lastModifiedBy>
  <cp:revision>108</cp:revision>
  <dcterms:created xsi:type="dcterms:W3CDTF">2018-04-30T18:57:27Z</dcterms:created>
  <dcterms:modified xsi:type="dcterms:W3CDTF">2019-05-27T23:15:55Z</dcterms:modified>
  <cp:category/>
</cp:coreProperties>
</file>