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89" r:id="rId2"/>
    <p:sldId id="279" r:id="rId3"/>
    <p:sldId id="282" r:id="rId4"/>
    <p:sldId id="290" r:id="rId5"/>
    <p:sldId id="291" r:id="rId6"/>
    <p:sldId id="292" r:id="rId7"/>
    <p:sldId id="297" r:id="rId8"/>
    <p:sldId id="303" r:id="rId9"/>
    <p:sldId id="302" r:id="rId10"/>
    <p:sldId id="301" r:id="rId11"/>
    <p:sldId id="300" r:id="rId12"/>
    <p:sldId id="298" r:id="rId13"/>
    <p:sldId id="296" r:id="rId14"/>
    <p:sldId id="306" r:id="rId15"/>
    <p:sldId id="307" r:id="rId16"/>
    <p:sldId id="310" r:id="rId17"/>
    <p:sldId id="311" r:id="rId18"/>
    <p:sldId id="312" r:id="rId19"/>
    <p:sldId id="313" r:id="rId20"/>
    <p:sldId id="314" r:id="rId21"/>
    <p:sldId id="305" r:id="rId22"/>
    <p:sldId id="287" r:id="rId23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2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A6B9"/>
    <a:srgbClr val="941333"/>
    <a:srgbClr val="000E11"/>
    <a:srgbClr val="444444"/>
    <a:srgbClr val="94D4EF"/>
    <a:srgbClr val="424242"/>
    <a:srgbClr val="144A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76"/>
    <p:restoredTop sz="95332" autoAdjust="0"/>
  </p:normalViewPr>
  <p:slideViewPr>
    <p:cSldViewPr snapToGrid="0" snapToObjects="1" showGuides="1">
      <p:cViewPr varScale="1">
        <p:scale>
          <a:sx n="88" d="100"/>
          <a:sy n="88" d="100"/>
        </p:scale>
        <p:origin x="1272" y="62"/>
      </p:cViewPr>
      <p:guideLst>
        <p:guide orient="horz" pos="3022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4D3C1-09EC-2046-A977-B5AEA30DBB51}" type="datetimeFigureOut">
              <a:rPr lang="es-ES_tradnl" smtClean="0"/>
              <a:t>07/04/2020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2FE19D-9FC6-A640-9BA5-0BF0AFC6312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47847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FE19D-9FC6-A640-9BA5-0BF0AFC63121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5257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Copernicus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és</a:t>
            </a:r>
            <a:r>
              <a:rPr lang="es-ES" baseline="0" dirty="0" smtClean="0"/>
              <a:t> la gran iniciativa Europea per donar </a:t>
            </a:r>
            <a:r>
              <a:rPr lang="es-ES" baseline="0" dirty="0" err="1" smtClean="0"/>
              <a:t>dades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obertes</a:t>
            </a:r>
            <a:r>
              <a:rPr lang="es-ES" baseline="0" dirty="0" smtClean="0"/>
              <a:t> sobre el </a:t>
            </a:r>
            <a:r>
              <a:rPr lang="es-ES" baseline="0" dirty="0" err="1" smtClean="0"/>
              <a:t>nostre</a:t>
            </a:r>
            <a:r>
              <a:rPr lang="es-ES" baseline="0" dirty="0" smtClean="0"/>
              <a:t> planeta, el clima i el </a:t>
            </a:r>
            <a:r>
              <a:rPr lang="es-ES" baseline="0" dirty="0" err="1" smtClean="0"/>
              <a:t>medi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ambient</a:t>
            </a:r>
            <a:r>
              <a:rPr lang="es-ES" baseline="0" dirty="0" smtClean="0"/>
              <a:t>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FE19D-9FC6-A640-9BA5-0BF0AFC63121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81933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FE19D-9FC6-A640-9BA5-0BF0AFC63121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83051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FE19D-9FC6-A640-9BA5-0BF0AFC63121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58537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FE19D-9FC6-A640-9BA5-0BF0AFC63121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97606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FE19D-9FC6-A640-9BA5-0BF0AFC63121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9440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ABB07-6D89-6D43-B282-BD273E24CD53}" type="datetimeFigureOut">
              <a:rPr lang="es-ES_tradnl" smtClean="0"/>
              <a:t>07/04/2020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B4213-3CE6-2844-8D43-C49B7C4956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962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ABB07-6D89-6D43-B282-BD273E24CD53}" type="datetimeFigureOut">
              <a:rPr lang="es-ES_tradnl" smtClean="0"/>
              <a:t>07/04/2020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B4213-3CE6-2844-8D43-C49B7C4956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549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ABB07-6D89-6D43-B282-BD273E24CD53}" type="datetimeFigureOut">
              <a:rPr lang="es-ES_tradnl" smtClean="0"/>
              <a:t>07/04/2020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B4213-3CE6-2844-8D43-C49B7C4956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3175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09" y="6232144"/>
            <a:ext cx="18764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5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 userDrawn="1"/>
        </p:nvSpPr>
        <p:spPr>
          <a:xfrm>
            <a:off x="3360099" y="5922083"/>
            <a:ext cx="2407901" cy="534158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3600" dirty="0" smtClean="0">
                <a:solidFill>
                  <a:schemeClr val="bg1"/>
                </a:solidFill>
              </a:rPr>
              <a:t>www.bsc.es</a:t>
            </a:r>
            <a:endParaRPr lang="es-ES" sz="3600" dirty="0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10318" y="4101711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YOUR-EMAIL@bsc.es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8941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SC2017-Fir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6095685"/>
            <a:ext cx="6096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6" y="1631730"/>
            <a:ext cx="5026945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6" y="4900141"/>
            <a:ext cx="5026945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smtClean="0"/>
              <a:t>Haga </a:t>
            </a:r>
            <a:r>
              <a:rPr lang="es-ES" dirty="0" err="1" smtClean="0"/>
              <a:t>click</a:t>
            </a:r>
            <a:r>
              <a:rPr lang="es-ES" dirty="0" smtClean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5"/>
            <a:ext cx="3048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5" y="6095685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 smtClean="0"/>
              <a:t>day</a:t>
            </a:r>
            <a:r>
              <a:rPr lang="es-ES" dirty="0" smtClean="0"/>
              <a:t>/</a:t>
            </a:r>
            <a:r>
              <a:rPr lang="es-ES" dirty="0" err="1" smtClean="0"/>
              <a:t>month</a:t>
            </a:r>
            <a:r>
              <a:rPr lang="es-ES" dirty="0" smtClean="0"/>
              <a:t>/</a:t>
            </a:r>
            <a:r>
              <a:rPr lang="es-ES" dirty="0" err="1" smtClean="0"/>
              <a:t>year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6" y="6095684"/>
            <a:ext cx="5026946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 smtClean="0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1459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ABB07-6D89-6D43-B282-BD273E24CD53}" type="datetimeFigureOut">
              <a:rPr lang="es-ES_tradnl" smtClean="0"/>
              <a:t>07/04/2020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B4213-3CE6-2844-8D43-C49B7C4956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095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ABB07-6D89-6D43-B282-BD273E24CD53}" type="datetimeFigureOut">
              <a:rPr lang="es-ES_tradnl" smtClean="0"/>
              <a:t>07/04/2020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B4213-3CE6-2844-8D43-C49B7C4956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7858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ABB07-6D89-6D43-B282-BD273E24CD53}" type="datetimeFigureOut">
              <a:rPr lang="es-ES_tradnl" smtClean="0"/>
              <a:t>07/04/2020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B4213-3CE6-2844-8D43-C49B7C4956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247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ABB07-6D89-6D43-B282-BD273E24CD53}" type="datetimeFigureOut">
              <a:rPr lang="es-ES_tradnl" smtClean="0"/>
              <a:t>07/04/2020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B4213-3CE6-2844-8D43-C49B7C4956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7429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ABB07-6D89-6D43-B282-BD273E24CD53}" type="datetimeFigureOut">
              <a:rPr lang="es-ES_tradnl" smtClean="0"/>
              <a:t>07/04/2020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B4213-3CE6-2844-8D43-C49B7C4956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1047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ABB07-6D89-6D43-B282-BD273E24CD53}" type="datetimeFigureOut">
              <a:rPr lang="es-ES_tradnl" smtClean="0"/>
              <a:t>07/04/2020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B4213-3CE6-2844-8D43-C49B7C4956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8811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ABB07-6D89-6D43-B282-BD273E24CD53}" type="datetimeFigureOut">
              <a:rPr lang="es-ES_tradnl" smtClean="0"/>
              <a:t>07/04/2020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B4213-3CE6-2844-8D43-C49B7C4956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258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ABB07-6D89-6D43-B282-BD273E24CD53}" type="datetimeFigureOut">
              <a:rPr lang="es-ES_tradnl" smtClean="0"/>
              <a:t>07/04/2020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B4213-3CE6-2844-8D43-C49B7C4956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9449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ABB07-6D89-6D43-B282-BD273E24CD53}" type="datetimeFigureOut">
              <a:rPr lang="es-ES_tradnl" smtClean="0"/>
              <a:t>07/04/2020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B4213-3CE6-2844-8D43-C49B7C4956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4146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climate-lab-book.ac.uk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vs.gsfc.nasa.gov/Gallery/NASAEarthScience.html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eo.cat/wpweb/climatologia/serveis-i-dades-climatiques/normals-climatiques-recents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ds.climate.copernicus.e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hyperlink" Target="https://s2s4e.eu/ds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climate.copernicus.eu/globe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3437680" y="1631730"/>
            <a:ext cx="5474826" cy="2120463"/>
          </a:xfrm>
        </p:spPr>
        <p:txBody>
          <a:bodyPr>
            <a:normAutofit/>
          </a:bodyPr>
          <a:lstStyle/>
          <a:p>
            <a:r>
              <a:rPr lang="es-ES" dirty="0" smtClean="0"/>
              <a:t>Open data  i </a:t>
            </a:r>
            <a:r>
              <a:rPr lang="es-ES" dirty="0" err="1" smtClean="0"/>
              <a:t>canvi</a:t>
            </a:r>
            <a:r>
              <a:rPr lang="es-ES" dirty="0" smtClean="0"/>
              <a:t> </a:t>
            </a:r>
            <a:r>
              <a:rPr lang="es-ES" dirty="0" err="1" smtClean="0"/>
              <a:t>climàtic</a:t>
            </a:r>
            <a:endParaRPr lang="es-ES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3437679" y="3752193"/>
            <a:ext cx="5311414" cy="1807780"/>
          </a:xfrm>
        </p:spPr>
        <p:txBody>
          <a:bodyPr/>
          <a:lstStyle/>
          <a:p>
            <a:r>
              <a:rPr lang="es-ES" dirty="0" smtClean="0"/>
              <a:t>Isadora Jiménez</a:t>
            </a:r>
          </a:p>
          <a:p>
            <a:r>
              <a:rPr lang="es-ES" sz="2400" dirty="0" err="1" smtClean="0"/>
              <a:t>Dpt</a:t>
            </a:r>
            <a:r>
              <a:rPr lang="es-ES" sz="2400" dirty="0" smtClean="0"/>
              <a:t>. </a:t>
            </a:r>
            <a:r>
              <a:rPr lang="es-ES" sz="2400" dirty="0" err="1" smtClean="0"/>
              <a:t>Ciències</a:t>
            </a:r>
            <a:r>
              <a:rPr lang="es-ES" sz="2400" dirty="0" smtClean="0"/>
              <a:t> de la Terra, </a:t>
            </a:r>
          </a:p>
          <a:p>
            <a:r>
              <a:rPr lang="es-ES" sz="2400" dirty="0" smtClean="0"/>
              <a:t>Barcelona </a:t>
            </a:r>
            <a:r>
              <a:rPr lang="es-ES" sz="2400" dirty="0" err="1" smtClean="0"/>
              <a:t>Supercomputing</a:t>
            </a:r>
            <a:r>
              <a:rPr lang="es-ES" sz="2400" dirty="0" smtClean="0"/>
              <a:t> Center</a:t>
            </a:r>
            <a:endParaRPr lang="es-ES" sz="2400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 smtClean="0"/>
              <a:t>07/04/2020</a:t>
            </a:r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1"/>
          </p:nvPr>
        </p:nvSpPr>
        <p:spPr>
          <a:xfrm>
            <a:off x="3437680" y="6095684"/>
            <a:ext cx="5311413" cy="487533"/>
          </a:xfrm>
        </p:spPr>
        <p:txBody>
          <a:bodyPr>
            <a:normAutofit/>
          </a:bodyPr>
          <a:lstStyle/>
          <a:p>
            <a:r>
              <a:rPr lang="es-ES" dirty="0" smtClean="0"/>
              <a:t>Iniciativa </a:t>
            </a:r>
            <a:r>
              <a:rPr lang="es-ES" dirty="0"/>
              <a:t>Barcelona Open </a:t>
            </a:r>
            <a:r>
              <a:rPr lang="es-ES" dirty="0" smtClean="0"/>
              <a:t>Data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7252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972910" cy="6861547"/>
          </a:xfrm>
          <a:prstGeom prst="rect">
            <a:avLst/>
          </a:prstGeom>
        </p:spPr>
      </p:pic>
      <p:pic>
        <p:nvPicPr>
          <p:cNvPr id="7170" name="Picture 2" descr="https://magazine.columbia.edu/sites/default/files/styles/wysiwyg_full_width_image/public/2018-09/Wild-fires.jpg?itok=pBKjTId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3"/>
          <a:stretch/>
        </p:blipFill>
        <p:spPr bwMode="auto">
          <a:xfrm>
            <a:off x="3972911" y="-10511"/>
            <a:ext cx="5171156" cy="687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6455" y="500902"/>
            <a:ext cx="6837987" cy="2473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ángulo 5"/>
          <p:cNvSpPr/>
          <p:nvPr/>
        </p:nvSpPr>
        <p:spPr>
          <a:xfrm>
            <a:off x="4092579" y="3681899"/>
            <a:ext cx="493182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3500" b="1" dirty="0" smtClean="0">
                <a:solidFill>
                  <a:schemeClr val="bg1"/>
                </a:solidFill>
              </a:rPr>
              <a:t>En molts casos cal tenir coneixements climàtics per poder escollir bé tots els filtres abans de descarregar les dades…</a:t>
            </a:r>
            <a:endParaRPr lang="ca-ES" sz="3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hitalent.co/rails/active_storage/blobs/eyJfcmFpbHMiOnsibWVzc2FnZSI6IkJBaHBBMm0yQWc9PSIsImV4cCI6bnVsbCwicHVyIjoiYmxvYl9pZCJ9fQ==--5352054204fe888b98f0b0df4ca334339ecec942/Pyth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22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ángulo 17"/>
          <p:cNvSpPr/>
          <p:nvPr/>
        </p:nvSpPr>
        <p:spPr>
          <a:xfrm>
            <a:off x="1372515" y="5428167"/>
            <a:ext cx="684657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a-ES" sz="3500" b="1" dirty="0" smtClean="0">
                <a:solidFill>
                  <a:schemeClr val="bg1"/>
                </a:solidFill>
              </a:rPr>
              <a:t>...Dades en formats </a:t>
            </a:r>
            <a:r>
              <a:rPr lang="ca-ES" sz="3500" b="1" dirty="0" err="1" smtClean="0">
                <a:solidFill>
                  <a:schemeClr val="bg1"/>
                </a:solidFill>
              </a:rPr>
              <a:t>geoespacials</a:t>
            </a:r>
            <a:r>
              <a:rPr lang="ca-ES" sz="3500" b="1" dirty="0" smtClean="0">
                <a:solidFill>
                  <a:schemeClr val="bg1"/>
                </a:solidFill>
              </a:rPr>
              <a:t> que cal gestionar amb programació </a:t>
            </a:r>
          </a:p>
        </p:txBody>
      </p:sp>
    </p:spTree>
    <p:extLst>
      <p:ext uri="{BB962C8B-B14F-4D97-AF65-F5344CB8AC3E}">
        <p14:creationId xmlns:p14="http://schemas.microsoft.com/office/powerpoint/2010/main" val="65893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http://www.lbisoftware.com/blog/wp-content/uploads/2013/06/KnowledgeBase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43"/>
          <a:stretch/>
        </p:blipFill>
        <p:spPr bwMode="auto">
          <a:xfrm>
            <a:off x="0" y="0"/>
            <a:ext cx="9175531" cy="691580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ángulo 17"/>
          <p:cNvSpPr/>
          <p:nvPr/>
        </p:nvSpPr>
        <p:spPr>
          <a:xfrm>
            <a:off x="879676" y="5491166"/>
            <a:ext cx="718894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a-ES" sz="3500" b="1" dirty="0" smtClean="0">
                <a:solidFill>
                  <a:schemeClr val="bg1"/>
                </a:solidFill>
              </a:rPr>
              <a:t>...Les dades ocupen molt espai, no es poden consultar de forma instantània</a:t>
            </a:r>
          </a:p>
        </p:txBody>
      </p:sp>
    </p:spTree>
    <p:extLst>
      <p:ext uri="{BB962C8B-B14F-4D97-AF65-F5344CB8AC3E}">
        <p14:creationId xmlns:p14="http://schemas.microsoft.com/office/powerpoint/2010/main" val="64131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0"/>
            <a:ext cx="9144000" cy="6937098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upo 16"/>
          <p:cNvGrpSpPr/>
          <p:nvPr/>
        </p:nvGrpSpPr>
        <p:grpSpPr>
          <a:xfrm>
            <a:off x="4717038" y="6183270"/>
            <a:ext cx="4094283" cy="416842"/>
            <a:chOff x="539552" y="6380410"/>
            <a:chExt cx="3055748" cy="311108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6411002"/>
              <a:ext cx="769228" cy="280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 descr="S:\F15015_Copernicus\3_Work\330_Work-in-process\SC4_BackgroundMat\PPT\item Copernicus\logo-ce-horizontal-en-negatif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8036" y="6380410"/>
              <a:ext cx="1145581" cy="300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71800" y="6542236"/>
              <a:ext cx="823500" cy="141500"/>
            </a:xfrm>
            <a:prstGeom prst="rect">
              <a:avLst/>
            </a:prstGeom>
          </p:spPr>
        </p:pic>
      </p:grpSp>
      <p:pic>
        <p:nvPicPr>
          <p:cNvPr id="14" name="Picture 2" descr="S:\F15015_Copernicus\3_Work\330_Work-in-process\SC4_BackgroundMat\PPT\item Copernicus\Icon-01.png"/>
          <p:cNvPicPr>
            <a:picLocks noChangeAspect="1" noChangeArrowheads="1"/>
          </p:cNvPicPr>
          <p:nvPr/>
        </p:nvPicPr>
        <p:blipFill rotWithShape="1"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48920" y="-254679"/>
            <a:ext cx="2595537" cy="217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6"/>
          <p:cNvSpPr txBox="1"/>
          <p:nvPr/>
        </p:nvSpPr>
        <p:spPr>
          <a:xfrm>
            <a:off x="58531" y="1688612"/>
            <a:ext cx="1980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0" dirty="0" err="1" smtClean="0">
                <a:solidFill>
                  <a:schemeClr val="bg1"/>
                </a:solidFill>
              </a:rPr>
              <a:t>Copernicus</a:t>
            </a:r>
            <a:r>
              <a:rPr lang="es-ES" sz="1600" b="0" dirty="0" smtClean="0">
                <a:solidFill>
                  <a:schemeClr val="bg1"/>
                </a:solidFill>
              </a:rPr>
              <a:t> </a:t>
            </a:r>
            <a:r>
              <a:rPr lang="es-ES" sz="1600" b="0" dirty="0" err="1" smtClean="0">
                <a:solidFill>
                  <a:schemeClr val="bg1"/>
                </a:solidFill>
              </a:rPr>
              <a:t>Climate</a:t>
            </a:r>
            <a:r>
              <a:rPr lang="es-ES" sz="1600" b="0" baseline="0" dirty="0" smtClean="0">
                <a:solidFill>
                  <a:schemeClr val="bg1"/>
                </a:solidFill>
              </a:rPr>
              <a:t> </a:t>
            </a:r>
            <a:r>
              <a:rPr lang="es-ES" sz="1600" b="0" dirty="0" err="1" smtClean="0">
                <a:solidFill>
                  <a:schemeClr val="bg1"/>
                </a:solidFill>
              </a:rPr>
              <a:t>Change</a:t>
            </a:r>
            <a:r>
              <a:rPr lang="es-ES" sz="1600" b="0" dirty="0" smtClean="0">
                <a:solidFill>
                  <a:schemeClr val="bg1"/>
                </a:solidFill>
              </a:rPr>
              <a:t> </a:t>
            </a:r>
            <a:r>
              <a:rPr lang="es-ES" sz="1600" b="0" dirty="0" err="1" smtClean="0">
                <a:solidFill>
                  <a:schemeClr val="bg1"/>
                </a:solidFill>
              </a:rPr>
              <a:t>Service</a:t>
            </a:r>
            <a:endParaRPr lang="en-US" sz="1600" b="0" dirty="0">
              <a:solidFill>
                <a:schemeClr val="bg1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382642" y="3500147"/>
            <a:ext cx="85912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800" dirty="0" smtClean="0">
                <a:solidFill>
                  <a:schemeClr val="bg1"/>
                </a:solidFill>
              </a:rPr>
              <a:t>Facilitar que </a:t>
            </a:r>
            <a:r>
              <a:rPr lang="ca-ES" sz="2800" b="1" dirty="0" smtClean="0">
                <a:solidFill>
                  <a:schemeClr val="bg1"/>
                </a:solidFill>
              </a:rPr>
              <a:t>periodistes</a:t>
            </a:r>
            <a:r>
              <a:rPr lang="ca-ES" sz="2800" dirty="0" smtClean="0">
                <a:solidFill>
                  <a:schemeClr val="bg1"/>
                </a:solidFill>
              </a:rPr>
              <a:t>, </a:t>
            </a:r>
            <a:r>
              <a:rPr lang="ca-ES" sz="2800" b="1" dirty="0" err="1" smtClean="0">
                <a:solidFill>
                  <a:schemeClr val="bg1"/>
                </a:solidFill>
              </a:rPr>
              <a:t>ONGs</a:t>
            </a:r>
            <a:r>
              <a:rPr lang="ca-ES" sz="2800" dirty="0" smtClean="0">
                <a:solidFill>
                  <a:schemeClr val="bg1"/>
                </a:solidFill>
              </a:rPr>
              <a:t> i la </a:t>
            </a:r>
            <a:r>
              <a:rPr lang="ca-ES" sz="2800" b="1" dirty="0" smtClean="0">
                <a:solidFill>
                  <a:schemeClr val="bg1"/>
                </a:solidFill>
              </a:rPr>
              <a:t>societat civil </a:t>
            </a:r>
            <a:r>
              <a:rPr lang="ca-ES" sz="2800" dirty="0" smtClean="0">
                <a:solidFill>
                  <a:schemeClr val="bg1"/>
                </a:solidFill>
              </a:rPr>
              <a:t>que vulguin parlar sobre l’emergència climàtica tinguin un lloc de referència per trobar informació.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382642" y="2738147"/>
            <a:ext cx="859129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3500" b="1" dirty="0" smtClean="0">
                <a:solidFill>
                  <a:schemeClr val="bg1"/>
                </a:solidFill>
              </a:rPr>
              <a:t>Objectiu</a:t>
            </a:r>
          </a:p>
        </p:txBody>
      </p:sp>
      <p:sp>
        <p:nvSpPr>
          <p:cNvPr id="22" name="Subtitle 1"/>
          <p:cNvSpPr txBox="1">
            <a:spLocks/>
          </p:cNvSpPr>
          <p:nvPr/>
        </p:nvSpPr>
        <p:spPr>
          <a:xfrm>
            <a:off x="3531434" y="688813"/>
            <a:ext cx="5360910" cy="1128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err="1" smtClean="0">
                <a:solidFill>
                  <a:srgbClr val="F4A6B9"/>
                </a:solidFill>
                <a:latin typeface="Calibri"/>
              </a:rPr>
              <a:t>Contracte</a:t>
            </a:r>
            <a:r>
              <a:rPr lang="en-US" sz="2400" dirty="0" smtClean="0">
                <a:solidFill>
                  <a:srgbClr val="F4A6B9"/>
                </a:solidFill>
                <a:latin typeface="Calibri"/>
              </a:rPr>
              <a:t> per </a:t>
            </a:r>
            <a:r>
              <a:rPr lang="en-US" sz="2400" dirty="0" err="1" smtClean="0">
                <a:solidFill>
                  <a:srgbClr val="F4A6B9"/>
                </a:solidFill>
                <a:latin typeface="Calibri"/>
              </a:rPr>
              <a:t>desenvolupar</a:t>
            </a:r>
            <a:r>
              <a:rPr lang="en-US" sz="2400" dirty="0" smtClean="0">
                <a:solidFill>
                  <a:srgbClr val="F4A6B9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srgbClr val="F4A6B9"/>
                </a:solidFill>
                <a:latin typeface="Calibri"/>
              </a:rPr>
              <a:t>una</a:t>
            </a:r>
            <a:r>
              <a:rPr lang="en-US" sz="2400" dirty="0" smtClean="0">
                <a:solidFill>
                  <a:srgbClr val="F4A6B9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srgbClr val="F4A6B9"/>
                </a:solidFill>
                <a:latin typeface="Calibri"/>
              </a:rPr>
              <a:t>aplicació</a:t>
            </a:r>
            <a:r>
              <a:rPr lang="en-US" sz="2400" dirty="0" smtClean="0">
                <a:solidFill>
                  <a:srgbClr val="F4A6B9"/>
                </a:solidFill>
                <a:latin typeface="Calibri"/>
              </a:rPr>
              <a:t> que </a:t>
            </a:r>
            <a:r>
              <a:rPr lang="en-US" sz="2400" dirty="0" err="1" smtClean="0">
                <a:solidFill>
                  <a:srgbClr val="F4A6B9"/>
                </a:solidFill>
                <a:latin typeface="Calibri"/>
              </a:rPr>
              <a:t>superi</a:t>
            </a:r>
            <a:r>
              <a:rPr lang="en-US" sz="2400" dirty="0" smtClean="0">
                <a:solidFill>
                  <a:srgbClr val="F4A6B9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srgbClr val="F4A6B9"/>
                </a:solidFill>
                <a:latin typeface="Calibri"/>
              </a:rPr>
              <a:t>algunes</a:t>
            </a:r>
            <a:r>
              <a:rPr lang="en-US" sz="2400" dirty="0" smtClean="0">
                <a:solidFill>
                  <a:srgbClr val="F4A6B9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srgbClr val="F4A6B9"/>
                </a:solidFill>
                <a:latin typeface="Calibri"/>
              </a:rPr>
              <a:t>d’aqueste</a:t>
            </a:r>
            <a:r>
              <a:rPr lang="en-US" sz="2400" dirty="0" smtClean="0">
                <a:solidFill>
                  <a:srgbClr val="F4A6B9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srgbClr val="F4A6B9"/>
                </a:solidFill>
                <a:latin typeface="Calibri"/>
              </a:rPr>
              <a:t>barreres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4A6B9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531434" y="176115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4A6B9"/>
                </a:solidFill>
                <a:latin typeface="Calibri"/>
              </a:rPr>
              <a:t>C3S_429g_BSC</a:t>
            </a:r>
            <a:endParaRPr lang="en-US" dirty="0">
              <a:solidFill>
                <a:srgbClr val="F4A6B9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260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858576" y="3103012"/>
            <a:ext cx="2687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hlinkClick r:id="rId2"/>
              </a:rPr>
              <a:t>www.showyourstripes.info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2517" y="1905259"/>
            <a:ext cx="5556986" cy="114273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10" y="1905259"/>
            <a:ext cx="2141776" cy="2117403"/>
          </a:xfrm>
          <a:prstGeom prst="rect">
            <a:avLst/>
          </a:prstGeom>
        </p:spPr>
      </p:pic>
      <p:pic>
        <p:nvPicPr>
          <p:cNvPr id="5" name="Picture 2" descr="https://svs.gsfc.nasa.gov/vis/a030000/a030600/a030637/aerosols-sc2014-previe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7736" y="4268053"/>
            <a:ext cx="4249028" cy="212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2532971" y="3741317"/>
            <a:ext cx="3669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2"/>
              </a:rPr>
              <a:t>https://www.climate-lab-book.ac.uk/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867536" y="5647749"/>
            <a:ext cx="3330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6"/>
              </a:rPr>
              <a:t>https://svs.gsfc.nasa.gov/Gallery/NASAEarthScience.html</a:t>
            </a:r>
            <a:endParaRPr lang="es-ES" dirty="0"/>
          </a:p>
        </p:txBody>
      </p:sp>
      <p:sp>
        <p:nvSpPr>
          <p:cNvPr id="10" name="Rectángulo 9"/>
          <p:cNvSpPr/>
          <p:nvPr/>
        </p:nvSpPr>
        <p:spPr>
          <a:xfrm>
            <a:off x="231228" y="414306"/>
            <a:ext cx="569660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3500" b="1" dirty="0" smtClean="0"/>
              <a:t>Imaginàvem que hauria molt interès en la part visual...</a:t>
            </a:r>
          </a:p>
        </p:txBody>
      </p:sp>
    </p:spTree>
    <p:extLst>
      <p:ext uri="{BB962C8B-B14F-4D97-AF65-F5344CB8AC3E}">
        <p14:creationId xmlns:p14="http://schemas.microsoft.com/office/powerpoint/2010/main" val="78493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783725" y="4924746"/>
            <a:ext cx="536027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3500" b="1" dirty="0" smtClean="0"/>
              <a:t>... Però sistemàticament tothom ens ha dit que vol</a:t>
            </a:r>
          </a:p>
          <a:p>
            <a:r>
              <a:rPr lang="ca-ES" sz="3500" b="1" dirty="0" smtClean="0"/>
              <a:t>accés a les dades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7339"/>
            <a:ext cx="9144000" cy="446932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19109" y="2627453"/>
            <a:ext cx="2604304" cy="2169972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767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-11139" y="0"/>
            <a:ext cx="9155139" cy="6937098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upo 16"/>
          <p:cNvGrpSpPr/>
          <p:nvPr/>
        </p:nvGrpSpPr>
        <p:grpSpPr>
          <a:xfrm>
            <a:off x="4717038" y="6183270"/>
            <a:ext cx="4094283" cy="416842"/>
            <a:chOff x="539552" y="6380410"/>
            <a:chExt cx="3055748" cy="311108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6411002"/>
              <a:ext cx="769228" cy="280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 descr="S:\F15015_Copernicus\3_Work\330_Work-in-process\SC4_BackgroundMat\PPT\item Copernicus\logo-ce-horizontal-en-negatif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8036" y="6380410"/>
              <a:ext cx="1145581" cy="300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71800" y="6542236"/>
              <a:ext cx="823500" cy="141500"/>
            </a:xfrm>
            <a:prstGeom prst="rect">
              <a:avLst/>
            </a:prstGeom>
          </p:spPr>
        </p:pic>
      </p:grpSp>
      <p:pic>
        <p:nvPicPr>
          <p:cNvPr id="14" name="Picture 2" descr="S:\F15015_Copernicus\3_Work\330_Work-in-process\SC4_BackgroundMat\PPT\item Copernicus\Icon-01.png"/>
          <p:cNvPicPr>
            <a:picLocks noChangeAspect="1" noChangeArrowheads="1"/>
          </p:cNvPicPr>
          <p:nvPr/>
        </p:nvPicPr>
        <p:blipFill rotWithShape="1"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48920" y="-254679"/>
            <a:ext cx="2595537" cy="217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6"/>
          <p:cNvSpPr txBox="1"/>
          <p:nvPr/>
        </p:nvSpPr>
        <p:spPr>
          <a:xfrm>
            <a:off x="58531" y="1688612"/>
            <a:ext cx="1980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0" dirty="0" err="1" smtClean="0">
                <a:solidFill>
                  <a:schemeClr val="bg1"/>
                </a:solidFill>
              </a:rPr>
              <a:t>Copernicus</a:t>
            </a:r>
            <a:r>
              <a:rPr lang="es-ES" sz="1600" b="0" dirty="0" smtClean="0">
                <a:solidFill>
                  <a:schemeClr val="bg1"/>
                </a:solidFill>
              </a:rPr>
              <a:t> </a:t>
            </a:r>
            <a:r>
              <a:rPr lang="es-ES" sz="1600" b="0" dirty="0" err="1" smtClean="0">
                <a:solidFill>
                  <a:schemeClr val="bg1"/>
                </a:solidFill>
              </a:rPr>
              <a:t>Climate</a:t>
            </a:r>
            <a:r>
              <a:rPr lang="es-ES" sz="1600" b="0" baseline="0" dirty="0" smtClean="0">
                <a:solidFill>
                  <a:schemeClr val="bg1"/>
                </a:solidFill>
              </a:rPr>
              <a:t> </a:t>
            </a:r>
            <a:r>
              <a:rPr lang="es-ES" sz="1600" b="0" dirty="0" err="1" smtClean="0">
                <a:solidFill>
                  <a:schemeClr val="bg1"/>
                </a:solidFill>
              </a:rPr>
              <a:t>Change</a:t>
            </a:r>
            <a:r>
              <a:rPr lang="es-ES" sz="1600" b="0" dirty="0" smtClean="0">
                <a:solidFill>
                  <a:schemeClr val="bg1"/>
                </a:solidFill>
              </a:rPr>
              <a:t> </a:t>
            </a:r>
            <a:r>
              <a:rPr lang="es-ES" sz="1600" b="0" dirty="0" err="1" smtClean="0">
                <a:solidFill>
                  <a:schemeClr val="bg1"/>
                </a:solidFill>
              </a:rPr>
              <a:t>Service</a:t>
            </a:r>
            <a:endParaRPr lang="en-US" sz="1600" b="0" dirty="0">
              <a:solidFill>
                <a:schemeClr val="bg1"/>
              </a:solidFill>
            </a:endParaRPr>
          </a:p>
        </p:txBody>
      </p:sp>
      <p:sp>
        <p:nvSpPr>
          <p:cNvPr id="18" name="Subtitle 1"/>
          <p:cNvSpPr txBox="1">
            <a:spLocks/>
          </p:cNvSpPr>
          <p:nvPr/>
        </p:nvSpPr>
        <p:spPr>
          <a:xfrm>
            <a:off x="3531434" y="688813"/>
            <a:ext cx="5360910" cy="1128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err="1" smtClean="0">
                <a:solidFill>
                  <a:srgbClr val="F4A6B9"/>
                </a:solidFill>
                <a:latin typeface="Calibri"/>
              </a:rPr>
              <a:t>Contracte</a:t>
            </a:r>
            <a:r>
              <a:rPr lang="en-US" sz="2400" dirty="0" smtClean="0">
                <a:solidFill>
                  <a:srgbClr val="F4A6B9"/>
                </a:solidFill>
                <a:latin typeface="Calibri"/>
              </a:rPr>
              <a:t> per </a:t>
            </a:r>
            <a:r>
              <a:rPr lang="en-US" sz="2400" dirty="0" err="1" smtClean="0">
                <a:solidFill>
                  <a:srgbClr val="F4A6B9"/>
                </a:solidFill>
                <a:latin typeface="Calibri"/>
              </a:rPr>
              <a:t>desenvolupar</a:t>
            </a:r>
            <a:r>
              <a:rPr lang="en-US" sz="2400" dirty="0" smtClean="0">
                <a:solidFill>
                  <a:srgbClr val="F4A6B9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srgbClr val="F4A6B9"/>
                </a:solidFill>
                <a:latin typeface="Calibri"/>
              </a:rPr>
              <a:t>una</a:t>
            </a:r>
            <a:r>
              <a:rPr lang="en-US" sz="2400" dirty="0" smtClean="0">
                <a:solidFill>
                  <a:srgbClr val="F4A6B9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srgbClr val="F4A6B9"/>
                </a:solidFill>
                <a:latin typeface="Calibri"/>
              </a:rPr>
              <a:t>aplicació</a:t>
            </a:r>
            <a:r>
              <a:rPr lang="en-US" sz="2400" dirty="0" smtClean="0">
                <a:solidFill>
                  <a:srgbClr val="F4A6B9"/>
                </a:solidFill>
                <a:latin typeface="Calibri"/>
              </a:rPr>
              <a:t> que </a:t>
            </a:r>
            <a:r>
              <a:rPr lang="en-US" sz="2400" dirty="0" err="1" smtClean="0">
                <a:solidFill>
                  <a:srgbClr val="F4A6B9"/>
                </a:solidFill>
                <a:latin typeface="Calibri"/>
              </a:rPr>
              <a:t>superi</a:t>
            </a:r>
            <a:r>
              <a:rPr lang="en-US" sz="2400" dirty="0" smtClean="0">
                <a:solidFill>
                  <a:srgbClr val="F4A6B9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srgbClr val="F4A6B9"/>
                </a:solidFill>
                <a:latin typeface="Calibri"/>
              </a:rPr>
              <a:t>algunes</a:t>
            </a:r>
            <a:r>
              <a:rPr lang="en-US" sz="2400" dirty="0" smtClean="0">
                <a:solidFill>
                  <a:srgbClr val="F4A6B9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srgbClr val="F4A6B9"/>
                </a:solidFill>
                <a:latin typeface="Calibri"/>
              </a:rPr>
              <a:t>d’aqueste</a:t>
            </a:r>
            <a:r>
              <a:rPr lang="en-US" sz="2400" dirty="0" smtClean="0">
                <a:solidFill>
                  <a:srgbClr val="F4A6B9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srgbClr val="F4A6B9"/>
                </a:solidFill>
                <a:latin typeface="Calibri"/>
              </a:rPr>
              <a:t>barreres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4A6B9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531434" y="176115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4A6B9"/>
                </a:solidFill>
                <a:latin typeface="Calibri"/>
              </a:rPr>
              <a:t>C3S_429g_BSC</a:t>
            </a:r>
            <a:endParaRPr lang="en-US" dirty="0">
              <a:solidFill>
                <a:srgbClr val="F4A6B9"/>
              </a:solidFill>
              <a:latin typeface="Calibri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382642" y="3500147"/>
            <a:ext cx="85912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800" dirty="0">
                <a:solidFill>
                  <a:schemeClr val="bg1"/>
                </a:solidFill>
              </a:rPr>
              <a:t>Facilitar que periodistes, </a:t>
            </a:r>
            <a:r>
              <a:rPr lang="ca-ES" sz="2800" dirty="0" err="1">
                <a:solidFill>
                  <a:schemeClr val="bg1"/>
                </a:solidFill>
              </a:rPr>
              <a:t>ONGs</a:t>
            </a:r>
            <a:r>
              <a:rPr lang="ca-ES" sz="2800" dirty="0">
                <a:solidFill>
                  <a:schemeClr val="bg1"/>
                </a:solidFill>
              </a:rPr>
              <a:t> i la societat civil que vulguin parlar sobre l’emergència climàtica tinguin un </a:t>
            </a:r>
            <a:r>
              <a:rPr lang="ca-ES" sz="2800" b="1" dirty="0">
                <a:solidFill>
                  <a:schemeClr val="bg1"/>
                </a:solidFill>
              </a:rPr>
              <a:t>punt d’entrada amigable a les dades</a:t>
            </a:r>
            <a:r>
              <a:rPr lang="ca-ES" sz="2800" dirty="0">
                <a:solidFill>
                  <a:schemeClr val="bg1"/>
                </a:solidFill>
              </a:rPr>
              <a:t> disponibles al </a:t>
            </a:r>
            <a:r>
              <a:rPr lang="ca-ES" sz="2800" dirty="0" err="1">
                <a:solidFill>
                  <a:schemeClr val="bg1"/>
                </a:solidFill>
              </a:rPr>
              <a:t>Climate</a:t>
            </a:r>
            <a:r>
              <a:rPr lang="ca-ES" sz="2800" dirty="0">
                <a:solidFill>
                  <a:schemeClr val="bg1"/>
                </a:solidFill>
              </a:rPr>
              <a:t> Data Store.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382642" y="2738147"/>
            <a:ext cx="859129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3500" b="1" dirty="0" smtClean="0">
                <a:solidFill>
                  <a:schemeClr val="bg1"/>
                </a:solidFill>
              </a:rPr>
              <a:t>Objectiu .v2</a:t>
            </a:r>
          </a:p>
        </p:txBody>
      </p:sp>
    </p:spTree>
    <p:extLst>
      <p:ext uri="{BB962C8B-B14F-4D97-AF65-F5344CB8AC3E}">
        <p14:creationId xmlns:p14="http://schemas.microsoft.com/office/powerpoint/2010/main" val="13415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752355" y="416687"/>
            <a:ext cx="8160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smtClean="0"/>
              <a:t>Trobar idees </a:t>
            </a:r>
            <a:r>
              <a:rPr lang="ca-ES" sz="2400" dirty="0" smtClean="0"/>
              <a:t>per articles que parlin de canvi climàtic</a:t>
            </a:r>
            <a:endParaRPr lang="ca-ES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194836" y="416687"/>
            <a:ext cx="659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rgbClr val="941333"/>
                </a:solidFill>
                <a:latin typeface="Wingdings 2" panose="05020102010507070707" pitchFamily="18" charset="2"/>
              </a:rPr>
              <a:t>u</a:t>
            </a:r>
            <a:endParaRPr lang="es-ES" dirty="0">
              <a:solidFill>
                <a:srgbClr val="941333"/>
              </a:solidFill>
              <a:latin typeface="Wingdings 2" panose="05020102010507070707" pitchFamily="18" charset="2"/>
            </a:endParaRPr>
          </a:p>
        </p:txBody>
      </p:sp>
      <p:pic>
        <p:nvPicPr>
          <p:cNvPr id="11268" name="Picture 4" descr="https://lh4.googleusercontent.com/FciHBXZdRghBLJqntB3FPEPVPqmTA4dAWUEV56DXslRVFcONXPaXENK0YD8h73eiQQQcL7xnqa8RKjm9OXxyPIYSieIBMEFS5zjNGlZVsd7A4Mwttygf7xInOFKvkxhCPjA8Y-4bp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1920" y="1301541"/>
            <a:ext cx="7255695" cy="2188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-5040923" y="2831843"/>
            <a:ext cx="288022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s-ES" altLang="es-ES" sz="76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s-ES" altLang="es-ES" sz="76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Helvetica Neue"/>
              </a:rPr>
              <a:t>Explore by Topic</a:t>
            </a:r>
            <a:endParaRPr kumimoji="0" lang="es-ES" altLang="es-E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270" name="Picture 6" descr="https://lh3.googleusercontent.com/RJ1dasOPWvDP4I96ERTDcJ49PaJBpRsXqJ0ilNcx1Q_rNekITuUiEMNNCQ2ttQng6gEgE6pN-MB89Em11rew2mAf1r5PXvcKlu06UV-gIV5soxjY2ITCkJOfSQeoVbT-up2WhdNyPh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2314" y="2612181"/>
            <a:ext cx="3458006" cy="4002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50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752355" y="416687"/>
            <a:ext cx="8160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smtClean="0"/>
              <a:t>Trobar idees </a:t>
            </a:r>
            <a:r>
              <a:rPr lang="ca-ES" sz="2400" dirty="0" smtClean="0"/>
              <a:t>per articles que parlin de canvi climàtic</a:t>
            </a:r>
            <a:endParaRPr lang="ca-ES" sz="2400" dirty="0"/>
          </a:p>
        </p:txBody>
      </p:sp>
      <p:sp>
        <p:nvSpPr>
          <p:cNvPr id="4" name="CuadroTexto 3"/>
          <p:cNvSpPr txBox="1"/>
          <p:nvPr/>
        </p:nvSpPr>
        <p:spPr>
          <a:xfrm>
            <a:off x="752355" y="1385298"/>
            <a:ext cx="8160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smtClean="0"/>
              <a:t>Explorar visualment </a:t>
            </a:r>
            <a:r>
              <a:rPr lang="ca-ES" sz="2400" dirty="0" smtClean="0"/>
              <a:t>gràfics i mapes sobre el tema que volen</a:t>
            </a:r>
            <a:endParaRPr lang="ca-ES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194836" y="416687"/>
            <a:ext cx="659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rgbClr val="941333"/>
                </a:solidFill>
                <a:latin typeface="Wingdings 2" panose="05020102010507070707" pitchFamily="18" charset="2"/>
              </a:rPr>
              <a:t>u</a:t>
            </a:r>
            <a:endParaRPr lang="es-ES" dirty="0">
              <a:solidFill>
                <a:srgbClr val="941333"/>
              </a:solidFill>
              <a:latin typeface="Wingdings 2" panose="05020102010507070707" pitchFamily="18" charset="2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94836" y="1416076"/>
            <a:ext cx="659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rgbClr val="941333"/>
                </a:solidFill>
                <a:latin typeface="Wingdings 2" panose="05020102010507070707" pitchFamily="18" charset="2"/>
              </a:rPr>
              <a:t>v</a:t>
            </a:r>
            <a:endParaRPr lang="es-ES" dirty="0">
              <a:solidFill>
                <a:srgbClr val="941333"/>
              </a:solidFill>
              <a:latin typeface="Wingdings 2" panose="05020102010507070707" pitchFamily="18" charset="2"/>
            </a:endParaRPr>
          </a:p>
        </p:txBody>
      </p:sp>
      <p:pic>
        <p:nvPicPr>
          <p:cNvPr id="19458" name="Picture 2" descr="https://lh6.googleusercontent.com/Si25OnO6DNOkbl7HkEZyO4WNSSN0YOlrykMK725TXkway5sHzvVGLuDrgVN-rjzaHDG4kicEEVnNPbycuXoUva-DLspWEIK1hQ926sp3uSpc1rW6mb3e0wx6Wkftfw8JXit9EjlIkD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4277" y="2169243"/>
            <a:ext cx="3915507" cy="4167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51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752355" y="416687"/>
            <a:ext cx="8160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smtClean="0"/>
              <a:t>Trobar idees </a:t>
            </a:r>
            <a:r>
              <a:rPr lang="ca-ES" sz="2400" dirty="0" smtClean="0"/>
              <a:t>per articles que parlin de canvi climàtic</a:t>
            </a:r>
            <a:endParaRPr lang="ca-ES" sz="2400" dirty="0"/>
          </a:p>
        </p:txBody>
      </p:sp>
      <p:sp>
        <p:nvSpPr>
          <p:cNvPr id="4" name="CuadroTexto 3"/>
          <p:cNvSpPr txBox="1"/>
          <p:nvPr/>
        </p:nvSpPr>
        <p:spPr>
          <a:xfrm>
            <a:off x="752355" y="1385298"/>
            <a:ext cx="8160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smtClean="0"/>
              <a:t>Explorar visualment </a:t>
            </a:r>
            <a:r>
              <a:rPr lang="ca-ES" sz="2400" dirty="0" smtClean="0"/>
              <a:t>gràfics i mapes sobre el tema que volen</a:t>
            </a:r>
            <a:endParaRPr lang="ca-ES" sz="2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752355" y="2389118"/>
            <a:ext cx="8160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smtClean="0"/>
              <a:t>Descarregar </a:t>
            </a:r>
            <a:r>
              <a:rPr lang="ca-ES" sz="2400" dirty="0" smtClean="0"/>
              <a:t>tant els gràfics </a:t>
            </a:r>
            <a:r>
              <a:rPr lang="ca-ES" sz="2400" u="sng" dirty="0" smtClean="0"/>
              <a:t>com les dades</a:t>
            </a:r>
            <a:endParaRPr lang="ca-ES" sz="2400" u="sng" dirty="0"/>
          </a:p>
        </p:txBody>
      </p:sp>
      <p:sp>
        <p:nvSpPr>
          <p:cNvPr id="8" name="CuadroTexto 7"/>
          <p:cNvSpPr txBox="1"/>
          <p:nvPr/>
        </p:nvSpPr>
        <p:spPr>
          <a:xfrm>
            <a:off x="194836" y="416687"/>
            <a:ext cx="659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rgbClr val="941333"/>
                </a:solidFill>
                <a:latin typeface="Wingdings 2" panose="05020102010507070707" pitchFamily="18" charset="2"/>
              </a:rPr>
              <a:t>u</a:t>
            </a:r>
            <a:endParaRPr lang="es-ES" dirty="0">
              <a:solidFill>
                <a:srgbClr val="941333"/>
              </a:solidFill>
              <a:latin typeface="Wingdings 2" panose="05020102010507070707" pitchFamily="18" charset="2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94836" y="1416076"/>
            <a:ext cx="659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rgbClr val="941333"/>
                </a:solidFill>
                <a:latin typeface="Wingdings 2" panose="05020102010507070707" pitchFamily="18" charset="2"/>
              </a:rPr>
              <a:t>v</a:t>
            </a:r>
            <a:endParaRPr lang="es-ES" dirty="0">
              <a:solidFill>
                <a:srgbClr val="941333"/>
              </a:solidFill>
              <a:latin typeface="Wingdings 2" panose="05020102010507070707" pitchFamily="18" charset="2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71687" y="2419896"/>
            <a:ext cx="659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rgbClr val="941333"/>
                </a:solidFill>
                <a:latin typeface="Wingdings 2" panose="05020102010507070707" pitchFamily="18" charset="2"/>
              </a:rPr>
              <a:t>w</a:t>
            </a:r>
            <a:endParaRPr lang="es-ES" dirty="0">
              <a:solidFill>
                <a:srgbClr val="941333"/>
              </a:solidFill>
              <a:latin typeface="Wingdings 2" panose="05020102010507070707" pitchFamily="18" charset="2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051" y="3066227"/>
            <a:ext cx="3425190" cy="328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084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.libertaddigital.com/fotos/noticias/tiempo-tv3-12-o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19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3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752355" y="416687"/>
            <a:ext cx="8160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smtClean="0"/>
              <a:t>Trobar idees </a:t>
            </a:r>
            <a:r>
              <a:rPr lang="ca-ES" sz="2400" dirty="0" smtClean="0"/>
              <a:t>per articles que parlin de canvi climàtic</a:t>
            </a:r>
            <a:endParaRPr lang="ca-ES" sz="2400" dirty="0"/>
          </a:p>
        </p:txBody>
      </p:sp>
      <p:sp>
        <p:nvSpPr>
          <p:cNvPr id="4" name="CuadroTexto 3"/>
          <p:cNvSpPr txBox="1"/>
          <p:nvPr/>
        </p:nvSpPr>
        <p:spPr>
          <a:xfrm>
            <a:off x="752355" y="1385298"/>
            <a:ext cx="8160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smtClean="0"/>
              <a:t>Explorar visualment </a:t>
            </a:r>
            <a:r>
              <a:rPr lang="ca-ES" sz="2400" dirty="0" smtClean="0"/>
              <a:t>gràfics i mapes sobre el tema que volen</a:t>
            </a:r>
            <a:endParaRPr lang="ca-ES" sz="2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752355" y="2389118"/>
            <a:ext cx="8160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smtClean="0"/>
              <a:t>Descarregar </a:t>
            </a:r>
            <a:r>
              <a:rPr lang="ca-ES" sz="2400" dirty="0" smtClean="0"/>
              <a:t>tant els gràfics com les dades per generar el gràfic</a:t>
            </a:r>
            <a:endParaRPr lang="ca-ES" sz="2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752355" y="3392977"/>
            <a:ext cx="8160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smtClean="0"/>
              <a:t>Redirigir cap al </a:t>
            </a:r>
            <a:r>
              <a:rPr lang="ca-ES" sz="2400" b="1" dirty="0" err="1" smtClean="0"/>
              <a:t>Climate</a:t>
            </a:r>
            <a:r>
              <a:rPr lang="ca-ES" sz="2400" b="1" dirty="0" smtClean="0"/>
              <a:t> Data Store </a:t>
            </a:r>
            <a:r>
              <a:rPr lang="ca-ES" sz="2400" dirty="0" smtClean="0"/>
              <a:t>quan entenen el potencial del </a:t>
            </a:r>
            <a:r>
              <a:rPr lang="ca-ES" sz="2400" dirty="0" err="1" smtClean="0"/>
              <a:t>Dataset</a:t>
            </a:r>
            <a:endParaRPr lang="ca-ES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194836" y="416687"/>
            <a:ext cx="659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600" dirty="0" smtClean="0">
                <a:solidFill>
                  <a:srgbClr val="941333"/>
                </a:solidFill>
                <a:latin typeface="Wingdings 2" panose="05020102010507070707" pitchFamily="18" charset="2"/>
              </a:rPr>
              <a:t>u</a:t>
            </a:r>
            <a:endParaRPr lang="ca-ES" dirty="0">
              <a:solidFill>
                <a:srgbClr val="941333"/>
              </a:solidFill>
              <a:latin typeface="Wingdings 2" panose="05020102010507070707" pitchFamily="18" charset="2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94836" y="1416076"/>
            <a:ext cx="659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600" dirty="0" smtClean="0">
                <a:solidFill>
                  <a:srgbClr val="941333"/>
                </a:solidFill>
                <a:latin typeface="Wingdings 2" panose="05020102010507070707" pitchFamily="18" charset="2"/>
              </a:rPr>
              <a:t>v</a:t>
            </a:r>
            <a:endParaRPr lang="ca-ES" dirty="0">
              <a:solidFill>
                <a:srgbClr val="941333"/>
              </a:solidFill>
              <a:latin typeface="Wingdings 2" panose="05020102010507070707" pitchFamily="18" charset="2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71687" y="2419896"/>
            <a:ext cx="659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600" dirty="0" smtClean="0">
                <a:solidFill>
                  <a:srgbClr val="941333"/>
                </a:solidFill>
                <a:latin typeface="Wingdings 2" panose="05020102010507070707" pitchFamily="18" charset="2"/>
              </a:rPr>
              <a:t>w</a:t>
            </a:r>
            <a:endParaRPr lang="ca-ES" dirty="0">
              <a:solidFill>
                <a:srgbClr val="941333"/>
              </a:solidFill>
              <a:latin typeface="Wingdings 2" panose="05020102010507070707" pitchFamily="18" charset="2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94836" y="3423755"/>
            <a:ext cx="659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600" dirty="0" smtClean="0">
                <a:solidFill>
                  <a:srgbClr val="941333"/>
                </a:solidFill>
                <a:latin typeface="Wingdings 2" panose="05020102010507070707" pitchFamily="18" charset="2"/>
              </a:rPr>
              <a:t>x</a:t>
            </a:r>
            <a:endParaRPr lang="ca-ES" dirty="0">
              <a:solidFill>
                <a:srgbClr val="941333"/>
              </a:solidFill>
              <a:latin typeface="Wingdings 2" panose="050201020105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0996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5037726" y="877476"/>
            <a:ext cx="2468158" cy="4315199"/>
            <a:chOff x="5196367" y="858685"/>
            <a:chExt cx="2761615" cy="4828264"/>
          </a:xfrm>
        </p:grpSpPr>
        <p:pic>
          <p:nvPicPr>
            <p:cNvPr id="6" name="image24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96367" y="858685"/>
              <a:ext cx="2761615" cy="45751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image24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96367" y="5432307"/>
              <a:ext cx="2761615" cy="2546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5" name="image2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2890" y="811397"/>
            <a:ext cx="2680411" cy="4381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ángulo 10"/>
          <p:cNvSpPr/>
          <p:nvPr/>
        </p:nvSpPr>
        <p:spPr>
          <a:xfrm>
            <a:off x="891251" y="5552928"/>
            <a:ext cx="75119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400" b="1" dirty="0" smtClean="0"/>
              <a:t>Estem testejant el primer prototip interactiu per avaluar si la eina ajuda a trobar més fàcilment les dades d’interès.</a:t>
            </a:r>
          </a:p>
          <a:p>
            <a:pPr algn="r"/>
            <a:r>
              <a:rPr lang="ca-ES" sz="2400" b="1" dirty="0" smtClean="0"/>
              <a:t>...Voleu col·laborar?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3173701" y="291017"/>
            <a:ext cx="2444541" cy="4705051"/>
            <a:chOff x="-15702806" y="-3636282"/>
            <a:chExt cx="3960295" cy="7622450"/>
          </a:xfrm>
        </p:grpSpPr>
        <p:pic>
          <p:nvPicPr>
            <p:cNvPr id="14338" name="Picture 2" descr="https://lh5.googleusercontent.com/u3qM_JcxFb1PsXS21nN8LBudu3COcXK6WqSmyeH3qscQp_UzOHgzj63P58k4h6Dpb00OIDg2TJC7F25DSEKej0vwPyodqMKG3zAG0_aEmlS4sPWRcmHa_uqPGfO4JUr1ZrUUdnKI9O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702806" y="-3636282"/>
              <a:ext cx="3933716" cy="42260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39" name="Picture 3" descr="https://lh3.googleusercontent.com/7YV0LQJnvyRlVMN9J5PDHg44NM_BQh7RZM7kSP3iaC5Jg6_27xqceFu3e-wVialDX_HD7nmPxIQClpYiB2t0LkoMXeCvSradgSqrx-16OQrrLIz2iYjD-_tDewX3j2HGk8Uhpu2Ktd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702806" y="-87088"/>
              <a:ext cx="3960295" cy="40732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239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-18659" y="5603631"/>
            <a:ext cx="9181317" cy="12543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662763" y="2761636"/>
            <a:ext cx="5787330" cy="688936"/>
          </a:xfrm>
        </p:spPr>
        <p:txBody>
          <a:bodyPr/>
          <a:lstStyle/>
          <a:p>
            <a:r>
              <a:rPr lang="es-ES" dirty="0" err="1" smtClean="0"/>
              <a:t>Isadora.jimenez@bsc.es</a:t>
            </a:r>
            <a:endParaRPr lang="es-ES" dirty="0"/>
          </a:p>
        </p:txBody>
      </p:sp>
      <p:sp>
        <p:nvSpPr>
          <p:cNvPr id="2" name="TextBox 1"/>
          <p:cNvSpPr txBox="1"/>
          <p:nvPr/>
        </p:nvSpPr>
        <p:spPr>
          <a:xfrm>
            <a:off x="1619672" y="1919321"/>
            <a:ext cx="5873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solidFill>
                  <a:schemeClr val="bg1"/>
                </a:solidFill>
              </a:rPr>
              <a:t>@</a:t>
            </a:r>
            <a:r>
              <a:rPr lang="en-GB" sz="4400" b="1" dirty="0" err="1" smtClean="0">
                <a:solidFill>
                  <a:schemeClr val="bg1"/>
                </a:solidFill>
              </a:rPr>
              <a:t>isadorachristel</a:t>
            </a:r>
            <a:endParaRPr lang="en-GB" sz="4400" b="1" dirty="0" smtClean="0">
              <a:solidFill>
                <a:schemeClr val="bg1"/>
              </a:solidFill>
            </a:endParaRPr>
          </a:p>
        </p:txBody>
      </p:sp>
      <p:sp>
        <p:nvSpPr>
          <p:cNvPr id="15" name="Rectangle 23">
            <a:extLst/>
          </p:cNvPr>
          <p:cNvSpPr/>
          <p:nvPr/>
        </p:nvSpPr>
        <p:spPr>
          <a:xfrm>
            <a:off x="1225655" y="5808720"/>
            <a:ext cx="7789391" cy="9002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05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S2S4E </a:t>
            </a:r>
            <a:r>
              <a:rPr lang="en-GB" sz="105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project has received funding from the Horizon 2020 programme under grant agreement </a:t>
            </a:r>
            <a:r>
              <a:rPr lang="fr-FR" sz="105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n°776787</a:t>
            </a:r>
            <a:r>
              <a:rPr lang="es-ES" sz="105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. </a:t>
            </a:r>
            <a:r>
              <a:rPr lang="en-US" sz="105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The research leading to </a:t>
            </a:r>
            <a:r>
              <a:rPr lang="en-US" sz="105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these </a:t>
            </a:r>
            <a:r>
              <a:rPr lang="en-US" sz="105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results is part of the Copernicus Climate Change Service (C3S) (Contract number: C3S_429g_BSC), a </a:t>
            </a:r>
            <a:r>
              <a:rPr lang="en-US" sz="1050" i="1" dirty="0" err="1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programme</a:t>
            </a:r>
            <a:r>
              <a:rPr lang="en-US" sz="105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being implemented by the European Centre for Medium-Range Weather Forecasts (ECMWF) on behalf of the European </a:t>
            </a:r>
            <a:r>
              <a:rPr lang="en-US" sz="1050" i="1" dirty="0" err="1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Commission.</a:t>
            </a:r>
            <a:r>
              <a:rPr lang="en-US" sz="1050" i="1" dirty="0" err="1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The</a:t>
            </a:r>
            <a:r>
              <a:rPr lang="en-US" sz="105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05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content of this presentation reflects only the author’s view. The European Commission is not responsible for any use that may be made of the information it contains.</a:t>
            </a:r>
            <a:endParaRPr lang="fr-FR" sz="1050" i="1" dirty="0">
              <a:latin typeface="Arial" panose="020B0604020202020204" pitchFamily="34" charset="0"/>
              <a:ea typeface="Ebrima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988" y="5867459"/>
            <a:ext cx="634371" cy="42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22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busy London street seen through a rain-streaked wind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12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3022" y="1232900"/>
            <a:ext cx="5005137" cy="471638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23266" y="6093296"/>
            <a:ext cx="6345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dirty="0">
                <a:hlinkClick r:id="rId3"/>
              </a:rPr>
              <a:t>http://</a:t>
            </a:r>
            <a:r>
              <a:rPr lang="es-ES_tradnl" dirty="0" err="1">
                <a:hlinkClick r:id="rId3"/>
              </a:rPr>
              <a:t>www.meteo.cat</a:t>
            </a:r>
            <a:r>
              <a:rPr lang="es-ES_tradnl" dirty="0">
                <a:hlinkClick r:id="rId3"/>
              </a:rPr>
              <a:t>/</a:t>
            </a:r>
            <a:r>
              <a:rPr lang="es-ES_tradnl" dirty="0" err="1">
                <a:hlinkClick r:id="rId3"/>
              </a:rPr>
              <a:t>wpweb</a:t>
            </a:r>
            <a:r>
              <a:rPr lang="es-ES_tradnl" dirty="0">
                <a:hlinkClick r:id="rId3"/>
              </a:rPr>
              <a:t>/</a:t>
            </a:r>
            <a:r>
              <a:rPr lang="es-ES_tradnl" dirty="0" err="1">
                <a:hlinkClick r:id="rId3"/>
              </a:rPr>
              <a:t>climatologia</a:t>
            </a:r>
            <a:r>
              <a:rPr lang="es-ES_tradnl" dirty="0">
                <a:hlinkClick r:id="rId3"/>
              </a:rPr>
              <a:t>/</a:t>
            </a:r>
            <a:r>
              <a:rPr lang="es-ES_tradnl" dirty="0" err="1">
                <a:hlinkClick r:id="rId3"/>
              </a:rPr>
              <a:t>serveis</a:t>
            </a:r>
            <a:r>
              <a:rPr lang="es-ES_tradnl" dirty="0">
                <a:hlinkClick r:id="rId3"/>
              </a:rPr>
              <a:t>-i-</a:t>
            </a:r>
            <a:r>
              <a:rPr lang="es-ES_tradnl" dirty="0" err="1">
                <a:hlinkClick r:id="rId3"/>
              </a:rPr>
              <a:t>dades</a:t>
            </a:r>
            <a:r>
              <a:rPr lang="es-ES_tradnl" dirty="0">
                <a:hlinkClick r:id="rId3"/>
              </a:rPr>
              <a:t>-</a:t>
            </a:r>
            <a:r>
              <a:rPr lang="es-ES_tradnl" dirty="0" err="1">
                <a:hlinkClick r:id="rId3"/>
              </a:rPr>
              <a:t>climatiques</a:t>
            </a:r>
            <a:r>
              <a:rPr lang="es-ES_tradnl" dirty="0">
                <a:hlinkClick r:id="rId3"/>
              </a:rPr>
              <a:t>/</a:t>
            </a:r>
            <a:r>
              <a:rPr lang="es-ES_tradnl" dirty="0" err="1">
                <a:hlinkClick r:id="rId3"/>
              </a:rPr>
              <a:t>normals-climatiques-recents</a:t>
            </a:r>
            <a:r>
              <a:rPr lang="es-ES_tradnl" dirty="0">
                <a:hlinkClick r:id="rId3"/>
              </a:rPr>
              <a:t>/</a:t>
            </a:r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041" y="985414"/>
            <a:ext cx="3643200" cy="244592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572000" y="895009"/>
            <a:ext cx="345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 smtClean="0"/>
              <a:t>Climatolog</a:t>
            </a:r>
            <a:r>
              <a:rPr lang="es-ES" dirty="0"/>
              <a:t>i</a:t>
            </a:r>
            <a:r>
              <a:rPr lang="es-ES_tradnl" dirty="0" smtClean="0"/>
              <a:t>a </a:t>
            </a:r>
            <a:r>
              <a:rPr lang="es-ES_tradnl" dirty="0" smtClean="0"/>
              <a:t>Barcelona 1961-1990</a:t>
            </a:r>
            <a:endParaRPr lang="es-ES_tradnl" dirty="0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539552" y="88052"/>
            <a:ext cx="8229598" cy="838397"/>
          </a:xfrm>
        </p:spPr>
        <p:txBody>
          <a:bodyPr/>
          <a:lstStyle/>
          <a:p>
            <a:r>
              <a:rPr lang="es-ES" altLang="ca-ES" sz="3500" b="1" dirty="0" err="1" smtClean="0"/>
              <a:t>Dades</a:t>
            </a:r>
            <a:r>
              <a:rPr lang="es-ES" altLang="ca-ES" sz="3500" b="1" dirty="0" smtClean="0"/>
              <a:t> </a:t>
            </a:r>
            <a:r>
              <a:rPr lang="es-ES" altLang="ca-ES" sz="3500" b="1" dirty="0" err="1" smtClean="0"/>
              <a:t>meteorològiques</a:t>
            </a:r>
            <a:r>
              <a:rPr lang="es-ES" altLang="ca-ES" sz="3500" b="1" dirty="0" smtClean="0"/>
              <a:t> del </a:t>
            </a:r>
            <a:r>
              <a:rPr lang="es-ES" altLang="ca-ES" sz="3500" b="1" dirty="0" err="1" smtClean="0"/>
              <a:t>passat</a:t>
            </a:r>
            <a:endParaRPr lang="es-ES" sz="3500" b="1" dirty="0"/>
          </a:p>
        </p:txBody>
      </p:sp>
    </p:spTree>
    <p:extLst>
      <p:ext uri="{BB962C8B-B14F-4D97-AF65-F5344CB8AC3E}">
        <p14:creationId xmlns:p14="http://schemas.microsoft.com/office/powerpoint/2010/main" val="256351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87" y="1024759"/>
            <a:ext cx="4461641" cy="4461641"/>
          </a:xfrm>
          <a:prstGeom prst="rect">
            <a:avLst/>
          </a:prstGeom>
        </p:spPr>
      </p:pic>
      <p:pic>
        <p:nvPicPr>
          <p:cNvPr id="6" name="Picture 2" descr="http://i.dailymail.co.uk/i/pix/2010/03/09/article-1256549-08A2A4D5000005DC-305_634x5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3019" y="0"/>
            <a:ext cx="4582511" cy="686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322177" y="6422239"/>
            <a:ext cx="38756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https://www.climate-lab-book.ac.uk/spirals/</a:t>
            </a:r>
          </a:p>
        </p:txBody>
      </p:sp>
      <p:sp>
        <p:nvSpPr>
          <p:cNvPr id="9" name="Rectángulo 8"/>
          <p:cNvSpPr/>
          <p:nvPr/>
        </p:nvSpPr>
        <p:spPr>
          <a:xfrm>
            <a:off x="-7882" y="1074672"/>
            <a:ext cx="4572000" cy="291668"/>
          </a:xfrm>
          <a:prstGeom prst="rect">
            <a:avLst/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3137" y="240452"/>
            <a:ext cx="4550979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>
                <a:solidFill>
                  <a:schemeClr val="bg1"/>
                </a:solidFill>
              </a:rPr>
              <a:t>Temperatura global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(1850-2019)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9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E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052" name="Picture 4" descr="https://www.bworldonline.com/wp-content/uploads/2019/03/Copernicus-0314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5182"/>
            <a:ext cx="9144000" cy="498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96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35"/>
          <a:stretch/>
        </p:blipFill>
        <p:spPr>
          <a:xfrm>
            <a:off x="961696" y="746233"/>
            <a:ext cx="7220607" cy="521516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862846" y="6238322"/>
            <a:ext cx="3418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bg1">
                    <a:lumMod val="50000"/>
                  </a:schemeClr>
                </a:solidFill>
                <a:hlinkClick r:id="rId4"/>
              </a:rPr>
              <a:t>https://cds.climate.copernicus.eu/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31228" y="22705"/>
            <a:ext cx="513955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3500" b="1" dirty="0" err="1" smtClean="0"/>
              <a:t>Climate</a:t>
            </a:r>
            <a:r>
              <a:rPr lang="ca-ES" sz="3500" b="1" dirty="0" smtClean="0"/>
              <a:t> Data Store</a:t>
            </a:r>
          </a:p>
        </p:txBody>
      </p:sp>
    </p:spTree>
    <p:extLst>
      <p:ext uri="{BB962C8B-B14F-4D97-AF65-F5344CB8AC3E}">
        <p14:creationId xmlns:p14="http://schemas.microsoft.com/office/powerpoint/2010/main" val="303062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07"/>
          <a:stretch/>
        </p:blipFill>
        <p:spPr>
          <a:xfrm>
            <a:off x="798786" y="1910730"/>
            <a:ext cx="7546428" cy="4292373"/>
          </a:xfrm>
          <a:prstGeom prst="rect">
            <a:avLst/>
          </a:prstGeom>
        </p:spPr>
      </p:pic>
      <p:pic>
        <p:nvPicPr>
          <p:cNvPr id="4" name="Image 2">
            <a:extLst>
              <a:ext uri="{FF2B5EF4-FFF2-40B4-BE49-F238E27FC236}">
                <a16:creationId xmlns:a16="http://schemas.microsoft.com/office/drawing/2014/main" id="{1449DAC3-2D29-4DF5-8F99-D15FA9B673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517" y="190527"/>
            <a:ext cx="2112580" cy="75782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203869" y="1396515"/>
            <a:ext cx="2736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smtClean="0">
                <a:hlinkClick r:id="rId4"/>
              </a:rPr>
              <a:t>https://s2s4e.eu/dst</a:t>
            </a:r>
            <a:endParaRPr lang="es-ES" sz="2400" dirty="0"/>
          </a:p>
        </p:txBody>
      </p:sp>
      <p:pic>
        <p:nvPicPr>
          <p:cNvPr id="6" name="Image 21">
            <a:extLst>
              <a:ext uri="{FF2B5EF4-FFF2-40B4-BE49-F238E27FC236}">
                <a16:creationId xmlns:a16="http://schemas.microsoft.com/office/drawing/2014/main" id="{B8A09E87-408E-48E4-BCB7-644B062FC7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9767" y="6331093"/>
            <a:ext cx="555447" cy="37020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056993" y="6285362"/>
            <a:ext cx="37327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This project has received funding from the Horizon 2020 programme under grant agreement 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n°776787</a:t>
            </a:r>
            <a:endParaRPr lang="es-E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31228" y="22705"/>
            <a:ext cx="513955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3500" b="1" dirty="0" smtClean="0"/>
              <a:t>Dades aplicades a gestió de les energies renovables</a:t>
            </a:r>
          </a:p>
        </p:txBody>
      </p:sp>
    </p:spTree>
    <p:extLst>
      <p:ext uri="{BB962C8B-B14F-4D97-AF65-F5344CB8AC3E}">
        <p14:creationId xmlns:p14="http://schemas.microsoft.com/office/powerpoint/2010/main" val="406773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306120" y="850287"/>
            <a:ext cx="3657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2"/>
              </a:rPr>
              <a:t>https://climate.copernicus.eu/globe/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43" r="1241" b="12275"/>
          <a:stretch/>
        </p:blipFill>
        <p:spPr>
          <a:xfrm>
            <a:off x="-23838" y="1303278"/>
            <a:ext cx="9167838" cy="395189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792929" y="5422486"/>
            <a:ext cx="684657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a-ES" sz="3500" b="1" dirty="0" smtClean="0"/>
              <a:t>...Però hi ha una barrera invisible per aquells que no són experts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31228" y="98996"/>
            <a:ext cx="43407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3500" b="1" dirty="0" smtClean="0"/>
              <a:t>Moltes aplicacions actuals i potencials...</a:t>
            </a:r>
          </a:p>
        </p:txBody>
      </p:sp>
    </p:spTree>
    <p:extLst>
      <p:ext uri="{BB962C8B-B14F-4D97-AF65-F5344CB8AC3E}">
        <p14:creationId xmlns:p14="http://schemas.microsoft.com/office/powerpoint/2010/main" val="137587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2712</TotalTime>
  <Words>511</Words>
  <Application>Microsoft Office PowerPoint</Application>
  <PresentationFormat>Presentación en pantalla (4:3)</PresentationFormat>
  <Paragraphs>74</Paragraphs>
  <Slides>22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Ebrima</vt:lpstr>
      <vt:lpstr>Helvetica Neue</vt:lpstr>
      <vt:lpstr>Wingdings 2</vt:lpstr>
      <vt:lpstr>Tema de Office</vt:lpstr>
      <vt:lpstr>Open data  i canvi climàtic</vt:lpstr>
      <vt:lpstr>Presentación de PowerPoint</vt:lpstr>
      <vt:lpstr>Presentación de PowerPoint</vt:lpstr>
      <vt:lpstr>Dades meteorològiques del passat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Isadora.jimenez@bsc.es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Isadora Jimenez</dc:creator>
  <cp:lastModifiedBy>Isadora Jimenez (BSC)</cp:lastModifiedBy>
  <cp:revision>103</cp:revision>
  <cp:lastPrinted>2018-07-19T12:40:53Z</cp:lastPrinted>
  <dcterms:created xsi:type="dcterms:W3CDTF">2018-07-18T20:54:16Z</dcterms:created>
  <dcterms:modified xsi:type="dcterms:W3CDTF">2020-04-08T06:45:00Z</dcterms:modified>
</cp:coreProperties>
</file>