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2"/>
  </p:handoutMasterIdLst>
  <p:sldIdLst>
    <p:sldId id="276" r:id="rId2"/>
    <p:sldId id="328" r:id="rId3"/>
    <p:sldId id="334" r:id="rId4"/>
    <p:sldId id="304" r:id="rId5"/>
    <p:sldId id="329" r:id="rId6"/>
    <p:sldId id="287" r:id="rId7"/>
    <p:sldId id="336" r:id="rId8"/>
    <p:sldId id="293" r:id="rId9"/>
    <p:sldId id="283" r:id="rId10"/>
    <p:sldId id="332" r:id="rId11"/>
    <p:sldId id="295" r:id="rId12"/>
    <p:sldId id="338" r:id="rId13"/>
    <p:sldId id="310" r:id="rId14"/>
    <p:sldId id="312" r:id="rId15"/>
    <p:sldId id="314" r:id="rId16"/>
    <p:sldId id="316" r:id="rId17"/>
    <p:sldId id="337" r:id="rId18"/>
    <p:sldId id="302" r:id="rId19"/>
    <p:sldId id="303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8C"/>
    <a:srgbClr val="124484"/>
    <a:srgbClr val="203864"/>
    <a:srgbClr val="E9EBF5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78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27/04/2021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 smtClean="0"/>
              <a:t>Name</a:t>
            </a:r>
            <a:endParaRPr lang="es-ES" dirty="0" smtClean="0"/>
          </a:p>
          <a:p>
            <a:r>
              <a:rPr lang="es-ES" dirty="0" smtClean="0"/>
              <a:t>Position</a:t>
            </a:r>
            <a:endParaRPr lang="es-ES" dirty="0"/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</a:t>
            </a:r>
            <a:r>
              <a:rPr lang="es-ES" dirty="0"/>
              <a:t>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smtClean="0"/>
              <a:t>YourEmail@bsc.es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cathlon.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elplural.com/el-telescopio/tech/espana-filomena-espacio_257533102" TargetMode="External"/><Relationship Id="rId7" Type="http://schemas.openxmlformats.org/officeDocument/2006/relationships/hyperlink" Target="https://cuidateplus.marca.com/bienestar/2021/01/12/como-prevenir-actuar-caidas-hielo-176335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www.heraldo.es/noticias/aragon/2021/01/09/temporal-filomena-la-nieve-tiene-un-efecto-psicologico-positivo-1413878.html" TargetMode="External"/><Relationship Id="rId5" Type="http://schemas.openxmlformats.org/officeDocument/2006/relationships/hyperlink" Target="https://www.elperiodico.com/es/economia/20210111/efectos-filomena-cubiertos-seguros-11448387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atalayar.com/content/sat%C3%A9lites-metop-y-msg-clave-en-la-alerta-ante-la-gran-nevada-ca%C3%ADda-en-buena-parte-de-espa%C3%B1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utonomico.elconfidencialdigital.com/articulo/muy_confidencial/madrilenos-arrasan-todas-botas-montana-decathlon/2021011818534906853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clipart.com/maxpin/Tiwibi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ueva-iso-14001.com/2020/06/como-integro-la-sostenibilidad-en-los-ambitos-de-mi-empresa/" TargetMode="External"/><Relationship Id="rId4" Type="http://schemas.openxmlformats.org/officeDocument/2006/relationships/hyperlink" Target="https://rincondelemprendedor.es/como-invertir-con-exito-los-beneficios-de-nuestra-empres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3878" y="1231930"/>
            <a:ext cx="6702593" cy="2998826"/>
          </a:xfrm>
        </p:spPr>
        <p:txBody>
          <a:bodyPr>
            <a:normAutofit/>
          </a:bodyPr>
          <a:lstStyle/>
          <a:p>
            <a:r>
              <a:rPr lang="en-GB" sz="5600" dirty="0" smtClean="0"/>
              <a:t>Climate services for the retail sector:</a:t>
            </a:r>
            <a:br>
              <a:rPr lang="en-GB" sz="5600" dirty="0" smtClean="0"/>
            </a:br>
            <a:r>
              <a:rPr lang="en-GB" sz="5600" dirty="0" err="1" smtClean="0"/>
              <a:t>Filomena’s</a:t>
            </a:r>
            <a:r>
              <a:rPr lang="en-GB" sz="5600" dirty="0" smtClean="0"/>
              <a:t> case</a:t>
            </a:r>
            <a:endParaRPr lang="en-GB" sz="5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3878" y="5009836"/>
            <a:ext cx="6702593" cy="1085850"/>
          </a:xfrm>
        </p:spPr>
        <p:txBody>
          <a:bodyPr/>
          <a:lstStyle/>
          <a:p>
            <a:r>
              <a:rPr lang="es-ES" sz="1800" b="1" dirty="0" smtClean="0"/>
              <a:t>Albert </a:t>
            </a:r>
            <a:r>
              <a:rPr lang="es-ES" sz="1800" b="1" dirty="0" err="1" smtClean="0"/>
              <a:t>Martinez</a:t>
            </a:r>
            <a:r>
              <a:rPr lang="es-ES" sz="1800" b="1" dirty="0" smtClean="0"/>
              <a:t> Boti</a:t>
            </a:r>
            <a:r>
              <a:rPr lang="es-ES" sz="1800" b="1" baseline="30000" dirty="0" smtClean="0"/>
              <a:t>1,3</a:t>
            </a:r>
            <a:r>
              <a:rPr lang="es-ES" sz="1800" dirty="0" smtClean="0"/>
              <a:t>, Lluís Palma</a:t>
            </a:r>
            <a:r>
              <a:rPr lang="es-ES" sz="1800" baseline="30000" dirty="0" smtClean="0"/>
              <a:t>1,3</a:t>
            </a:r>
            <a:r>
              <a:rPr lang="es-ES" sz="1800" dirty="0" smtClean="0"/>
              <a:t>, Francesc Roura</a:t>
            </a:r>
            <a:r>
              <a:rPr lang="es-ES" sz="1800" baseline="30000" dirty="0" smtClean="0"/>
              <a:t>1</a:t>
            </a:r>
            <a:r>
              <a:rPr lang="es-ES" sz="1800" dirty="0" smtClean="0"/>
              <a:t>, Andrea Manrique-Suñén</a:t>
            </a:r>
            <a:r>
              <a:rPr lang="es-ES" sz="1800" baseline="30000" dirty="0" smtClean="0"/>
              <a:t>1</a:t>
            </a:r>
            <a:r>
              <a:rPr lang="es-ES" sz="1800" dirty="0" smtClean="0"/>
              <a:t>, Nube Gonzáles-Reviriego</a:t>
            </a:r>
            <a:r>
              <a:rPr lang="es-ES" sz="1800" baseline="30000" dirty="0" smtClean="0"/>
              <a:t>1</a:t>
            </a:r>
            <a:r>
              <a:rPr lang="es-ES" sz="1800" dirty="0" smtClean="0"/>
              <a:t>, Raül Marcos</a:t>
            </a:r>
            <a:r>
              <a:rPr lang="es-ES" sz="1800" baseline="30000" dirty="0" smtClean="0"/>
              <a:t>1,3</a:t>
            </a:r>
            <a:r>
              <a:rPr lang="es-ES" sz="1800" dirty="0" smtClean="0"/>
              <a:t>, Sergio González</a:t>
            </a:r>
            <a:r>
              <a:rPr lang="es-ES" sz="1800" baseline="30000" dirty="0" smtClean="0"/>
              <a:t>2</a:t>
            </a:r>
            <a:r>
              <a:rPr lang="es-ES" sz="1800" dirty="0" smtClean="0"/>
              <a:t>, Antonio López</a:t>
            </a:r>
            <a:r>
              <a:rPr lang="es-ES" sz="1800" baseline="30000" dirty="0" smtClean="0"/>
              <a:t>2</a:t>
            </a:r>
            <a:r>
              <a:rPr lang="es-ES" sz="1800" dirty="0" smtClean="0"/>
              <a:t> and Albert Soret</a:t>
            </a:r>
            <a:r>
              <a:rPr lang="es-ES" sz="1800" baseline="30000" dirty="0" smtClean="0"/>
              <a:t>1</a:t>
            </a:r>
          </a:p>
          <a:p>
            <a:pPr>
              <a:spcBef>
                <a:spcPts val="400"/>
              </a:spcBef>
            </a:pPr>
            <a:endParaRPr lang="es-ES" sz="1200" baseline="30000" dirty="0" smtClean="0">
              <a:latin typeface="Open Sans"/>
            </a:endParaRPr>
          </a:p>
          <a:p>
            <a:pPr>
              <a:spcBef>
                <a:spcPts val="400"/>
              </a:spcBef>
            </a:pPr>
            <a:r>
              <a:rPr lang="es-ES" sz="1100" baseline="30000" dirty="0" smtClean="0">
                <a:latin typeface="Open Sans"/>
              </a:rPr>
              <a:t>1</a:t>
            </a:r>
            <a:r>
              <a:rPr lang="es-ES" sz="1100" dirty="0" smtClean="0">
                <a:latin typeface="Open Sans"/>
              </a:rPr>
              <a:t>Barcelona </a:t>
            </a:r>
            <a:r>
              <a:rPr lang="es-ES" sz="1100" dirty="0" err="1">
                <a:latin typeface="Open Sans"/>
              </a:rPr>
              <a:t>Supercomputing</a:t>
            </a:r>
            <a:r>
              <a:rPr lang="es-ES" sz="1100" dirty="0">
                <a:latin typeface="Open Sans"/>
              </a:rPr>
              <a:t> Center, </a:t>
            </a:r>
            <a:r>
              <a:rPr lang="es-ES" sz="1100" dirty="0" err="1">
                <a:latin typeface="Open Sans"/>
              </a:rPr>
              <a:t>Earth</a:t>
            </a:r>
            <a:r>
              <a:rPr lang="es-ES" sz="1100" dirty="0">
                <a:latin typeface="Open Sans"/>
              </a:rPr>
              <a:t> </a:t>
            </a:r>
            <a:r>
              <a:rPr lang="es-ES" sz="1100" dirty="0" err="1">
                <a:latin typeface="Open Sans"/>
              </a:rPr>
              <a:t>Sciences</a:t>
            </a:r>
            <a:r>
              <a:rPr lang="es-ES" sz="1100" dirty="0">
                <a:latin typeface="Open Sans"/>
              </a:rPr>
              <a:t>, Barcelona, 08034, </a:t>
            </a:r>
            <a:r>
              <a:rPr lang="es-ES" sz="1100" dirty="0" err="1" smtClean="0">
                <a:latin typeface="Open Sans"/>
              </a:rPr>
              <a:t>Spain</a:t>
            </a:r>
            <a:endParaRPr lang="es-ES" sz="1100" baseline="30000" dirty="0" smtClean="0">
              <a:latin typeface="Open Sans"/>
            </a:endParaRPr>
          </a:p>
          <a:p>
            <a:pPr>
              <a:spcBef>
                <a:spcPts val="400"/>
              </a:spcBef>
            </a:pPr>
            <a:r>
              <a:rPr lang="es-ES" sz="1100" baseline="30000" dirty="0" smtClean="0">
                <a:latin typeface="Open Sans"/>
              </a:rPr>
              <a:t>2</a:t>
            </a:r>
            <a:r>
              <a:rPr lang="es-ES" sz="1100" dirty="0" smtClean="0">
                <a:latin typeface="Open Sans"/>
              </a:rPr>
              <a:t>Decathlon </a:t>
            </a:r>
            <a:r>
              <a:rPr lang="es-ES" sz="1100" dirty="0">
                <a:latin typeface="Open Sans"/>
              </a:rPr>
              <a:t>España, San </a:t>
            </a:r>
            <a:r>
              <a:rPr lang="es-ES" sz="1100" dirty="0" err="1">
                <a:latin typeface="Open Sans"/>
              </a:rPr>
              <a:t>Sebastian</a:t>
            </a:r>
            <a:r>
              <a:rPr lang="es-ES" sz="1100" dirty="0">
                <a:latin typeface="Open Sans"/>
              </a:rPr>
              <a:t> de los Reyes, Madrid, </a:t>
            </a:r>
            <a:r>
              <a:rPr lang="es-ES" sz="1100" dirty="0" smtClean="0"/>
              <a:t>28702, </a:t>
            </a:r>
            <a:r>
              <a:rPr lang="es-ES" sz="1100" dirty="0" err="1" smtClean="0">
                <a:latin typeface="Open Sans"/>
              </a:rPr>
              <a:t>Spain</a:t>
            </a:r>
            <a:endParaRPr lang="es-ES" sz="1100" dirty="0" smtClean="0">
              <a:latin typeface="Open Sans"/>
            </a:endParaRPr>
          </a:p>
          <a:p>
            <a:pPr>
              <a:spcBef>
                <a:spcPts val="400"/>
              </a:spcBef>
            </a:pPr>
            <a:r>
              <a:rPr lang="es-ES" sz="1100" baseline="30000" dirty="0">
                <a:latin typeface="Open Sans"/>
              </a:rPr>
              <a:t>3</a:t>
            </a:r>
            <a:r>
              <a:rPr lang="es-ES" sz="1100" dirty="0">
                <a:latin typeface="Open Sans"/>
              </a:rPr>
              <a:t>Universitat de Barcelona, Barcelona, 08007, </a:t>
            </a:r>
            <a:r>
              <a:rPr lang="es-ES" sz="1100" dirty="0" err="1">
                <a:latin typeface="Open Sans"/>
              </a:rPr>
              <a:t>Spain</a:t>
            </a:r>
            <a:endParaRPr lang="es-ES" sz="1100" dirty="0">
              <a:latin typeface="Open Sans"/>
            </a:endParaRPr>
          </a:p>
          <a:p>
            <a:endParaRPr lang="es-ES" sz="2000" dirty="0" smtClean="0">
              <a:latin typeface="Open Sans"/>
            </a:endParaRPr>
          </a:p>
          <a:p>
            <a:endParaRPr lang="es-ES" sz="2000" dirty="0" smtClean="0">
              <a:latin typeface="Open Sans"/>
            </a:endParaRPr>
          </a:p>
          <a:p>
            <a:endParaRPr lang="es-ES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04/2021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4963887" y="6102859"/>
            <a:ext cx="6702595" cy="487533"/>
          </a:xfrm>
        </p:spPr>
        <p:txBody>
          <a:bodyPr/>
          <a:lstStyle/>
          <a:p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 err="1" smtClean="0">
                <a:solidFill>
                  <a:srgbClr val="124484"/>
                </a:solidFill>
                <a:latin typeface="Calibri" panose="020F0502020204030204"/>
              </a:rPr>
              <a:t>Filomena’s</a:t>
            </a:r>
            <a:r>
              <a:rPr lang="en-GB" b="1" dirty="0" smtClean="0">
                <a:solidFill>
                  <a:srgbClr val="124484"/>
                </a:solidFill>
                <a:latin typeface="Calibri" panose="020F0502020204030204"/>
              </a:rPr>
              <a:t> case study</a:t>
            </a:r>
            <a:endParaRPr lang="en-GB" b="1" dirty="0">
              <a:solidFill>
                <a:srgbClr val="124484"/>
              </a:solidFill>
              <a:latin typeface="Calibri" panose="020F0502020204030204"/>
            </a:endParaRPr>
          </a:p>
        </p:txBody>
      </p:sp>
      <p:pic>
        <p:nvPicPr>
          <p:cNvPr id="13" name="Google Shape;171;gbd5f57fe2f_0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843" y="1250463"/>
            <a:ext cx="43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2;gbd5f57fe2f_0_18"/>
          <p:cNvSpPr/>
          <p:nvPr/>
        </p:nvSpPr>
        <p:spPr>
          <a:xfrm>
            <a:off x="398405" y="1355556"/>
            <a:ext cx="609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 smtClean="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sz="2200" b="1" dirty="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3;gbd5f57fe2f_0_18"/>
          <p:cNvSpPr/>
          <p:nvPr/>
        </p:nvSpPr>
        <p:spPr>
          <a:xfrm>
            <a:off x="398405" y="182331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1800" b="1" dirty="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4;gbd5f57fe2f_0_18"/>
          <p:cNvSpPr/>
          <p:nvPr/>
        </p:nvSpPr>
        <p:spPr>
          <a:xfrm>
            <a:off x="398405" y="2229578"/>
            <a:ext cx="609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 smtClean="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PREDICTED TERCILE CATEGORY FOR SURFACE TEMPERATURE DIFFERENT WEEKS IN ADVANCE</a:t>
            </a:r>
            <a:endParaRPr sz="2200" b="1" dirty="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5;gbd5f57fe2f_0_18"/>
          <p:cNvCxnSpPr/>
          <p:nvPr/>
        </p:nvCxnSpPr>
        <p:spPr>
          <a:xfrm>
            <a:off x="4658251" y="1570956"/>
            <a:ext cx="2599799" cy="0"/>
          </a:xfrm>
          <a:prstGeom prst="straightConnector1">
            <a:avLst/>
          </a:prstGeom>
          <a:noFill/>
          <a:ln w="28575" cap="flat" cmpd="sng">
            <a:solidFill>
              <a:srgbClr val="124484"/>
            </a:solidFill>
            <a:prstDash val="solid"/>
            <a:miter lim="800000"/>
            <a:headEnd type="none" w="sm" len="sm"/>
            <a:tailEnd type="triangle" w="lg" len="lg"/>
          </a:ln>
        </p:spPr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4" y="3719467"/>
            <a:ext cx="7087468" cy="2472626"/>
          </a:xfrm>
          <a:prstGeom prst="rect">
            <a:avLst/>
          </a:prstGeom>
        </p:spPr>
      </p:pic>
      <p:sp>
        <p:nvSpPr>
          <p:cNvPr id="20" name="Google Shape;177;gbd5f57fe2f_0_18"/>
          <p:cNvSpPr/>
          <p:nvPr/>
        </p:nvSpPr>
        <p:spPr>
          <a:xfrm>
            <a:off x="6886575" y="844248"/>
            <a:ext cx="609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ANOMALY MAP</a:t>
            </a:r>
            <a:endParaRPr sz="2000" b="1" dirty="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75;gbd5f57fe2f_0_18"/>
          <p:cNvCxnSpPr/>
          <p:nvPr/>
        </p:nvCxnSpPr>
        <p:spPr>
          <a:xfrm>
            <a:off x="3442168" y="3078575"/>
            <a:ext cx="4237" cy="469261"/>
          </a:xfrm>
          <a:prstGeom prst="straightConnector1">
            <a:avLst/>
          </a:prstGeom>
          <a:noFill/>
          <a:ln w="28575" cap="flat" cmpd="sng">
            <a:solidFill>
              <a:srgbClr val="124484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1" name="Google Shape;106;gcf1565793e_0_48"/>
          <p:cNvSpPr/>
          <p:nvPr/>
        </p:nvSpPr>
        <p:spPr>
          <a:xfrm>
            <a:off x="1894115" y="2991394"/>
            <a:ext cx="5748728" cy="354003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76;gbd5f57fe2f_0_18"/>
          <p:cNvCxnSpPr>
            <a:stCxn id="21" idx="1"/>
          </p:cNvCxnSpPr>
          <p:nvPr/>
        </p:nvCxnSpPr>
        <p:spPr>
          <a:xfrm flipH="1" flipV="1">
            <a:off x="7258052" y="5808653"/>
            <a:ext cx="859136" cy="27842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1" name="Rectángulo 20"/>
          <p:cNvSpPr/>
          <p:nvPr/>
        </p:nvSpPr>
        <p:spPr>
          <a:xfrm>
            <a:off x="8117188" y="5763913"/>
            <a:ext cx="314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WELL-PREDICTED 3 WEEKS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IN ADVANCE!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54034" y="2722418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124484"/>
                </a:solidFill>
                <a:latin typeface="Calibri" panose="020F0502020204030204"/>
              </a:rPr>
              <a:t>Which was </a:t>
            </a:r>
            <a:r>
              <a:rPr lang="en-GB" sz="4000" b="1" dirty="0" err="1" smtClean="0">
                <a:solidFill>
                  <a:srgbClr val="124484"/>
                </a:solidFill>
                <a:latin typeface="Calibri" panose="020F0502020204030204"/>
              </a:rPr>
              <a:t>Filomena</a:t>
            </a:r>
            <a:r>
              <a:rPr lang="en-GB" sz="4000" b="1" dirty="0" smtClean="0">
                <a:solidFill>
                  <a:srgbClr val="124484"/>
                </a:solidFill>
                <a:latin typeface="Calibri" panose="020F0502020204030204"/>
              </a:rPr>
              <a:t> impact on Decathlon? </a:t>
            </a:r>
          </a:p>
          <a:p>
            <a:pPr algn="ctr"/>
            <a:r>
              <a:rPr lang="en-GB" sz="4000" b="1" dirty="0" smtClean="0">
                <a:solidFill>
                  <a:srgbClr val="124484"/>
                </a:solidFill>
                <a:latin typeface="Calibri" panose="020F0502020204030204"/>
              </a:rPr>
              <a:t>A quick analysis of climate influence with Decathlon data</a:t>
            </a:r>
            <a:endParaRPr lang="en-GB" sz="4000" b="1" dirty="0">
              <a:solidFill>
                <a:srgbClr val="124484"/>
              </a:solidFill>
              <a:latin typeface="Calibri" panose="020F0502020204030204"/>
            </a:endParaRPr>
          </a:p>
        </p:txBody>
      </p:sp>
      <p:pic>
        <p:nvPicPr>
          <p:cNvPr id="5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1152" y="4519749"/>
            <a:ext cx="2656117" cy="859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48456" y="4803374"/>
            <a:ext cx="335638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latin typeface="Calibri" panose="020F0502020204030204"/>
              </a:rPr>
              <a:t>Sale variables </a:t>
            </a:r>
          </a:p>
          <a:p>
            <a:pPr algn="ctr"/>
            <a:r>
              <a:rPr lang="en-GB" sz="2600" b="1" dirty="0" smtClean="0">
                <a:latin typeface="Calibri" panose="020F0502020204030204"/>
              </a:rPr>
              <a:t>analysed </a:t>
            </a:r>
            <a:endParaRPr lang="en-GB" sz="2600" b="1" dirty="0">
              <a:latin typeface="Calibri" panose="020F0502020204030204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54873" y="1624678"/>
            <a:ext cx="335638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latin typeface="Calibri" panose="020F0502020204030204"/>
              </a:rPr>
              <a:t>Period</a:t>
            </a:r>
            <a:endParaRPr lang="en-GB" sz="2600" b="1" dirty="0">
              <a:latin typeface="Calibri" panose="020F0502020204030204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306465" y="2674521"/>
            <a:ext cx="335638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latin typeface="Calibri" panose="020F0502020204030204"/>
              </a:rPr>
              <a:t>Glossary</a:t>
            </a:r>
            <a:endParaRPr lang="en-GB" sz="2600" b="1" dirty="0">
              <a:latin typeface="Calibri" panose="020F0502020204030204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482813" y="776546"/>
            <a:ext cx="335638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latin typeface="Calibri" panose="020F0502020204030204"/>
              </a:rPr>
              <a:t>Data  </a:t>
            </a:r>
            <a:endParaRPr lang="en-GB" sz="2600" b="1" dirty="0">
              <a:latin typeface="Calibri" panose="020F0502020204030204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2560320" y="3929063"/>
            <a:ext cx="441194" cy="2486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3107931" y="3803318"/>
            <a:ext cx="892832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50" b="1" dirty="0" smtClean="0"/>
              <a:t>Turnover progression</a:t>
            </a:r>
            <a:r>
              <a:rPr lang="en-GB" sz="1750" dirty="0" smtClean="0"/>
              <a:t>: Percentage increase in sales relative to the same week of the previous 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50" b="1" dirty="0" smtClean="0"/>
              <a:t>Clicks progression</a:t>
            </a:r>
            <a:r>
              <a:rPr lang="en-GB" sz="1750" dirty="0" smtClean="0"/>
              <a:t>: </a:t>
            </a:r>
            <a:r>
              <a:rPr lang="en-GB" sz="1750" dirty="0"/>
              <a:t>Percentage increase in </a:t>
            </a:r>
            <a:r>
              <a:rPr lang="en-GB" sz="1750" dirty="0" smtClean="0"/>
              <a:t>clicks </a:t>
            </a:r>
            <a:r>
              <a:rPr lang="en-GB" sz="1750" dirty="0"/>
              <a:t>relative to the same week of the previous year</a:t>
            </a:r>
            <a:endParaRPr lang="en-GB" sz="17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50" b="1" dirty="0" smtClean="0"/>
              <a:t>Percentage share: </a:t>
            </a:r>
            <a:r>
              <a:rPr lang="en-GB" sz="1750" dirty="0" smtClean="0"/>
              <a:t>Percentage of winter and mountain sports (for sales or clicks) to the total  (for sales or clicks)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50" b="1" dirty="0" smtClean="0"/>
              <a:t>Clicks</a:t>
            </a:r>
            <a:r>
              <a:rPr lang="en-GB" sz="1750" dirty="0" smtClean="0"/>
              <a:t>: clicks in Decathlon’s website </a:t>
            </a:r>
            <a:r>
              <a:rPr lang="en-US" sz="1750" dirty="0" smtClean="0">
                <a:hlinkClick r:id="rId2"/>
              </a:rPr>
              <a:t>https</a:t>
            </a:r>
            <a:r>
              <a:rPr lang="en-US" sz="1750" dirty="0">
                <a:hlinkClick r:id="rId2"/>
              </a:rPr>
              <a:t>://www.decathlon.es/</a:t>
            </a:r>
            <a:r>
              <a:rPr lang="en-US" sz="1750" dirty="0"/>
              <a:t> </a:t>
            </a:r>
            <a:r>
              <a:rPr lang="en-US" sz="1750" dirty="0" smtClean="0"/>
              <a:t> (</a:t>
            </a:r>
            <a:r>
              <a:rPr lang="en-US" sz="1750" b="1" dirty="0" smtClean="0"/>
              <a:t>total clicks</a:t>
            </a:r>
            <a:r>
              <a:rPr lang="en-US" sz="1750" dirty="0" smtClean="0"/>
              <a:t>) </a:t>
            </a:r>
            <a:r>
              <a:rPr lang="en-US" sz="1750" dirty="0" smtClean="0"/>
              <a:t>or </a:t>
            </a:r>
            <a:r>
              <a:rPr lang="en-US" sz="1750" dirty="0" smtClean="0"/>
              <a:t>its winter and mountain </a:t>
            </a:r>
            <a:r>
              <a:rPr lang="en-US" sz="1750" dirty="0" smtClean="0"/>
              <a:t>sports </a:t>
            </a:r>
            <a:r>
              <a:rPr lang="en-US" sz="1750" dirty="0" smtClean="0"/>
              <a:t>sections (</a:t>
            </a:r>
            <a:r>
              <a:rPr lang="en-US" sz="1750" b="1" dirty="0" smtClean="0"/>
              <a:t>winter and mountain sports clicks</a:t>
            </a:r>
            <a:r>
              <a:rPr lang="en-US" sz="1750" dirty="0" smtClean="0"/>
              <a:t>)</a:t>
            </a:r>
            <a:endParaRPr lang="en-GB" sz="1750" dirty="0"/>
          </a:p>
        </p:txBody>
      </p:sp>
      <p:sp>
        <p:nvSpPr>
          <p:cNvPr id="14" name="Abrir llave 13"/>
          <p:cNvSpPr/>
          <p:nvPr/>
        </p:nvSpPr>
        <p:spPr>
          <a:xfrm>
            <a:off x="2646960" y="2612569"/>
            <a:ext cx="295834" cy="9614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adroTexto 14"/>
          <p:cNvSpPr txBox="1"/>
          <p:nvPr/>
        </p:nvSpPr>
        <p:spPr>
          <a:xfrm>
            <a:off x="3096020" y="2497034"/>
            <a:ext cx="8647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b="1" dirty="0" smtClean="0"/>
              <a:t>Winter and mountain sports</a:t>
            </a:r>
            <a:r>
              <a:rPr lang="en-GB" sz="1750" dirty="0" smtClean="0"/>
              <a:t>: </a:t>
            </a:r>
            <a:r>
              <a:rPr lang="en-GB" sz="1750" dirty="0"/>
              <a:t>sporting goods and accessories related to the different winter and mountain </a:t>
            </a:r>
            <a:r>
              <a:rPr lang="en-GB" sz="1750" dirty="0" smtClean="0"/>
              <a:t>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b="1" dirty="0" smtClean="0"/>
              <a:t>Turnover: </a:t>
            </a:r>
            <a:r>
              <a:rPr lang="en-GB" sz="1750" dirty="0" smtClean="0"/>
              <a:t>Earnings related to </a:t>
            </a:r>
            <a:r>
              <a:rPr lang="en-GB" sz="1750" dirty="0" smtClean="0"/>
              <a:t>sales.</a:t>
            </a:r>
            <a:endParaRPr lang="en-GB" sz="17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298808" y="1199692"/>
            <a:ext cx="574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284279" y="872578"/>
            <a:ext cx="84593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50" dirty="0" smtClean="0"/>
              <a:t>Weekly data </a:t>
            </a:r>
            <a:r>
              <a:rPr lang="en-US" sz="1750" dirty="0"/>
              <a:t>of regional aggregations of Decathlon’s stores (excluding Canarias and Melilla</a:t>
            </a:r>
            <a:r>
              <a:rPr lang="en-US" sz="1750" dirty="0" smtClean="0"/>
              <a:t>) and </a:t>
            </a:r>
            <a:r>
              <a:rPr lang="en-US" sz="1750" dirty="0" smtClean="0"/>
              <a:t>clicks </a:t>
            </a:r>
            <a:r>
              <a:rPr lang="en-US" sz="1750" dirty="0" smtClean="0"/>
              <a:t>on Decathlon’s website</a:t>
            </a:r>
            <a:r>
              <a:rPr lang="en-US" sz="1750" dirty="0">
                <a:hlinkClick r:id="rId2"/>
              </a:rPr>
              <a:t> https://www.decathlon.es/</a:t>
            </a:r>
            <a:r>
              <a:rPr lang="en-US" sz="1750" dirty="0"/>
              <a:t> </a:t>
            </a:r>
            <a:endParaRPr lang="en-GB" sz="1750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315583" y="2043877"/>
            <a:ext cx="574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3284279" y="1711394"/>
            <a:ext cx="8294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50" dirty="0" smtClean="0"/>
              <a:t>The analysis is conducted for </a:t>
            </a:r>
            <a:r>
              <a:rPr lang="en-US" sz="1750" dirty="0" err="1" smtClean="0"/>
              <a:t>Filomena’s</a:t>
            </a:r>
            <a:r>
              <a:rPr lang="en-US" sz="1750" dirty="0" smtClean="0"/>
              <a:t> week (from 2021-01-04 to 2021-01-10) and the surrounding ones </a:t>
            </a:r>
            <a:endParaRPr lang="en-GB" sz="175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271608"/>
            <a:ext cx="12192000" cy="800945"/>
          </a:xfrm>
        </p:spPr>
        <p:txBody>
          <a:bodyPr/>
          <a:lstStyle/>
          <a:p>
            <a:r>
              <a:rPr lang="en-GB" sz="3000" b="0" dirty="0" smtClean="0"/>
              <a:t>Data, period and sale variables used for the analysis</a:t>
            </a:r>
            <a:endParaRPr lang="en-GB" sz="3000" b="0" dirty="0"/>
          </a:p>
        </p:txBody>
      </p:sp>
    </p:spTree>
    <p:extLst>
      <p:ext uri="{BB962C8B-B14F-4D97-AF65-F5344CB8AC3E}">
        <p14:creationId xmlns:p14="http://schemas.microsoft.com/office/powerpoint/2010/main" val="23414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8" y="1660774"/>
            <a:ext cx="3821143" cy="3821143"/>
          </a:xfrm>
          <a:prstGeom prst="rect">
            <a:avLst/>
          </a:prstGeom>
        </p:spPr>
      </p:pic>
      <p:pic>
        <p:nvPicPr>
          <p:cNvPr id="15" name="Imagen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44" y="1660099"/>
            <a:ext cx="3819600" cy="381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11" name="Google Shape;106;gcf1565793e_0_48"/>
          <p:cNvSpPr/>
          <p:nvPr/>
        </p:nvSpPr>
        <p:spPr>
          <a:xfrm>
            <a:off x="7292170" y="3831536"/>
            <a:ext cx="608764" cy="7268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6;gcf1565793e_0_48"/>
          <p:cNvSpPr/>
          <p:nvPr/>
        </p:nvSpPr>
        <p:spPr>
          <a:xfrm>
            <a:off x="3414372" y="2073790"/>
            <a:ext cx="887451" cy="17577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7868351" y="2812454"/>
            <a:ext cx="1727038" cy="11106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1899444" y="2969101"/>
            <a:ext cx="1429722" cy="55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02711" y="2218930"/>
            <a:ext cx="1796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LARGE INCREASE IN WINTER AND MOUNTAIN  SPORTING GOODS SALES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16812" y="2073790"/>
            <a:ext cx="2107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SIGNIFICANT OR GENERALISED INCREASE IN DECATHLON’S STORES VISITORS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4004832" y="5605645"/>
            <a:ext cx="467662" cy="492762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470284" y="6139543"/>
            <a:ext cx="526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24484"/>
                </a:solidFill>
              </a:rPr>
              <a:t>FILOMENA’S WEEK (from 2021-01-04 to 2021-01-10)</a:t>
            </a:r>
            <a:endParaRPr lang="en-GB" b="1" dirty="0">
              <a:solidFill>
                <a:srgbClr val="124484"/>
              </a:solidFill>
            </a:endParaRPr>
          </a:p>
        </p:txBody>
      </p:sp>
      <p:sp>
        <p:nvSpPr>
          <p:cNvPr id="25" name="Google Shape;106;gcf1565793e_0_48"/>
          <p:cNvSpPr/>
          <p:nvPr/>
        </p:nvSpPr>
        <p:spPr>
          <a:xfrm>
            <a:off x="7298096" y="4641016"/>
            <a:ext cx="531745" cy="797829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7259587" y="5573991"/>
            <a:ext cx="236318" cy="565552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971" y="6113857"/>
            <a:ext cx="1777173" cy="467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06;gcf1565793e_0_48"/>
          <p:cNvSpPr/>
          <p:nvPr/>
        </p:nvSpPr>
        <p:spPr>
          <a:xfrm>
            <a:off x="3582031" y="4693473"/>
            <a:ext cx="531745" cy="797829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0" y="200384"/>
            <a:ext cx="12192000" cy="800945"/>
          </a:xfrm>
        </p:spPr>
        <p:txBody>
          <a:bodyPr/>
          <a:lstStyle/>
          <a:p>
            <a:r>
              <a:rPr lang="en-GB" sz="3000" b="0" dirty="0" smtClean="0"/>
              <a:t>Turnover progression in winter and mountain sports  </a:t>
            </a:r>
            <a:br>
              <a:rPr lang="en-GB" sz="3000" b="0" dirty="0" smtClean="0"/>
            </a:br>
            <a:r>
              <a:rPr lang="en-GB" sz="3000" b="0" dirty="0" smtClean="0"/>
              <a:t>vs</a:t>
            </a:r>
            <a:br>
              <a:rPr lang="en-GB" sz="3000" b="0" dirty="0" smtClean="0"/>
            </a:br>
            <a:r>
              <a:rPr lang="en-GB" sz="3000" b="0" dirty="0" smtClean="0"/>
              <a:t>  store visitors progression</a:t>
            </a:r>
            <a:endParaRPr lang="en-GB" sz="3000" b="0" dirty="0"/>
          </a:p>
        </p:txBody>
      </p:sp>
    </p:spTree>
    <p:extLst>
      <p:ext uri="{BB962C8B-B14F-4D97-AF65-F5344CB8AC3E}">
        <p14:creationId xmlns:p14="http://schemas.microsoft.com/office/powerpoint/2010/main" val="5739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0" y="1659600"/>
            <a:ext cx="3819600" cy="3819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659600"/>
            <a:ext cx="3819600" cy="381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13" name="Google Shape;106;gcf1565793e_0_48"/>
          <p:cNvSpPr/>
          <p:nvPr/>
        </p:nvSpPr>
        <p:spPr>
          <a:xfrm>
            <a:off x="4000972" y="1977659"/>
            <a:ext cx="901711" cy="192324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CuadroTexto 22"/>
          <p:cNvSpPr txBox="1"/>
          <p:nvPr/>
        </p:nvSpPr>
        <p:spPr>
          <a:xfrm>
            <a:off x="9835783" y="1869581"/>
            <a:ext cx="2222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HUGE INCREASE IN CLICKS REGARDING THE MOUNTAIN AND WINTER SPORTS SECTIONS ON DECATHLON’S WEBSITE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Google Shape;106;gcf1565793e_0_48"/>
          <p:cNvSpPr/>
          <p:nvPr/>
        </p:nvSpPr>
        <p:spPr>
          <a:xfrm>
            <a:off x="8146529" y="2038361"/>
            <a:ext cx="379655" cy="3611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8717567" y="2196313"/>
            <a:ext cx="990627" cy="594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06;gcf1565793e_0_48"/>
          <p:cNvSpPr/>
          <p:nvPr/>
        </p:nvSpPr>
        <p:spPr>
          <a:xfrm>
            <a:off x="4119319" y="4305288"/>
            <a:ext cx="665019" cy="1288472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4784338" y="5634593"/>
            <a:ext cx="685104" cy="431221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470284" y="6139543"/>
            <a:ext cx="526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24484"/>
                </a:solidFill>
              </a:rPr>
              <a:t>FILOMENA’S WEEK (from 2021-01-04 to 2021-01-10)</a:t>
            </a:r>
            <a:endParaRPr lang="en-GB" b="1" dirty="0">
              <a:solidFill>
                <a:srgbClr val="124484"/>
              </a:solidFill>
            </a:endParaRPr>
          </a:p>
        </p:txBody>
      </p:sp>
      <p:sp>
        <p:nvSpPr>
          <p:cNvPr id="25" name="Google Shape;106;gcf1565793e_0_48"/>
          <p:cNvSpPr/>
          <p:nvPr/>
        </p:nvSpPr>
        <p:spPr>
          <a:xfrm>
            <a:off x="8020389" y="4789427"/>
            <a:ext cx="626502" cy="875501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7481479" y="5646781"/>
            <a:ext cx="590959" cy="492762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971" y="6113857"/>
            <a:ext cx="1777173" cy="467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Conector recto de flecha 28"/>
          <p:cNvCxnSpPr/>
          <p:nvPr/>
        </p:nvCxnSpPr>
        <p:spPr>
          <a:xfrm>
            <a:off x="1899444" y="2969101"/>
            <a:ext cx="1958181" cy="2699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02711" y="2218930"/>
            <a:ext cx="1796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LARGE INCREASE IN WINTER AND MOUNTAIN  SPORTING GOODS SALES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0" y="200384"/>
            <a:ext cx="12192000" cy="800945"/>
          </a:xfrm>
        </p:spPr>
        <p:txBody>
          <a:bodyPr/>
          <a:lstStyle/>
          <a:p>
            <a:r>
              <a:rPr lang="en-GB" sz="3000" b="0" dirty="0" smtClean="0"/>
              <a:t>Turnover progression in winter and mountain sports  </a:t>
            </a:r>
            <a:br>
              <a:rPr lang="en-GB" sz="3000" b="0" dirty="0" smtClean="0"/>
            </a:br>
            <a:r>
              <a:rPr lang="en-GB" sz="3000" b="0" dirty="0" smtClean="0"/>
              <a:t>vs</a:t>
            </a:r>
            <a:br>
              <a:rPr lang="en-GB" sz="3000" b="0" dirty="0" smtClean="0"/>
            </a:br>
            <a:r>
              <a:rPr lang="en-GB" sz="3000" b="0" dirty="0"/>
              <a:t> progression in winter and mountain </a:t>
            </a:r>
            <a:r>
              <a:rPr lang="en-GB" sz="3000" b="0" dirty="0" smtClean="0"/>
              <a:t>sports clicks</a:t>
            </a:r>
            <a:endParaRPr lang="en-GB" sz="3000" b="0" dirty="0"/>
          </a:p>
        </p:txBody>
      </p:sp>
    </p:spTree>
    <p:extLst>
      <p:ext uri="{BB962C8B-B14F-4D97-AF65-F5344CB8AC3E}">
        <p14:creationId xmlns:p14="http://schemas.microsoft.com/office/powerpoint/2010/main" val="10750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0" y="1659600"/>
            <a:ext cx="3819600" cy="381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659600"/>
            <a:ext cx="3819600" cy="381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8" name="Google Shape;106;gcf1565793e_0_48"/>
          <p:cNvSpPr/>
          <p:nvPr/>
        </p:nvSpPr>
        <p:spPr>
          <a:xfrm>
            <a:off x="4014101" y="2000956"/>
            <a:ext cx="848611" cy="139947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185988" y="2594344"/>
            <a:ext cx="1777962" cy="6841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61496" y="2312408"/>
            <a:ext cx="19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GREAT INCREASE IN TOTAL SALES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38851" y="1746636"/>
            <a:ext cx="1895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 INCREASE IN TOTAL CLICKS ON DECATHLON’S WEBSITE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Google Shape;106;gcf1565793e_0_48"/>
          <p:cNvSpPr/>
          <p:nvPr/>
        </p:nvSpPr>
        <p:spPr>
          <a:xfrm>
            <a:off x="8179122" y="2000956"/>
            <a:ext cx="363232" cy="41469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8735011" y="2208301"/>
            <a:ext cx="1111182" cy="31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06;gcf1565793e_0_48"/>
          <p:cNvSpPr/>
          <p:nvPr/>
        </p:nvSpPr>
        <p:spPr>
          <a:xfrm>
            <a:off x="4084215" y="4786312"/>
            <a:ext cx="665019" cy="840961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4555343" y="5627274"/>
            <a:ext cx="467662" cy="492762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470284" y="6139543"/>
            <a:ext cx="526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24484"/>
                </a:solidFill>
              </a:rPr>
              <a:t>FILOMENA’S WEEK (from 2021-01-04 to 2021-01-10)</a:t>
            </a:r>
            <a:endParaRPr lang="en-GB" b="1" dirty="0">
              <a:solidFill>
                <a:srgbClr val="124484"/>
              </a:solidFill>
            </a:endParaRPr>
          </a:p>
        </p:txBody>
      </p:sp>
      <p:sp>
        <p:nvSpPr>
          <p:cNvPr id="18" name="Google Shape;106;gcf1565793e_0_48"/>
          <p:cNvSpPr/>
          <p:nvPr/>
        </p:nvSpPr>
        <p:spPr>
          <a:xfrm>
            <a:off x="7946678" y="4716308"/>
            <a:ext cx="665019" cy="875501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7340540" y="5601562"/>
            <a:ext cx="726895" cy="528227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971" y="6113857"/>
            <a:ext cx="1777173" cy="467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0" y="200384"/>
            <a:ext cx="12192000" cy="800945"/>
          </a:xfrm>
        </p:spPr>
        <p:txBody>
          <a:bodyPr/>
          <a:lstStyle/>
          <a:p>
            <a:r>
              <a:rPr lang="en-GB" sz="3000" b="0" dirty="0" smtClean="0"/>
              <a:t>Turnover progression in total sales</a:t>
            </a:r>
            <a:br>
              <a:rPr lang="en-GB" sz="3000" b="0" dirty="0" smtClean="0"/>
            </a:br>
            <a:r>
              <a:rPr lang="en-GB" sz="3000" b="0" dirty="0" smtClean="0"/>
              <a:t>vs</a:t>
            </a:r>
            <a:br>
              <a:rPr lang="en-GB" sz="3000" b="0" dirty="0" smtClean="0"/>
            </a:br>
            <a:r>
              <a:rPr lang="en-GB" sz="3000" b="0" dirty="0"/>
              <a:t> progression in </a:t>
            </a:r>
            <a:r>
              <a:rPr lang="en-GB" sz="3000" b="0" dirty="0" smtClean="0"/>
              <a:t>total clicks</a:t>
            </a:r>
            <a:endParaRPr lang="en-GB" sz="3000" b="0" dirty="0"/>
          </a:p>
        </p:txBody>
      </p:sp>
    </p:spTree>
    <p:extLst>
      <p:ext uri="{BB962C8B-B14F-4D97-AF65-F5344CB8AC3E}">
        <p14:creationId xmlns:p14="http://schemas.microsoft.com/office/powerpoint/2010/main" val="4118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0" y="1659600"/>
            <a:ext cx="3819600" cy="381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659600"/>
            <a:ext cx="3819600" cy="381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8" name="Google Shape;106;gcf1565793e_0_48"/>
          <p:cNvSpPr/>
          <p:nvPr/>
        </p:nvSpPr>
        <p:spPr>
          <a:xfrm>
            <a:off x="4856903" y="4430817"/>
            <a:ext cx="744583" cy="1288472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2703538" y="6162763"/>
            <a:ext cx="726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24484"/>
                </a:solidFill>
              </a:rPr>
              <a:t>FILOMENA’S WEEK AND THE NEXT ONE (from 2021-01-04 to 2021-01-17)</a:t>
            </a:r>
            <a:endParaRPr lang="en-GB" b="1" dirty="0">
              <a:solidFill>
                <a:srgbClr val="124484"/>
              </a:solidFill>
            </a:endParaRPr>
          </a:p>
        </p:txBody>
      </p:sp>
      <p:sp>
        <p:nvSpPr>
          <p:cNvPr id="12" name="Google Shape;106;gcf1565793e_0_48"/>
          <p:cNvSpPr/>
          <p:nvPr/>
        </p:nvSpPr>
        <p:spPr>
          <a:xfrm>
            <a:off x="8625095" y="4603699"/>
            <a:ext cx="974576" cy="875501"/>
          </a:xfrm>
          <a:prstGeom prst="ellipse">
            <a:avLst/>
          </a:prstGeom>
          <a:noFill/>
          <a:ln w="38100" cap="flat" cmpd="sng">
            <a:solidFill>
              <a:srgbClr val="002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8032626" y="5571174"/>
            <a:ext cx="711525" cy="547775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5740108" y="5483914"/>
            <a:ext cx="597122" cy="618702"/>
          </a:xfrm>
          <a:prstGeom prst="straightConnector1">
            <a:avLst/>
          </a:prstGeom>
          <a:ln w="22225">
            <a:solidFill>
              <a:srgbClr val="12448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06;gcf1565793e_0_48"/>
          <p:cNvSpPr/>
          <p:nvPr/>
        </p:nvSpPr>
        <p:spPr>
          <a:xfrm>
            <a:off x="4771208" y="1981749"/>
            <a:ext cx="942975" cy="205228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6;gcf1565793e_0_48"/>
          <p:cNvSpPr/>
          <p:nvPr/>
        </p:nvSpPr>
        <p:spPr>
          <a:xfrm>
            <a:off x="8625095" y="1981749"/>
            <a:ext cx="974576" cy="7932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293314" y="2671763"/>
            <a:ext cx="2344132" cy="4076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9583632" y="2643139"/>
            <a:ext cx="785299" cy="3075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971" y="6113857"/>
            <a:ext cx="1777173" cy="467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60819" y="2092072"/>
            <a:ext cx="1595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SALES SHIFTED </a:t>
            </a:r>
            <a:r>
              <a:rPr lang="en-GB" b="1" dirty="0">
                <a:solidFill>
                  <a:srgbClr val="FF0000"/>
                </a:solidFill>
              </a:rPr>
              <a:t>TOWARDS THE  WINTER AND MOUNTAIN SPORTS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368931" y="2381610"/>
            <a:ext cx="1659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CLICKS SHIFTED </a:t>
            </a:r>
            <a:r>
              <a:rPr lang="en-GB" b="1" dirty="0">
                <a:solidFill>
                  <a:srgbClr val="FF0000"/>
                </a:solidFill>
              </a:rPr>
              <a:t>TOWARDS THE  WINTER AND MOUNTAIN SPORTS </a:t>
            </a:r>
            <a:r>
              <a:rPr lang="en-GB" b="1" dirty="0" smtClean="0">
                <a:solidFill>
                  <a:srgbClr val="FF0000"/>
                </a:solidFill>
              </a:rPr>
              <a:t>SECTIONS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0" y="200384"/>
            <a:ext cx="12192000" cy="800945"/>
          </a:xfrm>
        </p:spPr>
        <p:txBody>
          <a:bodyPr/>
          <a:lstStyle/>
          <a:p>
            <a:r>
              <a:rPr lang="en-GB" sz="3000" b="0" dirty="0" smtClean="0"/>
              <a:t>Percentage share of winter and mountain sports</a:t>
            </a:r>
            <a:br>
              <a:rPr lang="en-GB" sz="3000" b="0" dirty="0" smtClean="0"/>
            </a:br>
            <a:r>
              <a:rPr lang="en-GB" sz="3000" b="0" dirty="0" smtClean="0"/>
              <a:t>vs</a:t>
            </a:r>
            <a:br>
              <a:rPr lang="en-GB" sz="3000" b="0" dirty="0" smtClean="0"/>
            </a:br>
            <a:r>
              <a:rPr lang="en-GB" sz="3000" b="0" dirty="0"/>
              <a:t> </a:t>
            </a:r>
            <a:r>
              <a:rPr lang="en-GB" sz="3000" b="0" dirty="0" smtClean="0"/>
              <a:t>percentage share of mountain and winter clicks</a:t>
            </a:r>
            <a:endParaRPr lang="en-GB" sz="3000" b="0" dirty="0"/>
          </a:p>
        </p:txBody>
      </p:sp>
    </p:spTree>
    <p:extLst>
      <p:ext uri="{BB962C8B-B14F-4D97-AF65-F5344CB8AC3E}">
        <p14:creationId xmlns:p14="http://schemas.microsoft.com/office/powerpoint/2010/main" val="39060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36069" y="2929549"/>
            <a:ext cx="9189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Salt provisioning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Reduction of the </a:t>
            </a:r>
            <a:r>
              <a:rPr lang="en-GB" b="1" dirty="0" smtClean="0">
                <a:solidFill>
                  <a:srgbClr val="004990"/>
                </a:solidFill>
              </a:rPr>
              <a:t>stores’ </a:t>
            </a:r>
            <a:r>
              <a:rPr lang="en-GB" b="1" dirty="0" smtClean="0">
                <a:solidFill>
                  <a:srgbClr val="004990"/>
                </a:solidFill>
              </a:rPr>
              <a:t>schedules: electricity and heating saving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Warnings to the stores to let </a:t>
            </a:r>
            <a:r>
              <a:rPr lang="en-GB" b="1" dirty="0" smtClean="0">
                <a:solidFill>
                  <a:srgbClr val="004990"/>
                </a:solidFill>
              </a:rPr>
              <a:t>them </a:t>
            </a:r>
            <a:r>
              <a:rPr lang="en-GB" b="1" dirty="0" smtClean="0">
                <a:solidFill>
                  <a:srgbClr val="004990"/>
                </a:solidFill>
              </a:rPr>
              <a:t>design </a:t>
            </a:r>
            <a:r>
              <a:rPr lang="en-GB" b="1" dirty="0" smtClean="0">
                <a:solidFill>
                  <a:srgbClr val="004990"/>
                </a:solidFill>
              </a:rPr>
              <a:t>their </a:t>
            </a:r>
            <a:r>
              <a:rPr lang="en-GB" b="1" dirty="0" smtClean="0">
                <a:solidFill>
                  <a:srgbClr val="004990"/>
                </a:solidFill>
              </a:rPr>
              <a:t>strategies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Avoiding unnecessary risks </a:t>
            </a:r>
            <a:r>
              <a:rPr lang="en-GB" b="1" dirty="0" smtClean="0">
                <a:solidFill>
                  <a:srgbClr val="004990"/>
                </a:solidFill>
              </a:rPr>
              <a:t>to </a:t>
            </a:r>
            <a:r>
              <a:rPr lang="en-GB" b="1" dirty="0" smtClean="0">
                <a:solidFill>
                  <a:srgbClr val="004990"/>
                </a:solidFill>
              </a:rPr>
              <a:t>Decathlon’s visitors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Regional stock movements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lvl="0" algn="ctr"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lvl="0" algn="just">
              <a:defRPr/>
            </a:pPr>
            <a:endParaRPr lang="en-GB" b="1" dirty="0" smtClean="0">
              <a:solidFill>
                <a:srgbClr val="00499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88719" y="1940852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latin typeface="Calibri" panose="020F0502020204030204"/>
              </a:rPr>
              <a:t>Designing </a:t>
            </a:r>
            <a:r>
              <a:rPr lang="en-GB" sz="2600" b="1" dirty="0" smtClean="0">
                <a:latin typeface="Calibri" panose="020F0502020204030204"/>
              </a:rPr>
              <a:t>weeks </a:t>
            </a:r>
            <a:r>
              <a:rPr lang="en-GB" sz="2600" b="1" dirty="0" smtClean="0">
                <a:latin typeface="Calibri" panose="020F0502020204030204"/>
              </a:rPr>
              <a:t>in advance strategies that may include: </a:t>
            </a:r>
            <a:endParaRPr lang="en-GB" sz="2600" b="1" dirty="0">
              <a:latin typeface="Calibri" panose="020F0502020204030204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36069" y="717023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 smtClean="0">
                <a:solidFill>
                  <a:srgbClr val="124484"/>
                </a:solidFill>
                <a:latin typeface="Calibri" panose="020F0502020204030204"/>
              </a:rPr>
              <a:t>How could climate services products have helped Decathlon to manage the </a:t>
            </a:r>
            <a:r>
              <a:rPr lang="en-GB" sz="3500" b="1" dirty="0" err="1" smtClean="0">
                <a:solidFill>
                  <a:srgbClr val="124484"/>
                </a:solidFill>
                <a:latin typeface="Calibri" panose="020F0502020204030204"/>
              </a:rPr>
              <a:t>Filomena</a:t>
            </a:r>
            <a:r>
              <a:rPr lang="en-GB" sz="3500" b="1" dirty="0" smtClean="0">
                <a:solidFill>
                  <a:srgbClr val="124484"/>
                </a:solidFill>
                <a:latin typeface="Calibri" panose="020F0502020204030204"/>
              </a:rPr>
              <a:t> event?</a:t>
            </a:r>
            <a:endParaRPr lang="en-GB" sz="3500" b="1" dirty="0">
              <a:solidFill>
                <a:srgbClr val="12448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2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54034" y="3009801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rgbClr val="124484"/>
                </a:solidFill>
                <a:latin typeface="Calibri" panose="020F0502020204030204"/>
              </a:rPr>
              <a:t>Conclusions and discussion</a:t>
            </a:r>
            <a:endParaRPr lang="en-GB" sz="6000" b="1" dirty="0">
              <a:solidFill>
                <a:srgbClr val="12448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3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98961" y="1188721"/>
            <a:ext cx="11367952" cy="4167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2200" b="1" dirty="0" smtClean="0">
              <a:solidFill>
                <a:srgbClr val="124484"/>
              </a:solidFill>
              <a:latin typeface="Calibri" panose="020F0502020204030204"/>
            </a:endParaRPr>
          </a:p>
          <a:p>
            <a:pPr marL="857250" indent="-857250" algn="just">
              <a:buFontTx/>
              <a:buChar char="-"/>
            </a:pPr>
            <a:endParaRPr lang="en-GB" sz="2200" b="1" dirty="0" smtClean="0">
              <a:solidFill>
                <a:srgbClr val="124484"/>
              </a:solidFill>
              <a:latin typeface="Calibri" panose="020F0502020204030204"/>
            </a:endParaRPr>
          </a:p>
          <a:p>
            <a:pPr marL="857250" indent="-857250" algn="just">
              <a:buFontTx/>
              <a:buChar char="-"/>
            </a:pP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Climate products co-developed with end-users are able to offer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added value 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for decision-making thanks to the implementation of climate-informed decisions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.</a:t>
            </a:r>
          </a:p>
          <a:p>
            <a:pPr marL="857250" indent="-857250" algn="just">
              <a:buFontTx/>
              <a:buChar char="-"/>
            </a:pPr>
            <a:endParaRPr lang="en-GB" sz="2200" b="1" dirty="0" smtClean="0">
              <a:solidFill>
                <a:srgbClr val="124484"/>
              </a:solidFill>
              <a:latin typeface="Calibri" panose="020F0502020204030204"/>
            </a:endParaRPr>
          </a:p>
          <a:p>
            <a:pPr marL="857250" indent="-857250" algn="just">
              <a:buFontTx/>
              <a:buChar char="-"/>
            </a:pP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Climate services are an opportunity to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optimise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decision-making at multiple prediction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time scales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, such as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subseasonal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or seasonal. Ex: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optimising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stock transport or reducing CO2 emissions (future studies to quantify this effect are planned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).</a:t>
            </a:r>
          </a:p>
          <a:p>
            <a:pPr marL="857250" indent="-857250" algn="just">
              <a:buFontTx/>
              <a:buChar char="-"/>
            </a:pPr>
            <a:endParaRPr lang="en-GB" sz="2200" b="1" dirty="0" smtClean="0">
              <a:solidFill>
                <a:srgbClr val="124484"/>
              </a:solidFill>
              <a:latin typeface="Calibri" panose="020F0502020204030204"/>
            </a:endParaRPr>
          </a:p>
          <a:p>
            <a:pPr marL="857250" indent="-857250" algn="just">
              <a:buFontTx/>
              <a:buChar char="-"/>
            </a:pPr>
            <a:r>
              <a:rPr lang="en-GB" sz="2200" b="1" dirty="0">
                <a:solidFill>
                  <a:srgbClr val="124484"/>
                </a:solidFill>
                <a:latin typeface="Calibri" panose="020F0502020204030204"/>
              </a:rPr>
              <a:t>F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ilomena’s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case study is an illustration of the potential value of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subseasonal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forecast as a climate service tool. We have quantified the influence of climate in the retail through an analysis of some sale variables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using Decathlon data for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Filomena’s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week and the surrounding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ones. 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All the variables point towards an increase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in 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the activity and sales in mountain and winter equipment during </a:t>
            </a:r>
            <a:r>
              <a:rPr lang="en-US" sz="2200" b="1" dirty="0" err="1">
                <a:solidFill>
                  <a:srgbClr val="124484"/>
                </a:solidFill>
                <a:latin typeface="Calibri" panose="020F0502020204030204" pitchFamily="34" charset="0"/>
              </a:rPr>
              <a:t>Filomena’s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 event.</a:t>
            </a:r>
          </a:p>
          <a:p>
            <a:pPr algn="just" fontAlgn="base">
              <a:spcBef>
                <a:spcPts val="0"/>
              </a:spcBef>
            </a:pPr>
            <a:endParaRPr lang="en-GB" sz="2200" b="1" dirty="0" smtClean="0">
              <a:solidFill>
                <a:srgbClr val="124484"/>
              </a:solidFill>
              <a:latin typeface="Calibri" panose="020F0502020204030204"/>
            </a:endParaRPr>
          </a:p>
          <a:p>
            <a:pPr marL="857250" indent="-857250" algn="just">
              <a:buFontTx/>
              <a:buChar char="-"/>
            </a:pP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Future more detailed studies to quantify </a:t>
            </a:r>
            <a:r>
              <a:rPr lang="en-US" sz="2200" b="1" dirty="0" smtClean="0">
                <a:solidFill>
                  <a:srgbClr val="124484"/>
                </a:solidFill>
                <a:latin typeface="Calibri" panose="020F0502020204030204" pitchFamily="34" charset="0"/>
              </a:rPr>
              <a:t>patterns </a:t>
            </a:r>
            <a:r>
              <a:rPr lang="en-US" sz="2200" b="1" dirty="0">
                <a:solidFill>
                  <a:srgbClr val="124484"/>
                </a:solidFill>
                <a:latin typeface="Calibri" panose="020F0502020204030204" pitchFamily="34" charset="0"/>
              </a:rPr>
              <a:t>between different sale variables and climate variables will be conducted.</a:t>
            </a:r>
          </a:p>
          <a:p>
            <a:r>
              <a:rPr lang="en-GB" sz="2200" b="1" dirty="0" smtClean="0">
                <a:solidFill>
                  <a:srgbClr val="124484"/>
                </a:solidFill>
                <a:latin typeface="Calibri" panose="020F0502020204030204"/>
              </a:rPr>
              <a:t> </a:t>
            </a:r>
          </a:p>
          <a:p>
            <a:pPr marL="857250" indent="-857250">
              <a:buFontTx/>
              <a:buChar char="-"/>
            </a:pPr>
            <a:endParaRPr lang="en-GB" sz="2200" b="1" dirty="0">
              <a:solidFill>
                <a:srgbClr val="12448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89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54034" y="3009801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rgbClr val="124484"/>
                </a:solidFill>
                <a:latin typeface="Calibri" panose="020F0502020204030204"/>
              </a:rPr>
              <a:t>The </a:t>
            </a:r>
            <a:r>
              <a:rPr lang="en-GB" sz="6000" b="1" dirty="0" err="1" smtClean="0">
                <a:solidFill>
                  <a:srgbClr val="124484"/>
                </a:solidFill>
                <a:latin typeface="Calibri" panose="020F0502020204030204"/>
              </a:rPr>
              <a:t>Filomena</a:t>
            </a:r>
            <a:r>
              <a:rPr lang="en-GB" sz="6000" b="1" dirty="0" smtClean="0">
                <a:solidFill>
                  <a:srgbClr val="124484"/>
                </a:solidFill>
                <a:latin typeface="Calibri" panose="020F0502020204030204"/>
              </a:rPr>
              <a:t> event</a:t>
            </a:r>
          </a:p>
        </p:txBody>
      </p:sp>
    </p:spTree>
    <p:extLst>
      <p:ext uri="{BB962C8B-B14F-4D97-AF65-F5344CB8AC3E}">
        <p14:creationId xmlns:p14="http://schemas.microsoft.com/office/powerpoint/2010/main" val="34880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3888" y="2814638"/>
            <a:ext cx="6702593" cy="2998826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lbert.martinez@bsc.es</a:t>
            </a:r>
            <a:endParaRPr lang="es-ES" dirty="0"/>
          </a:p>
        </p:txBody>
      </p:sp>
      <p:pic>
        <p:nvPicPr>
          <p:cNvPr id="5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3888" y="1593868"/>
            <a:ext cx="3822925" cy="938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2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La nieve dejada por Filomena a su paso por la península, vista por el Sentinnel-3. Imagen: Agencia Espacial Europ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3" y="1778066"/>
            <a:ext cx="3376498" cy="31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82187" y="5042032"/>
            <a:ext cx="24464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Image source</a:t>
            </a:r>
            <a:r>
              <a:rPr lang="en-GB" sz="800" dirty="0"/>
              <a:t>: </a:t>
            </a:r>
            <a:r>
              <a:rPr lang="en-GB" sz="800" dirty="0">
                <a:hlinkClick r:id="rId3"/>
              </a:rPr>
              <a:t>https://</a:t>
            </a:r>
            <a:r>
              <a:rPr lang="en-GB" sz="800" dirty="0" smtClean="0">
                <a:hlinkClick r:id="rId3"/>
              </a:rPr>
              <a:t>www.elplural.com/el-telescopio/tech/espana-filomena-espacio_257533102</a:t>
            </a:r>
            <a:r>
              <a:rPr lang="en-GB" sz="800" dirty="0" smtClean="0"/>
              <a:t>  Photo: ESA</a:t>
            </a:r>
          </a:p>
          <a:p>
            <a:endParaRPr lang="es-ES" sz="1100" dirty="0"/>
          </a:p>
        </p:txBody>
      </p:sp>
      <p:pic>
        <p:nvPicPr>
          <p:cNvPr id="4106" name="Picture 10" descr="Qué efectos de Filomena que están cubiertos por los seguros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71" y="3900526"/>
            <a:ext cx="3896972" cy="21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69442" y="6254282"/>
            <a:ext cx="3588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/>
              <a:t>Image source: </a:t>
            </a:r>
            <a:r>
              <a:rPr lang="en-GB" sz="800" dirty="0" smtClean="0">
                <a:hlinkClick r:id="rId5"/>
              </a:rPr>
              <a:t>https://www.elperiodico.com/es/economia/20210111/efectos-filomena-cubiertos-seguros-11448387</a:t>
            </a:r>
            <a:r>
              <a:rPr lang="en-GB" sz="800" dirty="0" smtClean="0"/>
              <a:t> </a:t>
            </a:r>
            <a:endParaRPr lang="es-ES" sz="800" dirty="0"/>
          </a:p>
        </p:txBody>
      </p:sp>
      <p:pic>
        <p:nvPicPr>
          <p:cNvPr id="14" name="Picture 8" descr="Cómo prevenir y actuar ante las caídas en el hie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34" y="613684"/>
            <a:ext cx="4058784" cy="24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015222" y="3108594"/>
            <a:ext cx="2452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/>
              <a:t>Image source</a:t>
            </a:r>
            <a:r>
              <a:rPr lang="en-GB" sz="800" dirty="0"/>
              <a:t>: </a:t>
            </a:r>
            <a:r>
              <a:rPr lang="en-GB" sz="800" dirty="0">
                <a:hlinkClick r:id="rId7"/>
              </a:rPr>
              <a:t>cuidateplus.marca.com/</a:t>
            </a:r>
            <a:r>
              <a:rPr lang="en-GB" sz="800" dirty="0" err="1">
                <a:hlinkClick r:id="rId7"/>
              </a:rPr>
              <a:t>bienestar</a:t>
            </a:r>
            <a:r>
              <a:rPr lang="en-GB" sz="800" dirty="0">
                <a:hlinkClick r:id="rId7"/>
              </a:rPr>
              <a:t>/2021/01/12/como-prevenir-actuar-caidas-hielo-176335.html</a:t>
            </a:r>
            <a:r>
              <a:rPr lang="en-GB" sz="800" dirty="0" smtClean="0">
                <a:hlinkClick r:id="rId7"/>
              </a:rPr>
              <a:t>https://</a:t>
            </a:r>
            <a:endParaRPr lang="es-ES" sz="800" dirty="0"/>
          </a:p>
        </p:txBody>
      </p:sp>
      <p:pic>
        <p:nvPicPr>
          <p:cNvPr id="16" name="Picture 6" descr="Los ojos electrónicos que alertaron de la gran nevada que ha colapsado  media Españ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48" y="613684"/>
            <a:ext cx="3764174" cy="23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3915248" y="3108595"/>
            <a:ext cx="3991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/>
              <a:t>Image source: </a:t>
            </a:r>
            <a:r>
              <a:rPr lang="en-GB" sz="800" dirty="0" smtClean="0">
                <a:hlinkClick r:id="rId9"/>
              </a:rPr>
              <a:t>https</a:t>
            </a:r>
            <a:r>
              <a:rPr lang="en-GB" sz="800" dirty="0">
                <a:hlinkClick r:id="rId9"/>
              </a:rPr>
              <a:t>://</a:t>
            </a:r>
            <a:r>
              <a:rPr lang="en-GB" sz="800" dirty="0" smtClean="0">
                <a:hlinkClick r:id="rId9"/>
              </a:rPr>
              <a:t>atalayar.com/content/sat%C3%A9lites-metop-y-msg-clave-en-la-alerta-ante-la-gran-nevada-ca%C3%ADda-en-buena-parte-de-espa%C3%B1a</a:t>
            </a:r>
            <a:r>
              <a:rPr lang="en-GB" sz="800" dirty="0" smtClean="0"/>
              <a:t>  </a:t>
            </a:r>
            <a:r>
              <a:rPr lang="es-ES" sz="800" dirty="0" smtClean="0"/>
              <a:t>PHOTO/Europa </a:t>
            </a:r>
            <a:r>
              <a:rPr lang="es-ES" sz="800" dirty="0" err="1"/>
              <a:t>Press</a:t>
            </a:r>
            <a:endParaRPr lang="es-ES" sz="800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209006" y="529264"/>
            <a:ext cx="3484675" cy="800945"/>
          </a:xfrm>
        </p:spPr>
        <p:txBody>
          <a:bodyPr/>
          <a:lstStyle/>
          <a:p>
            <a:r>
              <a:rPr lang="en-US" sz="3500" dirty="0" err="1" smtClean="0"/>
              <a:t>Filomena</a:t>
            </a:r>
            <a:r>
              <a:rPr lang="en-US" sz="3500" dirty="0" smtClean="0"/>
              <a:t> event in images</a:t>
            </a:r>
            <a:endParaRPr lang="es-ES" sz="3500" dirty="0"/>
          </a:p>
        </p:txBody>
      </p:sp>
      <p:pic>
        <p:nvPicPr>
          <p:cNvPr id="1026" name="Picture 2" descr="Temporal Filomena: &quot;La nieve tiene un efecto psicológico positiv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32" y="3889778"/>
            <a:ext cx="4058785" cy="22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091517" y="6254282"/>
            <a:ext cx="387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800" dirty="0">
                <a:solidFill>
                  <a:prstClr val="black"/>
                </a:solidFill>
              </a:rPr>
              <a:t>Image source: </a:t>
            </a:r>
            <a:r>
              <a:rPr lang="en-GB" sz="800" dirty="0">
                <a:solidFill>
                  <a:prstClr val="black"/>
                </a:solidFill>
                <a:hlinkClick r:id="rId11"/>
              </a:rPr>
              <a:t>https://</a:t>
            </a:r>
            <a:r>
              <a:rPr lang="en-GB" sz="800" dirty="0" smtClean="0">
                <a:solidFill>
                  <a:prstClr val="black"/>
                </a:solidFill>
                <a:hlinkClick r:id="rId11"/>
              </a:rPr>
              <a:t>www.heraldo.es/noticias/aragon/2021/01/09/temporal-filomena-la-nieve-tiene-un-efecto-psicologico-positivo-1413878.html</a:t>
            </a:r>
            <a:endParaRPr lang="en-GB" sz="800" dirty="0" smtClean="0">
              <a:solidFill>
                <a:prstClr val="black"/>
              </a:solidFill>
            </a:endParaRPr>
          </a:p>
          <a:p>
            <a:pPr lvl="0" algn="ctr"/>
            <a:endParaRPr lang="es-E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 dirty="0" smtClean="0"/>
              <a:t>Climate influence on sporting goods sales:</a:t>
            </a:r>
            <a:br>
              <a:rPr lang="en-US" sz="3500" b="0" dirty="0" smtClean="0"/>
            </a:br>
            <a:r>
              <a:rPr lang="en-US" sz="3500" b="0" dirty="0" smtClean="0"/>
              <a:t> </a:t>
            </a:r>
            <a:r>
              <a:rPr lang="en-US" sz="3500" b="0" dirty="0" err="1" smtClean="0"/>
              <a:t>Filomena’s</a:t>
            </a:r>
            <a:r>
              <a:rPr lang="en-US" sz="3500" b="0" dirty="0" smtClean="0"/>
              <a:t> proof</a:t>
            </a:r>
            <a:endParaRPr lang="es-ES" sz="3500" dirty="0"/>
          </a:p>
        </p:txBody>
      </p:sp>
      <p:sp>
        <p:nvSpPr>
          <p:cNvPr id="4" name="Rectángulo 3"/>
          <p:cNvSpPr/>
          <p:nvPr/>
        </p:nvSpPr>
        <p:spPr>
          <a:xfrm>
            <a:off x="7500938" y="4916576"/>
            <a:ext cx="3445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Source: </a:t>
            </a:r>
            <a:r>
              <a:rPr lang="en-GB" sz="1100" dirty="0">
                <a:hlinkClick r:id="rId2"/>
              </a:rPr>
              <a:t>https://</a:t>
            </a:r>
            <a:r>
              <a:rPr lang="en-GB" sz="1100" dirty="0" smtClean="0">
                <a:hlinkClick r:id="rId2"/>
              </a:rPr>
              <a:t>autonomico.elconfidencialdigital.com/articulo/muy_confidencial/madrilenos-arrasan-todas-botas-montana-decathlon/20210118185349068531.html</a:t>
            </a:r>
            <a:endParaRPr lang="en-GB" sz="1100" dirty="0" smtClean="0"/>
          </a:p>
        </p:txBody>
      </p:sp>
      <p:pic>
        <p:nvPicPr>
          <p:cNvPr id="3" name="Picture 2" descr="Decatl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0" y="1732397"/>
            <a:ext cx="6750806" cy="3953620"/>
          </a:xfrm>
          <a:prstGeom prst="rect">
            <a:avLst/>
          </a:prstGeom>
          <a:noFill/>
          <a:ln w="34925">
            <a:solidFill>
              <a:srgbClr val="12448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8" y="1732397"/>
            <a:ext cx="4241260" cy="1539032"/>
          </a:xfrm>
          <a:prstGeom prst="rect">
            <a:avLst/>
          </a:prstGeom>
          <a:ln w="22225">
            <a:solidFill>
              <a:srgbClr val="124484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7500938" y="3695856"/>
            <a:ext cx="43576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300" b="1" dirty="0" smtClean="0"/>
              <a:t>“PEOPLE FROM MADRID FINISH ALL HIKING BOOTS UNITS OF DECATHLON”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4102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54034" y="3009801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b="1" dirty="0">
              <a:solidFill>
                <a:srgbClr val="124484"/>
              </a:solidFill>
              <a:latin typeface="Calibri" panose="020F050202020403020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06434" y="3162201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rgbClr val="124484"/>
                </a:solidFill>
                <a:latin typeface="Calibri" panose="020F0502020204030204"/>
              </a:rPr>
              <a:t>How can climate services be seized by the retail sector?</a:t>
            </a:r>
            <a:endParaRPr lang="en-GB" sz="6000" b="1" dirty="0">
              <a:solidFill>
                <a:srgbClr val="12448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4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>
            <a:extLst>
              <a:ext uri="{FF2B5EF4-FFF2-40B4-BE49-F238E27FC236}">
                <a16:creationId xmlns:a16="http://schemas.microsoft.com/office/drawing/2014/main" id="{C7BC2176-960D-424B-839B-82AE135F4578}"/>
              </a:ext>
            </a:extLst>
          </p:cNvPr>
          <p:cNvSpPr txBox="1">
            <a:spLocks/>
          </p:cNvSpPr>
          <p:nvPr/>
        </p:nvSpPr>
        <p:spPr>
          <a:xfrm>
            <a:off x="0" y="256068"/>
            <a:ext cx="12191999" cy="838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2448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From climate data to climate services</a:t>
            </a:r>
            <a:endParaRPr lang="en-GB" dirty="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A79CD78D-EEA8-7544-B8A1-1CE5684D4A08}"/>
              </a:ext>
            </a:extLst>
          </p:cNvPr>
          <p:cNvSpPr>
            <a:spLocks noChangeAspect="1"/>
          </p:cNvSpPr>
          <p:nvPr/>
        </p:nvSpPr>
        <p:spPr>
          <a:xfrm>
            <a:off x="4406922" y="3768304"/>
            <a:ext cx="3287101" cy="29068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Climate-informed </a:t>
            </a:r>
            <a:r>
              <a:rPr lang="en-GB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</a:t>
            </a:r>
            <a:r>
              <a:rPr kumimoji="0" lang="en-GB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ecision</a:t>
            </a: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-making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Left-Right-Up Arrow 6">
            <a:extLst>
              <a:ext uri="{FF2B5EF4-FFF2-40B4-BE49-F238E27FC236}">
                <a16:creationId xmlns:a16="http://schemas.microsoft.com/office/drawing/2014/main" id="{5AC179E9-2297-A142-AC83-55BC21222F35}"/>
              </a:ext>
            </a:extLst>
          </p:cNvPr>
          <p:cNvSpPr/>
          <p:nvPr/>
        </p:nvSpPr>
        <p:spPr>
          <a:xfrm flipV="1">
            <a:off x="3841918" y="2043018"/>
            <a:ext cx="4461036" cy="1514797"/>
          </a:xfrm>
          <a:prstGeom prst="leftRightUpArrow">
            <a:avLst>
              <a:gd name="adj1" fmla="val 23171"/>
              <a:gd name="adj2" fmla="val 25915"/>
              <a:gd name="adj3" fmla="val 22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79A94CD1-35B9-E946-A2A6-B4018D7B574E}"/>
              </a:ext>
            </a:extLst>
          </p:cNvPr>
          <p:cNvSpPr/>
          <p:nvPr/>
        </p:nvSpPr>
        <p:spPr>
          <a:xfrm>
            <a:off x="4976714" y="1658800"/>
            <a:ext cx="2242480" cy="12029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Co-development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scientists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end-users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7B5ECA39-80F2-A34D-985A-E054A9380671}"/>
              </a:ext>
            </a:extLst>
          </p:cNvPr>
          <p:cNvSpPr txBox="1"/>
          <p:nvPr/>
        </p:nvSpPr>
        <p:spPr>
          <a:xfrm>
            <a:off x="376984" y="1144597"/>
            <a:ext cx="1351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Climate world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18D7D9ED-FAF3-1949-8DC4-2474AC0AA7A9}"/>
              </a:ext>
            </a:extLst>
          </p:cNvPr>
          <p:cNvSpPr txBox="1"/>
          <p:nvPr/>
        </p:nvSpPr>
        <p:spPr>
          <a:xfrm>
            <a:off x="10467409" y="775540"/>
            <a:ext cx="167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End-u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sers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world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DF2B2305-E00B-DE45-BA97-80EEC3D766D3}"/>
              </a:ext>
            </a:extLst>
          </p:cNvPr>
          <p:cNvSpPr>
            <a:spLocks noChangeAspect="1"/>
          </p:cNvSpPr>
          <p:nvPr/>
        </p:nvSpPr>
        <p:spPr>
          <a:xfrm>
            <a:off x="970075" y="1728831"/>
            <a:ext cx="2586076" cy="2586076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ow to make faster decisions (decision-making lesson plan) | ESL Bra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75" y="2122731"/>
            <a:ext cx="1958590" cy="11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652372" y="3234649"/>
            <a:ext cx="282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Climate-sensitive</a:t>
            </a:r>
          </a:p>
          <a:p>
            <a:pPr algn="ctr"/>
            <a:r>
              <a:rPr lang="en-GB" b="1" dirty="0" smtClean="0"/>
              <a:t> decisions</a:t>
            </a:r>
            <a:endParaRPr lang="en-GB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499" y="1136499"/>
            <a:ext cx="438950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celona Supercomputing Center (BSC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8" y="1818076"/>
            <a:ext cx="2916999" cy="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86;p1" descr="https://lh4.googleusercontent.com/g9b3_0WgEYSbVSedw4UQomhwaQ0aGy_ZvAJe1ePD3zFUG_Td9WeyyECexqmIoKl4Au4ALVb55ofBcJH8xwMHezPAaeGQR9af6Wu5-8BlQMf_P2Y1F66m43E74Gs8R4bhF2A6nUU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061" y="1869547"/>
            <a:ext cx="2595257" cy="68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ruise Port Muskegon Lakeshore - Partner Icon Png Clipart - Full Size  Clipart (#936055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67" y="2045583"/>
            <a:ext cx="1605144" cy="10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794863" y="6328888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Image source</a:t>
            </a:r>
            <a:r>
              <a:rPr lang="en-GB" sz="900" dirty="0" smtClean="0"/>
              <a:t>:</a:t>
            </a:r>
          </a:p>
          <a:p>
            <a:r>
              <a:rPr lang="en-GB" sz="900" dirty="0" smtClean="0"/>
              <a:t> </a:t>
            </a:r>
            <a:r>
              <a:rPr lang="en-GB" sz="900" dirty="0">
                <a:hlinkClick r:id="rId6"/>
              </a:rPr>
              <a:t>https://www.pinclipart.com/maxpin/Tiwibi</a:t>
            </a:r>
            <a:r>
              <a:rPr lang="en-GB" sz="900" dirty="0" smtClean="0">
                <a:hlinkClick r:id="rId6"/>
              </a:rPr>
              <a:t>/</a:t>
            </a:r>
            <a:endParaRPr lang="en-GB" sz="900" dirty="0" smtClean="0"/>
          </a:p>
          <a:p>
            <a:endParaRPr lang="en-GB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o-development of climate products:</a:t>
            </a:r>
            <a:br>
              <a:rPr lang="en-GB" dirty="0" smtClean="0"/>
            </a:br>
            <a:r>
              <a:rPr lang="en-GB" dirty="0" smtClean="0"/>
              <a:t>The example of our project with Decathlon</a:t>
            </a:r>
            <a:endParaRPr lang="en-GB" dirty="0"/>
          </a:p>
        </p:txBody>
      </p:sp>
      <p:sp>
        <p:nvSpPr>
          <p:cNvPr id="10" name="Rectángulo 9"/>
          <p:cNvSpPr/>
          <p:nvPr/>
        </p:nvSpPr>
        <p:spPr>
          <a:xfrm>
            <a:off x="1501384" y="3362276"/>
            <a:ext cx="9189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Regular meetings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Meetings and workshops to get to know each other’s field</a:t>
            </a:r>
          </a:p>
          <a:p>
            <a:pPr lvl="0" algn="ctr"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Creation of </a:t>
            </a:r>
            <a:r>
              <a:rPr lang="en-GB" b="1" dirty="0" smtClean="0">
                <a:solidFill>
                  <a:srgbClr val="004990"/>
                </a:solidFill>
              </a:rPr>
              <a:t>climate-specific </a:t>
            </a:r>
            <a:r>
              <a:rPr lang="en-GB" b="1" dirty="0" smtClean="0">
                <a:solidFill>
                  <a:srgbClr val="004990"/>
                </a:solidFill>
              </a:rPr>
              <a:t>products as an iterative process </a:t>
            </a:r>
            <a:r>
              <a:rPr lang="en-GB" b="1" dirty="0" smtClean="0">
                <a:solidFill>
                  <a:srgbClr val="004990"/>
                </a:solidFill>
              </a:rPr>
              <a:t>that</a:t>
            </a:r>
            <a:r>
              <a:rPr lang="en-GB" b="1" dirty="0" smtClean="0">
                <a:solidFill>
                  <a:srgbClr val="004990"/>
                </a:solidFill>
              </a:rPr>
              <a:t> </a:t>
            </a:r>
            <a:r>
              <a:rPr lang="en-GB" b="1" dirty="0" smtClean="0">
                <a:solidFill>
                  <a:srgbClr val="004990"/>
                </a:solidFill>
              </a:rPr>
              <a:t>involves both Decathlon and BSC. The final climate products are tailored to Decathlon needs.</a:t>
            </a:r>
            <a:endParaRPr lang="en-GB" b="1" dirty="0">
              <a:solidFill>
                <a:srgbClr val="004990"/>
              </a:solidFill>
            </a:endParaRPr>
          </a:p>
          <a:p>
            <a:pPr lvl="0" algn="ctr"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4990"/>
                </a:solidFill>
              </a:rPr>
              <a:t>Support in </a:t>
            </a:r>
            <a:r>
              <a:rPr lang="en-GB" b="1" dirty="0" smtClean="0">
                <a:solidFill>
                  <a:srgbClr val="004990"/>
                </a:solidFill>
              </a:rPr>
              <a:t>decision-making: climate-informed decision making</a:t>
            </a:r>
            <a:endParaRPr lang="en-GB" b="1" dirty="0">
              <a:solidFill>
                <a:srgbClr val="004990"/>
              </a:solidFill>
            </a:endParaRPr>
          </a:p>
          <a:p>
            <a:pPr lvl="0" algn="ctr"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Testing of co-designed climate services products to assess the added value to Decathlon  </a:t>
            </a:r>
          </a:p>
          <a:p>
            <a:pPr lvl="0" algn="just">
              <a:defRPr/>
            </a:pPr>
            <a:endParaRPr lang="en-GB" b="1" dirty="0" smtClean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mo invertir con éxito los beneficios de nuestra empresa - El Rincón del  Emprende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09" y="991159"/>
            <a:ext cx="4985180" cy="24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09" y="3532205"/>
            <a:ext cx="4985180" cy="199970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586959" y="1270707"/>
            <a:ext cx="5313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Avoiding running out of products</a:t>
            </a:r>
          </a:p>
          <a:p>
            <a:pPr lvl="0" algn="just"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Avoiding producing too much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Avoiding  the extra-cost of keeping what is not sold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Knowledge acquisition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Optimising the hiring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49107" y="3979140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u="sng" dirty="0" smtClean="0">
                <a:solidFill>
                  <a:srgbClr val="004990"/>
                </a:solidFill>
              </a:rPr>
              <a:t>ENVIRONMENTAL </a:t>
            </a:r>
            <a:r>
              <a:rPr lang="en-US" b="1" u="sng" dirty="0">
                <a:solidFill>
                  <a:srgbClr val="004990"/>
                </a:solidFill>
              </a:rPr>
              <a:t>BENEFITS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586959" y="4450629"/>
            <a:ext cx="5012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Produced just what is necessary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4990"/>
                </a:solidFill>
              </a:rPr>
              <a:t>The stock transport is optimised (less carbon when transporting)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004990"/>
              </a:solidFill>
            </a:endParaRPr>
          </a:p>
          <a:p>
            <a:pPr lvl="0" algn="just">
              <a:defRPr/>
            </a:pPr>
            <a:endParaRPr lang="en-US" b="1" dirty="0">
              <a:solidFill>
                <a:srgbClr val="00499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454809" y="5531910"/>
            <a:ext cx="5285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Image </a:t>
            </a:r>
            <a:r>
              <a:rPr lang="en-GB" sz="900" dirty="0" smtClean="0"/>
              <a:t>sources:</a:t>
            </a:r>
            <a:endParaRPr lang="es-ES" sz="900" dirty="0" smtClean="0">
              <a:hlinkClick r:id="rId4"/>
            </a:endParaRPr>
          </a:p>
          <a:p>
            <a:r>
              <a:rPr lang="es-ES" sz="900" dirty="0" smtClean="0">
                <a:hlinkClick r:id="rId4"/>
              </a:rPr>
              <a:t>https</a:t>
            </a:r>
            <a:r>
              <a:rPr lang="es-ES" sz="900" dirty="0">
                <a:hlinkClick r:id="rId4"/>
              </a:rPr>
              <a:t>://rincondelemprendedor.es/como-invertir-con-exito-los-beneficios-de-nuestra-empresa</a:t>
            </a:r>
            <a:r>
              <a:rPr lang="es-ES" sz="900" dirty="0" smtClean="0">
                <a:hlinkClick r:id="rId4"/>
              </a:rPr>
              <a:t>/</a:t>
            </a:r>
            <a:endParaRPr lang="es-ES" sz="900" dirty="0" smtClean="0"/>
          </a:p>
          <a:p>
            <a:r>
              <a:rPr lang="es-ES" sz="900" dirty="0" smtClean="0">
                <a:hlinkClick r:id="rId5"/>
              </a:rPr>
              <a:t>https</a:t>
            </a:r>
            <a:r>
              <a:rPr lang="es-ES" sz="900" dirty="0">
                <a:hlinkClick r:id="rId5"/>
              </a:rPr>
              <a:t>://www.nueva-iso-14001.com/2020/06/como-integro-la-sostenibilidad-en-los-ambitos-de-mi-empresa</a:t>
            </a:r>
            <a:r>
              <a:rPr lang="es-ES" sz="900" dirty="0" smtClean="0">
                <a:hlinkClick r:id="rId5"/>
              </a:rPr>
              <a:t>/</a:t>
            </a:r>
            <a:endParaRPr lang="es-ES" sz="900" dirty="0" smtClean="0"/>
          </a:p>
          <a:p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8028447" y="846356"/>
            <a:ext cx="212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u="sng" dirty="0" smtClean="0">
                <a:solidFill>
                  <a:srgbClr val="004990"/>
                </a:solidFill>
              </a:rPr>
              <a:t>COMPANY BENEFITS</a:t>
            </a:r>
            <a:endParaRPr lang="en-US" b="1" u="sng" dirty="0">
              <a:solidFill>
                <a:srgbClr val="00499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Benefits of specific co-developed climate products for the retail sector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25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54034" y="3009801"/>
            <a:ext cx="9683931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124484"/>
                </a:solidFill>
                <a:latin typeface="Calibri" panose="020F0502020204030204"/>
              </a:rPr>
              <a:t>An example to illustrate the</a:t>
            </a:r>
            <a:r>
              <a:rPr lang="en-US" sz="4000" b="1" dirty="0" smtClean="0">
                <a:solidFill>
                  <a:srgbClr val="124484"/>
                </a:solidFill>
                <a:latin typeface="Calibri" panose="020F0502020204030204"/>
              </a:rPr>
              <a:t> potential of </a:t>
            </a:r>
            <a:r>
              <a:rPr lang="en-GB" sz="4000" b="1" dirty="0" smtClean="0">
                <a:solidFill>
                  <a:srgbClr val="124484"/>
                </a:solidFill>
                <a:latin typeface="Calibri" panose="020F0502020204030204"/>
              </a:rPr>
              <a:t>climate services</a:t>
            </a:r>
            <a:r>
              <a:rPr lang="en-US" sz="4000" b="1" dirty="0" smtClean="0">
                <a:solidFill>
                  <a:srgbClr val="124484"/>
                </a:solidFill>
                <a:latin typeface="Calibri" panose="020F0502020204030204"/>
              </a:rPr>
              <a:t> products: </a:t>
            </a:r>
          </a:p>
          <a:p>
            <a:pPr algn="ctr"/>
            <a:r>
              <a:rPr lang="en-US" sz="4000" b="1" dirty="0" err="1" smtClean="0">
                <a:solidFill>
                  <a:srgbClr val="124484"/>
                </a:solidFill>
                <a:latin typeface="Calibri" panose="020F0502020204030204"/>
              </a:rPr>
              <a:t>Filomena’s</a:t>
            </a:r>
            <a:r>
              <a:rPr lang="en-US" sz="4000" b="1" dirty="0" smtClean="0">
                <a:solidFill>
                  <a:srgbClr val="124484"/>
                </a:solidFill>
                <a:latin typeface="Calibri" panose="020F0502020204030204"/>
              </a:rPr>
              <a:t> case study</a:t>
            </a:r>
            <a:endParaRPr lang="es-ES" sz="4000" b="1" dirty="0">
              <a:solidFill>
                <a:srgbClr val="12448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05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7454</TotalTime>
  <Words>863</Words>
  <Application>Microsoft Office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Open Sans</vt:lpstr>
      <vt:lpstr>Diseño personalizado</vt:lpstr>
      <vt:lpstr>Climate services for the retail sector: Filomena’s case</vt:lpstr>
      <vt:lpstr>Presentación de PowerPoint</vt:lpstr>
      <vt:lpstr>Filomena event in images</vt:lpstr>
      <vt:lpstr>Climate influence on sporting goods sales:  Filomena’s proof</vt:lpstr>
      <vt:lpstr>Presentación de PowerPoint</vt:lpstr>
      <vt:lpstr>Presentación de PowerPoint</vt:lpstr>
      <vt:lpstr>Co-development of climate products: The example of our project with Decathlon</vt:lpstr>
      <vt:lpstr>Benefits of specific co-developed climate products for the retail sector</vt:lpstr>
      <vt:lpstr>Presentación de PowerPoint</vt:lpstr>
      <vt:lpstr>Filomena’s case study</vt:lpstr>
      <vt:lpstr>Presentación de PowerPoint</vt:lpstr>
      <vt:lpstr>Data, period and sale variables used for the analysis</vt:lpstr>
      <vt:lpstr>Turnover progression in winter and mountain sports   vs   store visitors progression</vt:lpstr>
      <vt:lpstr>Turnover progression in winter and mountain sports   vs  progression in winter and mountain sports clicks</vt:lpstr>
      <vt:lpstr>Turnover progression in total sales vs  progression in total clicks</vt:lpstr>
      <vt:lpstr>Percentage share of winter and mountain sports vs  percentage share of mountain and winter clicks</vt:lpstr>
      <vt:lpstr>Presentación de PowerPoint</vt:lpstr>
      <vt:lpstr>Presentación de PowerPoint</vt:lpstr>
      <vt:lpstr>Presentación de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Ribas</dc:creator>
  <cp:lastModifiedBy>Albert Martínez Botí</cp:lastModifiedBy>
  <cp:revision>298</cp:revision>
  <dcterms:created xsi:type="dcterms:W3CDTF">2019-06-06T09:57:11Z</dcterms:created>
  <dcterms:modified xsi:type="dcterms:W3CDTF">2021-04-27T14:23:11Z</dcterms:modified>
</cp:coreProperties>
</file>