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56" r:id="rId2"/>
    <p:sldId id="404" r:id="rId3"/>
    <p:sldId id="415" r:id="rId4"/>
    <p:sldId id="403" r:id="rId5"/>
    <p:sldId id="393" r:id="rId6"/>
    <p:sldId id="405" r:id="rId7"/>
    <p:sldId id="414" r:id="rId8"/>
    <p:sldId id="416" r:id="rId9"/>
    <p:sldId id="400" r:id="rId10"/>
    <p:sldId id="396" r:id="rId11"/>
    <p:sldId id="417" r:id="rId12"/>
    <p:sldId id="408" r:id="rId13"/>
    <p:sldId id="397" r:id="rId14"/>
    <p:sldId id="398" r:id="rId15"/>
    <p:sldId id="411" r:id="rId16"/>
    <p:sldId id="407" r:id="rId17"/>
    <p:sldId id="409" r:id="rId18"/>
    <p:sldId id="410" r:id="rId19"/>
    <p:sldId id="412" r:id="rId20"/>
    <p:sldId id="41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9C9"/>
    <a:srgbClr val="57C59A"/>
    <a:srgbClr val="387961"/>
    <a:srgbClr val="89F4FB"/>
    <a:srgbClr val="68BAC2"/>
    <a:srgbClr val="427277"/>
    <a:srgbClr val="8829C2"/>
    <a:srgbClr val="761515"/>
    <a:srgbClr val="71F515"/>
    <a:srgbClr val="265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4" autoAdjust="0"/>
    <p:restoredTop sz="97758" autoAdjust="0"/>
  </p:normalViewPr>
  <p:slideViewPr>
    <p:cSldViewPr snapToGrid="0">
      <p:cViewPr varScale="1">
        <p:scale>
          <a:sx n="119" d="100"/>
          <a:sy n="119" d="100"/>
        </p:scale>
        <p:origin x="-720" y="-10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679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25/02/20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6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>
                <a:sym typeface="Wingdings"/>
              </a:rPr>
              <a:t>(which cannot be donne by GOME-2 and IASI instruments on MetOp because of limited spatial resolution and lack of CH4 and CO measurements with good sensitivity down to the Earth’s surface)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3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.bsc.es/wiki/doku.php?id=projects:aqwat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209117" y="2017298"/>
            <a:ext cx="5781757" cy="346003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AQWATCH </a:t>
            </a:r>
            <a:r>
              <a:rPr lang="es-ES" sz="4000" dirty="0" err="1" smtClean="0"/>
              <a:t>preparation</a:t>
            </a:r>
            <a:r>
              <a:rPr lang="es-ES" sz="4000" dirty="0" smtClean="0"/>
              <a:t>:</a:t>
            </a:r>
            <a:br>
              <a:rPr lang="es-ES" sz="4000" dirty="0" smtClean="0"/>
            </a:br>
            <a:r>
              <a:rPr lang="es-ES" sz="40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insights</a:t>
            </a:r>
            <a:r>
              <a:rPr lang="es-ES" dirty="0" smtClean="0"/>
              <a:t> of NO2 </a:t>
            </a:r>
            <a:r>
              <a:rPr lang="es-ES" dirty="0" err="1" smtClean="0"/>
              <a:t>pollution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Mexico</a:t>
            </a:r>
            <a:r>
              <a:rPr lang="es-ES" dirty="0" smtClean="0"/>
              <a:t> City </a:t>
            </a:r>
            <a:r>
              <a:rPr lang="es-ES" dirty="0" err="1" smtClean="0"/>
              <a:t>with</a:t>
            </a:r>
            <a:r>
              <a:rPr lang="es-ES" dirty="0" smtClean="0"/>
              <a:t> TROPOMI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00237" y="5682616"/>
            <a:ext cx="5026945" cy="822742"/>
          </a:xfrm>
        </p:spPr>
        <p:txBody>
          <a:bodyPr/>
          <a:lstStyle/>
          <a:p>
            <a:r>
              <a:rPr lang="es-ES" dirty="0" smtClean="0"/>
              <a:t>PETETIN </a:t>
            </a:r>
            <a:r>
              <a:rPr lang="es-ES" dirty="0" smtClean="0"/>
              <a:t>Hervé</a:t>
            </a:r>
          </a:p>
          <a:p>
            <a:r>
              <a:rPr lang="es-ES" sz="2400" dirty="0" smtClean="0"/>
              <a:t>AC </a:t>
            </a:r>
            <a:r>
              <a:rPr lang="es-ES" sz="2400" dirty="0" err="1" smtClean="0"/>
              <a:t>group</a:t>
            </a:r>
            <a:r>
              <a:rPr lang="es-ES" sz="2400" dirty="0" smtClean="0"/>
              <a:t> </a:t>
            </a:r>
            <a:r>
              <a:rPr lang="es-ES" sz="2400" dirty="0" err="1" smtClean="0"/>
              <a:t>meeting</a:t>
            </a:r>
            <a:r>
              <a:rPr lang="es-ES" sz="2400" dirty="0" smtClean="0"/>
              <a:t>	</a:t>
            </a:r>
            <a:endParaRPr lang="es-ES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25/02/2020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621103" cy="692890"/>
          </a:xfrm>
        </p:spPr>
        <p:txBody>
          <a:bodyPr/>
          <a:lstStyle/>
          <a:p>
            <a:r>
              <a:rPr lang="ca-ES" dirty="0" err="1" smtClean="0"/>
              <a:t>Orography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land</a:t>
            </a:r>
            <a:r>
              <a:rPr lang="ca-ES" dirty="0" smtClean="0"/>
              <a:t> cover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88395"/>
            <a:ext cx="4138969" cy="2520887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fontScale="92500" lnSpcReduction="10000"/>
          </a:bodyPr>
          <a:lstStyle/>
          <a:p>
            <a:pPr lvl="0"/>
            <a:r>
              <a:rPr lang="x-none" dirty="0" smtClean="0"/>
              <a:t>Complex orography with mountains at west/south and volcano at east (Popocatépetl)</a:t>
            </a:r>
          </a:p>
          <a:p>
            <a:r>
              <a:rPr lang="x-none" dirty="0"/>
              <a:t>Crops represents 50% of the land cover in many areas around the cities (and moutains</a:t>
            </a:r>
            <a:r>
              <a:rPr lang="x-none" dirty="0" smtClean="0"/>
              <a:t>)</a:t>
            </a:r>
            <a:endParaRPr lang="x-none" dirty="0"/>
          </a:p>
        </p:txBody>
      </p:sp>
      <p:pic>
        <p:nvPicPr>
          <p:cNvPr id="9" name="Picture 8" descr="Screenshot 2020-02-14 at 16.2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8" y="3636223"/>
            <a:ext cx="2882953" cy="2514693"/>
          </a:xfrm>
          <a:prstGeom prst="rect">
            <a:avLst/>
          </a:prstGeom>
        </p:spPr>
      </p:pic>
      <p:pic>
        <p:nvPicPr>
          <p:cNvPr id="14" name="Picture 13" descr="Screenshot 2020-02-14 at 19.2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1" y="498971"/>
            <a:ext cx="2977649" cy="2514693"/>
          </a:xfrm>
          <a:prstGeom prst="rect">
            <a:avLst/>
          </a:prstGeom>
        </p:spPr>
      </p:pic>
      <p:pic>
        <p:nvPicPr>
          <p:cNvPr id="15" name="Picture 14" descr="Screenshot 2020-02-14 at 19.2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58" y="494881"/>
            <a:ext cx="2935562" cy="2462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9345" y="2869076"/>
            <a:ext cx="43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(from Copernicus Land Monitoring Service )</a:t>
            </a:r>
            <a:endParaRPr lang="en-US" i="1" dirty="0"/>
          </a:p>
        </p:txBody>
      </p:sp>
      <p:pic>
        <p:nvPicPr>
          <p:cNvPr id="17" name="Picture 16" descr="Screenshot 2020-02-19 at 19.14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4" y="3604065"/>
            <a:ext cx="5146421" cy="27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719" y="170750"/>
            <a:ext cx="5621103" cy="692890"/>
          </a:xfrm>
        </p:spPr>
        <p:txBody>
          <a:bodyPr/>
          <a:lstStyle/>
          <a:p>
            <a:r>
              <a:rPr lang="ca-ES" dirty="0" err="1" smtClean="0"/>
              <a:t>Cloud</a:t>
            </a:r>
            <a:r>
              <a:rPr lang="ca-ES" dirty="0" smtClean="0"/>
              <a:t> </a:t>
            </a:r>
            <a:r>
              <a:rPr lang="ca-ES" dirty="0" err="1" smtClean="0"/>
              <a:t>fraction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121" y="976535"/>
            <a:ext cx="7588426" cy="1776803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r>
              <a:rPr lang="x-none" dirty="0" smtClean="0"/>
              <a:t>Relatively </a:t>
            </a:r>
            <a:r>
              <a:rPr lang="x-none" dirty="0"/>
              <a:t>mean low cloud radiance fraction </a:t>
            </a:r>
            <a:r>
              <a:rPr lang="x-none" dirty="0" smtClean="0"/>
              <a:t>(CRF) in </a:t>
            </a:r>
            <a:r>
              <a:rPr lang="x-none" dirty="0"/>
              <a:t>Mexico City </a:t>
            </a:r>
            <a:r>
              <a:rPr lang="x-none" dirty="0" smtClean="0"/>
              <a:t>area. Highest value of CRF close to Popocatépetl (not only cloud but also eruption plumes?)</a:t>
            </a:r>
            <a:endParaRPr lang="x-none" dirty="0"/>
          </a:p>
        </p:txBody>
      </p:sp>
      <p:pic>
        <p:nvPicPr>
          <p:cNvPr id="8" name="Picture 7" descr="Screenshot 2020-02-14 at 16.2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06" y="2720301"/>
            <a:ext cx="2756692" cy="2504171"/>
          </a:xfrm>
          <a:prstGeom prst="rect">
            <a:avLst/>
          </a:prstGeom>
        </p:spPr>
      </p:pic>
      <p:pic>
        <p:nvPicPr>
          <p:cNvPr id="9" name="Picture 8" descr="Screenshot 2020-02-14 at 16.23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2" y="2654412"/>
            <a:ext cx="2882953" cy="2514693"/>
          </a:xfrm>
          <a:prstGeom prst="rect">
            <a:avLst/>
          </a:prstGeom>
        </p:spPr>
      </p:pic>
      <p:pic>
        <p:nvPicPr>
          <p:cNvPr id="11" name="Picture 10" descr="Screenshot 2020-02-14 at 16.40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1" y="2710597"/>
            <a:ext cx="2882954" cy="2525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9675" y="5034523"/>
            <a:ext cx="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(p95)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4242" y="5062181"/>
            <a:ext cx="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(mean)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46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046" y="0"/>
            <a:ext cx="5621103" cy="692890"/>
          </a:xfrm>
        </p:spPr>
        <p:txBody>
          <a:bodyPr/>
          <a:lstStyle/>
          <a:p>
            <a:r>
              <a:rPr lang="ca-ES" dirty="0" err="1" smtClean="0"/>
              <a:t>Meteorology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088528"/>
            <a:ext cx="9144001" cy="1312639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ERA5 meteorology quite coarse (about 30 km) at the megacity scale </a:t>
            </a:r>
          </a:p>
          <a:p>
            <a:pPr lvl="0"/>
            <a:r>
              <a:rPr lang="x-none" dirty="0" smtClean="0"/>
              <a:t>Maybe poor quality in an area of such complex orography</a:t>
            </a:r>
          </a:p>
        </p:txBody>
      </p:sp>
      <p:pic>
        <p:nvPicPr>
          <p:cNvPr id="17" name="Picture 16" descr="Screenshot 2020-02-14 at 16.2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1" y="2889193"/>
            <a:ext cx="2882953" cy="2514693"/>
          </a:xfrm>
          <a:prstGeom prst="rect">
            <a:avLst/>
          </a:prstGeom>
        </p:spPr>
      </p:pic>
      <p:pic>
        <p:nvPicPr>
          <p:cNvPr id="5" name="Picture 4" descr="Screenshot 2020-02-19 at 19.2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91" y="2810507"/>
            <a:ext cx="5422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964" y="0"/>
            <a:ext cx="5621103" cy="692890"/>
          </a:xfrm>
        </p:spPr>
        <p:txBody>
          <a:bodyPr/>
          <a:lstStyle/>
          <a:p>
            <a:r>
              <a:rPr lang="ca-ES" dirty="0" err="1" smtClean="0"/>
              <a:t>Mean</a:t>
            </a:r>
            <a:r>
              <a:rPr lang="ca-ES" dirty="0" smtClean="0"/>
              <a:t> versus </a:t>
            </a:r>
            <a:r>
              <a:rPr lang="ca-ES" dirty="0" err="1" smtClean="0"/>
              <a:t>extreme</a:t>
            </a:r>
            <a:r>
              <a:rPr lang="ca-ES" dirty="0" smtClean="0"/>
              <a:t> </a:t>
            </a:r>
            <a:r>
              <a:rPr lang="ca-ES" dirty="0" err="1" smtClean="0"/>
              <a:t>values</a:t>
            </a:r>
            <a:endParaRPr lang="es-ES" dirty="0"/>
          </a:p>
        </p:txBody>
      </p:sp>
      <p:pic>
        <p:nvPicPr>
          <p:cNvPr id="8" name="Picture 7" descr="Screenshot 2020-02-19 at 19.1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92" y="3159902"/>
            <a:ext cx="2830526" cy="3110908"/>
          </a:xfrm>
          <a:prstGeom prst="rect">
            <a:avLst/>
          </a:prstGeom>
        </p:spPr>
      </p:pic>
      <p:pic>
        <p:nvPicPr>
          <p:cNvPr id="3" name="Picture 2" descr="Screenshot 2020-02-19 at 19.1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6" y="3223445"/>
            <a:ext cx="2986157" cy="3026510"/>
          </a:xfrm>
          <a:prstGeom prst="rect">
            <a:avLst/>
          </a:prstGeom>
        </p:spPr>
      </p:pic>
      <p:pic>
        <p:nvPicPr>
          <p:cNvPr id="4" name="Picture 3" descr="Screenshot 2020-02-19 at 19.1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27" y="3276141"/>
            <a:ext cx="2851645" cy="2972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276" y="5848666"/>
            <a:ext cx="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(p05)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50239" y="5853599"/>
            <a:ext cx="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(p95)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3267" y="5869405"/>
            <a:ext cx="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(mean)</a:t>
            </a:r>
            <a:endParaRPr lang="en-US" i="1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113395" y="824478"/>
            <a:ext cx="8832525" cy="1749028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x-none" dirty="0" smtClean="0"/>
              <a:t>Around the city center of Mexico City : </a:t>
            </a:r>
          </a:p>
          <a:p>
            <a:pPr lvl="0"/>
            <a:r>
              <a:rPr lang="x-none" dirty="0" smtClean="0"/>
              <a:t>Mean NO2 tropospheric column of about :	18e15 molec/cm2</a:t>
            </a:r>
          </a:p>
          <a:p>
            <a:r>
              <a:rPr lang="x-none" dirty="0" smtClean="0"/>
              <a:t>5</a:t>
            </a:r>
            <a:r>
              <a:rPr lang="x-none" baseline="30000" dirty="0" smtClean="0"/>
              <a:t>th</a:t>
            </a:r>
            <a:r>
              <a:rPr lang="x-none" dirty="0" smtClean="0"/>
              <a:t> percentile : 			</a:t>
            </a:r>
            <a:r>
              <a:rPr lang="x-none" dirty="0"/>
              <a:t>	</a:t>
            </a:r>
            <a:r>
              <a:rPr lang="x-none" dirty="0" smtClean="0"/>
              <a:t>  5e15 molec/cm2</a:t>
            </a:r>
          </a:p>
          <a:p>
            <a:r>
              <a:rPr lang="x-none" dirty="0" smtClean="0"/>
              <a:t>95</a:t>
            </a:r>
            <a:r>
              <a:rPr lang="x-none" baseline="30000" dirty="0" smtClean="0"/>
              <a:t>th</a:t>
            </a:r>
            <a:r>
              <a:rPr lang="x-none" dirty="0" smtClean="0"/>
              <a:t> percentile :				40e15 </a:t>
            </a:r>
            <a:r>
              <a:rPr lang="x-none" dirty="0"/>
              <a:t>molec/cm2</a:t>
            </a:r>
          </a:p>
          <a:p>
            <a:pPr marL="0" lvl="0" indent="0">
              <a:buNone/>
            </a:pPr>
            <a:endParaRPr lang="x-none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544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964" y="0"/>
            <a:ext cx="5621103" cy="692890"/>
          </a:xfrm>
        </p:spPr>
        <p:txBody>
          <a:bodyPr/>
          <a:lstStyle/>
          <a:p>
            <a:r>
              <a:rPr lang="ca-ES" dirty="0" err="1" smtClean="0"/>
              <a:t>Weekdays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weekends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27" y="813855"/>
            <a:ext cx="5132399" cy="2254124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NO2 tropospheric columns about 1.3 higher during weekdays than during weekends</a:t>
            </a:r>
          </a:p>
          <a:p>
            <a:pPr lvl="0"/>
            <a:r>
              <a:rPr lang="x-none" dirty="0" smtClean="0"/>
              <a:t>Surprisingly, highest ratio (about 1.9) is in north-west of Mexico City</a:t>
            </a:r>
          </a:p>
        </p:txBody>
      </p:sp>
      <p:pic>
        <p:nvPicPr>
          <p:cNvPr id="7" name="Picture 6" descr="Screenshot 2020-02-19 at 1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7" y="3409445"/>
            <a:ext cx="2616200" cy="2755900"/>
          </a:xfrm>
          <a:prstGeom prst="rect">
            <a:avLst/>
          </a:prstGeom>
        </p:spPr>
      </p:pic>
      <p:pic>
        <p:nvPicPr>
          <p:cNvPr id="8" name="Picture 7" descr="Screenshot 2020-02-19 at 19.2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9" y="3435348"/>
            <a:ext cx="2692400" cy="2794000"/>
          </a:xfrm>
          <a:prstGeom prst="rect">
            <a:avLst/>
          </a:prstGeom>
        </p:spPr>
      </p:pic>
      <p:pic>
        <p:nvPicPr>
          <p:cNvPr id="9" name="Picture 8" descr="Screenshot 2020-02-19 at 19.21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2" y="3453437"/>
            <a:ext cx="2565400" cy="287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1901" y="5965979"/>
            <a:ext cx="873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(ratio)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36692" y="5914766"/>
            <a:ext cx="1310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(weekdays)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93459" y="5919743"/>
            <a:ext cx="1310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(weekends)</a:t>
            </a:r>
            <a:endParaRPr lang="en-US" i="1" dirty="0"/>
          </a:p>
        </p:txBody>
      </p:sp>
      <p:pic>
        <p:nvPicPr>
          <p:cNvPr id="18" name="Picture 17" descr="Screenshot 2020-02-14 at 16.23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35" y="573254"/>
            <a:ext cx="2882953" cy="25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964" y="0"/>
            <a:ext cx="5621103" cy="692890"/>
          </a:xfrm>
        </p:spPr>
        <p:txBody>
          <a:bodyPr/>
          <a:lstStyle/>
          <a:p>
            <a:r>
              <a:rPr lang="ca-ES" dirty="0" err="1" smtClean="0"/>
              <a:t>Weekdays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weekends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27" y="813856"/>
            <a:ext cx="8099388" cy="989687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lnSpcReduction="10000"/>
          </a:bodyPr>
          <a:lstStyle/>
          <a:p>
            <a:pPr lvl="0"/>
            <a:r>
              <a:rPr lang="x-none" dirty="0" smtClean="0"/>
              <a:t>Weekdays-over-weekend ratio quite consistent with surface observations (colocated in time with TROPOMI)</a:t>
            </a:r>
          </a:p>
        </p:txBody>
      </p:sp>
      <p:pic>
        <p:nvPicPr>
          <p:cNvPr id="9" name="Picture 8" descr="Screenshot 2020-02-19 at 19.2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7" y="1858535"/>
            <a:ext cx="4147122" cy="4639849"/>
          </a:xfrm>
          <a:prstGeom prst="rect">
            <a:avLst/>
          </a:prstGeom>
        </p:spPr>
      </p:pic>
      <p:pic>
        <p:nvPicPr>
          <p:cNvPr id="4" name="Picture 3" descr="Screenshot 2020-02-21 at 10.5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8" y="2101509"/>
            <a:ext cx="4487799" cy="40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964" y="0"/>
            <a:ext cx="5621103" cy="692890"/>
          </a:xfrm>
        </p:spPr>
        <p:txBody>
          <a:bodyPr/>
          <a:lstStyle/>
          <a:p>
            <a:r>
              <a:rPr lang="ca-ES" dirty="0" err="1" smtClean="0"/>
              <a:t>Weekdays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weekends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27" y="892521"/>
            <a:ext cx="8364890" cy="2255676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Focusing on shorter periods, the spatial pattern of the ratio can be strongly accentuated </a:t>
            </a:r>
          </a:p>
          <a:p>
            <a:pPr lvl="0"/>
            <a:r>
              <a:rPr lang="x-none" dirty="0" smtClean="0"/>
              <a:t>Here for January : much higher ratio in north-west part  (but less days taken into account, so representativeness </a:t>
            </a:r>
            <a:r>
              <a:rPr lang="x-none" dirty="0" smtClean="0"/>
              <a:t>maybe deteriorated</a:t>
            </a:r>
            <a:r>
              <a:rPr lang="x-none" dirty="0" smtClean="0"/>
              <a:t>...)</a:t>
            </a:r>
          </a:p>
        </p:txBody>
      </p:sp>
      <p:pic>
        <p:nvPicPr>
          <p:cNvPr id="4" name="Picture 3" descr="Screenshot 2020-02-14 at 16.5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" y="3462408"/>
            <a:ext cx="2727391" cy="2704757"/>
          </a:xfrm>
          <a:prstGeom prst="rect">
            <a:avLst/>
          </a:prstGeom>
        </p:spPr>
      </p:pic>
      <p:pic>
        <p:nvPicPr>
          <p:cNvPr id="5" name="Picture 4" descr="Screenshot 2020-02-14 at 16.5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56" y="3484884"/>
            <a:ext cx="2704757" cy="2704757"/>
          </a:xfrm>
          <a:prstGeom prst="rect">
            <a:avLst/>
          </a:prstGeom>
        </p:spPr>
      </p:pic>
      <p:pic>
        <p:nvPicPr>
          <p:cNvPr id="6" name="Picture 5" descr="Screenshot 2020-02-14 at 16.5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2" y="3462408"/>
            <a:ext cx="2636855" cy="2704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0574" y="6078359"/>
            <a:ext cx="873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(ratio)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664" y="6083336"/>
            <a:ext cx="1310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(weekdays)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67557" y="6088313"/>
            <a:ext cx="1310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(weekends)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12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964" y="0"/>
            <a:ext cx="5621103" cy="692890"/>
          </a:xfrm>
        </p:spPr>
        <p:txBody>
          <a:bodyPr/>
          <a:lstStyle/>
          <a:p>
            <a:r>
              <a:rPr lang="ca-ES" dirty="0" err="1" smtClean="0"/>
              <a:t>Monthly</a:t>
            </a:r>
            <a:r>
              <a:rPr lang="ca-ES" dirty="0" smtClean="0"/>
              <a:t> </a:t>
            </a:r>
            <a:r>
              <a:rPr lang="ca-ES" dirty="0" err="1" smtClean="0"/>
              <a:t>variability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796" y="723952"/>
            <a:ext cx="8245489" cy="1051656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fontScale="85000" lnSpcReduction="10000"/>
          </a:bodyPr>
          <a:lstStyle/>
          <a:p>
            <a:pPr lvl="0"/>
            <a:r>
              <a:rPr lang="x-none" dirty="0" smtClean="0"/>
              <a:t>Very strong seasonal variability</a:t>
            </a:r>
          </a:p>
          <a:p>
            <a:pPr marL="0" lvl="0" indent="0">
              <a:buNone/>
            </a:pPr>
            <a:r>
              <a:rPr lang="x-none" dirty="0" smtClean="0"/>
              <a:t>(NB : </a:t>
            </a:r>
            <a:r>
              <a:rPr lang="x-none" dirty="0"/>
              <a:t>d</a:t>
            </a:r>
            <a:r>
              <a:rPr lang="x-none" dirty="0" smtClean="0"/>
              <a:t>ata gaps maybe partly to TROPOMI netcdf still missing on esarchive)</a:t>
            </a:r>
          </a:p>
        </p:txBody>
      </p:sp>
      <p:pic>
        <p:nvPicPr>
          <p:cNvPr id="7" name="Picture 6" descr="Screenshot 2020-02-19 at 19.3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387"/>
            <a:ext cx="9144000" cy="51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702" y="102518"/>
            <a:ext cx="6614320" cy="886428"/>
          </a:xfrm>
        </p:spPr>
        <p:txBody>
          <a:bodyPr/>
          <a:lstStyle/>
          <a:p>
            <a:r>
              <a:rPr lang="ca-ES" dirty="0" err="1" smtClean="0"/>
              <a:t>Mexico</a:t>
            </a:r>
            <a:r>
              <a:rPr lang="ca-ES" dirty="0" smtClean="0"/>
              <a:t> versus Santiago de </a:t>
            </a:r>
            <a:r>
              <a:rPr lang="ca-ES" dirty="0" err="1" smtClean="0"/>
              <a:t>Chile</a:t>
            </a:r>
            <a:endParaRPr lang="es-ES" dirty="0"/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3382816" y="4365069"/>
            <a:ext cx="5626964" cy="1928221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Mean annual NO2 tropospheric columns in 2019 are comparable in the city center of both cities</a:t>
            </a:r>
          </a:p>
        </p:txBody>
      </p:sp>
      <p:pic>
        <p:nvPicPr>
          <p:cNvPr id="5" name="Picture 4" descr="Screenshot 2020-02-19 at 19.4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20" y="1049219"/>
            <a:ext cx="6750180" cy="3490940"/>
          </a:xfrm>
          <a:prstGeom prst="rect">
            <a:avLst/>
          </a:prstGeom>
        </p:spPr>
      </p:pic>
      <p:pic>
        <p:nvPicPr>
          <p:cNvPr id="16" name="Picture 15" descr="Screenshot 2020-02-19 at 19.1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8" y="3673098"/>
            <a:ext cx="2897849" cy="31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701" y="102518"/>
            <a:ext cx="7900731" cy="886428"/>
          </a:xfrm>
        </p:spPr>
        <p:txBody>
          <a:bodyPr/>
          <a:lstStyle/>
          <a:p>
            <a:r>
              <a:rPr lang="ca-ES" dirty="0" err="1" smtClean="0"/>
              <a:t>Surface</a:t>
            </a:r>
            <a:r>
              <a:rPr lang="ca-ES" dirty="0" smtClean="0"/>
              <a:t> versus </a:t>
            </a:r>
            <a:r>
              <a:rPr lang="ca-ES" dirty="0" err="1" smtClean="0"/>
              <a:t>columns</a:t>
            </a:r>
            <a:r>
              <a:rPr lang="ca-ES" dirty="0" smtClean="0"/>
              <a:t> </a:t>
            </a:r>
            <a:r>
              <a:rPr lang="ca-ES" dirty="0" err="1" smtClean="0"/>
              <a:t>at</a:t>
            </a:r>
            <a:r>
              <a:rPr lang="ca-ES" dirty="0" smtClean="0"/>
              <a:t> </a:t>
            </a:r>
            <a:r>
              <a:rPr lang="ca-ES" dirty="0" err="1" smtClean="0"/>
              <a:t>Mexico</a:t>
            </a:r>
            <a:r>
              <a:rPr lang="ca-ES" dirty="0" smtClean="0"/>
              <a:t> City</a:t>
            </a:r>
            <a:endParaRPr lang="es-ES" dirty="0"/>
          </a:p>
        </p:txBody>
      </p:sp>
      <p:pic>
        <p:nvPicPr>
          <p:cNvPr id="3" name="Picture 2" descr="Screenshot 2020-02-23 at 08.1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69" y="1237935"/>
            <a:ext cx="5787972" cy="5406627"/>
          </a:xfrm>
          <a:prstGeom prst="rect">
            <a:avLst/>
          </a:prstGeom>
        </p:spPr>
      </p:pic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0" y="1500817"/>
            <a:ext cx="2740276" cy="42940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Surface NO2 concentrations are quite well correlated with NO2 columns observed from space, especially when considering larger temporal scales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24858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AQ-WATCH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4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6243" y="1035170"/>
            <a:ext cx="4696072" cy="4599569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701" y="102518"/>
            <a:ext cx="7900731" cy="886428"/>
          </a:xfrm>
        </p:spPr>
        <p:txBody>
          <a:bodyPr/>
          <a:lstStyle/>
          <a:p>
            <a:r>
              <a:rPr lang="ca-ES" dirty="0" err="1" smtClean="0"/>
              <a:t>Inference</a:t>
            </a:r>
            <a:r>
              <a:rPr lang="ca-ES" dirty="0" smtClean="0"/>
              <a:t> of </a:t>
            </a:r>
            <a:r>
              <a:rPr lang="ca-ES" dirty="0" err="1" smtClean="0"/>
              <a:t>surface</a:t>
            </a:r>
            <a:r>
              <a:rPr lang="ca-ES" dirty="0" smtClean="0"/>
              <a:t> NO2 </a:t>
            </a:r>
            <a:r>
              <a:rPr lang="ca-ES" dirty="0" err="1" smtClean="0"/>
              <a:t>concentrations</a:t>
            </a:r>
            <a:endParaRPr lang="es-ES" dirty="0"/>
          </a:p>
        </p:txBody>
      </p:sp>
      <p:pic>
        <p:nvPicPr>
          <p:cNvPr id="4" name="Picture 3" descr="Screenshot 2020-02-23 at 08.2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62" y="1425522"/>
            <a:ext cx="2092823" cy="1963720"/>
          </a:xfrm>
          <a:prstGeom prst="rect">
            <a:avLst/>
          </a:prstGeom>
        </p:spPr>
      </p:pic>
      <p:pic>
        <p:nvPicPr>
          <p:cNvPr id="8" name="Picture 7" descr="Screenshot 2020-02-14 at 19.2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" y="1489220"/>
            <a:ext cx="2152404" cy="1805242"/>
          </a:xfrm>
          <a:prstGeom prst="rect">
            <a:avLst/>
          </a:prstGeom>
        </p:spPr>
      </p:pic>
      <p:pic>
        <p:nvPicPr>
          <p:cNvPr id="9" name="Picture 8" descr="Screenshot 2020-02-19 at 19.27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4" y="3314945"/>
            <a:ext cx="4170359" cy="21877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0829" y="1012820"/>
            <a:ext cx="12244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6653" y="6179653"/>
            <a:ext cx="262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Predictions with surface concentrations</a:t>
            </a:r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5400000">
            <a:off x="3335456" y="3206939"/>
            <a:ext cx="4802493" cy="1184643"/>
          </a:xfrm>
          <a:prstGeom prst="bentArrow">
            <a:avLst>
              <a:gd name="adj1" fmla="val 25000"/>
              <a:gd name="adj2" fmla="val 2608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6910" y="1888919"/>
            <a:ext cx="2689570" cy="2870728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66612" y="1920935"/>
            <a:ext cx="949888" cy="369332"/>
          </a:xfrm>
          <a:prstGeom prst="rect">
            <a:avLst/>
          </a:prstGeom>
          <a:solidFill>
            <a:srgbClr val="12448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Target :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61735" y="4930397"/>
            <a:ext cx="1515550" cy="757701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shot 2020-02-25 at 09.48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2" y="2336044"/>
            <a:ext cx="2465438" cy="23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smtClean="0"/>
              <a:t>AQ-WATCH</a:t>
            </a:r>
            <a:endParaRPr lang="es-ES" sz="3100" dirty="0"/>
          </a:p>
        </p:txBody>
      </p:sp>
      <p:sp>
        <p:nvSpPr>
          <p:cNvPr id="8" name="Rectangle 7"/>
          <p:cNvSpPr/>
          <p:nvPr/>
        </p:nvSpPr>
        <p:spPr>
          <a:xfrm>
            <a:off x="497092" y="1662449"/>
            <a:ext cx="82013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x-none" dirty="0" smtClean="0">
                <a:sym typeface="Wingdings"/>
              </a:rPr>
              <a:t>Started in January 2020</a:t>
            </a:r>
          </a:p>
          <a:p>
            <a:pPr marL="285750" indent="-285750">
              <a:buFont typeface="Arial"/>
              <a:buChar char="•"/>
            </a:pPr>
            <a:r>
              <a:rPr lang="x-none" dirty="0" smtClean="0">
                <a:sym typeface="Wingdings"/>
              </a:rPr>
              <a:t>Coordinated by MPI (Hamburg), involving 12 partners</a:t>
            </a:r>
          </a:p>
          <a:p>
            <a:pPr marL="285750" indent="-285750">
              <a:buFont typeface="Arial"/>
              <a:buChar char="•"/>
            </a:pPr>
            <a:r>
              <a:rPr lang="x-none" dirty="0" smtClean="0">
                <a:sym typeface="Wingdings"/>
              </a:rPr>
              <a:t>General objective of AQ-WATCH : Develop a supply chain leading to the generation </a:t>
            </a:r>
            <a:r>
              <a:rPr lang="x-none" dirty="0">
                <a:sym typeface="Wingdings"/>
              </a:rPr>
              <a:t>of several innovative </a:t>
            </a:r>
            <a:r>
              <a:rPr lang="x-none" dirty="0" smtClean="0">
                <a:sym typeface="Wingdings"/>
              </a:rPr>
              <a:t>downstream AQ products and services</a:t>
            </a:r>
          </a:p>
          <a:p>
            <a:pPr marL="285750" indent="-285750">
              <a:buFont typeface="Arial"/>
              <a:buChar char="•"/>
            </a:pPr>
            <a:endParaRPr lang="x-none" dirty="0" smtClean="0">
              <a:sym typeface="Wingdings"/>
            </a:endParaRPr>
          </a:p>
          <a:p>
            <a:r>
              <a:rPr lang="x-none" dirty="0" smtClean="0">
                <a:sym typeface="Wingdings"/>
              </a:rPr>
              <a:t>[WP2, task 2.5] </a:t>
            </a:r>
          </a:p>
          <a:p>
            <a:pPr marL="742950" lvl="1" indent="-285750">
              <a:buFont typeface="Arial"/>
              <a:buChar char="•"/>
            </a:pPr>
            <a:r>
              <a:rPr lang="x-none" dirty="0" smtClean="0">
                <a:sym typeface="Wingdings"/>
              </a:rPr>
              <a:t>Objective : estim</a:t>
            </a:r>
            <a:r>
              <a:rPr lang="x-none" b="1" dirty="0" smtClean="0">
                <a:sym typeface="Wingdings"/>
              </a:rPr>
              <a:t>ate surface pollutant concentrations and derive AQ indices using machine learning algorithms, satellite observations </a:t>
            </a:r>
            <a:r>
              <a:rPr lang="x-none" dirty="0" smtClean="0">
                <a:sym typeface="Wingdings"/>
              </a:rPr>
              <a:t>(e.g. TROPOMI) </a:t>
            </a:r>
            <a:r>
              <a:rPr lang="x-none" b="1" dirty="0" smtClean="0">
                <a:sym typeface="Wingdings"/>
              </a:rPr>
              <a:t>among other dataset </a:t>
            </a:r>
            <a:r>
              <a:rPr lang="x-none" dirty="0" smtClean="0">
                <a:sym typeface="Wingdings"/>
              </a:rPr>
              <a:t>(e.g. Copernicus, ECMWF)</a:t>
            </a:r>
          </a:p>
          <a:p>
            <a:pPr marL="742950" lvl="1" indent="-285750">
              <a:buFont typeface="Arial"/>
              <a:buChar char="•"/>
            </a:pPr>
            <a:r>
              <a:rPr lang="x-none" dirty="0" smtClean="0">
                <a:sym typeface="Wingdings"/>
              </a:rPr>
              <a:t>Application to NO2 and aerosols.</a:t>
            </a:r>
          </a:p>
          <a:p>
            <a:pPr marL="285750" indent="-285750">
              <a:buFont typeface="Arial"/>
              <a:buChar char="•"/>
            </a:pPr>
            <a:endParaRPr lang="x-none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x-none" dirty="0" smtClean="0">
              <a:sym typeface="Wingdings"/>
            </a:endParaRPr>
          </a:p>
          <a:p>
            <a:endParaRPr lang="x-none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x-none" dirty="0">
              <a:sym typeface="Wingdings"/>
            </a:endParaRPr>
          </a:p>
          <a:p>
            <a:endParaRPr lang="x-none" dirty="0"/>
          </a:p>
        </p:txBody>
      </p:sp>
      <p:sp>
        <p:nvSpPr>
          <p:cNvPr id="3" name="Rectangle 2"/>
          <p:cNvSpPr/>
          <p:nvPr/>
        </p:nvSpPr>
        <p:spPr>
          <a:xfrm>
            <a:off x="3065119" y="6125970"/>
            <a:ext cx="597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https://earth.bsc.es/wiki/doku.php?id=projects:</a:t>
            </a:r>
            <a:r>
              <a:rPr lang="en-US" dirty="0" smtClean="0">
                <a:hlinkClick r:id="rId2"/>
              </a:rPr>
              <a:t>aqwatch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TROPOMI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78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113" y="0"/>
            <a:ext cx="7790331" cy="692890"/>
          </a:xfrm>
        </p:spPr>
        <p:txBody>
          <a:bodyPr/>
          <a:lstStyle/>
          <a:p>
            <a:r>
              <a:rPr lang="ca-ES" dirty="0" smtClean="0"/>
              <a:t>TROPOMI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846" y="587889"/>
            <a:ext cx="5654497" cy="1902534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lnSpcReduction="10000"/>
          </a:bodyPr>
          <a:lstStyle/>
          <a:p>
            <a:r>
              <a:rPr lang="x-none" dirty="0"/>
              <a:t>Sentinel-5 Precursor (LEO) : </a:t>
            </a:r>
            <a:r>
              <a:rPr lang="x-none" b="1" dirty="0">
                <a:sym typeface="Wingdings"/>
              </a:rPr>
              <a:t>fill the gap between the current records from OMI (NASA EOS Aura) and </a:t>
            </a:r>
            <a:r>
              <a:rPr lang="x-none" b="1" dirty="0" smtClean="0">
                <a:sym typeface="Wingdings"/>
              </a:rPr>
              <a:t>SCIAMACHY </a:t>
            </a:r>
            <a:r>
              <a:rPr lang="x-none" b="1" dirty="0">
                <a:sym typeface="Wingdings"/>
              </a:rPr>
              <a:t>(ESA Envisat) and the operational Sentinel-4/5 </a:t>
            </a:r>
            <a:r>
              <a:rPr lang="x-none" b="1" dirty="0" smtClean="0">
                <a:sym typeface="Wingdings"/>
              </a:rPr>
              <a:t>missions</a:t>
            </a:r>
            <a:endParaRPr lang="x-none" dirty="0">
              <a:sym typeface="Wingdings"/>
            </a:endParaRPr>
          </a:p>
        </p:txBody>
      </p:sp>
      <p:pic>
        <p:nvPicPr>
          <p:cNvPr id="8" name="Picture 7" descr="Captura de pantalla 2018-11-19 a las 0.19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26" y="2291188"/>
            <a:ext cx="5940050" cy="4566812"/>
          </a:xfrm>
          <a:prstGeom prst="rect">
            <a:avLst/>
          </a:prstGeom>
        </p:spPr>
      </p:pic>
      <p:pic>
        <p:nvPicPr>
          <p:cNvPr id="9" name="Picture 8" descr="Captura de pantalla 2018-11-18 a las 10.49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6" y="178200"/>
            <a:ext cx="2912577" cy="21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0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smtClean="0"/>
              <a:t>TROPOMI versus OMI</a:t>
            </a:r>
            <a:endParaRPr lang="es-ES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23460"/>
              </p:ext>
            </p:extLst>
          </p:nvPr>
        </p:nvGraphicFramePr>
        <p:xfrm>
          <a:off x="2034682" y="1446734"/>
          <a:ext cx="6096000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 </a:t>
                      </a:r>
                      <a:r>
                        <a:rPr lang="en-US" sz="1400" dirty="0" err="1" smtClean="0"/>
                        <a:t>chanel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Spectral</a:t>
                      </a:r>
                      <a:r>
                        <a:rPr lang="en-US" sz="1400" baseline="0" dirty="0" smtClean="0"/>
                        <a:t> range (um)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Nadir pixel size (km2)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S/N ratio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270-314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36x48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306-500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13x24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99345"/>
              </p:ext>
            </p:extLst>
          </p:nvPr>
        </p:nvGraphicFramePr>
        <p:xfrm>
          <a:off x="2038455" y="2806400"/>
          <a:ext cx="6096000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 </a:t>
                      </a:r>
                      <a:r>
                        <a:rPr lang="en-US" sz="1400" dirty="0" err="1" smtClean="0"/>
                        <a:t>chanel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Spectral</a:t>
                      </a:r>
                      <a:r>
                        <a:rPr lang="en-US" sz="1400" baseline="0" dirty="0" smtClean="0"/>
                        <a:t> range (um)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Nadir pixel size (km2)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S/N ratio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267-332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7x28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303-499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7x3.5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675-775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7x3.5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2305-2385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7x7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1036" y="755341"/>
            <a:ext cx="866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x-none" dirty="0">
                <a:sym typeface="Wingdings"/>
              </a:rPr>
              <a:t>TROPOMI combines the strengths of SCIMACHY, OMI and state of the art technologies</a:t>
            </a:r>
          </a:p>
          <a:p>
            <a:pPr marL="285750" indent="-285750">
              <a:buFont typeface="Arial"/>
              <a:buChar char="•"/>
            </a:pPr>
            <a:r>
              <a:rPr lang="x-none" dirty="0">
                <a:sym typeface="Wingdings"/>
              </a:rPr>
              <a:t>Major improvement of spatial/temporal resolution, spectral resolution</a:t>
            </a:r>
            <a:r>
              <a:rPr lang="x-none" dirty="0" smtClean="0">
                <a:sym typeface="Wingdings"/>
              </a:rPr>
              <a:t>, </a:t>
            </a:r>
            <a:r>
              <a:rPr lang="x-none" dirty="0">
                <a:sym typeface="Wingdings"/>
              </a:rPr>
              <a:t>sensitivity</a:t>
            </a:r>
            <a:endParaRPr lang="x-none" dirty="0"/>
          </a:p>
        </p:txBody>
      </p:sp>
      <p:sp>
        <p:nvSpPr>
          <p:cNvPr id="9" name="TextBox 8"/>
          <p:cNvSpPr txBox="1"/>
          <p:nvPr/>
        </p:nvSpPr>
        <p:spPr>
          <a:xfrm>
            <a:off x="780916" y="1549342"/>
            <a:ext cx="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264" y="2891706"/>
            <a:ext cx="110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TROPOMI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4747" y="5028970"/>
            <a:ext cx="66151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x-none" dirty="0"/>
              <a:t>Global daily coverage at 13h30 LST</a:t>
            </a:r>
          </a:p>
          <a:p>
            <a:pPr marL="285750" lvl="0" indent="-285750">
              <a:buFont typeface="Arial"/>
              <a:buChar char="•"/>
            </a:pPr>
            <a:r>
              <a:rPr lang="x-none" dirty="0" smtClean="0"/>
              <a:t>Statistics on (lon-lat) spatial </a:t>
            </a:r>
            <a:r>
              <a:rPr lang="x-none" dirty="0"/>
              <a:t>resolution </a:t>
            </a:r>
            <a:r>
              <a:rPr lang="x-none" dirty="0" smtClean="0"/>
              <a:t>calculated over one orbit : </a:t>
            </a:r>
            <a:endParaRPr lang="x-none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Mean : 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6.1</a:t>
            </a:r>
            <a:r>
              <a:rPr lang="en-US" dirty="0" smtClean="0"/>
              <a:t>±2.7 	</a:t>
            </a:r>
            <a:r>
              <a:rPr lang="en-US" dirty="0" smtClean="0">
                <a:solidFill>
                  <a:srgbClr val="FF0000"/>
                </a:solidFill>
              </a:rPr>
              <a:t>x 	5.6</a:t>
            </a:r>
            <a:r>
              <a:rPr lang="en-US" dirty="0"/>
              <a:t>±0.1 </a:t>
            </a:r>
            <a:r>
              <a:rPr lang="en-US" dirty="0">
                <a:solidFill>
                  <a:srgbClr val="FF0000"/>
                </a:solidFill>
              </a:rPr>
              <a:t>km2</a:t>
            </a:r>
            <a:r>
              <a:rPr lang="en-US" dirty="0"/>
              <a:t> 	(area = </a:t>
            </a:r>
            <a:r>
              <a:rPr lang="en-US" dirty="0" smtClean="0"/>
              <a:t>34 </a:t>
            </a:r>
            <a:r>
              <a:rPr lang="en-US" dirty="0"/>
              <a:t>km2)</a:t>
            </a:r>
            <a:endParaRPr lang="en-GB" dirty="0"/>
          </a:p>
          <a:p>
            <a:pPr lvl="1"/>
            <a:r>
              <a:rPr lang="en-US" dirty="0"/>
              <a:t>Min : 	</a:t>
            </a:r>
            <a:r>
              <a:rPr lang="en-US" dirty="0" smtClean="0"/>
              <a:t>3.6		x	5.2 </a:t>
            </a:r>
            <a:r>
              <a:rPr lang="en-US" dirty="0"/>
              <a:t>km2 		</a:t>
            </a:r>
            <a:r>
              <a:rPr lang="en-US" dirty="0" smtClean="0"/>
              <a:t>(20 </a:t>
            </a:r>
            <a:r>
              <a:rPr lang="en-US" dirty="0"/>
              <a:t>km2)</a:t>
            </a:r>
            <a:endParaRPr lang="en-GB" dirty="0"/>
          </a:p>
          <a:p>
            <a:pPr lvl="1"/>
            <a:r>
              <a:rPr lang="en-US" dirty="0"/>
              <a:t>Max : 	</a:t>
            </a:r>
            <a:r>
              <a:rPr lang="en-US" dirty="0" smtClean="0"/>
              <a:t>15.1		x	5.6 </a:t>
            </a:r>
            <a:r>
              <a:rPr lang="en-US" dirty="0"/>
              <a:t>km2		</a:t>
            </a:r>
            <a:r>
              <a:rPr lang="en-US" dirty="0" smtClean="0"/>
              <a:t>(84 </a:t>
            </a:r>
            <a:r>
              <a:rPr lang="en-US" dirty="0"/>
              <a:t>km2)</a:t>
            </a:r>
            <a:endParaRPr lang="en-GB" dirty="0"/>
          </a:p>
          <a:p>
            <a:pPr lvl="1"/>
            <a:r>
              <a:rPr lang="en-US" dirty="0"/>
              <a:t>p50 : 	</a:t>
            </a:r>
            <a:r>
              <a:rPr lang="en-US" dirty="0" smtClean="0"/>
              <a:t>5.0		x	5.6 </a:t>
            </a:r>
            <a:r>
              <a:rPr lang="en-US" dirty="0"/>
              <a:t>km2 		</a:t>
            </a:r>
            <a:r>
              <a:rPr lang="en-US" dirty="0" smtClean="0"/>
              <a:t>(28 </a:t>
            </a:r>
            <a:r>
              <a:rPr lang="en-US" dirty="0"/>
              <a:t>km2</a:t>
            </a:r>
            <a:r>
              <a:rPr lang="en-US" dirty="0" smtClean="0"/>
              <a:t>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591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TROPOMI NO2 at </a:t>
            </a:r>
            <a:r>
              <a:rPr lang="es-ES" dirty="0" err="1" smtClean="0"/>
              <a:t>Mexico</a:t>
            </a:r>
            <a:r>
              <a:rPr lang="es-ES" dirty="0" smtClean="0"/>
              <a:t> City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0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492" y="144158"/>
            <a:ext cx="5870575" cy="886428"/>
          </a:xfrm>
        </p:spPr>
        <p:txBody>
          <a:bodyPr/>
          <a:lstStyle/>
          <a:p>
            <a:r>
              <a:rPr lang="ca-ES" dirty="0" smtClean="0"/>
              <a:t>Day-to-</a:t>
            </a:r>
            <a:r>
              <a:rPr lang="ca-ES" dirty="0" err="1" smtClean="0"/>
              <a:t>day</a:t>
            </a:r>
            <a:r>
              <a:rPr lang="ca-ES" dirty="0" smtClean="0"/>
              <a:t> </a:t>
            </a:r>
            <a:r>
              <a:rPr lang="ca-ES" dirty="0" err="1" smtClean="0"/>
              <a:t>variability</a:t>
            </a:r>
            <a:endParaRPr lang="es-ES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113395" y="1101950"/>
            <a:ext cx="8659722" cy="786968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 fontScale="85000" lnSpcReduction="20000"/>
          </a:bodyPr>
          <a:lstStyle/>
          <a:p>
            <a:pPr marL="285750" lvl="0" indent="-285750">
              <a:buFont typeface="Arial"/>
              <a:buChar char="•"/>
            </a:pPr>
            <a:r>
              <a:rPr lang="x-none" dirty="0"/>
              <a:t>TROPOMI </a:t>
            </a:r>
            <a:r>
              <a:rPr lang="x-none" dirty="0" smtClean="0"/>
              <a:t>L2 products </a:t>
            </a:r>
            <a:r>
              <a:rPr lang="x-none" dirty="0" smtClean="0"/>
              <a:t>merged and </a:t>
            </a:r>
            <a:r>
              <a:rPr lang="x-none" dirty="0" smtClean="0"/>
              <a:t>regridded </a:t>
            </a:r>
            <a:r>
              <a:rPr lang="x-none" dirty="0"/>
              <a:t>at 3 km </a:t>
            </a:r>
            <a:r>
              <a:rPr lang="x-none" dirty="0" smtClean="0"/>
              <a:t>resolution, here for several days in january </a:t>
            </a:r>
            <a:r>
              <a:rPr lang="x-none" dirty="0" smtClean="0"/>
              <a:t>: </a:t>
            </a:r>
            <a:endParaRPr lang="x-none" dirty="0"/>
          </a:p>
        </p:txBody>
      </p:sp>
      <p:pic>
        <p:nvPicPr>
          <p:cNvPr id="13" name="Picture 12" descr="Screenshot 2020-02-14 at 17.1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38" y="1872188"/>
            <a:ext cx="2063125" cy="2115356"/>
          </a:xfrm>
          <a:prstGeom prst="rect">
            <a:avLst/>
          </a:prstGeom>
        </p:spPr>
      </p:pic>
      <p:pic>
        <p:nvPicPr>
          <p:cNvPr id="14" name="Picture 13" descr="Screenshot 2020-02-14 at 17.1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74" y="4101500"/>
            <a:ext cx="2124062" cy="2132767"/>
          </a:xfrm>
          <a:prstGeom prst="rect">
            <a:avLst/>
          </a:prstGeom>
        </p:spPr>
      </p:pic>
      <p:pic>
        <p:nvPicPr>
          <p:cNvPr id="15" name="Picture 14" descr="Screenshot 2020-02-14 at 17.16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70" y="4140230"/>
            <a:ext cx="2106652" cy="2115357"/>
          </a:xfrm>
          <a:prstGeom prst="rect">
            <a:avLst/>
          </a:prstGeom>
        </p:spPr>
      </p:pic>
      <p:pic>
        <p:nvPicPr>
          <p:cNvPr id="16" name="Picture 15" descr="Screenshot 2020-02-14 at 17.16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89" y="4083966"/>
            <a:ext cx="2054420" cy="2071831"/>
          </a:xfrm>
          <a:prstGeom prst="rect">
            <a:avLst/>
          </a:prstGeom>
        </p:spPr>
      </p:pic>
      <p:pic>
        <p:nvPicPr>
          <p:cNvPr id="17" name="Picture 16" descr="Screenshot 2020-02-14 at 17.16.5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1" y="4074981"/>
            <a:ext cx="2063126" cy="2063126"/>
          </a:xfrm>
          <a:prstGeom prst="rect">
            <a:avLst/>
          </a:prstGeom>
        </p:spPr>
      </p:pic>
      <p:pic>
        <p:nvPicPr>
          <p:cNvPr id="18" name="Picture 17" descr="Screenshot 2020-02-14 at 17.17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65" y="1888299"/>
            <a:ext cx="2080537" cy="2124063"/>
          </a:xfrm>
          <a:prstGeom prst="rect">
            <a:avLst/>
          </a:prstGeom>
        </p:spPr>
      </p:pic>
      <p:pic>
        <p:nvPicPr>
          <p:cNvPr id="27" name="Picture 26" descr="Screenshot 2020-02-14 at 17.17.0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92" y="1947730"/>
            <a:ext cx="2080536" cy="2045715"/>
          </a:xfrm>
          <a:prstGeom prst="rect">
            <a:avLst/>
          </a:prstGeom>
        </p:spPr>
      </p:pic>
      <p:pic>
        <p:nvPicPr>
          <p:cNvPr id="28" name="Picture 27" descr="Screenshot 2020-02-14 at 17.17.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" y="1882044"/>
            <a:ext cx="2071831" cy="20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113" y="0"/>
            <a:ext cx="7790331" cy="692890"/>
          </a:xfrm>
        </p:spPr>
        <p:txBody>
          <a:bodyPr/>
          <a:lstStyle/>
          <a:p>
            <a:r>
              <a:rPr lang="ca-ES" dirty="0" err="1" smtClean="0"/>
              <a:t>Annual</a:t>
            </a:r>
            <a:r>
              <a:rPr lang="ca-ES" dirty="0" smtClean="0"/>
              <a:t> </a:t>
            </a:r>
            <a:r>
              <a:rPr lang="ca-ES" dirty="0" err="1" smtClean="0"/>
              <a:t>average</a:t>
            </a:r>
            <a:r>
              <a:rPr lang="ca-ES" dirty="0" smtClean="0"/>
              <a:t> in 2019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779" y="1091274"/>
            <a:ext cx="3855477" cy="4584808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ctr" anchorCtr="0">
            <a:normAutofit/>
          </a:bodyPr>
          <a:lstStyle/>
          <a:p>
            <a:pPr lvl="0"/>
            <a:r>
              <a:rPr lang="x-none" dirty="0" smtClean="0"/>
              <a:t>Many cells within Mexico City and generally only one surface station per cell </a:t>
            </a:r>
            <a:br>
              <a:rPr lang="x-none" dirty="0" smtClean="0"/>
            </a:br>
            <a:r>
              <a:rPr lang="x-none" b="1" dirty="0" smtClean="0">
                <a:sym typeface="Wingdings"/>
              </a:rPr>
              <a:t> Strong potential for investigation intra-urban variability in large megacities like Mexico City</a:t>
            </a:r>
          </a:p>
        </p:txBody>
      </p:sp>
      <p:pic>
        <p:nvPicPr>
          <p:cNvPr id="5" name="Picture 4" descr="Screenshot 2020-02-19 at 19.1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53" y="1761269"/>
            <a:ext cx="3900090" cy="42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49352</TotalTime>
  <Words>668</Words>
  <Application>Microsoft Macintosh PowerPoint</Application>
  <PresentationFormat>On-screen Show (4:3)</PresentationFormat>
  <Paragraphs>116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AQWATCH preparation:   First insights of NO2 pollution over Mexico City with TROPOMI</vt:lpstr>
      <vt:lpstr>AQ-WATCH</vt:lpstr>
      <vt:lpstr>AQ-WATCH</vt:lpstr>
      <vt:lpstr>General information on TROPOMI</vt:lpstr>
      <vt:lpstr>TROPOMI</vt:lpstr>
      <vt:lpstr>TROPOMI versus OMI</vt:lpstr>
      <vt:lpstr>TROPOMI NO2 at Mexico City</vt:lpstr>
      <vt:lpstr>Day-to-day variability</vt:lpstr>
      <vt:lpstr>Annual average in 2019 </vt:lpstr>
      <vt:lpstr>Orography and land cover</vt:lpstr>
      <vt:lpstr>Cloud fraction</vt:lpstr>
      <vt:lpstr>Meteorology</vt:lpstr>
      <vt:lpstr>Mean versus extreme values</vt:lpstr>
      <vt:lpstr>Weekdays and weekends</vt:lpstr>
      <vt:lpstr>Weekdays and weekends</vt:lpstr>
      <vt:lpstr>Weekdays and weekends</vt:lpstr>
      <vt:lpstr>Monthly variability</vt:lpstr>
      <vt:lpstr>Mexico versus Santiago de Chile</vt:lpstr>
      <vt:lpstr>Surface versus columns at Mexico City</vt:lpstr>
      <vt:lpstr>Inference of surface NO2 concentrations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vr</cp:lastModifiedBy>
  <cp:revision>848</cp:revision>
  <dcterms:created xsi:type="dcterms:W3CDTF">2016-07-07T10:13:32Z</dcterms:created>
  <dcterms:modified xsi:type="dcterms:W3CDTF">2020-02-25T09:35:15Z</dcterms:modified>
</cp:coreProperties>
</file>