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 id="2147483684" r:id="rId4"/>
  </p:sldMasterIdLst>
  <p:notesMasterIdLst>
    <p:notesMasterId r:id="rId31"/>
  </p:notesMasterIdLst>
  <p:handoutMasterIdLst>
    <p:handoutMasterId r:id="rId32"/>
  </p:handoutMasterIdLst>
  <p:sldIdLst>
    <p:sldId id="306" r:id="rId5"/>
    <p:sldId id="305" r:id="rId6"/>
    <p:sldId id="279" r:id="rId7"/>
    <p:sldId id="271" r:id="rId8"/>
    <p:sldId id="291" r:id="rId9"/>
    <p:sldId id="307" r:id="rId10"/>
    <p:sldId id="308" r:id="rId11"/>
    <p:sldId id="303" r:id="rId12"/>
    <p:sldId id="304" r:id="rId13"/>
    <p:sldId id="309" r:id="rId14"/>
    <p:sldId id="310" r:id="rId15"/>
    <p:sldId id="311" r:id="rId16"/>
    <p:sldId id="312" r:id="rId17"/>
    <p:sldId id="269" r:id="rId18"/>
    <p:sldId id="282" r:id="rId19"/>
    <p:sldId id="292" r:id="rId20"/>
    <p:sldId id="293" r:id="rId21"/>
    <p:sldId id="295" r:id="rId22"/>
    <p:sldId id="296" r:id="rId23"/>
    <p:sldId id="298" r:id="rId24"/>
    <p:sldId id="301" r:id="rId25"/>
    <p:sldId id="302" r:id="rId26"/>
    <p:sldId id="294" r:id="rId27"/>
    <p:sldId id="297" r:id="rId28"/>
    <p:sldId id="299" r:id="rId29"/>
    <p:sldId id="300" r:id="rId30"/>
  </p:sldIdLst>
  <p:sldSz cx="10080625" cy="7559675"/>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57" userDrawn="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9900"/>
    <a:srgbClr val="99CCFF"/>
    <a:srgbClr val="FFFF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9" autoAdjust="0"/>
    <p:restoredTop sz="78266" autoAdjust="0"/>
  </p:normalViewPr>
  <p:slideViewPr>
    <p:cSldViewPr>
      <p:cViewPr varScale="1">
        <p:scale>
          <a:sx n="70" d="100"/>
          <a:sy n="70" d="100"/>
        </p:scale>
        <p:origin x="2724" y="90"/>
      </p:cViewPr>
      <p:guideLst>
        <p:guide orient="horz" pos="2957"/>
        <p:guide pos="31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40" cy="502560"/>
          </a:xfrm>
          <a:prstGeom prst="rect">
            <a:avLst/>
          </a:prstGeom>
          <a:noFill/>
          <a:ln>
            <a:noFill/>
          </a:ln>
        </p:spPr>
        <p:txBody>
          <a:bodyPr vert="horz" wrap="none" lIns="90000" tIns="45000" rIns="90000" bIns="45000"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3" name="Date Placeholder 2"/>
          <p:cNvSpPr txBox="1">
            <a:spLocks noGrp="1"/>
          </p:cNvSpPr>
          <p:nvPr>
            <p:ph type="dt" sz="quarter" idx="1"/>
          </p:nvPr>
        </p:nvSpPr>
        <p:spPr>
          <a:xfrm>
            <a:off x="4399200" y="0"/>
            <a:ext cx="3372840" cy="502560"/>
          </a:xfrm>
          <a:prstGeom prst="rect">
            <a:avLst/>
          </a:prstGeom>
          <a:noFill/>
          <a:ln>
            <a:noFill/>
          </a:ln>
        </p:spPr>
        <p:txBody>
          <a:bodyPr vert="horz" wrap="none" lIns="90000" tIns="45000" rIns="90000" bIns="45000" anchorCtr="0" compatLnSpc="1"/>
          <a:lstStyle/>
          <a:p>
            <a:pPr marL="0" marR="0" lvl="0" indent="0" algn="r"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4" name="Footer Placeholder 3"/>
          <p:cNvSpPr txBox="1">
            <a:spLocks noGrp="1"/>
          </p:cNvSpPr>
          <p:nvPr>
            <p:ph type="ftr" sz="quarter" idx="2"/>
          </p:nvPr>
        </p:nvSpPr>
        <p:spPr>
          <a:xfrm>
            <a:off x="0" y="9555480"/>
            <a:ext cx="3372840" cy="502560"/>
          </a:xfrm>
          <a:prstGeom prst="rect">
            <a:avLst/>
          </a:prstGeom>
          <a:noFill/>
          <a:ln>
            <a:noFill/>
          </a:ln>
        </p:spPr>
        <p:txBody>
          <a:bodyPr vert="horz" wrap="none" lIns="90000" tIns="45000" rIns="90000" bIns="45000" anchor="b"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endParaRPr lang="en-GB" sz="1400" b="0" i="0" u="none" strike="noStrike" baseline="0" dirty="0">
              <a:ln>
                <a:noFill/>
              </a:ln>
              <a:solidFill>
                <a:srgbClr val="000000"/>
              </a:solidFill>
              <a:latin typeface="Arial" pitchFamily="18"/>
              <a:ea typeface="DejaVu Sans" pitchFamily="2"/>
              <a:cs typeface="DejaVu Sans" pitchFamily="2"/>
            </a:endParaRPr>
          </a:p>
        </p:txBody>
      </p:sp>
      <p:sp>
        <p:nvSpPr>
          <p:cNvPr id="5" name="Slide Number Placeholder 4"/>
          <p:cNvSpPr txBox="1">
            <a:spLocks noGrp="1"/>
          </p:cNvSpPr>
          <p:nvPr>
            <p:ph type="sldNum" sz="quarter" idx="3"/>
          </p:nvPr>
        </p:nvSpPr>
        <p:spPr>
          <a:xfrm>
            <a:off x="4399200" y="9555480"/>
            <a:ext cx="3372840" cy="502560"/>
          </a:xfrm>
          <a:prstGeom prst="rect">
            <a:avLst/>
          </a:prstGeom>
          <a:noFill/>
          <a:ln>
            <a:noFill/>
          </a:ln>
        </p:spPr>
        <p:txBody>
          <a:bodyPr vert="horz" wrap="none" lIns="90000" tIns="45000" rIns="90000" bIns="45000" anchor="b" anchorCtr="0" compatLnSpc="1"/>
          <a:lstStyle/>
          <a:p>
            <a:pPr marL="0" marR="0" lvl="0" indent="0" algn="r"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sz="1400"/>
            </a:pPr>
            <a:fld id="{A17FB72B-C035-4E01-A05F-AA368EFE56E4}" type="slidenum">
              <a:t>‹Nº›</a:t>
            </a:fld>
            <a:endParaRPr lang="en-GB" sz="1400" b="0" i="0" u="none" strike="noStrike" baseline="0" dirty="0">
              <a:ln>
                <a:noFill/>
              </a:ln>
              <a:solidFill>
                <a:srgbClr val="000000"/>
              </a:solidFill>
              <a:latin typeface="Arial" pitchFamily="18"/>
              <a:ea typeface="DejaVu Sans" pitchFamily="2"/>
              <a:cs typeface="DejaVu Sans" pitchFamily="2"/>
            </a:endParaRPr>
          </a:p>
        </p:txBody>
      </p:sp>
    </p:spTree>
    <p:extLst>
      <p:ext uri="{BB962C8B-B14F-4D97-AF65-F5344CB8AC3E}">
        <p14:creationId xmlns:p14="http://schemas.microsoft.com/office/powerpoint/2010/main" val="3713673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7772400" cy="10058400"/>
          </a:xfrm>
          <a:prstGeom prst="rect">
            <a:avLst/>
          </a:prstGeom>
          <a:solidFill>
            <a:srgbClr val="FFFFFF"/>
          </a:solidFill>
          <a:ln>
            <a:noFill/>
            <a:prstDash val="solid"/>
          </a:ln>
        </p:spPr>
        <p:txBody>
          <a:bodyPr vert="horz" wrap="none" lIns="90000" tIns="45000" rIns="90000" bIns="45000" anchor="ctr" anchorCtr="1"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Freeform 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4" name="Freeform 3"/>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5" name="Freeform 4"/>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6" name="Freeform 5"/>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7" name="Freeform 6"/>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8" name="Freeform 7"/>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9" name="Freeform 8"/>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0" name="Freeform 9"/>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1" name="Freeform 10"/>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2" name="Freeform 11"/>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3" name="Freeform 1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4" name="Freeform 13"/>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5" name="Freeform 14"/>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6" name="Freeform 15"/>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7" name="Freeform 16"/>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8" name="Freeform 17"/>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19" name="Freeform 18"/>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0" name="Freeform 19"/>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1" name="Freeform 20"/>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2" name="Freeform 21"/>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3" name="Freeform 22"/>
          <p:cNvSpPr/>
          <p:nvPr/>
        </p:nvSpPr>
        <p:spPr>
          <a:xfrm>
            <a:off x="0" y="0"/>
            <a:ext cx="7772400" cy="100584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24" name="Slide Image Placeholder 23"/>
          <p:cNvSpPr>
            <a:spLocks noGrp="1" noRot="1" noChangeAspect="1"/>
          </p:cNvSpPr>
          <p:nvPr>
            <p:ph type="sldImg" idx="2"/>
          </p:nvPr>
        </p:nvSpPr>
        <p:spPr>
          <a:xfrm>
            <a:off x="1371240" y="763200"/>
            <a:ext cx="4994280" cy="3737520"/>
          </a:xfrm>
          <a:prstGeom prst="rect">
            <a:avLst/>
          </a:prstGeom>
          <a:noFill/>
          <a:ln>
            <a:noFill/>
            <a:prstDash val="solid"/>
          </a:ln>
        </p:spPr>
      </p:sp>
      <p:sp>
        <p:nvSpPr>
          <p:cNvPr id="25" name="Notes Placeholder 24"/>
          <p:cNvSpPr txBox="1">
            <a:spLocks noGrp="1"/>
          </p:cNvSpPr>
          <p:nvPr>
            <p:ph type="body" sz="quarter" idx="3"/>
          </p:nvPr>
        </p:nvSpPr>
        <p:spPr>
          <a:xfrm>
            <a:off x="777960" y="4776480"/>
            <a:ext cx="6183360" cy="4491360"/>
          </a:xfrm>
          <a:prstGeom prst="rect">
            <a:avLst/>
          </a:prstGeom>
          <a:noFill/>
          <a:ln>
            <a:noFill/>
          </a:ln>
        </p:spPr>
        <p:txBody>
          <a:bodyPr vert="horz" lIns="0" tIns="0" rIns="0" bIns="0" compatLnSpc="1"/>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en-GB"/>
          </a:p>
        </p:txBody>
      </p:sp>
      <p:sp>
        <p:nvSpPr>
          <p:cNvPr id="26" name="Header Placeholder 25"/>
          <p:cNvSpPr txBox="1">
            <a:spLocks noGrp="1"/>
          </p:cNvSpPr>
          <p:nvPr>
            <p:ph type="hdr" sz="quarter"/>
          </p:nvPr>
        </p:nvSpPr>
        <p:spPr>
          <a:xfrm>
            <a:off x="0" y="-360"/>
            <a:ext cx="3338639" cy="468720"/>
          </a:xfrm>
          <a:prstGeom prst="rect">
            <a:avLst/>
          </a:prstGeom>
          <a:noFill/>
          <a:ln>
            <a:noFill/>
          </a:ln>
        </p:spPr>
        <p:txBody>
          <a:bodyPr vert="horz" wrap="square" lIns="0" tIns="0" rIns="0" bIns="0" anchor="t" anchorCtr="0" compatLnSpc="1"/>
          <a:lstStyle>
            <a:lvl1pPr marL="0" marR="0" lvl="0" indent="0" algn="l"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7" name="Date Placeholder 26"/>
          <p:cNvSpPr txBox="1">
            <a:spLocks noGrp="1"/>
          </p:cNvSpPr>
          <p:nvPr>
            <p:ph type="dt" idx="1"/>
          </p:nvPr>
        </p:nvSpPr>
        <p:spPr>
          <a:xfrm>
            <a:off x="4398840" y="-360"/>
            <a:ext cx="3338639" cy="468720"/>
          </a:xfrm>
          <a:prstGeom prst="rect">
            <a:avLst/>
          </a:prstGeom>
          <a:noFill/>
          <a:ln>
            <a:noFill/>
          </a:ln>
        </p:spPr>
        <p:txBody>
          <a:bodyPr vert="horz" wrap="square" lIns="0" tIns="0" rIns="0" bIns="0" anchor="t" anchorCtr="0" compatLnSpc="1"/>
          <a:lstStyle>
            <a:lvl1pPr marL="0" marR="0" lvl="0" indent="0" algn="r"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8" name="Footer Placeholder 27"/>
          <p:cNvSpPr txBox="1">
            <a:spLocks noGrp="1"/>
          </p:cNvSpPr>
          <p:nvPr>
            <p:ph type="ftr" sz="quarter" idx="4"/>
          </p:nvPr>
        </p:nvSpPr>
        <p:spPr>
          <a:xfrm>
            <a:off x="0" y="9554400"/>
            <a:ext cx="3338639" cy="468720"/>
          </a:xfrm>
          <a:prstGeom prst="rect">
            <a:avLst/>
          </a:prstGeom>
          <a:noFill/>
          <a:ln>
            <a:noFill/>
          </a:ln>
        </p:spPr>
        <p:txBody>
          <a:bodyPr vert="horz" wrap="square" lIns="0" tIns="0" rIns="0" bIns="0" anchor="b" anchorCtr="0" compatLnSpc="1"/>
          <a:lstStyle>
            <a:lvl1pPr marL="0" marR="0" lvl="0" indent="0" algn="l"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endParaRPr lang="en-US" dirty="0"/>
          </a:p>
        </p:txBody>
      </p:sp>
      <p:sp>
        <p:nvSpPr>
          <p:cNvPr id="29" name="Slide Number Placeholder 28"/>
          <p:cNvSpPr txBox="1">
            <a:spLocks noGrp="1"/>
          </p:cNvSpPr>
          <p:nvPr>
            <p:ph type="sldNum" sz="quarter" idx="5"/>
          </p:nvPr>
        </p:nvSpPr>
        <p:spPr>
          <a:xfrm>
            <a:off x="4398840" y="9554400"/>
            <a:ext cx="3338639" cy="468720"/>
          </a:xfrm>
          <a:prstGeom prst="rect">
            <a:avLst/>
          </a:prstGeom>
          <a:noFill/>
          <a:ln>
            <a:noFill/>
          </a:ln>
        </p:spPr>
        <p:txBody>
          <a:bodyPr vert="horz" wrap="square" lIns="0" tIns="0" rIns="0" bIns="0" anchor="b" anchorCtr="0" compatLnSpc="1"/>
          <a:lstStyle>
            <a:lvl1pPr marL="0" marR="0" lvl="0" indent="0" algn="r" rtl="0" hangingPunct="0">
              <a:lnSpc>
                <a:spcPct val="102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400" b="0" i="0" u="none" strike="noStrike" baseline="0">
                <a:ln>
                  <a:noFill/>
                </a:ln>
                <a:solidFill>
                  <a:srgbClr val="000000"/>
                </a:solidFill>
                <a:latin typeface="Times New Roman" pitchFamily="18"/>
                <a:ea typeface="DejaVu Sans" pitchFamily="2"/>
                <a:cs typeface="DejaVu Sans" pitchFamily="2"/>
              </a:defRPr>
            </a:lvl1pPr>
          </a:lstStyle>
          <a:p>
            <a:pPr lvl="0"/>
            <a:fld id="{8879F000-597C-49FF-BE4A-AFD830AE5835}" type="slidenum">
              <a:t>‹Nº›</a:t>
            </a:fld>
            <a:endParaRPr lang="en-US" dirty="0"/>
          </a:p>
        </p:txBody>
      </p:sp>
    </p:spTree>
    <p:extLst>
      <p:ext uri="{BB962C8B-B14F-4D97-AF65-F5344CB8AC3E}">
        <p14:creationId xmlns:p14="http://schemas.microsoft.com/office/powerpoint/2010/main" val="411609208"/>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7950" y="763588"/>
            <a:ext cx="4981575" cy="3736975"/>
          </a:xfrm>
        </p:spPr>
      </p:sp>
      <p:sp>
        <p:nvSpPr>
          <p:cNvPr id="3" name="Marcador de notas 2"/>
          <p:cNvSpPr>
            <a:spLocks noGrp="1"/>
          </p:cNvSpPr>
          <p:nvPr>
            <p:ph type="body" idx="1"/>
          </p:nvPr>
        </p:nvSpPr>
        <p:spPr/>
        <p:txBody>
          <a:bodyPr/>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ES" dirty="0" smtClean="0">
                <a:latin typeface="Times New Roman" panose="02020603050405020304" pitchFamily="18" charset="0"/>
                <a:ea typeface="ＭＳ Ｐゴシック" panose="020B0600070205080204" pitchFamily="34" charset="-128"/>
              </a:rPr>
              <a:t>Current site selection practices use the retrospective wind speed climatology, with an assumption that the past will also represent the future. Recent advances in climate predictions can provide a more informative view by modeling future wind over months to decades: they use both an analysis of the past climate system, as well as its current state at the specific time when the prediction is created to provide a probability of different future outcomes, with an indication as to which will be the most likely. </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ES" dirty="0" smtClean="0">
              <a:latin typeface="Times New Roman" panose="02020603050405020304" pitchFamily="18" charset="0"/>
              <a:ea typeface="ＭＳ Ｐゴシック" panose="020B0600070205080204" pitchFamily="34" charset="-128"/>
            </a:endParaRP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s-ES" dirty="0" smtClean="0">
                <a:latin typeface="Times New Roman" panose="02020603050405020304" pitchFamily="18" charset="0"/>
                <a:ea typeface="ＭＳ Ｐゴシック" panose="020B0600070205080204" pitchFamily="34" charset="-128"/>
              </a:rPr>
              <a:t>It has been demonstrated that climate predictions can improve upon using climatology at some spatial and temporal scales, so decision makers now have a new set of climate risk management tools that can strengthen their decision making, but are they ready to use them?</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ES" dirty="0" smtClean="0">
              <a:latin typeface="Times New Roman" panose="02020603050405020304" pitchFamily="18"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10"/>
          </p:nvPr>
        </p:nvSpPr>
        <p:spPr/>
        <p:txBody>
          <a:bodyPr/>
          <a:lstStyle/>
          <a:p>
            <a:pPr lvl="0"/>
            <a:fld id="{8879F000-597C-49FF-BE4A-AFD830AE5835}" type="slidenum">
              <a:rPr lang="es-ES" smtClean="0"/>
              <a:t>1</a:t>
            </a:fld>
            <a:endParaRPr lang="es-ES" dirty="0"/>
          </a:p>
        </p:txBody>
      </p:sp>
    </p:spTree>
    <p:extLst>
      <p:ext uri="{BB962C8B-B14F-4D97-AF65-F5344CB8AC3E}">
        <p14:creationId xmlns:p14="http://schemas.microsoft.com/office/powerpoint/2010/main" val="1301549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10</a:t>
            </a:fld>
            <a:endParaRPr lang="en-US" dirty="0"/>
          </a:p>
        </p:txBody>
      </p:sp>
    </p:spTree>
    <p:extLst>
      <p:ext uri="{BB962C8B-B14F-4D97-AF65-F5344CB8AC3E}">
        <p14:creationId xmlns:p14="http://schemas.microsoft.com/office/powerpoint/2010/main" val="2783804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11</a:t>
            </a:fld>
            <a:endParaRPr lang="en-US" dirty="0"/>
          </a:p>
        </p:txBody>
      </p:sp>
    </p:spTree>
    <p:extLst>
      <p:ext uri="{BB962C8B-B14F-4D97-AF65-F5344CB8AC3E}">
        <p14:creationId xmlns:p14="http://schemas.microsoft.com/office/powerpoint/2010/main" val="2471141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12</a:t>
            </a:fld>
            <a:endParaRPr lang="en-US" dirty="0"/>
          </a:p>
        </p:txBody>
      </p:sp>
    </p:spTree>
    <p:extLst>
      <p:ext uri="{BB962C8B-B14F-4D97-AF65-F5344CB8AC3E}">
        <p14:creationId xmlns:p14="http://schemas.microsoft.com/office/powerpoint/2010/main" val="3181176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13</a:t>
            </a:fld>
            <a:endParaRPr lang="en-US" dirty="0"/>
          </a:p>
        </p:txBody>
      </p:sp>
    </p:spTree>
    <p:extLst>
      <p:ext uri="{BB962C8B-B14F-4D97-AF65-F5344CB8AC3E}">
        <p14:creationId xmlns:p14="http://schemas.microsoft.com/office/powerpoint/2010/main" val="2248395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baseline="0" dirty="0" smtClean="0"/>
              <a:t>Daily variability is not captured</a:t>
            </a:r>
          </a:p>
        </p:txBody>
      </p:sp>
    </p:spTree>
    <p:extLst>
      <p:ext uri="{BB962C8B-B14F-4D97-AF65-F5344CB8AC3E}">
        <p14:creationId xmlns:p14="http://schemas.microsoft.com/office/powerpoint/2010/main" val="271691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18</a:t>
            </a:fld>
            <a:endParaRPr lang="en-US"/>
          </a:p>
        </p:txBody>
      </p:sp>
    </p:spTree>
    <p:extLst>
      <p:ext uri="{BB962C8B-B14F-4D97-AF65-F5344CB8AC3E}">
        <p14:creationId xmlns:p14="http://schemas.microsoft.com/office/powerpoint/2010/main" val="3234901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22</a:t>
            </a:fld>
            <a:endParaRPr lang="en-US" dirty="0"/>
          </a:p>
        </p:txBody>
      </p:sp>
    </p:spTree>
    <p:extLst>
      <p:ext uri="{BB962C8B-B14F-4D97-AF65-F5344CB8AC3E}">
        <p14:creationId xmlns:p14="http://schemas.microsoft.com/office/powerpoint/2010/main" val="2622316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23</a:t>
            </a:fld>
            <a:endParaRPr lang="en-US"/>
          </a:p>
        </p:txBody>
      </p:sp>
    </p:spTree>
    <p:extLst>
      <p:ext uri="{BB962C8B-B14F-4D97-AF65-F5344CB8AC3E}">
        <p14:creationId xmlns:p14="http://schemas.microsoft.com/office/powerpoint/2010/main" val="1735156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24</a:t>
            </a:fld>
            <a:endParaRPr lang="en-US"/>
          </a:p>
        </p:txBody>
      </p:sp>
    </p:spTree>
    <p:extLst>
      <p:ext uri="{BB962C8B-B14F-4D97-AF65-F5344CB8AC3E}">
        <p14:creationId xmlns:p14="http://schemas.microsoft.com/office/powerpoint/2010/main" val="1579979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25</a:t>
            </a:fld>
            <a:endParaRPr lang="en-US" dirty="0"/>
          </a:p>
        </p:txBody>
      </p:sp>
    </p:spTree>
    <p:extLst>
      <p:ext uri="{BB962C8B-B14F-4D97-AF65-F5344CB8AC3E}">
        <p14:creationId xmlns:p14="http://schemas.microsoft.com/office/powerpoint/2010/main" val="1272361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7950" y="763588"/>
            <a:ext cx="4981575" cy="3736975"/>
          </a:xfrm>
        </p:spPr>
      </p:sp>
      <p:sp>
        <p:nvSpPr>
          <p:cNvPr id="3" name="Marcador de notas 2"/>
          <p:cNvSpPr>
            <a:spLocks noGrp="1"/>
          </p:cNvSpPr>
          <p:nvPr>
            <p:ph type="body" idx="1"/>
          </p:nvPr>
        </p:nvSpPr>
        <p:spPr/>
        <p:txBody>
          <a:bodyPr/>
          <a:lstStyle/>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r>
              <a:rPr lang="en-US" altLang="es-ES" dirty="0" smtClean="0">
                <a:latin typeface="Times New Roman" panose="02020603050405020304" pitchFamily="18" charset="0"/>
                <a:ea typeface="ＭＳ Ｐゴシック" panose="020B0600070205080204" pitchFamily="34" charset="-128"/>
              </a:rPr>
              <a:t>Climate predictions come with a new set of challenges for end users: information is often un-tailored and hard to understand or apply in a decision-making context. A new generation of European projects, including NEWA, SPECS and EUPORIAS aim to address these challenges and support the development of a new realm of climate services and tools using climate predictions. Here we will present the state-of-the-art in wind speed and power prediction methodologies, to include: </a:t>
            </a:r>
            <a:r>
              <a:rPr lang="en-US" altLang="es-ES" dirty="0" err="1" smtClean="0">
                <a:latin typeface="Times New Roman" panose="02020603050405020304" pitchFamily="18" charset="0"/>
                <a:ea typeface="ＭＳ Ｐゴシック" panose="020B0600070205080204" pitchFamily="34" charset="-128"/>
              </a:rPr>
              <a:t>initialisation</a:t>
            </a:r>
            <a:r>
              <a:rPr lang="en-US" altLang="es-ES" dirty="0" smtClean="0">
                <a:latin typeface="Times New Roman" panose="02020603050405020304" pitchFamily="18" charset="0"/>
                <a:ea typeface="ＭＳ Ｐゴシック" panose="020B0600070205080204" pitchFamily="34" charset="-128"/>
              </a:rPr>
              <a:t> of ensemble simulations; post-processing using bias correction or calibration and validation to assess the prediction skill, as well as new climate prediction </a:t>
            </a:r>
            <a:r>
              <a:rPr lang="en-US" altLang="es-ES" dirty="0" err="1" smtClean="0">
                <a:latin typeface="Times New Roman" panose="02020603050405020304" pitchFamily="18" charset="0"/>
                <a:ea typeface="ＭＳ Ｐゴシック" panose="020B0600070205080204" pitchFamily="34" charset="-128"/>
              </a:rPr>
              <a:t>visualisation</a:t>
            </a:r>
            <a:r>
              <a:rPr lang="en-US" altLang="es-ES" dirty="0" smtClean="0">
                <a:latin typeface="Times New Roman" panose="02020603050405020304" pitchFamily="18" charset="0"/>
                <a:ea typeface="ＭＳ Ｐゴシック" panose="020B0600070205080204" pitchFamily="34" charset="-128"/>
              </a:rPr>
              <a:t> tools and interfaces tailored to the energy sector.</a:t>
            </a:r>
            <a:endParaRPr lang="en-GB" altLang="es-ES" dirty="0" smtClean="0">
              <a:latin typeface="Times New Roman" panose="02020603050405020304" pitchFamily="18" charset="0"/>
              <a:ea typeface="ＭＳ Ｐゴシック" panose="020B0600070205080204" pitchFamily="34" charset="-128"/>
            </a:endParaRPr>
          </a:p>
          <a:p>
            <a:endParaRPr lang="es-ES" dirty="0" smtClean="0"/>
          </a:p>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r>
              <a:rPr lang="en-US" baseline="0" dirty="0" smtClean="0"/>
              <a:t>To assess these needs it is need to further tailor, validate, </a:t>
            </a:r>
            <a:r>
              <a:rPr lang="en-US" baseline="0" dirty="0" err="1" smtClean="0"/>
              <a:t>harmonise</a:t>
            </a:r>
            <a:r>
              <a:rPr lang="en-US" baseline="0" dirty="0" smtClean="0"/>
              <a:t> and improve the presentation and communication of climate information for all timescales in the past and in the future.</a:t>
            </a:r>
          </a:p>
          <a:p>
            <a:endParaRPr lang="es-ES" dirty="0"/>
          </a:p>
        </p:txBody>
      </p:sp>
      <p:sp>
        <p:nvSpPr>
          <p:cNvPr id="4" name="Marcador de número de diapositiva 3"/>
          <p:cNvSpPr>
            <a:spLocks noGrp="1"/>
          </p:cNvSpPr>
          <p:nvPr>
            <p:ph type="sldNum" sz="quarter" idx="10"/>
          </p:nvPr>
        </p:nvSpPr>
        <p:spPr/>
        <p:txBody>
          <a:bodyPr/>
          <a:lstStyle/>
          <a:p>
            <a:pPr lvl="0"/>
            <a:fld id="{8879F000-597C-49FF-BE4A-AFD830AE5835}" type="slidenum">
              <a:rPr lang="es-ES" smtClean="0"/>
              <a:t>2</a:t>
            </a:fld>
            <a:endParaRPr lang="es-ES" dirty="0"/>
          </a:p>
        </p:txBody>
      </p:sp>
    </p:spTree>
    <p:extLst>
      <p:ext uri="{BB962C8B-B14F-4D97-AF65-F5344CB8AC3E}">
        <p14:creationId xmlns:p14="http://schemas.microsoft.com/office/powerpoint/2010/main" val="2758516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26</a:t>
            </a:fld>
            <a:endParaRPr lang="en-US" dirty="0"/>
          </a:p>
        </p:txBody>
      </p:sp>
    </p:spTree>
    <p:extLst>
      <p:ext uri="{BB962C8B-B14F-4D97-AF65-F5344CB8AC3E}">
        <p14:creationId xmlns:p14="http://schemas.microsoft.com/office/powerpoint/2010/main" val="50900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baseline="0" dirty="0" smtClean="0"/>
          </a:p>
        </p:txBody>
      </p:sp>
    </p:spTree>
    <p:extLst>
      <p:ext uri="{BB962C8B-B14F-4D97-AF65-F5344CB8AC3E}">
        <p14:creationId xmlns:p14="http://schemas.microsoft.com/office/powerpoint/2010/main" val="271691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r>
              <a:rPr lang="en-US" baseline="0" dirty="0" smtClean="0"/>
              <a:t>Wind resource is one of the fastest growing and most volatile forms of electric power generation, improved forecast beyond the first tow weeks of renewable power generation can improve the strategic and operational management of renewable power during the pre- and post-construction phase.</a:t>
            </a:r>
          </a:p>
        </p:txBody>
      </p:sp>
    </p:spTree>
    <p:extLst>
      <p:ext uri="{BB962C8B-B14F-4D97-AF65-F5344CB8AC3E}">
        <p14:creationId xmlns:p14="http://schemas.microsoft.com/office/powerpoint/2010/main" val="27169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baseline="0" dirty="0" smtClean="0"/>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s-ES" dirty="0" smtClean="0">
                <a:latin typeface="Times New Roman" panose="02020603050405020304" pitchFamily="18" charset="0"/>
                <a:ea typeface="ＭＳ Ｐゴシック" panose="020B0600070205080204" pitchFamily="34" charset="-128"/>
              </a:rPr>
              <a:t>- For the pre-construction phase, forecasts (from annual to decadal timescales) support strategic decisions for these end-users: investors, planners, policy makers.</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s-ES" dirty="0" smtClean="0">
              <a:latin typeface="Times New Roman" panose="02020603050405020304" pitchFamily="18" charset="0"/>
              <a:ea typeface="ＭＳ Ｐゴシック" panose="020B0600070205080204" pitchFamily="34" charset="-128"/>
            </a:endParaRP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s-ES" dirty="0" smtClean="0">
                <a:latin typeface="Times New Roman" panose="02020603050405020304" pitchFamily="18" charset="0"/>
                <a:ea typeface="ＭＳ Ｐゴシック" panose="020B0600070205080204" pitchFamily="34" charset="-128"/>
              </a:rPr>
              <a:t>Information to answer questions such as: where should I locate my farm, what is the risk to my investment, how will the national energy mix change over time?</a:t>
            </a:r>
          </a:p>
          <a:p>
            <a:endParaRPr lang="en-US" baseline="0" dirty="0" smtClean="0"/>
          </a:p>
        </p:txBody>
      </p:sp>
    </p:spTree>
    <p:extLst>
      <p:ext uri="{BB962C8B-B14F-4D97-AF65-F5344CB8AC3E}">
        <p14:creationId xmlns:p14="http://schemas.microsoft.com/office/powerpoint/2010/main" val="23766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s-ES" dirty="0" smtClean="0">
                <a:latin typeface="Times New Roman" panose="02020603050405020304" pitchFamily="18" charset="0"/>
                <a:ea typeface="ＭＳ Ｐゴシック" panose="020B0600070205080204" pitchFamily="34" charset="-128"/>
              </a:rPr>
              <a:t>- For the post-construction phase, forecasts from monthly to seasonal timescales support operational and maintenance (O&amp;M) decisions for these end-users: producers, traders, operators, investors.</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s-ES" dirty="0" smtClean="0">
                <a:latin typeface="Times New Roman" panose="02020603050405020304" pitchFamily="18" charset="0"/>
                <a:ea typeface="ＭＳ Ｐゴシック" panose="020B0600070205080204" pitchFamily="34" charset="-128"/>
              </a:rPr>
              <a:t>Information to answer questions such as: when is the optimal time to undertake works on my wind farm, what is the risk to the scheduling of boats to repair offshore wind farms?</a:t>
            </a:r>
          </a:p>
          <a:p>
            <a:endParaRPr lang="en-US" baseline="0" dirty="0" smtClean="0"/>
          </a:p>
        </p:txBody>
      </p:sp>
    </p:spTree>
    <p:extLst>
      <p:ext uri="{BB962C8B-B14F-4D97-AF65-F5344CB8AC3E}">
        <p14:creationId xmlns:p14="http://schemas.microsoft.com/office/powerpoint/2010/main" val="614339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pPr marL="0" marR="0" indent="0" algn="l" defTabSz="914400" rtl="0" eaLnBrk="1" fontAlgn="auto" latinLnBrk="0" hangingPunct="0">
              <a:lnSpc>
                <a:spcPct val="100000"/>
              </a:lnSpc>
              <a:spcBef>
                <a:spcPts val="448"/>
              </a:spcBef>
              <a:spcAft>
                <a:spcPts val="0"/>
              </a:spcAft>
              <a:buClrTx/>
              <a:buSzTx/>
              <a:buFontTx/>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a:pPr>
            <a:endParaRPr lang="en-US" baseline="0" dirty="0" smtClean="0"/>
          </a:p>
        </p:txBody>
      </p:sp>
    </p:spTree>
    <p:extLst>
      <p:ext uri="{BB962C8B-B14F-4D97-AF65-F5344CB8AC3E}">
        <p14:creationId xmlns:p14="http://schemas.microsoft.com/office/powerpoint/2010/main" val="1067896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54063"/>
            <a:ext cx="5029200" cy="3771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baseline="0" dirty="0" smtClean="0"/>
          </a:p>
        </p:txBody>
      </p:sp>
    </p:spTree>
    <p:extLst>
      <p:ext uri="{BB962C8B-B14F-4D97-AF65-F5344CB8AC3E}">
        <p14:creationId xmlns:p14="http://schemas.microsoft.com/office/powerpoint/2010/main" val="3303411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81575" cy="3736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fld id="{8879F000-597C-49FF-BE4A-AFD830AE5835}" type="slidenum">
              <a:rPr lang="en-US" smtClean="0"/>
              <a:t>9</a:t>
            </a:fld>
            <a:endParaRPr lang="en-US" dirty="0"/>
          </a:p>
        </p:txBody>
      </p:sp>
    </p:spTree>
    <p:extLst>
      <p:ext uri="{BB962C8B-B14F-4D97-AF65-F5344CB8AC3E}">
        <p14:creationId xmlns:p14="http://schemas.microsoft.com/office/powerpoint/2010/main" val="2627732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271E848-9B8D-4E5E-90CB-894D37F47F22}" type="slidenum">
              <a:t>‹Nº›</a:t>
            </a:fld>
            <a:endParaRPr lang="en-US" dirty="0"/>
          </a:p>
        </p:txBody>
      </p:sp>
      <p:pic>
        <p:nvPicPr>
          <p:cNvPr id="14" name="8 Imagen" descr="newa_logo_web_rgb.png"/>
          <p:cNvPicPr>
            <a:picLocks noChangeAspect="1"/>
          </p:cNvPicPr>
          <p:nvPr userDrawn="1"/>
        </p:nvPicPr>
        <p:blipFill>
          <a:blip r:embed="rId2" cstate="print"/>
          <a:srcRect l="27319"/>
          <a:stretch>
            <a:fillRect/>
          </a:stretch>
        </p:blipFill>
        <p:spPr>
          <a:xfrm>
            <a:off x="8280425" y="-182563"/>
            <a:ext cx="1800200" cy="952633"/>
          </a:xfrm>
          <a:prstGeom prst="rect">
            <a:avLst/>
          </a:prstGeom>
        </p:spPr>
      </p:pic>
      <p:pic>
        <p:nvPicPr>
          <p:cNvPr id="15" name="Picture 2" descr="http://www.bsc.es/media/280.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243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24A98A5-D4F7-461B-9076-727F5A4B5CB2}" type="slidenum">
              <a:t>‹Nº›</a:t>
            </a:fld>
            <a:endParaRPr lang="en-US" dirty="0"/>
          </a:p>
        </p:txBody>
      </p:sp>
    </p:spTree>
    <p:extLst>
      <p:ext uri="{BB962C8B-B14F-4D97-AF65-F5344CB8AC3E}">
        <p14:creationId xmlns:p14="http://schemas.microsoft.com/office/powerpoint/2010/main" val="236201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9163" y="1143000"/>
            <a:ext cx="2270125" cy="5010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659563" cy="5010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2F204A36-A4BC-4F02-882F-F71D787DF2A0}" type="slidenum">
              <a:t>‹Nº›</a:t>
            </a:fld>
            <a:endParaRPr lang="en-US" dirty="0"/>
          </a:p>
        </p:txBody>
      </p:sp>
    </p:spTree>
    <p:extLst>
      <p:ext uri="{BB962C8B-B14F-4D97-AF65-F5344CB8AC3E}">
        <p14:creationId xmlns:p14="http://schemas.microsoft.com/office/powerpoint/2010/main" val="1879700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784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4FD89F8A-0109-43A9-B5F3-CE2FBD337BE3}" type="slidenum">
              <a:t>‹Nº›</a:t>
            </a:fld>
            <a:endParaRPr lang="en-US" dirty="0"/>
          </a:p>
        </p:txBody>
      </p:sp>
    </p:spTree>
    <p:extLst>
      <p:ext uri="{BB962C8B-B14F-4D97-AF65-F5344CB8AC3E}">
        <p14:creationId xmlns:p14="http://schemas.microsoft.com/office/powerpoint/2010/main" val="2391739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542DD63D-BDAE-45E6-B5EF-3223B45237A5}" type="slidenum">
              <a:t>‹Nº›</a:t>
            </a:fld>
            <a:endParaRPr lang="en-US" dirty="0"/>
          </a:p>
        </p:txBody>
      </p:sp>
    </p:spTree>
    <p:extLst>
      <p:ext uri="{BB962C8B-B14F-4D97-AF65-F5344CB8AC3E}">
        <p14:creationId xmlns:p14="http://schemas.microsoft.com/office/powerpoint/2010/main" val="2261218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C647D03D-295B-43D1-AF26-F3F30E6B5D15}" type="slidenum">
              <a:t>‹Nº›</a:t>
            </a:fld>
            <a:endParaRPr lang="en-US" dirty="0"/>
          </a:p>
        </p:txBody>
      </p:sp>
    </p:spTree>
    <p:extLst>
      <p:ext uri="{BB962C8B-B14F-4D97-AF65-F5344CB8AC3E}">
        <p14:creationId xmlns:p14="http://schemas.microsoft.com/office/powerpoint/2010/main" val="218950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6001B56A-F716-4905-87EE-8D5A9A38A351}" type="slidenum">
              <a:t>‹Nº›</a:t>
            </a:fld>
            <a:endParaRPr lang="en-US" dirty="0"/>
          </a:p>
        </p:txBody>
      </p:sp>
    </p:spTree>
    <p:extLst>
      <p:ext uri="{BB962C8B-B14F-4D97-AF65-F5344CB8AC3E}">
        <p14:creationId xmlns:p14="http://schemas.microsoft.com/office/powerpoint/2010/main" val="3214555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6D020CB5-969A-4021-A572-630EC444CE52}" type="slidenum">
              <a:t>‹Nº›</a:t>
            </a:fld>
            <a:endParaRPr lang="en-US" dirty="0"/>
          </a:p>
        </p:txBody>
      </p:sp>
    </p:spTree>
    <p:extLst>
      <p:ext uri="{BB962C8B-B14F-4D97-AF65-F5344CB8AC3E}">
        <p14:creationId xmlns:p14="http://schemas.microsoft.com/office/powerpoint/2010/main" val="572508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E554580C-4509-4CB5-AF1B-9920C6689CF6}" type="slidenum">
              <a:t>‹Nº›</a:t>
            </a:fld>
            <a:endParaRPr lang="en-US" dirty="0"/>
          </a:p>
        </p:txBody>
      </p:sp>
    </p:spTree>
    <p:extLst>
      <p:ext uri="{BB962C8B-B14F-4D97-AF65-F5344CB8AC3E}">
        <p14:creationId xmlns:p14="http://schemas.microsoft.com/office/powerpoint/2010/main" val="729083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936AFE66-068A-4065-854D-7189FAB36C42}" type="slidenum">
              <a:t>‹Nº›</a:t>
            </a:fld>
            <a:endParaRPr lang="en-US" dirty="0"/>
          </a:p>
        </p:txBody>
      </p:sp>
    </p:spTree>
    <p:extLst>
      <p:ext uri="{BB962C8B-B14F-4D97-AF65-F5344CB8AC3E}">
        <p14:creationId xmlns:p14="http://schemas.microsoft.com/office/powerpoint/2010/main" val="2335613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8890F0B-3673-4779-A058-BDB5052A08A8}" type="slidenum">
              <a:t>‹Nº›</a:t>
            </a:fld>
            <a:endParaRPr lang="en-US" dirty="0"/>
          </a:p>
        </p:txBody>
      </p:sp>
    </p:spTree>
    <p:extLst>
      <p:ext uri="{BB962C8B-B14F-4D97-AF65-F5344CB8AC3E}">
        <p14:creationId xmlns:p14="http://schemas.microsoft.com/office/powerpoint/2010/main" val="611259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26599F71-0FDA-4C9E-92EE-0286A65FEA69}" type="slidenum">
              <a:t>‹Nº›</a:t>
            </a:fld>
            <a:endParaRPr lang="en-US" dirty="0"/>
          </a:p>
        </p:txBody>
      </p:sp>
    </p:spTree>
    <p:extLst>
      <p:ext uri="{BB962C8B-B14F-4D97-AF65-F5344CB8AC3E}">
        <p14:creationId xmlns:p14="http://schemas.microsoft.com/office/powerpoint/2010/main" val="2843155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47A7175A-7072-446E-A83B-14AB65F07853}" type="slidenum">
              <a:t>‹Nº›</a:t>
            </a:fld>
            <a:endParaRPr lang="en-US" dirty="0"/>
          </a:p>
        </p:txBody>
      </p:sp>
    </p:spTree>
    <p:extLst>
      <p:ext uri="{BB962C8B-B14F-4D97-AF65-F5344CB8AC3E}">
        <p14:creationId xmlns:p14="http://schemas.microsoft.com/office/powerpoint/2010/main" val="866355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CA421E1-9814-4F70-8D89-EE0EA8A0308B}" type="slidenum">
              <a:t>‹Nº›</a:t>
            </a:fld>
            <a:endParaRPr lang="en-US" dirty="0"/>
          </a:p>
        </p:txBody>
      </p:sp>
    </p:spTree>
    <p:extLst>
      <p:ext uri="{BB962C8B-B14F-4D97-AF65-F5344CB8AC3E}">
        <p14:creationId xmlns:p14="http://schemas.microsoft.com/office/powerpoint/2010/main" val="2510393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9182AADA-1DBB-4A0F-B63E-B467C6F5C906}" type="slidenum">
              <a:t>‹Nº›</a:t>
            </a:fld>
            <a:endParaRPr lang="en-US" dirty="0"/>
          </a:p>
        </p:txBody>
      </p:sp>
    </p:spTree>
    <p:extLst>
      <p:ext uri="{BB962C8B-B14F-4D97-AF65-F5344CB8AC3E}">
        <p14:creationId xmlns:p14="http://schemas.microsoft.com/office/powerpoint/2010/main" val="3226625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0FAB7AA-64B6-4802-BDD8-2A6F7EE6409F}" type="slidenum">
              <a:t>‹Nº›</a:t>
            </a:fld>
            <a:endParaRPr lang="en-US" dirty="0"/>
          </a:p>
        </p:txBody>
      </p:sp>
    </p:spTree>
    <p:extLst>
      <p:ext uri="{BB962C8B-B14F-4D97-AF65-F5344CB8AC3E}">
        <p14:creationId xmlns:p14="http://schemas.microsoft.com/office/powerpoint/2010/main" val="2894936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68ED2ED-44D4-4020-B0B7-DB1AB35FDB29}" type="slidenum">
              <a:t>‹Nº›</a:t>
            </a:fld>
            <a:endParaRPr lang="en-US" dirty="0"/>
          </a:p>
        </p:txBody>
      </p:sp>
    </p:spTree>
    <p:extLst>
      <p:ext uri="{BB962C8B-B14F-4D97-AF65-F5344CB8AC3E}">
        <p14:creationId xmlns:p14="http://schemas.microsoft.com/office/powerpoint/2010/main" val="2567866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18B81DFA-2C5C-467E-A240-EE8A422B7D2B}" type="slidenum">
              <a:t>‹Nº›</a:t>
            </a:fld>
            <a:endParaRPr lang="en-US" dirty="0"/>
          </a:p>
        </p:txBody>
      </p:sp>
    </p:spTree>
    <p:extLst>
      <p:ext uri="{BB962C8B-B14F-4D97-AF65-F5344CB8AC3E}">
        <p14:creationId xmlns:p14="http://schemas.microsoft.com/office/powerpoint/2010/main" val="3299576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16F6811D-A4EF-4067-BA28-271344F6740F}" type="slidenum">
              <a:t>‹Nº›</a:t>
            </a:fld>
            <a:endParaRPr lang="en-US" dirty="0"/>
          </a:p>
        </p:txBody>
      </p:sp>
    </p:spTree>
    <p:extLst>
      <p:ext uri="{BB962C8B-B14F-4D97-AF65-F5344CB8AC3E}">
        <p14:creationId xmlns:p14="http://schemas.microsoft.com/office/powerpoint/2010/main" val="3804376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4EEB8FAC-2810-4640-BFC6-09518856AC88}" type="slidenum">
              <a:t>‹Nº›</a:t>
            </a:fld>
            <a:endParaRPr lang="en-US" dirty="0"/>
          </a:p>
        </p:txBody>
      </p:sp>
    </p:spTree>
    <p:extLst>
      <p:ext uri="{BB962C8B-B14F-4D97-AF65-F5344CB8AC3E}">
        <p14:creationId xmlns:p14="http://schemas.microsoft.com/office/powerpoint/2010/main" val="2447572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C796875F-E6EA-4217-B5E3-4F3E2C55C4FC}" type="slidenum">
              <a:t>‹Nº›</a:t>
            </a:fld>
            <a:endParaRPr lang="en-US" dirty="0"/>
          </a:p>
        </p:txBody>
      </p:sp>
    </p:spTree>
    <p:extLst>
      <p:ext uri="{BB962C8B-B14F-4D97-AF65-F5344CB8AC3E}">
        <p14:creationId xmlns:p14="http://schemas.microsoft.com/office/powerpoint/2010/main" val="2982945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B95F4982-2C91-4EDD-9474-56F395F76511}" type="slidenum">
              <a:t>‹Nº›</a:t>
            </a:fld>
            <a:endParaRPr lang="en-US" dirty="0"/>
          </a:p>
        </p:txBody>
      </p:sp>
    </p:spTree>
    <p:extLst>
      <p:ext uri="{BB962C8B-B14F-4D97-AF65-F5344CB8AC3E}">
        <p14:creationId xmlns:p14="http://schemas.microsoft.com/office/powerpoint/2010/main" val="217909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67E5E11A-299C-4420-A530-6A4BF42BB40A}" type="slidenum">
              <a:t>‹Nº›</a:t>
            </a:fld>
            <a:endParaRPr lang="en-US" dirty="0"/>
          </a:p>
        </p:txBody>
      </p:sp>
    </p:spTree>
    <p:extLst>
      <p:ext uri="{BB962C8B-B14F-4D97-AF65-F5344CB8AC3E}">
        <p14:creationId xmlns:p14="http://schemas.microsoft.com/office/powerpoint/2010/main" val="715744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383B7DC1-B087-4450-97EC-2745B23AFD25}" type="slidenum">
              <a:t>‹Nº›</a:t>
            </a:fld>
            <a:endParaRPr lang="en-US" dirty="0"/>
          </a:p>
        </p:txBody>
      </p:sp>
    </p:spTree>
    <p:extLst>
      <p:ext uri="{BB962C8B-B14F-4D97-AF65-F5344CB8AC3E}">
        <p14:creationId xmlns:p14="http://schemas.microsoft.com/office/powerpoint/2010/main" val="1279330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1766365F-2A7C-4456-A850-713837AD9979}" type="slidenum">
              <a:t>‹Nº›</a:t>
            </a:fld>
            <a:endParaRPr lang="en-US" dirty="0"/>
          </a:p>
        </p:txBody>
      </p:sp>
    </p:spTree>
    <p:extLst>
      <p:ext uri="{BB962C8B-B14F-4D97-AF65-F5344CB8AC3E}">
        <p14:creationId xmlns:p14="http://schemas.microsoft.com/office/powerpoint/2010/main" val="103840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767A01EB-F343-4388-B98C-7298CD1111AB}" type="slidenum">
              <a:t>‹Nº›</a:t>
            </a:fld>
            <a:endParaRPr lang="en-US" dirty="0"/>
          </a:p>
        </p:txBody>
      </p:sp>
    </p:spTree>
    <p:extLst>
      <p:ext uri="{BB962C8B-B14F-4D97-AF65-F5344CB8AC3E}">
        <p14:creationId xmlns:p14="http://schemas.microsoft.com/office/powerpoint/2010/main" val="1881542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14980CBD-D4C4-4A60-A8B5-2B193C583076}" type="slidenum">
              <a:t>‹Nº›</a:t>
            </a:fld>
            <a:endParaRPr lang="en-US" dirty="0"/>
          </a:p>
        </p:txBody>
      </p:sp>
    </p:spTree>
    <p:extLst>
      <p:ext uri="{BB962C8B-B14F-4D97-AF65-F5344CB8AC3E}">
        <p14:creationId xmlns:p14="http://schemas.microsoft.com/office/powerpoint/2010/main" val="3877133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B9BFCE7-7D1B-4BD0-A6E2-0CC43A51FF9B}" type="slidenum">
              <a:t>‹Nº›</a:t>
            </a:fld>
            <a:endParaRPr lang="en-US" dirty="0"/>
          </a:p>
        </p:txBody>
      </p:sp>
    </p:spTree>
    <p:extLst>
      <p:ext uri="{BB962C8B-B14F-4D97-AF65-F5344CB8AC3E}">
        <p14:creationId xmlns:p14="http://schemas.microsoft.com/office/powerpoint/2010/main" val="245099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81FCDB9-7462-4CB7-8218-510501850FE8}" type="slidenum">
              <a:t>‹Nº›</a:t>
            </a:fld>
            <a:endParaRPr lang="en-US" dirty="0"/>
          </a:p>
        </p:txBody>
      </p:sp>
    </p:spTree>
    <p:extLst>
      <p:ext uri="{BB962C8B-B14F-4D97-AF65-F5344CB8AC3E}">
        <p14:creationId xmlns:p14="http://schemas.microsoft.com/office/powerpoint/2010/main" val="2140009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3EF80E79-1F22-4C3A-8CAD-A92B7914B34A}" type="slidenum">
              <a:t>‹Nº›</a:t>
            </a:fld>
            <a:endParaRPr lang="en-US" dirty="0"/>
          </a:p>
        </p:txBody>
      </p:sp>
    </p:spTree>
    <p:extLst>
      <p:ext uri="{BB962C8B-B14F-4D97-AF65-F5344CB8AC3E}">
        <p14:creationId xmlns:p14="http://schemas.microsoft.com/office/powerpoint/2010/main" val="187737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023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5875" y="1768475"/>
            <a:ext cx="4440238"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D555930E-C059-4185-BDA6-DCE4BB80091C}" type="slidenum">
              <a:t>‹Nº›</a:t>
            </a:fld>
            <a:endParaRPr lang="en-US" dirty="0"/>
          </a:p>
        </p:txBody>
      </p:sp>
    </p:spTree>
    <p:extLst>
      <p:ext uri="{BB962C8B-B14F-4D97-AF65-F5344CB8AC3E}">
        <p14:creationId xmlns:p14="http://schemas.microsoft.com/office/powerpoint/2010/main" val="4267239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F0BE04FC-0240-4F31-AAB3-25FB5037C8E5}" type="slidenum">
              <a:t>‹Nº›</a:t>
            </a:fld>
            <a:endParaRPr lang="en-US" dirty="0"/>
          </a:p>
        </p:txBody>
      </p:sp>
    </p:spTree>
    <p:extLst>
      <p:ext uri="{BB962C8B-B14F-4D97-AF65-F5344CB8AC3E}">
        <p14:creationId xmlns:p14="http://schemas.microsoft.com/office/powerpoint/2010/main" val="155299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4182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7463" y="1768475"/>
            <a:ext cx="444182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7C09EA2B-F4D0-4B23-BCCC-2057F4F782C3}" type="slidenum">
              <a:t>‹Nº›</a:t>
            </a:fld>
            <a:endParaRPr lang="en-US" dirty="0"/>
          </a:p>
        </p:txBody>
      </p:sp>
    </p:spTree>
    <p:extLst>
      <p:ext uri="{BB962C8B-B14F-4D97-AF65-F5344CB8AC3E}">
        <p14:creationId xmlns:p14="http://schemas.microsoft.com/office/powerpoint/2010/main" val="1656621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C85927F7-208C-46C5-AC86-DEFC7C82EC85}" type="slidenum">
              <a:t>‹Nº›</a:t>
            </a:fld>
            <a:endParaRPr lang="en-US" dirty="0"/>
          </a:p>
        </p:txBody>
      </p:sp>
    </p:spTree>
    <p:extLst>
      <p:ext uri="{BB962C8B-B14F-4D97-AF65-F5344CB8AC3E}">
        <p14:creationId xmlns:p14="http://schemas.microsoft.com/office/powerpoint/2010/main" val="2079706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E668F9F8-6E44-4F64-A4EC-E1C87D32BD5E}" type="slidenum">
              <a:t>‹Nº›</a:t>
            </a:fld>
            <a:endParaRPr lang="en-US" dirty="0"/>
          </a:p>
        </p:txBody>
      </p:sp>
    </p:spTree>
    <p:extLst>
      <p:ext uri="{BB962C8B-B14F-4D97-AF65-F5344CB8AC3E}">
        <p14:creationId xmlns:p14="http://schemas.microsoft.com/office/powerpoint/2010/main" val="3510362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68FB200E-7B3C-4CC5-8F15-23F227F6E01A}" type="slidenum">
              <a:t>‹Nº›</a:t>
            </a:fld>
            <a:endParaRPr lang="en-US" dirty="0"/>
          </a:p>
        </p:txBody>
      </p:sp>
    </p:spTree>
    <p:extLst>
      <p:ext uri="{BB962C8B-B14F-4D97-AF65-F5344CB8AC3E}">
        <p14:creationId xmlns:p14="http://schemas.microsoft.com/office/powerpoint/2010/main" val="26852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310E3BA2-848D-47C4-AD8E-6CF85B91E1A8}" type="slidenum">
              <a:t>‹Nº›</a:t>
            </a:fld>
            <a:endParaRPr lang="en-US" dirty="0"/>
          </a:p>
        </p:txBody>
      </p:sp>
    </p:spTree>
    <p:extLst>
      <p:ext uri="{BB962C8B-B14F-4D97-AF65-F5344CB8AC3E}">
        <p14:creationId xmlns:p14="http://schemas.microsoft.com/office/powerpoint/2010/main" val="982132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6A2F4DC6-B4DB-4D3B-AC6E-6F22A981566D}" type="slidenum">
              <a:t>‹Nº›</a:t>
            </a:fld>
            <a:endParaRPr lang="en-US" dirty="0"/>
          </a:p>
        </p:txBody>
      </p:sp>
    </p:spTree>
    <p:extLst>
      <p:ext uri="{BB962C8B-B14F-4D97-AF65-F5344CB8AC3E}">
        <p14:creationId xmlns:p14="http://schemas.microsoft.com/office/powerpoint/2010/main" val="2427372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0913" y="1768475"/>
            <a:ext cx="2265362" cy="4384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45275" cy="4384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6" name="Slide Number Placeholder 5"/>
          <p:cNvSpPr>
            <a:spLocks noGrp="1"/>
          </p:cNvSpPr>
          <p:nvPr>
            <p:ph type="sldNum" sz="quarter" idx="12"/>
          </p:nvPr>
        </p:nvSpPr>
        <p:spPr/>
        <p:txBody>
          <a:bodyPr/>
          <a:lstStyle/>
          <a:p>
            <a:pPr lvl="0"/>
            <a:fld id="{A04A169A-5FB0-4365-9EAC-74A8AFE3D9CD}" type="slidenum">
              <a:t>‹Nº›</a:t>
            </a:fld>
            <a:endParaRPr lang="en-US" dirty="0"/>
          </a:p>
        </p:txBody>
      </p:sp>
    </p:spTree>
    <p:extLst>
      <p:ext uri="{BB962C8B-B14F-4D97-AF65-F5344CB8AC3E}">
        <p14:creationId xmlns:p14="http://schemas.microsoft.com/office/powerpoint/2010/main" val="2739743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US" dirty="0"/>
          </a:p>
        </p:txBody>
      </p:sp>
      <p:sp>
        <p:nvSpPr>
          <p:cNvPr id="8" name="Footer Placeholder 7"/>
          <p:cNvSpPr>
            <a:spLocks noGrp="1"/>
          </p:cNvSpPr>
          <p:nvPr>
            <p:ph type="ftr" sz="quarter" idx="11"/>
          </p:nvPr>
        </p:nvSpPr>
        <p:spPr/>
        <p:txBody>
          <a:bodyPr/>
          <a:lstStyle/>
          <a:p>
            <a:pPr lvl="0"/>
            <a:endParaRPr lang="en-US" dirty="0"/>
          </a:p>
        </p:txBody>
      </p:sp>
      <p:sp>
        <p:nvSpPr>
          <p:cNvPr id="9" name="Slide Number Placeholder 8"/>
          <p:cNvSpPr>
            <a:spLocks noGrp="1"/>
          </p:cNvSpPr>
          <p:nvPr>
            <p:ph type="sldNum" sz="quarter" idx="12"/>
          </p:nvPr>
        </p:nvSpPr>
        <p:spPr/>
        <p:txBody>
          <a:bodyPr/>
          <a:lstStyle/>
          <a:p>
            <a:pPr lvl="0"/>
            <a:fld id="{65135BA3-2C94-46DF-B95B-4CC775CEE649}" type="slidenum">
              <a:t>‹Nº›</a:t>
            </a:fld>
            <a:endParaRPr lang="en-US" dirty="0"/>
          </a:p>
        </p:txBody>
      </p:sp>
    </p:spTree>
    <p:extLst>
      <p:ext uri="{BB962C8B-B14F-4D97-AF65-F5344CB8AC3E}">
        <p14:creationId xmlns:p14="http://schemas.microsoft.com/office/powerpoint/2010/main" val="1784188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dirty="0"/>
          </a:p>
        </p:txBody>
      </p:sp>
      <p:sp>
        <p:nvSpPr>
          <p:cNvPr id="4" name="Footer Placeholder 3"/>
          <p:cNvSpPr>
            <a:spLocks noGrp="1"/>
          </p:cNvSpPr>
          <p:nvPr>
            <p:ph type="ftr" sz="quarter" idx="11"/>
          </p:nvPr>
        </p:nvSpPr>
        <p:spPr/>
        <p:txBody>
          <a:bodyPr/>
          <a:lstStyle/>
          <a:p>
            <a:pPr lvl="0"/>
            <a:endParaRPr lang="en-US" dirty="0"/>
          </a:p>
        </p:txBody>
      </p:sp>
      <p:sp>
        <p:nvSpPr>
          <p:cNvPr id="5" name="Slide Number Placeholder 4"/>
          <p:cNvSpPr>
            <a:spLocks noGrp="1"/>
          </p:cNvSpPr>
          <p:nvPr>
            <p:ph type="sldNum" sz="quarter" idx="12"/>
          </p:nvPr>
        </p:nvSpPr>
        <p:spPr/>
        <p:txBody>
          <a:bodyPr/>
          <a:lstStyle/>
          <a:p>
            <a:pPr lvl="0"/>
            <a:fld id="{F84EFB84-A513-42D6-9AF4-4C59DD159BB2}" type="slidenum">
              <a:t>‹Nº›</a:t>
            </a:fld>
            <a:endParaRPr lang="en-US" dirty="0"/>
          </a:p>
        </p:txBody>
      </p:sp>
    </p:spTree>
    <p:extLst>
      <p:ext uri="{BB962C8B-B14F-4D97-AF65-F5344CB8AC3E}">
        <p14:creationId xmlns:p14="http://schemas.microsoft.com/office/powerpoint/2010/main" val="685071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dirty="0"/>
          </a:p>
        </p:txBody>
      </p:sp>
      <p:sp>
        <p:nvSpPr>
          <p:cNvPr id="3" name="Footer Placeholder 2"/>
          <p:cNvSpPr>
            <a:spLocks noGrp="1"/>
          </p:cNvSpPr>
          <p:nvPr>
            <p:ph type="ftr" sz="quarter" idx="11"/>
          </p:nvPr>
        </p:nvSpPr>
        <p:spPr/>
        <p:txBody>
          <a:bodyPr/>
          <a:lstStyle/>
          <a:p>
            <a:pPr lvl="0"/>
            <a:endParaRPr lang="en-US" dirty="0"/>
          </a:p>
        </p:txBody>
      </p:sp>
      <p:sp>
        <p:nvSpPr>
          <p:cNvPr id="4" name="Slide Number Placeholder 3"/>
          <p:cNvSpPr>
            <a:spLocks noGrp="1"/>
          </p:cNvSpPr>
          <p:nvPr>
            <p:ph type="sldNum" sz="quarter" idx="12"/>
          </p:nvPr>
        </p:nvSpPr>
        <p:spPr/>
        <p:txBody>
          <a:bodyPr/>
          <a:lstStyle/>
          <a:p>
            <a:pPr lvl="0"/>
            <a:fld id="{A741D304-66ED-40E6-9E9B-C444A0E6E819}" type="slidenum">
              <a:t>‹Nº›</a:t>
            </a:fld>
            <a:endParaRPr lang="en-US" dirty="0"/>
          </a:p>
        </p:txBody>
      </p:sp>
    </p:spTree>
    <p:extLst>
      <p:ext uri="{BB962C8B-B14F-4D97-AF65-F5344CB8AC3E}">
        <p14:creationId xmlns:p14="http://schemas.microsoft.com/office/powerpoint/2010/main" val="431986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B56A8F26-544D-47BC-92B2-5C59C302CD99}" type="slidenum">
              <a:t>‹Nº›</a:t>
            </a:fld>
            <a:endParaRPr lang="en-US" dirty="0"/>
          </a:p>
        </p:txBody>
      </p:sp>
    </p:spTree>
    <p:extLst>
      <p:ext uri="{BB962C8B-B14F-4D97-AF65-F5344CB8AC3E}">
        <p14:creationId xmlns:p14="http://schemas.microsoft.com/office/powerpoint/2010/main" val="2671013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dirty="0"/>
          </a:p>
        </p:txBody>
      </p:sp>
      <p:sp>
        <p:nvSpPr>
          <p:cNvPr id="6" name="Footer Placeholder 5"/>
          <p:cNvSpPr>
            <a:spLocks noGrp="1"/>
          </p:cNvSpPr>
          <p:nvPr>
            <p:ph type="ftr" sz="quarter" idx="11"/>
          </p:nvPr>
        </p:nvSpPr>
        <p:spPr/>
        <p:txBody>
          <a:bodyPr/>
          <a:lstStyle/>
          <a:p>
            <a:pPr lvl="0"/>
            <a:endParaRPr lang="en-US" dirty="0"/>
          </a:p>
        </p:txBody>
      </p:sp>
      <p:sp>
        <p:nvSpPr>
          <p:cNvPr id="7" name="Slide Number Placeholder 6"/>
          <p:cNvSpPr>
            <a:spLocks noGrp="1"/>
          </p:cNvSpPr>
          <p:nvPr>
            <p:ph type="sldNum" sz="quarter" idx="12"/>
          </p:nvPr>
        </p:nvSpPr>
        <p:spPr/>
        <p:txBody>
          <a:bodyPr/>
          <a:lstStyle/>
          <a:p>
            <a:pPr lvl="0"/>
            <a:fld id="{0B2CCCDF-92D4-499C-8457-EC5660CFD0AF}" type="slidenum">
              <a:t>‹Nº›</a:t>
            </a:fld>
            <a:endParaRPr lang="en-US" dirty="0"/>
          </a:p>
        </p:txBody>
      </p:sp>
    </p:spTree>
    <p:extLst>
      <p:ext uri="{BB962C8B-B14F-4D97-AF65-F5344CB8AC3E}">
        <p14:creationId xmlns:p14="http://schemas.microsoft.com/office/powerpoint/2010/main" val="1487070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1142640"/>
            <a:ext cx="9036000" cy="122760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3" name="Text Placeholder 2"/>
          <p:cNvSpPr txBox="1">
            <a:spLocks noGrp="1"/>
          </p:cNvSpPr>
          <p:nvPr>
            <p:ph type="body" idx="1"/>
          </p:nvPr>
        </p:nvSpPr>
        <p:spPr>
          <a:xfrm>
            <a:off x="503280" y="1768320"/>
            <a:ext cx="903600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txBox="1">
            <a:spLocks noGrp="1"/>
          </p:cNvSpPr>
          <p:nvPr>
            <p:ph type="dt" sz="half" idx="2"/>
          </p:nvPr>
        </p:nvSpPr>
        <p:spPr>
          <a:xfrm>
            <a:off x="502920" y="6886440"/>
            <a:ext cx="23130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endParaRPr lang="en-US" dirty="0"/>
          </a:p>
        </p:txBody>
      </p:sp>
      <p:sp>
        <p:nvSpPr>
          <p:cNvPr id="5" name="Footer Placeholder 4"/>
          <p:cNvSpPr txBox="1">
            <a:spLocks noGrp="1"/>
          </p:cNvSpPr>
          <p:nvPr>
            <p:ph type="ftr" sz="quarter" idx="3"/>
          </p:nvPr>
        </p:nvSpPr>
        <p:spPr>
          <a:xfrm>
            <a:off x="3448080" y="6886440"/>
            <a:ext cx="31608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endParaRPr lang="en-US" dirty="0"/>
          </a:p>
        </p:txBody>
      </p:sp>
      <p:sp>
        <p:nvSpPr>
          <p:cNvPr id="6" name="Slide Number Placeholder 5"/>
          <p:cNvSpPr txBox="1">
            <a:spLocks noGrp="1"/>
          </p:cNvSpPr>
          <p:nvPr>
            <p:ph type="sldNum" sz="quarter" idx="4"/>
          </p:nvPr>
        </p:nvSpPr>
        <p:spPr>
          <a:xfrm>
            <a:off x="7225920" y="6886440"/>
            <a:ext cx="2313000" cy="486360"/>
          </a:xfrm>
          <a:prstGeom prst="rect">
            <a:avLst/>
          </a:prstGeom>
          <a:noFill/>
          <a:ln>
            <a:noFill/>
          </a:ln>
        </p:spPr>
        <p:txBody>
          <a:bodyPr vert="horz" wrap="square" lIns="0" tIns="0" rIns="0" bIns="0" anchor="t" anchorCtr="0" compatLnSpc="1"/>
          <a:lstStyle>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US" sz="1800" b="0" i="0" u="none" strike="noStrike" baseline="0">
                <a:solidFill>
                  <a:srgbClr val="000000"/>
                </a:solidFill>
                <a:latin typeface="Arial" pitchFamily="18"/>
                <a:ea typeface="DejaVu Sans" pitchFamily="2"/>
                <a:cs typeface="DejaVu Sans" pitchFamily="2"/>
              </a:defRPr>
            </a:lvl1pPr>
          </a:lstStyle>
          <a:p>
            <a:pPr lvl="0"/>
            <a:fld id="{F5A98F90-3E5F-44E6-80AC-49B385D67D52}" type="slidenum">
              <a:t>‹Nº›</a:t>
            </a:fld>
            <a:endParaRPr lang="en-US" dirty="0"/>
          </a:p>
        </p:txBody>
      </p:sp>
      <p:sp>
        <p:nvSpPr>
          <p:cNvPr id="7" name="Freeform 6"/>
          <p:cNvSpPr/>
          <p:nvPr userDrawn="1"/>
        </p:nvSpPr>
        <p:spPr>
          <a:xfrm>
            <a:off x="0" y="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pic>
        <p:nvPicPr>
          <p:cNvPr id="8" name="Picture 7"/>
          <p:cNvPicPr>
            <a:picLocks noChangeAspect="1"/>
          </p:cNvPicPr>
          <p:nvPr userDrawn="1"/>
        </p:nvPicPr>
        <p:blipFill>
          <a:blip r:embed="rId14">
            <a:lum/>
            <a:alphaModFix/>
          </a:blip>
          <a:srcRect/>
          <a:stretch>
            <a:fillRect/>
          </a:stretch>
        </p:blipFill>
        <p:spPr>
          <a:xfrm>
            <a:off x="11160" y="0"/>
            <a:ext cx="1393919" cy="91440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7"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EFCA7022-4298-4F88-BD71-B7DA7E581FE0}"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AE945DB8-55EB-4B04-932C-D157BFBCEFC2}"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0" y="4680"/>
            <a:ext cx="10080720" cy="914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round/>
          </a:ln>
        </p:spPr>
        <p:txBody>
          <a:bodyPr vert="horz" wrap="none" lIns="90000" tIns="46800" rIns="90000" bIns="46800" anchor="ctr" anchorCtr="0" compatLnSpc="1"/>
          <a:lstStyle/>
          <a:p>
            <a: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endParaRPr lang="en-GB" sz="1800" b="0" i="0" u="none" strike="noStrike" baseline="0" dirty="0">
              <a:ln>
                <a:noFill/>
              </a:ln>
              <a:solidFill>
                <a:srgbClr val="000000"/>
              </a:solidFill>
              <a:latin typeface="Arial" pitchFamily="18"/>
              <a:ea typeface="DejaVu Sans" pitchFamily="2"/>
              <a:cs typeface="DejaVu Sans" pitchFamily="2"/>
            </a:endParaRPr>
          </a:p>
        </p:txBody>
      </p:sp>
      <p:sp>
        <p:nvSpPr>
          <p:cNvPr id="3" name="Title Placeholder 2"/>
          <p:cNvSpPr txBox="1">
            <a:spLocks noGrp="1"/>
          </p:cNvSpPr>
          <p:nvPr>
            <p:ph type="title"/>
          </p:nvPr>
        </p:nvSpPr>
        <p:spPr>
          <a:xfrm>
            <a:off x="533160" y="2627280"/>
            <a:ext cx="9032760" cy="1224360"/>
          </a:xfrm>
          <a:prstGeom prst="rect">
            <a:avLst/>
          </a:prstGeom>
          <a:noFill/>
          <a:ln>
            <a:noFill/>
          </a:ln>
        </p:spPr>
        <p:txBody>
          <a:bodyPr vert="horz" lIns="0" tIns="0" rIns="0" bIns="0" anchor="ctr" anchorCtr="0" compatLnSpc="1"/>
          <a:lstStyle>
            <a:defPPr lvl="0">
              <a:buNone/>
            </a:defPPr>
            <a:lvl1pPr lvl="0">
              <a:buNone/>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4" name="Text Placeholder 3"/>
          <p:cNvSpPr txBox="1">
            <a:spLocks noGrp="1"/>
          </p:cNvSpPr>
          <p:nvPr>
            <p:ph type="body" idx="1"/>
          </p:nvPr>
        </p:nvSpPr>
        <p:spPr>
          <a:xfrm>
            <a:off x="502920" y="1768320"/>
            <a:ext cx="9032760" cy="4384800"/>
          </a:xfrm>
          <a:prstGeom prst="rect">
            <a:avLst/>
          </a:prstGeom>
          <a:noFill/>
          <a:ln>
            <a:noFill/>
          </a:ln>
        </p:spPr>
        <p:txBody>
          <a:bodyPr vert="horz" lIns="0" tIns="0" rIns="0" bIns="0" anchor="t" anchorCtr="0" compatLnSpc="1"/>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defPPr>
            <a:lvl1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a:lvl2pPr marL="742680" marR="0" lvl="1" indent="-285480" algn="l" rtl="0" hangingPunct="0">
              <a:lnSpc>
                <a:spcPct val="104000"/>
              </a:lnSpc>
              <a:spcBef>
                <a:spcPts val="0"/>
              </a:spcBef>
              <a:spcAft>
                <a:spcPts val="1137"/>
              </a:spcAft>
              <a:buClr>
                <a:srgbClr val="000000"/>
              </a:buClr>
              <a:buSzPct val="100000"/>
              <a:buFont typeface="Times New Roman" pitchFamily="18"/>
              <a:buChar char="–"/>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kern="1200" baseline="0">
                <a:ln>
                  <a:noFill/>
                </a:ln>
                <a:solidFill>
                  <a:srgbClr val="000000"/>
                </a:solidFill>
                <a:latin typeface="Arial" pitchFamily="18"/>
                <a:ea typeface="DejaVu Sans" pitchFamily="2"/>
                <a:cs typeface="DejaVu Sans" pitchFamily="2"/>
              </a:defRPr>
            </a:lvl2pPr>
            <a:lvl3pPr marL="1143000" marR="0" lvl="2" indent="-228600" algn="l" rtl="0" hangingPunct="0">
              <a:lnSpc>
                <a:spcPct val="104000"/>
              </a:lnSpc>
              <a:spcBef>
                <a:spcPts val="0"/>
              </a:spcBef>
              <a:spcAft>
                <a:spcPts val="848"/>
              </a:spcAft>
              <a:buClr>
                <a:srgbClr val="000000"/>
              </a:buClr>
              <a:buSzPct val="100000"/>
              <a:buFont typeface="Times New Roman" pitchFamily="18"/>
              <a:buChar char="•"/>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kern="1200" baseline="0">
                <a:ln>
                  <a:noFill/>
                </a:ln>
                <a:solidFill>
                  <a:srgbClr val="000000"/>
                </a:solidFill>
                <a:latin typeface="Arial" pitchFamily="18"/>
                <a:ea typeface="DejaVu Sans" pitchFamily="2"/>
                <a:cs typeface="DejaVu Sans" pitchFamily="2"/>
              </a:defRPr>
            </a:lvl3pPr>
            <a:lvl4pPr marL="1600199" marR="0" lvl="3" indent="-228600" algn="l" rtl="0" hangingPunct="0">
              <a:lnSpc>
                <a:spcPct val="104000"/>
              </a:lnSpc>
              <a:spcBef>
                <a:spcPts val="0"/>
              </a:spcBef>
              <a:spcAft>
                <a:spcPts val="573"/>
              </a:spcAft>
              <a:buClr>
                <a:srgbClr val="000000"/>
              </a:buClr>
              <a:buSzPct val="100000"/>
              <a:buFont typeface="Times New Roman" pitchFamily="18"/>
              <a:buChar char="–"/>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kern="1200" baseline="0">
                <a:ln>
                  <a:noFill/>
                </a:ln>
                <a:solidFill>
                  <a:srgbClr val="000000"/>
                </a:solidFill>
                <a:latin typeface="Arial" pitchFamily="18"/>
                <a:ea typeface="DejaVu Sans" pitchFamily="2"/>
                <a:cs typeface="DejaVu Sans" pitchFamily="2"/>
              </a:defRPr>
            </a:lvl4pPr>
            <a:lvl5pPr marL="2057400" marR="0" lvl="4"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5pPr>
            <a:lvl6pPr marL="2057400" marR="0" lvl="5"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6pPr>
            <a:lvl7pPr marL="2057400" marR="0" lvl="6"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7pPr>
            <a:lvl8pPr marL="2057400" marR="0" lvl="7"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8pPr>
            <a:lvl9pPr marL="2057400" marR="0" lvl="8" indent="-228600" algn="l" rtl="0" hangingPunct="0">
              <a:lnSpc>
                <a:spcPct val="104000"/>
              </a:lnSpc>
              <a:spcBef>
                <a:spcPts val="0"/>
              </a:spcBef>
              <a:spcAft>
                <a:spcPts val="286"/>
              </a:spcAft>
              <a:buClr>
                <a:srgbClr val="000000"/>
              </a:buClr>
              <a:buSzPct val="100000"/>
              <a:buFont typeface="Times New Roman" pitchFamily="18"/>
              <a:buChar char="»"/>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kern="1200" baseline="0">
                <a:ln>
                  <a:noFill/>
                </a:ln>
                <a:solidFill>
                  <a:srgbClr val="000000"/>
                </a:solidFill>
                <a:latin typeface="Arial" pitchFamily="18"/>
                <a:ea typeface="DejaVu Sans" pitchFamily="2"/>
                <a:cs typeface="DejaVu Sans"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txBox="1">
            <a:spLocks noGrp="1"/>
          </p:cNvSpPr>
          <p:nvPr>
            <p:ph type="dt" sz="half" idx="2"/>
          </p:nvPr>
        </p:nvSpPr>
        <p:spPr>
          <a:xfrm>
            <a:off x="503280" y="6886080"/>
            <a:ext cx="2309760" cy="483120"/>
          </a:xfrm>
          <a:prstGeom prst="rect">
            <a:avLst/>
          </a:prstGeom>
          <a:noFill/>
          <a:ln>
            <a:noFill/>
          </a:ln>
        </p:spPr>
        <p:txBody>
          <a:bodyPr wrap="square" lIns="0" tIns="0" rIns="0" bIns="0" anchor="t" anchorCtr="0"/>
          <a:lstStyle>
            <a:lvl1pPr marL="0" marR="0" lvl="0" indent="0"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6" name="Footer Placeholder 5"/>
          <p:cNvSpPr txBox="1">
            <a:spLocks noGrp="1"/>
          </p:cNvSpPr>
          <p:nvPr>
            <p:ph type="ftr" sz="quarter" idx="3"/>
          </p:nvPr>
        </p:nvSpPr>
        <p:spPr>
          <a:xfrm>
            <a:off x="3447720" y="6886080"/>
            <a:ext cx="3157559" cy="483120"/>
          </a:xfrm>
          <a:prstGeom prst="rect">
            <a:avLst/>
          </a:prstGeom>
          <a:noFill/>
          <a:ln>
            <a:noFill/>
          </a:ln>
        </p:spPr>
        <p:txBody>
          <a:bodyPr wrap="square" lIns="0" tIns="0" rIns="0" bIns="0" anchor="t" anchorCtr="0"/>
          <a:lstStyle>
            <a:lvl1pPr marL="0" marR="0" lvl="0" indent="0" algn="ct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endParaRPr lang="en-US" dirty="0"/>
          </a:p>
        </p:txBody>
      </p:sp>
      <p:sp>
        <p:nvSpPr>
          <p:cNvPr id="7" name="Slide Number Placeholder 6"/>
          <p:cNvSpPr txBox="1">
            <a:spLocks noGrp="1"/>
          </p:cNvSpPr>
          <p:nvPr>
            <p:ph type="sldNum" sz="quarter" idx="4"/>
          </p:nvPr>
        </p:nvSpPr>
        <p:spPr>
          <a:xfrm>
            <a:off x="7226280" y="6886080"/>
            <a:ext cx="2309760" cy="483120"/>
          </a:xfrm>
          <a:prstGeom prst="rect">
            <a:avLst/>
          </a:prstGeom>
          <a:noFill/>
          <a:ln>
            <a:noFill/>
          </a:ln>
        </p:spPr>
        <p:txBody>
          <a:bodyPr wrap="square" lIns="0" tIns="0" rIns="0" bIns="0" anchor="t" anchorCtr="0"/>
          <a:lstStyle>
            <a:lvl1pPr marL="0" marR="0" lvl="0" indent="0" algn="r" rtl="0" hangingPunct="0">
              <a:lnSpc>
                <a:spcPct val="102000"/>
              </a:lnSpc>
              <a:buNone/>
              <a:tabLst/>
              <a:defRPr lang="en-US" sz="1400" kern="1200">
                <a:solidFill>
                  <a:srgbClr val="000000"/>
                </a:solidFill>
                <a:latin typeface="Times New Roman" pitchFamily="18"/>
                <a:ea typeface="Arial Unicode MS" pitchFamily="2"/>
                <a:cs typeface="Arial Unicode MS" pitchFamily="2"/>
              </a:defRPr>
            </a:lvl1pPr>
          </a:lstStyle>
          <a:p>
            <a:pPr lvl="0"/>
            <a:fld id="{D2A40BFB-56FC-4C59-B1E7-790F97D44187}" type="slidenum">
              <a:t>‹Nº›</a:t>
            </a:fld>
            <a:endParaRPr lang="en-US" dirty="0"/>
          </a:p>
        </p:txBody>
      </p:sp>
      <p:pic>
        <p:nvPicPr>
          <p:cNvPr id="8" name="Picture 7"/>
          <p:cNvPicPr>
            <a:picLocks noChangeAspect="1"/>
          </p:cNvPicPr>
          <p:nvPr/>
        </p:nvPicPr>
        <p:blipFill>
          <a:blip r:embed="rId13">
            <a:lum/>
            <a:alphaModFix/>
          </a:blip>
          <a:srcRect/>
          <a:stretch>
            <a:fillRect/>
          </a:stretch>
        </p:blipFill>
        <p:spPr>
          <a:xfrm>
            <a:off x="11160" y="0"/>
            <a:ext cx="1393919" cy="914400"/>
          </a:xfrm>
          <a:prstGeom prst="rect">
            <a:avLst/>
          </a:prstGeom>
          <a:noFill/>
          <a:ln>
            <a:noFill/>
          </a:ln>
        </p:spPr>
      </p:pic>
      <p:sp>
        <p:nvSpPr>
          <p:cNvPr id="9" name="Freeform 8"/>
          <p:cNvSpPr/>
          <p:nvPr/>
        </p:nvSpPr>
        <p:spPr>
          <a:xfrm>
            <a:off x="1166760" y="431640"/>
            <a:ext cx="36576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1"/>
          <a:lstStyle/>
          <a:p>
            <a:pPr marL="0" marR="0" lvl="0" indent="0" algn="l" rtl="0" hangingPunct="0">
              <a:lnSpc>
                <a:spcPct val="100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pPr>
            <a:r>
              <a:rPr lang="en-US" sz="2200" b="0" i="0" u="none" strike="noStrike" baseline="0" dirty="0">
                <a:ln>
                  <a:noFill/>
                </a:ln>
                <a:solidFill>
                  <a:srgbClr val="FFFFFF"/>
                </a:solidFill>
                <a:latin typeface="Arial" pitchFamily="18"/>
                <a:ea typeface="DejaVu Sans" pitchFamily="2"/>
                <a:cs typeface="DejaVu Sans" pitchFamily="2"/>
              </a:rPr>
              <a:t>Climate Forecasting Unit</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indent="0" algn="ctr" rtl="0" hangingPunct="0">
        <a:lnSpc>
          <a:spcPct val="104000"/>
        </a:lnSpc>
        <a:spcBef>
          <a:spcPts val="0"/>
        </a:spcBef>
        <a:spcAft>
          <a:spcPts val="0"/>
        </a:spcAft>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kern="1200" baseline="0">
          <a:ln>
            <a:noFill/>
          </a:ln>
          <a:solidFill>
            <a:srgbClr val="000000"/>
          </a:solidFill>
          <a:latin typeface="Arial" pitchFamily="18"/>
          <a:ea typeface="DejaVu Sans" pitchFamily="2"/>
          <a:cs typeface="DejaVu Sans" pitchFamily="2"/>
        </a:defRPr>
      </a:lvl1pPr>
    </p:titleStyle>
    <p:body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kern="1200" baseline="0">
          <a:ln>
            <a:noFill/>
          </a:ln>
          <a:solidFill>
            <a:srgbClr val="000000"/>
          </a:solidFill>
          <a:latin typeface="Arial" pitchFamily="18"/>
          <a:ea typeface="DejaVu Sans" pitchFamily="2"/>
          <a:cs typeface="DejaVu Sans" pitchFamily="2"/>
        </a:defRPr>
      </a:lvl1pPr>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4.emf"/><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2.png"/><Relationship Id="rId10" Type="http://schemas.openxmlformats.org/officeDocument/2006/relationships/image" Target="../media/image10.jpeg"/><Relationship Id="rId4" Type="http://schemas.openxmlformats.org/officeDocument/2006/relationships/image" Target="../media/image5.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24.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2.xml"/><Relationship Id="rId11" Type="http://schemas.openxmlformats.org/officeDocument/2006/relationships/image" Target="../media/image45.png"/><Relationship Id="rId10" Type="http://schemas.openxmlformats.org/officeDocument/2006/relationships/image" Target="../media/image44.png"/><Relationship Id="rId9" Type="http://schemas.openxmlformats.org/officeDocument/2006/relationships/image" Target="NUL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3.pn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90000"/>
          </a:schemeClr>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_tradnl"/>
          </a:p>
        </p:txBody>
      </p:sp>
      <p:sp>
        <p:nvSpPr>
          <p:cNvPr id="3" name="2 Subtítulo"/>
          <p:cNvSpPr>
            <a:spLocks noGrp="1"/>
          </p:cNvSpPr>
          <p:nvPr>
            <p:ph type="subTitle" idx="1"/>
          </p:nvPr>
        </p:nvSpPr>
        <p:spPr/>
        <p:txBody>
          <a:bodyPr/>
          <a:lstStyle/>
          <a:p>
            <a:endParaRPr lang="es-ES_tradnl" dirty="0"/>
          </a:p>
        </p:txBody>
      </p:sp>
      <p:sp>
        <p:nvSpPr>
          <p:cNvPr id="4" name="Rectángulo 3"/>
          <p:cNvSpPr/>
          <p:nvPr/>
        </p:nvSpPr>
        <p:spPr>
          <a:xfrm>
            <a:off x="0" y="0"/>
            <a:ext cx="10080625" cy="7559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Picture 2"/>
          <p:cNvPicPr>
            <a:picLocks noChangeAspect="1"/>
          </p:cNvPicPr>
          <p:nvPr/>
        </p:nvPicPr>
        <p:blipFill rotWithShape="1">
          <a:blip r:embed="rId3" cstate="print"/>
          <a:srcRect l="5280" t="36575" r="5287" b="47189"/>
          <a:stretch/>
        </p:blipFill>
        <p:spPr>
          <a:xfrm>
            <a:off x="468750" y="5075067"/>
            <a:ext cx="9144620" cy="1206500"/>
          </a:xfrm>
          <a:prstGeom prst="rect">
            <a:avLst/>
          </a:prstGeom>
        </p:spPr>
      </p:pic>
      <p:pic>
        <p:nvPicPr>
          <p:cNvPr id="6" name="9 Imagen" descr="8d9ce7dc5f-logo_newa.png"/>
          <p:cNvPicPr>
            <a:picLocks noChangeAspect="1"/>
          </p:cNvPicPr>
          <p:nvPr/>
        </p:nvPicPr>
        <p:blipFill>
          <a:blip r:embed="rId4" cstate="print"/>
          <a:stretch>
            <a:fillRect/>
          </a:stretch>
        </p:blipFill>
        <p:spPr>
          <a:xfrm>
            <a:off x="718776" y="122237"/>
            <a:ext cx="9349612" cy="5041771"/>
          </a:xfrm>
          <a:prstGeom prst="rect">
            <a:avLst/>
          </a:prstGeom>
        </p:spPr>
      </p:pic>
      <p:sp>
        <p:nvSpPr>
          <p:cNvPr id="7" name="1 Título"/>
          <p:cNvSpPr txBox="1">
            <a:spLocks/>
          </p:cNvSpPr>
          <p:nvPr/>
        </p:nvSpPr>
        <p:spPr>
          <a:xfrm>
            <a:off x="1154112" y="2159583"/>
            <a:ext cx="7772400" cy="1470025"/>
          </a:xfrm>
          <a:prstGeom prst="rect">
            <a:avLst/>
          </a:prstGeom>
          <a:solidFill>
            <a:schemeClr val="bg1">
              <a:alpha val="58000"/>
            </a:schemeClr>
          </a:solidFill>
          <a:ln>
            <a:noFill/>
          </a:ln>
        </p:spPr>
        <p:txBody>
          <a:bodyPr vert="horz" lIns="0" tIns="0" rIns="0" bIns="0" anchor="ctr" anchorCtr="0" compatLnSpc="1"/>
          <a:lstStyle>
            <a:defPPr lvl="0">
              <a:buNone/>
              <a:defRPr/>
            </a:defPPr>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baseline="0">
                <a:ln>
                  <a:noFill/>
                </a:ln>
                <a:solidFill>
                  <a:srgbClr val="000000"/>
                </a:solidFill>
                <a:latin typeface="Arial" pitchFamily="18"/>
                <a:ea typeface="DejaVu Sans" pitchFamily="2"/>
                <a:cs typeface="DejaVu Sans" pitchFamily="2"/>
              </a:defRPr>
            </a:lvl1pPr>
            <a:lvl2pPr lvl="1">
              <a:buSzPct val="45000"/>
              <a:buFont typeface="StarSymbol"/>
              <a:buChar char="●"/>
              <a:defRPr/>
            </a:lvl2pPr>
            <a:lvl3pPr lvl="2">
              <a:buSzPct val="45000"/>
              <a:buFont typeface="StarSymbol"/>
              <a:buChar char="●"/>
              <a:defRPr/>
            </a:lvl3pPr>
            <a:lvl4pPr lvl="3">
              <a:buSzPct val="45000"/>
              <a:buFont typeface="StarSymbol"/>
              <a:buChar char="●"/>
              <a:defRPr/>
            </a:lvl4pPr>
            <a:lvl5pPr lvl="4">
              <a:buSzPct val="45000"/>
              <a:buFont typeface="StarSymbol"/>
              <a:buChar char="●"/>
              <a:defRPr/>
            </a:lvl5pPr>
            <a:lvl6pPr lvl="5">
              <a:buSzPct val="45000"/>
              <a:buFont typeface="StarSymbol"/>
              <a:buChar char="●"/>
              <a:defRPr/>
            </a:lvl6pPr>
            <a:lvl7pPr lvl="6">
              <a:buSzPct val="45000"/>
              <a:buFont typeface="StarSymbol"/>
              <a:buChar char="●"/>
              <a:defRPr/>
            </a:lvl7pPr>
            <a:lvl8pPr lvl="7">
              <a:buSzPct val="45000"/>
              <a:buFont typeface="StarSymbol"/>
              <a:buChar char="●"/>
              <a:defRPr/>
            </a:lvl8pPr>
            <a:lvl9pPr lvl="8">
              <a:buSzPct val="45000"/>
              <a:buFont typeface="StarSymbol"/>
              <a:buChar char="●"/>
              <a:defRPr/>
            </a:lvl9pPr>
          </a:lstStyle>
          <a:p>
            <a:r>
              <a:rPr lang="es-ES" b="1" kern="0" dirty="0" err="1" smtClean="0"/>
              <a:t>From</a:t>
            </a:r>
            <a:r>
              <a:rPr lang="es-ES" b="1" kern="0" dirty="0" smtClean="0"/>
              <a:t> </a:t>
            </a:r>
            <a:r>
              <a:rPr lang="es-ES" b="1" kern="0" dirty="0" err="1" smtClean="0"/>
              <a:t>day</a:t>
            </a:r>
            <a:r>
              <a:rPr lang="es-ES" b="1" kern="0" dirty="0" smtClean="0"/>
              <a:t> </a:t>
            </a:r>
            <a:r>
              <a:rPr lang="es-ES" b="1" kern="0" dirty="0" err="1" smtClean="0"/>
              <a:t>ahead</a:t>
            </a:r>
            <a:r>
              <a:rPr lang="es-ES" b="1" kern="0" dirty="0" smtClean="0"/>
              <a:t> to </a:t>
            </a:r>
            <a:r>
              <a:rPr lang="es-ES" b="1" kern="0" dirty="0" err="1" smtClean="0"/>
              <a:t>decadal</a:t>
            </a:r>
            <a:r>
              <a:rPr lang="es-ES" b="1" kern="0" dirty="0" smtClean="0"/>
              <a:t> </a:t>
            </a:r>
            <a:r>
              <a:rPr lang="es-ES" b="1" kern="0" dirty="0" err="1" smtClean="0"/>
              <a:t>wind</a:t>
            </a:r>
            <a:r>
              <a:rPr lang="es-ES" b="1" kern="0" dirty="0" smtClean="0"/>
              <a:t> </a:t>
            </a:r>
            <a:r>
              <a:rPr lang="es-ES" b="1" kern="0" dirty="0" err="1" smtClean="0"/>
              <a:t>power</a:t>
            </a:r>
            <a:r>
              <a:rPr lang="es-ES" b="1" kern="0" dirty="0" smtClean="0"/>
              <a:t> </a:t>
            </a:r>
            <a:r>
              <a:rPr lang="es-ES" b="1" kern="0" dirty="0" err="1" smtClean="0"/>
              <a:t>forecasting</a:t>
            </a:r>
            <a:endParaRPr lang="es-ES_tradnl" b="1" kern="0" dirty="0"/>
          </a:p>
        </p:txBody>
      </p:sp>
      <p:sp>
        <p:nvSpPr>
          <p:cNvPr id="8" name="2 Subtítulo"/>
          <p:cNvSpPr txBox="1">
            <a:spLocks/>
          </p:cNvSpPr>
          <p:nvPr/>
        </p:nvSpPr>
        <p:spPr>
          <a:xfrm>
            <a:off x="472818" y="5687813"/>
            <a:ext cx="1976264" cy="432048"/>
          </a:xfrm>
          <a:prstGeom prst="rect">
            <a:avLst/>
          </a:prstGeom>
          <a:noFill/>
          <a:ln>
            <a:noFill/>
          </a:ln>
        </p:spPr>
        <p:txBody>
          <a:bodyPr vert="horz" lIns="0" tIns="0" rIns="0" bIns="0" anchor="t" anchorCtr="0" compatLnSpc="1">
            <a:normAutofit/>
          </a:bodyPr>
          <a:lstStyle>
            <a:defPPr marL="342720" marR="0" lvl="0" indent="-342720" algn="l"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rgbClr val="000000"/>
                </a:solidFill>
                <a:latin typeface="Arial" pitchFamily="18"/>
                <a:ea typeface="DejaVu Sans" pitchFamily="2"/>
                <a:cs typeface="DejaVu Sans" pitchFamily="2"/>
              </a:defRPr>
            </a:defPPr>
            <a:lvl1pPr marL="0" marR="0" lvl="0" indent="0" algn="ctr" rtl="0" hangingPunct="0">
              <a:lnSpc>
                <a:spcPct val="104000"/>
              </a:lnSpc>
              <a:spcBef>
                <a:spcPts val="0"/>
              </a:spcBef>
              <a:spcAft>
                <a:spcPts val="1423"/>
              </a:spcAft>
              <a:buNone/>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1800" b="0" i="0" u="none" strike="noStrike" baseline="0">
                <a:ln>
                  <a:noFill/>
                </a:ln>
                <a:solidFill>
                  <a:schemeClr val="tx1"/>
                </a:solidFill>
                <a:latin typeface="Arial" pitchFamily="18"/>
                <a:ea typeface="DejaVu Sans" pitchFamily="2"/>
                <a:cs typeface="DejaVu Sans" pitchFamily="2"/>
              </a:defRPr>
            </a:lvl1pPr>
            <a:lvl2pPr marL="457200" marR="0" lvl="1" indent="0" algn="ctr" rtl="0" hangingPunct="0">
              <a:lnSpc>
                <a:spcPct val="104000"/>
              </a:lnSpc>
              <a:spcBef>
                <a:spcPts val="0"/>
              </a:spcBef>
              <a:spcAft>
                <a:spcPts val="1137"/>
              </a:spcAft>
              <a:buClr>
                <a:srgbClr val="000000"/>
              </a:buClr>
              <a:buSzPct val="100000"/>
              <a:buFont typeface="Times New Roman" pitchFamily="18"/>
              <a:buNone/>
              <a:tabLst>
                <a:tab pos="742680" algn="l"/>
                <a:tab pos="898200" algn="l"/>
                <a:tab pos="1347480" algn="l"/>
                <a:tab pos="1796760" algn="l"/>
                <a:tab pos="2246040" algn="l"/>
                <a:tab pos="2694960" algn="l"/>
                <a:tab pos="3144240" algn="l"/>
                <a:tab pos="3593520" algn="l"/>
                <a:tab pos="4042800" algn="l"/>
                <a:tab pos="4492080" algn="l"/>
                <a:tab pos="4941360" algn="l"/>
                <a:tab pos="5390640" algn="l"/>
                <a:tab pos="5839920" algn="l"/>
                <a:tab pos="6289200" algn="l"/>
                <a:tab pos="6738480" algn="l"/>
                <a:tab pos="7187759" algn="l"/>
                <a:tab pos="7637040" algn="l"/>
                <a:tab pos="8086320" algn="l"/>
                <a:tab pos="8535600" algn="l"/>
                <a:tab pos="8984880" algn="l"/>
                <a:tab pos="9434160" algn="l"/>
              </a:tabLst>
              <a:defRPr lang="en-GB" sz="2800" b="0" i="0" u="none" strike="noStrike" baseline="0">
                <a:ln>
                  <a:noFill/>
                </a:ln>
                <a:solidFill>
                  <a:schemeClr val="tx1">
                    <a:tint val="75000"/>
                  </a:schemeClr>
                </a:solidFill>
                <a:latin typeface="Arial" pitchFamily="18"/>
                <a:ea typeface="DejaVu Sans" pitchFamily="2"/>
                <a:cs typeface="DejaVu Sans" pitchFamily="2"/>
              </a:defRPr>
            </a:lvl2pPr>
            <a:lvl3pPr marL="914400" marR="0" lvl="2" indent="0" algn="ctr" rtl="0" hangingPunct="0">
              <a:lnSpc>
                <a:spcPct val="104000"/>
              </a:lnSpc>
              <a:spcBef>
                <a:spcPts val="0"/>
              </a:spcBef>
              <a:spcAft>
                <a:spcPts val="848"/>
              </a:spcAft>
              <a:buClr>
                <a:srgbClr val="000000"/>
              </a:buClr>
              <a:buSzPct val="100000"/>
              <a:buFont typeface="Times New Roman" pitchFamily="18"/>
              <a:buNone/>
              <a:tabLst>
                <a:tab pos="1143000" algn="l"/>
                <a:tab pos="1347480" algn="l"/>
                <a:tab pos="1796760" algn="l"/>
                <a:tab pos="2246040" algn="l"/>
                <a:tab pos="2695319" algn="l"/>
                <a:tab pos="3144599" algn="l"/>
                <a:tab pos="3593880" algn="l"/>
                <a:tab pos="4043160" algn="l"/>
                <a:tab pos="4492440" algn="l"/>
                <a:tab pos="4941720" algn="l"/>
                <a:tab pos="5391000" algn="l"/>
                <a:tab pos="5840279" algn="l"/>
                <a:tab pos="6289560" algn="l"/>
                <a:tab pos="6738840" algn="l"/>
                <a:tab pos="7188119" algn="l"/>
                <a:tab pos="7637400" algn="l"/>
                <a:tab pos="8086679" algn="l"/>
                <a:tab pos="8535960" algn="l"/>
                <a:tab pos="8985240" algn="l"/>
                <a:tab pos="9434160" algn="l"/>
                <a:tab pos="9883440" algn="l"/>
              </a:tabLst>
              <a:defRPr lang="en-GB" sz="2400" b="0" i="0" u="none" strike="noStrike" baseline="0">
                <a:ln>
                  <a:noFill/>
                </a:ln>
                <a:solidFill>
                  <a:schemeClr val="tx1">
                    <a:tint val="75000"/>
                  </a:schemeClr>
                </a:solidFill>
                <a:latin typeface="Arial" pitchFamily="18"/>
                <a:ea typeface="DejaVu Sans" pitchFamily="2"/>
                <a:cs typeface="DejaVu Sans" pitchFamily="2"/>
              </a:defRPr>
            </a:lvl3pPr>
            <a:lvl4pPr marL="1371600" marR="0" lvl="3" indent="0" algn="ctr" rtl="0" hangingPunct="0">
              <a:lnSpc>
                <a:spcPct val="104000"/>
              </a:lnSpc>
              <a:spcBef>
                <a:spcPts val="0"/>
              </a:spcBef>
              <a:spcAft>
                <a:spcPts val="573"/>
              </a:spcAft>
              <a:buClr>
                <a:srgbClr val="000000"/>
              </a:buClr>
              <a:buSzPct val="100000"/>
              <a:buFont typeface="Times New Roman" pitchFamily="18"/>
              <a:buNone/>
              <a:tabLst>
                <a:tab pos="1600200" algn="l"/>
                <a:tab pos="179676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80" algn="l"/>
                <a:tab pos="8535959" algn="l"/>
                <a:tab pos="8985240" algn="l"/>
                <a:tab pos="9434160" algn="l"/>
                <a:tab pos="9883440" algn="l"/>
                <a:tab pos="1033272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4pPr>
            <a:lvl5pPr marL="1828800" marR="0" lvl="4" indent="0" algn="ctr" rtl="0" hangingPunct="0">
              <a:lnSpc>
                <a:spcPct val="104000"/>
              </a:lnSpc>
              <a:spcBef>
                <a:spcPts val="0"/>
              </a:spcBef>
              <a:spcAft>
                <a:spcPts val="286"/>
              </a:spcAft>
              <a:buClr>
                <a:srgbClr val="000000"/>
              </a:buClr>
              <a:buSzPct val="100000"/>
              <a:buFont typeface="Times New Roman" pitchFamily="18"/>
              <a:buNone/>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5pPr>
            <a:lvl6pPr marL="2286000" marR="0" lvl="5" indent="0" algn="ctr" rtl="0" hangingPunct="0">
              <a:lnSpc>
                <a:spcPct val="104000"/>
              </a:lnSpc>
              <a:spcBef>
                <a:spcPts val="0"/>
              </a:spcBef>
              <a:spcAft>
                <a:spcPts val="286"/>
              </a:spcAft>
              <a:buClr>
                <a:srgbClr val="000000"/>
              </a:buClr>
              <a:buSzPct val="100000"/>
              <a:buFont typeface="Times New Roman" pitchFamily="18"/>
              <a:buNone/>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6pPr>
            <a:lvl7pPr marL="2743200" marR="0" lvl="6" indent="0" algn="ctr" rtl="0" hangingPunct="0">
              <a:lnSpc>
                <a:spcPct val="104000"/>
              </a:lnSpc>
              <a:spcBef>
                <a:spcPts val="0"/>
              </a:spcBef>
              <a:spcAft>
                <a:spcPts val="286"/>
              </a:spcAft>
              <a:buClr>
                <a:srgbClr val="000000"/>
              </a:buClr>
              <a:buSzPct val="100000"/>
              <a:buFont typeface="Times New Roman" pitchFamily="18"/>
              <a:buNone/>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7pPr>
            <a:lvl8pPr marL="3200400" marR="0" lvl="7" indent="0" algn="ctr" rtl="0" hangingPunct="0">
              <a:lnSpc>
                <a:spcPct val="104000"/>
              </a:lnSpc>
              <a:spcBef>
                <a:spcPts val="0"/>
              </a:spcBef>
              <a:spcAft>
                <a:spcPts val="286"/>
              </a:spcAft>
              <a:buClr>
                <a:srgbClr val="000000"/>
              </a:buClr>
              <a:buSzPct val="100000"/>
              <a:buFont typeface="Times New Roman" pitchFamily="18"/>
              <a:buNone/>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8pPr>
            <a:lvl9pPr marL="3657600" marR="0" lvl="8" indent="0" algn="ctr" rtl="0" hangingPunct="0">
              <a:lnSpc>
                <a:spcPct val="104000"/>
              </a:lnSpc>
              <a:spcBef>
                <a:spcPts val="0"/>
              </a:spcBef>
              <a:spcAft>
                <a:spcPts val="286"/>
              </a:spcAft>
              <a:buClr>
                <a:srgbClr val="000000"/>
              </a:buClr>
              <a:buSzPct val="100000"/>
              <a:buFont typeface="Times New Roman" pitchFamily="18"/>
              <a:buNone/>
              <a:tabLst>
                <a:tab pos="2057400" algn="l"/>
                <a:tab pos="2246040" algn="l"/>
                <a:tab pos="2695320" algn="l"/>
                <a:tab pos="3144600" algn="l"/>
                <a:tab pos="3593880" algn="l"/>
                <a:tab pos="4043160" algn="l"/>
                <a:tab pos="4492439" algn="l"/>
                <a:tab pos="4941720" algn="l"/>
                <a:tab pos="5391000" algn="l"/>
                <a:tab pos="5840279" algn="l"/>
                <a:tab pos="6289560" algn="l"/>
                <a:tab pos="6738840" algn="l"/>
                <a:tab pos="7188120" algn="l"/>
                <a:tab pos="7637400" algn="l"/>
                <a:tab pos="8086679" algn="l"/>
                <a:tab pos="8535959" algn="l"/>
                <a:tab pos="8985240" algn="l"/>
                <a:tab pos="9434160" algn="l"/>
                <a:tab pos="9883440" algn="l"/>
                <a:tab pos="10332719" algn="l"/>
                <a:tab pos="10782000" algn="l"/>
              </a:tabLst>
              <a:defRPr lang="en-GB" sz="2000" b="0" i="0" u="none" strike="noStrike" baseline="0">
                <a:ln>
                  <a:noFill/>
                </a:ln>
                <a:solidFill>
                  <a:schemeClr val="tx1">
                    <a:tint val="75000"/>
                  </a:schemeClr>
                </a:solidFill>
                <a:latin typeface="Arial" pitchFamily="18"/>
                <a:ea typeface="DejaVu Sans" pitchFamily="2"/>
                <a:cs typeface="DejaVu Sans" pitchFamily="2"/>
              </a:defRPr>
            </a:lvl9pPr>
          </a:lstStyle>
          <a:p>
            <a:r>
              <a:rPr lang="es-ES" kern="0" smtClean="0"/>
              <a:t>Consorcio Español</a:t>
            </a:r>
            <a:endParaRPr lang="es-ES_tradnl" kern="0" dirty="0"/>
          </a:p>
        </p:txBody>
      </p:sp>
      <p:pic>
        <p:nvPicPr>
          <p:cNvPr id="9" name="8 Imagen" descr="newa_logo_web_rgb.png"/>
          <p:cNvPicPr>
            <a:picLocks noChangeAspect="1"/>
          </p:cNvPicPr>
          <p:nvPr/>
        </p:nvPicPr>
        <p:blipFill>
          <a:blip r:embed="rId5" cstate="print"/>
          <a:srcRect l="27319" t="31970"/>
          <a:stretch>
            <a:fillRect/>
          </a:stretch>
        </p:blipFill>
        <p:spPr>
          <a:xfrm>
            <a:off x="7049593" y="5615805"/>
            <a:ext cx="2600289" cy="936104"/>
          </a:xfrm>
          <a:prstGeom prst="rect">
            <a:avLst/>
          </a:prstGeom>
        </p:spPr>
      </p:pic>
      <p:pic>
        <p:nvPicPr>
          <p:cNvPr id="10" name="11 Imagen" descr="CENER+leyenda castellano+ciemat.png"/>
          <p:cNvPicPr>
            <a:picLocks noChangeAspect="1"/>
          </p:cNvPicPr>
          <p:nvPr/>
        </p:nvPicPr>
        <p:blipFill>
          <a:blip r:embed="rId6" cstate="print"/>
          <a:stretch>
            <a:fillRect/>
          </a:stretch>
        </p:blipFill>
        <p:spPr>
          <a:xfrm>
            <a:off x="3058175" y="5543797"/>
            <a:ext cx="2775283" cy="629645"/>
          </a:xfrm>
          <a:prstGeom prst="rect">
            <a:avLst/>
          </a:prstGeom>
        </p:spPr>
      </p:pic>
      <p:pic>
        <p:nvPicPr>
          <p:cNvPr id="11" name="Picture 7" descr="EU_flag.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29602" y="6824229"/>
            <a:ext cx="720080" cy="478807"/>
          </a:xfrm>
          <a:prstGeom prst="rect">
            <a:avLst/>
          </a:prstGeom>
        </p:spPr>
      </p:pic>
      <p:pic>
        <p:nvPicPr>
          <p:cNvPr id="12" name="Picture 8" descr="FP7-gen-RGB.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13778" y="6816820"/>
            <a:ext cx="648072" cy="527177"/>
          </a:xfrm>
          <a:prstGeom prst="rect">
            <a:avLst/>
          </a:prstGeom>
        </p:spPr>
      </p:pic>
      <p:sp>
        <p:nvSpPr>
          <p:cNvPr id="13" name="TextBox 10"/>
          <p:cNvSpPr txBox="1"/>
          <p:nvPr/>
        </p:nvSpPr>
        <p:spPr>
          <a:xfrm>
            <a:off x="7056522" y="6479901"/>
            <a:ext cx="1945288" cy="276999"/>
          </a:xfrm>
          <a:prstGeom prst="rect">
            <a:avLst/>
          </a:prstGeom>
          <a:noFill/>
        </p:spPr>
        <p:txBody>
          <a:bodyPr wrap="square" rtlCol="0">
            <a:spAutoFit/>
          </a:bodyPr>
          <a:lstStyle/>
          <a:p>
            <a:r>
              <a:rPr lang="en-US" sz="1200" b="0" i="0" dirty="0" smtClean="0">
                <a:solidFill>
                  <a:schemeClr val="tx1"/>
                </a:solidFill>
                <a:latin typeface="ITC Franklin Gothic Std Book"/>
                <a:cs typeface="ITC Franklin Gothic Std Book"/>
              </a:rPr>
              <a:t>Support by</a:t>
            </a:r>
            <a:endParaRPr lang="en-US" sz="1200" b="0" i="0" dirty="0">
              <a:solidFill>
                <a:schemeClr val="tx1"/>
              </a:solidFill>
              <a:latin typeface="ITC Franklin Gothic Std Book"/>
              <a:cs typeface="ITC Franklin Gothic Std Book"/>
            </a:endParaRPr>
          </a:p>
        </p:txBody>
      </p:sp>
      <p:cxnSp>
        <p:nvCxnSpPr>
          <p:cNvPr id="14" name="Straight Connector 11"/>
          <p:cNvCxnSpPr/>
          <p:nvPr/>
        </p:nvCxnSpPr>
        <p:spPr>
          <a:xfrm>
            <a:off x="7057594" y="6767933"/>
            <a:ext cx="2520280" cy="1"/>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5" name="17 Imagen" descr="UIB - Universitat de les Illes Balears.png"/>
          <p:cNvPicPr>
            <a:picLocks noChangeAspect="1"/>
          </p:cNvPicPr>
          <p:nvPr/>
        </p:nvPicPr>
        <p:blipFill>
          <a:blip r:embed="rId9" cstate="print"/>
          <a:srcRect t="10688" b="7867"/>
          <a:stretch>
            <a:fillRect/>
          </a:stretch>
        </p:blipFill>
        <p:spPr>
          <a:xfrm>
            <a:off x="4753338" y="6623917"/>
            <a:ext cx="1800200" cy="548680"/>
          </a:xfrm>
          <a:prstGeom prst="rect">
            <a:avLst/>
          </a:prstGeom>
        </p:spPr>
      </p:pic>
      <p:pic>
        <p:nvPicPr>
          <p:cNvPr id="16" name="18 Imagen" descr="Universidad Complutense de Madrid.jpg"/>
          <p:cNvPicPr>
            <a:picLocks noChangeAspect="1"/>
          </p:cNvPicPr>
          <p:nvPr/>
        </p:nvPicPr>
        <p:blipFill>
          <a:blip r:embed="rId10" cstate="print"/>
          <a:stretch>
            <a:fillRect/>
          </a:stretch>
        </p:blipFill>
        <p:spPr>
          <a:xfrm>
            <a:off x="5924669" y="5327773"/>
            <a:ext cx="1060917" cy="1224135"/>
          </a:xfrm>
          <a:prstGeom prst="rect">
            <a:avLst/>
          </a:prstGeom>
        </p:spPr>
      </p:pic>
      <p:pic>
        <p:nvPicPr>
          <p:cNvPr id="17" name="19 Imagen" descr="24X4 EconomíayCompetitividad Banderas.jpg"/>
          <p:cNvPicPr>
            <a:picLocks noChangeAspect="1"/>
          </p:cNvPicPr>
          <p:nvPr/>
        </p:nvPicPr>
        <p:blipFill>
          <a:blip r:embed="rId11" cstate="print"/>
          <a:stretch>
            <a:fillRect/>
          </a:stretch>
        </p:blipFill>
        <p:spPr>
          <a:xfrm>
            <a:off x="469070" y="6669182"/>
            <a:ext cx="4331159" cy="720080"/>
          </a:xfrm>
          <a:prstGeom prst="rect">
            <a:avLst/>
          </a:prstGeom>
        </p:spPr>
      </p:pic>
      <p:pic>
        <p:nvPicPr>
          <p:cNvPr id="18" name="20 Imagen" descr="Logo IC3 blanco.jpg"/>
          <p:cNvPicPr>
            <a:picLocks noChangeAspect="1"/>
          </p:cNvPicPr>
          <p:nvPr/>
        </p:nvPicPr>
        <p:blipFill>
          <a:blip r:embed="rId12" cstate="print"/>
          <a:srcRect l="5099" t="14300" r="6015" b="9051"/>
          <a:stretch>
            <a:fillRect/>
          </a:stretch>
        </p:blipFill>
        <p:spPr>
          <a:xfrm>
            <a:off x="468654" y="6115464"/>
            <a:ext cx="747239" cy="562355"/>
          </a:xfrm>
          <a:prstGeom prst="rect">
            <a:avLst/>
          </a:prstGeom>
        </p:spPr>
      </p:pic>
      <p:pic>
        <p:nvPicPr>
          <p:cNvPr id="19" name="23 Imagen" descr="logoBSC.jpg"/>
          <p:cNvPicPr>
            <a:picLocks noChangeAspect="1"/>
          </p:cNvPicPr>
          <p:nvPr/>
        </p:nvPicPr>
        <p:blipFill>
          <a:blip r:embed="rId13" cstate="print"/>
          <a:stretch>
            <a:fillRect/>
          </a:stretch>
        </p:blipFill>
        <p:spPr>
          <a:xfrm>
            <a:off x="1230549" y="6136793"/>
            <a:ext cx="2082629" cy="559132"/>
          </a:xfrm>
          <a:prstGeom prst="rect">
            <a:avLst/>
          </a:prstGeom>
        </p:spPr>
      </p:pic>
      <p:sp>
        <p:nvSpPr>
          <p:cNvPr id="20" name="1 Título"/>
          <p:cNvSpPr txBox="1">
            <a:spLocks/>
          </p:cNvSpPr>
          <p:nvPr/>
        </p:nvSpPr>
        <p:spPr>
          <a:xfrm>
            <a:off x="1141874" y="3621851"/>
            <a:ext cx="8721521" cy="1470025"/>
          </a:xfrm>
          <a:prstGeom prst="rect">
            <a:avLst/>
          </a:prstGeom>
          <a:solidFill>
            <a:schemeClr val="bg1">
              <a:alpha val="58000"/>
            </a:schemeClr>
          </a:solidFill>
          <a:ln>
            <a:noFill/>
          </a:ln>
        </p:spPr>
        <p:txBody>
          <a:bodyPr vert="horz" lIns="0" tIns="0" rIns="0" bIns="0" anchor="ctr" anchorCtr="0" compatLnSpc="1"/>
          <a:lstStyle>
            <a:defPPr lvl="0">
              <a:buNone/>
              <a:defRPr/>
            </a:defPPr>
            <a:lvl1pPr marL="0" marR="0" lvl="0" indent="0" algn="l" rtl="0" hangingPunct="0">
              <a:lnSpc>
                <a:spcPct val="104000"/>
              </a:lnSpc>
              <a:spcBef>
                <a:spcPts val="0"/>
              </a:spcBef>
              <a:spcAft>
                <a:spcPts val="0"/>
              </a:spcAft>
              <a:buNone/>
              <a:tabLst>
                <a:tab pos="0" algn="l"/>
                <a:tab pos="448919" algn="l"/>
                <a:tab pos="898199" algn="l"/>
                <a:tab pos="1347480" algn="l"/>
                <a:tab pos="1796760" algn="l"/>
                <a:tab pos="2246040" algn="l"/>
                <a:tab pos="2695320" algn="l"/>
                <a:tab pos="3144600" algn="l"/>
                <a:tab pos="3593880" algn="l"/>
                <a:tab pos="4043159" algn="l"/>
                <a:tab pos="4492440" algn="l"/>
                <a:tab pos="4941719" algn="l"/>
                <a:tab pos="5391000" algn="l"/>
                <a:tab pos="5840280" algn="l"/>
                <a:tab pos="6289560" algn="l"/>
                <a:tab pos="6738840" algn="l"/>
                <a:tab pos="7188120" algn="l"/>
                <a:tab pos="7637400" algn="l"/>
                <a:tab pos="8086679" algn="l"/>
                <a:tab pos="8535960" algn="l"/>
                <a:tab pos="8985240" algn="l"/>
              </a:tabLst>
              <a:defRPr lang="en-GB" sz="4400" b="0" i="0" u="none" strike="noStrike" baseline="0">
                <a:ln>
                  <a:noFill/>
                </a:ln>
                <a:solidFill>
                  <a:srgbClr val="000000"/>
                </a:solidFill>
                <a:latin typeface="Arial" pitchFamily="18"/>
                <a:ea typeface="DejaVu Sans" pitchFamily="2"/>
                <a:cs typeface="DejaVu Sans" pitchFamily="2"/>
              </a:defRPr>
            </a:lvl1pPr>
            <a:lvl2pPr lvl="1">
              <a:buSzPct val="45000"/>
              <a:buFont typeface="StarSymbol"/>
              <a:buChar char="●"/>
              <a:defRPr/>
            </a:lvl2pPr>
            <a:lvl3pPr lvl="2">
              <a:buSzPct val="45000"/>
              <a:buFont typeface="StarSymbol"/>
              <a:buChar char="●"/>
              <a:defRPr/>
            </a:lvl3pPr>
            <a:lvl4pPr lvl="3">
              <a:buSzPct val="45000"/>
              <a:buFont typeface="StarSymbol"/>
              <a:buChar char="●"/>
              <a:defRPr/>
            </a:lvl4pPr>
            <a:lvl5pPr lvl="4">
              <a:buSzPct val="45000"/>
              <a:buFont typeface="StarSymbol"/>
              <a:buChar char="●"/>
              <a:defRPr/>
            </a:lvl5pPr>
            <a:lvl6pPr lvl="5">
              <a:buSzPct val="45000"/>
              <a:buFont typeface="StarSymbol"/>
              <a:buChar char="●"/>
              <a:defRPr/>
            </a:lvl6pPr>
            <a:lvl7pPr lvl="6">
              <a:buSzPct val="45000"/>
              <a:buFont typeface="StarSymbol"/>
              <a:buChar char="●"/>
              <a:defRPr/>
            </a:lvl7pPr>
            <a:lvl8pPr lvl="7">
              <a:buSzPct val="45000"/>
              <a:buFont typeface="StarSymbol"/>
              <a:buChar char="●"/>
              <a:defRPr/>
            </a:lvl8pPr>
            <a:lvl9pPr lvl="8">
              <a:buSzPct val="45000"/>
              <a:buFont typeface="StarSymbol"/>
              <a:buChar char="●"/>
              <a:defRPr/>
            </a:lvl9pPr>
          </a:lstStyle>
          <a:p>
            <a:r>
              <a:rPr lang="es-ES_tradnl" sz="1800" b="1" kern="0" dirty="0"/>
              <a:t>Francisco </a:t>
            </a:r>
            <a:r>
              <a:rPr lang="es-ES_tradnl" sz="1800" b="1" kern="0" dirty="0" smtClean="0"/>
              <a:t>Doblas-Reyes, </a:t>
            </a:r>
            <a:r>
              <a:rPr lang="es-ES_tradnl" sz="1800" b="1" u="sng" kern="0" dirty="0" smtClean="0"/>
              <a:t>Albert Soret</a:t>
            </a:r>
            <a:r>
              <a:rPr lang="es-ES_tradnl" sz="1800" b="1" kern="0" dirty="0" smtClean="0"/>
              <a:t>, </a:t>
            </a:r>
            <a:r>
              <a:rPr lang="es-ES_tradnl" sz="1800" b="1" kern="0" dirty="0"/>
              <a:t>Melanie </a:t>
            </a:r>
            <a:r>
              <a:rPr lang="es-ES_tradnl" sz="1800" b="1" kern="0" dirty="0" smtClean="0"/>
              <a:t>Davis, Verónica </a:t>
            </a:r>
            <a:r>
              <a:rPr lang="es-ES_tradnl" sz="1800" b="1" kern="0" dirty="0"/>
              <a:t>Torralba </a:t>
            </a:r>
            <a:r>
              <a:rPr lang="es-ES_tradnl" sz="1800" b="1" kern="0" dirty="0" err="1" smtClean="0"/>
              <a:t>Fernandez</a:t>
            </a:r>
            <a:r>
              <a:rPr lang="es-ES_tradnl" sz="1800" b="1" kern="0" dirty="0" smtClean="0"/>
              <a:t>, </a:t>
            </a:r>
            <a:r>
              <a:rPr lang="es-ES_tradnl" sz="1800" b="1" kern="0" dirty="0"/>
              <a:t>Nube </a:t>
            </a:r>
            <a:r>
              <a:rPr lang="es-ES_tradnl" sz="1800" b="1" kern="0" dirty="0" err="1" smtClean="0"/>
              <a:t>Gonzalez-Reviriego</a:t>
            </a:r>
            <a:endParaRPr lang="es-ES_tradnl" sz="1800" b="1" kern="0" dirty="0"/>
          </a:p>
        </p:txBody>
      </p:sp>
    </p:spTree>
    <p:extLst>
      <p:ext uri="{BB962C8B-B14F-4D97-AF65-F5344CB8AC3E}">
        <p14:creationId xmlns:p14="http://schemas.microsoft.com/office/powerpoint/2010/main" val="1603537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6514" y="1059871"/>
            <a:ext cx="9738897"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RESILIENCE Prototype (EUPORIAS project)</a:t>
            </a:r>
          </a:p>
        </p:txBody>
      </p:sp>
      <p:pic>
        <p:nvPicPr>
          <p:cNvPr id="2" name="Imagen 1"/>
          <p:cNvPicPr>
            <a:picLocks noChangeAspect="1"/>
          </p:cNvPicPr>
          <p:nvPr/>
        </p:nvPicPr>
        <p:blipFill rotWithShape="1">
          <a:blip r:embed="rId3"/>
          <a:srcRect t="5852" b="2876"/>
          <a:stretch/>
        </p:blipFill>
        <p:spPr>
          <a:xfrm>
            <a:off x="378243" y="2484437"/>
            <a:ext cx="9324140" cy="4847870"/>
          </a:xfrm>
          <a:prstGeom prst="rect">
            <a:avLst/>
          </a:prstGeom>
        </p:spPr>
      </p:pic>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8"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a:xfrm>
            <a:off x="76041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10</a:t>
            </a:r>
            <a:endParaRPr lang="en-US" dirty="0"/>
          </a:p>
        </p:txBody>
      </p:sp>
    </p:spTree>
    <p:extLst>
      <p:ext uri="{BB962C8B-B14F-4D97-AF65-F5344CB8AC3E}">
        <p14:creationId xmlns:p14="http://schemas.microsoft.com/office/powerpoint/2010/main" val="120071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6514" y="1059871"/>
            <a:ext cx="9738897"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RESILIENCE Prototype (EUPORIAS project)</a:t>
            </a:r>
          </a:p>
        </p:txBody>
      </p:sp>
      <p:pic>
        <p:nvPicPr>
          <p:cNvPr id="3" name="Imagen 2"/>
          <p:cNvPicPr>
            <a:picLocks noChangeAspect="1"/>
          </p:cNvPicPr>
          <p:nvPr/>
        </p:nvPicPr>
        <p:blipFill rotWithShape="1">
          <a:blip r:embed="rId3"/>
          <a:srcRect l="33333" t="7366" r="476" b="3187"/>
          <a:stretch/>
        </p:blipFill>
        <p:spPr>
          <a:xfrm>
            <a:off x="1659882" y="2325108"/>
            <a:ext cx="6760861" cy="5204404"/>
          </a:xfrm>
          <a:prstGeom prst="rect">
            <a:avLst/>
          </a:prstGeom>
        </p:spPr>
      </p:pic>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8"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a:xfrm>
            <a:off x="76041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11</a:t>
            </a:r>
            <a:endParaRPr lang="en-US" dirty="0"/>
          </a:p>
        </p:txBody>
      </p:sp>
    </p:spTree>
    <p:extLst>
      <p:ext uri="{BB962C8B-B14F-4D97-AF65-F5344CB8AC3E}">
        <p14:creationId xmlns:p14="http://schemas.microsoft.com/office/powerpoint/2010/main" val="2696651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6514" y="1059871"/>
            <a:ext cx="9738897"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RESILIENCE Prototype (EUPORIAS project)</a:t>
            </a:r>
          </a:p>
        </p:txBody>
      </p:sp>
      <p:pic>
        <p:nvPicPr>
          <p:cNvPr id="2" name="Imagen 1"/>
          <p:cNvPicPr>
            <a:picLocks noChangeAspect="1"/>
          </p:cNvPicPr>
          <p:nvPr/>
        </p:nvPicPr>
        <p:blipFill rotWithShape="1">
          <a:blip r:embed="rId3"/>
          <a:srcRect l="-477" t="6531" r="1429" b="4023"/>
          <a:stretch/>
        </p:blipFill>
        <p:spPr>
          <a:xfrm>
            <a:off x="295106" y="2253194"/>
            <a:ext cx="9490414" cy="4882088"/>
          </a:xfrm>
          <a:prstGeom prst="rect">
            <a:avLst/>
          </a:prstGeom>
        </p:spPr>
      </p:pic>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8"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a:xfrm>
            <a:off x="76041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12</a:t>
            </a:r>
            <a:endParaRPr lang="en-US" dirty="0"/>
          </a:p>
        </p:txBody>
      </p:sp>
    </p:spTree>
    <p:extLst>
      <p:ext uri="{BB962C8B-B14F-4D97-AF65-F5344CB8AC3E}">
        <p14:creationId xmlns:p14="http://schemas.microsoft.com/office/powerpoint/2010/main" val="892418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36514" y="1059871"/>
            <a:ext cx="9738897"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RESILIENCE Prototype (EUPORIAS project)</a:t>
            </a:r>
          </a:p>
        </p:txBody>
      </p:sp>
      <p:pic>
        <p:nvPicPr>
          <p:cNvPr id="3" name="Imagen 2"/>
          <p:cNvPicPr>
            <a:picLocks noChangeAspect="1"/>
          </p:cNvPicPr>
          <p:nvPr/>
        </p:nvPicPr>
        <p:blipFill rotWithShape="1">
          <a:blip r:embed="rId3"/>
          <a:srcRect l="24762" t="6687" r="477" b="2195"/>
          <a:stretch/>
        </p:blipFill>
        <p:spPr>
          <a:xfrm>
            <a:off x="1144376" y="2179637"/>
            <a:ext cx="7677917" cy="5330528"/>
          </a:xfrm>
          <a:prstGeom prst="rect">
            <a:avLst/>
          </a:prstGeom>
        </p:spPr>
      </p:pic>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8"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a:xfrm>
            <a:off x="76041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a:t>
            </a:r>
            <a:fld id="{A741D304-66ED-40E6-9E9B-C444A0E6E819}" type="slidenum">
              <a:rPr lang="en-US" smtClean="0"/>
              <a:pPr algn="r"/>
              <a:t>13</a:t>
            </a:fld>
            <a:endParaRPr lang="en-US" dirty="0"/>
          </a:p>
        </p:txBody>
      </p:sp>
    </p:spTree>
    <p:extLst>
      <p:ext uri="{BB962C8B-B14F-4D97-AF65-F5344CB8AC3E}">
        <p14:creationId xmlns:p14="http://schemas.microsoft.com/office/powerpoint/2010/main" val="1786279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4563" y="2636837"/>
            <a:ext cx="8191499" cy="3046988"/>
          </a:xfrm>
          <a:prstGeom prst="rect">
            <a:avLst/>
          </a:prstGeom>
          <a:noFill/>
        </p:spPr>
        <p:txBody>
          <a:bodyPr wrap="square" rtlCol="0">
            <a:spAutoFit/>
          </a:bodyPr>
          <a:lstStyle/>
          <a:p>
            <a:pPr algn="ctr"/>
            <a:r>
              <a:rPr lang="en-US" sz="6000" b="1" dirty="0" smtClean="0"/>
              <a:t>Thank you!</a:t>
            </a:r>
          </a:p>
          <a:p>
            <a:pPr algn="ctr"/>
            <a:endParaRPr lang="en-US" sz="6000" b="1" dirty="0" smtClean="0"/>
          </a:p>
          <a:p>
            <a:pPr algn="ctr"/>
            <a:r>
              <a:rPr lang="en-US" sz="3600" b="1" dirty="0" smtClean="0"/>
              <a:t>For further information:</a:t>
            </a:r>
          </a:p>
          <a:p>
            <a:pPr algn="ctr"/>
            <a:r>
              <a:rPr lang="en-US" sz="3600" b="1" dirty="0"/>
              <a:t>a</a:t>
            </a:r>
            <a:r>
              <a:rPr lang="en-US" sz="3600" b="1" dirty="0" smtClean="0"/>
              <a:t>lbert.soret@bsc.es</a:t>
            </a:r>
          </a:p>
        </p:txBody>
      </p:sp>
      <p:pic>
        <p:nvPicPr>
          <p:cNvPr id="6" name="8 Imagen" descr="newa_logo_web_rgb.png"/>
          <p:cNvPicPr>
            <a:picLocks noChangeAspect="1"/>
          </p:cNvPicPr>
          <p:nvPr/>
        </p:nvPicPr>
        <p:blipFill>
          <a:blip r:embed="rId2" cstate="print"/>
          <a:srcRect l="27319"/>
          <a:stretch>
            <a:fillRect/>
          </a:stretch>
        </p:blipFill>
        <p:spPr>
          <a:xfrm>
            <a:off x="8280425" y="-182563"/>
            <a:ext cx="1800200" cy="952633"/>
          </a:xfrm>
          <a:prstGeom prst="rect">
            <a:avLst/>
          </a:prstGeom>
        </p:spPr>
      </p:pic>
      <p:pic>
        <p:nvPicPr>
          <p:cNvPr id="7" name="Picture 2" descr="http://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651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6858" y="1988273"/>
            <a:ext cx="9144000" cy="46166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400" b="1" dirty="0" smtClean="0">
                <a:solidFill>
                  <a:schemeClr val="tx1"/>
                </a:solidFill>
              </a:rPr>
              <a:t>CHALLENGE : models don’t provide capacity factor forecasts. </a:t>
            </a:r>
            <a:endParaRPr lang="en-US" sz="2400" b="1" dirty="0">
              <a:solidFill>
                <a:schemeClr val="tx1"/>
              </a:solidFill>
            </a:endParaRPr>
          </a:p>
        </p:txBody>
      </p:sp>
      <p:sp>
        <p:nvSpPr>
          <p:cNvPr id="13" name="TextBox 12"/>
          <p:cNvSpPr txBox="1"/>
          <p:nvPr/>
        </p:nvSpPr>
        <p:spPr>
          <a:xfrm>
            <a:off x="555783" y="3316024"/>
            <a:ext cx="8969058" cy="1200329"/>
          </a:xfrm>
          <a:prstGeom prst="rect">
            <a:avLst/>
          </a:prstGeom>
          <a:noFill/>
        </p:spPr>
        <p:txBody>
          <a:bodyPr wrap="square" rtlCol="0">
            <a:spAutoFit/>
          </a:bodyPr>
          <a:lstStyle/>
          <a:p>
            <a:r>
              <a:rPr lang="en-US" sz="2400" b="1" dirty="0" smtClean="0"/>
              <a:t>The wind power can be estimated from  predictions of wind speeds and temperatures at the surface.</a:t>
            </a:r>
          </a:p>
          <a:p>
            <a:endParaRPr lang="en-US" sz="2400" b="1" dirty="0"/>
          </a:p>
        </p:txBody>
      </p:sp>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15</a:t>
            </a:fld>
            <a:endParaRPr lang="en-US" dirty="0"/>
          </a:p>
        </p:txBody>
      </p:sp>
      <p:sp>
        <p:nvSpPr>
          <p:cNvPr id="10" name="TextBox 9"/>
          <p:cNvSpPr txBox="1"/>
          <p:nvPr/>
        </p:nvSpPr>
        <p:spPr>
          <a:xfrm>
            <a:off x="592929" y="4567912"/>
            <a:ext cx="9183054" cy="2031325"/>
          </a:xfrm>
          <a:prstGeom prst="rect">
            <a:avLst/>
          </a:prstGeom>
          <a:noFill/>
        </p:spPr>
        <p:txBody>
          <a:bodyPr wrap="square" rtlCol="0">
            <a:spAutoFit/>
          </a:bodyPr>
          <a:lstStyle/>
          <a:p>
            <a:r>
              <a:rPr lang="en-US" sz="2400" b="1" u="sng" dirty="0" smtClean="0"/>
              <a:t>Limitations</a:t>
            </a:r>
            <a:r>
              <a:rPr lang="en-US" sz="2400" b="1" dirty="0" smtClean="0"/>
              <a:t>:</a:t>
            </a:r>
          </a:p>
          <a:p>
            <a:endParaRPr lang="en-US" sz="1000" b="1" dirty="0" smtClean="0"/>
          </a:p>
          <a:p>
            <a:pPr marL="342900" indent="-342900">
              <a:buFont typeface="Arial" panose="020B0604020202020204" pitchFamily="34" charset="0"/>
              <a:buChar char="•"/>
            </a:pPr>
            <a:r>
              <a:rPr lang="en-US" sz="2400" dirty="0"/>
              <a:t>The </a:t>
            </a:r>
            <a:r>
              <a:rPr lang="en-US" sz="2400" dirty="0" smtClean="0"/>
              <a:t>wind turbines </a:t>
            </a:r>
            <a:r>
              <a:rPr lang="en-US" sz="2400" dirty="0"/>
              <a:t>are at 100m </a:t>
            </a:r>
            <a:r>
              <a:rPr lang="en-US" sz="2400" dirty="0" smtClean="0"/>
              <a:t>so 10m </a:t>
            </a:r>
            <a:r>
              <a:rPr lang="en-US" sz="2400" dirty="0"/>
              <a:t>wind speed must be scaled </a:t>
            </a:r>
            <a:r>
              <a:rPr lang="en-US" sz="2400" dirty="0" smtClean="0"/>
              <a:t>up.</a:t>
            </a:r>
          </a:p>
          <a:p>
            <a:endParaRPr lang="en-US" sz="1000" dirty="0"/>
          </a:p>
          <a:p>
            <a:pPr marL="342900" indent="-342900">
              <a:buFont typeface="Arial" panose="020B0604020202020204" pitchFamily="34" charset="0"/>
              <a:buChar char="•"/>
            </a:pPr>
            <a:r>
              <a:rPr lang="en-US" sz="2400" dirty="0" smtClean="0"/>
              <a:t>Seasonal/monthly </a:t>
            </a:r>
            <a:r>
              <a:rPr lang="en-US" sz="2400" dirty="0"/>
              <a:t>means of wind speed and temperature </a:t>
            </a:r>
            <a:r>
              <a:rPr lang="en-US" sz="2400" dirty="0" smtClean="0"/>
              <a:t>masks sub-seasonal/daily </a:t>
            </a:r>
            <a:r>
              <a:rPr lang="en-US" sz="2400" dirty="0"/>
              <a:t>variability</a:t>
            </a:r>
            <a:r>
              <a:rPr lang="en-US" sz="2400" dirty="0" smtClean="0"/>
              <a:t>.</a:t>
            </a:r>
          </a:p>
          <a:p>
            <a:endParaRPr lang="en-US" sz="1000" dirty="0" smtClean="0"/>
          </a:p>
        </p:txBody>
      </p:sp>
      <p:sp>
        <p:nvSpPr>
          <p:cNvPr id="16"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a:t>
            </a:r>
            <a:r>
              <a:rPr lang="en-US" sz="2400" b="1" dirty="0" smtClean="0">
                <a:solidFill>
                  <a:schemeClr val="tx1"/>
                </a:solidFill>
              </a:rPr>
              <a:t> Introduction           </a:t>
            </a:r>
            <a:r>
              <a:rPr lang="en-US" sz="2400" dirty="0"/>
              <a:t>Methods  </a:t>
            </a:r>
            <a:r>
              <a:rPr lang="en-US" sz="2400" b="1" dirty="0" smtClean="0">
                <a:solidFill>
                  <a:schemeClr val="tx1"/>
                </a:solidFill>
              </a:rPr>
              <a:t>         </a:t>
            </a:r>
            <a:r>
              <a:rPr lang="en-US" sz="2400" dirty="0"/>
              <a:t>Results    </a:t>
            </a:r>
            <a:r>
              <a:rPr lang="en-US" sz="2400" dirty="0" smtClean="0"/>
              <a:t>     Summary          Future work</a:t>
            </a:r>
          </a:p>
        </p:txBody>
      </p:sp>
      <p:pic>
        <p:nvPicPr>
          <p:cNvPr id="7" name="Picture 2" descr="http://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974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13" name="CuadroTexto 12"/>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4" name="CuadroTexto 13"/>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7" name="CuadroTexto 16"/>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8" name="Más 7"/>
          <p:cNvSpPr/>
          <p:nvPr/>
        </p:nvSpPr>
        <p:spPr>
          <a:xfrm>
            <a:off x="4964112" y="6370637"/>
            <a:ext cx="685800" cy="685800"/>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ángulo 1"/>
          <p:cNvSpPr/>
          <p:nvPr/>
        </p:nvSpPr>
        <p:spPr>
          <a:xfrm>
            <a:off x="2373311" y="3318173"/>
            <a:ext cx="5638801" cy="1147464"/>
          </a:xfrm>
          <a:prstGeom prst="rect">
            <a:avLst/>
          </a:prstGeom>
        </p:spPr>
        <p:txBody>
          <a:bodyPr wrap="square">
            <a:spAutoFit/>
          </a:bodyPr>
          <a:lstStyle/>
          <a:p>
            <a:r>
              <a:rPr lang="en-US" sz="2200" b="1" dirty="0" smtClean="0"/>
              <a:t>POTENTIAL SOLUTION: The </a:t>
            </a:r>
            <a:r>
              <a:rPr lang="en-US" sz="2200" b="1" dirty="0"/>
              <a:t>wind power can be estimated from  predictions of wind speeds and temperatures at the surface.</a:t>
            </a:r>
          </a:p>
        </p:txBody>
      </p:sp>
      <p:sp>
        <p:nvSpPr>
          <p:cNvPr id="11"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2"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7</a:t>
            </a:r>
          </a:p>
        </p:txBody>
      </p:sp>
      <p:pic>
        <p:nvPicPr>
          <p:cNvPr id="18"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619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Corrected</a:t>
            </a:r>
            <a:r>
              <a:rPr lang="es-ES" sz="2400" dirty="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grpSp>
        <p:nvGrpSpPr>
          <p:cNvPr id="10" name="Grupo 9"/>
          <p:cNvGrpSpPr/>
          <p:nvPr/>
        </p:nvGrpSpPr>
        <p:grpSpPr>
          <a:xfrm>
            <a:off x="2331067"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2" name="CuadroTexto 11"/>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4" name="CuadroTexto 13"/>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17"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8" name="CuadroTexto 17"/>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19"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8</a:t>
            </a:r>
          </a:p>
        </p:txBody>
      </p:sp>
      <p:pic>
        <p:nvPicPr>
          <p:cNvPr id="20"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209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3" cstate="print">
            <a:extLst>
              <a:ext uri="{28A0092B-C50C-407E-A947-70E740481C1C}">
                <a14:useLocalDpi xmlns:a14="http://schemas.microsoft.com/office/drawing/2010/main" val="0"/>
              </a:ext>
            </a:extLst>
          </a:blip>
          <a:srcRect l="12542" r="15013"/>
          <a:stretch/>
        </p:blipFill>
        <p:spPr>
          <a:xfrm rot="5400000">
            <a:off x="7420789" y="4253015"/>
            <a:ext cx="1752600" cy="3215926"/>
          </a:xfrm>
          <a:prstGeom prst="rect">
            <a:avLst/>
          </a:prstGeom>
        </p:spPr>
      </p:pic>
      <p:sp>
        <p:nvSpPr>
          <p:cNvPr id="9" name="TextBox 8"/>
          <p:cNvSpPr txBox="1"/>
          <p:nvPr/>
        </p:nvSpPr>
        <p:spPr>
          <a:xfrm>
            <a:off x="5517384" y="1456884"/>
            <a:ext cx="4387668" cy="923330"/>
          </a:xfrm>
          <a:prstGeom prst="rect">
            <a:avLst/>
          </a:prstGeom>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b="1" dirty="0" smtClean="0"/>
              <a:t>10m Wind Speed </a:t>
            </a:r>
          </a:p>
          <a:p>
            <a:pPr algn="ctr"/>
            <a:r>
              <a:rPr lang="en-US" b="1" dirty="0" smtClean="0"/>
              <a:t>ECMWF S4 1 month lead and ERA Interim </a:t>
            </a:r>
          </a:p>
          <a:p>
            <a:pPr algn="ctr"/>
            <a:r>
              <a:rPr lang="en-US" b="1" dirty="0" smtClean="0"/>
              <a:t>in DJF (1981-2013)</a:t>
            </a:r>
          </a:p>
        </p:txBody>
      </p:sp>
      <p:sp>
        <p:nvSpPr>
          <p:cNvPr id="11"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grpSp>
        <p:nvGrpSpPr>
          <p:cNvPr id="3" name="Grupo 2"/>
          <p:cNvGrpSpPr/>
          <p:nvPr/>
        </p:nvGrpSpPr>
        <p:grpSpPr>
          <a:xfrm>
            <a:off x="364014" y="2460237"/>
            <a:ext cx="9705498" cy="2082130"/>
            <a:chOff x="364014" y="2460237"/>
            <a:chExt cx="9705498" cy="2082130"/>
          </a:xfrm>
        </p:grpSpPr>
        <p:sp>
          <p:nvSpPr>
            <p:cNvPr id="22" name="TextBox 21"/>
            <p:cNvSpPr txBox="1"/>
            <p:nvPr/>
          </p:nvSpPr>
          <p:spPr>
            <a:xfrm>
              <a:off x="3744912" y="2496105"/>
              <a:ext cx="2362200" cy="369332"/>
            </a:xfrm>
            <a:prstGeom prst="rect">
              <a:avLst/>
            </a:prstGeom>
            <a:noFill/>
          </p:spPr>
          <p:txBody>
            <a:bodyPr wrap="square" rtlCol="0">
              <a:spAutoFit/>
            </a:bodyPr>
            <a:lstStyle/>
            <a:p>
              <a:r>
                <a:rPr lang="en-US" b="1" dirty="0" smtClean="0"/>
                <a:t>Simple bias correction </a:t>
              </a:r>
              <a:endParaRPr lang="en-US" b="1" dirty="0"/>
            </a:p>
          </p:txBody>
        </p:sp>
        <p:sp>
          <p:nvSpPr>
            <p:cNvPr id="23" name="TextBox 22"/>
            <p:cNvSpPr txBox="1"/>
            <p:nvPr/>
          </p:nvSpPr>
          <p:spPr>
            <a:xfrm>
              <a:off x="6869112" y="2496105"/>
              <a:ext cx="2362200" cy="369332"/>
            </a:xfrm>
            <a:prstGeom prst="rect">
              <a:avLst/>
            </a:prstGeom>
            <a:noFill/>
          </p:spPr>
          <p:txBody>
            <a:bodyPr wrap="square" rtlCol="0">
              <a:spAutoFit/>
            </a:bodyPr>
            <a:lstStyle/>
            <a:p>
              <a:pPr algn="ctr"/>
              <a:r>
                <a:rPr lang="en-US" b="1" dirty="0" smtClean="0"/>
                <a:t>Calibration</a:t>
              </a:r>
              <a:endParaRPr lang="en-US" b="1" dirty="0"/>
            </a:p>
          </p:txBody>
        </p:sp>
        <p:sp>
          <p:nvSpPr>
            <p:cNvPr id="16" name="TextBox 15"/>
            <p:cNvSpPr txBox="1"/>
            <p:nvPr/>
          </p:nvSpPr>
          <p:spPr>
            <a:xfrm>
              <a:off x="696912" y="2460237"/>
              <a:ext cx="2362200" cy="369332"/>
            </a:xfrm>
            <a:prstGeom prst="rect">
              <a:avLst/>
            </a:prstGeom>
            <a:noFill/>
          </p:spPr>
          <p:txBody>
            <a:bodyPr wrap="square" rtlCol="0">
              <a:spAutoFit/>
            </a:bodyPr>
            <a:lstStyle/>
            <a:p>
              <a:pPr algn="ctr"/>
              <a:r>
                <a:rPr lang="en-US" b="1" dirty="0" smtClean="0"/>
                <a:t>Raw data</a:t>
              </a:r>
              <a:endParaRPr lang="en-US" b="1" dirty="0"/>
            </a:p>
          </p:txBody>
        </p:sp>
        <p:pic>
          <p:nvPicPr>
            <p:cNvPr id="4" name="Imagen 3"/>
            <p:cNvPicPr>
              <a:picLocks noChangeAspect="1"/>
            </p:cNvPicPr>
            <p:nvPr/>
          </p:nvPicPr>
          <p:blipFill rotWithShape="1">
            <a:blip r:embed="rId4" cstate="print">
              <a:extLst>
                <a:ext uri="{28A0092B-C50C-407E-A947-70E740481C1C}">
                  <a14:useLocalDpi xmlns:a14="http://schemas.microsoft.com/office/drawing/2010/main" val="0"/>
                </a:ext>
              </a:extLst>
            </a:blip>
            <a:srcRect t="15574" r="12769"/>
            <a:stretch/>
          </p:blipFill>
          <p:spPr>
            <a:xfrm>
              <a:off x="364014" y="2789237"/>
              <a:ext cx="3105272" cy="1753130"/>
            </a:xfrm>
            <a:prstGeom prst="rect">
              <a:avLst/>
            </a:prstGeom>
          </p:spPr>
        </p:pic>
        <p:pic>
          <p:nvPicPr>
            <p:cNvPr id="5" name="Imagen 4"/>
            <p:cNvPicPr>
              <a:picLocks noChangeAspect="1"/>
            </p:cNvPicPr>
            <p:nvPr/>
          </p:nvPicPr>
          <p:blipFill rotWithShape="1">
            <a:blip r:embed="rId5" cstate="print">
              <a:extLst>
                <a:ext uri="{28A0092B-C50C-407E-A947-70E740481C1C}">
                  <a14:useLocalDpi xmlns:a14="http://schemas.microsoft.com/office/drawing/2010/main" val="0"/>
                </a:ext>
              </a:extLst>
            </a:blip>
            <a:srcRect t="15346" r="12200"/>
            <a:stretch/>
          </p:blipFill>
          <p:spPr>
            <a:xfrm>
              <a:off x="3459040" y="2790831"/>
              <a:ext cx="3105272" cy="1751536"/>
            </a:xfrm>
            <a:prstGeom prst="rect">
              <a:avLst/>
            </a:prstGeom>
          </p:spPr>
        </p:pic>
        <p:pic>
          <p:nvPicPr>
            <p:cNvPr id="6" name="Imagen 5"/>
            <p:cNvPicPr>
              <a:picLocks noChangeAspect="1"/>
            </p:cNvPicPr>
            <p:nvPr/>
          </p:nvPicPr>
          <p:blipFill rotWithShape="1">
            <a:blip r:embed="rId6" cstate="print">
              <a:extLst>
                <a:ext uri="{28A0092B-C50C-407E-A947-70E740481C1C}">
                  <a14:useLocalDpi xmlns:a14="http://schemas.microsoft.com/office/drawing/2010/main" val="0"/>
                </a:ext>
              </a:extLst>
            </a:blip>
            <a:srcRect t="14268"/>
            <a:stretch/>
          </p:blipFill>
          <p:spPr>
            <a:xfrm>
              <a:off x="6507040" y="2777716"/>
              <a:ext cx="3562472" cy="1764121"/>
            </a:xfrm>
            <a:prstGeom prst="rect">
              <a:avLst/>
            </a:prstGeom>
          </p:spPr>
        </p:pic>
      </p:grpSp>
      <p:sp>
        <p:nvSpPr>
          <p:cNvPr id="8" name="CuadroTexto 7"/>
          <p:cNvSpPr txBox="1"/>
          <p:nvPr/>
        </p:nvSpPr>
        <p:spPr>
          <a:xfrm rot="16200000">
            <a:off x="-255763" y="3325554"/>
            <a:ext cx="832366" cy="369332"/>
          </a:xfrm>
          <a:prstGeom prst="rect">
            <a:avLst/>
          </a:prstGeom>
          <a:noFill/>
        </p:spPr>
        <p:txBody>
          <a:bodyPr wrap="square" rtlCol="0">
            <a:spAutoFit/>
          </a:bodyPr>
          <a:lstStyle/>
          <a:p>
            <a:r>
              <a:rPr lang="es-ES" b="1" dirty="0" smtClean="0"/>
              <a:t>RPSS</a:t>
            </a:r>
            <a:endParaRPr lang="en-GB" b="1" dirty="0"/>
          </a:p>
        </p:txBody>
      </p:sp>
      <p:pic>
        <p:nvPicPr>
          <p:cNvPr id="12" name="Imagen 11"/>
          <p:cNvPicPr>
            <a:picLocks noChangeAspect="1"/>
          </p:cNvPicPr>
          <p:nvPr/>
        </p:nvPicPr>
        <p:blipFill rotWithShape="1">
          <a:blip r:embed="rId7" cstate="print">
            <a:extLst>
              <a:ext uri="{28A0092B-C50C-407E-A947-70E740481C1C}">
                <a14:useLocalDpi xmlns:a14="http://schemas.microsoft.com/office/drawing/2010/main" val="0"/>
              </a:ext>
            </a:extLst>
          </a:blip>
          <a:srcRect l="-868" t="9832" r="868" b="14414"/>
          <a:stretch/>
        </p:blipFill>
        <p:spPr>
          <a:xfrm>
            <a:off x="347786" y="4922837"/>
            <a:ext cx="3308866" cy="1738241"/>
          </a:xfrm>
          <a:prstGeom prst="rect">
            <a:avLst/>
          </a:prstGeom>
        </p:spPr>
      </p:pic>
      <p:pic>
        <p:nvPicPr>
          <p:cNvPr id="13" name="Imagen 12"/>
          <p:cNvPicPr>
            <a:picLocks noChangeAspect="1"/>
          </p:cNvPicPr>
          <p:nvPr/>
        </p:nvPicPr>
        <p:blipFill rotWithShape="1">
          <a:blip r:embed="rId8" cstate="print">
            <a:extLst>
              <a:ext uri="{28A0092B-C50C-407E-A947-70E740481C1C}">
                <a14:useLocalDpi xmlns:a14="http://schemas.microsoft.com/office/drawing/2010/main" val="0"/>
              </a:ext>
            </a:extLst>
          </a:blip>
          <a:srcRect t="11874" b="16091"/>
          <a:stretch/>
        </p:blipFill>
        <p:spPr>
          <a:xfrm>
            <a:off x="3580452" y="4955478"/>
            <a:ext cx="3222283" cy="1705600"/>
          </a:xfrm>
          <a:prstGeom prst="rect">
            <a:avLst/>
          </a:prstGeom>
        </p:spPr>
      </p:pic>
      <p:pic>
        <p:nvPicPr>
          <p:cNvPr id="19" name="Imagen 18"/>
          <p:cNvPicPr>
            <a:picLocks noChangeAspect="1"/>
          </p:cNvPicPr>
          <p:nvPr/>
        </p:nvPicPr>
        <p:blipFill rotWithShape="1">
          <a:blip r:embed="rId9" cstate="print">
            <a:extLst>
              <a:ext uri="{28A0092B-C50C-407E-A947-70E740481C1C}">
                <a14:useLocalDpi xmlns:a14="http://schemas.microsoft.com/office/drawing/2010/main" val="0"/>
              </a:ext>
            </a:extLst>
          </a:blip>
          <a:srcRect l="32535" t="87113" r="26014" b="-142"/>
          <a:stretch/>
        </p:blipFill>
        <p:spPr>
          <a:xfrm>
            <a:off x="315912" y="6737278"/>
            <a:ext cx="3308474" cy="721144"/>
          </a:xfrm>
          <a:prstGeom prst="rect">
            <a:avLst/>
          </a:prstGeom>
        </p:spPr>
      </p:pic>
      <p:sp>
        <p:nvSpPr>
          <p:cNvPr id="21" name="CuadroTexto 20"/>
          <p:cNvSpPr txBox="1"/>
          <p:nvPr/>
        </p:nvSpPr>
        <p:spPr>
          <a:xfrm rot="16200000" flipH="1">
            <a:off x="3005004" y="5677058"/>
            <a:ext cx="1143000" cy="215444"/>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4" name="CuadroTexto 23"/>
          <p:cNvSpPr txBox="1"/>
          <p:nvPr/>
        </p:nvSpPr>
        <p:spPr>
          <a:xfrm rot="16200000" flipH="1">
            <a:off x="6127123" y="5753258"/>
            <a:ext cx="1142999" cy="215444"/>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pic>
        <p:nvPicPr>
          <p:cNvPr id="26" name="Imagen 25"/>
          <p:cNvPicPr>
            <a:picLocks noChangeAspect="1"/>
          </p:cNvPicPr>
          <p:nvPr/>
        </p:nvPicPr>
        <p:blipFill rotWithShape="1">
          <a:blip r:embed="rId10" cstate="print">
            <a:extLst>
              <a:ext uri="{28A0092B-C50C-407E-A947-70E740481C1C}">
                <a14:useLocalDpi xmlns:a14="http://schemas.microsoft.com/office/drawing/2010/main" val="0"/>
              </a:ext>
            </a:extLst>
          </a:blip>
          <a:srcRect l="30742" t="87126" r="29057" b="2"/>
          <a:stretch/>
        </p:blipFill>
        <p:spPr>
          <a:xfrm>
            <a:off x="3591589" y="6724288"/>
            <a:ext cx="2896523" cy="698790"/>
          </a:xfrm>
          <a:prstGeom prst="rect">
            <a:avLst/>
          </a:prstGeom>
        </p:spPr>
      </p:pic>
      <p:sp>
        <p:nvSpPr>
          <p:cNvPr id="28" name="CuadroTexto 27"/>
          <p:cNvSpPr txBox="1"/>
          <p:nvPr/>
        </p:nvSpPr>
        <p:spPr>
          <a:xfrm flipH="1">
            <a:off x="7894430" y="6599237"/>
            <a:ext cx="685800" cy="215444"/>
          </a:xfrm>
          <a:prstGeom prst="rect">
            <a:avLst/>
          </a:prstGeom>
          <a:noFill/>
        </p:spPr>
        <p:txBody>
          <a:bodyPr wrap="square" rtlCol="0">
            <a:spAutoFit/>
          </a:bodyPr>
          <a:lstStyle/>
          <a:p>
            <a:pPr algn="ctr"/>
            <a:r>
              <a:rPr lang="es-ES" sz="800" dirty="0" smtClean="0"/>
              <a:t>Rank i</a:t>
            </a:r>
            <a:endParaRPr lang="en-GB" sz="800" dirty="0"/>
          </a:p>
        </p:txBody>
      </p:sp>
      <p:pic>
        <p:nvPicPr>
          <p:cNvPr id="29" name="Imagen 28"/>
          <p:cNvPicPr>
            <a:picLocks noChangeAspect="1"/>
          </p:cNvPicPr>
          <p:nvPr/>
        </p:nvPicPr>
        <p:blipFill rotWithShape="1">
          <a:blip r:embed="rId11" cstate="print">
            <a:extLst>
              <a:ext uri="{28A0092B-C50C-407E-A947-70E740481C1C}">
                <a14:useLocalDpi xmlns:a14="http://schemas.microsoft.com/office/drawing/2010/main" val="0"/>
              </a:ext>
            </a:extLst>
          </a:blip>
          <a:srcRect l="88137" t="28434" r="-736" b="31286"/>
          <a:stretch/>
        </p:blipFill>
        <p:spPr>
          <a:xfrm rot="5400000">
            <a:off x="7906493" y="5764962"/>
            <a:ext cx="645241" cy="2742276"/>
          </a:xfrm>
          <a:prstGeom prst="rect">
            <a:avLst/>
          </a:prstGeom>
        </p:spPr>
      </p:pic>
      <p:sp>
        <p:nvSpPr>
          <p:cNvPr id="30" name="CuadroTexto 29"/>
          <p:cNvSpPr txBox="1"/>
          <p:nvPr/>
        </p:nvSpPr>
        <p:spPr>
          <a:xfrm rot="16200000">
            <a:off x="-899516" y="5460612"/>
            <a:ext cx="2060317" cy="369332"/>
          </a:xfrm>
          <a:prstGeom prst="rect">
            <a:avLst/>
          </a:prstGeom>
          <a:noFill/>
        </p:spPr>
        <p:txBody>
          <a:bodyPr wrap="square" rtlCol="0">
            <a:spAutoFit/>
          </a:bodyPr>
          <a:lstStyle/>
          <a:p>
            <a:r>
              <a:rPr lang="es-ES" b="1" dirty="0" smtClean="0"/>
              <a:t>Rank </a:t>
            </a:r>
            <a:r>
              <a:rPr lang="es-ES" b="1" dirty="0" err="1" smtClean="0"/>
              <a:t>Histograms</a:t>
            </a:r>
            <a:endParaRPr lang="en-GB" b="1" dirty="0"/>
          </a:p>
        </p:txBody>
      </p:sp>
      <p:sp>
        <p:nvSpPr>
          <p:cNvPr id="42" name="CuadroTexto 41"/>
          <p:cNvSpPr txBox="1"/>
          <p:nvPr/>
        </p:nvSpPr>
        <p:spPr>
          <a:xfrm>
            <a:off x="315912" y="1565572"/>
            <a:ext cx="9252964" cy="461665"/>
          </a:xfrm>
          <a:prstGeom prst="rect">
            <a:avLst/>
          </a:prstGeom>
          <a:noFill/>
        </p:spPr>
        <p:txBody>
          <a:bodyPr wrap="square" rtlCol="0">
            <a:spAutoFit/>
          </a:bodyPr>
          <a:lstStyle/>
          <a:p>
            <a:r>
              <a:rPr lang="es-ES" sz="2400" b="1" u="sng" dirty="0" err="1" smtClean="0"/>
              <a:t>Forecast</a:t>
            </a:r>
            <a:r>
              <a:rPr lang="es-ES" sz="2400" b="1" u="sng" dirty="0" smtClean="0"/>
              <a:t> </a:t>
            </a:r>
            <a:r>
              <a:rPr lang="es-ES" sz="2400" b="1" u="sng" dirty="0" err="1" smtClean="0"/>
              <a:t>quality</a:t>
            </a:r>
            <a:r>
              <a:rPr lang="es-ES" sz="2400" b="1" u="sng" dirty="0" smtClean="0"/>
              <a:t> </a:t>
            </a:r>
            <a:r>
              <a:rPr lang="es-ES" sz="2400" b="1" u="sng" dirty="0" err="1" smtClean="0"/>
              <a:t>assessment</a:t>
            </a:r>
            <a:endParaRPr lang="en-GB" sz="2400" b="1" u="sng" dirty="0"/>
          </a:p>
        </p:txBody>
      </p:sp>
      <p:pic>
        <p:nvPicPr>
          <p:cNvPr id="31" name="Imagen 30"/>
          <p:cNvPicPr>
            <a:picLocks noChangeAspect="1"/>
          </p:cNvPicPr>
          <p:nvPr/>
        </p:nvPicPr>
        <p:blipFill rotWithShape="1">
          <a:blip r:embed="rId7" cstate="print">
            <a:extLst>
              <a:ext uri="{28A0092B-C50C-407E-A947-70E740481C1C}">
                <a14:useLocalDpi xmlns:a14="http://schemas.microsoft.com/office/drawing/2010/main" val="0"/>
              </a:ext>
            </a:extLst>
          </a:blip>
          <a:srcRect l="472" t="9832" r="868" b="14414"/>
          <a:stretch/>
        </p:blipFill>
        <p:spPr>
          <a:xfrm>
            <a:off x="392111" y="4922838"/>
            <a:ext cx="3264541" cy="1738241"/>
          </a:xfrm>
          <a:prstGeom prst="rect">
            <a:avLst/>
          </a:prstGeom>
        </p:spPr>
      </p:pic>
      <p:sp>
        <p:nvSpPr>
          <p:cNvPr id="2" name="Rectángulo 1"/>
          <p:cNvSpPr/>
          <p:nvPr/>
        </p:nvSpPr>
        <p:spPr>
          <a:xfrm>
            <a:off x="200466" y="4556196"/>
            <a:ext cx="2249046" cy="290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i="1" dirty="0" err="1" smtClean="0">
                <a:solidFill>
                  <a:schemeClr val="tx1">
                    <a:lumMod val="50000"/>
                    <a:lumOff val="50000"/>
                  </a:schemeClr>
                </a:solidFill>
              </a:rPr>
              <a:t>Region</a:t>
            </a:r>
            <a:r>
              <a:rPr lang="es-ES" sz="1600" b="1" i="1" dirty="0" smtClean="0">
                <a:solidFill>
                  <a:schemeClr val="tx1">
                    <a:lumMod val="50000"/>
                    <a:lumOff val="50000"/>
                  </a:schemeClr>
                </a:solidFill>
              </a:rPr>
              <a:t> of </a:t>
            </a:r>
            <a:r>
              <a:rPr lang="es-ES" sz="1600" b="1" i="1" dirty="0" err="1" smtClean="0">
                <a:solidFill>
                  <a:schemeClr val="tx1">
                    <a:lumMod val="50000"/>
                    <a:lumOff val="50000"/>
                  </a:schemeClr>
                </a:solidFill>
              </a:rPr>
              <a:t>Canada</a:t>
            </a:r>
            <a:endParaRPr lang="en-GB" sz="1600" b="1" i="1" dirty="0">
              <a:solidFill>
                <a:schemeClr val="tx1">
                  <a:lumMod val="50000"/>
                  <a:lumOff val="50000"/>
                </a:schemeClr>
              </a:solidFill>
            </a:endParaRPr>
          </a:p>
        </p:txBody>
      </p:sp>
      <p:sp>
        <p:nvSpPr>
          <p:cNvPr id="32" name="CuadroTexto 31"/>
          <p:cNvSpPr txBox="1"/>
          <p:nvPr/>
        </p:nvSpPr>
        <p:spPr>
          <a:xfrm rot="16200000" flipH="1">
            <a:off x="2900683" y="5674415"/>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5" name="CuadroTexto 24"/>
          <p:cNvSpPr txBox="1"/>
          <p:nvPr/>
        </p:nvSpPr>
        <p:spPr>
          <a:xfrm flipH="1">
            <a:off x="4828644" y="6584878"/>
            <a:ext cx="685800" cy="215444"/>
          </a:xfrm>
          <a:prstGeom prst="rect">
            <a:avLst/>
          </a:prstGeom>
          <a:noFill/>
        </p:spPr>
        <p:txBody>
          <a:bodyPr wrap="square" rtlCol="0">
            <a:spAutoFit/>
          </a:bodyPr>
          <a:lstStyle/>
          <a:p>
            <a:pPr algn="ctr"/>
            <a:r>
              <a:rPr lang="es-ES" sz="800" dirty="0" smtClean="0"/>
              <a:t>Rank i</a:t>
            </a:r>
            <a:endParaRPr lang="en-GB" sz="800" dirty="0"/>
          </a:p>
        </p:txBody>
      </p:sp>
      <p:sp>
        <p:nvSpPr>
          <p:cNvPr id="17" name="CuadroTexto 16"/>
          <p:cNvSpPr txBox="1"/>
          <p:nvPr/>
        </p:nvSpPr>
        <p:spPr>
          <a:xfrm rot="16200000" flipH="1">
            <a:off x="-299717" y="5676508"/>
            <a:ext cx="1295399" cy="216540"/>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pic>
        <p:nvPicPr>
          <p:cNvPr id="33" name="Imagen 32"/>
          <p:cNvPicPr>
            <a:picLocks noChangeAspect="1"/>
          </p:cNvPicPr>
          <p:nvPr/>
        </p:nvPicPr>
        <p:blipFill rotWithShape="1">
          <a:blip r:embed="rId8" cstate="print">
            <a:extLst>
              <a:ext uri="{28A0092B-C50C-407E-A947-70E740481C1C}">
                <a14:useLocalDpi xmlns:a14="http://schemas.microsoft.com/office/drawing/2010/main" val="0"/>
              </a:ext>
            </a:extLst>
          </a:blip>
          <a:srcRect t="11874" b="16091"/>
          <a:stretch/>
        </p:blipFill>
        <p:spPr>
          <a:xfrm>
            <a:off x="3580453" y="4955479"/>
            <a:ext cx="3222283" cy="1705600"/>
          </a:xfrm>
          <a:prstGeom prst="rect">
            <a:avLst/>
          </a:prstGeom>
        </p:spPr>
      </p:pic>
      <p:pic>
        <p:nvPicPr>
          <p:cNvPr id="34" name="Imagen 33"/>
          <p:cNvPicPr>
            <a:picLocks noChangeAspect="1"/>
          </p:cNvPicPr>
          <p:nvPr/>
        </p:nvPicPr>
        <p:blipFill rotWithShape="1">
          <a:blip r:embed="rId7" cstate="print">
            <a:extLst>
              <a:ext uri="{28A0092B-C50C-407E-A947-70E740481C1C}">
                <a14:useLocalDpi xmlns:a14="http://schemas.microsoft.com/office/drawing/2010/main" val="0"/>
              </a:ext>
            </a:extLst>
          </a:blip>
          <a:srcRect l="472" t="9832" r="868" b="14414"/>
          <a:stretch/>
        </p:blipFill>
        <p:spPr>
          <a:xfrm>
            <a:off x="392112" y="4922839"/>
            <a:ext cx="3264541" cy="1738241"/>
          </a:xfrm>
          <a:prstGeom prst="rect">
            <a:avLst/>
          </a:prstGeom>
        </p:spPr>
      </p:pic>
      <p:sp>
        <p:nvSpPr>
          <p:cNvPr id="35" name="CuadroTexto 34"/>
          <p:cNvSpPr txBox="1"/>
          <p:nvPr/>
        </p:nvSpPr>
        <p:spPr>
          <a:xfrm rot="16200000" flipH="1">
            <a:off x="2900684" y="5674416"/>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36" name="CuadroTexto 35"/>
          <p:cNvSpPr txBox="1"/>
          <p:nvPr/>
        </p:nvSpPr>
        <p:spPr>
          <a:xfrm rot="16200000" flipH="1">
            <a:off x="-299716" y="5676509"/>
            <a:ext cx="1295399" cy="216540"/>
          </a:xfrm>
          <a:prstGeom prst="rect">
            <a:avLst/>
          </a:prstGeom>
          <a:solidFill>
            <a:schemeClr val="bg1"/>
          </a:solid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37" name="CuadroTexto 36"/>
          <p:cNvSpPr txBox="1"/>
          <p:nvPr/>
        </p:nvSpPr>
        <p:spPr>
          <a:xfrm rot="16200000" flipH="1">
            <a:off x="6041425" y="5683687"/>
            <a:ext cx="1295399" cy="216540"/>
          </a:xfrm>
          <a:prstGeom prst="rect">
            <a:avLst/>
          </a:prstGeom>
          <a:noFill/>
        </p:spPr>
        <p:txBody>
          <a:bodyPr wrap="square" rtlCol="0">
            <a:spAutoFit/>
          </a:bodyPr>
          <a:lstStyle/>
          <a:p>
            <a:pPr algn="ctr"/>
            <a:r>
              <a:rPr lang="es-ES" sz="800" dirty="0" err="1" smtClean="0"/>
              <a:t>Cumulative</a:t>
            </a:r>
            <a:r>
              <a:rPr lang="es-ES" sz="800" dirty="0" smtClean="0"/>
              <a:t> </a:t>
            </a:r>
            <a:r>
              <a:rPr lang="es-ES" sz="800" dirty="0" err="1" smtClean="0"/>
              <a:t>probability</a:t>
            </a:r>
            <a:endParaRPr lang="en-GB" sz="800" dirty="0"/>
          </a:p>
        </p:txBody>
      </p:sp>
      <p:sp>
        <p:nvSpPr>
          <p:cNvPr id="27" name="CuadroTexto 26"/>
          <p:cNvSpPr txBox="1"/>
          <p:nvPr/>
        </p:nvSpPr>
        <p:spPr>
          <a:xfrm flipH="1">
            <a:off x="1637890" y="6553356"/>
            <a:ext cx="685800" cy="215444"/>
          </a:xfrm>
          <a:prstGeom prst="rect">
            <a:avLst/>
          </a:prstGeom>
          <a:noFill/>
        </p:spPr>
        <p:txBody>
          <a:bodyPr wrap="square" rtlCol="0">
            <a:spAutoFit/>
          </a:bodyPr>
          <a:lstStyle/>
          <a:p>
            <a:pPr algn="ctr"/>
            <a:r>
              <a:rPr lang="es-ES" sz="800" dirty="0" smtClean="0"/>
              <a:t>Rank i</a:t>
            </a:r>
            <a:endParaRPr lang="en-GB" sz="800" dirty="0"/>
          </a:p>
        </p:txBody>
      </p:sp>
      <p:sp>
        <p:nvSpPr>
          <p:cNvPr id="38"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9</a:t>
            </a:r>
          </a:p>
        </p:txBody>
      </p:sp>
      <p:pic>
        <p:nvPicPr>
          <p:cNvPr id="39" name="Picture 2" descr="http://www.bsc.es/media/280.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848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Corrected</a:t>
            </a:r>
            <a:r>
              <a:rPr lang="es-ES" sz="2400" dirty="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sp>
        <p:nvSpPr>
          <p:cNvPr id="32" name="Flecha abajo 31"/>
          <p:cNvSpPr/>
          <p:nvPr/>
        </p:nvSpPr>
        <p:spPr>
          <a:xfrm flipV="1">
            <a:off x="6972450" y="5075237"/>
            <a:ext cx="191934" cy="860558"/>
          </a:xfrm>
          <a:prstGeom prst="downArrow">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solidFill>
                <a:schemeClr val="accent4">
                  <a:lumMod val="50000"/>
                </a:schemeClr>
              </a:solidFill>
            </a:endParaRPr>
          </a:p>
        </p:txBody>
      </p:sp>
      <p:sp>
        <p:nvSpPr>
          <p:cNvPr id="39" name="CuadroTexto 38"/>
          <p:cNvSpPr txBox="1"/>
          <p:nvPr/>
        </p:nvSpPr>
        <p:spPr>
          <a:xfrm>
            <a:off x="5573712" y="5329380"/>
            <a:ext cx="3581400" cy="431657"/>
          </a:xfrm>
          <a:prstGeom prst="rect">
            <a:avLst/>
          </a:prstGeom>
          <a:solidFill>
            <a:schemeClr val="bg1"/>
          </a:solidFill>
        </p:spPr>
        <p:txBody>
          <a:bodyPr wrap="square" rtlCol="0">
            <a:spAutoFit/>
          </a:bodyPr>
          <a:lstStyle/>
          <a:p>
            <a:r>
              <a:rPr lang="es-ES" sz="2205" b="1" dirty="0" err="1" smtClean="0">
                <a:solidFill>
                  <a:schemeClr val="accent4">
                    <a:lumMod val="60000"/>
                    <a:lumOff val="40000"/>
                  </a:schemeClr>
                </a:solidFill>
              </a:rPr>
              <a:t>MacLeod’s</a:t>
            </a:r>
            <a:r>
              <a:rPr lang="es-ES" sz="2205" b="1" dirty="0" smtClean="0">
                <a:solidFill>
                  <a:schemeClr val="accent4">
                    <a:lumMod val="60000"/>
                    <a:lumOff val="40000"/>
                  </a:schemeClr>
                </a:solidFill>
              </a:rPr>
              <a:t>  </a:t>
            </a:r>
            <a:r>
              <a:rPr lang="es-ES" sz="2205" b="1" dirty="0" err="1">
                <a:solidFill>
                  <a:schemeClr val="accent4">
                    <a:lumMod val="60000"/>
                    <a:lumOff val="40000"/>
                  </a:schemeClr>
                </a:solidFill>
              </a:rPr>
              <a:t>methodology</a:t>
            </a:r>
            <a:r>
              <a:rPr lang="es-ES" sz="2205" b="1" dirty="0">
                <a:solidFill>
                  <a:schemeClr val="accent4">
                    <a:lumMod val="60000"/>
                    <a:lumOff val="40000"/>
                  </a:schemeClr>
                </a:solidFill>
              </a:rPr>
              <a:t> </a:t>
            </a:r>
            <a:endParaRPr lang="en-GB" sz="2205" b="1" dirty="0">
              <a:solidFill>
                <a:schemeClr val="accent4">
                  <a:lumMod val="60000"/>
                  <a:lumOff val="40000"/>
                </a:schemeClr>
              </a:solidFill>
            </a:endParaRPr>
          </a:p>
        </p:txBody>
      </p:sp>
      <p:sp>
        <p:nvSpPr>
          <p:cNvPr id="57" name="CuadroTexto 56"/>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41" name="CuadroTexto 40"/>
          <p:cNvSpPr txBox="1"/>
          <p:nvPr/>
        </p:nvSpPr>
        <p:spPr>
          <a:xfrm>
            <a:off x="5726113" y="3629158"/>
            <a:ext cx="2438400" cy="136987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r>
              <a:rPr lang="es-ES" sz="2646" b="1" dirty="0" err="1" smtClean="0">
                <a:effectLst>
                  <a:outerShdw blurRad="38100" dist="38100" dir="2700000" algn="tl">
                    <a:srgbClr val="000000">
                      <a:alpha val="43137"/>
                    </a:srgbClr>
                  </a:outerShdw>
                </a:effectLst>
              </a:rPr>
              <a:t>Capacity</a:t>
            </a:r>
            <a:r>
              <a:rPr lang="es-ES" sz="2646" b="1" dirty="0" smtClean="0">
                <a:effectLst>
                  <a:outerShdw blurRad="38100" dist="38100" dir="2700000" algn="tl">
                    <a:srgbClr val="000000">
                      <a:alpha val="43137"/>
                    </a:srgbClr>
                  </a:outerShdw>
                </a:effectLst>
              </a:rPr>
              <a:t> </a:t>
            </a:r>
            <a:r>
              <a:rPr lang="es-ES" sz="2646" b="1" dirty="0">
                <a:effectLst>
                  <a:outerShdw blurRad="38100" dist="38100" dir="2700000" algn="tl">
                    <a:srgbClr val="000000">
                      <a:alpha val="43137"/>
                    </a:srgbClr>
                  </a:outerShdw>
                </a:effectLst>
              </a:rPr>
              <a:t>factor</a:t>
            </a:r>
          </a:p>
        </p:txBody>
      </p:sp>
      <p:grpSp>
        <p:nvGrpSpPr>
          <p:cNvPr id="10" name="Grupo 9"/>
          <p:cNvGrpSpPr/>
          <p:nvPr/>
        </p:nvGrpSpPr>
        <p:grpSpPr>
          <a:xfrm>
            <a:off x="2220912"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28" name="CuadroTexto 27"/>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544538"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5" name="CuadroTexto 34"/>
          <p:cNvSpPr txBox="1"/>
          <p:nvPr/>
        </p:nvSpPr>
        <p:spPr>
          <a:xfrm>
            <a:off x="5345112" y="3206058"/>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8"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19" name="CuadroTexto 18"/>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20"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10</a:t>
            </a:r>
            <a:endParaRPr lang="en-US" dirty="0"/>
          </a:p>
        </p:txBody>
      </p:sp>
      <p:pic>
        <p:nvPicPr>
          <p:cNvPr id="21"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978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8 Imagen" descr="newa_logo_web_rgb.png"/>
          <p:cNvPicPr>
            <a:picLocks noChangeAspect="1"/>
          </p:cNvPicPr>
          <p:nvPr/>
        </p:nvPicPr>
        <p:blipFill>
          <a:blip r:embed="rId3" cstate="print"/>
          <a:srcRect l="27319"/>
          <a:stretch>
            <a:fillRect/>
          </a:stretch>
        </p:blipFill>
        <p:spPr>
          <a:xfrm>
            <a:off x="8280425" y="-182563"/>
            <a:ext cx="1800200" cy="952633"/>
          </a:xfrm>
          <a:prstGeom prst="rect">
            <a:avLst/>
          </a:prstGeom>
        </p:spPr>
      </p:pic>
      <p:sp>
        <p:nvSpPr>
          <p:cNvPr id="6" name="Text Box 9"/>
          <p:cNvSpPr txBox="1">
            <a:spLocks noChangeArrowheads="1"/>
          </p:cNvSpPr>
          <p:nvPr/>
        </p:nvSpPr>
        <p:spPr bwMode="auto">
          <a:xfrm>
            <a:off x="0" y="1875846"/>
            <a:ext cx="8046243"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ctr" eaLnBrk="1">
              <a:buClrTx/>
              <a:buFontTx/>
              <a:buNone/>
              <a:defRPr/>
            </a:pPr>
            <a:r>
              <a:rPr lang="en-GB" sz="2200" dirty="0">
                <a:solidFill>
                  <a:srgbClr val="000000"/>
                </a:solidFill>
              </a:rPr>
              <a:t>EUPORIAS: </a:t>
            </a:r>
            <a:r>
              <a:rPr lang="en-GB" sz="2200" dirty="0" err="1">
                <a:solidFill>
                  <a:srgbClr val="000000"/>
                </a:solidFill>
              </a:rPr>
              <a:t>EUropean</a:t>
            </a:r>
            <a:r>
              <a:rPr lang="en-GB" sz="2200" dirty="0">
                <a:solidFill>
                  <a:srgbClr val="000000"/>
                </a:solidFill>
              </a:rPr>
              <a:t> Provision Of Regional Impact Assessment on a Seasonal-to-decadal timescale</a:t>
            </a:r>
          </a:p>
        </p:txBody>
      </p:sp>
      <p:pic>
        <p:nvPicPr>
          <p:cNvPr id="8"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799" y="1265237"/>
            <a:ext cx="871538" cy="709613"/>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9"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112" y="1427162"/>
            <a:ext cx="1801812" cy="346075"/>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0" name="Text Box 9"/>
          <p:cNvSpPr txBox="1">
            <a:spLocks noChangeArrowheads="1"/>
          </p:cNvSpPr>
          <p:nvPr/>
        </p:nvSpPr>
        <p:spPr bwMode="auto">
          <a:xfrm>
            <a:off x="46317" y="4035797"/>
            <a:ext cx="7999926"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ctr" eaLnBrk="1">
              <a:buClrTx/>
              <a:buFontTx/>
              <a:buNone/>
              <a:defRPr/>
            </a:pPr>
            <a:r>
              <a:rPr lang="en-GB" sz="2200" dirty="0" smtClean="0">
                <a:solidFill>
                  <a:srgbClr val="000000"/>
                </a:solidFill>
              </a:rPr>
              <a:t>SPECS: Seasonal-to-decadal climate Prediction </a:t>
            </a:r>
            <a:r>
              <a:rPr lang="en-GB" sz="2200" dirty="0">
                <a:solidFill>
                  <a:srgbClr val="000000"/>
                </a:solidFill>
              </a:rPr>
              <a:t>for the improvement of European Climate Services</a:t>
            </a:r>
          </a:p>
        </p:txBody>
      </p:sp>
      <p:pic>
        <p:nvPicPr>
          <p:cNvPr id="1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799" y="3322637"/>
            <a:ext cx="871538" cy="709613"/>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3"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198" y="3408362"/>
            <a:ext cx="1628776" cy="590550"/>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4" name="8 Imagen" descr="newa_logo_web_rgb.png"/>
          <p:cNvPicPr>
            <a:picLocks noChangeAspect="1"/>
          </p:cNvPicPr>
          <p:nvPr/>
        </p:nvPicPr>
        <p:blipFill>
          <a:blip r:embed="rId3" cstate="print"/>
          <a:srcRect l="27319" t="31970"/>
          <a:stretch>
            <a:fillRect/>
          </a:stretch>
        </p:blipFill>
        <p:spPr>
          <a:xfrm>
            <a:off x="381828" y="5608637"/>
            <a:ext cx="2600289" cy="936104"/>
          </a:xfrm>
          <a:prstGeom prst="rect">
            <a:avLst/>
          </a:prstGeom>
        </p:spPr>
      </p:pic>
      <p:pic>
        <p:nvPicPr>
          <p:cNvPr id="1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0543" y="5765612"/>
            <a:ext cx="871538" cy="709613"/>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6" name="Rectángulo 15"/>
          <p:cNvSpPr/>
          <p:nvPr/>
        </p:nvSpPr>
        <p:spPr>
          <a:xfrm>
            <a:off x="330198" y="6547608"/>
            <a:ext cx="4454681" cy="430887"/>
          </a:xfrm>
          <a:prstGeom prst="rect">
            <a:avLst/>
          </a:prstGeom>
        </p:spPr>
        <p:txBody>
          <a:bodyPr wrap="none">
            <a:spAutoFit/>
          </a:bodyPr>
          <a:lstStyle/>
          <a:p>
            <a:r>
              <a:rPr lang="en-GB" sz="2200" dirty="0">
                <a:solidFill>
                  <a:srgbClr val="000000"/>
                </a:solidFill>
                <a:latin typeface="Arial" charset="0"/>
                <a:ea typeface="ＭＳ Ｐゴシック" charset="0"/>
                <a:cs typeface="DejaVu Sans" charset="0"/>
              </a:rPr>
              <a:t>NEWA: New European Wind Atlas</a:t>
            </a:r>
            <a:endParaRPr lang="es-ES" sz="2200" dirty="0">
              <a:solidFill>
                <a:srgbClr val="000000"/>
              </a:solidFill>
              <a:latin typeface="Arial" charset="0"/>
              <a:ea typeface="ＭＳ Ｐゴシック" charset="0"/>
              <a:cs typeface="DejaVu Sans" charset="0"/>
            </a:endParaRPr>
          </a:p>
        </p:txBody>
      </p:sp>
      <p:pic>
        <p:nvPicPr>
          <p:cNvPr id="17" name="Picture 2" descr="http://www.bsc.es/media/28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1"/>
          <p:cNvSpPr>
            <a:spLocks noGrp="1"/>
          </p:cNvSpPr>
          <p:nvPr>
            <p:ph type="sldNum" sz="quarter" idx="12"/>
          </p:nvPr>
        </p:nvSpPr>
        <p:spPr>
          <a:xfrm>
            <a:off x="7604112" y="7208837"/>
            <a:ext cx="2313000" cy="486360"/>
          </a:xfrm>
        </p:spPr>
        <p:txBody>
          <a:bodyPr/>
          <a:lstStyle/>
          <a:p>
            <a:pPr lvl="0" algn="r"/>
            <a:r>
              <a:rPr lang="en-US" dirty="0" smtClean="0"/>
              <a:t>2</a:t>
            </a:r>
            <a:endParaRPr lang="en-US" dirty="0"/>
          </a:p>
        </p:txBody>
      </p:sp>
    </p:spTree>
    <p:extLst>
      <p:ext uri="{BB962C8B-B14F-4D97-AF65-F5344CB8AC3E}">
        <p14:creationId xmlns:p14="http://schemas.microsoft.com/office/powerpoint/2010/main" val="3266138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4"/>
          <p:cNvSpPr/>
          <p:nvPr/>
        </p:nvSpPr>
        <p:spPr>
          <a:xfrm>
            <a:off x="1306512" y="3289908"/>
            <a:ext cx="7696200" cy="17542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5" name="Proceso alternativo 14"/>
          <p:cNvSpPr/>
          <p:nvPr/>
        </p:nvSpPr>
        <p:spPr>
          <a:xfrm>
            <a:off x="2373311" y="1493837"/>
            <a:ext cx="5538147" cy="502650"/>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smtClean="0"/>
              <a:t>PREDICTIONS OF CAPACITY </a:t>
            </a:r>
            <a:r>
              <a:rPr lang="es-ES" sz="2400" b="1" dirty="0"/>
              <a:t>FACTOR</a:t>
            </a:r>
            <a:endParaRPr lang="en-GB" sz="2400" b="1" dirty="0"/>
          </a:p>
        </p:txBody>
      </p:sp>
      <p:sp>
        <p:nvSpPr>
          <p:cNvPr id="16" name="Rectángulo 15"/>
          <p:cNvSpPr/>
          <p:nvPr/>
        </p:nvSpPr>
        <p:spPr>
          <a:xfrm>
            <a:off x="2750200" y="5989637"/>
            <a:ext cx="184731" cy="702948"/>
          </a:xfrm>
          <a:prstGeom prst="rect">
            <a:avLst/>
          </a:prstGeom>
        </p:spPr>
        <p:txBody>
          <a:bodyPr wrap="none">
            <a:spAutoFit/>
          </a:bodyPr>
          <a:lstStyle/>
          <a:p>
            <a:endParaRPr lang="en-GB" sz="3968" b="1" dirty="0">
              <a:solidFill>
                <a:schemeClr val="accent1"/>
              </a:solidFill>
            </a:endParaRPr>
          </a:p>
        </p:txBody>
      </p:sp>
      <p:sp>
        <p:nvSpPr>
          <p:cNvPr id="27" name="CuadroTexto 26"/>
          <p:cNvSpPr txBox="1"/>
          <p:nvPr/>
        </p:nvSpPr>
        <p:spPr>
          <a:xfrm>
            <a:off x="1535112" y="3215387"/>
            <a:ext cx="3756993" cy="461665"/>
          </a:xfrm>
          <a:prstGeom prst="rect">
            <a:avLst/>
          </a:prstGeom>
          <a:noFill/>
        </p:spPr>
        <p:txBody>
          <a:bodyPr wrap="square" rtlCol="0">
            <a:spAutoFit/>
          </a:bodyPr>
          <a:lstStyle/>
          <a:p>
            <a:pPr algn="ctr"/>
            <a:r>
              <a:rPr lang="es-ES" sz="2400" dirty="0" err="1" smtClean="0">
                <a:ln>
                  <a:solidFill>
                    <a:schemeClr val="accent6">
                      <a:lumMod val="50000"/>
                    </a:schemeClr>
                  </a:solidFill>
                </a:ln>
                <a:solidFill>
                  <a:schemeClr val="accent6">
                    <a:lumMod val="40000"/>
                    <a:lumOff val="60000"/>
                  </a:schemeClr>
                </a:solidFill>
              </a:rPr>
              <a:t>Corrected</a:t>
            </a:r>
            <a:r>
              <a:rPr lang="es-ES" sz="2400" dirty="0" smtClean="0">
                <a:ln>
                  <a:solidFill>
                    <a:schemeClr val="accent6">
                      <a:lumMod val="50000"/>
                    </a:schemeClr>
                  </a:solidFill>
                </a:ln>
                <a:solidFill>
                  <a:schemeClr val="accent6">
                    <a:lumMod val="40000"/>
                    <a:lumOff val="60000"/>
                  </a:schemeClr>
                </a:solidFill>
              </a:rPr>
              <a:t> </a:t>
            </a:r>
            <a:r>
              <a:rPr lang="es-ES" sz="2400" dirty="0" err="1" smtClean="0">
                <a:ln>
                  <a:solidFill>
                    <a:schemeClr val="accent6">
                      <a:lumMod val="50000"/>
                    </a:schemeClr>
                  </a:solidFill>
                </a:ln>
                <a:solidFill>
                  <a:schemeClr val="accent6">
                    <a:lumMod val="40000"/>
                    <a:lumOff val="60000"/>
                  </a:schemeClr>
                </a:solidFill>
              </a:rPr>
              <a:t>forecasts</a:t>
            </a:r>
            <a:endParaRPr lang="en-GB" sz="2400" dirty="0">
              <a:ln>
                <a:solidFill>
                  <a:schemeClr val="accent6">
                    <a:lumMod val="50000"/>
                  </a:schemeClr>
                </a:solidFill>
              </a:ln>
              <a:solidFill>
                <a:schemeClr val="accent6">
                  <a:lumMod val="40000"/>
                  <a:lumOff val="60000"/>
                </a:schemeClr>
              </a:solidFill>
            </a:endParaRPr>
          </a:p>
        </p:txBody>
      </p:sp>
      <p:sp>
        <p:nvSpPr>
          <p:cNvPr id="32" name="Flecha abajo 31"/>
          <p:cNvSpPr/>
          <p:nvPr/>
        </p:nvSpPr>
        <p:spPr>
          <a:xfrm flipV="1">
            <a:off x="6972450" y="5075237"/>
            <a:ext cx="191934" cy="860558"/>
          </a:xfrm>
          <a:prstGeom prst="downArrow">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solidFill>
                <a:schemeClr val="accent4">
                  <a:lumMod val="50000"/>
                </a:schemeClr>
              </a:solidFill>
            </a:endParaRPr>
          </a:p>
        </p:txBody>
      </p:sp>
      <p:sp>
        <p:nvSpPr>
          <p:cNvPr id="57" name="CuadroTexto 56"/>
          <p:cNvSpPr txBox="1"/>
          <p:nvPr/>
        </p:nvSpPr>
        <p:spPr>
          <a:xfrm>
            <a:off x="5473553" y="5832772"/>
            <a:ext cx="3224359" cy="461665"/>
          </a:xfrm>
          <a:prstGeom prst="rect">
            <a:avLst/>
          </a:prstGeom>
          <a:noFill/>
        </p:spPr>
        <p:txBody>
          <a:bodyPr wrap="square" rtlCol="0">
            <a:spAutoFit/>
          </a:bodyPr>
          <a:lstStyle/>
          <a:p>
            <a:pPr algn="ctr"/>
            <a:r>
              <a:rPr lang="es-ES" sz="2400" dirty="0" err="1">
                <a:ln>
                  <a:solidFill>
                    <a:schemeClr val="accent4">
                      <a:lumMod val="75000"/>
                    </a:schemeClr>
                  </a:solidFill>
                </a:ln>
                <a:solidFill>
                  <a:schemeClr val="accent4">
                    <a:lumMod val="20000"/>
                    <a:lumOff val="80000"/>
                  </a:schemeClr>
                </a:solidFill>
              </a:rPr>
              <a:t>Past</a:t>
            </a:r>
            <a:r>
              <a:rPr lang="es-ES" sz="2400" dirty="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41" name="CuadroTexto 40"/>
          <p:cNvSpPr txBox="1"/>
          <p:nvPr/>
        </p:nvSpPr>
        <p:spPr>
          <a:xfrm>
            <a:off x="5835265" y="3606111"/>
            <a:ext cx="2481646" cy="136987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r>
              <a:rPr lang="es-ES" sz="2646" b="1" dirty="0" err="1" smtClean="0">
                <a:effectLst>
                  <a:outerShdw blurRad="38100" dist="38100" dir="2700000" algn="tl">
                    <a:srgbClr val="000000">
                      <a:alpha val="43137"/>
                    </a:srgbClr>
                  </a:outerShdw>
                </a:effectLst>
              </a:rPr>
              <a:t>Capacity</a:t>
            </a:r>
            <a:r>
              <a:rPr lang="es-ES" sz="2646" b="1" dirty="0" smtClean="0">
                <a:effectLst>
                  <a:outerShdw blurRad="38100" dist="38100" dir="2700000" algn="tl">
                    <a:srgbClr val="000000">
                      <a:alpha val="43137"/>
                    </a:srgbClr>
                  </a:outerShdw>
                </a:effectLst>
              </a:rPr>
              <a:t> </a:t>
            </a:r>
            <a:r>
              <a:rPr lang="es-ES" sz="2646" b="1" dirty="0">
                <a:effectLst>
                  <a:outerShdw blurRad="38100" dist="38100" dir="2700000" algn="tl">
                    <a:srgbClr val="000000">
                      <a:alpha val="43137"/>
                    </a:srgbClr>
                  </a:outerShdw>
                </a:effectLst>
              </a:rPr>
              <a:t>factor</a:t>
            </a:r>
          </a:p>
        </p:txBody>
      </p:sp>
      <p:grpSp>
        <p:nvGrpSpPr>
          <p:cNvPr id="10" name="Grupo 9"/>
          <p:cNvGrpSpPr/>
          <p:nvPr/>
        </p:nvGrpSpPr>
        <p:grpSpPr>
          <a:xfrm>
            <a:off x="2220912" y="5075237"/>
            <a:ext cx="2328245" cy="860558"/>
            <a:chOff x="2309415" y="5170674"/>
            <a:chExt cx="2328245" cy="860558"/>
          </a:xfrm>
        </p:grpSpPr>
        <p:sp>
          <p:nvSpPr>
            <p:cNvPr id="30" name="Flecha abajo 29"/>
            <p:cNvSpPr/>
            <p:nvPr/>
          </p:nvSpPr>
          <p:spPr>
            <a:xfrm flipV="1">
              <a:off x="3281604" y="5170674"/>
              <a:ext cx="191934" cy="860558"/>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a:p>
          </p:txBody>
        </p:sp>
        <p:sp>
          <p:nvSpPr>
            <p:cNvPr id="31" name="CuadroTexto 30"/>
            <p:cNvSpPr txBox="1"/>
            <p:nvPr/>
          </p:nvSpPr>
          <p:spPr>
            <a:xfrm>
              <a:off x="2309415" y="5335473"/>
              <a:ext cx="2328245" cy="431657"/>
            </a:xfrm>
            <a:prstGeom prst="rect">
              <a:avLst/>
            </a:prstGeom>
            <a:solidFill>
              <a:schemeClr val="bg1"/>
            </a:solidFill>
          </p:spPr>
          <p:txBody>
            <a:bodyPr wrap="square" rtlCol="0">
              <a:spAutoFit/>
            </a:bodyPr>
            <a:lstStyle/>
            <a:p>
              <a:r>
                <a:rPr lang="es-ES" sz="2205" b="1" dirty="0">
                  <a:solidFill>
                    <a:schemeClr val="accent6">
                      <a:lumMod val="60000"/>
                      <a:lumOff val="40000"/>
                    </a:schemeClr>
                  </a:solidFill>
                </a:rPr>
                <a:t>Post-</a:t>
              </a:r>
              <a:r>
                <a:rPr lang="es-ES" sz="2205" b="1" dirty="0" err="1">
                  <a:solidFill>
                    <a:schemeClr val="accent6">
                      <a:lumMod val="60000"/>
                      <a:lumOff val="40000"/>
                    </a:schemeClr>
                  </a:solidFill>
                </a:rPr>
                <a:t>processing</a:t>
              </a:r>
              <a:endParaRPr lang="en-GB" sz="2205" b="1" dirty="0">
                <a:solidFill>
                  <a:schemeClr val="accent6">
                    <a:lumMod val="60000"/>
                    <a:lumOff val="40000"/>
                  </a:schemeClr>
                </a:solidFill>
              </a:endParaRPr>
            </a:p>
          </p:txBody>
        </p:sp>
      </p:grpSp>
      <p:sp>
        <p:nvSpPr>
          <p:cNvPr id="28" name="CuadroTexto 27"/>
          <p:cNvSpPr txBox="1"/>
          <p:nvPr/>
        </p:nvSpPr>
        <p:spPr>
          <a:xfrm>
            <a:off x="5835265" y="6185614"/>
            <a:ext cx="2481647" cy="1259919"/>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3" name="CuadroTexto 32"/>
          <p:cNvSpPr txBox="1"/>
          <p:nvPr/>
        </p:nvSpPr>
        <p:spPr>
          <a:xfrm>
            <a:off x="2068512" y="6222702"/>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4" name="CuadroTexto 33"/>
          <p:cNvSpPr txBox="1"/>
          <p:nvPr/>
        </p:nvSpPr>
        <p:spPr>
          <a:xfrm>
            <a:off x="2144210" y="3695813"/>
            <a:ext cx="2481647" cy="1259919"/>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400" dirty="0" smtClean="0"/>
              <a:t>10m </a:t>
            </a:r>
            <a:r>
              <a:rPr lang="es-ES" sz="2400" dirty="0" err="1" smtClean="0"/>
              <a:t>Wind</a:t>
            </a:r>
            <a:r>
              <a:rPr lang="es-ES" sz="2400" dirty="0" smtClean="0"/>
              <a:t> </a:t>
            </a:r>
            <a:r>
              <a:rPr lang="es-ES" sz="2400" dirty="0" err="1" smtClean="0"/>
              <a:t>Speed</a:t>
            </a:r>
            <a:endParaRPr lang="es-ES" sz="2400" dirty="0" smtClean="0"/>
          </a:p>
          <a:p>
            <a:r>
              <a:rPr lang="es-ES" sz="2400" dirty="0" smtClean="0"/>
              <a:t>2m </a:t>
            </a:r>
            <a:r>
              <a:rPr lang="es-ES" sz="2400" dirty="0" err="1" smtClean="0"/>
              <a:t>Temperature</a:t>
            </a:r>
            <a:endParaRPr lang="es-ES" sz="2400" dirty="0" smtClean="0"/>
          </a:p>
          <a:p>
            <a:endParaRPr lang="es-ES" sz="2000" dirty="0" smtClean="0"/>
          </a:p>
        </p:txBody>
      </p:sp>
      <p:sp>
        <p:nvSpPr>
          <p:cNvPr id="35" name="CuadroTexto 34"/>
          <p:cNvSpPr txBox="1"/>
          <p:nvPr/>
        </p:nvSpPr>
        <p:spPr>
          <a:xfrm>
            <a:off x="5345112" y="3206058"/>
            <a:ext cx="3224359" cy="461665"/>
          </a:xfrm>
          <a:prstGeom prst="rect">
            <a:avLst/>
          </a:prstGeom>
          <a:noFill/>
        </p:spPr>
        <p:txBody>
          <a:bodyPr wrap="square" rtlCol="0">
            <a:spAutoFit/>
          </a:bodyPr>
          <a:lstStyle/>
          <a:p>
            <a:pPr algn="ctr"/>
            <a:r>
              <a:rPr lang="es-ES" sz="2400" dirty="0" smtClean="0">
                <a:ln>
                  <a:solidFill>
                    <a:schemeClr val="accent4">
                      <a:lumMod val="75000"/>
                    </a:schemeClr>
                  </a:solidFill>
                </a:ln>
                <a:solidFill>
                  <a:schemeClr val="accent4">
                    <a:lumMod val="20000"/>
                    <a:lumOff val="80000"/>
                  </a:schemeClr>
                </a:solidFill>
              </a:rPr>
              <a:t>   </a:t>
            </a:r>
            <a:r>
              <a:rPr lang="es-ES" sz="2400" dirty="0" err="1" smtClean="0">
                <a:ln>
                  <a:solidFill>
                    <a:schemeClr val="accent4">
                      <a:lumMod val="75000"/>
                    </a:schemeClr>
                  </a:solidFill>
                </a:ln>
                <a:solidFill>
                  <a:schemeClr val="accent4">
                    <a:lumMod val="20000"/>
                    <a:lumOff val="80000"/>
                  </a:schemeClr>
                </a:solidFill>
              </a:rPr>
              <a:t>Past</a:t>
            </a:r>
            <a:r>
              <a:rPr lang="es-ES" sz="2400" dirty="0" smtClean="0">
                <a:ln>
                  <a:solidFill>
                    <a:schemeClr val="accent4">
                      <a:lumMod val="75000"/>
                    </a:schemeClr>
                  </a:solidFill>
                </a:ln>
                <a:solidFill>
                  <a:schemeClr val="accent4">
                    <a:lumMod val="20000"/>
                    <a:lumOff val="80000"/>
                  </a:schemeClr>
                </a:solidFill>
              </a:rPr>
              <a:t> </a:t>
            </a:r>
            <a:r>
              <a:rPr lang="es-ES" sz="2400" dirty="0" err="1">
                <a:ln>
                  <a:solidFill>
                    <a:schemeClr val="accent4">
                      <a:lumMod val="75000"/>
                    </a:schemeClr>
                  </a:solidFill>
                </a:ln>
                <a:solidFill>
                  <a:schemeClr val="accent4">
                    <a:lumMod val="20000"/>
                    <a:lumOff val="80000"/>
                  </a:schemeClr>
                </a:solidFill>
              </a:rPr>
              <a:t>Observations</a:t>
            </a:r>
            <a:endParaRPr lang="en-GB" sz="2400" dirty="0">
              <a:ln>
                <a:solidFill>
                  <a:schemeClr val="accent4">
                    <a:lumMod val="75000"/>
                  </a:schemeClr>
                </a:solidFill>
              </a:ln>
              <a:solidFill>
                <a:schemeClr val="accent4">
                  <a:lumMod val="20000"/>
                  <a:lumOff val="80000"/>
                </a:schemeClr>
              </a:solidFill>
            </a:endParaRPr>
          </a:p>
        </p:txBody>
      </p:sp>
      <p:sp>
        <p:nvSpPr>
          <p:cNvPr id="19"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20" name="CuadroTexto 19"/>
          <p:cNvSpPr txBox="1"/>
          <p:nvPr/>
        </p:nvSpPr>
        <p:spPr>
          <a:xfrm>
            <a:off x="5706916" y="2332037"/>
            <a:ext cx="3752996" cy="46166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2400" b="1" dirty="0" err="1" smtClean="0">
                <a:solidFill>
                  <a:schemeClr val="accent1">
                    <a:lumMod val="75000"/>
                  </a:schemeClr>
                </a:solidFill>
              </a:rPr>
              <a:t>Multivariate</a:t>
            </a:r>
            <a:r>
              <a:rPr lang="es-ES" sz="2400" b="1" dirty="0" smtClean="0">
                <a:solidFill>
                  <a:schemeClr val="accent1">
                    <a:lumMod val="75000"/>
                  </a:schemeClr>
                </a:solidFill>
              </a:rPr>
              <a:t> </a:t>
            </a:r>
            <a:r>
              <a:rPr lang="es-ES" sz="2400" b="1" dirty="0" err="1">
                <a:solidFill>
                  <a:schemeClr val="accent1">
                    <a:lumMod val="75000"/>
                  </a:schemeClr>
                </a:solidFill>
              </a:rPr>
              <a:t>regression</a:t>
            </a:r>
            <a:endParaRPr lang="en-GB" sz="2400" b="1" dirty="0">
              <a:solidFill>
                <a:schemeClr val="accent1">
                  <a:lumMod val="75000"/>
                </a:schemeClr>
              </a:solidFill>
            </a:endParaRPr>
          </a:p>
        </p:txBody>
      </p:sp>
      <p:sp>
        <p:nvSpPr>
          <p:cNvPr id="22" name="Flecha abajo 21"/>
          <p:cNvSpPr/>
          <p:nvPr/>
        </p:nvSpPr>
        <p:spPr>
          <a:xfrm rot="10800000">
            <a:off x="4735513" y="2027237"/>
            <a:ext cx="785192" cy="11908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4" dirty="0"/>
          </a:p>
        </p:txBody>
      </p:sp>
      <p:sp>
        <p:nvSpPr>
          <p:cNvPr id="23" name="CuadroTexto 22"/>
          <p:cNvSpPr txBox="1"/>
          <p:nvPr/>
        </p:nvSpPr>
        <p:spPr>
          <a:xfrm>
            <a:off x="5573712" y="5329380"/>
            <a:ext cx="3581400" cy="431657"/>
          </a:xfrm>
          <a:prstGeom prst="rect">
            <a:avLst/>
          </a:prstGeom>
          <a:solidFill>
            <a:schemeClr val="bg1"/>
          </a:solidFill>
        </p:spPr>
        <p:txBody>
          <a:bodyPr wrap="square" rtlCol="0">
            <a:spAutoFit/>
          </a:bodyPr>
          <a:lstStyle/>
          <a:p>
            <a:r>
              <a:rPr lang="es-ES" sz="2205" b="1" dirty="0" err="1" smtClean="0">
                <a:solidFill>
                  <a:schemeClr val="accent4">
                    <a:lumMod val="60000"/>
                    <a:lumOff val="40000"/>
                  </a:schemeClr>
                </a:solidFill>
              </a:rPr>
              <a:t>MacLeod’s</a:t>
            </a:r>
            <a:r>
              <a:rPr lang="es-ES" sz="2205" b="1" dirty="0" smtClean="0">
                <a:solidFill>
                  <a:schemeClr val="accent4">
                    <a:lumMod val="60000"/>
                    <a:lumOff val="40000"/>
                  </a:schemeClr>
                </a:solidFill>
              </a:rPr>
              <a:t>  </a:t>
            </a:r>
            <a:r>
              <a:rPr lang="es-ES" sz="2205" b="1" dirty="0" err="1">
                <a:solidFill>
                  <a:schemeClr val="accent4">
                    <a:lumMod val="60000"/>
                    <a:lumOff val="40000"/>
                  </a:schemeClr>
                </a:solidFill>
              </a:rPr>
              <a:t>methodology</a:t>
            </a:r>
            <a:r>
              <a:rPr lang="es-ES" sz="2205" b="1" dirty="0">
                <a:solidFill>
                  <a:schemeClr val="accent4">
                    <a:lumMod val="60000"/>
                    <a:lumOff val="40000"/>
                  </a:schemeClr>
                </a:solidFill>
              </a:rPr>
              <a:t> </a:t>
            </a:r>
            <a:endParaRPr lang="en-GB" sz="2205" b="1" dirty="0">
              <a:solidFill>
                <a:schemeClr val="accent4">
                  <a:lumMod val="60000"/>
                  <a:lumOff val="40000"/>
                </a:schemeClr>
              </a:solidFill>
            </a:endParaRPr>
          </a:p>
        </p:txBody>
      </p:sp>
      <p:sp>
        <p:nvSpPr>
          <p:cNvPr id="25" name="CuadroTexto 24"/>
          <p:cNvSpPr txBox="1"/>
          <p:nvPr/>
        </p:nvSpPr>
        <p:spPr>
          <a:xfrm>
            <a:off x="2039076" y="5837237"/>
            <a:ext cx="2620236" cy="461665"/>
          </a:xfrm>
          <a:prstGeom prst="rect">
            <a:avLst/>
          </a:prstGeom>
          <a:noFill/>
        </p:spPr>
        <p:txBody>
          <a:bodyPr wrap="square" rtlCol="0">
            <a:spAutoFit/>
          </a:bodyPr>
          <a:lstStyle/>
          <a:p>
            <a:pPr algn="ctr"/>
            <a:r>
              <a:rPr lang="es-ES" sz="2400" dirty="0" err="1">
                <a:ln>
                  <a:solidFill>
                    <a:schemeClr val="accent6">
                      <a:lumMod val="50000"/>
                    </a:schemeClr>
                  </a:solidFill>
                </a:ln>
                <a:solidFill>
                  <a:schemeClr val="accent6">
                    <a:lumMod val="40000"/>
                    <a:lumOff val="60000"/>
                  </a:schemeClr>
                </a:solidFill>
              </a:rPr>
              <a:t>F</a:t>
            </a:r>
            <a:r>
              <a:rPr lang="es-ES" sz="2400" dirty="0" err="1" smtClean="0">
                <a:ln>
                  <a:solidFill>
                    <a:schemeClr val="accent6">
                      <a:lumMod val="50000"/>
                    </a:schemeClr>
                  </a:solidFill>
                </a:ln>
                <a:solidFill>
                  <a:schemeClr val="accent6">
                    <a:lumMod val="40000"/>
                    <a:lumOff val="60000"/>
                  </a:schemeClr>
                </a:solidFill>
              </a:rPr>
              <a:t>orecasts</a:t>
            </a:r>
            <a:endParaRPr lang="en-GB" sz="2400" dirty="0">
              <a:ln>
                <a:solidFill>
                  <a:schemeClr val="accent6">
                    <a:lumMod val="50000"/>
                  </a:schemeClr>
                </a:solidFill>
              </a:ln>
              <a:solidFill>
                <a:schemeClr val="accent6">
                  <a:lumMod val="40000"/>
                  <a:lumOff val="60000"/>
                </a:schemeClr>
              </a:solidFill>
            </a:endParaRPr>
          </a:p>
        </p:txBody>
      </p:sp>
      <p:sp>
        <p:nvSpPr>
          <p:cNvPr id="24"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11</a:t>
            </a:r>
          </a:p>
        </p:txBody>
      </p:sp>
      <p:pic>
        <p:nvPicPr>
          <p:cNvPr id="26"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79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468312" y="1874837"/>
            <a:ext cx="8610600" cy="4862870"/>
          </a:xfrm>
          <a:prstGeom prst="rect">
            <a:avLst/>
          </a:prstGeom>
          <a:noFill/>
        </p:spPr>
        <p:txBody>
          <a:bodyPr wrap="square" rtlCol="0">
            <a:spAutoFit/>
          </a:bodyPr>
          <a:lstStyle/>
          <a:p>
            <a:endParaRPr lang="es-ES" sz="2200" b="1" dirty="0">
              <a:solidFill>
                <a:schemeClr val="tx2">
                  <a:lumMod val="60000"/>
                  <a:lumOff val="40000"/>
                </a:schemeClr>
              </a:solidFill>
            </a:endParaRPr>
          </a:p>
          <a:p>
            <a:pPr marL="285750" indent="-285750" algn="just">
              <a:buFont typeface="Arial" panose="020B0604020202020204" pitchFamily="34" charset="0"/>
              <a:buChar char="•"/>
            </a:pPr>
            <a:r>
              <a:rPr lang="en-US" sz="2200" b="1" dirty="0" smtClean="0">
                <a:solidFill>
                  <a:schemeClr val="accent1"/>
                </a:solidFill>
              </a:rPr>
              <a:t> How can we get a prediction of the capacity factor with a multivariate regression?</a:t>
            </a:r>
          </a:p>
          <a:p>
            <a:pPr algn="just"/>
            <a:endParaRPr lang="en-US" sz="2200" b="1" dirty="0" smtClean="0"/>
          </a:p>
          <a:p>
            <a:pPr marL="1266825" indent="-457200" algn="just">
              <a:buAutoNum type="arabicPeriod"/>
            </a:pPr>
            <a:r>
              <a:rPr lang="en-US" sz="2200" b="1" dirty="0" smtClean="0"/>
              <a:t>Past observations of CF , WS and T are fitted to a multivariate regression and the coefficients A, B and C are obtained. </a:t>
            </a:r>
          </a:p>
          <a:p>
            <a:pPr marL="809625" algn="just"/>
            <a:endParaRPr lang="en-US" sz="2200" b="1" dirty="0" smtClean="0"/>
          </a:p>
          <a:p>
            <a:pPr marL="809625" algn="just"/>
            <a:r>
              <a:rPr lang="en-US" sz="2200" b="1" dirty="0" smtClean="0"/>
              <a:t>			CF (WS,T) = A WS + B T + C</a:t>
            </a:r>
          </a:p>
          <a:p>
            <a:pPr marL="809625" algn="just"/>
            <a:endParaRPr lang="en-US" sz="2200" b="1" dirty="0" smtClean="0"/>
          </a:p>
          <a:p>
            <a:pPr marL="809625" algn="just"/>
            <a:endParaRPr lang="en-US" sz="800" b="1" dirty="0" smtClean="0"/>
          </a:p>
          <a:p>
            <a:pPr marL="809625" algn="just"/>
            <a:endParaRPr lang="en-US" sz="800" b="1" dirty="0" smtClean="0"/>
          </a:p>
          <a:p>
            <a:pPr marL="1266825" indent="-457200" algn="just">
              <a:buAutoNum type="arabicPeriod" startAt="2"/>
            </a:pPr>
            <a:r>
              <a:rPr lang="en-US" sz="2200" b="1" dirty="0" smtClean="0"/>
              <a:t>Predictions of  WS and T in the target period are introduced in the expression with the coefficients A, B, C and the output is the forecast of the capacity factor</a:t>
            </a:r>
            <a:r>
              <a:rPr lang="es-ES" sz="2200" b="1" dirty="0" smtClean="0"/>
              <a:t>.</a:t>
            </a:r>
            <a:endParaRPr lang="es-ES" sz="2200" b="1" dirty="0"/>
          </a:p>
          <a:p>
            <a:pPr marL="1266825" indent="-457200">
              <a:buAutoNum type="arabicPeriod" startAt="2"/>
            </a:pPr>
            <a:endParaRPr lang="es-ES" sz="800" b="1" dirty="0"/>
          </a:p>
          <a:p>
            <a:endParaRPr lang="en-GB" sz="2200" b="1" dirty="0"/>
          </a:p>
        </p:txBody>
      </p:sp>
      <p:sp>
        <p:nvSpPr>
          <p:cNvPr id="7"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
        <p:nvSpPr>
          <p:cNvPr id="8" name="CuadroTexto 7"/>
          <p:cNvSpPr txBox="1"/>
          <p:nvPr/>
        </p:nvSpPr>
        <p:spPr>
          <a:xfrm>
            <a:off x="392112" y="1570037"/>
            <a:ext cx="6400802" cy="461665"/>
          </a:xfrm>
          <a:prstGeom prst="rect">
            <a:avLst/>
          </a:prstGeom>
          <a:noFill/>
        </p:spPr>
        <p:txBody>
          <a:bodyPr wrap="square" rtlCol="0">
            <a:spAutoFit/>
          </a:bodyPr>
          <a:lstStyle/>
          <a:p>
            <a:r>
              <a:rPr lang="en-US" sz="2400" b="1" u="sng" dirty="0" smtClean="0"/>
              <a:t>Multivariate regression</a:t>
            </a:r>
            <a:endParaRPr lang="en-US" sz="2400" b="1" u="sng" dirty="0"/>
          </a:p>
        </p:txBody>
      </p:sp>
      <p:sp>
        <p:nvSpPr>
          <p:cNvPr id="3" name="Rectángulo 2"/>
          <p:cNvSpPr/>
          <p:nvPr/>
        </p:nvSpPr>
        <p:spPr>
          <a:xfrm>
            <a:off x="3211510" y="4103408"/>
            <a:ext cx="3276602" cy="609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2" name="Grupo 1"/>
          <p:cNvGrpSpPr/>
          <p:nvPr/>
        </p:nvGrpSpPr>
        <p:grpSpPr>
          <a:xfrm>
            <a:off x="1230312" y="3322637"/>
            <a:ext cx="457200" cy="2380971"/>
            <a:chOff x="1535112" y="3684866"/>
            <a:chExt cx="457200" cy="2380971"/>
          </a:xfrm>
        </p:grpSpPr>
        <p:sp>
          <p:nvSpPr>
            <p:cNvPr id="9" name="Elipse 8"/>
            <p:cNvSpPr/>
            <p:nvPr/>
          </p:nvSpPr>
          <p:spPr>
            <a:xfrm>
              <a:off x="1542578" y="36848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10" name="Elipse 9"/>
            <p:cNvSpPr/>
            <p:nvPr/>
          </p:nvSpPr>
          <p:spPr>
            <a:xfrm>
              <a:off x="1535112" y="55136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grpSp>
      <p:sp>
        <p:nvSpPr>
          <p:cNvPr id="11"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13</a:t>
            </a:r>
            <a:endParaRPr lang="en-US" dirty="0"/>
          </a:p>
        </p:txBody>
      </p:sp>
      <p:pic>
        <p:nvPicPr>
          <p:cNvPr id="13" name="Picture 2" descr="http://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95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l="45685" b="2018"/>
          <a:stretch/>
        </p:blipFill>
        <p:spPr>
          <a:xfrm rot="5400000">
            <a:off x="3868615" y="3370140"/>
            <a:ext cx="2343394" cy="6095999"/>
          </a:xfrm>
          <a:prstGeom prst="rect">
            <a:avLst/>
          </a:prstGeom>
        </p:spPr>
      </p:pic>
      <p:grpSp>
        <p:nvGrpSpPr>
          <p:cNvPr id="15" name="Grupo 14"/>
          <p:cNvGrpSpPr/>
          <p:nvPr/>
        </p:nvGrpSpPr>
        <p:grpSpPr>
          <a:xfrm>
            <a:off x="2144712" y="1570037"/>
            <a:ext cx="3124200" cy="3505200"/>
            <a:chOff x="1458912" y="1722437"/>
            <a:chExt cx="2873527" cy="3352800"/>
          </a:xfrm>
        </p:grpSpPr>
        <p:pic>
          <p:nvPicPr>
            <p:cNvPr id="11" name="Imagen 10"/>
            <p:cNvPicPr>
              <a:picLocks noChangeAspect="1"/>
            </p:cNvPicPr>
            <p:nvPr/>
          </p:nvPicPr>
          <p:blipFill rotWithShape="1">
            <a:blip r:embed="rId4" cstate="print">
              <a:extLst>
                <a:ext uri="{28A0092B-C50C-407E-A947-70E740481C1C}">
                  <a14:useLocalDpi xmlns:a14="http://schemas.microsoft.com/office/drawing/2010/main" val="0"/>
                </a:ext>
              </a:extLst>
            </a:blip>
            <a:srcRect t="6658"/>
            <a:stretch/>
          </p:blipFill>
          <p:spPr>
            <a:xfrm>
              <a:off x="1458912" y="1722437"/>
              <a:ext cx="2873527" cy="3352800"/>
            </a:xfrm>
            <a:prstGeom prst="rect">
              <a:avLst/>
            </a:prstGeom>
          </p:spPr>
        </p:pic>
        <p:sp>
          <p:nvSpPr>
            <p:cNvPr id="8" name="Rectángulo 7"/>
            <p:cNvSpPr/>
            <p:nvPr/>
          </p:nvSpPr>
          <p:spPr>
            <a:xfrm>
              <a:off x="3265639" y="1798637"/>
              <a:ext cx="10668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1627202" y="4846637"/>
            <a:ext cx="6613510" cy="461665"/>
          </a:xfrm>
          <a:prstGeom prst="rect">
            <a:avLst/>
          </a:prstGeom>
          <a:noFill/>
        </p:spPr>
        <p:txBody>
          <a:bodyPr wrap="square" rtlCol="0">
            <a:spAutoFit/>
          </a:bodyPr>
          <a:lstStyle/>
          <a:p>
            <a:pPr algn="ctr"/>
            <a:r>
              <a:rPr lang="en-US" sz="2400" b="1" dirty="0" smtClean="0"/>
              <a:t>Forecast of capacity factor for December 2012</a:t>
            </a:r>
            <a:endParaRPr lang="en-US" sz="2400" b="1" dirty="0"/>
          </a:p>
        </p:txBody>
      </p:sp>
      <p:sp>
        <p:nvSpPr>
          <p:cNvPr id="1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pic>
        <p:nvPicPr>
          <p:cNvPr id="13" name="Imagen 12"/>
          <p:cNvPicPr>
            <a:picLocks noChangeAspect="1"/>
          </p:cNvPicPr>
          <p:nvPr/>
        </p:nvPicPr>
        <p:blipFill rotWithShape="1">
          <a:blip r:embed="rId5" cstate="print">
            <a:extLst>
              <a:ext uri="{28A0092B-C50C-407E-A947-70E740481C1C}">
                <a14:useLocalDpi xmlns:a14="http://schemas.microsoft.com/office/drawing/2010/main" val="0"/>
              </a:ext>
            </a:extLst>
          </a:blip>
          <a:srcRect l="38372" t="97375" r="35464" b="-399"/>
          <a:stretch/>
        </p:blipFill>
        <p:spPr>
          <a:xfrm rot="5400000">
            <a:off x="1268411" y="6088950"/>
            <a:ext cx="1371601" cy="228600"/>
          </a:xfrm>
          <a:prstGeom prst="rect">
            <a:avLst/>
          </a:prstGeom>
        </p:spPr>
      </p:pic>
      <p:sp>
        <p:nvSpPr>
          <p:cNvPr id="14" name="TextBox 24"/>
          <p:cNvSpPr txBox="1"/>
          <p:nvPr/>
        </p:nvSpPr>
        <p:spPr>
          <a:xfrm>
            <a:off x="696912" y="2417602"/>
            <a:ext cx="1594973" cy="1477328"/>
          </a:xfrm>
          <a:prstGeom prst="rect">
            <a:avLst/>
          </a:prstGeom>
          <a:noFill/>
        </p:spPr>
        <p:txBody>
          <a:bodyPr wrap="square" rtlCol="0">
            <a:spAutoFit/>
          </a:bodyPr>
          <a:lstStyle/>
          <a:p>
            <a:pPr algn="r"/>
            <a:r>
              <a:rPr lang="en-US" b="1" dirty="0" smtClean="0"/>
              <a:t>Past observations of CF.</a:t>
            </a:r>
          </a:p>
          <a:p>
            <a:pPr algn="r"/>
            <a:r>
              <a:rPr lang="en-US" b="1" dirty="0" smtClean="0"/>
              <a:t>December (1981-2011)</a:t>
            </a:r>
            <a:endParaRPr lang="en-US" b="1" dirty="0"/>
          </a:p>
        </p:txBody>
      </p:sp>
      <p:sp>
        <p:nvSpPr>
          <p:cNvPr id="16" name="CuadroTexto 15"/>
          <p:cNvSpPr txBox="1"/>
          <p:nvPr/>
        </p:nvSpPr>
        <p:spPr>
          <a:xfrm>
            <a:off x="163512" y="1413172"/>
            <a:ext cx="6400802" cy="461665"/>
          </a:xfrm>
          <a:prstGeom prst="rect">
            <a:avLst/>
          </a:prstGeom>
          <a:noFill/>
        </p:spPr>
        <p:txBody>
          <a:bodyPr wrap="square" rtlCol="0">
            <a:spAutoFit/>
          </a:bodyPr>
          <a:lstStyle/>
          <a:p>
            <a:r>
              <a:rPr lang="en-US" sz="2400" b="1" dirty="0" smtClean="0"/>
              <a:t> </a:t>
            </a:r>
            <a:r>
              <a:rPr lang="en-US" sz="2400" b="1" u="sng" dirty="0" smtClean="0"/>
              <a:t>Multivariate regression</a:t>
            </a:r>
            <a:endParaRPr lang="en-US" sz="2400" b="1" u="sng" dirty="0"/>
          </a:p>
        </p:txBody>
      </p:sp>
      <p:grpSp>
        <p:nvGrpSpPr>
          <p:cNvPr id="24" name="Grupo 23"/>
          <p:cNvGrpSpPr/>
          <p:nvPr/>
        </p:nvGrpSpPr>
        <p:grpSpPr>
          <a:xfrm>
            <a:off x="5144636" y="1570037"/>
            <a:ext cx="3248476" cy="2819400"/>
            <a:chOff x="5065875" y="1757237"/>
            <a:chExt cx="2819842" cy="2556000"/>
          </a:xfrm>
        </p:grpSpPr>
        <p:pic>
          <p:nvPicPr>
            <p:cNvPr id="17" name="Imagen 16"/>
            <p:cNvPicPr>
              <a:picLocks noChangeAspect="1"/>
            </p:cNvPicPr>
            <p:nvPr/>
          </p:nvPicPr>
          <p:blipFill rotWithShape="1">
            <a:blip r:embed="rId6" cstate="print">
              <a:extLst>
                <a:ext uri="{28A0092B-C50C-407E-A947-70E740481C1C}">
                  <a14:useLocalDpi xmlns:a14="http://schemas.microsoft.com/office/drawing/2010/main" val="0"/>
                </a:ext>
              </a:extLst>
            </a:blip>
            <a:srcRect t="6657" b="20769"/>
            <a:stretch/>
          </p:blipFill>
          <p:spPr>
            <a:xfrm>
              <a:off x="5065875" y="1757237"/>
              <a:ext cx="2817517" cy="2556000"/>
            </a:xfrm>
            <a:prstGeom prst="rect">
              <a:avLst/>
            </a:prstGeom>
          </p:spPr>
        </p:pic>
        <p:sp>
          <p:nvSpPr>
            <p:cNvPr id="23" name="Rectángulo 22"/>
            <p:cNvSpPr/>
            <p:nvPr/>
          </p:nvSpPr>
          <p:spPr>
            <a:xfrm>
              <a:off x="6818917" y="1874837"/>
              <a:ext cx="10668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TextBox 21"/>
          <p:cNvSpPr txBox="1"/>
          <p:nvPr/>
        </p:nvSpPr>
        <p:spPr>
          <a:xfrm>
            <a:off x="8135945" y="2484437"/>
            <a:ext cx="1704967" cy="1477328"/>
          </a:xfrm>
          <a:prstGeom prst="rect">
            <a:avLst/>
          </a:prstGeom>
          <a:noFill/>
        </p:spPr>
        <p:txBody>
          <a:bodyPr wrap="square" rtlCol="0">
            <a:spAutoFit/>
          </a:bodyPr>
          <a:lstStyle/>
          <a:p>
            <a:r>
              <a:rPr lang="en-US" b="1" dirty="0" smtClean="0"/>
              <a:t>Forecasts of WS </a:t>
            </a:r>
          </a:p>
          <a:p>
            <a:r>
              <a:rPr lang="en-US" b="1" dirty="0" smtClean="0"/>
              <a:t>and T. Simple bias correction.  </a:t>
            </a:r>
          </a:p>
          <a:p>
            <a:r>
              <a:rPr lang="en-US" b="1" dirty="0" smtClean="0"/>
              <a:t>December (2012)</a:t>
            </a:r>
            <a:endParaRPr lang="en-US" b="1" dirty="0"/>
          </a:p>
        </p:txBody>
      </p:sp>
      <p:sp>
        <p:nvSpPr>
          <p:cNvPr id="18" name="Elipse 17"/>
          <p:cNvSpPr/>
          <p:nvPr/>
        </p:nvSpPr>
        <p:spPr>
          <a:xfrm>
            <a:off x="544512" y="18793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25" name="Elipse 24"/>
          <p:cNvSpPr/>
          <p:nvPr/>
        </p:nvSpPr>
        <p:spPr>
          <a:xfrm>
            <a:off x="620712" y="477043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20" name="Rectángulo 19"/>
          <p:cNvSpPr/>
          <p:nvPr/>
        </p:nvSpPr>
        <p:spPr>
          <a:xfrm>
            <a:off x="8245203" y="1443950"/>
            <a:ext cx="1406924" cy="769441"/>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pPr algn="ctr"/>
            <a:r>
              <a:rPr lang="en-US" sz="2200" b="1" dirty="0" smtClean="0"/>
              <a:t>Central US</a:t>
            </a:r>
          </a:p>
          <a:p>
            <a:pPr algn="ctr"/>
            <a:r>
              <a:rPr lang="en-US" sz="2200" b="1" dirty="0" smtClean="0"/>
              <a:t> region</a:t>
            </a:r>
          </a:p>
        </p:txBody>
      </p:sp>
      <p:sp>
        <p:nvSpPr>
          <p:cNvPr id="19" name="Slide Number Placeholder 1"/>
          <p:cNvSpPr txBox="1">
            <a:spLocks/>
          </p:cNvSpPr>
          <p:nvPr/>
        </p:nvSpPr>
        <p:spPr>
          <a:xfrm>
            <a:off x="76803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13</a:t>
            </a:r>
            <a:endParaRPr lang="en-US" dirty="0"/>
          </a:p>
        </p:txBody>
      </p:sp>
      <p:pic>
        <p:nvPicPr>
          <p:cNvPr id="21" name="Picture 2" descr="http://www.bsc.es/media/28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35513" y="51792"/>
            <a:ext cx="2819400" cy="7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822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468312" y="1966088"/>
            <a:ext cx="4267200" cy="4916101"/>
            <a:chOff x="468312" y="1759336"/>
            <a:chExt cx="4267200" cy="4916101"/>
          </a:xfrm>
        </p:grpSpPr>
        <p:sp>
          <p:nvSpPr>
            <p:cNvPr id="4" name="2 Marcador de contenido"/>
            <p:cNvSpPr txBox="1">
              <a:spLocks/>
            </p:cNvSpPr>
            <p:nvPr/>
          </p:nvSpPr>
          <p:spPr>
            <a:xfrm>
              <a:off x="468312" y="2573048"/>
              <a:ext cx="4267200" cy="4102389"/>
            </a:xfrm>
            <a:prstGeom prst="rect">
              <a:avLst/>
            </a:prstGeom>
          </p:spPr>
          <p:style>
            <a:lnRef idx="1">
              <a:schemeClr val="dk1"/>
            </a:lnRef>
            <a:fillRef idx="2">
              <a:schemeClr val="dk1"/>
            </a:fillRef>
            <a:effectRef idx="1">
              <a:schemeClr val="dk1"/>
            </a:effectRef>
            <a:fontRef idx="minor">
              <a:schemeClr val="dk1"/>
            </a:fontRef>
          </p:style>
          <p:txBody>
            <a:bodyPr>
              <a:normAutofit/>
            </a:bodyPr>
            <a:lst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indent="0" algn="ctr">
                <a:lnSpc>
                  <a:spcPct val="100000"/>
                </a:lnSpc>
              </a:pPr>
              <a:endParaRPr lang="es-ES" sz="2800" b="1" kern="0" dirty="0" smtClean="0">
                <a:solidFill>
                  <a:schemeClr val="tx1"/>
                </a:solidFill>
              </a:endParaRPr>
            </a:p>
          </p:txBody>
        </p:sp>
        <p:sp>
          <p:nvSpPr>
            <p:cNvPr id="5" name="4 CuadroTexto"/>
            <p:cNvSpPr txBox="1"/>
            <p:nvPr/>
          </p:nvSpPr>
          <p:spPr>
            <a:xfrm>
              <a:off x="1154112" y="1759336"/>
              <a:ext cx="2888298" cy="89255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ES" sz="2600" b="1" dirty="0" err="1" smtClean="0"/>
                <a:t>Bias</a:t>
              </a:r>
              <a:r>
                <a:rPr lang="es-ES" sz="2600" b="1" dirty="0" smtClean="0"/>
                <a:t> </a:t>
              </a:r>
              <a:r>
                <a:rPr lang="es-ES" sz="2600" b="1" dirty="0" err="1" smtClean="0"/>
                <a:t>correction</a:t>
              </a:r>
              <a:endParaRPr lang="es-ES" sz="2600" b="1" dirty="0" smtClean="0"/>
            </a:p>
            <a:p>
              <a:pPr algn="ctr"/>
              <a:r>
                <a:rPr lang="es-ES" sz="2600" b="1" dirty="0" smtClean="0"/>
                <a:t>Simple </a:t>
              </a:r>
              <a:r>
                <a:rPr lang="es-ES" sz="2600" b="1" dirty="0" err="1"/>
                <a:t>m</a:t>
              </a:r>
              <a:r>
                <a:rPr lang="es-ES" sz="2600" b="1" dirty="0" err="1" smtClean="0"/>
                <a:t>ethod</a:t>
              </a:r>
              <a:endParaRPr lang="es-ES" sz="2600" b="1" dirty="0" smtClean="0"/>
            </a:p>
          </p:txBody>
        </p:sp>
        <mc:AlternateContent xmlns:mc="http://schemas.openxmlformats.org/markup-compatibility/2006" xmlns:a14="http://schemas.microsoft.com/office/drawing/2010/main">
          <mc:Choice Requires="a14">
            <p:sp>
              <p:nvSpPr>
                <p:cNvPr id="8" name="TextBox 7"/>
                <p:cNvSpPr txBox="1"/>
                <p:nvPr/>
              </p:nvSpPr>
              <p:spPr>
                <a:xfrm>
                  <a:off x="674052" y="2826667"/>
                  <a:ext cx="3773534" cy="49597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14:m>
                    <m:oMath xmlns:m="http://schemas.openxmlformats.org/officeDocument/2006/math">
                      <m:sSub>
                        <m:sSubPr>
                          <m:ctrlPr>
                            <a:rPr lang="en-US" b="1" i="1" smtClean="0">
                              <a:latin typeface="Cambria Math" panose="02040503050406030204" pitchFamily="18" charset="0"/>
                            </a:rPr>
                          </m:ctrlPr>
                        </m:sSubPr>
                        <m:e>
                          <m:r>
                            <a:rPr lang="en-US" b="1" i="0" smtClean="0">
                              <a:latin typeface="Cambria Math"/>
                            </a:rPr>
                            <m:t>𝐟</m:t>
                          </m:r>
                        </m:e>
                        <m:sub>
                          <m:r>
                            <a:rPr lang="en-US" b="1" i="0" smtClean="0">
                              <a:latin typeface="Cambria Math"/>
                            </a:rPr>
                            <m:t>𝐜𝐨𝐫𝐫𝐞𝐜𝐭𝐞𝐝</m:t>
                          </m:r>
                        </m:sub>
                      </m:sSub>
                      <m:r>
                        <a:rPr lang="en-US" b="1" i="0" smtClean="0">
                          <a:latin typeface="Cambria Math"/>
                        </a:rPr>
                        <m:t>=</m:t>
                      </m:r>
                      <m:d>
                        <m:dPr>
                          <m:ctrlPr>
                            <a:rPr lang="en-US" b="1" i="1" smtClean="0">
                              <a:latin typeface="Cambria Math" panose="02040503050406030204" pitchFamily="18" charset="0"/>
                            </a:rPr>
                          </m:ctrlPr>
                        </m:dPr>
                        <m:e>
                          <m:r>
                            <a:rPr lang="en-US" b="1" i="0" smtClean="0">
                              <a:latin typeface="Cambria Math"/>
                            </a:rPr>
                            <m:t>𝐟</m:t>
                          </m:r>
                          <m:r>
                            <a:rPr lang="en-US" b="1" i="0" smtClean="0">
                              <a:latin typeface="Cambria Math"/>
                            </a:rPr>
                            <m:t>−</m:t>
                          </m:r>
                          <m:sSub>
                            <m:sSubPr>
                              <m:ctrlPr>
                                <a:rPr lang="en-US" b="1" i="1" smtClean="0">
                                  <a:latin typeface="Cambria Math" panose="02040503050406030204" pitchFamily="18" charset="0"/>
                                </a:rPr>
                              </m:ctrlPr>
                            </m:sSubPr>
                            <m:e>
                              <m:r>
                                <a:rPr lang="en-US" b="1" i="0" smtClean="0">
                                  <a:latin typeface="Cambria Math"/>
                                </a:rPr>
                                <m:t>𝐟</m:t>
                              </m:r>
                            </m:e>
                            <m:sub>
                              <m:r>
                                <a:rPr lang="en-US" b="1" i="0" smtClean="0">
                                  <a:latin typeface="Cambria Math"/>
                                </a:rPr>
                                <m:t>𝐜𝐥𝐢𝐦</m:t>
                              </m:r>
                            </m:sub>
                          </m:sSub>
                        </m:e>
                      </m:d>
                      <m:f>
                        <m:fPr>
                          <m:ctrlPr>
                            <a:rPr lang="en-US" b="1" i="1" smtClean="0">
                              <a:latin typeface="Cambria Math" panose="02040503050406030204" pitchFamily="18" charset="0"/>
                            </a:rPr>
                          </m:ctrlPr>
                        </m:fPr>
                        <m:num>
                          <m:sSub>
                            <m:sSubPr>
                              <m:ctrlPr>
                                <a:rPr lang="en-US" b="1" i="1" smtClean="0">
                                  <a:latin typeface="Cambria Math" panose="02040503050406030204" pitchFamily="18" charset="0"/>
                                </a:rPr>
                              </m:ctrlPr>
                            </m:sSubPr>
                            <m:e>
                              <m:r>
                                <a:rPr lang="en-US" b="1" i="0" smtClean="0">
                                  <a:latin typeface="Cambria Math"/>
                                </a:rPr>
                                <m:t>𝐬</m:t>
                              </m:r>
                            </m:e>
                            <m:sub>
                              <m:r>
                                <a:rPr lang="en-US" b="1" i="0" smtClean="0">
                                  <a:latin typeface="Cambria Math"/>
                                </a:rPr>
                                <m:t>𝐫𝐞𝐟</m:t>
                              </m:r>
                            </m:sub>
                          </m:sSub>
                        </m:num>
                        <m:den>
                          <m:sSub>
                            <m:sSubPr>
                              <m:ctrlPr>
                                <a:rPr lang="en-US" b="1" i="1" smtClean="0">
                                  <a:latin typeface="Cambria Math" panose="02040503050406030204" pitchFamily="18" charset="0"/>
                                </a:rPr>
                              </m:ctrlPr>
                            </m:sSubPr>
                            <m:e>
                              <m:r>
                                <a:rPr lang="en-US" b="1" i="0" smtClean="0">
                                  <a:latin typeface="Cambria Math"/>
                                </a:rPr>
                                <m:t>𝐬</m:t>
                              </m:r>
                            </m:e>
                            <m:sub>
                              <m:r>
                                <a:rPr lang="en-US" b="1" i="0" smtClean="0">
                                  <a:latin typeface="Cambria Math"/>
                                </a:rPr>
                                <m:t>𝐜𝐥𝐢𝐦</m:t>
                              </m:r>
                            </m:sub>
                          </m:sSub>
                        </m:den>
                      </m:f>
                      <m:r>
                        <a:rPr lang="en-US" b="1" i="0" smtClean="0">
                          <a:latin typeface="Cambria Math"/>
                        </a:rPr>
                        <m:t>+</m:t>
                      </m:r>
                      <m:sSub>
                        <m:sSubPr>
                          <m:ctrlPr>
                            <a:rPr lang="en-US" b="1" i="1" smtClean="0">
                              <a:latin typeface="Cambria Math" panose="02040503050406030204" pitchFamily="18" charset="0"/>
                            </a:rPr>
                          </m:ctrlPr>
                        </m:sSubPr>
                        <m:e>
                          <m:r>
                            <a:rPr lang="en-US" b="1" i="0" smtClean="0">
                              <a:latin typeface="Cambria Math"/>
                            </a:rPr>
                            <m:t>𝐫𝐞𝐟</m:t>
                          </m:r>
                        </m:e>
                        <m:sub>
                          <m:r>
                            <a:rPr lang="en-US" b="1" i="0" smtClean="0">
                              <a:latin typeface="Cambria Math"/>
                            </a:rPr>
                            <m:t>𝐜𝐥𝐢𝐦</m:t>
                          </m:r>
                        </m:sub>
                      </m:sSub>
                    </m:oMath>
                  </a14:m>
                  <a:r>
                    <a:rPr lang="en-US" b="1" dirty="0" smtClean="0"/>
                    <a:t> </a:t>
                  </a:r>
                  <a:endParaRPr lang="en-US" b="1" dirty="0"/>
                </a:p>
              </p:txBody>
            </p:sp>
          </mc:Choice>
          <mc:Fallback xmlns="">
            <p:sp>
              <p:nvSpPr>
                <p:cNvPr id="8" name="TextBox 7"/>
                <p:cNvSpPr txBox="1">
                  <a:spLocks noRot="1" noChangeAspect="1" noMove="1" noResize="1" noEditPoints="1" noAdjustHandles="1" noChangeArrowheads="1" noChangeShapeType="1" noTextEdit="1"/>
                </p:cNvSpPr>
                <p:nvPr/>
              </p:nvSpPr>
              <p:spPr>
                <a:xfrm>
                  <a:off x="674052" y="2826667"/>
                  <a:ext cx="3773534" cy="495970"/>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468312" y="3499858"/>
                  <a:ext cx="4267200" cy="1346779"/>
                </a:xfrm>
                <a:prstGeom prst="rect">
                  <a:avLst/>
                </a:prstGeom>
                <a:noFill/>
              </p:spPr>
              <p:txBody>
                <a:bodyPr wrap="square" rtlCol="0">
                  <a:spAutoFit/>
                </a:bodyPr>
                <a:lstStyle/>
                <a:p>
                  <a14:m>
                    <m:oMath xmlns:m="http://schemas.openxmlformats.org/officeDocument/2006/math">
                      <m:r>
                        <a:rPr lang="en-US" sz="1600" b="1" smtClean="0">
                          <a:latin typeface="Cambria Math"/>
                        </a:rPr>
                        <m:t>𝐟</m:t>
                      </m:r>
                      <m:r>
                        <a:rPr lang="en-US" sz="1600" b="1" i="1">
                          <a:latin typeface="Cambria Math"/>
                        </a:rPr>
                        <m:t> </m:t>
                      </m:r>
                    </m:oMath>
                  </a14:m>
                  <a:r>
                    <a:rPr lang="en-US" sz="1600" dirty="0" smtClean="0"/>
                    <a:t>: forecast</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𝐟</m:t>
                          </m:r>
                        </m:e>
                        <m:sub>
                          <m:r>
                            <a:rPr lang="en-US" sz="1600" b="1">
                              <a:latin typeface="Cambria Math"/>
                            </a:rPr>
                            <m:t>𝐜𝐥𝐢𝐦</m:t>
                          </m:r>
                        </m:sub>
                      </m:sSub>
                    </m:oMath>
                  </a14:m>
                  <a:r>
                    <a:rPr lang="en-US" sz="1600" dirty="0" smtClean="0"/>
                    <a:t> : climatology of the ensemble mean</a:t>
                  </a:r>
                </a:p>
                <a:p>
                  <a14:m>
                    <m:oMath xmlns:m="http://schemas.openxmlformats.org/officeDocument/2006/math">
                      <m:sSub>
                        <m:sSubPr>
                          <m:ctrlPr>
                            <a:rPr lang="en-US" sz="1600" b="1" i="1">
                              <a:latin typeface="Cambria Math" panose="02040503050406030204" pitchFamily="18" charset="0"/>
                            </a:rPr>
                          </m:ctrlPr>
                        </m:sSubPr>
                        <m:e>
                          <m:r>
                            <a:rPr lang="en-US" sz="1600" b="1" i="1" smtClean="0">
                              <a:latin typeface="Cambria Math"/>
                            </a:rPr>
                            <m:t>𝒔</m:t>
                          </m:r>
                        </m:e>
                        <m:sub>
                          <m:r>
                            <a:rPr lang="en-US" sz="1600" b="1" i="1" smtClean="0">
                              <a:latin typeface="Cambria Math"/>
                            </a:rPr>
                            <m:t>𝒓𝒆𝒇</m:t>
                          </m:r>
                        </m:sub>
                      </m:sSub>
                    </m:oMath>
                  </a14:m>
                  <a:r>
                    <a:rPr lang="en-US" sz="1600" dirty="0" smtClean="0"/>
                    <a:t> : standard deviation of the reference</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a:latin typeface="Cambria Math"/>
                            </a:rPr>
                            <m:t>𝐜𝐥𝐢𝐦</m:t>
                          </m:r>
                        </m:sub>
                      </m:sSub>
                    </m:oMath>
                  </a14:m>
                  <a:r>
                    <a:rPr lang="en-US" sz="1600" dirty="0" smtClean="0"/>
                    <a:t> : standard deviation of the ensemble mean </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𝐫𝐞𝐟</m:t>
                          </m:r>
                        </m:e>
                        <m:sub>
                          <m:r>
                            <a:rPr lang="en-US" sz="1600" b="1">
                              <a:latin typeface="Cambria Math"/>
                            </a:rPr>
                            <m:t>𝐜𝐥𝐢𝐦</m:t>
                          </m:r>
                        </m:sub>
                      </m:sSub>
                    </m:oMath>
                  </a14:m>
                  <a:r>
                    <a:rPr lang="en-US" sz="1600" dirty="0" smtClean="0"/>
                    <a:t> : climatology  of the reference</a:t>
                  </a:r>
                </a:p>
              </p:txBody>
            </p:sp>
          </mc:Choice>
          <mc:Fallback xmlns="">
            <p:sp>
              <p:nvSpPr>
                <p:cNvPr id="14" name="TextBox 13"/>
                <p:cNvSpPr txBox="1">
                  <a:spLocks noRot="1" noChangeAspect="1" noMove="1" noResize="1" noEditPoints="1" noAdjustHandles="1" noChangeArrowheads="1" noChangeShapeType="1" noTextEdit="1"/>
                </p:cNvSpPr>
                <p:nvPr/>
              </p:nvSpPr>
              <p:spPr>
                <a:xfrm>
                  <a:off x="468312" y="3499858"/>
                  <a:ext cx="4267200" cy="1346779"/>
                </a:xfrm>
                <a:prstGeom prst="rect">
                  <a:avLst/>
                </a:prstGeom>
                <a:blipFill rotWithShape="1">
                  <a:blip r:embed="rId4"/>
                  <a:stretch>
                    <a:fillRect t="-1357" b="-4977"/>
                  </a:stretch>
                </a:blipFill>
              </p:spPr>
              <p:txBody>
                <a:bodyPr/>
                <a:lstStyle/>
                <a:p>
                  <a:r>
                    <a:rPr lang="en-US">
                      <a:noFill/>
                    </a:rPr>
                    <a:t> </a:t>
                  </a:r>
                </a:p>
              </p:txBody>
            </p:sp>
          </mc:Fallback>
        </mc:AlternateContent>
      </p:grpSp>
      <p:grpSp>
        <p:nvGrpSpPr>
          <p:cNvPr id="18" name="Group 17"/>
          <p:cNvGrpSpPr/>
          <p:nvPr/>
        </p:nvGrpSpPr>
        <p:grpSpPr>
          <a:xfrm>
            <a:off x="5421312" y="1951037"/>
            <a:ext cx="4267200" cy="4931152"/>
            <a:chOff x="5421312" y="1744285"/>
            <a:chExt cx="4267200" cy="4931152"/>
          </a:xfrm>
        </p:grpSpPr>
        <p:sp>
          <p:nvSpPr>
            <p:cNvPr id="9" name="2 Marcador de contenido"/>
            <p:cNvSpPr txBox="1">
              <a:spLocks/>
            </p:cNvSpPr>
            <p:nvPr/>
          </p:nvSpPr>
          <p:spPr>
            <a:xfrm>
              <a:off x="5421312" y="2573047"/>
              <a:ext cx="4267200" cy="4102389"/>
            </a:xfrm>
            <a:prstGeom prst="rect">
              <a:avLst/>
            </a:prstGeom>
          </p:spPr>
          <p:style>
            <a:lnRef idx="1">
              <a:schemeClr val="dk1"/>
            </a:lnRef>
            <a:fillRef idx="2">
              <a:schemeClr val="dk1"/>
            </a:fillRef>
            <a:effectRef idx="1">
              <a:schemeClr val="dk1"/>
            </a:effectRef>
            <a:fontRef idx="minor">
              <a:schemeClr val="dk1"/>
            </a:fontRef>
          </p:style>
          <p:txBody>
            <a:bodyPr>
              <a:normAutofit/>
            </a:bodyPr>
            <a:lstStyle>
              <a:lvl1pPr marL="342720" marR="0" indent="-342720" algn="l" rtl="0" hangingPunct="0">
                <a:lnSpc>
                  <a:spcPct val="104000"/>
                </a:lnSpc>
                <a:spcBef>
                  <a:spcPts val="0"/>
                </a:spcBef>
                <a:spcAft>
                  <a:spcPts val="1423"/>
                </a:spcAft>
                <a:tabLst>
                  <a:tab pos="342720" algn="l"/>
                  <a:tab pos="448920" algn="l"/>
                  <a:tab pos="898200" algn="l"/>
                  <a:tab pos="1347480" algn="l"/>
                  <a:tab pos="1796760" algn="l"/>
                  <a:tab pos="2246040" algn="l"/>
                  <a:tab pos="2695320" algn="l"/>
                  <a:tab pos="3144600" algn="l"/>
                  <a:tab pos="3593879" algn="l"/>
                  <a:tab pos="4043160" algn="l"/>
                  <a:tab pos="4492439" algn="l"/>
                  <a:tab pos="4941360" algn="l"/>
                  <a:tab pos="5390640" algn="l"/>
                  <a:tab pos="5839920" algn="l"/>
                  <a:tab pos="6289200" algn="l"/>
                  <a:tab pos="6738479" algn="l"/>
                  <a:tab pos="7187760" algn="l"/>
                  <a:tab pos="7637039" algn="l"/>
                  <a:tab pos="8086320" algn="l"/>
                  <a:tab pos="8535600" algn="l"/>
                  <a:tab pos="8984880" algn="l"/>
                </a:tabLst>
                <a:defRPr lang="en-GB" sz="3200" b="0" i="0" u="none" strike="noStrike" baseline="0">
                  <a:ln>
                    <a:noFill/>
                  </a:ln>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indent="0" algn="ctr"/>
              <a:endParaRPr lang="es-ES" sz="2800" b="1" kern="0" dirty="0">
                <a:solidFill>
                  <a:schemeClr val="tx1"/>
                </a:solidFill>
              </a:endParaRPr>
            </a:p>
          </p:txBody>
        </p:sp>
        <p:sp>
          <p:nvSpPr>
            <p:cNvPr id="7" name="6 CuadroTexto"/>
            <p:cNvSpPr txBox="1"/>
            <p:nvPr/>
          </p:nvSpPr>
          <p:spPr>
            <a:xfrm>
              <a:off x="6183312" y="1744285"/>
              <a:ext cx="2895600" cy="89255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ES" sz="2600" b="1" dirty="0" err="1" smtClean="0"/>
                <a:t>Calibration</a:t>
              </a:r>
              <a:endParaRPr lang="es-ES" sz="2600" b="1" dirty="0" smtClean="0"/>
            </a:p>
            <a:p>
              <a:pPr algn="ctr"/>
              <a:r>
                <a:rPr lang="es-ES" sz="2600" b="1" dirty="0" err="1" smtClean="0"/>
                <a:t>Inflation</a:t>
              </a:r>
              <a:r>
                <a:rPr lang="es-ES" sz="2600" b="1" dirty="0" smtClean="0"/>
                <a:t> </a:t>
              </a:r>
              <a:r>
                <a:rPr lang="es-ES" sz="2600" b="1" dirty="0" err="1" smtClean="0"/>
                <a:t>method</a:t>
              </a:r>
              <a:endParaRPr lang="es-ES" sz="2600" b="1" dirty="0" smtClean="0"/>
            </a:p>
          </p:txBody>
        </p:sp>
        <mc:AlternateContent xmlns:mc="http://schemas.openxmlformats.org/markup-compatibility/2006" xmlns:a14="http://schemas.microsoft.com/office/drawing/2010/main">
          <mc:Choice Requires="a14">
            <p:sp>
              <p:nvSpPr>
                <p:cNvPr id="10" name="TextBox 9"/>
                <p:cNvSpPr txBox="1"/>
                <p:nvPr/>
              </p:nvSpPr>
              <p:spPr>
                <a:xfrm>
                  <a:off x="6190614" y="2800905"/>
                  <a:ext cx="296449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0">
                                <a:latin typeface="Cambria Math"/>
                              </a:rPr>
                              <m:t>𝐟</m:t>
                            </m:r>
                          </m:e>
                          <m:sub>
                            <m:r>
                              <a:rPr lang="en-US" b="1" i="0">
                                <a:latin typeface="Cambria Math"/>
                              </a:rPr>
                              <m:t>𝐜𝐨𝐫𝐫𝐞𝐜𝐭𝐞𝐝</m:t>
                            </m:r>
                          </m:sub>
                        </m:sSub>
                        <m:r>
                          <a:rPr lang="en-US" b="1" i="0">
                            <a:latin typeface="Cambria Math"/>
                          </a:rPr>
                          <m:t>=</m:t>
                        </m:r>
                        <m:r>
                          <a:rPr lang="en-US" b="1" i="0">
                            <a:latin typeface="Cambria Math"/>
                            <a:ea typeface="Cambria Math"/>
                          </a:rPr>
                          <m:t>𝛂</m:t>
                        </m:r>
                        <m:sSub>
                          <m:sSubPr>
                            <m:ctrlPr>
                              <a:rPr lang="en-US" b="1" i="1">
                                <a:latin typeface="Cambria Math" panose="02040503050406030204" pitchFamily="18" charset="0"/>
                                <a:ea typeface="Cambria Math"/>
                              </a:rPr>
                            </m:ctrlPr>
                          </m:sSubPr>
                          <m:e>
                            <m:r>
                              <a:rPr lang="en-US" b="1" i="0">
                                <a:latin typeface="Cambria Math"/>
                                <a:ea typeface="Cambria Math"/>
                              </a:rPr>
                              <m:t>𝐟</m:t>
                            </m:r>
                          </m:e>
                          <m:sub>
                            <m:r>
                              <a:rPr lang="en-US" b="1" i="0">
                                <a:latin typeface="Cambria Math"/>
                                <a:ea typeface="Cambria Math"/>
                              </a:rPr>
                              <m:t>𝐞𝐦</m:t>
                            </m:r>
                          </m:sub>
                        </m:sSub>
                        <m:r>
                          <a:rPr lang="en-US" b="1" i="0">
                            <a:latin typeface="Cambria Math"/>
                            <a:ea typeface="Cambria Math"/>
                          </a:rPr>
                          <m:t>+</m:t>
                        </m:r>
                        <m:r>
                          <a:rPr lang="en-US" b="1" i="0">
                            <a:latin typeface="Cambria Math"/>
                            <a:ea typeface="Cambria Math"/>
                          </a:rPr>
                          <m:t>𝛃</m:t>
                        </m:r>
                        <m:sSub>
                          <m:sSubPr>
                            <m:ctrlPr>
                              <a:rPr lang="en-US" b="1" i="1" smtClean="0">
                                <a:latin typeface="Cambria Math" panose="02040503050406030204" pitchFamily="18" charset="0"/>
                                <a:ea typeface="Cambria Math"/>
                              </a:rPr>
                            </m:ctrlPr>
                          </m:sSubPr>
                          <m:e>
                            <m:r>
                              <a:rPr lang="en-US" b="1" i="0" smtClean="0">
                                <a:latin typeface="Cambria Math"/>
                                <a:ea typeface="Cambria Math"/>
                              </a:rPr>
                              <m:t>𝐟</m:t>
                            </m:r>
                          </m:e>
                          <m:sub>
                            <m:r>
                              <a:rPr lang="en-US" b="1" i="0" smtClean="0">
                                <a:latin typeface="Cambria Math"/>
                                <a:ea typeface="Cambria Math"/>
                              </a:rPr>
                              <m:t>𝐝𝐢𝐟𝐟</m:t>
                            </m:r>
                          </m:sub>
                        </m:sSub>
                      </m:oMath>
                    </m:oMathPara>
                  </a14:m>
                  <a:endParaRPr lang="en-US" b="1" dirty="0">
                    <a:ea typeface="Cambria Math"/>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190614" y="2800905"/>
                  <a:ext cx="2964498" cy="369332"/>
                </a:xfrm>
                <a:prstGeom prst="rect">
                  <a:avLst/>
                </a:prstGeom>
                <a:blipFill rotWithShape="1">
                  <a:blip r:embed="rId5"/>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514944" y="3242536"/>
                  <a:ext cx="1887568" cy="6135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i="0" smtClean="0">
                            <a:latin typeface="Cambria Math"/>
                            <a:ea typeface="Cambria Math"/>
                          </a:rPr>
                          <m:t>α</m:t>
                        </m:r>
                        <m:r>
                          <a:rPr lang="en-US" i="0" smtClean="0">
                            <a:latin typeface="Cambria Math"/>
                            <a:ea typeface="Cambria Math"/>
                          </a:rPr>
                          <m:t>=</m:t>
                        </m:r>
                        <m:r>
                          <m:rPr>
                            <m:sty m:val="p"/>
                          </m:rPr>
                          <a:rPr lang="en-US" i="0" smtClean="0">
                            <a:latin typeface="Cambria Math"/>
                            <a:ea typeface="Cambria Math"/>
                          </a:rPr>
                          <m:t>abs</m:t>
                        </m:r>
                        <m:r>
                          <a:rPr lang="en-US" i="0" smtClean="0">
                            <a:latin typeface="Cambria Math"/>
                            <a:ea typeface="Cambria Math"/>
                          </a:rPr>
                          <m:t>(</m:t>
                        </m:r>
                        <m:r>
                          <m:rPr>
                            <m:sty m:val="p"/>
                          </m:rPr>
                          <a:rPr lang="en-US" i="0" smtClean="0">
                            <a:latin typeface="Cambria Math"/>
                            <a:ea typeface="Cambria Math"/>
                          </a:rPr>
                          <m:t>ρ</m:t>
                        </m:r>
                        <m:r>
                          <a:rPr lang="en-US" i="0" smtClean="0">
                            <a:latin typeface="Cambria Math"/>
                            <a:ea typeface="Cambria Math"/>
                          </a:rPr>
                          <m:t>)</m:t>
                        </m:r>
                        <m:f>
                          <m:fPr>
                            <m:ctrlPr>
                              <a:rPr lang="en-US" i="1">
                                <a:latin typeface="Cambria Math" panose="02040503050406030204" pitchFamily="18" charset="0"/>
                                <a:ea typeface="Cambria Math"/>
                              </a:rPr>
                            </m:ctrlPr>
                          </m:fPr>
                          <m:num>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ref</m:t>
                                </m:r>
                              </m:sub>
                            </m:sSub>
                          </m:num>
                          <m:den>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i="0">
                                    <a:latin typeface="Cambria Math"/>
                                    <a:ea typeface="Cambria Math"/>
                                  </a:rPr>
                                  <m:t>clim</m:t>
                                </m:r>
                              </m:sub>
                            </m:sSub>
                          </m:den>
                        </m:f>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5514944" y="3242536"/>
                  <a:ext cx="1887568" cy="613501"/>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7582964" y="3246437"/>
                  <a:ext cx="2045560" cy="6135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i="0" smtClean="0">
                            <a:latin typeface="Cambria Math"/>
                            <a:ea typeface="Cambria Math"/>
                          </a:rPr>
                          <m:t>β</m:t>
                        </m:r>
                        <m:r>
                          <a:rPr lang="en-US" b="0" i="0" smtClean="0">
                            <a:latin typeface="Cambria Math"/>
                            <a:ea typeface="Cambria Math"/>
                          </a:rPr>
                          <m:t>=</m:t>
                        </m:r>
                        <m:rad>
                          <m:radPr>
                            <m:degHide m:val="on"/>
                            <m:ctrlPr>
                              <a:rPr lang="en-US" b="0" i="1" smtClean="0">
                                <a:latin typeface="Cambria Math" panose="02040503050406030204" pitchFamily="18" charset="0"/>
                                <a:ea typeface="Cambria Math"/>
                              </a:rPr>
                            </m:ctrlPr>
                          </m:radPr>
                          <m:deg/>
                          <m:e>
                            <m:r>
                              <a:rPr lang="en-US" b="0" i="0" smtClean="0">
                                <a:latin typeface="Cambria Math"/>
                                <a:ea typeface="Cambria Math"/>
                              </a:rPr>
                              <m:t>1−(</m:t>
                            </m:r>
                            <m:sSup>
                              <m:sSupPr>
                                <m:ctrlPr>
                                  <a:rPr lang="en-US" b="0" i="1" smtClean="0">
                                    <a:latin typeface="Cambria Math" panose="02040503050406030204" pitchFamily="18" charset="0"/>
                                    <a:ea typeface="Cambria Math"/>
                                  </a:rPr>
                                </m:ctrlPr>
                              </m:sSupPr>
                              <m:e>
                                <m:r>
                                  <m:rPr>
                                    <m:sty m:val="p"/>
                                  </m:rPr>
                                  <a:rPr lang="en-US" b="0" i="0" smtClean="0">
                                    <a:latin typeface="Cambria Math"/>
                                    <a:ea typeface="Cambria Math"/>
                                  </a:rPr>
                                  <m:t>ρ</m:t>
                                </m:r>
                              </m:e>
                              <m:sup>
                                <m:r>
                                  <a:rPr lang="en-US" b="0" i="0" smtClean="0">
                                    <a:latin typeface="Cambria Math"/>
                                    <a:ea typeface="Cambria Math"/>
                                  </a:rPr>
                                  <m:t>2</m:t>
                                </m:r>
                              </m:sup>
                            </m:sSup>
                            <m:r>
                              <a:rPr lang="en-US" b="0" i="0" smtClean="0">
                                <a:latin typeface="Cambria Math"/>
                                <a:ea typeface="Cambria Math"/>
                              </a:rPr>
                              <m:t>)</m:t>
                            </m:r>
                          </m:e>
                        </m:rad>
                        <m:f>
                          <m:fPr>
                            <m:ctrlPr>
                              <a:rPr lang="en-US" i="1">
                                <a:latin typeface="Cambria Math" panose="02040503050406030204" pitchFamily="18" charset="0"/>
                                <a:ea typeface="Cambria Math"/>
                              </a:rPr>
                            </m:ctrlPr>
                          </m:fPr>
                          <m:num>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ref</m:t>
                                </m:r>
                              </m:sub>
                            </m:sSub>
                          </m:num>
                          <m:den>
                            <m:sSub>
                              <m:sSubPr>
                                <m:ctrlPr>
                                  <a:rPr lang="en-US" i="1">
                                    <a:latin typeface="Cambria Math" panose="02040503050406030204" pitchFamily="18" charset="0"/>
                                    <a:ea typeface="Cambria Math"/>
                                  </a:rPr>
                                </m:ctrlPr>
                              </m:sSubPr>
                              <m:e>
                                <m:r>
                                  <m:rPr>
                                    <m:sty m:val="p"/>
                                  </m:rPr>
                                  <a:rPr lang="en-US" i="0">
                                    <a:latin typeface="Cambria Math"/>
                                    <a:ea typeface="Cambria Math"/>
                                  </a:rPr>
                                  <m:t>s</m:t>
                                </m:r>
                              </m:e>
                              <m:sub>
                                <m:r>
                                  <m:rPr>
                                    <m:sty m:val="p"/>
                                  </m:rPr>
                                  <a:rPr lang="en-US" b="0" i="0" smtClean="0">
                                    <a:latin typeface="Cambria Math"/>
                                    <a:ea typeface="Cambria Math"/>
                                  </a:rPr>
                                  <m:t>e</m:t>
                                </m:r>
                              </m:sub>
                            </m:sSub>
                          </m:den>
                        </m:f>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7582964" y="3246437"/>
                  <a:ext cx="2045560" cy="613501"/>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421312" y="3851331"/>
                  <a:ext cx="4267200" cy="2824106"/>
                </a:xfrm>
                <a:prstGeom prst="rect">
                  <a:avLst/>
                </a:prstGeom>
                <a:noFill/>
              </p:spPr>
              <p:txBody>
                <a:bodyPr wrap="square" rtlCol="0">
                  <a:spAutoFit/>
                </a:bodyPr>
                <a:lstStyle/>
                <a:p>
                  <a14:m>
                    <m:oMath xmlns:m="http://schemas.openxmlformats.org/officeDocument/2006/math">
                      <m:sSub>
                        <m:sSubPr>
                          <m:ctrlPr>
                            <a:rPr lang="en-US" sz="1600" b="1" i="1" smtClean="0">
                              <a:latin typeface="Cambria Math" panose="02040503050406030204" pitchFamily="18" charset="0"/>
                            </a:rPr>
                          </m:ctrlPr>
                        </m:sSubPr>
                        <m:e>
                          <m:r>
                            <a:rPr lang="en-US" sz="1600" b="1" i="0" smtClean="0">
                              <a:latin typeface="Cambria Math"/>
                            </a:rPr>
                            <m:t>𝐟</m:t>
                          </m:r>
                        </m:e>
                        <m:sub>
                          <m:r>
                            <a:rPr lang="en-US" sz="1600" b="1" i="0" smtClean="0">
                              <a:latin typeface="Cambria Math"/>
                            </a:rPr>
                            <m:t>𝐞𝐦</m:t>
                          </m:r>
                        </m:sub>
                      </m:sSub>
                      <m:r>
                        <a:rPr lang="en-US" sz="1600" b="1" i="1">
                          <a:latin typeface="Cambria Math"/>
                        </a:rPr>
                        <m:t> </m:t>
                      </m:r>
                    </m:oMath>
                  </a14:m>
                  <a:r>
                    <a:rPr lang="en-US" sz="1600" dirty="0" smtClean="0"/>
                    <a:t>: ensemble mean of the forecast</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𝐟</m:t>
                          </m:r>
                        </m:e>
                        <m:sub>
                          <m:r>
                            <a:rPr lang="en-US" sz="1600" b="1" i="0" smtClean="0">
                              <a:latin typeface="Cambria Math"/>
                            </a:rPr>
                            <m:t>𝐝𝐢𝐟𝐟</m:t>
                          </m:r>
                        </m:sub>
                      </m:sSub>
                    </m:oMath>
                  </a14:m>
                  <a:r>
                    <a:rPr lang="en-US" sz="1600" dirty="0" smtClean="0"/>
                    <a:t> :difference of the ensemble member with the ensemble mean </a:t>
                  </a:r>
                </a:p>
                <a:p>
                  <a14:m>
                    <m:oMath xmlns:m="http://schemas.openxmlformats.org/officeDocument/2006/math">
                      <m:r>
                        <a:rPr lang="en-US" sz="1600" b="1" i="0" smtClean="0">
                          <a:latin typeface="Cambria Math"/>
                          <a:ea typeface="Cambria Math"/>
                        </a:rPr>
                        <m:t>𝛒</m:t>
                      </m:r>
                    </m:oMath>
                  </a14:m>
                  <a:r>
                    <a:rPr lang="en-US" sz="1600" dirty="0" smtClean="0"/>
                    <a:t> : correlation between the ensemble mean and the reference </a:t>
                  </a:r>
                </a:p>
                <a:p>
                  <a14:m>
                    <m:oMath xmlns:m="http://schemas.openxmlformats.org/officeDocument/2006/math">
                      <m:sSub>
                        <m:sSubPr>
                          <m:ctrlPr>
                            <a:rPr lang="en-US" sz="1600" b="1" i="1">
                              <a:latin typeface="Cambria Math" panose="02040503050406030204" pitchFamily="18" charset="0"/>
                            </a:rPr>
                          </m:ctrlPr>
                        </m:sSubPr>
                        <m:e>
                          <m:r>
                            <a:rPr lang="en-US" sz="1600" b="1" i="1" smtClean="0">
                              <a:latin typeface="Cambria Math"/>
                            </a:rPr>
                            <m:t>𝒔</m:t>
                          </m:r>
                        </m:e>
                        <m:sub>
                          <m:r>
                            <a:rPr lang="en-US" sz="1600" b="1" i="1" smtClean="0">
                              <a:latin typeface="Cambria Math"/>
                            </a:rPr>
                            <m:t>𝒓𝒆𝒇</m:t>
                          </m:r>
                        </m:sub>
                      </m:sSub>
                    </m:oMath>
                  </a14:m>
                  <a:r>
                    <a:rPr lang="en-US" sz="1600" dirty="0" smtClean="0"/>
                    <a:t> : standard deviation of the reference</a:t>
                  </a:r>
                </a:p>
                <a:p>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a:latin typeface="Cambria Math"/>
                            </a:rPr>
                            <m:t>𝐜𝐥𝐢𝐦</m:t>
                          </m:r>
                        </m:sub>
                      </m:sSub>
                    </m:oMath>
                  </a14:m>
                  <a:r>
                    <a:rPr lang="en-US" sz="1600" dirty="0" smtClean="0"/>
                    <a:t> : standard deviation of the ensemble mean </a:t>
                  </a:r>
                  <a14:m>
                    <m:oMath xmlns:m="http://schemas.openxmlformats.org/officeDocument/2006/math">
                      <m:sSub>
                        <m:sSubPr>
                          <m:ctrlPr>
                            <a:rPr lang="en-US" sz="1600" b="1" i="1">
                              <a:latin typeface="Cambria Math" panose="02040503050406030204" pitchFamily="18" charset="0"/>
                            </a:rPr>
                          </m:ctrlPr>
                        </m:sSubPr>
                        <m:e>
                          <m:r>
                            <a:rPr lang="en-US" sz="1600" b="1">
                              <a:latin typeface="Cambria Math"/>
                            </a:rPr>
                            <m:t>𝐬</m:t>
                          </m:r>
                        </m:e>
                        <m:sub>
                          <m:r>
                            <a:rPr lang="en-US" sz="1600" b="1" i="1" smtClean="0">
                              <a:latin typeface="Cambria Math"/>
                            </a:rPr>
                            <m:t>𝒆</m:t>
                          </m:r>
                        </m:sub>
                      </m:sSub>
                      <m:r>
                        <a:rPr lang="en-US" sz="1600" b="1" i="1">
                          <a:latin typeface="Cambria Math"/>
                        </a:rPr>
                        <m:t> </m:t>
                      </m:r>
                    </m:oMath>
                  </a14:m>
                  <a:r>
                    <a:rPr lang="en-US" sz="1600" dirty="0" smtClean="0"/>
                    <a:t>: standard deviation of the anomalies of all ensemble members calculated with respect to corresponding (i.e., same start date and lead time) the ensemble mean.</a:t>
                  </a:r>
                </a:p>
              </p:txBody>
            </p:sp>
          </mc:Choice>
          <mc:Fallback xmlns="">
            <p:sp>
              <p:nvSpPr>
                <p:cNvPr id="15" name="TextBox 14"/>
                <p:cNvSpPr txBox="1">
                  <a:spLocks noRot="1" noChangeAspect="1" noMove="1" noResize="1" noEditPoints="1" noAdjustHandles="1" noChangeArrowheads="1" noChangeShapeType="1" noTextEdit="1"/>
                </p:cNvSpPr>
                <p:nvPr/>
              </p:nvSpPr>
              <p:spPr>
                <a:xfrm>
                  <a:off x="5421312" y="3851331"/>
                  <a:ext cx="4267200" cy="2824106"/>
                </a:xfrm>
                <a:prstGeom prst="rect">
                  <a:avLst/>
                </a:prstGeom>
                <a:blipFill rotWithShape="1">
                  <a:blip r:embed="rId8"/>
                  <a:stretch>
                    <a:fillRect l="-714" t="-648" b="-1944"/>
                  </a:stretch>
                </a:blipFill>
              </p:spPr>
              <p:txBody>
                <a:bodyPr/>
                <a:lstStyle/>
                <a:p>
                  <a:r>
                    <a:rPr lang="en-US">
                      <a:noFill/>
                    </a:rPr>
                    <a:t> </a:t>
                  </a:r>
                </a:p>
              </p:txBody>
            </p:sp>
          </mc:Fallback>
        </mc:AlternateContent>
      </p:grpSp>
      <p:sp>
        <p:nvSpPr>
          <p:cNvPr id="16" name="TextBox 15"/>
          <p:cNvSpPr txBox="1"/>
          <p:nvPr/>
        </p:nvSpPr>
        <p:spPr>
          <a:xfrm>
            <a:off x="696912" y="6975772"/>
            <a:ext cx="8518432" cy="461665"/>
          </a:xfrm>
          <a:prstGeom prst="rect">
            <a:avLst/>
          </a:prstGeom>
          <a:noFill/>
        </p:spPr>
        <p:txBody>
          <a:bodyPr wrap="square" rtlCol="0">
            <a:spAutoFit/>
          </a:bodyPr>
          <a:lstStyle/>
          <a:p>
            <a:pPr algn="ctr"/>
            <a:r>
              <a:rPr lang="en-US" sz="2400" dirty="0" smtClean="0"/>
              <a:t>Both methods are applied in ‘One-year out cross-validated’  mode</a:t>
            </a:r>
            <a:endParaRPr lang="en-US" sz="2400" dirty="0"/>
          </a:p>
        </p:txBody>
      </p:sp>
      <p:sp>
        <p:nvSpPr>
          <p:cNvPr id="2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Tree>
    <p:extLst>
      <p:ext uri="{BB962C8B-B14F-4D97-AF65-F5344CB8AC3E}">
        <p14:creationId xmlns:p14="http://schemas.microsoft.com/office/powerpoint/2010/main" val="3557836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8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47" y="4922837"/>
            <a:ext cx="9289023" cy="2594563"/>
          </a:xfrm>
          <a:prstGeom prst="rect">
            <a:avLst/>
          </a:prstGeom>
          <a:noFill/>
        </p:spPr>
      </p:pic>
      <p:grpSp>
        <p:nvGrpSpPr>
          <p:cNvPr id="33" name="Group 32"/>
          <p:cNvGrpSpPr/>
          <p:nvPr/>
        </p:nvGrpSpPr>
        <p:grpSpPr>
          <a:xfrm>
            <a:off x="1382712" y="3368259"/>
            <a:ext cx="7270242" cy="1000225"/>
            <a:chOff x="381736" y="3998812"/>
            <a:chExt cx="6244432" cy="1000225"/>
          </a:xfrm>
        </p:grpSpPr>
        <p:sp>
          <p:nvSpPr>
            <p:cNvPr id="16" name="CustomShape 1"/>
            <p:cNvSpPr/>
            <p:nvPr/>
          </p:nvSpPr>
          <p:spPr>
            <a:xfrm>
              <a:off x="2661155" y="4316974"/>
              <a:ext cx="3965013" cy="614850"/>
            </a:xfrm>
            <a:prstGeom prst="rect">
              <a:avLst/>
            </a:prstGeom>
          </p:spPr>
          <p:txBody>
            <a:bodyPr lIns="90000" tIns="45000" rIns="90000" bIns="45000"/>
            <a:lstStyle/>
            <a:p>
              <a:pPr algn="just">
                <a:lnSpc>
                  <a:spcPct val="100000"/>
                </a:lnSpc>
              </a:pPr>
              <a:r>
                <a:rPr lang="en-GB" b="1" dirty="0">
                  <a:latin typeface="Calibri"/>
                </a:rPr>
                <a:t>Power output curve from technical turbine specifications: </a:t>
              </a:r>
              <a:r>
                <a:rPr lang="en-GB" b="1" dirty="0" err="1" smtClean="0">
                  <a:latin typeface="Calibri"/>
                </a:rPr>
                <a:t>Vestas</a:t>
              </a:r>
              <a:r>
                <a:rPr lang="en-GB" b="1" dirty="0" smtClean="0">
                  <a:latin typeface="Calibri"/>
                </a:rPr>
                <a:t> </a:t>
              </a:r>
              <a:r>
                <a:rPr lang="en-GB" b="1" dirty="0">
                  <a:latin typeface="Calibri"/>
                </a:rPr>
                <a:t>2.0 </a:t>
              </a:r>
              <a:r>
                <a:rPr lang="en-GB" b="1" dirty="0" smtClean="0">
                  <a:latin typeface="Calibri"/>
                </a:rPr>
                <a:t>MW</a:t>
              </a:r>
              <a:endParaRPr b="1" dirty="0"/>
            </a:p>
          </p:txBody>
        </p:sp>
        <mc:AlternateContent xmlns:mc="http://schemas.openxmlformats.org/markup-compatibility/2006" xmlns:a14="http://schemas.microsoft.com/office/drawing/2010/main">
          <mc:Choice Requires="a14">
            <p:sp>
              <p:nvSpPr>
                <p:cNvPr id="28" name="TextBox 27"/>
                <p:cNvSpPr txBox="1"/>
                <p:nvPr/>
              </p:nvSpPr>
              <p:spPr>
                <a:xfrm>
                  <a:off x="392113" y="4429586"/>
                  <a:ext cx="1822178" cy="56945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000" b="1" dirty="0" smtClean="0">
                      <a:latin typeface="Times" pitchFamily="18" charset="0"/>
                      <a:ea typeface="Cambria Math"/>
                    </a:rPr>
                    <a:t>CF (%)</a:t>
                  </a:r>
                  <a14:m>
                    <m:oMath xmlns:m="http://schemas.openxmlformats.org/officeDocument/2006/math">
                      <m:r>
                        <a:rPr lang="en-US" sz="2000" b="1" i="1" smtClean="0">
                          <a:latin typeface="Cambria Math"/>
                          <a:ea typeface="Cambria Math"/>
                        </a:rPr>
                        <m:t>= </m:t>
                      </m:r>
                      <m:f>
                        <m:fPr>
                          <m:ctrlPr>
                            <a:rPr lang="en-US" sz="2000" b="1" i="1" smtClean="0">
                              <a:latin typeface="Cambria Math" panose="02040503050406030204" pitchFamily="18" charset="0"/>
                              <a:ea typeface="Cambria Math"/>
                            </a:rPr>
                          </m:ctrlPr>
                        </m:fPr>
                        <m:num>
                          <m:r>
                            <a:rPr lang="en-US" sz="2000" b="1" i="1" smtClean="0">
                              <a:latin typeface="Cambria Math"/>
                              <a:ea typeface="Cambria Math"/>
                            </a:rPr>
                            <m:t>𝑷</m:t>
                          </m:r>
                        </m:num>
                        <m:den>
                          <m:sSub>
                            <m:sSubPr>
                              <m:ctrlPr>
                                <a:rPr lang="en-US" sz="2000" b="1" i="1" smtClean="0">
                                  <a:latin typeface="Cambria Math" panose="02040503050406030204" pitchFamily="18" charset="0"/>
                                  <a:ea typeface="Cambria Math"/>
                                </a:rPr>
                              </m:ctrlPr>
                            </m:sSubPr>
                            <m:e>
                              <m:r>
                                <a:rPr lang="en-US" sz="2000" b="1" i="1" smtClean="0">
                                  <a:latin typeface="Cambria Math"/>
                                  <a:ea typeface="Cambria Math"/>
                                </a:rPr>
                                <m:t>𝑷</m:t>
                              </m:r>
                            </m:e>
                            <m:sub>
                              <m:r>
                                <a:rPr lang="en-US" sz="2000" b="1" i="1" smtClean="0">
                                  <a:latin typeface="Cambria Math"/>
                                  <a:ea typeface="Cambria Math"/>
                                </a:rPr>
                                <m:t>𝒕𝒖𝒓𝒃𝒊𝒏𝒆</m:t>
                              </m:r>
                            </m:sub>
                          </m:sSub>
                        </m:den>
                      </m:f>
                    </m:oMath>
                  </a14:m>
                  <a:endParaRPr lang="en-US" sz="2000" b="1" dirty="0">
                    <a:latin typeface="Times New Roman" panose="02020603050405020304" pitchFamily="18" charset="0"/>
                    <a:cs typeface="Times New Roman" panose="02020603050405020304" pitchFamily="18"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92113" y="4429586"/>
                  <a:ext cx="1822178" cy="569451"/>
                </a:xfrm>
                <a:prstGeom prst="rect">
                  <a:avLst/>
                </a:prstGeom>
                <a:blipFill rotWithShape="1">
                  <a:blip r:embed="rId8"/>
                  <a:stretch>
                    <a:fillRect/>
                  </a:stretch>
                </a:blipFill>
              </p:spPr>
              <p:txBody>
                <a:bodyPr/>
                <a:lstStyle/>
                <a:p>
                  <a:r>
                    <a:rPr lang="en-US">
                      <a:noFill/>
                    </a:rPr>
                    <a:t> </a:t>
                  </a:r>
                </a:p>
              </p:txBody>
            </p:sp>
          </mc:Fallback>
        </mc:AlternateContent>
        <p:sp>
          <p:nvSpPr>
            <p:cNvPr id="29" name="TextBox 28"/>
            <p:cNvSpPr txBox="1"/>
            <p:nvPr/>
          </p:nvSpPr>
          <p:spPr>
            <a:xfrm>
              <a:off x="381736" y="3998812"/>
              <a:ext cx="2514600" cy="461665"/>
            </a:xfrm>
            <a:prstGeom prst="rect">
              <a:avLst/>
            </a:prstGeom>
            <a:noFill/>
          </p:spPr>
          <p:txBody>
            <a:bodyPr wrap="square" rtlCol="0">
              <a:spAutoFit/>
            </a:bodyPr>
            <a:lstStyle/>
            <a:p>
              <a:r>
                <a:rPr lang="en-US" sz="2400" b="1" dirty="0" smtClean="0"/>
                <a:t>Capacity  Factor </a:t>
              </a:r>
              <a:endParaRPr lang="en-US" sz="2400" b="1" dirty="0"/>
            </a:p>
          </p:txBody>
        </p:sp>
      </p:grpSp>
      <p:sp>
        <p:nvSpPr>
          <p:cNvPr id="37" name="Rectangle 36"/>
          <p:cNvSpPr/>
          <p:nvPr/>
        </p:nvSpPr>
        <p:spPr>
          <a:xfrm>
            <a:off x="7935912" y="2116355"/>
            <a:ext cx="2133600" cy="1815882"/>
          </a:xfrm>
          <a:prstGeom prst="rect">
            <a:avLst/>
          </a:prstGeom>
        </p:spPr>
        <p:txBody>
          <a:bodyPr wrap="square">
            <a:spAutoFit/>
          </a:bodyPr>
          <a:lstStyle/>
          <a:p>
            <a:pPr>
              <a:lnSpc>
                <a:spcPct val="100000"/>
              </a:lnSpc>
            </a:pPr>
            <a:r>
              <a:rPr lang="en-US" sz="1400" b="1" i="1" dirty="0" smtClean="0">
                <a:solidFill>
                  <a:schemeClr val="tx1">
                    <a:lumMod val="50000"/>
                    <a:lumOff val="50000"/>
                  </a:schemeClr>
                </a:solidFill>
              </a:rPr>
              <a:t>p : surface pressure      </a:t>
            </a:r>
          </a:p>
          <a:p>
            <a:pPr>
              <a:lnSpc>
                <a:spcPct val="100000"/>
              </a:lnSpc>
            </a:pPr>
            <a:r>
              <a:rPr lang="en-US" sz="1400" b="1" i="1" dirty="0" smtClean="0">
                <a:solidFill>
                  <a:schemeClr val="tx1">
                    <a:lumMod val="50000"/>
                    <a:lumOff val="50000"/>
                  </a:schemeClr>
                </a:solidFill>
              </a:rPr>
              <a:t>R : ideal gas constant</a:t>
            </a:r>
          </a:p>
          <a:p>
            <a:pPr>
              <a:lnSpc>
                <a:spcPct val="100000"/>
              </a:lnSpc>
            </a:pPr>
            <a:r>
              <a:rPr lang="en-US" sz="1400" b="1" i="1" dirty="0" smtClean="0">
                <a:solidFill>
                  <a:schemeClr val="tx1">
                    <a:lumMod val="50000"/>
                    <a:lumOff val="50000"/>
                  </a:schemeClr>
                </a:solidFill>
              </a:rPr>
              <a:t>T: temperature</a:t>
            </a:r>
          </a:p>
          <a:p>
            <a:pPr>
              <a:lnSpc>
                <a:spcPct val="100000"/>
              </a:lnSpc>
            </a:pPr>
            <a:r>
              <a:rPr lang="en-US" sz="1400" b="1" i="1" dirty="0" smtClean="0">
                <a:solidFill>
                  <a:schemeClr val="tx1">
                    <a:lumMod val="50000"/>
                    <a:lumOff val="50000"/>
                  </a:schemeClr>
                </a:solidFill>
              </a:rPr>
              <a:t>v : </a:t>
            </a:r>
            <a:r>
              <a:rPr lang="en-US" sz="1400" b="1" i="1" dirty="0">
                <a:solidFill>
                  <a:schemeClr val="tx1">
                    <a:lumMod val="50000"/>
                    <a:lumOff val="50000"/>
                  </a:schemeClr>
                </a:solidFill>
              </a:rPr>
              <a:t>wind speed</a:t>
            </a:r>
          </a:p>
          <a:p>
            <a:pPr>
              <a:lnSpc>
                <a:spcPct val="100000"/>
              </a:lnSpc>
            </a:pPr>
            <a:r>
              <a:rPr lang="en-US" sz="1400" b="1" i="1" dirty="0" smtClean="0">
                <a:solidFill>
                  <a:schemeClr val="tx1">
                    <a:lumMod val="50000"/>
                    <a:lumOff val="50000"/>
                  </a:schemeClr>
                </a:solidFill>
              </a:rPr>
              <a:t>A </a:t>
            </a:r>
            <a:r>
              <a:rPr lang="en-US" sz="1400" b="1" i="1" dirty="0">
                <a:solidFill>
                  <a:schemeClr val="tx1">
                    <a:lumMod val="50000"/>
                    <a:lumOff val="50000"/>
                  </a:schemeClr>
                </a:solidFill>
              </a:rPr>
              <a:t>:</a:t>
            </a:r>
            <a:r>
              <a:rPr lang="en-US" sz="1400" b="1" i="1" dirty="0" smtClean="0">
                <a:solidFill>
                  <a:schemeClr val="tx1">
                    <a:lumMod val="50000"/>
                    <a:lumOff val="50000"/>
                  </a:schemeClr>
                </a:solidFill>
              </a:rPr>
              <a:t> </a:t>
            </a:r>
            <a:r>
              <a:rPr lang="en-US" sz="1400" b="1" i="1" dirty="0">
                <a:solidFill>
                  <a:schemeClr val="tx1">
                    <a:lumMod val="50000"/>
                    <a:lumOff val="50000"/>
                  </a:schemeClr>
                </a:solidFill>
              </a:rPr>
              <a:t>area of turbine perpendicular to </a:t>
            </a:r>
            <a:r>
              <a:rPr lang="en-US" sz="1400" b="1" i="1" dirty="0" smtClean="0">
                <a:solidFill>
                  <a:schemeClr val="tx1">
                    <a:lumMod val="50000"/>
                    <a:lumOff val="50000"/>
                  </a:schemeClr>
                </a:solidFill>
              </a:rPr>
              <a:t>wind</a:t>
            </a:r>
            <a:r>
              <a:rPr lang="en-US" sz="1400" b="1" i="1" dirty="0">
                <a:solidFill>
                  <a:schemeClr val="tx1">
                    <a:lumMod val="50000"/>
                    <a:lumOff val="50000"/>
                  </a:schemeClr>
                </a:solidFill>
              </a:rPr>
              <a:t> </a:t>
            </a:r>
            <a:r>
              <a:rPr lang="en-US" sz="1400" b="1" i="1" dirty="0" smtClean="0">
                <a:solidFill>
                  <a:schemeClr val="tx1">
                    <a:lumMod val="50000"/>
                    <a:lumOff val="50000"/>
                  </a:schemeClr>
                </a:solidFill>
              </a:rPr>
              <a:t>direction</a:t>
            </a:r>
          </a:p>
          <a:p>
            <a:pPr>
              <a:lnSpc>
                <a:spcPct val="100000"/>
              </a:lnSpc>
            </a:pPr>
            <a:endParaRPr lang="en-US" sz="1400" b="1" i="1" dirty="0">
              <a:solidFill>
                <a:schemeClr val="tx1">
                  <a:lumMod val="50000"/>
                  <a:lumOff val="50000"/>
                </a:schemeClr>
              </a:solidFill>
            </a:endParaRPr>
          </a:p>
        </p:txBody>
      </p:sp>
      <p:sp>
        <p:nvSpPr>
          <p:cNvPr id="12" name="Oval 11"/>
          <p:cNvSpPr/>
          <p:nvPr/>
        </p:nvSpPr>
        <p:spPr>
          <a:xfrm>
            <a:off x="5613451" y="2941637"/>
            <a:ext cx="797332" cy="573921"/>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mc:AlternateContent xmlns:mc="http://schemas.openxmlformats.org/markup-compatibility/2006" xmlns:a14="http://schemas.microsoft.com/office/drawing/2010/main">
        <mc:Choice Requires="a14">
          <p:sp>
            <p:nvSpPr>
              <p:cNvPr id="18" name="TextBox 17"/>
              <p:cNvSpPr txBox="1"/>
              <p:nvPr/>
            </p:nvSpPr>
            <p:spPr>
              <a:xfrm>
                <a:off x="2193147" y="5277897"/>
                <a:ext cx="7014059" cy="833562"/>
              </a:xfrm>
              <a:prstGeom prst="rect">
                <a:avLst/>
              </a:prstGeom>
              <a:noFill/>
            </p:spPr>
            <p:txBody>
              <a:bodyPr wrap="square" rtlCol="0">
                <a:spAutoFit/>
              </a:bodyPr>
              <a:lstStyle/>
              <a:p>
                <a14:m>
                  <m:oMath xmlns:m="http://schemas.openxmlformats.org/officeDocument/2006/math">
                    <m:r>
                      <a:rPr lang="en-US" sz="1400" b="1" i="1" smtClean="0">
                        <a:solidFill>
                          <a:schemeClr val="tx1">
                            <a:lumMod val="50000"/>
                            <a:lumOff val="50000"/>
                          </a:schemeClr>
                        </a:solidFill>
                        <a:latin typeface="Cambria Math"/>
                      </a:rPr>
                      <m:t>𝒖</m:t>
                    </m:r>
                  </m:oMath>
                </a14:m>
                <a:r>
                  <a:rPr lang="en-US" sz="1400" b="1" i="1" dirty="0" smtClean="0">
                    <a:solidFill>
                      <a:schemeClr val="tx1">
                        <a:lumMod val="50000"/>
                        <a:lumOff val="50000"/>
                      </a:schemeClr>
                    </a:solidFill>
                  </a:rPr>
                  <a:t>: wind speed at </a:t>
                </a:r>
                <a14:m>
                  <m:oMath xmlns:m="http://schemas.openxmlformats.org/officeDocument/2006/math">
                    <m:r>
                      <a:rPr lang="en-US" sz="1400" b="1" i="1" smtClean="0">
                        <a:solidFill>
                          <a:schemeClr val="tx1">
                            <a:lumMod val="50000"/>
                            <a:lumOff val="50000"/>
                          </a:schemeClr>
                        </a:solidFill>
                        <a:latin typeface="Cambria Math"/>
                      </a:rPr>
                      <m:t>𝒛</m:t>
                    </m:r>
                  </m:oMath>
                </a14:m>
                <a:r>
                  <a:rPr lang="en-US" sz="1400" b="1" i="1" dirty="0" smtClean="0">
                    <a:solidFill>
                      <a:schemeClr val="tx1">
                        <a:lumMod val="50000"/>
                        <a:lumOff val="50000"/>
                      </a:schemeClr>
                    </a:solidFill>
                  </a:rPr>
                  <a:t> vertical height</a:t>
                </a:r>
              </a:p>
              <a:p>
                <a14:m>
                  <m:oMath xmlns:m="http://schemas.openxmlformats.org/officeDocument/2006/math">
                    <m:sSub>
                      <m:sSubPr>
                        <m:ctrlPr>
                          <a:rPr lang="en-US" sz="1400" b="1" i="1" smtClean="0">
                            <a:solidFill>
                              <a:schemeClr val="tx1">
                                <a:lumMod val="50000"/>
                                <a:lumOff val="50000"/>
                              </a:schemeClr>
                            </a:solidFill>
                            <a:latin typeface="Cambria Math" panose="02040503050406030204" pitchFamily="18" charset="0"/>
                          </a:rPr>
                        </m:ctrlPr>
                      </m:sSubPr>
                      <m:e>
                        <m:r>
                          <a:rPr lang="en-US" sz="1400" b="1" i="1" smtClean="0">
                            <a:solidFill>
                              <a:schemeClr val="tx1">
                                <a:lumMod val="50000"/>
                                <a:lumOff val="50000"/>
                              </a:schemeClr>
                            </a:solidFill>
                            <a:latin typeface="Cambria Math"/>
                          </a:rPr>
                          <m:t>𝒖</m:t>
                        </m:r>
                      </m:e>
                      <m:sub>
                        <m:r>
                          <a:rPr lang="en-US" sz="1400" b="1" i="1" smtClean="0">
                            <a:solidFill>
                              <a:schemeClr val="tx1">
                                <a:lumMod val="50000"/>
                                <a:lumOff val="50000"/>
                              </a:schemeClr>
                            </a:solidFill>
                            <a:latin typeface="Cambria Math"/>
                          </a:rPr>
                          <m:t>𝒓</m:t>
                        </m:r>
                      </m:sub>
                    </m:sSub>
                  </m:oMath>
                </a14:m>
                <a:r>
                  <a:rPr lang="en-US" sz="1400" b="1" i="1" dirty="0" smtClean="0">
                    <a:solidFill>
                      <a:schemeClr val="tx1">
                        <a:lumMod val="50000"/>
                        <a:lumOff val="50000"/>
                      </a:schemeClr>
                    </a:solidFill>
                  </a:rPr>
                  <a:t>: wind speed at a reference height </a:t>
                </a:r>
                <a14:m>
                  <m:oMath xmlns:m="http://schemas.openxmlformats.org/officeDocument/2006/math">
                    <m:sSup>
                      <m:sSupPr>
                        <m:ctrlPr>
                          <a:rPr lang="en-US" sz="1400" b="1" i="1" smtClean="0">
                            <a:solidFill>
                              <a:schemeClr val="tx1">
                                <a:lumMod val="50000"/>
                                <a:lumOff val="50000"/>
                              </a:schemeClr>
                            </a:solidFill>
                            <a:latin typeface="Cambria Math" panose="02040503050406030204" pitchFamily="18" charset="0"/>
                          </a:rPr>
                        </m:ctrlPr>
                      </m:sSupPr>
                      <m:e>
                        <m:r>
                          <a:rPr lang="en-US" sz="1400" b="1" i="1" smtClean="0">
                            <a:solidFill>
                              <a:schemeClr val="tx1">
                                <a:lumMod val="50000"/>
                                <a:lumOff val="50000"/>
                              </a:schemeClr>
                            </a:solidFill>
                            <a:latin typeface="Cambria Math"/>
                          </a:rPr>
                          <m:t>𝒛</m:t>
                        </m:r>
                      </m:e>
                      <m:sup>
                        <m:r>
                          <a:rPr lang="en-US" sz="1400" b="1" i="1" smtClean="0">
                            <a:solidFill>
                              <a:schemeClr val="tx1">
                                <a:lumMod val="50000"/>
                                <a:lumOff val="50000"/>
                              </a:schemeClr>
                            </a:solidFill>
                            <a:latin typeface="Cambria Math"/>
                          </a:rPr>
                          <m:t>𝒓</m:t>
                        </m:r>
                      </m:sup>
                    </m:sSup>
                  </m:oMath>
                </a14:m>
                <a:endParaRPr lang="en-US" sz="1400" b="1" i="1" dirty="0" smtClean="0">
                  <a:solidFill>
                    <a:schemeClr val="tx1">
                      <a:lumMod val="50000"/>
                      <a:lumOff val="50000"/>
                    </a:schemeClr>
                  </a:solidFill>
                </a:endParaRPr>
              </a:p>
              <a:p>
                <a14:m>
                  <m:oMath xmlns:m="http://schemas.openxmlformats.org/officeDocument/2006/math">
                    <m:r>
                      <a:rPr lang="en-US" sz="1400" b="1" i="1" smtClean="0">
                        <a:solidFill>
                          <a:schemeClr val="tx1">
                            <a:lumMod val="50000"/>
                            <a:lumOff val="50000"/>
                          </a:schemeClr>
                        </a:solidFill>
                        <a:latin typeface="Cambria Math"/>
                        <a:ea typeface="Cambria Math"/>
                      </a:rPr>
                      <m:t>𝜶</m:t>
                    </m:r>
                  </m:oMath>
                </a14:m>
                <a:r>
                  <a:rPr lang="en-US" sz="1400" b="1" i="1" dirty="0" smtClean="0">
                    <a:solidFill>
                      <a:schemeClr val="tx1">
                        <a:lumMod val="50000"/>
                        <a:lumOff val="50000"/>
                      </a:schemeClr>
                    </a:solidFill>
                  </a:rPr>
                  <a:t> : empirically derived constant (</a:t>
                </a:r>
                <a14:m>
                  <m:oMath xmlns:m="http://schemas.openxmlformats.org/officeDocument/2006/math">
                    <m:r>
                      <a:rPr lang="en-US" sz="1400" b="1" i="1" smtClean="0">
                        <a:solidFill>
                          <a:schemeClr val="tx1">
                            <a:lumMod val="50000"/>
                            <a:lumOff val="50000"/>
                          </a:schemeClr>
                        </a:solidFill>
                        <a:latin typeface="Cambria Math"/>
                        <a:ea typeface="Cambria Math"/>
                      </a:rPr>
                      <m:t>𝜶</m:t>
                    </m:r>
                    <m:r>
                      <a:rPr lang="en-US" sz="1400" b="1" i="1" smtClean="0">
                        <a:solidFill>
                          <a:schemeClr val="tx1">
                            <a:lumMod val="50000"/>
                            <a:lumOff val="50000"/>
                          </a:schemeClr>
                        </a:solidFill>
                        <a:latin typeface="Cambria Math"/>
                        <a:ea typeface="Cambria Math"/>
                      </a:rPr>
                      <m:t>=</m:t>
                    </m:r>
                    <m:f>
                      <m:fPr>
                        <m:ctrlPr>
                          <a:rPr lang="en-US" sz="1400" b="1" i="1" smtClean="0">
                            <a:solidFill>
                              <a:schemeClr val="tx1">
                                <a:lumMod val="50000"/>
                                <a:lumOff val="50000"/>
                              </a:schemeClr>
                            </a:solidFill>
                            <a:latin typeface="Cambria Math" panose="02040503050406030204" pitchFamily="18" charset="0"/>
                            <a:ea typeface="Cambria Math"/>
                          </a:rPr>
                        </m:ctrlPr>
                      </m:fPr>
                      <m:num>
                        <m:r>
                          <a:rPr lang="en-US" sz="1400" b="1" i="1" smtClean="0">
                            <a:solidFill>
                              <a:schemeClr val="tx1">
                                <a:lumMod val="50000"/>
                                <a:lumOff val="50000"/>
                              </a:schemeClr>
                            </a:solidFill>
                            <a:latin typeface="Cambria Math"/>
                            <a:ea typeface="Cambria Math"/>
                          </a:rPr>
                          <m:t>𝟏</m:t>
                        </m:r>
                      </m:num>
                      <m:den>
                        <m:r>
                          <a:rPr lang="en-US" sz="1400" b="1" i="1" smtClean="0">
                            <a:solidFill>
                              <a:schemeClr val="tx1">
                                <a:lumMod val="50000"/>
                                <a:lumOff val="50000"/>
                              </a:schemeClr>
                            </a:solidFill>
                            <a:latin typeface="Cambria Math"/>
                            <a:ea typeface="Cambria Math"/>
                          </a:rPr>
                          <m:t>𝟕</m:t>
                        </m:r>
                      </m:den>
                    </m:f>
                  </m:oMath>
                </a14:m>
                <a:r>
                  <a:rPr lang="en-US" sz="1400" b="1" i="1" dirty="0" smtClean="0">
                    <a:solidFill>
                      <a:schemeClr val="tx1">
                        <a:lumMod val="50000"/>
                        <a:lumOff val="50000"/>
                      </a:schemeClr>
                    </a:solidFill>
                  </a:rPr>
                  <a:t>  for dry air over land  at neutral stability conditions)</a:t>
                </a:r>
                <a:endParaRPr lang="en-US" sz="1400" b="1" i="1" dirty="0">
                  <a:solidFill>
                    <a:schemeClr val="tx1">
                      <a:lumMod val="50000"/>
                      <a:lumOff val="50000"/>
                    </a:schemeClr>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193147" y="5277897"/>
                <a:ext cx="7014059" cy="833562"/>
              </a:xfrm>
              <a:prstGeom prst="rect">
                <a:avLst/>
              </a:prstGeom>
              <a:blipFill rotWithShape="0">
                <a:blip r:embed="rId9"/>
                <a:stretch>
                  <a:fillRect t="-1460" b="-1460"/>
                </a:stretch>
              </a:blipFill>
            </p:spPr>
            <p:txBody>
              <a:bodyPr/>
              <a:lstStyle/>
              <a:p>
                <a:r>
                  <a:rPr lang="en-GB">
                    <a:noFill/>
                  </a:rPr>
                  <a:t> </a:t>
                </a:r>
              </a:p>
            </p:txBody>
          </p:sp>
        </mc:Fallback>
      </mc:AlternateContent>
      <p:cxnSp>
        <p:nvCxnSpPr>
          <p:cNvPr id="25" name="Elbow Connector 24"/>
          <p:cNvCxnSpPr/>
          <p:nvPr/>
        </p:nvCxnSpPr>
        <p:spPr>
          <a:xfrm flipV="1">
            <a:off x="3363912" y="3879896"/>
            <a:ext cx="717631" cy="381000"/>
          </a:xfrm>
          <a:prstGeom prst="bentConnector3">
            <a:avLst/>
          </a:prstGeom>
          <a:ln w="19050">
            <a:tailEnd type="arrow"/>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4272776" y="3152398"/>
            <a:ext cx="1453336" cy="369332"/>
          </a:xfrm>
          <a:prstGeom prst="rect">
            <a:avLst/>
          </a:prstGeom>
          <a:noFill/>
          <a:ln>
            <a:noFill/>
          </a:ln>
        </p:spPr>
        <p:txBody>
          <a:bodyPr wrap="square" rtlCol="0">
            <a:spAutoFit/>
          </a:bodyPr>
          <a:lstStyle/>
          <a:p>
            <a:r>
              <a:rPr lang="en-US" b="1" dirty="0" smtClean="0">
                <a:solidFill>
                  <a:schemeClr val="bg1">
                    <a:lumMod val="50000"/>
                  </a:schemeClr>
                </a:solidFill>
              </a:rPr>
              <a:t>Ideal gas law</a:t>
            </a:r>
            <a:endParaRPr lang="en-US" b="1" dirty="0">
              <a:solidFill>
                <a:schemeClr val="bg1">
                  <a:lumMod val="50000"/>
                </a:schemeClr>
              </a:solidFill>
            </a:endParaRPr>
          </a:p>
        </p:txBody>
      </p:sp>
      <p:sp>
        <p:nvSpPr>
          <p:cNvPr id="45" name="TextBox 44"/>
          <p:cNvSpPr txBox="1"/>
          <p:nvPr/>
        </p:nvSpPr>
        <p:spPr>
          <a:xfrm>
            <a:off x="468313" y="4537372"/>
            <a:ext cx="2514600" cy="461665"/>
          </a:xfrm>
          <a:prstGeom prst="rect">
            <a:avLst/>
          </a:prstGeom>
          <a:noFill/>
        </p:spPr>
        <p:txBody>
          <a:bodyPr wrap="square" rtlCol="0">
            <a:spAutoFit/>
          </a:bodyPr>
          <a:lstStyle/>
          <a:p>
            <a:r>
              <a:rPr lang="en-US" sz="2400" b="1" i="1" dirty="0" smtClean="0"/>
              <a:t>Assumptions</a:t>
            </a:r>
            <a:r>
              <a:rPr lang="en-US" sz="2400" b="1" i="1" u="sng" dirty="0" smtClean="0"/>
              <a:t> </a:t>
            </a:r>
            <a:endParaRPr lang="en-US" sz="2400" b="1" i="1" u="sng" dirty="0"/>
          </a:p>
        </p:txBody>
      </p:sp>
      <p:pic>
        <p:nvPicPr>
          <p:cNvPr id="3" name="2 Imagen"/>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8645" y="2027237"/>
            <a:ext cx="2840501" cy="1188622"/>
          </a:xfrm>
          <a:prstGeom prst="rect">
            <a:avLst/>
          </a:prstGeom>
        </p:spPr>
      </p:pic>
      <p:pic>
        <p:nvPicPr>
          <p:cNvPr id="5" name="4 Imagen"/>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6973" y="2048691"/>
            <a:ext cx="3736539" cy="1426346"/>
          </a:xfrm>
          <a:prstGeom prst="rect">
            <a:avLst/>
          </a:prstGeom>
        </p:spPr>
      </p:pic>
      <p:sp>
        <p:nvSpPr>
          <p:cNvPr id="19" name="18 Rectángulo"/>
          <p:cNvSpPr/>
          <p:nvPr/>
        </p:nvSpPr>
        <p:spPr>
          <a:xfrm>
            <a:off x="5878512" y="1691859"/>
            <a:ext cx="4571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Rectángulo"/>
          <p:cNvSpPr/>
          <p:nvPr/>
        </p:nvSpPr>
        <p:spPr>
          <a:xfrm>
            <a:off x="2377765" y="1691859"/>
            <a:ext cx="4571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315912" y="1413172"/>
            <a:ext cx="9252964" cy="461665"/>
          </a:xfrm>
          <a:prstGeom prst="rect">
            <a:avLst/>
          </a:prstGeom>
          <a:noFill/>
        </p:spPr>
        <p:txBody>
          <a:bodyPr wrap="square" rtlCol="0">
            <a:spAutoFit/>
          </a:bodyPr>
          <a:lstStyle/>
          <a:p>
            <a:r>
              <a:rPr lang="es-ES" sz="2400" b="1" u="sng" dirty="0" err="1" smtClean="0"/>
              <a:t>Estimation</a:t>
            </a:r>
            <a:r>
              <a:rPr lang="es-ES" sz="2400" b="1" u="sng" dirty="0" smtClean="0"/>
              <a:t> of </a:t>
            </a:r>
            <a:r>
              <a:rPr lang="es-ES" sz="2400" b="1" u="sng" dirty="0" err="1" smtClean="0"/>
              <a:t>observational</a:t>
            </a:r>
            <a:r>
              <a:rPr lang="es-ES" sz="2400" b="1" u="sng" dirty="0" smtClean="0"/>
              <a:t> </a:t>
            </a:r>
            <a:r>
              <a:rPr lang="es-ES" sz="2400" b="1" u="sng" dirty="0" err="1" smtClean="0"/>
              <a:t>Capacity</a:t>
            </a:r>
            <a:r>
              <a:rPr lang="es-ES" sz="2400" b="1" u="sng" dirty="0" smtClean="0"/>
              <a:t> Factor </a:t>
            </a:r>
            <a:endParaRPr lang="en-GB" sz="2400" b="1" u="sng" dirty="0"/>
          </a:p>
        </p:txBody>
      </p:sp>
      <p:sp>
        <p:nvSpPr>
          <p:cNvPr id="20"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solidFill>
                  <a:schemeClr val="bg1"/>
                </a:solidFill>
              </a:rPr>
              <a:t>     Introduction          </a:t>
            </a:r>
            <a:r>
              <a:rPr lang="en-US" sz="2400" b="1" dirty="0" smtClean="0">
                <a:solidFill>
                  <a:schemeClr val="tx1"/>
                </a:solidFill>
              </a:rPr>
              <a:t> Methods           </a:t>
            </a:r>
            <a:r>
              <a:rPr lang="en-US" sz="2400" dirty="0"/>
              <a:t>Results    </a:t>
            </a:r>
            <a:r>
              <a:rPr lang="en-US" sz="2400" dirty="0" smtClean="0"/>
              <a:t>     Summary          Future work</a:t>
            </a:r>
          </a:p>
        </p:txBody>
      </p:sp>
    </p:spTree>
    <p:extLst>
      <p:ext uri="{BB962C8B-B14F-4D97-AF65-F5344CB8AC3E}">
        <p14:creationId xmlns:p14="http://schemas.microsoft.com/office/powerpoint/2010/main" val="266288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92112" y="1570037"/>
            <a:ext cx="6400802" cy="461665"/>
          </a:xfrm>
          <a:prstGeom prst="rect">
            <a:avLst/>
          </a:prstGeom>
          <a:noFill/>
        </p:spPr>
        <p:txBody>
          <a:bodyPr wrap="square" rtlCol="0">
            <a:spAutoFit/>
          </a:bodyPr>
          <a:lstStyle/>
          <a:p>
            <a:r>
              <a:rPr lang="en-GB" sz="2400" b="1" u="sng" dirty="0" smtClean="0"/>
              <a:t>Impact</a:t>
            </a:r>
            <a:r>
              <a:rPr lang="es-ES" sz="2400" b="1" u="sng" dirty="0" smtClean="0"/>
              <a:t> </a:t>
            </a:r>
            <a:r>
              <a:rPr lang="en-GB" sz="2400" b="1" u="sng" dirty="0" smtClean="0"/>
              <a:t>Surfaces</a:t>
            </a:r>
            <a:endParaRPr lang="en-GB" sz="2400" b="1" u="sng" dirty="0"/>
          </a:p>
        </p:txBody>
      </p:sp>
      <p:sp>
        <p:nvSpPr>
          <p:cNvPr id="6" name="CuadroTexto 5"/>
          <p:cNvSpPr txBox="1"/>
          <p:nvPr/>
        </p:nvSpPr>
        <p:spPr>
          <a:xfrm>
            <a:off x="696912" y="2317392"/>
            <a:ext cx="8458200" cy="4739759"/>
          </a:xfrm>
          <a:prstGeom prst="rect">
            <a:avLst/>
          </a:prstGeom>
          <a:noFill/>
        </p:spPr>
        <p:txBody>
          <a:bodyPr wrap="square" rtlCol="0">
            <a:spAutoFit/>
          </a:bodyPr>
          <a:lstStyle/>
          <a:p>
            <a:pPr marL="285750" indent="-285750" algn="just">
              <a:buFont typeface="Arial" panose="020B0604020202020204" pitchFamily="34" charset="0"/>
              <a:buChar char="•"/>
            </a:pPr>
            <a:r>
              <a:rPr lang="en-GB" sz="2200" b="1" dirty="0" smtClean="0">
                <a:solidFill>
                  <a:schemeClr val="accent1"/>
                </a:solidFill>
              </a:rPr>
              <a:t>What is an impact surface?</a:t>
            </a:r>
          </a:p>
          <a:p>
            <a:pPr algn="just"/>
            <a:endParaRPr lang="en-GB" sz="2200" b="1" dirty="0" smtClean="0"/>
          </a:p>
          <a:p>
            <a:pPr marL="261938" algn="just"/>
            <a:r>
              <a:rPr lang="en-GB" sz="2200" b="1" dirty="0" smtClean="0"/>
              <a:t>They are a tool to visualise an impact variable in a discretized ‘climate space’ (Dave MacLeod, Oxford University).</a:t>
            </a:r>
          </a:p>
          <a:p>
            <a:pPr marL="261938" algn="just"/>
            <a:endParaRPr lang="en-GB" sz="2200" b="1" dirty="0" smtClean="0"/>
          </a:p>
          <a:p>
            <a:pPr marL="285750" indent="-285750" algn="just">
              <a:buFont typeface="Arial" panose="020B0604020202020204" pitchFamily="34" charset="0"/>
              <a:buChar char="•"/>
            </a:pPr>
            <a:r>
              <a:rPr lang="en-GB" sz="2200" b="1" dirty="0" smtClean="0">
                <a:solidFill>
                  <a:schemeClr val="accent1"/>
                </a:solidFill>
              </a:rPr>
              <a:t>How can we get a prediction of the capacity factor from them?</a:t>
            </a:r>
          </a:p>
          <a:p>
            <a:pPr algn="just"/>
            <a:endParaRPr lang="en-GB" sz="2200" dirty="0" smtClean="0"/>
          </a:p>
          <a:p>
            <a:pPr marL="1266825" indent="-457200" algn="just">
              <a:buAutoNum type="arabicPeriod"/>
            </a:pPr>
            <a:r>
              <a:rPr lang="en-GB" sz="2200" b="1" dirty="0" smtClean="0"/>
              <a:t>Past observations of CF , WS and T are discretized and represented in an impact surface.</a:t>
            </a:r>
          </a:p>
          <a:p>
            <a:pPr marL="1266825" indent="-457200" algn="just">
              <a:buAutoNum type="arabicPeriod"/>
            </a:pPr>
            <a:endParaRPr lang="en-GB" sz="800" b="1" dirty="0" smtClean="0"/>
          </a:p>
          <a:p>
            <a:pPr marL="1266825" indent="-457200" algn="just">
              <a:buAutoNum type="arabicPeriod" startAt="2"/>
            </a:pPr>
            <a:r>
              <a:rPr lang="en-GB" sz="2200" b="1" dirty="0" smtClean="0"/>
              <a:t>Predictions in the target </a:t>
            </a:r>
            <a:r>
              <a:rPr lang="en-GB" sz="2200" b="1" dirty="0"/>
              <a:t>period of  WS and T </a:t>
            </a:r>
            <a:r>
              <a:rPr lang="en-GB" sz="2200" b="1" dirty="0" smtClean="0"/>
              <a:t>are discretized and represented in an impact surface.</a:t>
            </a:r>
          </a:p>
          <a:p>
            <a:pPr marL="1266825" indent="-457200" algn="just">
              <a:buAutoNum type="arabicPeriod" startAt="2"/>
            </a:pPr>
            <a:endParaRPr lang="en-GB" sz="800" b="1" dirty="0" smtClean="0"/>
          </a:p>
          <a:p>
            <a:pPr marL="1266825" indent="-457200" algn="just">
              <a:buAutoNum type="arabicPeriod" startAt="2"/>
            </a:pPr>
            <a:r>
              <a:rPr lang="en-GB" sz="2200" b="1" dirty="0" smtClean="0"/>
              <a:t>Each box of the two impact surfaces are combined to provide the capacity factor prediction.</a:t>
            </a:r>
            <a:endParaRPr lang="en-GB" sz="2200" b="1" dirty="0"/>
          </a:p>
        </p:txBody>
      </p:sp>
      <p:sp>
        <p:nvSpPr>
          <p:cNvPr id="8"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sp>
        <p:nvSpPr>
          <p:cNvPr id="5" name="Elipse 4"/>
          <p:cNvSpPr/>
          <p:nvPr/>
        </p:nvSpPr>
        <p:spPr>
          <a:xfrm>
            <a:off x="1382712" y="47516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7" name="Elipse 6"/>
          <p:cNvSpPr/>
          <p:nvPr/>
        </p:nvSpPr>
        <p:spPr>
          <a:xfrm>
            <a:off x="1382712" y="553243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9" name="Elipse 8"/>
          <p:cNvSpPr/>
          <p:nvPr/>
        </p:nvSpPr>
        <p:spPr>
          <a:xfrm>
            <a:off x="1382712" y="6351866"/>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3</a:t>
            </a:r>
            <a:endParaRPr lang="en-GB" dirty="0">
              <a:ln>
                <a:solidFill>
                  <a:schemeClr val="bg1"/>
                </a:solidFill>
              </a:ln>
              <a:solidFill>
                <a:schemeClr val="bg1"/>
              </a:solidFill>
            </a:endParaRPr>
          </a:p>
        </p:txBody>
      </p:sp>
    </p:spTree>
    <p:extLst>
      <p:ext uri="{BB962C8B-B14F-4D97-AF65-F5344CB8AC3E}">
        <p14:creationId xmlns:p14="http://schemas.microsoft.com/office/powerpoint/2010/main" val="202183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3" cstate="print">
            <a:extLst>
              <a:ext uri="{28A0092B-C50C-407E-A947-70E740481C1C}">
                <a14:useLocalDpi xmlns:a14="http://schemas.microsoft.com/office/drawing/2010/main" val="0"/>
              </a:ext>
            </a:extLst>
          </a:blip>
          <a:srcRect l="38372" b="2625"/>
          <a:stretch/>
        </p:blipFill>
        <p:spPr>
          <a:xfrm rot="5400000">
            <a:off x="3890064" y="3586591"/>
            <a:ext cx="2375166" cy="5411729"/>
          </a:xfrm>
          <a:prstGeom prst="rect">
            <a:avLst/>
          </a:prstGeom>
        </p:spPr>
      </p:pic>
      <p:pic>
        <p:nvPicPr>
          <p:cNvPr id="12" name="Imagen 11"/>
          <p:cNvPicPr>
            <a:picLocks noChangeAspect="1"/>
          </p:cNvPicPr>
          <p:nvPr/>
        </p:nvPicPr>
        <p:blipFill rotWithShape="1">
          <a:blip r:embed="rId4" cstate="print">
            <a:extLst>
              <a:ext uri="{28A0092B-C50C-407E-A947-70E740481C1C}">
                <a14:useLocalDpi xmlns:a14="http://schemas.microsoft.com/office/drawing/2010/main" val="0"/>
              </a:ext>
            </a:extLst>
          </a:blip>
          <a:srcRect t="5649"/>
          <a:stretch/>
        </p:blipFill>
        <p:spPr>
          <a:xfrm>
            <a:off x="2258622" y="1438962"/>
            <a:ext cx="2893066" cy="3412051"/>
          </a:xfrm>
          <a:prstGeom prst="rect">
            <a:avLst/>
          </a:prstGeom>
        </p:spPr>
      </p:pic>
      <p:pic>
        <p:nvPicPr>
          <p:cNvPr id="10" name="Imagen 9"/>
          <p:cNvPicPr>
            <a:picLocks noChangeAspect="1"/>
          </p:cNvPicPr>
          <p:nvPr/>
        </p:nvPicPr>
        <p:blipFill rotWithShape="1">
          <a:blip r:embed="rId5" cstate="print">
            <a:extLst>
              <a:ext uri="{28A0092B-C50C-407E-A947-70E740481C1C}">
                <a14:useLocalDpi xmlns:a14="http://schemas.microsoft.com/office/drawing/2010/main" val="0"/>
              </a:ext>
            </a:extLst>
          </a:blip>
          <a:srcRect t="5649"/>
          <a:stretch/>
        </p:blipFill>
        <p:spPr>
          <a:xfrm>
            <a:off x="5204702" y="1438962"/>
            <a:ext cx="2891689" cy="3410427"/>
          </a:xfrm>
          <a:prstGeom prst="rect">
            <a:avLst/>
          </a:prstGeom>
        </p:spPr>
      </p:pic>
      <p:sp>
        <p:nvSpPr>
          <p:cNvPr id="22" name="TextBox 21"/>
          <p:cNvSpPr txBox="1"/>
          <p:nvPr/>
        </p:nvSpPr>
        <p:spPr>
          <a:xfrm>
            <a:off x="7968341" y="2293818"/>
            <a:ext cx="1871403" cy="1754326"/>
          </a:xfrm>
          <a:prstGeom prst="rect">
            <a:avLst/>
          </a:prstGeom>
          <a:noFill/>
        </p:spPr>
        <p:txBody>
          <a:bodyPr wrap="square" rtlCol="0">
            <a:spAutoFit/>
          </a:bodyPr>
          <a:lstStyle/>
          <a:p>
            <a:r>
              <a:rPr lang="en-US" b="1" dirty="0" smtClean="0"/>
              <a:t>Simple bias correction.  </a:t>
            </a:r>
          </a:p>
          <a:p>
            <a:r>
              <a:rPr lang="en-US" b="1" dirty="0" smtClean="0"/>
              <a:t>WS and T bias corrected forecasts. </a:t>
            </a:r>
          </a:p>
          <a:p>
            <a:r>
              <a:rPr lang="en-US" b="1" dirty="0" smtClean="0"/>
              <a:t>December (2012)</a:t>
            </a:r>
            <a:endParaRPr lang="en-US" b="1" dirty="0"/>
          </a:p>
        </p:txBody>
      </p:sp>
      <p:sp>
        <p:nvSpPr>
          <p:cNvPr id="7" name="TextBox 6"/>
          <p:cNvSpPr txBox="1"/>
          <p:nvPr/>
        </p:nvSpPr>
        <p:spPr>
          <a:xfrm>
            <a:off x="1611312" y="4770437"/>
            <a:ext cx="6860277" cy="461665"/>
          </a:xfrm>
          <a:prstGeom prst="rect">
            <a:avLst/>
          </a:prstGeom>
          <a:solidFill>
            <a:schemeClr val="bg1"/>
          </a:solidFill>
        </p:spPr>
        <p:txBody>
          <a:bodyPr wrap="square" rtlCol="0">
            <a:spAutoFit/>
          </a:bodyPr>
          <a:lstStyle/>
          <a:p>
            <a:pPr algn="ctr"/>
            <a:r>
              <a:rPr lang="en-US" sz="2400" b="1" dirty="0" smtClean="0"/>
              <a:t>Forecast of capacity factor for December 2012</a:t>
            </a:r>
            <a:endParaRPr lang="en-US" sz="2400" b="1" dirty="0"/>
          </a:p>
        </p:txBody>
      </p:sp>
      <p:sp>
        <p:nvSpPr>
          <p:cNvPr id="33" name="Oval 32"/>
          <p:cNvSpPr/>
          <p:nvPr/>
        </p:nvSpPr>
        <p:spPr>
          <a:xfrm>
            <a:off x="6869112" y="6218237"/>
            <a:ext cx="553302" cy="1143000"/>
          </a:xfrm>
          <a:prstGeom prst="ellipse">
            <a:avLst/>
          </a:prstGeom>
          <a:no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37" name="TextBox 36"/>
          <p:cNvSpPr txBox="1"/>
          <p:nvPr/>
        </p:nvSpPr>
        <p:spPr>
          <a:xfrm>
            <a:off x="8469312" y="5837237"/>
            <a:ext cx="1711613" cy="400110"/>
          </a:xfrm>
          <a:prstGeom prst="rect">
            <a:avLst/>
          </a:prstGeom>
          <a:noFill/>
        </p:spPr>
        <p:txBody>
          <a:bodyPr wrap="square" rtlCol="0">
            <a:spAutoFit/>
          </a:bodyPr>
          <a:lstStyle/>
          <a:p>
            <a:r>
              <a:rPr lang="en-US" sz="2000" dirty="0" smtClean="0"/>
              <a:t>N/A values !!!</a:t>
            </a:r>
            <a:endParaRPr lang="en-US" sz="2000" dirty="0"/>
          </a:p>
        </p:txBody>
      </p:sp>
      <p:cxnSp>
        <p:nvCxnSpPr>
          <p:cNvPr id="30" name="Straight Arrow Connector 29"/>
          <p:cNvCxnSpPr/>
          <p:nvPr/>
        </p:nvCxnSpPr>
        <p:spPr>
          <a:xfrm flipH="1">
            <a:off x="7422414" y="6213376"/>
            <a:ext cx="1200654" cy="403061"/>
          </a:xfrm>
          <a:prstGeom prst="straightConnector1">
            <a:avLst/>
          </a:prstGeom>
          <a:ln w="9525">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5" name="TextBox 5"/>
          <p:cNvSpPr txBox="1"/>
          <p:nvPr/>
        </p:nvSpPr>
        <p:spPr>
          <a:xfrm>
            <a:off x="0" y="884237"/>
            <a:ext cx="1008062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400" dirty="0" smtClean="0"/>
              <a:t>     </a:t>
            </a:r>
            <a:r>
              <a:rPr lang="en-US" sz="2400" dirty="0" smtClean="0">
                <a:solidFill>
                  <a:schemeClr val="bg1"/>
                </a:solidFill>
              </a:rPr>
              <a:t>Introduction</a:t>
            </a:r>
            <a:r>
              <a:rPr lang="en-US" sz="2400" b="1" dirty="0" smtClean="0">
                <a:solidFill>
                  <a:schemeClr val="accent6"/>
                </a:solidFill>
              </a:rPr>
              <a:t>           </a:t>
            </a:r>
            <a:r>
              <a:rPr lang="en-US" sz="2400" dirty="0" smtClean="0"/>
              <a:t>Methods           </a:t>
            </a:r>
            <a:r>
              <a:rPr lang="en-US" sz="2400" b="1" dirty="0">
                <a:solidFill>
                  <a:schemeClr val="tx1"/>
                </a:solidFill>
              </a:rPr>
              <a:t>Results   </a:t>
            </a:r>
            <a:r>
              <a:rPr lang="en-US" sz="2400" dirty="0"/>
              <a:t> </a:t>
            </a:r>
            <a:r>
              <a:rPr lang="en-US" sz="2400" dirty="0" smtClean="0"/>
              <a:t>     Summary          </a:t>
            </a:r>
            <a:r>
              <a:rPr lang="en-US" sz="2400" dirty="0" smtClean="0">
                <a:solidFill>
                  <a:schemeClr val="bg1"/>
                </a:solidFill>
              </a:rPr>
              <a:t>Future work</a:t>
            </a:r>
          </a:p>
        </p:txBody>
      </p:sp>
      <p:sp>
        <p:nvSpPr>
          <p:cNvPr id="19" name="CuadroTexto 18"/>
          <p:cNvSpPr txBox="1"/>
          <p:nvPr/>
        </p:nvSpPr>
        <p:spPr>
          <a:xfrm>
            <a:off x="239712" y="1417637"/>
            <a:ext cx="6400802" cy="461665"/>
          </a:xfrm>
          <a:prstGeom prst="rect">
            <a:avLst/>
          </a:prstGeom>
          <a:noFill/>
        </p:spPr>
        <p:txBody>
          <a:bodyPr wrap="square" rtlCol="0">
            <a:spAutoFit/>
          </a:bodyPr>
          <a:lstStyle/>
          <a:p>
            <a:r>
              <a:rPr lang="es-ES" sz="2400" b="1" u="sng" dirty="0" err="1" smtClean="0"/>
              <a:t>Impact</a:t>
            </a:r>
            <a:r>
              <a:rPr lang="es-ES" sz="2400" b="1" u="sng" dirty="0" smtClean="0"/>
              <a:t> </a:t>
            </a:r>
            <a:r>
              <a:rPr lang="es-ES" sz="2400" b="1" u="sng" dirty="0" err="1" smtClean="0"/>
              <a:t>Surfaces</a:t>
            </a:r>
            <a:endParaRPr lang="en-GB" sz="2400" b="1" u="sng" dirty="0"/>
          </a:p>
        </p:txBody>
      </p:sp>
      <p:sp>
        <p:nvSpPr>
          <p:cNvPr id="25" name="TextBox 24"/>
          <p:cNvSpPr txBox="1"/>
          <p:nvPr/>
        </p:nvSpPr>
        <p:spPr>
          <a:xfrm>
            <a:off x="696912" y="2242144"/>
            <a:ext cx="1594973" cy="1477328"/>
          </a:xfrm>
          <a:prstGeom prst="rect">
            <a:avLst/>
          </a:prstGeom>
          <a:noFill/>
        </p:spPr>
        <p:txBody>
          <a:bodyPr wrap="square" rtlCol="0">
            <a:spAutoFit/>
          </a:bodyPr>
          <a:lstStyle/>
          <a:p>
            <a:pPr algn="r"/>
            <a:r>
              <a:rPr lang="en-US" b="1" dirty="0" smtClean="0"/>
              <a:t>Past observations of CF.</a:t>
            </a:r>
          </a:p>
          <a:p>
            <a:pPr algn="r"/>
            <a:r>
              <a:rPr lang="en-US" b="1" dirty="0" smtClean="0"/>
              <a:t>December (1981-2011)</a:t>
            </a:r>
            <a:endParaRPr lang="en-US" b="1" dirty="0"/>
          </a:p>
        </p:txBody>
      </p:sp>
      <p:pic>
        <p:nvPicPr>
          <p:cNvPr id="23" name="Imagen 22"/>
          <p:cNvPicPr>
            <a:picLocks noChangeAspect="1"/>
          </p:cNvPicPr>
          <p:nvPr/>
        </p:nvPicPr>
        <p:blipFill rotWithShape="1">
          <a:blip r:embed="rId6" cstate="print">
            <a:extLst>
              <a:ext uri="{28A0092B-C50C-407E-A947-70E740481C1C}">
                <a14:useLocalDpi xmlns:a14="http://schemas.microsoft.com/office/drawing/2010/main" val="0"/>
              </a:ext>
            </a:extLst>
          </a:blip>
          <a:srcRect l="38372" t="97375" r="35464" b="-399"/>
          <a:stretch/>
        </p:blipFill>
        <p:spPr>
          <a:xfrm rot="5400000">
            <a:off x="1573211" y="6103938"/>
            <a:ext cx="1371601" cy="228600"/>
          </a:xfrm>
          <a:prstGeom prst="rect">
            <a:avLst/>
          </a:prstGeom>
        </p:spPr>
      </p:pic>
      <p:sp>
        <p:nvSpPr>
          <p:cNvPr id="14" name="Rectángulo 13"/>
          <p:cNvSpPr/>
          <p:nvPr/>
        </p:nvSpPr>
        <p:spPr>
          <a:xfrm>
            <a:off x="1382713" y="5075237"/>
            <a:ext cx="304799" cy="380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lipse 16"/>
          <p:cNvSpPr/>
          <p:nvPr/>
        </p:nvSpPr>
        <p:spPr>
          <a:xfrm>
            <a:off x="544512" y="18793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1</a:t>
            </a:r>
            <a:endParaRPr lang="en-GB" dirty="0">
              <a:ln>
                <a:solidFill>
                  <a:schemeClr val="bg1"/>
                </a:solidFill>
              </a:ln>
              <a:solidFill>
                <a:schemeClr val="bg1"/>
              </a:solidFill>
            </a:endParaRPr>
          </a:p>
        </p:txBody>
      </p:sp>
      <p:sp>
        <p:nvSpPr>
          <p:cNvPr id="29" name="Elipse 28"/>
          <p:cNvSpPr/>
          <p:nvPr/>
        </p:nvSpPr>
        <p:spPr>
          <a:xfrm>
            <a:off x="5119793" y="1803102"/>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a:ln>
                  <a:solidFill>
                    <a:schemeClr val="bg1"/>
                  </a:solidFill>
                </a:ln>
                <a:solidFill>
                  <a:schemeClr val="bg1"/>
                </a:solidFill>
              </a:rPr>
              <a:t>2</a:t>
            </a:r>
            <a:endParaRPr lang="en-GB" dirty="0">
              <a:ln>
                <a:solidFill>
                  <a:schemeClr val="bg1"/>
                </a:solidFill>
              </a:ln>
              <a:solidFill>
                <a:schemeClr val="bg1"/>
              </a:solidFill>
            </a:endParaRPr>
          </a:p>
        </p:txBody>
      </p:sp>
      <p:sp>
        <p:nvSpPr>
          <p:cNvPr id="31" name="Elipse 30"/>
          <p:cNvSpPr/>
          <p:nvPr/>
        </p:nvSpPr>
        <p:spPr>
          <a:xfrm>
            <a:off x="591877" y="4685627"/>
            <a:ext cx="449734" cy="55217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ln>
                  <a:solidFill>
                    <a:schemeClr val="bg1"/>
                  </a:solidFill>
                </a:ln>
                <a:solidFill>
                  <a:schemeClr val="bg1"/>
                </a:solidFill>
              </a:rPr>
              <a:t>3</a:t>
            </a:r>
            <a:endParaRPr lang="en-GB" dirty="0">
              <a:ln>
                <a:solidFill>
                  <a:schemeClr val="bg1"/>
                </a:solidFill>
              </a:ln>
              <a:solidFill>
                <a:schemeClr val="bg1"/>
              </a:solidFill>
            </a:endParaRPr>
          </a:p>
        </p:txBody>
      </p:sp>
      <p:sp>
        <p:nvSpPr>
          <p:cNvPr id="20" name="Rectángulo 19"/>
          <p:cNvSpPr/>
          <p:nvPr/>
        </p:nvSpPr>
        <p:spPr>
          <a:xfrm>
            <a:off x="8245203" y="1443950"/>
            <a:ext cx="1406924" cy="769441"/>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pPr algn="ctr"/>
            <a:r>
              <a:rPr lang="en-US" sz="2200" b="1" dirty="0" smtClean="0"/>
              <a:t>Central US</a:t>
            </a:r>
          </a:p>
          <a:p>
            <a:pPr algn="ctr"/>
            <a:r>
              <a:rPr lang="en-US" sz="2200" b="1" dirty="0" smtClean="0"/>
              <a:t> region</a:t>
            </a:r>
          </a:p>
        </p:txBody>
      </p:sp>
    </p:spTree>
    <p:extLst>
      <p:ext uri="{BB962C8B-B14F-4D97-AF65-F5344CB8AC3E}">
        <p14:creationId xmlns:p14="http://schemas.microsoft.com/office/powerpoint/2010/main" val="1374929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604112" y="7208837"/>
            <a:ext cx="2313000" cy="486360"/>
          </a:xfrm>
        </p:spPr>
        <p:txBody>
          <a:bodyPr/>
          <a:lstStyle/>
          <a:p>
            <a:pPr lvl="0" algn="r"/>
            <a:fld id="{A741D304-66ED-40E6-9E9B-C444A0E6E819}" type="slidenum">
              <a:rPr lang="en-US" smtClean="0"/>
              <a:pPr lvl="0" algn="r"/>
              <a:t>3</a:t>
            </a:fld>
            <a:endParaRPr lang="en-US" dirty="0"/>
          </a:p>
        </p:txBody>
      </p:sp>
      <p:sp>
        <p:nvSpPr>
          <p:cNvPr id="13" name="Text Box 1"/>
          <p:cNvSpPr txBox="1">
            <a:spLocks noChangeArrowheads="1"/>
          </p:cNvSpPr>
          <p:nvPr/>
        </p:nvSpPr>
        <p:spPr bwMode="auto">
          <a:xfrm>
            <a:off x="163513" y="1798637"/>
            <a:ext cx="9594850" cy="5157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marL="342900" indent="-342900"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ＭＳ Ｐゴシック" charset="0"/>
                <a:cs typeface="DejaVu Sans" charset="0"/>
              </a:defRPr>
            </a:lvl1pPr>
            <a:lvl2pPr marL="728663" indent="-271463"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2pPr>
            <a:lvl3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3pPr>
            <a:lvl4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4pPr>
            <a:lvl5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9pPr>
          </a:lstStyle>
          <a:p>
            <a:pPr lvl="1" algn="just" eaLnBrk="1">
              <a:spcBef>
                <a:spcPts val="375"/>
              </a:spcBef>
              <a:spcAft>
                <a:spcPts val="1425"/>
              </a:spcAft>
              <a:buSzPct val="45000"/>
              <a:buFont typeface="Wingdings" charset="0"/>
              <a:buChar char=""/>
              <a:defRPr/>
            </a:pPr>
            <a:r>
              <a:rPr lang="en-GB" sz="2200" dirty="0" smtClean="0">
                <a:solidFill>
                  <a:srgbClr val="000000"/>
                </a:solidFill>
                <a:ea typeface="ＭＳ Ｐゴシック" charset="0"/>
              </a:rPr>
              <a:t>Initial-value problems (weather forecasting) to </a:t>
            </a:r>
            <a:br>
              <a:rPr lang="en-GB" sz="2200" dirty="0" smtClean="0">
                <a:solidFill>
                  <a:srgbClr val="000000"/>
                </a:solidFill>
                <a:ea typeface="ＭＳ Ｐゴシック" charset="0"/>
              </a:rPr>
            </a:br>
            <a:r>
              <a:rPr lang="en-GB" sz="2200" dirty="0" smtClean="0">
                <a:solidFill>
                  <a:srgbClr val="000000"/>
                </a:solidFill>
                <a:ea typeface="ＭＳ Ｐゴシック" charset="0"/>
              </a:rPr>
              <a:t>forced boundary condition problem (climate projections) </a:t>
            </a:r>
          </a:p>
          <a:p>
            <a:pPr lvl="1" algn="just" eaLnBrk="1">
              <a:spcBef>
                <a:spcPts val="375"/>
              </a:spcBef>
              <a:spcAft>
                <a:spcPts val="1425"/>
              </a:spcAft>
              <a:buSzPct val="45000"/>
              <a:buFont typeface="Wingdings" charset="0"/>
              <a:buChar char=""/>
              <a:defRPr/>
            </a:pPr>
            <a:r>
              <a:rPr lang="en-GB" sz="2200" dirty="0" smtClean="0">
                <a:solidFill>
                  <a:srgbClr val="FF0000"/>
                </a:solidFill>
                <a:ea typeface="ＭＳ Ｐゴシック" charset="0"/>
              </a:rPr>
              <a:t>Climate forecasts</a:t>
            </a:r>
            <a:r>
              <a:rPr lang="en-GB" sz="2200" dirty="0" smtClean="0">
                <a:solidFill>
                  <a:srgbClr val="000000"/>
                </a:solidFill>
                <a:ea typeface="ＭＳ Ｐゴシック" charset="0"/>
              </a:rPr>
              <a:t> (sub-seasonal, seasonal and decadal) in the middle</a:t>
            </a: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l="5534" t="31631" r="8298" b="18451"/>
          <a:stretch>
            <a:fillRect/>
          </a:stretch>
        </p:blipFill>
        <p:spPr bwMode="auto">
          <a:xfrm>
            <a:off x="468313" y="4162425"/>
            <a:ext cx="9126537" cy="3008312"/>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l="5534" t="31631" r="8298" b="18451"/>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5" name="Text Box 3"/>
          <p:cNvSpPr txBox="1">
            <a:spLocks noChangeArrowheads="1"/>
          </p:cNvSpPr>
          <p:nvPr/>
        </p:nvSpPr>
        <p:spPr bwMode="auto">
          <a:xfrm>
            <a:off x="11113" y="7213600"/>
            <a:ext cx="2724150" cy="3762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00800" tIns="50400" rIns="100800" bIns="50400">
            <a:spAutoFit/>
          </a:bodyPr>
          <a:lstStyle>
            <a:lvl1pPr marL="315913" indent="-298450"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ＭＳ Ｐゴシック" charset="0"/>
                <a:cs typeface="DejaVu Sans" charset="0"/>
              </a:defRPr>
            </a:lvl1pPr>
            <a:lvl2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2pPr>
            <a:lvl3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3pPr>
            <a:lvl4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4pPr>
            <a:lvl5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9pPr>
          </a:lstStyle>
          <a:p>
            <a:pPr eaLnBrk="1" hangingPunct="1">
              <a:lnSpc>
                <a:spcPct val="90000"/>
              </a:lnSpc>
              <a:spcBef>
                <a:spcPts val="225"/>
              </a:spcBef>
              <a:spcAft>
                <a:spcPts val="225"/>
              </a:spcAft>
              <a:buClrTx/>
              <a:buFontTx/>
              <a:buNone/>
              <a:defRPr/>
            </a:pPr>
            <a:r>
              <a:rPr lang="fr-FR" sz="1800" smtClean="0">
                <a:solidFill>
                  <a:srgbClr val="000000"/>
                </a:solidFill>
              </a:rPr>
              <a:t>Meehl et al. (2009)</a:t>
            </a:r>
          </a:p>
        </p:txBody>
      </p:sp>
      <p:sp>
        <p:nvSpPr>
          <p:cNvPr id="16" name="Rectangle 4"/>
          <p:cNvSpPr>
            <a:spLocks noChangeArrowheads="1"/>
          </p:cNvSpPr>
          <p:nvPr/>
        </p:nvSpPr>
        <p:spPr bwMode="auto">
          <a:xfrm>
            <a:off x="2160588" y="4238625"/>
            <a:ext cx="4014787" cy="2927350"/>
          </a:xfrm>
          <a:prstGeom prst="rect">
            <a:avLst/>
          </a:prstGeom>
          <a:noFill/>
          <a:ln w="38160" cap="sq">
            <a:solidFill>
              <a:srgbClr val="FF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pic>
        <p:nvPicPr>
          <p:cNvPr id="10"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11"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317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4</a:t>
            </a:fld>
            <a:endParaRPr lang="en-US" dirty="0"/>
          </a:p>
          <a:p>
            <a:pPr lvl="0" algn="r"/>
            <a:endParaRPr lang="en-US" dirty="0"/>
          </a:p>
        </p:txBody>
      </p:sp>
      <p:sp>
        <p:nvSpPr>
          <p:cNvPr id="14" name="Text Box 1"/>
          <p:cNvSpPr txBox="1">
            <a:spLocks noChangeArrowheads="1"/>
          </p:cNvSpPr>
          <p:nvPr/>
        </p:nvSpPr>
        <p:spPr bwMode="auto">
          <a:xfrm>
            <a:off x="201612" y="1798637"/>
            <a:ext cx="9448800" cy="5157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marL="342900" indent="-342900"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ＭＳ Ｐゴシック" charset="0"/>
                <a:cs typeface="DejaVu Sans" charset="0"/>
              </a:defRPr>
            </a:lvl1pPr>
            <a:lvl2pPr marL="728663" indent="-271463"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2pPr>
            <a:lvl3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3pPr>
            <a:lvl4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4pPr>
            <a:lvl5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9pPr>
          </a:lstStyle>
          <a:p>
            <a:pPr marL="457200" lvl="1" indent="0" algn="just" eaLnBrk="1">
              <a:spcBef>
                <a:spcPts val="375"/>
              </a:spcBef>
              <a:spcAft>
                <a:spcPts val="1425"/>
              </a:spcAft>
              <a:buSzPct val="45000"/>
              <a:defRPr/>
            </a:pPr>
            <a:r>
              <a:rPr lang="en-GB" sz="2200" dirty="0" smtClean="0">
                <a:solidFill>
                  <a:srgbClr val="000000"/>
                </a:solidFill>
                <a:ea typeface="ＭＳ Ｐゴシック" charset="0"/>
              </a:rPr>
              <a:t>Wind power variability at monthly to decadal time scales has not been traditionally taken into account in wind power facilities planning and management</a:t>
            </a:r>
          </a:p>
          <a:p>
            <a:pPr marL="457200" lvl="1" indent="0" algn="just" eaLnBrk="1">
              <a:spcBef>
                <a:spcPts val="375"/>
              </a:spcBef>
              <a:spcAft>
                <a:spcPts val="1425"/>
              </a:spcAft>
              <a:buSzPct val="45000"/>
              <a:defRPr/>
            </a:pPr>
            <a:r>
              <a:rPr lang="en-GB" sz="2200" dirty="0" smtClean="0">
                <a:solidFill>
                  <a:srgbClr val="000000"/>
                </a:solidFill>
                <a:ea typeface="ＭＳ Ｐゴシック" charset="0"/>
              </a:rPr>
              <a:t>In other sectors as hydropower or electricity generation and demand balance, climate information on seasonal-to-</a:t>
            </a:r>
            <a:r>
              <a:rPr lang="en-GB" sz="2200" dirty="0" err="1" smtClean="0">
                <a:solidFill>
                  <a:srgbClr val="000000"/>
                </a:solidFill>
                <a:ea typeface="ＭＳ Ｐゴシック" charset="0"/>
              </a:rPr>
              <a:t>interannuel</a:t>
            </a:r>
            <a:r>
              <a:rPr lang="en-GB" sz="2200" dirty="0" smtClean="0">
                <a:solidFill>
                  <a:srgbClr val="000000"/>
                </a:solidFill>
                <a:ea typeface="ＭＳ Ｐゴシック" charset="0"/>
              </a:rPr>
              <a:t> time scales have already been illustrated for management decisions.</a:t>
            </a:r>
          </a:p>
        </p:txBody>
      </p:sp>
      <p:grpSp>
        <p:nvGrpSpPr>
          <p:cNvPr id="19" name="Grupo 18"/>
          <p:cNvGrpSpPr/>
          <p:nvPr/>
        </p:nvGrpSpPr>
        <p:grpSpPr>
          <a:xfrm>
            <a:off x="164634" y="4696452"/>
            <a:ext cx="4726756" cy="2321443"/>
            <a:chOff x="564603" y="5189095"/>
            <a:chExt cx="4478065" cy="2092843"/>
          </a:xfrm>
        </p:grpSpPr>
        <p:pic>
          <p:nvPicPr>
            <p:cNvPr id="20" name="Imagen 19"/>
            <p:cNvPicPr>
              <a:picLocks noChangeAspect="1"/>
            </p:cNvPicPr>
            <p:nvPr/>
          </p:nvPicPr>
          <p:blipFill rotWithShape="1">
            <a:blip r:embed="rId3"/>
            <a:srcRect l="29502" t="12499" r="25403" b="55475"/>
            <a:stretch/>
          </p:blipFill>
          <p:spPr>
            <a:xfrm>
              <a:off x="564603" y="5493895"/>
              <a:ext cx="4478065" cy="1788043"/>
            </a:xfrm>
            <a:prstGeom prst="rect">
              <a:avLst/>
            </a:prstGeom>
            <a:ln>
              <a:noFill/>
            </a:ln>
            <a:effectLst>
              <a:outerShdw blurRad="292100" dist="139700" dir="2700000" algn="tl" rotWithShape="0">
                <a:srgbClr val="333333">
                  <a:alpha val="65000"/>
                </a:srgbClr>
              </a:outerShdw>
            </a:effectLst>
          </p:spPr>
        </p:pic>
        <p:sp>
          <p:nvSpPr>
            <p:cNvPr id="21" name="CuadroTexto 20"/>
            <p:cNvSpPr txBox="1"/>
            <p:nvPr/>
          </p:nvSpPr>
          <p:spPr>
            <a:xfrm>
              <a:off x="564603" y="5189095"/>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Hydroelectric</a:t>
              </a:r>
              <a:r>
                <a:rPr lang="es-ES" b="1" dirty="0" smtClean="0">
                  <a:solidFill>
                    <a:schemeClr val="tx1">
                      <a:lumMod val="65000"/>
                      <a:lumOff val="35000"/>
                    </a:schemeClr>
                  </a:solidFill>
                </a:rPr>
                <a:t> </a:t>
              </a:r>
              <a:r>
                <a:rPr lang="es-ES" b="1" dirty="0" err="1" smtClean="0">
                  <a:solidFill>
                    <a:schemeClr val="tx1">
                      <a:lumMod val="65000"/>
                      <a:lumOff val="35000"/>
                    </a:schemeClr>
                  </a:solidFill>
                </a:rPr>
                <a:t>power</a:t>
              </a:r>
              <a:r>
                <a:rPr lang="es-ES" b="1" dirty="0" smtClean="0">
                  <a:solidFill>
                    <a:schemeClr val="tx1">
                      <a:lumMod val="65000"/>
                      <a:lumOff val="35000"/>
                    </a:schemeClr>
                  </a:solidFill>
                </a:rPr>
                <a:t> </a:t>
              </a:r>
              <a:r>
                <a:rPr lang="es-ES" b="1" dirty="0" err="1" smtClean="0">
                  <a:solidFill>
                    <a:schemeClr val="tx1">
                      <a:lumMod val="65000"/>
                      <a:lumOff val="35000"/>
                    </a:schemeClr>
                  </a:solidFill>
                </a:rPr>
                <a:t>management</a:t>
              </a:r>
              <a:endParaRPr lang="en-GB" b="1" dirty="0">
                <a:solidFill>
                  <a:schemeClr val="tx1">
                    <a:lumMod val="65000"/>
                    <a:lumOff val="35000"/>
                  </a:schemeClr>
                </a:solidFill>
              </a:endParaRPr>
            </a:p>
          </p:txBody>
        </p:sp>
      </p:grpSp>
      <p:grpSp>
        <p:nvGrpSpPr>
          <p:cNvPr id="22" name="Grupo 21"/>
          <p:cNvGrpSpPr/>
          <p:nvPr/>
        </p:nvGrpSpPr>
        <p:grpSpPr>
          <a:xfrm>
            <a:off x="5144430" y="4594302"/>
            <a:ext cx="4867428" cy="2423593"/>
            <a:chOff x="5164657" y="5151437"/>
            <a:chExt cx="4478064" cy="2095058"/>
          </a:xfrm>
        </p:grpSpPr>
        <p:pic>
          <p:nvPicPr>
            <p:cNvPr id="23" name="Imagen 22"/>
            <p:cNvPicPr>
              <a:picLocks noChangeAspect="1"/>
            </p:cNvPicPr>
            <p:nvPr/>
          </p:nvPicPr>
          <p:blipFill rotWithShape="1">
            <a:blip r:embed="rId4"/>
            <a:srcRect l="18375" t="14584" r="17789" b="32567"/>
            <a:stretch/>
          </p:blipFill>
          <p:spPr>
            <a:xfrm>
              <a:off x="5192712" y="5493895"/>
              <a:ext cx="4343400" cy="1752600"/>
            </a:xfrm>
            <a:prstGeom prst="rect">
              <a:avLst/>
            </a:prstGeom>
            <a:ln>
              <a:noFill/>
            </a:ln>
            <a:effectLst>
              <a:outerShdw blurRad="292100" dist="139700" dir="2700000" algn="tl" rotWithShape="0">
                <a:srgbClr val="333333">
                  <a:alpha val="65000"/>
                </a:srgbClr>
              </a:outerShdw>
            </a:effectLst>
          </p:spPr>
        </p:pic>
        <p:sp>
          <p:nvSpPr>
            <p:cNvPr id="24" name="CuadroTexto 23"/>
            <p:cNvSpPr txBox="1"/>
            <p:nvPr/>
          </p:nvSpPr>
          <p:spPr>
            <a:xfrm>
              <a:off x="5164657" y="5151437"/>
              <a:ext cx="4478064" cy="369332"/>
            </a:xfrm>
            <a:prstGeom prst="rect">
              <a:avLst/>
            </a:prstGeom>
            <a:noFill/>
          </p:spPr>
          <p:txBody>
            <a:bodyPr wrap="square" rtlCol="0">
              <a:spAutoFit/>
            </a:bodyPr>
            <a:lstStyle/>
            <a:p>
              <a:pPr algn="ctr"/>
              <a:r>
                <a:rPr lang="es-ES" b="1" dirty="0" err="1" smtClean="0">
                  <a:solidFill>
                    <a:schemeClr val="tx1">
                      <a:lumMod val="65000"/>
                      <a:lumOff val="35000"/>
                    </a:schemeClr>
                  </a:solidFill>
                </a:rPr>
                <a:t>Electricity</a:t>
              </a:r>
              <a:r>
                <a:rPr lang="es-ES" b="1" dirty="0" smtClean="0">
                  <a:solidFill>
                    <a:schemeClr val="tx1">
                      <a:lumMod val="65000"/>
                      <a:lumOff val="35000"/>
                    </a:schemeClr>
                  </a:solidFill>
                </a:rPr>
                <a:t> </a:t>
              </a:r>
              <a:r>
                <a:rPr lang="es-ES" b="1" dirty="0" err="1" smtClean="0">
                  <a:solidFill>
                    <a:schemeClr val="tx1">
                      <a:lumMod val="65000"/>
                      <a:lumOff val="35000"/>
                    </a:schemeClr>
                  </a:solidFill>
                </a:rPr>
                <a:t>demand</a:t>
              </a:r>
              <a:endParaRPr lang="en-GB" b="1" dirty="0">
                <a:solidFill>
                  <a:schemeClr val="tx1">
                    <a:lumMod val="65000"/>
                    <a:lumOff val="35000"/>
                  </a:schemeClr>
                </a:solidFill>
              </a:endParaRPr>
            </a:p>
          </p:txBody>
        </p:sp>
      </p:grpSp>
      <p:pic>
        <p:nvPicPr>
          <p:cNvPr id="13" name="8 Imagen" descr="newa_logo_web_rgb.png"/>
          <p:cNvPicPr>
            <a:picLocks noChangeAspect="1"/>
          </p:cNvPicPr>
          <p:nvPr/>
        </p:nvPicPr>
        <p:blipFill>
          <a:blip r:embed="rId5" cstate="print"/>
          <a:srcRect l="27319"/>
          <a:stretch>
            <a:fillRect/>
          </a:stretch>
        </p:blipFill>
        <p:spPr>
          <a:xfrm>
            <a:off x="8280425" y="-182563"/>
            <a:ext cx="1800200" cy="952633"/>
          </a:xfrm>
          <a:prstGeom prst="rect">
            <a:avLst/>
          </a:prstGeom>
        </p:spPr>
      </p:pic>
      <p:pic>
        <p:nvPicPr>
          <p:cNvPr id="15" name="Picture 2" descr="http://www.bsc.es/media/28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1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rotWithShape="1">
          <a:blip r:embed="rId3"/>
          <a:srcRect t="12341" r="874" b="1050"/>
          <a:stretch/>
        </p:blipFill>
        <p:spPr bwMode="auto">
          <a:xfrm>
            <a:off x="0" y="884237"/>
            <a:ext cx="10080624" cy="66719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5</a:t>
            </a:fld>
            <a:endParaRPr lang="en-US" dirty="0"/>
          </a:p>
          <a:p>
            <a:pPr lvl="0" algn="r"/>
            <a:endParaRPr lang="en-US" dirty="0"/>
          </a:p>
        </p:txBody>
      </p:sp>
      <p:sp>
        <p:nvSpPr>
          <p:cNvPr id="10" name="Rectángulo 50"/>
          <p:cNvSpPr>
            <a:spLocks noChangeArrowheads="1"/>
          </p:cNvSpPr>
          <p:nvPr/>
        </p:nvSpPr>
        <p:spPr bwMode="auto">
          <a:xfrm>
            <a:off x="1077912" y="3017837"/>
            <a:ext cx="8208962" cy="1754326"/>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eaLnBrk="1" hangingPunct="1">
              <a:lnSpc>
                <a:spcPct val="150000"/>
              </a:lnSpc>
              <a:buFont typeface="Arial" panose="020B0604020202020204" pitchFamily="34" charset="0"/>
              <a:buChar char="•"/>
            </a:pPr>
            <a:r>
              <a:rPr lang="en-GB" altLang="es-ES" sz="2400" b="1" dirty="0">
                <a:solidFill>
                  <a:schemeClr val="bg1"/>
                </a:solidFill>
                <a:latin typeface="HelveticaNeue" charset="0"/>
                <a:cs typeface="Arial" panose="020B0604020202020204" pitchFamily="34" charset="0"/>
              </a:rPr>
              <a:t>Wind farm planners: </a:t>
            </a:r>
            <a:r>
              <a:rPr lang="en-GB" altLang="es-ES" sz="2400" dirty="0">
                <a:solidFill>
                  <a:schemeClr val="bg1"/>
                </a:solidFill>
                <a:latin typeface="HelveticaNeue" charset="0"/>
                <a:cs typeface="Arial" panose="020B0604020202020204" pitchFamily="34" charset="0"/>
              </a:rPr>
              <a:t>Site selection</a:t>
            </a:r>
          </a:p>
          <a:p>
            <a:pPr marL="342900" indent="-342900" eaLnBrk="1" hangingPunct="1">
              <a:lnSpc>
                <a:spcPct val="150000"/>
              </a:lnSpc>
              <a:buFont typeface="Arial" panose="020B0604020202020204" pitchFamily="34" charset="0"/>
              <a:buChar char="•"/>
            </a:pPr>
            <a:r>
              <a:rPr lang="en-GB" altLang="es-ES" sz="2400" b="1" dirty="0">
                <a:solidFill>
                  <a:schemeClr val="bg1"/>
                </a:solidFill>
                <a:latin typeface="HelveticaNeue" charset="0"/>
                <a:cs typeface="Arial" panose="020B0604020202020204" pitchFamily="34" charset="0"/>
              </a:rPr>
              <a:t>Wind farm investors: </a:t>
            </a:r>
            <a:r>
              <a:rPr lang="en-GB" altLang="es-ES" sz="2400" dirty="0">
                <a:solidFill>
                  <a:schemeClr val="bg1"/>
                </a:solidFill>
                <a:latin typeface="HelveticaNeue" charset="0"/>
                <a:cs typeface="Arial" panose="020B0604020202020204" pitchFamily="34" charset="0"/>
              </a:rPr>
              <a:t>Evaluate return on investments</a:t>
            </a:r>
          </a:p>
          <a:p>
            <a:pPr marL="342900" indent="-342900" eaLnBrk="1" hangingPunct="1">
              <a:lnSpc>
                <a:spcPct val="150000"/>
              </a:lnSpc>
              <a:buFont typeface="Arial" panose="020B0604020202020204" pitchFamily="34" charset="0"/>
              <a:buChar char="•"/>
            </a:pPr>
            <a:r>
              <a:rPr lang="en-GB" altLang="es-ES" sz="2400" b="1" dirty="0">
                <a:solidFill>
                  <a:schemeClr val="bg1"/>
                </a:solidFill>
                <a:latin typeface="HelveticaNeue" charset="0"/>
                <a:cs typeface="Arial" panose="020B0604020202020204" pitchFamily="34" charset="0"/>
              </a:rPr>
              <a:t>Policy makers:</a:t>
            </a:r>
            <a:r>
              <a:rPr lang="en-GB" altLang="es-ES" sz="2400" dirty="0">
                <a:solidFill>
                  <a:schemeClr val="bg1"/>
                </a:solidFill>
                <a:latin typeface="HelveticaNeue" charset="0"/>
                <a:cs typeface="Arial" panose="020B0604020202020204" pitchFamily="34" charset="0"/>
              </a:rPr>
              <a:t> Understand changes to energy </a:t>
            </a:r>
            <a:r>
              <a:rPr lang="en-GB" altLang="es-ES" sz="2400" dirty="0" smtClean="0">
                <a:solidFill>
                  <a:schemeClr val="bg1"/>
                </a:solidFill>
                <a:latin typeface="HelveticaNeue" charset="0"/>
                <a:cs typeface="Arial" panose="020B0604020202020204" pitchFamily="34" charset="0"/>
              </a:rPr>
              <a:t>mix</a:t>
            </a:r>
            <a:endParaRPr lang="en-GB" altLang="es-ES" sz="2400" dirty="0">
              <a:solidFill>
                <a:schemeClr val="bg1"/>
              </a:solidFill>
              <a:latin typeface="HelveticaNeue" charset="0"/>
              <a:cs typeface="Arial" panose="020B0604020202020204" pitchFamily="34" charset="0"/>
            </a:endParaRPr>
          </a:p>
        </p:txBody>
      </p:sp>
      <p:sp>
        <p:nvSpPr>
          <p:cNvPr id="3" name="Rectángulo 2"/>
          <p:cNvSpPr/>
          <p:nvPr/>
        </p:nvSpPr>
        <p:spPr>
          <a:xfrm>
            <a:off x="1916112" y="1335594"/>
            <a:ext cx="6248400" cy="1077218"/>
          </a:xfrm>
          <a:prstGeom prst="rect">
            <a:avLst/>
          </a:prstGeom>
        </p:spPr>
        <p:txBody>
          <a:bodyPr wrap="square">
            <a:spAutoFit/>
          </a:bodyPr>
          <a:lstStyle/>
          <a:p>
            <a:pPr algn="ctr">
              <a:defRPr/>
            </a:pPr>
            <a:r>
              <a:rPr lang="en-GB" sz="3200" b="1" dirty="0">
                <a:solidFill>
                  <a:schemeClr val="bg1"/>
                </a:solidFill>
                <a:latin typeface="HelveticaNeue" charset="0"/>
                <a:ea typeface="ＭＳ Ｐゴシック" panose="020B0600070205080204" pitchFamily="34" charset="-128"/>
                <a:cs typeface="Arial" panose="020B0604020202020204" pitchFamily="34" charset="0"/>
              </a:rPr>
              <a:t>Pre-</a:t>
            </a:r>
            <a:r>
              <a:rPr lang="en-GB" sz="3200" b="1" dirty="0" err="1">
                <a:solidFill>
                  <a:schemeClr val="bg1"/>
                </a:solidFill>
                <a:latin typeface="HelveticaNeue" charset="0"/>
                <a:ea typeface="ＭＳ Ｐゴシック" panose="020B0600070205080204" pitchFamily="34" charset="-128"/>
                <a:cs typeface="Arial" panose="020B0604020202020204" pitchFamily="34" charset="0"/>
              </a:rPr>
              <a:t>Constuction</a:t>
            </a:r>
            <a:r>
              <a:rPr lang="en-GB" sz="3200" b="1" dirty="0">
                <a:solidFill>
                  <a:schemeClr val="bg1"/>
                </a:solidFill>
                <a:latin typeface="HelveticaNeue" charset="0"/>
                <a:ea typeface="ＭＳ Ｐゴシック" panose="020B0600070205080204" pitchFamily="34" charset="-128"/>
                <a:cs typeface="Arial" panose="020B0604020202020204" pitchFamily="34" charset="0"/>
              </a:rPr>
              <a:t> Decisions:</a:t>
            </a:r>
          </a:p>
          <a:p>
            <a:pPr algn="ctr">
              <a:defRPr/>
            </a:pPr>
            <a:r>
              <a:rPr lang="en-GB" sz="3200" b="1" dirty="0">
                <a:solidFill>
                  <a:schemeClr val="bg1"/>
                </a:solidFill>
                <a:latin typeface="HelveticaNeue" charset="0"/>
                <a:ea typeface="ＭＳ Ｐゴシック" panose="020B0600070205080204" pitchFamily="34" charset="-128"/>
                <a:cs typeface="Arial" panose="020B0604020202020204" pitchFamily="34" charset="0"/>
              </a:rPr>
              <a:t>Annual to Decadal Timescales</a:t>
            </a:r>
          </a:p>
        </p:txBody>
      </p:sp>
      <p:pic>
        <p:nvPicPr>
          <p:cNvPr id="16"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17"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58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rotWithShape="1">
          <a:blip r:embed="rId3"/>
          <a:srcRect t="12341" r="874" b="1050"/>
          <a:stretch/>
        </p:blipFill>
        <p:spPr bwMode="auto">
          <a:xfrm>
            <a:off x="0" y="884237"/>
            <a:ext cx="10080624" cy="66719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6</a:t>
            </a:fld>
            <a:endParaRPr lang="en-US" dirty="0"/>
          </a:p>
          <a:p>
            <a:pPr lvl="0" algn="r"/>
            <a:endParaRPr lang="en-US" dirty="0"/>
          </a:p>
        </p:txBody>
      </p:sp>
      <p:sp>
        <p:nvSpPr>
          <p:cNvPr id="9" name="Rectángulo 50"/>
          <p:cNvSpPr>
            <a:spLocks noChangeArrowheads="1"/>
          </p:cNvSpPr>
          <p:nvPr/>
        </p:nvSpPr>
        <p:spPr bwMode="auto">
          <a:xfrm>
            <a:off x="925512" y="3158390"/>
            <a:ext cx="8534400" cy="2308324"/>
          </a:xfrm>
          <a:prstGeom prst="rect">
            <a:avLst/>
          </a:prstGeom>
          <a:solidFill>
            <a:schemeClr val="accent1">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eaLnBrk="1" hangingPunct="1">
              <a:lnSpc>
                <a:spcPct val="150000"/>
              </a:lnSpc>
              <a:buFont typeface="Arial" panose="020B0604020202020204" pitchFamily="34" charset="0"/>
              <a:buChar char="•"/>
            </a:pPr>
            <a:r>
              <a:rPr lang="en-US" altLang="es-ES" sz="2400" b="1" dirty="0">
                <a:solidFill>
                  <a:schemeClr val="bg1"/>
                </a:solidFill>
                <a:latin typeface="HelveticaNeue" charset="0"/>
                <a:cs typeface="Arial" panose="020B0604020202020204" pitchFamily="34" charset="0"/>
              </a:rPr>
              <a:t>Energy producers: Resource management strategies</a:t>
            </a:r>
          </a:p>
          <a:p>
            <a:pPr marL="342900" indent="-342900" eaLnBrk="1" hangingPunct="1">
              <a:lnSpc>
                <a:spcPct val="150000"/>
              </a:lnSpc>
              <a:buFont typeface="Arial" panose="020B0604020202020204" pitchFamily="34" charset="0"/>
              <a:buChar char="•"/>
            </a:pPr>
            <a:r>
              <a:rPr lang="en-US" altLang="es-ES" sz="2400" b="1" dirty="0">
                <a:solidFill>
                  <a:schemeClr val="bg1"/>
                </a:solidFill>
                <a:latin typeface="HelveticaNeue" charset="0"/>
                <a:cs typeface="Arial" panose="020B0604020202020204" pitchFamily="34" charset="0"/>
              </a:rPr>
              <a:t>Energy traders: Resource effects on markets</a:t>
            </a:r>
          </a:p>
          <a:p>
            <a:pPr marL="342900" indent="-342900" eaLnBrk="1" hangingPunct="1">
              <a:lnSpc>
                <a:spcPct val="150000"/>
              </a:lnSpc>
              <a:buFont typeface="Arial" panose="020B0604020202020204" pitchFamily="34" charset="0"/>
              <a:buChar char="•"/>
            </a:pPr>
            <a:r>
              <a:rPr lang="en-US" altLang="es-ES" sz="2400" b="1" dirty="0">
                <a:solidFill>
                  <a:schemeClr val="bg1"/>
                </a:solidFill>
                <a:latin typeface="HelveticaNeue" charset="0"/>
                <a:cs typeface="Arial" panose="020B0604020202020204" pitchFamily="34" charset="0"/>
              </a:rPr>
              <a:t>Wind farm operators: Planning for maintenance works</a:t>
            </a:r>
          </a:p>
          <a:p>
            <a:pPr marL="342900" indent="-342900" eaLnBrk="1" hangingPunct="1">
              <a:lnSpc>
                <a:spcPct val="150000"/>
              </a:lnSpc>
              <a:buFont typeface="Arial" panose="020B0604020202020204" pitchFamily="34" charset="0"/>
              <a:buChar char="•"/>
            </a:pPr>
            <a:r>
              <a:rPr lang="en-US" altLang="es-ES" sz="2400" b="1" dirty="0">
                <a:solidFill>
                  <a:schemeClr val="bg1"/>
                </a:solidFill>
                <a:latin typeface="HelveticaNeue" charset="0"/>
                <a:cs typeface="Arial" panose="020B0604020202020204" pitchFamily="34" charset="0"/>
              </a:rPr>
              <a:t>Wind farm investors: </a:t>
            </a:r>
            <a:r>
              <a:rPr lang="en-US" altLang="es-ES" sz="2400" b="1" dirty="0" smtClean="0">
                <a:solidFill>
                  <a:schemeClr val="bg1"/>
                </a:solidFill>
                <a:latin typeface="HelveticaNeue" charset="0"/>
                <a:cs typeface="Arial" panose="020B0604020202020204" pitchFamily="34" charset="0"/>
              </a:rPr>
              <a:t>Optimize </a:t>
            </a:r>
            <a:r>
              <a:rPr lang="en-US" altLang="es-ES" sz="2400" b="1" dirty="0">
                <a:solidFill>
                  <a:schemeClr val="bg1"/>
                </a:solidFill>
                <a:latin typeface="HelveticaNeue" charset="0"/>
                <a:cs typeface="Arial" panose="020B0604020202020204" pitchFamily="34" charset="0"/>
              </a:rPr>
              <a:t>return on investments</a:t>
            </a:r>
          </a:p>
        </p:txBody>
      </p:sp>
      <p:sp>
        <p:nvSpPr>
          <p:cNvPr id="6" name="Rectángulo 5"/>
          <p:cNvSpPr/>
          <p:nvPr/>
        </p:nvSpPr>
        <p:spPr>
          <a:xfrm>
            <a:off x="1876399" y="1331019"/>
            <a:ext cx="6745313" cy="1077218"/>
          </a:xfrm>
          <a:prstGeom prst="rect">
            <a:avLst/>
          </a:prstGeom>
        </p:spPr>
        <p:txBody>
          <a:bodyPr wrap="square">
            <a:spAutoFit/>
          </a:bodyPr>
          <a:lstStyle/>
          <a:p>
            <a:pPr algn="ctr">
              <a:defRPr/>
            </a:pPr>
            <a:r>
              <a:rPr lang="en-US" sz="3200" b="1" dirty="0" smtClean="0">
                <a:solidFill>
                  <a:schemeClr val="bg1"/>
                </a:solidFill>
                <a:latin typeface="HelveticaNeue" charset="0"/>
                <a:ea typeface="ＭＳ Ｐゴシック" panose="020B0600070205080204" pitchFamily="34" charset="-128"/>
                <a:cs typeface="Arial" panose="020B0604020202020204" pitchFamily="34" charset="0"/>
              </a:rPr>
              <a:t>Post-Construction </a:t>
            </a:r>
            <a:r>
              <a:rPr lang="en-US" sz="3200" b="1" dirty="0">
                <a:solidFill>
                  <a:schemeClr val="bg1"/>
                </a:solidFill>
                <a:latin typeface="HelveticaNeue" charset="0"/>
                <a:ea typeface="ＭＳ Ｐゴシック" panose="020B0600070205080204" pitchFamily="34" charset="-128"/>
                <a:cs typeface="Arial" panose="020B0604020202020204" pitchFamily="34" charset="0"/>
              </a:rPr>
              <a:t>Decisions:</a:t>
            </a:r>
          </a:p>
          <a:p>
            <a:pPr algn="ctr">
              <a:defRPr/>
            </a:pPr>
            <a:r>
              <a:rPr lang="en-US" sz="3200" b="1" dirty="0">
                <a:solidFill>
                  <a:schemeClr val="bg1"/>
                </a:solidFill>
                <a:latin typeface="HelveticaNeue" charset="0"/>
                <a:ea typeface="ＭＳ Ｐゴシック" panose="020B0600070205080204" pitchFamily="34" charset="-128"/>
                <a:cs typeface="Arial" panose="020B0604020202020204" pitchFamily="34" charset="0"/>
              </a:rPr>
              <a:t>Monthly to Seasonal Timescales</a:t>
            </a:r>
          </a:p>
        </p:txBody>
      </p:sp>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11"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507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680312" y="7208837"/>
            <a:ext cx="2313000" cy="486360"/>
          </a:xfrm>
        </p:spPr>
        <p:txBody>
          <a:bodyPr/>
          <a:lstStyle/>
          <a:p>
            <a:pPr algn="r"/>
            <a:fld id="{A741D304-66ED-40E6-9E9B-C444A0E6E819}" type="slidenum">
              <a:rPr lang="en-US" smtClean="0"/>
              <a:pPr algn="r"/>
              <a:t>7</a:t>
            </a:fld>
            <a:endParaRPr lang="en-US" dirty="0"/>
          </a:p>
          <a:p>
            <a:pPr lvl="0" algn="r"/>
            <a:endParaRPr lang="en-US" dirty="0"/>
          </a:p>
        </p:txBody>
      </p:sp>
      <p:sp>
        <p:nvSpPr>
          <p:cNvPr id="14" name="Text Box 1"/>
          <p:cNvSpPr txBox="1">
            <a:spLocks noChangeArrowheads="1"/>
          </p:cNvSpPr>
          <p:nvPr/>
        </p:nvSpPr>
        <p:spPr bwMode="auto">
          <a:xfrm>
            <a:off x="0" y="1402809"/>
            <a:ext cx="9448800" cy="5157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marL="342900" indent="-342900"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ＭＳ Ｐゴシック" charset="0"/>
                <a:cs typeface="DejaVu Sans" charset="0"/>
              </a:defRPr>
            </a:lvl1pPr>
            <a:lvl2pPr marL="728663" indent="-271463"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2pPr>
            <a:lvl3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3pPr>
            <a:lvl4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4pPr>
            <a:lvl5pPr eaLnBrk="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728663" algn="l"/>
                <a:tab pos="1176338" algn="l"/>
                <a:tab pos="1625600" algn="l"/>
                <a:tab pos="2074863" algn="l"/>
                <a:tab pos="2524125" algn="l"/>
                <a:tab pos="2973388" algn="l"/>
                <a:tab pos="3422650" algn="l"/>
                <a:tab pos="3871913" algn="l"/>
                <a:tab pos="4321175" algn="l"/>
                <a:tab pos="4770438" algn="l"/>
                <a:tab pos="5219700" algn="l"/>
                <a:tab pos="5668963" algn="l"/>
                <a:tab pos="6118225" algn="l"/>
                <a:tab pos="6567488" algn="l"/>
                <a:tab pos="7016750" algn="l"/>
                <a:tab pos="7466013" algn="l"/>
                <a:tab pos="7915275" algn="l"/>
                <a:tab pos="8364538" algn="l"/>
                <a:tab pos="8813800" algn="l"/>
                <a:tab pos="9263063" algn="l"/>
                <a:tab pos="9712325" algn="l"/>
              </a:tabLst>
              <a:defRPr sz="2400">
                <a:solidFill>
                  <a:schemeClr val="bg1"/>
                </a:solidFill>
                <a:latin typeface="Arial" charset="0"/>
                <a:ea typeface="DejaVu Sans" charset="0"/>
                <a:cs typeface="DejaVu Sans" charset="0"/>
              </a:defRPr>
            </a:lvl9pPr>
          </a:lstStyle>
          <a:p>
            <a:pPr marL="457200" lvl="1" indent="0" algn="just" eaLnBrk="1">
              <a:spcBef>
                <a:spcPts val="375"/>
              </a:spcBef>
              <a:spcAft>
                <a:spcPts val="1425"/>
              </a:spcAft>
              <a:buSzPct val="45000"/>
              <a:defRPr/>
            </a:pPr>
            <a:r>
              <a:rPr lang="en-GB" sz="2200" b="1" dirty="0" smtClean="0">
                <a:solidFill>
                  <a:srgbClr val="000000"/>
                </a:solidFill>
                <a:ea typeface="ＭＳ Ｐゴシック" charset="0"/>
              </a:rPr>
              <a:t>Objective within the NEWA project</a:t>
            </a:r>
          </a:p>
          <a:p>
            <a:pPr marL="457200" lvl="1" indent="0" algn="just" eaLnBrk="1">
              <a:spcBef>
                <a:spcPts val="375"/>
              </a:spcBef>
              <a:spcAft>
                <a:spcPts val="1425"/>
              </a:spcAft>
              <a:buSzPct val="45000"/>
              <a:defRPr/>
            </a:pPr>
            <a:r>
              <a:rPr lang="en-GB" sz="2200" dirty="0" smtClean="0">
                <a:solidFill>
                  <a:srgbClr val="000000"/>
                </a:solidFill>
                <a:ea typeface="ＭＳ Ｐゴシック" charset="0"/>
              </a:rPr>
              <a:t>To complement the probabilistic mesoscale model chain with climate predications to produce predictability information at different scales/horizons: </a:t>
            </a:r>
          </a:p>
          <a:p>
            <a:pPr marL="985837" lvl="2" indent="-342900" algn="just" eaLnBrk="1">
              <a:spcBef>
                <a:spcPts val="375"/>
              </a:spcBef>
              <a:spcAft>
                <a:spcPts val="1425"/>
              </a:spcAft>
              <a:buSzPct val="45000"/>
              <a:buFont typeface="Arial" panose="020B0604020202020204" pitchFamily="34" charset="0"/>
              <a:buChar char="•"/>
              <a:defRPr/>
            </a:pPr>
            <a:r>
              <a:rPr lang="en-GB" sz="2200" dirty="0" smtClean="0">
                <a:solidFill>
                  <a:srgbClr val="000000"/>
                </a:solidFill>
                <a:ea typeface="ＭＳ Ｐゴシック" charset="0"/>
              </a:rPr>
              <a:t>hours</a:t>
            </a:r>
          </a:p>
          <a:p>
            <a:pPr marL="985837" lvl="2" indent="-342900" algn="just" eaLnBrk="1">
              <a:spcBef>
                <a:spcPts val="375"/>
              </a:spcBef>
              <a:spcAft>
                <a:spcPts val="1425"/>
              </a:spcAft>
              <a:buSzPct val="45000"/>
              <a:buFont typeface="Arial" panose="020B0604020202020204" pitchFamily="34" charset="0"/>
              <a:buChar char="•"/>
              <a:defRPr/>
            </a:pPr>
            <a:r>
              <a:rPr lang="en-GB" sz="2200" dirty="0" smtClean="0">
                <a:solidFill>
                  <a:srgbClr val="000000"/>
                </a:solidFill>
                <a:ea typeface="ＭＳ Ｐゴシック" charset="0"/>
              </a:rPr>
              <a:t>days</a:t>
            </a:r>
          </a:p>
          <a:p>
            <a:pPr marL="985837" lvl="2" indent="-342900" algn="just" eaLnBrk="1">
              <a:spcBef>
                <a:spcPts val="375"/>
              </a:spcBef>
              <a:spcAft>
                <a:spcPts val="1425"/>
              </a:spcAft>
              <a:buSzPct val="45000"/>
              <a:buFont typeface="Arial" panose="020B0604020202020204" pitchFamily="34" charset="0"/>
              <a:buChar char="•"/>
              <a:defRPr/>
            </a:pPr>
            <a:r>
              <a:rPr lang="en-GB" sz="2200" dirty="0" smtClean="0">
                <a:solidFill>
                  <a:srgbClr val="000000"/>
                </a:solidFill>
                <a:ea typeface="ＭＳ Ｐゴシック" charset="0"/>
              </a:rPr>
              <a:t>weeks</a:t>
            </a:r>
          </a:p>
          <a:p>
            <a:pPr marL="985837" lvl="2" indent="-342900" algn="just" eaLnBrk="1">
              <a:spcBef>
                <a:spcPts val="375"/>
              </a:spcBef>
              <a:spcAft>
                <a:spcPts val="1425"/>
              </a:spcAft>
              <a:buSzPct val="45000"/>
              <a:buFont typeface="Arial" panose="020B0604020202020204" pitchFamily="34" charset="0"/>
              <a:buChar char="•"/>
              <a:defRPr/>
            </a:pPr>
            <a:r>
              <a:rPr lang="en-GB" sz="2200" dirty="0" smtClean="0">
                <a:solidFill>
                  <a:srgbClr val="000000"/>
                </a:solidFill>
                <a:ea typeface="ＭＳ Ｐゴシック" charset="0"/>
              </a:rPr>
              <a:t>seasons </a:t>
            </a:r>
          </a:p>
          <a:p>
            <a:pPr marL="985837" lvl="2" indent="-342900" algn="just" eaLnBrk="1">
              <a:spcBef>
                <a:spcPts val="375"/>
              </a:spcBef>
              <a:spcAft>
                <a:spcPts val="1425"/>
              </a:spcAft>
              <a:buSzPct val="45000"/>
              <a:buFont typeface="Arial" panose="020B0604020202020204" pitchFamily="34" charset="0"/>
              <a:buChar char="•"/>
              <a:defRPr/>
            </a:pPr>
            <a:r>
              <a:rPr lang="en-GB" sz="2200" dirty="0" smtClean="0">
                <a:solidFill>
                  <a:srgbClr val="000000"/>
                </a:solidFill>
                <a:ea typeface="ＭＳ Ｐゴシック" charset="0"/>
              </a:rPr>
              <a:t>and decades</a:t>
            </a:r>
          </a:p>
          <a:p>
            <a:pPr marL="457200" lvl="1" indent="0" algn="just" eaLnBrk="1">
              <a:spcBef>
                <a:spcPts val="375"/>
              </a:spcBef>
              <a:spcAft>
                <a:spcPts val="1425"/>
              </a:spcAft>
              <a:buSzPct val="45000"/>
              <a:defRPr/>
            </a:pPr>
            <a:endParaRPr lang="en-GB" sz="2200" dirty="0" smtClean="0">
              <a:solidFill>
                <a:srgbClr val="000000"/>
              </a:solidFill>
              <a:ea typeface="ＭＳ Ｐゴシック" charset="0"/>
            </a:endParaRPr>
          </a:p>
        </p:txBody>
      </p:sp>
      <p:pic>
        <p:nvPicPr>
          <p:cNvPr id="13" name="8 Imagen" descr="newa_logo_web_rgb.png"/>
          <p:cNvPicPr>
            <a:picLocks noChangeAspect="1"/>
          </p:cNvPicPr>
          <p:nvPr/>
        </p:nvPicPr>
        <p:blipFill>
          <a:blip r:embed="rId3" cstate="print"/>
          <a:srcRect l="27319"/>
          <a:stretch>
            <a:fillRect/>
          </a:stretch>
        </p:blipFill>
        <p:spPr>
          <a:xfrm>
            <a:off x="8280425" y="-182563"/>
            <a:ext cx="1800200" cy="952633"/>
          </a:xfrm>
          <a:prstGeom prst="rect">
            <a:avLst/>
          </a:prstGeom>
        </p:spPr>
      </p:pic>
      <p:pic>
        <p:nvPicPr>
          <p:cNvPr id="15" name="Picture 2" descr="http://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214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3">
            <a:extLst>
              <a:ext uri="{28A0092B-C50C-407E-A947-70E740481C1C}">
                <a14:useLocalDpi xmlns:a14="http://schemas.microsoft.com/office/drawing/2010/main" val="0"/>
              </a:ext>
            </a:extLst>
          </a:blip>
          <a:srcRect l="9283" t="61636" r="9209"/>
          <a:stretch>
            <a:fillRect/>
          </a:stretch>
        </p:blipFill>
        <p:spPr bwMode="auto">
          <a:xfrm>
            <a:off x="5043488" y="4067175"/>
            <a:ext cx="5175250" cy="3492500"/>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l="9283" t="61636" r="9209"/>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 name="Slide Number Placeholder 1"/>
          <p:cNvSpPr>
            <a:spLocks noGrp="1"/>
          </p:cNvSpPr>
          <p:nvPr>
            <p:ph type="sldNum" sz="quarter" idx="12"/>
          </p:nvPr>
        </p:nvSpPr>
        <p:spPr>
          <a:xfrm>
            <a:off x="7883525" y="7073315"/>
            <a:ext cx="2313000" cy="486360"/>
          </a:xfrm>
        </p:spPr>
        <p:txBody>
          <a:bodyPr/>
          <a:lstStyle/>
          <a:p>
            <a:pPr algn="r"/>
            <a:fld id="{A741D304-66ED-40E6-9E9B-C444A0E6E819}" type="slidenum">
              <a:rPr lang="en-US" smtClean="0"/>
              <a:pPr algn="r"/>
              <a:t>8</a:t>
            </a:fld>
            <a:endParaRPr lang="en-US" dirty="0"/>
          </a:p>
          <a:p>
            <a:pPr lvl="0" algn="r"/>
            <a:endParaRPr lang="en-US" dirty="0"/>
          </a:p>
        </p:txBody>
      </p:sp>
      <p:sp>
        <p:nvSpPr>
          <p:cNvPr id="9" name="Text Box 3"/>
          <p:cNvSpPr txBox="1">
            <a:spLocks noChangeArrowheads="1"/>
          </p:cNvSpPr>
          <p:nvPr/>
        </p:nvSpPr>
        <p:spPr bwMode="auto">
          <a:xfrm>
            <a:off x="6659563" y="4094163"/>
            <a:ext cx="2268537" cy="368300"/>
          </a:xfrm>
          <a:prstGeom prst="rect">
            <a:avLst/>
          </a:prstGeom>
          <a:solidFill>
            <a:srgbClr val="FFFFFF">
              <a:alpha val="65097"/>
            </a:srgbClr>
          </a:solidFill>
          <a:ln>
            <a:noFill/>
          </a:ln>
          <a:effectLst/>
          <a:extLs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smtClean="0">
                <a:solidFill>
                  <a:srgbClr val="000000"/>
                </a:solidFill>
              </a:rPr>
              <a:t>Capacity Factor (%)</a:t>
            </a:r>
          </a:p>
        </p:txBody>
      </p:sp>
      <p:sp>
        <p:nvSpPr>
          <p:cNvPr id="11" name="Rectangle 4"/>
          <p:cNvSpPr>
            <a:spLocks noChangeArrowheads="1"/>
          </p:cNvSpPr>
          <p:nvPr/>
        </p:nvSpPr>
        <p:spPr bwMode="auto">
          <a:xfrm>
            <a:off x="449263" y="3627438"/>
            <a:ext cx="5167312" cy="368300"/>
          </a:xfrm>
          <a:prstGeom prst="rect">
            <a:avLst/>
          </a:prstGeom>
          <a:solidFill>
            <a:srgbClr val="FFFFFF">
              <a:alpha val="50195"/>
            </a:srgbClr>
          </a:solidFill>
          <a:ln>
            <a:noFill/>
          </a:ln>
          <a:effectLst/>
          <a:extLs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800" b="1">
                <a:solidFill>
                  <a:srgbClr val="000000"/>
                </a:solidFill>
                <a:latin typeface="Arial" charset="0"/>
                <a:ea typeface="ＭＳ Ｐゴシック" charset="0"/>
              </a:rPr>
              <a:t>Differences with NAO + and NAO - conditions</a:t>
            </a:r>
          </a:p>
        </p:txBody>
      </p:sp>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l="10896" t="61710" r="7997"/>
          <a:stretch>
            <a:fillRect/>
          </a:stretch>
        </p:blipFill>
        <p:spPr bwMode="auto">
          <a:xfrm>
            <a:off x="-36513" y="4067175"/>
            <a:ext cx="5340351"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utoShape 7"/>
          <p:cNvSpPr>
            <a:spLocks noChangeArrowheads="1"/>
          </p:cNvSpPr>
          <p:nvPr/>
        </p:nvSpPr>
        <p:spPr bwMode="auto">
          <a:xfrm>
            <a:off x="7562850" y="4537075"/>
            <a:ext cx="393700" cy="304800"/>
          </a:xfrm>
          <a:prstGeom prst="roundRect">
            <a:avLst>
              <a:gd name="adj" fmla="val 16667"/>
            </a:avLst>
          </a:prstGeom>
          <a:noFill/>
          <a:ln w="25560" cap="sq">
            <a:solidFill>
              <a:srgbClr val="FF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17" name="AutoShape 8"/>
          <p:cNvSpPr>
            <a:spLocks noChangeArrowheads="1"/>
          </p:cNvSpPr>
          <p:nvPr/>
        </p:nvSpPr>
        <p:spPr bwMode="auto">
          <a:xfrm>
            <a:off x="2486025" y="4498975"/>
            <a:ext cx="393700" cy="306388"/>
          </a:xfrm>
          <a:prstGeom prst="roundRect">
            <a:avLst>
              <a:gd name="adj" fmla="val 16667"/>
            </a:avLst>
          </a:prstGeom>
          <a:noFill/>
          <a:ln w="25560" cap="sq">
            <a:solidFill>
              <a:srgbClr val="FF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18" name="Text Box 9"/>
          <p:cNvSpPr txBox="1">
            <a:spLocks noChangeArrowheads="1"/>
          </p:cNvSpPr>
          <p:nvPr/>
        </p:nvSpPr>
        <p:spPr bwMode="auto">
          <a:xfrm>
            <a:off x="-36513" y="1059871"/>
            <a:ext cx="54991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Impact of NAO on Wind Speed and Capacity Factor </a:t>
            </a:r>
          </a:p>
        </p:txBody>
      </p:sp>
      <p:sp>
        <p:nvSpPr>
          <p:cNvPr id="19" name="AutoShape 10"/>
          <p:cNvSpPr>
            <a:spLocks noChangeArrowheads="1"/>
          </p:cNvSpPr>
          <p:nvPr/>
        </p:nvSpPr>
        <p:spPr bwMode="auto">
          <a:xfrm>
            <a:off x="7488238" y="4897438"/>
            <a:ext cx="395287" cy="179387"/>
          </a:xfrm>
          <a:prstGeom prst="roundRect">
            <a:avLst>
              <a:gd name="adj" fmla="val 16667"/>
            </a:avLst>
          </a:prstGeom>
          <a:noFill/>
          <a:ln w="25560" cap="sq">
            <a:solidFill>
              <a:srgbClr val="00B8FF"/>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20" name="AutoShape 11"/>
          <p:cNvSpPr>
            <a:spLocks noChangeArrowheads="1"/>
          </p:cNvSpPr>
          <p:nvPr/>
        </p:nvSpPr>
        <p:spPr bwMode="auto">
          <a:xfrm>
            <a:off x="2376488" y="4897438"/>
            <a:ext cx="431800" cy="179387"/>
          </a:xfrm>
          <a:prstGeom prst="roundRect">
            <a:avLst>
              <a:gd name="adj" fmla="val 16667"/>
            </a:avLst>
          </a:prstGeom>
          <a:noFill/>
          <a:ln w="25560" cap="sq">
            <a:solidFill>
              <a:srgbClr val="00B8FF"/>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Arial" charset="0"/>
              <a:ea typeface="ＭＳ Ｐゴシック" charset="0"/>
            </a:endParaRPr>
          </a:p>
        </p:txBody>
      </p:sp>
      <p:sp>
        <p:nvSpPr>
          <p:cNvPr id="21" name="Text Box 12"/>
          <p:cNvSpPr txBox="1">
            <a:spLocks noChangeArrowheads="1"/>
          </p:cNvSpPr>
          <p:nvPr/>
        </p:nvSpPr>
        <p:spPr bwMode="auto">
          <a:xfrm rot="10800000">
            <a:off x="5462587" y="1621941"/>
            <a:ext cx="739775" cy="1473200"/>
          </a:xfrm>
          <a:prstGeom prst="rect">
            <a:avLst/>
          </a:prstGeom>
          <a:solidFill>
            <a:srgbClr val="FFFFFF"/>
          </a:solidFill>
          <a:ln>
            <a:noFill/>
          </a:ln>
          <a:effectLst/>
          <a:extLs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eaVert"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dirty="0" smtClean="0">
                <a:solidFill>
                  <a:srgbClr val="000000"/>
                </a:solidFill>
              </a:rPr>
              <a:t>NAO Index</a:t>
            </a:r>
          </a:p>
        </p:txBody>
      </p:sp>
      <p:sp>
        <p:nvSpPr>
          <p:cNvPr id="22" name="Text Box 14"/>
          <p:cNvSpPr txBox="1">
            <a:spLocks noChangeArrowheads="1"/>
          </p:cNvSpPr>
          <p:nvPr/>
        </p:nvSpPr>
        <p:spPr bwMode="auto">
          <a:xfrm>
            <a:off x="1439863" y="4070350"/>
            <a:ext cx="2232025" cy="368300"/>
          </a:xfrm>
          <a:prstGeom prst="rect">
            <a:avLst/>
          </a:prstGeom>
          <a:solidFill>
            <a:srgbClr val="FFFFFF">
              <a:alpha val="65097"/>
            </a:srgbClr>
          </a:solidFill>
          <a:ln>
            <a:noFill/>
          </a:ln>
          <a:effectLst/>
          <a:extLs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DejaVu Sans" charset="0"/>
                <a:cs typeface="DejaVu Sans" charset="0"/>
              </a:defRPr>
            </a:lvl9pPr>
          </a:lstStyle>
          <a:p>
            <a:pPr algn="ctr" eaLnBrk="1">
              <a:buClrTx/>
              <a:buFontTx/>
              <a:buNone/>
              <a:defRPr/>
            </a:pPr>
            <a:r>
              <a:rPr lang="en-US" sz="1800" smtClean="0">
                <a:solidFill>
                  <a:srgbClr val="000000"/>
                </a:solidFill>
              </a:rPr>
              <a:t>Wind Speed (m/s) </a:t>
            </a: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rcRect l="15269" b="6577"/>
          <a:stretch>
            <a:fillRect/>
          </a:stretch>
        </p:blipFill>
        <p:spPr bwMode="auto">
          <a:xfrm rot="5400000">
            <a:off x="7027069" y="330916"/>
            <a:ext cx="2106612"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13"/>
          <p:cNvSpPr txBox="1">
            <a:spLocks noChangeArrowheads="1"/>
          </p:cNvSpPr>
          <p:nvPr/>
        </p:nvSpPr>
        <p:spPr bwMode="auto">
          <a:xfrm>
            <a:off x="5832475" y="3500438"/>
            <a:ext cx="4259263" cy="604837"/>
          </a:xfrm>
          <a:prstGeom prst="rect">
            <a:avLst/>
          </a:prstGeom>
          <a:solidFill>
            <a:srgbClr val="FFFF00"/>
          </a:solidFill>
          <a:ln>
            <a:noFill/>
          </a:ln>
          <a:effectLst/>
          <a:extLs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104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ＭＳ Ｐゴシック" panose="020B0600070205080204" pitchFamily="34" charset="-128"/>
              </a:defRPr>
            </a:lvl9pPr>
          </a:lstStyle>
          <a:p>
            <a:pPr algn="r" eaLnBrk="1">
              <a:lnSpc>
                <a:spcPct val="100000"/>
              </a:lnSpc>
              <a:buClrTx/>
              <a:buFontTx/>
              <a:buNone/>
            </a:pPr>
            <a:r>
              <a:rPr lang="en-US" altLang="es-ES" sz="1600">
                <a:solidFill>
                  <a:srgbClr val="000000"/>
                </a:solidFill>
                <a:cs typeface="Arial" panose="020B0604020202020204" pitchFamily="34" charset="0"/>
              </a:rPr>
              <a:t>10m wind speed “observations”: ERA-Interim</a:t>
            </a:r>
          </a:p>
          <a:p>
            <a:pPr algn="r" eaLnBrk="1">
              <a:lnSpc>
                <a:spcPct val="100000"/>
              </a:lnSpc>
              <a:buClrTx/>
              <a:buFontTx/>
              <a:buNone/>
            </a:pPr>
            <a:r>
              <a:rPr lang="en-US" altLang="es-ES" sz="1600">
                <a:solidFill>
                  <a:srgbClr val="000000"/>
                </a:solidFill>
                <a:cs typeface="Arial" panose="020B0604020202020204" pitchFamily="34" charset="0"/>
              </a:rPr>
              <a:t>Boreal winter season period 1981-2012</a:t>
            </a:r>
          </a:p>
          <a:p>
            <a:pPr algn="r" eaLnBrk="1">
              <a:lnSpc>
                <a:spcPct val="100000"/>
              </a:lnSpc>
              <a:buClrTx/>
              <a:buFontTx/>
              <a:buNone/>
            </a:pPr>
            <a:endParaRPr lang="en-US" altLang="es-ES" sz="1600">
              <a:solidFill>
                <a:srgbClr val="000000"/>
              </a:solidFill>
              <a:cs typeface="Arial" panose="020B0604020202020204" pitchFamily="34" charset="0"/>
            </a:endParaRPr>
          </a:p>
        </p:txBody>
      </p:sp>
      <p:pic>
        <p:nvPicPr>
          <p:cNvPr id="26" name="8 Imagen" descr="newa_logo_web_rgb.png"/>
          <p:cNvPicPr>
            <a:picLocks noChangeAspect="1"/>
          </p:cNvPicPr>
          <p:nvPr/>
        </p:nvPicPr>
        <p:blipFill>
          <a:blip r:embed="rId6" cstate="print"/>
          <a:srcRect l="27319"/>
          <a:stretch>
            <a:fillRect/>
          </a:stretch>
        </p:blipFill>
        <p:spPr>
          <a:xfrm>
            <a:off x="8280425" y="-182563"/>
            <a:ext cx="1800200" cy="952633"/>
          </a:xfrm>
          <a:prstGeom prst="rect">
            <a:avLst/>
          </a:prstGeom>
        </p:spPr>
      </p:pic>
      <p:pic>
        <p:nvPicPr>
          <p:cNvPr id="27" name="Picture 2" descr="http://www.bsc.es/media/28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162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33" y="2355271"/>
            <a:ext cx="9086738" cy="5096746"/>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6" name="Text Box 9"/>
          <p:cNvSpPr txBox="1">
            <a:spLocks noChangeArrowheads="1"/>
          </p:cNvSpPr>
          <p:nvPr/>
        </p:nvSpPr>
        <p:spPr bwMode="auto">
          <a:xfrm>
            <a:off x="-36514" y="1059871"/>
            <a:ext cx="6829425"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algn="just" eaLnBrk="1">
              <a:buClrTx/>
              <a:buFontTx/>
              <a:buNone/>
              <a:defRPr/>
            </a:pPr>
            <a:r>
              <a:rPr lang="en-US" sz="3200" b="1" dirty="0" smtClean="0">
                <a:solidFill>
                  <a:srgbClr val="000000"/>
                </a:solidFill>
              </a:rPr>
              <a:t>Some examples: </a:t>
            </a:r>
          </a:p>
          <a:p>
            <a:pPr algn="just" eaLnBrk="1">
              <a:buClrTx/>
              <a:buFontTx/>
              <a:buNone/>
              <a:defRPr/>
            </a:pPr>
            <a:r>
              <a:rPr lang="en-US" sz="3200" b="1" dirty="0" smtClean="0">
                <a:solidFill>
                  <a:srgbClr val="000000"/>
                </a:solidFill>
              </a:rPr>
              <a:t>Seasonal wind power predictions</a:t>
            </a:r>
          </a:p>
        </p:txBody>
      </p:sp>
      <p:pic>
        <p:nvPicPr>
          <p:cNvPr id="7" name="8 Imagen" descr="newa_logo_web_rgb.png"/>
          <p:cNvPicPr>
            <a:picLocks noChangeAspect="1"/>
          </p:cNvPicPr>
          <p:nvPr/>
        </p:nvPicPr>
        <p:blipFill>
          <a:blip r:embed="rId4" cstate="print"/>
          <a:srcRect l="27319"/>
          <a:stretch>
            <a:fillRect/>
          </a:stretch>
        </p:blipFill>
        <p:spPr>
          <a:xfrm>
            <a:off x="8280425" y="-182563"/>
            <a:ext cx="1800200" cy="952633"/>
          </a:xfrm>
          <a:prstGeom prst="rect">
            <a:avLst/>
          </a:prstGeom>
        </p:spPr>
      </p:pic>
      <p:pic>
        <p:nvPicPr>
          <p:cNvPr id="8" name="Picture 2" descr="http://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6512" y="166450"/>
            <a:ext cx="2209800" cy="592733"/>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a:xfrm>
            <a:off x="7604112" y="7208837"/>
            <a:ext cx="2313000" cy="486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9</a:t>
            </a:r>
          </a:p>
        </p:txBody>
      </p:sp>
    </p:spTree>
    <p:extLst>
      <p:ext uri="{BB962C8B-B14F-4D97-AF65-F5344CB8AC3E}">
        <p14:creationId xmlns:p14="http://schemas.microsoft.com/office/powerpoint/2010/main" val="3356315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38285</TotalTime>
  <Words>1443</Words>
  <Application>Microsoft Office PowerPoint</Application>
  <PresentationFormat>Personalizado</PresentationFormat>
  <Paragraphs>277</Paragraphs>
  <Slides>26</Slides>
  <Notes>20</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26</vt:i4>
      </vt:variant>
    </vt:vector>
  </HeadingPairs>
  <TitlesOfParts>
    <vt:vector size="42" baseType="lpstr">
      <vt:lpstr>Arial Unicode MS</vt:lpstr>
      <vt:lpstr>MS PGothic</vt:lpstr>
      <vt:lpstr>Arial</vt:lpstr>
      <vt:lpstr>Calibri</vt:lpstr>
      <vt:lpstr>Cambria Math</vt:lpstr>
      <vt:lpstr>DejaVu Sans</vt:lpstr>
      <vt:lpstr>HelveticaNeue</vt:lpstr>
      <vt:lpstr>ITC Franklin Gothic Std Book</vt:lpstr>
      <vt:lpstr>StarSymbol</vt:lpstr>
      <vt:lpstr>Times</vt:lpstr>
      <vt:lpstr>Times New Roman</vt:lpstr>
      <vt:lpstr>Wingdings</vt:lpstr>
      <vt:lpstr>Default</vt:lpstr>
      <vt:lpstr>Title1</vt:lpstr>
      <vt:lpstr>Title2</vt:lpstr>
      <vt:lpstr>Title3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dc:creator>
  <cp:lastModifiedBy>Albert Soret</cp:lastModifiedBy>
  <cp:revision>224</cp:revision>
  <cp:lastPrinted>2014-04-08T18:02:40Z</cp:lastPrinted>
  <dcterms:modified xsi:type="dcterms:W3CDTF">2015-06-30T10:46:39Z</dcterms:modified>
</cp:coreProperties>
</file>