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12" r:id="rId4"/>
    <p:sldMasterId id="2147483713" r:id="rId5"/>
    <p:sldMasterId id="2147483714" r:id="rId6"/>
    <p:sldMasterId id="2147483715" r:id="rId7"/>
    <p:sldMasterId id="2147483716" r:id="rId8"/>
    <p:sldMasterId id="2147483717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</p:sldIdLst>
  <p:sldSz cy="7019925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7E4509D-2014-4926-BCD1-87AC40346CBB}">
  <a:tblStyle styleId="{D7E4509D-2014-4926-BCD1-87AC40346C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9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3884612" y="0"/>
            <a:ext cx="295275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>
            <p:ph idx="2" type="sldImg"/>
          </p:nvPr>
        </p:nvSpPr>
        <p:spPr>
          <a:xfrm>
            <a:off x="1195387" y="685800"/>
            <a:ext cx="4446587" cy="3408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Char char="○"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Char char="■"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Char char="●"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Char char="○"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Char char="■"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Char char="●"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Char char="○"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Char char="■"/>
              <a:defRPr b="0" i="0" sz="1800" u="none" cap="none" strike="noStrike"/>
            </a:lvl9pPr>
          </a:lstStyle>
          <a:p/>
        </p:txBody>
      </p:sp>
      <p:sp>
        <p:nvSpPr>
          <p:cNvPr id="20" name="Shape 20"/>
          <p:cNvSpPr txBox="1"/>
          <p:nvPr/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3884612" y="8685212"/>
            <a:ext cx="2951162" cy="4365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3884612" y="8685212"/>
            <a:ext cx="2951162" cy="4365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07" name="Shape 307"/>
          <p:cNvSpPr txBox="1"/>
          <p:nvPr/>
        </p:nvSpPr>
        <p:spPr>
          <a:xfrm>
            <a:off x="3884612" y="8685212"/>
            <a:ext cx="2952750" cy="43815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x="1195387" y="685800"/>
            <a:ext cx="4467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9" name="Shape 309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/>
          <p:nvPr>
            <p:ph idx="2" type="sldImg"/>
          </p:nvPr>
        </p:nvSpPr>
        <p:spPr>
          <a:xfrm>
            <a:off x="1195387" y="685800"/>
            <a:ext cx="4446587" cy="3408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8" name="Shape 468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78" name="Shape 478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79" name="Shape 479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80" name="Shape 480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81" name="Shape 48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5" name="Shape 505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3" name="Shape 523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7" name="Shape 537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546" name="Shape 546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547" name="Shape 547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548" name="Shape 548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9" name="Shape 549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0" name="Shape 560"/>
          <p:cNvSpPr/>
          <p:nvPr>
            <p:ph idx="2" type="sldImg"/>
          </p:nvPr>
        </p:nvSpPr>
        <p:spPr>
          <a:xfrm>
            <a:off x="1195387" y="685800"/>
            <a:ext cx="4446587" cy="3408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/>
          <p:nvPr>
            <p:ph idx="2" type="sldImg"/>
          </p:nvPr>
        </p:nvSpPr>
        <p:spPr>
          <a:xfrm>
            <a:off x="1195387" y="685800"/>
            <a:ext cx="4446587" cy="3408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1246910" y="685800"/>
            <a:ext cx="43644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/>
        </p:nvSpPr>
        <p:spPr>
          <a:xfrm>
            <a:off x="3884612" y="8685212"/>
            <a:ext cx="2951162" cy="4365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51" name="Shape 351"/>
          <p:cNvSpPr txBox="1"/>
          <p:nvPr/>
        </p:nvSpPr>
        <p:spPr>
          <a:xfrm>
            <a:off x="3884612" y="8685212"/>
            <a:ext cx="2952750" cy="43815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52" name="Shape 352"/>
          <p:cNvSpPr/>
          <p:nvPr>
            <p:ph idx="2" type="sldImg"/>
          </p:nvPr>
        </p:nvSpPr>
        <p:spPr>
          <a:xfrm>
            <a:off x="1195387" y="685800"/>
            <a:ext cx="4467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53" name="Shape 353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/>
          <p:nvPr>
            <p:ph idx="2" type="sldImg"/>
          </p:nvPr>
        </p:nvSpPr>
        <p:spPr>
          <a:xfrm>
            <a:off x="1195387" y="685800"/>
            <a:ext cx="4446587" cy="3408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3884612" y="8685212"/>
            <a:ext cx="29496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89" name="Shape 389"/>
          <p:cNvSpPr txBox="1"/>
          <p:nvPr/>
        </p:nvSpPr>
        <p:spPr>
          <a:xfrm>
            <a:off x="3884612" y="8685212"/>
            <a:ext cx="29511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90" name="Shape 390"/>
          <p:cNvSpPr txBox="1"/>
          <p:nvPr/>
        </p:nvSpPr>
        <p:spPr>
          <a:xfrm>
            <a:off x="3884612" y="8685212"/>
            <a:ext cx="295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391" name="Shape 391"/>
          <p:cNvSpPr/>
          <p:nvPr>
            <p:ph idx="2" type="sldImg"/>
          </p:nvPr>
        </p:nvSpPr>
        <p:spPr>
          <a:xfrm>
            <a:off x="1195387" y="685800"/>
            <a:ext cx="4467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2" name="Shape 39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64200" cy="40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idx="2" type="sldImg"/>
          </p:nvPr>
        </p:nvSpPr>
        <p:spPr>
          <a:xfrm>
            <a:off x="1195387" y="685800"/>
            <a:ext cx="4446600" cy="3408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65700" cy="40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 txBox="1"/>
          <p:nvPr>
            <p:ph idx="12" type="sldNum"/>
          </p:nvPr>
        </p:nvSpPr>
        <p:spPr>
          <a:xfrm>
            <a:off x="3884612" y="8685212"/>
            <a:ext cx="2951100" cy="436500"/>
          </a:xfrm>
          <a:prstGeom prst="rect">
            <a:avLst/>
          </a:prstGeom>
        </p:spPr>
        <p:txBody>
          <a:bodyPr anchorCtr="0" anchor="b" bIns="46800" lIns="90000" rIns="90000" wrap="square" tIns="468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65762" cy="4094162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/>
          <p:nvPr>
            <p:ph idx="2" type="sldImg"/>
          </p:nvPr>
        </p:nvSpPr>
        <p:spPr>
          <a:xfrm>
            <a:off x="1195387" y="685800"/>
            <a:ext cx="4446587" cy="3408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1" Type="http://schemas.openxmlformats.org/officeDocument/2006/relationships/hyperlink" Target="https://www.youtube.com/user/BSCCNS" TargetMode="External"/><Relationship Id="rId10" Type="http://schemas.openxmlformats.org/officeDocument/2006/relationships/image" Target="../media/image22.png"/><Relationship Id="rId12" Type="http://schemas.openxmlformats.org/officeDocument/2006/relationships/image" Target="../media/image21.png"/><Relationship Id="rId9" Type="http://schemas.openxmlformats.org/officeDocument/2006/relationships/hyperlink" Target="https://twitter.com/bsc_cns" TargetMode="External"/><Relationship Id="rId5" Type="http://schemas.openxmlformats.org/officeDocument/2006/relationships/hyperlink" Target="https://www.linkedin.com/company/barcelona-supercomputing-center" TargetMode="External"/><Relationship Id="rId6" Type="http://schemas.openxmlformats.org/officeDocument/2006/relationships/image" Target="../media/image20.png"/><Relationship Id="rId7" Type="http://schemas.openxmlformats.org/officeDocument/2006/relationships/hyperlink" Target="https://www.facebook.com/BSCCNS" TargetMode="External"/><Relationship Id="rId8" Type="http://schemas.openxmlformats.org/officeDocument/2006/relationships/image" Target="../media/image19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457200" y="1638300"/>
            <a:ext cx="8229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ctrTitle"/>
          </p:nvPr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1371600" y="3978275"/>
            <a:ext cx="6400800" cy="17938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457200" y="279400"/>
            <a:ext cx="3008313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575050" y="279400"/>
            <a:ext cx="511175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2" type="body"/>
          </p:nvPr>
        </p:nvSpPr>
        <p:spPr>
          <a:xfrm>
            <a:off x="457200" y="1468438"/>
            <a:ext cx="3008313" cy="4802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 rot="5400000">
            <a:off x="4663281" y="2247106"/>
            <a:ext cx="5989637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 rot="5400000">
            <a:off x="472282" y="265907"/>
            <a:ext cx="5989637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2255837" y="-160338"/>
            <a:ext cx="4632325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1792288" y="4913313"/>
            <a:ext cx="5486400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Shape 85"/>
          <p:cNvSpPr/>
          <p:nvPr>
            <p:ph idx="2" type="pic"/>
          </p:nvPr>
        </p:nvSpPr>
        <p:spPr>
          <a:xfrm>
            <a:off x="1792288" y="627063"/>
            <a:ext cx="5486400" cy="421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1792288" y="5494338"/>
            <a:ext cx="5486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57200" y="1571625"/>
            <a:ext cx="4040188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2" type="body"/>
          </p:nvPr>
        </p:nvSpPr>
        <p:spPr>
          <a:xfrm>
            <a:off x="457200" y="2225675"/>
            <a:ext cx="4040188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3" type="body"/>
          </p:nvPr>
        </p:nvSpPr>
        <p:spPr>
          <a:xfrm>
            <a:off x="4645025" y="1571625"/>
            <a:ext cx="4041775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4" type="body"/>
          </p:nvPr>
        </p:nvSpPr>
        <p:spPr>
          <a:xfrm>
            <a:off x="4645025" y="2225675"/>
            <a:ext cx="4041775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457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2" type="body"/>
          </p:nvPr>
        </p:nvSpPr>
        <p:spPr>
          <a:xfrm>
            <a:off x="4648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 rot="5400000">
            <a:off x="4663281" y="2247106"/>
            <a:ext cx="5989637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 rot="5400000">
            <a:off x="472282" y="265907"/>
            <a:ext cx="5989637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722313" y="4511675"/>
            <a:ext cx="7772400" cy="1393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722313" y="2974975"/>
            <a:ext cx="7772400" cy="1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1638300"/>
            <a:ext cx="8229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ctrTitle"/>
          </p:nvPr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" type="subTitle"/>
          </p:nvPr>
        </p:nvSpPr>
        <p:spPr>
          <a:xfrm>
            <a:off x="1371600" y="3978275"/>
            <a:ext cx="6400800" cy="17938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 rot="5400000">
            <a:off x="4933950" y="1962150"/>
            <a:ext cx="5418138" cy="2052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 rot="5400000">
            <a:off x="751681" y="-15081"/>
            <a:ext cx="5418138" cy="60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79400"/>
            <a:ext cx="8212137" cy="1154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 rot="5400000">
            <a:off x="2536031" y="-435769"/>
            <a:ext cx="4054475" cy="82121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1792288" y="4913313"/>
            <a:ext cx="5486400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Shape 130"/>
          <p:cNvSpPr/>
          <p:nvPr>
            <p:ph idx="2" type="pic"/>
          </p:nvPr>
        </p:nvSpPr>
        <p:spPr>
          <a:xfrm>
            <a:off x="1792288" y="627063"/>
            <a:ext cx="5486400" cy="421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1792288" y="5494338"/>
            <a:ext cx="5486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457200" y="279400"/>
            <a:ext cx="3008313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3575050" y="279400"/>
            <a:ext cx="511175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2" type="body"/>
          </p:nvPr>
        </p:nvSpPr>
        <p:spPr>
          <a:xfrm>
            <a:off x="457200" y="1468438"/>
            <a:ext cx="3008313" cy="4802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57200" y="279400"/>
            <a:ext cx="8212137" cy="1154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457200" y="1571625"/>
            <a:ext cx="4040188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2" type="body"/>
          </p:nvPr>
        </p:nvSpPr>
        <p:spPr>
          <a:xfrm>
            <a:off x="457200" y="2225675"/>
            <a:ext cx="4040188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3" type="body"/>
          </p:nvPr>
        </p:nvSpPr>
        <p:spPr>
          <a:xfrm>
            <a:off x="4645025" y="1571625"/>
            <a:ext cx="4041775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Shape 146"/>
          <p:cNvSpPr txBox="1"/>
          <p:nvPr>
            <p:ph idx="4" type="body"/>
          </p:nvPr>
        </p:nvSpPr>
        <p:spPr>
          <a:xfrm>
            <a:off x="4645025" y="2225675"/>
            <a:ext cx="4041775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 rot="5400000">
            <a:off x="2255837" y="-160338"/>
            <a:ext cx="4632325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457200" y="279400"/>
            <a:ext cx="8212137" cy="1154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457200" y="1643063"/>
            <a:ext cx="4029075" cy="4054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Shape 151"/>
          <p:cNvSpPr txBox="1"/>
          <p:nvPr>
            <p:ph idx="2" type="body"/>
          </p:nvPr>
        </p:nvSpPr>
        <p:spPr>
          <a:xfrm>
            <a:off x="4638675" y="1643063"/>
            <a:ext cx="4030663" cy="4054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722313" y="4511675"/>
            <a:ext cx="7772400" cy="1393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722313" y="2974975"/>
            <a:ext cx="7772400" cy="1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457200" y="279400"/>
            <a:ext cx="8212137" cy="1154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457200" y="1643062"/>
            <a:ext cx="8212137" cy="4054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ctrTitle"/>
          </p:nvPr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Shape 163"/>
          <p:cNvSpPr txBox="1"/>
          <p:nvPr>
            <p:ph idx="1" type="subTitle"/>
          </p:nvPr>
        </p:nvSpPr>
        <p:spPr>
          <a:xfrm>
            <a:off x="1371600" y="3978275"/>
            <a:ext cx="6400800" cy="17938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 rot="5400000">
            <a:off x="4663281" y="2247106"/>
            <a:ext cx="5989637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 rot="5400000">
            <a:off x="472282" y="265907"/>
            <a:ext cx="5989637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 rot="5400000">
            <a:off x="2255837" y="-160338"/>
            <a:ext cx="4632325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1792288" y="4913313"/>
            <a:ext cx="5486400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Shape 179"/>
          <p:cNvSpPr/>
          <p:nvPr>
            <p:ph idx="2" type="pic"/>
          </p:nvPr>
        </p:nvSpPr>
        <p:spPr>
          <a:xfrm>
            <a:off x="1792288" y="627063"/>
            <a:ext cx="5486400" cy="421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1792288" y="5494338"/>
            <a:ext cx="5486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457200" y="279400"/>
            <a:ext cx="3008313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3575050" y="279400"/>
            <a:ext cx="511175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2" type="body"/>
          </p:nvPr>
        </p:nvSpPr>
        <p:spPr>
          <a:xfrm>
            <a:off x="457200" y="1468438"/>
            <a:ext cx="3008313" cy="4802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1792288" y="4913313"/>
            <a:ext cx="5486400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/>
          <p:nvPr>
            <p:ph idx="2" type="pic"/>
          </p:nvPr>
        </p:nvSpPr>
        <p:spPr>
          <a:xfrm>
            <a:off x="1792288" y="627063"/>
            <a:ext cx="5486400" cy="421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1792288" y="5494338"/>
            <a:ext cx="5486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457200" y="1571625"/>
            <a:ext cx="4040188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0" name="Shape 190"/>
          <p:cNvSpPr txBox="1"/>
          <p:nvPr>
            <p:ph idx="2" type="body"/>
          </p:nvPr>
        </p:nvSpPr>
        <p:spPr>
          <a:xfrm>
            <a:off x="457200" y="2225675"/>
            <a:ext cx="4040188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3" type="body"/>
          </p:nvPr>
        </p:nvSpPr>
        <p:spPr>
          <a:xfrm>
            <a:off x="4645025" y="1571625"/>
            <a:ext cx="4041775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4" type="body"/>
          </p:nvPr>
        </p:nvSpPr>
        <p:spPr>
          <a:xfrm>
            <a:off x="4645025" y="2225675"/>
            <a:ext cx="4041775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457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2" type="body"/>
          </p:nvPr>
        </p:nvSpPr>
        <p:spPr>
          <a:xfrm>
            <a:off x="4648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722313" y="4511675"/>
            <a:ext cx="7772400" cy="1393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722313" y="2974975"/>
            <a:ext cx="7772400" cy="1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1638300"/>
            <a:ext cx="8229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ctrTitle"/>
          </p:nvPr>
        </p:nvSpPr>
        <p:spPr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Shape 205"/>
          <p:cNvSpPr txBox="1"/>
          <p:nvPr>
            <p:ph idx="1" type="subTitle"/>
          </p:nvPr>
        </p:nvSpPr>
        <p:spPr>
          <a:xfrm>
            <a:off x="1371600" y="3978275"/>
            <a:ext cx="6400800" cy="17938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 rot="5400000">
            <a:off x="4663350" y="2247038"/>
            <a:ext cx="5989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 rot="5400000">
            <a:off x="472350" y="265838"/>
            <a:ext cx="5989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 rot="5400000">
            <a:off x="2255850" y="-160350"/>
            <a:ext cx="46323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1792288" y="4913313"/>
            <a:ext cx="54864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Shape 220"/>
          <p:cNvSpPr/>
          <p:nvPr>
            <p:ph idx="2" type="pic"/>
          </p:nvPr>
        </p:nvSpPr>
        <p:spPr>
          <a:xfrm>
            <a:off x="1792288" y="627063"/>
            <a:ext cx="5486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1792288" y="5494338"/>
            <a:ext cx="5486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457200" y="279400"/>
            <a:ext cx="3008400" cy="11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3575050" y="279400"/>
            <a:ext cx="51117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Shape 225"/>
          <p:cNvSpPr txBox="1"/>
          <p:nvPr>
            <p:ph idx="2" type="body"/>
          </p:nvPr>
        </p:nvSpPr>
        <p:spPr>
          <a:xfrm>
            <a:off x="457200" y="1468438"/>
            <a:ext cx="30084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57200" y="279400"/>
            <a:ext cx="3008313" cy="11890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3575050" y="279400"/>
            <a:ext cx="511175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57200" y="1468438"/>
            <a:ext cx="3008313" cy="4802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9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457200" y="1571625"/>
            <a:ext cx="4040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Shape 231"/>
          <p:cNvSpPr txBox="1"/>
          <p:nvPr>
            <p:ph idx="2" type="body"/>
          </p:nvPr>
        </p:nvSpPr>
        <p:spPr>
          <a:xfrm>
            <a:off x="457200" y="2225675"/>
            <a:ext cx="40401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Shape 232"/>
          <p:cNvSpPr txBox="1"/>
          <p:nvPr>
            <p:ph idx="3" type="body"/>
          </p:nvPr>
        </p:nvSpPr>
        <p:spPr>
          <a:xfrm>
            <a:off x="4645025" y="1571625"/>
            <a:ext cx="4041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Shape 233"/>
          <p:cNvSpPr txBox="1"/>
          <p:nvPr>
            <p:ph idx="4" type="body"/>
          </p:nvPr>
        </p:nvSpPr>
        <p:spPr>
          <a:xfrm>
            <a:off x="4645025" y="2225675"/>
            <a:ext cx="40419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457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Shape 237"/>
          <p:cNvSpPr txBox="1"/>
          <p:nvPr>
            <p:ph idx="2" type="body"/>
          </p:nvPr>
        </p:nvSpPr>
        <p:spPr>
          <a:xfrm>
            <a:off x="4648200" y="1638300"/>
            <a:ext cx="4038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722313" y="4511675"/>
            <a:ext cx="77724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722313" y="2974975"/>
            <a:ext cx="77724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457200" y="280988"/>
            <a:ext cx="82296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457200" y="1638300"/>
            <a:ext cx="8229600" cy="4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ctrTitle"/>
          </p:nvPr>
        </p:nvSpPr>
        <p:spPr>
          <a:xfrm>
            <a:off x="685800" y="2181225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Shape 246"/>
          <p:cNvSpPr txBox="1"/>
          <p:nvPr>
            <p:ph idx="1" type="subTitle"/>
          </p:nvPr>
        </p:nvSpPr>
        <p:spPr>
          <a:xfrm>
            <a:off x="1371600" y="3978275"/>
            <a:ext cx="64008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2_text-picture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OLD\MisDocumentos\JASMINA\BSC-Corporative Design\BSC Template\cabecera2012-1600px.jpg" id="249" name="Shape 2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8100" y="2"/>
            <a:ext cx="9290052" cy="84077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descr="C:\Users\lbermude\Documents\Laura\PWP BSC\img_ok\logo.png" id="251" name="Shape 2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588" y="144464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478" y="125415"/>
            <a:ext cx="574301" cy="29991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>
            <p:ph type="title"/>
          </p:nvPr>
        </p:nvSpPr>
        <p:spPr>
          <a:xfrm>
            <a:off x="396876" y="144432"/>
            <a:ext cx="6191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Shape 254"/>
          <p:cNvSpPr/>
          <p:nvPr>
            <p:ph idx="2" type="pic"/>
          </p:nvPr>
        </p:nvSpPr>
        <p:spPr>
          <a:xfrm>
            <a:off x="4572000" y="3221931"/>
            <a:ext cx="4152900" cy="3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395538" y="985391"/>
            <a:ext cx="8329500" cy="5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39700" lvl="4" marL="20574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ver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8" y="0"/>
            <a:ext cx="9104261" cy="698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76200" y="182564"/>
            <a:ext cx="1600200" cy="4983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descr="C:\Users\lbermude\Documents\Laura\PWP BSC\img_ok\logo.png" id="259" name="Shape 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830264"/>
            <a:ext cx="46037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38828" y="1025526"/>
            <a:ext cx="1011171" cy="52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38788" y="6386514"/>
            <a:ext cx="425432" cy="32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7763" y="6389690"/>
            <a:ext cx="393651" cy="32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78641" y="6386514"/>
            <a:ext cx="447630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480300" y="6386514"/>
            <a:ext cx="763384" cy="33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bjectives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OLD\MisDocumentos\JASMINA\BSC-Corporative Design\BSC Template\cabecera2012-1600px.jpg" id="266" name="Shape 2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8100" y="2"/>
            <a:ext cx="9290052" cy="84077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descr="C:\Users\lbermude\Documents\Laura\PWP BSC\img_ok\logo.png" id="268" name="Shape 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588" y="144464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478" y="125415"/>
            <a:ext cx="574301" cy="29991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>
            <p:ph type="title"/>
          </p:nvPr>
        </p:nvSpPr>
        <p:spPr>
          <a:xfrm>
            <a:off x="396876" y="144432"/>
            <a:ext cx="6191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395538" y="985391"/>
            <a:ext cx="8329500" cy="5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39700" lvl="4" marL="20574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ext-graphic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OLD\MisDocumentos\JASMINA\BSC-Corporative Design\BSC Template\cabecera2012-1600px.jpg" id="273" name="Shape 2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8100" y="2"/>
            <a:ext cx="9290052" cy="84077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descr="C:\Users\lbermude\Documents\Laura\PWP BSC\img_ok\logo.png" id="275" name="Shape 2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588" y="144464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478" y="125415"/>
            <a:ext cx="574301" cy="29991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>
            <p:ph type="title"/>
          </p:nvPr>
        </p:nvSpPr>
        <p:spPr>
          <a:xfrm>
            <a:off x="396876" y="144432"/>
            <a:ext cx="6191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395538" y="985391"/>
            <a:ext cx="8329500" cy="5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39700" lvl="4" marL="20574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Shape 279"/>
          <p:cNvSpPr/>
          <p:nvPr>
            <p:ph idx="2" type="chart"/>
          </p:nvPr>
        </p:nvSpPr>
        <p:spPr>
          <a:xfrm>
            <a:off x="4572000" y="1997794"/>
            <a:ext cx="4152900" cy="4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future-plans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685800" y="2181225"/>
            <a:ext cx="7772400" cy="15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PLANS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91" y="0"/>
            <a:ext cx="9104261" cy="698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838200" y="2333626"/>
            <a:ext cx="7772400" cy="15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 RESEARCH LINES &amp; RESULTS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uture-plan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/>
        </p:nvSpPr>
        <p:spPr>
          <a:xfrm>
            <a:off x="685800" y="2181225"/>
            <a:ext cx="7772400" cy="15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PLANS</a:t>
            </a: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91" y="0"/>
            <a:ext cx="9104261" cy="698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838200" y="2333626"/>
            <a:ext cx="7772400" cy="15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FUTURE PLANS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ansition slide1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91" y="0"/>
            <a:ext cx="9104261" cy="698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76200" y="182564"/>
            <a:ext cx="1600200" cy="4983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descr="C:\Users\lbermude\Documents\Laura\PWP BSC\img_ok\logo.png" id="291" name="Shape 2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728" y="185739"/>
            <a:ext cx="3306763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113" y="176213"/>
            <a:ext cx="830262" cy="43148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>
            <p:ph type="title"/>
          </p:nvPr>
        </p:nvSpPr>
        <p:spPr>
          <a:xfrm>
            <a:off x="457200" y="3176997"/>
            <a:ext cx="82296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ansition-slide-2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91" y="0"/>
            <a:ext cx="9104261" cy="6987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lbermude\Documents\Laura\PWP BSC\img_ok\logo.png" id="296" name="Shape 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1584327"/>
            <a:ext cx="61912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0775" y="1690688"/>
            <a:ext cx="1555750" cy="80744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>
            <a:off x="76200" y="182564"/>
            <a:ext cx="1600200" cy="4983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sp>
        <p:nvSpPr>
          <p:cNvPr id="299" name="Shape 299"/>
          <p:cNvSpPr txBox="1"/>
          <p:nvPr>
            <p:ph type="title"/>
          </p:nvPr>
        </p:nvSpPr>
        <p:spPr>
          <a:xfrm>
            <a:off x="3819339" y="4806106"/>
            <a:ext cx="4762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hank-you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91" y="0"/>
            <a:ext cx="9104261" cy="698763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76200" y="182564"/>
            <a:ext cx="1600200" cy="4983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descr="C:\Users\lbermude\Documents\Laura\PWP BSC\img_ok\logo.png" id="303" name="Shape 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213" y="2016125"/>
            <a:ext cx="3306763" cy="99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5603" y="2006600"/>
            <a:ext cx="830263" cy="43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457200" y="1571625"/>
            <a:ext cx="4040188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2" type="body"/>
          </p:nvPr>
        </p:nvSpPr>
        <p:spPr>
          <a:xfrm>
            <a:off x="457200" y="2225675"/>
            <a:ext cx="4040188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3" type="body"/>
          </p:nvPr>
        </p:nvSpPr>
        <p:spPr>
          <a:xfrm>
            <a:off x="4645025" y="1571625"/>
            <a:ext cx="4041775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1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4" type="body"/>
          </p:nvPr>
        </p:nvSpPr>
        <p:spPr>
          <a:xfrm>
            <a:off x="4645025" y="2225675"/>
            <a:ext cx="4041775" cy="40449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80988"/>
            <a:ext cx="8229600" cy="1169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457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4648200" y="1638300"/>
            <a:ext cx="4038600" cy="463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722313" y="4511675"/>
            <a:ext cx="7772400" cy="1393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722313" y="2974975"/>
            <a:ext cx="7772400" cy="1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6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●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○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■"/>
              <a:defRPr b="0" i="0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.xml"/><Relationship Id="rId10" Type="http://schemas.openxmlformats.org/officeDocument/2006/relationships/slideLayout" Target="../slideLayouts/slideLayout3.xml"/><Relationship Id="rId1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5.xml"/><Relationship Id="rId1" Type="http://schemas.openxmlformats.org/officeDocument/2006/relationships/image" Target="../media/image3.jpg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slideLayout" Target="../slideLayouts/slideLayout2.xml"/><Relationship Id="rId15" Type="http://schemas.openxmlformats.org/officeDocument/2006/relationships/slideLayout" Target="../slideLayouts/slideLayout8.xml"/><Relationship Id="rId14" Type="http://schemas.openxmlformats.org/officeDocument/2006/relationships/slideLayout" Target="../slideLayouts/slideLayout7.xml"/><Relationship Id="rId17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19" Type="http://schemas.openxmlformats.org/officeDocument/2006/relationships/theme" Target="../theme/theme2.xml"/><Relationship Id="rId6" Type="http://schemas.openxmlformats.org/officeDocument/2006/relationships/image" Target="../media/image10.png"/><Relationship Id="rId18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5.jpg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image" Target="../media/image5.jpg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3.jpg"/><Relationship Id="rId2" Type="http://schemas.openxmlformats.org/officeDocument/2006/relationships/image" Target="../media/image4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" Type="http://schemas.openxmlformats.org/officeDocument/2006/relationships/image" Target="../media/image9.jp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6.xml.rels><?xml version="1.0" encoding="UTF-8" standalone="yes"?><Relationships xmlns="http://schemas.openxmlformats.org/package/2006/relationships"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/>
        </p:nvSpPr>
        <p:spPr>
          <a:xfrm>
            <a:off x="76200" y="182562"/>
            <a:ext cx="1600200" cy="498475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09800" y="830262"/>
            <a:ext cx="46037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8787" y="6386512"/>
            <a:ext cx="425450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7762" y="6389687"/>
            <a:ext cx="3937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8637" y="6386512"/>
            <a:ext cx="447675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80300" y="6386512"/>
            <a:ext cx="763587" cy="33178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8"/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675" cy="30003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675" cy="30003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>
            <p:ph type="title"/>
          </p:nvPr>
        </p:nvSpPr>
        <p:spPr>
          <a:xfrm>
            <a:off x="457200" y="279400"/>
            <a:ext cx="8212137" cy="1154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457200" y="1643062"/>
            <a:ext cx="8212137" cy="4054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342900" marR="0" rtl="0" algn="l">
              <a:spcBef>
                <a:spcPts val="800"/>
              </a:spcBef>
              <a:spcAft>
                <a:spcPts val="0"/>
              </a:spcAft>
              <a:buChar char="●"/>
              <a:defRPr b="0" i="0" sz="3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700"/>
              </a:spcBef>
              <a:spcAft>
                <a:spcPts val="0"/>
              </a:spcAft>
              <a:buChar char="○"/>
              <a:defRPr b="0" i="0" sz="28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600"/>
              </a:spcBef>
              <a:spcAft>
                <a:spcPts val="0"/>
              </a:spcAft>
              <a:buChar char="■"/>
              <a:defRPr b="0" i="0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500"/>
              </a:spcBef>
              <a:spcAft>
                <a:spcPts val="0"/>
              </a:spcAft>
              <a:buChar char="●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500"/>
              </a:spcBef>
              <a:spcAft>
                <a:spcPts val="0"/>
              </a:spcAft>
              <a:buChar char="○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500"/>
              </a:spcBef>
              <a:spcAft>
                <a:spcPts val="0"/>
              </a:spcAft>
              <a:buChar char="■"/>
              <a:defRPr b="0" i="0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Shape 115"/>
          <p:cNvSpPr txBox="1"/>
          <p:nvPr/>
        </p:nvSpPr>
        <p:spPr>
          <a:xfrm>
            <a:off x="457200" y="6394450"/>
            <a:ext cx="2128837" cy="4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3127375" y="6394450"/>
            <a:ext cx="2897187" cy="4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6556375" y="6394450"/>
            <a:ext cx="211296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-203200" lvl="0" marL="21590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87" y="0"/>
            <a:ext cx="9140825" cy="7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76200" y="182562"/>
            <a:ext cx="1600200" cy="498475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www.bsc.es</a:t>
            </a: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43212" y="2016125"/>
            <a:ext cx="3306762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600" y="2006600"/>
            <a:ext cx="830262" cy="4318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8100" y="0"/>
            <a:ext cx="9290052" cy="84077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8458200" y="6505575"/>
            <a:ext cx="533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89C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>
                <a:solidFill>
                  <a:srgbClr val="2358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587" y="144462"/>
            <a:ext cx="193675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475" y="125412"/>
            <a:ext cx="574301" cy="29991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jpg"/><Relationship Id="rId4" Type="http://schemas.openxmlformats.org/officeDocument/2006/relationships/image" Target="../media/image6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Relationship Id="rId4" Type="http://schemas.openxmlformats.org/officeDocument/2006/relationships/image" Target="../media/image7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23.png"/><Relationship Id="rId13" Type="http://schemas.openxmlformats.org/officeDocument/2006/relationships/image" Target="../media/image40.gif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gif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4.gif"/><Relationship Id="rId5" Type="http://schemas.openxmlformats.org/officeDocument/2006/relationships/hyperlink" Target="http://www.bsc.es/caliope" TargetMode="External"/><Relationship Id="rId6" Type="http://schemas.openxmlformats.org/officeDocument/2006/relationships/hyperlink" Target="https://play.google.com/store/apps/details?id=es.bsc.earthscience.caliope" TargetMode="External"/><Relationship Id="rId7" Type="http://schemas.openxmlformats.org/officeDocument/2006/relationships/image" Target="../media/image29.png"/><Relationship Id="rId8" Type="http://schemas.openxmlformats.org/officeDocument/2006/relationships/hyperlink" Target="https://itunes.apple.com/za/app/caliope/id734538360?mt=8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0.jpg"/><Relationship Id="rId6" Type="http://schemas.openxmlformats.org/officeDocument/2006/relationships/image" Target="../media/image39.jpg"/><Relationship Id="rId7" Type="http://schemas.openxmlformats.org/officeDocument/2006/relationships/image" Target="../media/image4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5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png"/><Relationship Id="rId10" Type="http://schemas.openxmlformats.org/officeDocument/2006/relationships/image" Target="../media/image53.png"/><Relationship Id="rId13" Type="http://schemas.openxmlformats.org/officeDocument/2006/relationships/image" Target="../media/image54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2.png"/><Relationship Id="rId15" Type="http://schemas.openxmlformats.org/officeDocument/2006/relationships/image" Target="../media/image60.jpg"/><Relationship Id="rId14" Type="http://schemas.openxmlformats.org/officeDocument/2006/relationships/image" Target="../media/image55.png"/><Relationship Id="rId16" Type="http://schemas.openxmlformats.org/officeDocument/2006/relationships/image" Target="../media/image59.jpg"/><Relationship Id="rId5" Type="http://schemas.openxmlformats.org/officeDocument/2006/relationships/image" Target="../media/image47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/>
        </p:nvSpPr>
        <p:spPr>
          <a:xfrm>
            <a:off x="6287399" y="196850"/>
            <a:ext cx="27090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Chapel Hill</a:t>
            </a:r>
            <a:r>
              <a:rPr b="0" i="0" lang="en-US" sz="1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2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-US" sz="1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b="0" i="0" lang="en-US" sz="1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201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685800" y="2388512"/>
            <a:ext cx="7772400" cy="1504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6800" lIns="90000" rIns="90000" wrap="square" tIns="46800">
            <a:noAutofit/>
          </a:bodyPr>
          <a:lstStyle/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US" sz="2800">
                <a:solidFill>
                  <a:srgbClr val="FFFFFF"/>
                </a:solidFill>
              </a:rPr>
              <a:t>CALIOPE-urban:​ coupling​​ R-LINE​ with​ ​ CMAQ​ for​​ urban​ ​air​ quality​​ forecasts​​ over</a:t>
            </a:r>
          </a:p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-US" sz="2800">
                <a:solidFill>
                  <a:srgbClr val="FFFFFF"/>
                </a:solidFill>
              </a:rPr>
              <a:t>Barcelona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85350" y="3893300"/>
            <a:ext cx="8973300" cy="500100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900">
                <a:solidFill>
                  <a:srgbClr val="FFFFFF"/>
                </a:solidFill>
              </a:rPr>
              <a:t>Jaime Benavides</a:t>
            </a:r>
            <a:r>
              <a:rPr baseline="30000" lang="en-US" sz="1900">
                <a:solidFill>
                  <a:srgbClr val="FFFFFF"/>
                </a:solidFill>
              </a:rPr>
              <a:t>1</a:t>
            </a:r>
            <a:r>
              <a:rPr lang="en-US" sz="1900">
                <a:solidFill>
                  <a:srgbClr val="FFFFFF"/>
                </a:solidFill>
              </a:rPr>
              <a:t>, </a:t>
            </a:r>
            <a:r>
              <a:rPr lang="en-US" sz="1900">
                <a:solidFill>
                  <a:schemeClr val="lt1"/>
                </a:solidFill>
              </a:rPr>
              <a:t>Michelle Snyder</a:t>
            </a:r>
            <a:r>
              <a:rPr baseline="30000" lang="en-US" sz="1900">
                <a:solidFill>
                  <a:schemeClr val="lt1"/>
                </a:solidFill>
              </a:rPr>
              <a:t>2</a:t>
            </a:r>
            <a:r>
              <a:rPr lang="en-US" sz="1900">
                <a:solidFill>
                  <a:schemeClr val="lt1"/>
                </a:solidFill>
              </a:rPr>
              <a:t>, </a:t>
            </a:r>
            <a:r>
              <a:rPr lang="en-US" sz="1900">
                <a:solidFill>
                  <a:srgbClr val="FFFFFF"/>
                </a:solidFill>
              </a:rPr>
              <a:t>Marc Guevara</a:t>
            </a:r>
            <a:r>
              <a:rPr baseline="30000" lang="en-US" sz="1900">
                <a:solidFill>
                  <a:srgbClr val="FFFFFF"/>
                </a:solidFill>
              </a:rPr>
              <a:t>1</a:t>
            </a:r>
            <a:r>
              <a:rPr lang="en-US" sz="1900">
                <a:solidFill>
                  <a:srgbClr val="FFFFFF"/>
                </a:solidFill>
              </a:rPr>
              <a:t>, Carlos Pérez García-Pando</a:t>
            </a:r>
            <a:r>
              <a:rPr baseline="30000" lang="en-US" sz="1900">
                <a:solidFill>
                  <a:srgbClr val="FFFFFF"/>
                </a:solidFill>
              </a:rPr>
              <a:t>1</a:t>
            </a:r>
            <a:r>
              <a:rPr lang="en-US" sz="1900">
                <a:solidFill>
                  <a:srgbClr val="FFFFFF"/>
                </a:solidFill>
              </a:rPr>
              <a:t>, Albert Soret</a:t>
            </a:r>
            <a:r>
              <a:rPr baseline="30000" lang="en-US" sz="1900">
                <a:solidFill>
                  <a:srgbClr val="FFFFFF"/>
                </a:solidFill>
              </a:rPr>
              <a:t>1</a:t>
            </a:r>
            <a:r>
              <a:rPr lang="en-US" sz="1900">
                <a:solidFill>
                  <a:srgbClr val="FFFFFF"/>
                </a:solidFill>
              </a:rPr>
              <a:t>, Oriol Jorba</a:t>
            </a:r>
            <a:r>
              <a:rPr baseline="30000" lang="en-US" sz="1900">
                <a:solidFill>
                  <a:srgbClr val="FFFFFF"/>
                </a:solidFill>
              </a:rPr>
              <a:t>1</a:t>
            </a:r>
            <a:r>
              <a:rPr lang="en-US" sz="1900">
                <a:solidFill>
                  <a:srgbClr val="FFFFFF"/>
                </a:solidFill>
              </a:rPr>
              <a:t>, </a:t>
            </a:r>
            <a:r>
              <a:rPr lang="en-US" sz="1900">
                <a:solidFill>
                  <a:schemeClr val="lt1"/>
                </a:solidFill>
              </a:rPr>
              <a:t>Fulvio Amato</a:t>
            </a:r>
            <a:r>
              <a:rPr baseline="30000" lang="en-US" sz="1900">
                <a:solidFill>
                  <a:schemeClr val="lt1"/>
                </a:solidFill>
              </a:rPr>
              <a:t>3</a:t>
            </a:r>
            <a:r>
              <a:rPr lang="en-US" sz="1900">
                <a:solidFill>
                  <a:schemeClr val="lt1"/>
                </a:solidFill>
              </a:rPr>
              <a:t> and Xavier Querol</a:t>
            </a:r>
            <a:r>
              <a:rPr baseline="30000" lang="en-US" sz="1900">
                <a:solidFill>
                  <a:schemeClr val="lt1"/>
                </a:solidFill>
              </a:rPr>
              <a:t>3</a:t>
            </a:r>
          </a:p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1.Earth Sciences Department, Barcelona Supercomputing Center, BSC-CNS, Barcelona, Spain</a:t>
            </a:r>
          </a:p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2.Institute for the Environment, The University of North Carolina, Chapel Hill, NC, USA</a:t>
            </a:r>
          </a:p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3.Institute of Environmental Assessment and Water Research, IDAEA-CSIC, Barcelona, Spain</a:t>
            </a:r>
          </a:p>
        </p:txBody>
      </p:sp>
      <p:sp>
        <p:nvSpPr>
          <p:cNvPr id="315" name="Shape 315"/>
          <p:cNvSpPr/>
          <p:nvPr/>
        </p:nvSpPr>
        <p:spPr>
          <a:xfrm>
            <a:off x="5110500" y="5790175"/>
            <a:ext cx="3347700" cy="1127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UNC_IE_logo.png"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600" y="5925250"/>
            <a:ext cx="28575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0" y="5925250"/>
            <a:ext cx="5025000" cy="500100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-US" sz="1600">
                <a:solidFill>
                  <a:srgbClr val="FFFFFF"/>
                </a:solidFill>
              </a:rPr>
              <a:t>Jaime developed part of this work as research visitor at the Institute for the Environment at UNC in collaboration with Michelle Snyder.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/>
        </p:nvSpPr>
        <p:spPr>
          <a:xfrm>
            <a:off x="396875" y="144462"/>
            <a:ext cx="6191250" cy="696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586212" y="4976300"/>
            <a:ext cx="34386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High spatial (1x1 km</a:t>
            </a:r>
            <a:r>
              <a:rPr b="0" baseline="30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) and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temporal resolution (1h)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over Barcelona</a:t>
            </a:r>
          </a:p>
        </p:txBody>
      </p:sp>
      <p:pic>
        <p:nvPicPr>
          <p:cNvPr id="460" name="Shape 4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1081248"/>
            <a:ext cx="4763400" cy="35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>
            <a:off x="-76200" y="7937"/>
            <a:ext cx="2438400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604175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Upwind urban background scheme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4896350" y="4811300"/>
            <a:ext cx="42477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Select concentrations from CMAQ depending on the wind speed and direction provided by WRF. Based on Berkowicz (2000)</a:t>
            </a:r>
          </a:p>
        </p:txBody>
      </p:sp>
      <p:pic>
        <p:nvPicPr>
          <p:cNvPr descr="background.png" id="464" name="Shape 4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600" y="1027525"/>
            <a:ext cx="4061086" cy="362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65000" y="6215750"/>
            <a:ext cx="88368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Results on poster “Influence of NO</a:t>
            </a:r>
            <a:r>
              <a:rPr baseline="-25000" lang="en-US" sz="2000">
                <a:solidFill>
                  <a:srgbClr val="004990"/>
                </a:solidFill>
              </a:rPr>
              <a:t>2</a:t>
            </a:r>
            <a:r>
              <a:rPr lang="en-US" sz="2000">
                <a:solidFill>
                  <a:srgbClr val="004990"/>
                </a:solidFill>
              </a:rPr>
              <a:t> - O</a:t>
            </a:r>
            <a:r>
              <a:rPr baseline="-25000" lang="en-US" sz="2000">
                <a:solidFill>
                  <a:srgbClr val="004990"/>
                </a:solidFill>
              </a:rPr>
              <a:t>3</a:t>
            </a:r>
            <a:r>
              <a:rPr lang="en-US" sz="2000">
                <a:solidFill>
                  <a:srgbClr val="004990"/>
                </a:solidFill>
              </a:rPr>
              <a:t> urban background on nitrogen dioxide concentration near roadway sources in Barcelona city (Spain)”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Shape 4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78037" y="0"/>
            <a:ext cx="11658600" cy="70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3338512" y="2443162"/>
            <a:ext cx="51831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lang="en-US" sz="3300">
                <a:solidFill>
                  <a:schemeClr val="lt1"/>
                </a:solidFill>
              </a:rPr>
              <a:t>Results</a:t>
            </a:r>
          </a:p>
        </p:txBody>
      </p:sp>
      <p:pic>
        <p:nvPicPr>
          <p:cNvPr id="474" name="Shape 4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4700" y="2276475"/>
            <a:ext cx="885900" cy="8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 txBox="1"/>
          <p:nvPr/>
        </p:nvSpPr>
        <p:spPr>
          <a:xfrm>
            <a:off x="6991350" y="6740525"/>
            <a:ext cx="22938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1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 Carlos Orti (2015)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5759450" y="863600"/>
            <a:ext cx="1242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Shape 486"/>
          <p:cNvSpPr txBox="1"/>
          <p:nvPr/>
        </p:nvSpPr>
        <p:spPr>
          <a:xfrm>
            <a:off x="434975" y="384175"/>
            <a:ext cx="7416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Meteorology 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pic>
        <p:nvPicPr>
          <p:cNvPr descr="no2_map_arrow_non_local_wind.png" id="488" name="Shape 4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9800"/>
            <a:ext cx="4532425" cy="3399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2_map_arrow_local_wind.png" id="489" name="Shape 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1575" y="1999819"/>
            <a:ext cx="4532425" cy="33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708275" y="1150288"/>
            <a:ext cx="3438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O</a:t>
            </a:r>
            <a:r>
              <a:rPr lang="en-US" sz="2000">
                <a:solidFill>
                  <a:srgbClr val="004990"/>
                </a:solidFill>
              </a:rPr>
              <a:t>pen terrain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R-LINE (Snyder et al. 2013)</a:t>
            </a:r>
          </a:p>
        </p:txBody>
      </p:sp>
      <p:sp>
        <p:nvSpPr>
          <p:cNvPr id="491" name="Shape 491"/>
          <p:cNvSpPr txBox="1"/>
          <p:nvPr/>
        </p:nvSpPr>
        <p:spPr>
          <a:xfrm>
            <a:off x="5087900" y="1150300"/>
            <a:ext cx="3870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Channelled winds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R-LINE Local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632550" y="4315600"/>
            <a:ext cx="10209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lang="en-US" sz="2000"/>
              <a:t>WRF wd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242249" y="5760775"/>
            <a:ext cx="86595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Additional results presented by Michelle Snyder poster on </a:t>
            </a:r>
            <a:r>
              <a:rPr lang="en-US" sz="1000">
                <a:solidFill>
                  <a:schemeClr val="dk1"/>
                </a:solidFill>
              </a:rPr>
              <a:t> </a:t>
            </a:r>
            <a:r>
              <a:rPr lang="en-US" sz="2000">
                <a:solidFill>
                  <a:srgbClr val="004990"/>
                </a:solidFill>
              </a:rPr>
              <a:t>“Adaptation of meteorology and R-LINE to street canyon micro-climates: Application in Barcelona city (Spain)”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ort_4_8-NO2-series-all_groups.png" id="498" name="Shape 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275" y="1528325"/>
            <a:ext cx="7276500" cy="50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0" y="334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Palau Reial: Urban background</a:t>
            </a:r>
          </a:p>
        </p:txBody>
      </p:sp>
      <p:pic>
        <p:nvPicPr>
          <p:cNvPr descr="palau_reial.png" id="502" name="Shape 5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0613" y="841350"/>
            <a:ext cx="2063825" cy="20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0" y="334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Gracia</a:t>
            </a:r>
            <a:r>
              <a:rPr lang="en-US" sz="2400">
                <a:solidFill>
                  <a:srgbClr val="FFFFFF"/>
                </a:solidFill>
              </a:rPr>
              <a:t>: Traffic </a:t>
            </a:r>
          </a:p>
        </p:txBody>
      </p:sp>
      <p:pic>
        <p:nvPicPr>
          <p:cNvPr descr="short_4_8-NO2-series-all_groups.png"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450" y="1526075"/>
            <a:ext cx="7416899" cy="5188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cia.png"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2925" y="841350"/>
            <a:ext cx="2029675" cy="20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0" y="334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Valencia Street: High traffic</a:t>
            </a:r>
          </a:p>
        </p:txBody>
      </p:sp>
      <p:pic>
        <p:nvPicPr>
          <p:cNvPr descr="short_4_8-NO2-series-all_groups.png"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00" y="1589563"/>
            <a:ext cx="7152624" cy="500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lencia_455.png" id="520" name="Shape 5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8162" y="841350"/>
            <a:ext cx="2027675" cy="20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0" y="334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NO</a:t>
            </a:r>
            <a:r>
              <a:rPr baseline="-25000" lang="en-US" sz="2400">
                <a:solidFill>
                  <a:srgbClr val="FFFFFF"/>
                </a:solidFill>
              </a:rPr>
              <a:t>2</a:t>
            </a:r>
            <a:r>
              <a:rPr lang="en-US" sz="2400">
                <a:solidFill>
                  <a:srgbClr val="FFFFFF"/>
                </a:solidFill>
              </a:rPr>
              <a:t> summary statistics from 3 to 24 April 2013</a:t>
            </a:r>
          </a:p>
        </p:txBody>
      </p:sp>
      <p:graphicFrame>
        <p:nvGraphicFramePr>
          <p:cNvPr id="528" name="Shape 528"/>
          <p:cNvGraphicFramePr/>
          <p:nvPr/>
        </p:nvGraphicFramePr>
        <p:xfrm>
          <a:off x="3876450" y="957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{D7E4509D-2014-4926-BCD1-87AC40346CBB}</a:tableStyleId>
              </a:tblPr>
              <a:tblGrid>
                <a:gridCol w="1229850"/>
                <a:gridCol w="955150"/>
                <a:gridCol w="1214575"/>
                <a:gridCol w="10162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499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FAC2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MB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RMSE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palau_reial.png"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35" y="1589125"/>
            <a:ext cx="1684013" cy="1684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cia.png" id="530" name="Shape 5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50" y="3378250"/>
            <a:ext cx="1684025" cy="1684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lencia_455.png" id="531" name="Shape 5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550" y="5167375"/>
            <a:ext cx="1684025" cy="1684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2" name="Shape 532"/>
          <p:cNvGraphicFramePr/>
          <p:nvPr/>
        </p:nvGraphicFramePr>
        <p:xfrm>
          <a:off x="1808638" y="1874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{D7E4509D-2014-4926-BCD1-87AC40346CBB}</a:tableStyleId>
              </a:tblPr>
              <a:tblGrid>
                <a:gridCol w="2158425"/>
                <a:gridCol w="955750"/>
                <a:gridCol w="1147950"/>
                <a:gridCol w="1217200"/>
                <a:gridCol w="912700"/>
              </a:tblGrid>
              <a:tr h="4878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CALIOPE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0.70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-4.08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27.86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0.55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25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CALIOPE-Urban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0.66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-8.26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27.72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0.47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33" name="Shape 533"/>
          <p:cNvGraphicFramePr/>
          <p:nvPr/>
        </p:nvGraphicFramePr>
        <p:xfrm>
          <a:off x="1791563" y="3663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{D7E4509D-2014-4926-BCD1-87AC40346CBB}</a:tableStyleId>
              </a:tblPr>
              <a:tblGrid>
                <a:gridCol w="2158425"/>
                <a:gridCol w="955750"/>
                <a:gridCol w="1147950"/>
                <a:gridCol w="1217200"/>
                <a:gridCol w="912700"/>
              </a:tblGrid>
              <a:tr h="4878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CALIOPE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0.58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-13.97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34.33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0.50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25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CALIOPE-Urban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0.73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-3.36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33.85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0.42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34" name="Shape 534"/>
          <p:cNvGraphicFramePr/>
          <p:nvPr/>
        </p:nvGraphicFramePr>
        <p:xfrm>
          <a:off x="1791563" y="5536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{D7E4509D-2014-4926-BCD1-87AC40346CBB}</a:tableStyleId>
              </a:tblPr>
              <a:tblGrid>
                <a:gridCol w="2158425"/>
                <a:gridCol w="955750"/>
                <a:gridCol w="1147950"/>
                <a:gridCol w="1217200"/>
                <a:gridCol w="912700"/>
              </a:tblGrid>
              <a:tr h="4878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CALIOPE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0.55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-20.99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37.81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0.53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25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CALIOPE-Urban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0.91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5.02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28.93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004990"/>
                          </a:solidFill>
                        </a:rPr>
                        <a:t>0.57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p_no2_concentrations_cmaq_leg.png" id="540" name="Shape 5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926" y="-42225"/>
            <a:ext cx="9359951" cy="701992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Shape 541"/>
          <p:cNvSpPr txBox="1"/>
          <p:nvPr/>
        </p:nvSpPr>
        <p:spPr>
          <a:xfrm rot="-2700000">
            <a:off x="7728675" y="5478834"/>
            <a:ext cx="1657175" cy="527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lang="en-US" sz="2400">
                <a:solidFill>
                  <a:srgbClr val="FFFFFF"/>
                </a:solidFill>
              </a:rPr>
              <a:t>CALIOPE</a:t>
            </a:r>
            <a:r>
              <a:rPr lang="en-US" sz="2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descr="map_no2_concentrations_cmaq_rline.png" id="542" name="Shape 5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462" y="-19394"/>
            <a:ext cx="9299025" cy="697426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Shape 543"/>
          <p:cNvSpPr txBox="1"/>
          <p:nvPr/>
        </p:nvSpPr>
        <p:spPr>
          <a:xfrm rot="-2700000">
            <a:off x="7017797" y="5582035"/>
            <a:ext cx="2608800" cy="527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lang="en-US" sz="2400">
                <a:solidFill>
                  <a:srgbClr val="FFFFFF"/>
                </a:solidFill>
              </a:rPr>
              <a:t>CALIOPE-Urban</a:t>
            </a:r>
            <a:r>
              <a:rPr lang="en-US" sz="24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646112" y="406400"/>
            <a:ext cx="7416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r>
              <a:rPr lang="en-US" sz="2400">
                <a:solidFill>
                  <a:srgbClr val="FFFFFF"/>
                </a:solidFill>
              </a:rPr>
              <a:t> and open 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</a:t>
            </a:r>
            <a:r>
              <a:rPr lang="en-US" sz="240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0" y="2951550"/>
            <a:ext cx="108801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Meteorology: </a:t>
            </a:r>
            <a:r>
              <a:rPr b="1" lang="en-US" sz="2000">
                <a:solidFill>
                  <a:srgbClr val="004990"/>
                </a:solidFill>
              </a:rPr>
              <a:t>R-LINE meteorology channels dispersion within streets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     providing more realistic spatial detail but wind speed is overestimated.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     How to improve wind speed without reducing overall efficacy?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-42600" y="4101125"/>
            <a:ext cx="89670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Background: </a:t>
            </a:r>
            <a:r>
              <a:rPr b="1" lang="en-US" sz="2000">
                <a:solidFill>
                  <a:srgbClr val="004990"/>
                </a:solidFill>
              </a:rPr>
              <a:t>Upwind urban scheme couples CMAQ with R-LINE, avoiding double-counting emissions and using directly CMAQ outputs as input without re-executing CMAQ</a:t>
            </a:r>
            <a:r>
              <a:rPr lang="en-US" sz="2000">
                <a:solidFill>
                  <a:srgbClr val="004990"/>
                </a:solidFill>
              </a:rPr>
              <a:t> but urban NO</a:t>
            </a:r>
            <a:r>
              <a:rPr baseline="-25000" lang="en-US" sz="2000">
                <a:solidFill>
                  <a:srgbClr val="004990"/>
                </a:solidFill>
              </a:rPr>
              <a:t>2</a:t>
            </a:r>
            <a:r>
              <a:rPr lang="en-US" sz="2000">
                <a:solidFill>
                  <a:srgbClr val="004990"/>
                </a:solidFill>
              </a:rPr>
              <a:t> estimated with R-LINE using observations as background gives better results. How to reduce differences between observed background and scheme results?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0" y="863600"/>
            <a:ext cx="8881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04990"/>
              </a:solidFill>
            </a:endParaRPr>
          </a:p>
          <a:p>
            <a:pPr indent="-342900" lvl="0" marL="342900" rtl="0">
              <a:spcBef>
                <a:spcPts val="0"/>
              </a:spcBef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Urban NO</a:t>
            </a:r>
            <a:r>
              <a:rPr baseline="-25000" lang="en-US" sz="2000">
                <a:solidFill>
                  <a:srgbClr val="004990"/>
                </a:solidFill>
              </a:rPr>
              <a:t>2</a:t>
            </a:r>
            <a:r>
              <a:rPr lang="en-US" sz="2000">
                <a:solidFill>
                  <a:srgbClr val="004990"/>
                </a:solidFill>
              </a:rPr>
              <a:t>: </a:t>
            </a:r>
            <a:r>
              <a:rPr b="1" lang="en-US" sz="2000">
                <a:solidFill>
                  <a:srgbClr val="004990"/>
                </a:solidFill>
              </a:rPr>
              <a:t>Street scale system</a:t>
            </a:r>
            <a:r>
              <a:rPr lang="en-US" sz="2000">
                <a:solidFill>
                  <a:srgbClr val="004990"/>
                </a:solidFill>
              </a:rPr>
              <a:t> results are similar to mesoscale system in background sites and </a:t>
            </a:r>
            <a:r>
              <a:rPr b="1" lang="en-US" sz="2000">
                <a:solidFill>
                  <a:srgbClr val="004990"/>
                </a:solidFill>
              </a:rPr>
              <a:t>better than mesoscale in traffic sites</a:t>
            </a:r>
            <a:r>
              <a:rPr lang="en-US" sz="2000">
                <a:solidFill>
                  <a:srgbClr val="004990"/>
                </a:solidFill>
              </a:rPr>
              <a:t> but street system correlation to observations is lower in sites where urban NO</a:t>
            </a:r>
            <a:r>
              <a:rPr baseline="-25000" lang="en-US" sz="2000">
                <a:solidFill>
                  <a:srgbClr val="004990"/>
                </a:solidFill>
              </a:rPr>
              <a:t>2</a:t>
            </a:r>
            <a:r>
              <a:rPr lang="en-US" sz="2000">
                <a:solidFill>
                  <a:srgbClr val="004990"/>
                </a:solidFill>
              </a:rPr>
              <a:t> is highly influenced by background NO</a:t>
            </a:r>
            <a:r>
              <a:rPr baseline="-25000" lang="en-US" sz="2000">
                <a:solidFill>
                  <a:srgbClr val="004990"/>
                </a:solidFill>
              </a:rPr>
              <a:t>2</a:t>
            </a:r>
            <a:r>
              <a:rPr lang="en-US" sz="2000">
                <a:solidFill>
                  <a:srgbClr val="004990"/>
                </a:solidFill>
              </a:rPr>
              <a:t>. How to improve system performance under these conditions? 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-93900" y="5927375"/>
            <a:ext cx="90696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System evaluation: CALIOPE-Urban works well for April 2013 in traffic sites but it has not been evaluated during a longer period over the entire city. What is its performance for a year over the entire city?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/>
        </p:nvSpPr>
        <p:spPr>
          <a:xfrm>
            <a:off x="1755600" y="3123900"/>
            <a:ext cx="60987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Thank you Michelle for your collaboration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jaime.benavides@bsc.es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Shape 563"/>
          <p:cNvSpPr txBox="1"/>
          <p:nvPr/>
        </p:nvSpPr>
        <p:spPr>
          <a:xfrm>
            <a:off x="85350" y="4593600"/>
            <a:ext cx="8973300" cy="500100"/>
          </a:xfrm>
          <a:prstGeom prst="rect">
            <a:avLst/>
          </a:prstGeom>
          <a:noFill/>
          <a:ln>
            <a:noFill/>
          </a:ln>
        </p:spPr>
        <p:txBody>
          <a:bodyPr anchorCtr="1" anchor="t" bIns="46800" lIns="90000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aseline="30000" sz="1900">
              <a:solidFill>
                <a:srgbClr val="FFFFFF"/>
              </a:solidFill>
            </a:endParaRPr>
          </a:p>
          <a:p>
            <a:pPr indent="-69850" lvl="0" marL="0" rtl="0" algn="ctr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>
                <a:solidFill>
                  <a:srgbClr val="FFFFFF"/>
                </a:solidFill>
              </a:rPr>
              <a:t>BSC researchers acknowledge the grants CGL2013-46736-R, CGL2016-75725-R and COMRDI15-1-0011-04 of the Spanish Government. J. Benavides PhD work is funded with the grant BES-2014-070637 from the FPI Programme  and the mobility grant EEBB-I-17-12296 both by the Spanish Ministry of the Economy and Competitiveness. Jaime developed part of this work as research visitor at the Institute for the Environment at UNC. IDAEA-CSIC acknowledges the Barcelona City Council for the support to the experimental campaign.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/>
        </p:nvSpPr>
        <p:spPr>
          <a:xfrm>
            <a:off x="889000" y="322262"/>
            <a:ext cx="6048375" cy="912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Area of study: Barcelona</a:t>
            </a:r>
            <a:r>
              <a:rPr b="0" i="0" lang="en-US" sz="2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19162"/>
            <a:ext cx="86868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/>
          <p:nvPr/>
        </p:nvSpPr>
        <p:spPr>
          <a:xfrm>
            <a:off x="533400" y="3128962"/>
            <a:ext cx="3276600" cy="304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00499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723825" y="3344863"/>
            <a:ext cx="26748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1.6 million inhabitants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763512" y="3873500"/>
            <a:ext cx="30465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5500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passenger cars/km</a:t>
            </a:r>
            <a:r>
              <a:rPr b="0" baseline="30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752400" y="4652963"/>
            <a:ext cx="2768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64% of passenger cars are diesel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-76200" y="7937"/>
            <a:ext cx="2971800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787350" y="5433938"/>
            <a:ext cx="2768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0000"/>
                </a:solidFill>
              </a:rPr>
              <a:t>Traffic sites annual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FF0000"/>
                </a:solidFill>
              </a:rPr>
              <a:t>mean NO</a:t>
            </a:r>
            <a:r>
              <a:rPr baseline="-25000" lang="en-US" sz="2000">
                <a:solidFill>
                  <a:srgbClr val="FF0000"/>
                </a:solidFill>
              </a:rPr>
              <a:t>2</a:t>
            </a:r>
            <a:r>
              <a:rPr lang="en-US" sz="2000">
                <a:solidFill>
                  <a:srgbClr val="FF0000"/>
                </a:solidFill>
              </a:rPr>
              <a:t> 50 μg/m</a:t>
            </a:r>
            <a:r>
              <a:rPr baseline="30000" lang="en-US" sz="200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78012"/>
            <a:ext cx="5440296" cy="408022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>
            <a:off x="107955" y="846141"/>
            <a:ext cx="8939100" cy="47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49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6453188" y="1631952"/>
            <a:ext cx="2679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12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Information is delivered using both online or custom applications</a:t>
            </a:r>
            <a:r>
              <a:rPr b="0" i="0" lang="en-US" sz="1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6343" y="2239963"/>
            <a:ext cx="2783849" cy="168508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/>
          <p:nvPr/>
        </p:nvSpPr>
        <p:spPr>
          <a:xfrm>
            <a:off x="6503988" y="2043113"/>
            <a:ext cx="23562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www.bsc.es/caliope</a:t>
            </a:r>
          </a:p>
        </p:txBody>
      </p:sp>
      <p:pic>
        <p:nvPicPr>
          <p:cNvPr descr="http://www.bsc.es/caliope/sites/default/files/googleplay.png" id="340" name="Shape 34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07238" y="3670303"/>
            <a:ext cx="748551" cy="252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bsc.es/caliope/sites/default/files/app_store.png" id="341" name="Shape 341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07238" y="3952875"/>
            <a:ext cx="761143" cy="26183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98150" y="780719"/>
            <a:ext cx="91251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24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Provides air quality related information for the coming days and for the application of short term action plans for air quality managers.</a:t>
            </a:r>
          </a:p>
        </p:txBody>
      </p:sp>
      <p:pic>
        <p:nvPicPr>
          <p:cNvPr id="343" name="Shape 3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64626" y="6626259"/>
            <a:ext cx="416195" cy="34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7954" y="6632356"/>
            <a:ext cx="1619365" cy="33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263121" y="6660566"/>
            <a:ext cx="719382" cy="31113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520175" y="353750"/>
            <a:ext cx="60483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CALIOPE: Air Quality Forecasting System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28908" y="2711720"/>
            <a:ext cx="4630840" cy="339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982791" y="3712016"/>
            <a:ext cx="3944826" cy="2958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75" y="846137"/>
            <a:ext cx="3749675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575" y="4649787"/>
            <a:ext cx="3024187" cy="46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5337" y="4176712"/>
            <a:ext cx="4462462" cy="20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6512" y="5191125"/>
            <a:ext cx="405765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05337" y="1677987"/>
            <a:ext cx="4460875" cy="209073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/>
          <p:nvPr/>
        </p:nvSpPr>
        <p:spPr>
          <a:xfrm>
            <a:off x="3001962" y="6543675"/>
            <a:ext cx="144462" cy="123825"/>
          </a:xfrm>
          <a:prstGeom prst="ellipse">
            <a:avLst/>
          </a:prstGeom>
          <a:solidFill>
            <a:srgbClr val="00B050"/>
          </a:solidFill>
          <a:ln cap="sq" cmpd="sng" w="25550">
            <a:solidFill>
              <a:srgbClr val="00B05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2" name="Shape 362"/>
          <p:cNvCxnSpPr/>
          <p:nvPr/>
        </p:nvCxnSpPr>
        <p:spPr>
          <a:xfrm flipH="1" rot="10800000">
            <a:off x="3146425" y="5222875"/>
            <a:ext cx="1458912" cy="1319212"/>
          </a:xfrm>
          <a:prstGeom prst="straightConnector1">
            <a:avLst/>
          </a:prstGeom>
          <a:noFill/>
          <a:ln cap="sq" cmpd="sng" w="57225">
            <a:solidFill>
              <a:srgbClr val="00B050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63" name="Shape 363"/>
          <p:cNvSpPr/>
          <p:nvPr/>
        </p:nvSpPr>
        <p:spPr>
          <a:xfrm>
            <a:off x="1058862" y="5495925"/>
            <a:ext cx="144462" cy="123825"/>
          </a:xfrm>
          <a:prstGeom prst="ellipse">
            <a:avLst/>
          </a:prstGeom>
          <a:solidFill>
            <a:srgbClr val="7030A0"/>
          </a:solidFill>
          <a:ln cap="sq" cmpd="sng" w="25550">
            <a:solidFill>
              <a:srgbClr val="7030A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Shape 364"/>
          <p:cNvCxnSpPr/>
          <p:nvPr/>
        </p:nvCxnSpPr>
        <p:spPr>
          <a:xfrm flipH="1" rot="10800000">
            <a:off x="1169987" y="2574925"/>
            <a:ext cx="3398837" cy="2982912"/>
          </a:xfrm>
          <a:prstGeom prst="straightConnector1">
            <a:avLst/>
          </a:prstGeom>
          <a:noFill/>
          <a:ln cap="sq" cmpd="sng" w="57225">
            <a:solidFill>
              <a:srgbClr val="7030A0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365" name="Shape 365"/>
          <p:cNvSpPr txBox="1"/>
          <p:nvPr/>
        </p:nvSpPr>
        <p:spPr>
          <a:xfrm>
            <a:off x="4568825" y="3833812"/>
            <a:ext cx="4535487" cy="614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baseline="-25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hourly concentration. Plaza del Carmen station (background)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4605337" y="1090612"/>
            <a:ext cx="4041775" cy="615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baseline="-25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hourly concentration. Plaza de España station (traffic)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1525587" y="3219450"/>
            <a:ext cx="161925" cy="173037"/>
          </a:xfrm>
          <a:prstGeom prst="rect">
            <a:avLst/>
          </a:prstGeom>
          <a:noFill/>
          <a:ln cap="sq" cmpd="sng" w="2842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8" name="Shape 368"/>
          <p:cNvCxnSpPr/>
          <p:nvPr/>
        </p:nvCxnSpPr>
        <p:spPr>
          <a:xfrm rot="10800000">
            <a:off x="1670050" y="3287712"/>
            <a:ext cx="2359025" cy="1920875"/>
          </a:xfrm>
          <a:prstGeom prst="straightConnector1">
            <a:avLst/>
          </a:prstGeom>
          <a:noFill/>
          <a:ln cap="sq" cmpd="sng" w="3815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369" name="Shape 369"/>
          <p:cNvCxnSpPr/>
          <p:nvPr/>
        </p:nvCxnSpPr>
        <p:spPr>
          <a:xfrm flipH="1">
            <a:off x="-53975" y="3305175"/>
            <a:ext cx="1597025" cy="1885950"/>
          </a:xfrm>
          <a:prstGeom prst="straightConnector1">
            <a:avLst/>
          </a:prstGeom>
          <a:noFill/>
          <a:ln cap="sq" cmpd="sng" w="3815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70" name="Shape 370"/>
          <p:cNvSpPr/>
          <p:nvPr/>
        </p:nvSpPr>
        <p:spPr>
          <a:xfrm>
            <a:off x="7413625" y="2279650"/>
            <a:ext cx="71437" cy="276225"/>
          </a:xfrm>
          <a:prstGeom prst="rightBrace">
            <a:avLst>
              <a:gd fmla="val 465" name="adj1"/>
              <a:gd fmla="val 50000" name="adj2"/>
            </a:avLst>
          </a:prstGeom>
          <a:noFill/>
          <a:ln cap="sq" cmpd="sng" w="1907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6745287" y="2417762"/>
            <a:ext cx="90487" cy="617537"/>
          </a:xfrm>
          <a:prstGeom prst="rightBrace">
            <a:avLst>
              <a:gd fmla="val 264" name="adj1"/>
              <a:gd fmla="val 50000" name="adj2"/>
            </a:avLst>
          </a:prstGeom>
          <a:noFill/>
          <a:ln cap="sq" cmpd="sng" w="1907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/>
          <p:nvPr/>
        </p:nvSpPr>
        <p:spPr>
          <a:xfrm>
            <a:off x="8096250" y="2524125"/>
            <a:ext cx="46037" cy="242887"/>
          </a:xfrm>
          <a:prstGeom prst="rightBrace">
            <a:avLst>
              <a:gd fmla="val 341" name="adj1"/>
              <a:gd fmla="val 50000" name="adj2"/>
            </a:avLst>
          </a:prstGeom>
          <a:noFill/>
          <a:ln cap="sq" cmpd="sng" w="19075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3995737" y="1676400"/>
            <a:ext cx="4991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5481637" y="6480175"/>
            <a:ext cx="2709862" cy="6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Soret et al. (2014)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-76200" y="7937"/>
            <a:ext cx="2395537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863600" y="377825"/>
            <a:ext cx="6048375" cy="912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Problem definition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68462" y="0"/>
            <a:ext cx="12607924" cy="709136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/>
        </p:nvSpPr>
        <p:spPr>
          <a:xfrm>
            <a:off x="396875" y="144462"/>
            <a:ext cx="6191250" cy="696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 txBox="1"/>
          <p:nvPr/>
        </p:nvSpPr>
        <p:spPr>
          <a:xfrm>
            <a:off x="5759450" y="863600"/>
            <a:ext cx="1243012" cy="425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3581400" y="2473325"/>
            <a:ext cx="3657600" cy="1071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33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7075" y="2327275"/>
            <a:ext cx="1058862" cy="10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/>
          <p:nvPr/>
        </p:nvSpPr>
        <p:spPr>
          <a:xfrm>
            <a:off x="7239000" y="6751637"/>
            <a:ext cx="2293937" cy="268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1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 Carlos Orti (2015)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102463" y="5347575"/>
            <a:ext cx="83637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wrap="square" tIns="46800">
            <a:noAutofit/>
          </a:bodyPr>
          <a:lstStyle/>
          <a:p>
            <a:pPr indent="-3413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M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eteorological and air quality measures</a:t>
            </a:r>
            <a:r>
              <a:rPr lang="en-US" sz="2000">
                <a:solidFill>
                  <a:srgbClr val="004990"/>
                </a:solidFill>
              </a:rPr>
              <a:t>. Amato et al. (2014)</a:t>
            </a:r>
          </a:p>
          <a:p>
            <a:pPr indent="-3413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3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4990"/>
                </a:solidFill>
              </a:rPr>
              <a:t>April 2013 p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resents a 7-day air pollution episode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0" y="377825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Observational data for calibration and evaluation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pic>
        <p:nvPicPr>
          <p:cNvPr descr="estaciones_bcn.png"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75" y="960450"/>
            <a:ext cx="6022035" cy="40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0123" y="960450"/>
            <a:ext cx="4876426" cy="4078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idaea.png" id="401" name="Shape 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6300" y="5038624"/>
            <a:ext cx="1490250" cy="6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/>
        </p:nvSpPr>
        <p:spPr>
          <a:xfrm>
            <a:off x="396875" y="144462"/>
            <a:ext cx="61914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586212" y="1031300"/>
            <a:ext cx="34386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lang="en-US" sz="2000">
                <a:solidFill>
                  <a:srgbClr val="004990"/>
                </a:solidFill>
              </a:rPr>
              <a:t>R-LINE world view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open terrain, one meteorological input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>
                <a:solidFill>
                  <a:srgbClr val="FFFFFF"/>
                </a:solidFill>
              </a:rPr>
              <a:t>Meteorology</a:t>
            </a:r>
            <a:r>
              <a:rPr b="0" i="0" lang="en-US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rgbClr val="FFFFFF"/>
                </a:solidFill>
              </a:rPr>
              <a:t>​Adaptation of​ ​R-LINE​ ​to​ ​Barcelona​</a:t>
            </a:r>
          </a:p>
        </p:txBody>
      </p:sp>
      <p:pic>
        <p:nvPicPr>
          <p:cNvPr descr="eixample.png"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032" y="2123500"/>
            <a:ext cx="4621344" cy="4057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5087900" y="1031300"/>
            <a:ext cx="3870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1" lang="en-US" sz="2000">
                <a:solidFill>
                  <a:srgbClr val="004990"/>
                </a:solidFill>
              </a:rPr>
              <a:t>Barcelona reality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complex terrain, each street specific meteorological patterns</a:t>
            </a:r>
          </a:p>
        </p:txBody>
      </p:sp>
      <p:pic>
        <p:nvPicPr>
          <p:cNvPr descr="detroit.png" id="412" name="Shape 4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03687"/>
            <a:ext cx="4111232" cy="4097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/>
        </p:nvSpPr>
        <p:spPr>
          <a:xfrm>
            <a:off x="-76200" y="7937"/>
            <a:ext cx="2438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146350" y="347300"/>
            <a:ext cx="74169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Adapting ​R-LINE​ meteorology ​to​ ​Barcelona​</a:t>
            </a:r>
          </a:p>
        </p:txBody>
      </p:sp>
      <p:pic>
        <p:nvPicPr>
          <p:cNvPr descr="urban_geometry.png" id="420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063" y="1815375"/>
            <a:ext cx="7379863" cy="54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737675" y="939550"/>
            <a:ext cx="20106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55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AutoNum type="arabicPeriod"/>
            </a:pPr>
            <a:r>
              <a:rPr lang="en-US" sz="2000">
                <a:solidFill>
                  <a:srgbClr val="004990"/>
                </a:solidFill>
              </a:rPr>
              <a:t>z0 and dh</a:t>
            </a:r>
          </a:p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using geometry 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22" name="Shape 422"/>
          <p:cNvSpPr/>
          <p:nvPr/>
        </p:nvSpPr>
        <p:spPr>
          <a:xfrm>
            <a:off x="882000" y="6620025"/>
            <a:ext cx="7380000" cy="39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wind-channel.png" id="423" name="Shape 4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475" y="2035275"/>
            <a:ext cx="6535751" cy="34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/>
          <p:nvPr/>
        </p:nvSpPr>
        <p:spPr>
          <a:xfrm>
            <a:off x="2748450" y="4579950"/>
            <a:ext cx="4044000" cy="61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 txBox="1"/>
          <p:nvPr/>
        </p:nvSpPr>
        <p:spPr>
          <a:xfrm>
            <a:off x="1978052" y="4825164"/>
            <a:ext cx="5442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4990"/>
                </a:solidFill>
              </a:rPr>
              <a:t>Spatially averaged velocity over street is function of cos(θ). Soulhac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et al. (2008)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3015450" y="939550"/>
            <a:ext cx="3113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2. U</a:t>
            </a:r>
            <a:r>
              <a:rPr lang="en-US" sz="2000">
                <a:solidFill>
                  <a:srgbClr val="004990"/>
                </a:solidFill>
              </a:rPr>
              <a:t>star and Monin-Obukhov length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6466425" y="943025"/>
            <a:ext cx="17955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3. Adjust </a:t>
            </a:r>
          </a:p>
          <a:p>
            <a: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990"/>
                </a:solidFill>
              </a:rPr>
              <a:t>meteorology</a:t>
            </a:r>
            <a:r>
              <a:rPr lang="en-US" sz="2000">
                <a:solidFill>
                  <a:srgbClr val="004990"/>
                </a:solidFill>
              </a:rPr>
              <a:t> 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/>
        </p:nvSpPr>
        <p:spPr>
          <a:xfrm>
            <a:off x="396875" y="144462"/>
            <a:ext cx="6191250" cy="696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819150" y="1014412"/>
            <a:ext cx="73374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Bottom-up emission model for Spain (resolution: 1x1 km</a:t>
            </a:r>
            <a:r>
              <a:rPr b="0" baseline="3000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x1h)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7862" y="1519237"/>
            <a:ext cx="774700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1862" y="1530350"/>
            <a:ext cx="684212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2562" y="1519237"/>
            <a:ext cx="749300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2700" y="1528762"/>
            <a:ext cx="665162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5362" y="1519237"/>
            <a:ext cx="742950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4800" y="1519237"/>
            <a:ext cx="690562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38312" y="1519237"/>
            <a:ext cx="658812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397125" y="1493837"/>
            <a:ext cx="717550" cy="5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14675" y="1519237"/>
            <a:ext cx="708025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96075" y="1530350"/>
            <a:ext cx="722312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418387" y="1530350"/>
            <a:ext cx="585787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986712" y="1530350"/>
            <a:ext cx="679450" cy="5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 txBox="1"/>
          <p:nvPr/>
        </p:nvSpPr>
        <p:spPr>
          <a:xfrm>
            <a:off x="1755775" y="2074862"/>
            <a:ext cx="54641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Baldasano et al. (2008); Guevara et al. (2013) </a:t>
            </a:r>
          </a:p>
        </p:txBody>
      </p:sp>
      <p:pic>
        <p:nvPicPr>
          <p:cNvPr descr="E:\mguevara\Proyecto PuertoBCN\ZQA1_Area_BCN_FuentesEmision4.jpg" id="447" name="Shape 447"/>
          <p:cNvPicPr preferRelativeResize="0"/>
          <p:nvPr/>
        </p:nvPicPr>
        <p:blipFill rotWithShape="1">
          <a:blip r:embed="rId15">
            <a:alphaModFix/>
          </a:blip>
          <a:srcRect b="5712" l="8657" r="3331" t="5655"/>
          <a:stretch/>
        </p:blipFill>
        <p:spPr>
          <a:xfrm>
            <a:off x="306387" y="3186112"/>
            <a:ext cx="4519612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4875212" y="3779837"/>
            <a:ext cx="4572000" cy="22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Energy plants (C.C. Besós and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   Port de Barcelona)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Incineration RSU (Besós)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Industries 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Port 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Airport 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Road transport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312737" y="2687637"/>
            <a:ext cx="8869362" cy="37179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3811587" y="3141662"/>
            <a:ext cx="5203825" cy="3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sng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Road transport</a:t>
            </a:r>
            <a:r>
              <a:rPr b="0" i="0" lang="en-US" sz="2000" u="non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, emission estimation: </a:t>
            </a:r>
          </a:p>
          <a:p>
            <a:pPr indent="-285750" lvl="1" marL="74295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COPERT IV → Exhaust emissions (hot&amp;cold), evaporative emissions, tyre/break/road wear</a:t>
            </a:r>
          </a:p>
          <a:p>
            <a:pPr indent="-285750" lvl="1" marL="74295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Resuspension (Pay et al., 2010)</a:t>
            </a:r>
          </a:p>
          <a:p>
            <a:pPr indent="-285750" lvl="1" marL="74295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4990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rPr>
              <a:t>Updated for years 2011, 2012, 2013 and 2014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6512" y="3114650"/>
            <a:ext cx="3422400" cy="33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-76200" y="7937"/>
            <a:ext cx="2438400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Methodologies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863600" y="377825"/>
            <a:ext cx="7416800" cy="912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Emissions: HERMES model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